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7" r:id="rId1"/>
    <p:sldMasterId id="2147483709" r:id="rId2"/>
    <p:sldMasterId id="2147483721" r:id="rId3"/>
    <p:sldMasterId id="2147483734" r:id="rId4"/>
    <p:sldMasterId id="2147483746" r:id="rId5"/>
    <p:sldMasterId id="2147483759" r:id="rId6"/>
  </p:sldMasterIdLst>
  <p:notesMasterIdLst>
    <p:notesMasterId r:id="rId161"/>
  </p:notesMasterIdLst>
  <p:sldIdLst>
    <p:sldId id="257" r:id="rId7"/>
    <p:sldId id="258" r:id="rId8"/>
    <p:sldId id="754" r:id="rId9"/>
    <p:sldId id="1104" r:id="rId10"/>
    <p:sldId id="261" r:id="rId11"/>
    <p:sldId id="326" r:id="rId12"/>
    <p:sldId id="327" r:id="rId13"/>
    <p:sldId id="328" r:id="rId14"/>
    <p:sldId id="329" r:id="rId15"/>
    <p:sldId id="718" r:id="rId16"/>
    <p:sldId id="965" r:id="rId17"/>
    <p:sldId id="964" r:id="rId18"/>
    <p:sldId id="1109" r:id="rId19"/>
    <p:sldId id="816" r:id="rId20"/>
    <p:sldId id="880" r:id="rId21"/>
    <p:sldId id="358" r:id="rId22"/>
    <p:sldId id="502" r:id="rId23"/>
    <p:sldId id="989" r:id="rId24"/>
    <p:sldId id="990" r:id="rId25"/>
    <p:sldId id="714" r:id="rId26"/>
    <p:sldId id="355" r:id="rId27"/>
    <p:sldId id="749" r:id="rId28"/>
    <p:sldId id="866" r:id="rId29"/>
    <p:sldId id="753" r:id="rId30"/>
    <p:sldId id="906" r:id="rId31"/>
    <p:sldId id="296" r:id="rId32"/>
    <p:sldId id="908" r:id="rId33"/>
    <p:sldId id="266" r:id="rId34"/>
    <p:sldId id="267" r:id="rId35"/>
    <p:sldId id="716" r:id="rId36"/>
    <p:sldId id="268" r:id="rId37"/>
    <p:sldId id="910" r:id="rId38"/>
    <p:sldId id="1111" r:id="rId39"/>
    <p:sldId id="985" r:id="rId40"/>
    <p:sldId id="1112" r:id="rId41"/>
    <p:sldId id="991" r:id="rId42"/>
    <p:sldId id="750" r:id="rId43"/>
    <p:sldId id="960" r:id="rId44"/>
    <p:sldId id="861" r:id="rId45"/>
    <p:sldId id="762" r:id="rId46"/>
    <p:sldId id="771" r:id="rId47"/>
    <p:sldId id="788" r:id="rId48"/>
    <p:sldId id="270" r:id="rId49"/>
    <p:sldId id="968" r:id="rId50"/>
    <p:sldId id="914" r:id="rId51"/>
    <p:sldId id="921" r:id="rId52"/>
    <p:sldId id="928" r:id="rId53"/>
    <p:sldId id="930" r:id="rId54"/>
    <p:sldId id="929" r:id="rId55"/>
    <p:sldId id="962" r:id="rId56"/>
    <p:sldId id="934" r:id="rId57"/>
    <p:sldId id="935" r:id="rId58"/>
    <p:sldId id="994" r:id="rId59"/>
    <p:sldId id="931" r:id="rId60"/>
    <p:sldId id="271" r:id="rId61"/>
    <p:sldId id="361" r:id="rId62"/>
    <p:sldId id="936" r:id="rId63"/>
    <p:sldId id="966" r:id="rId64"/>
    <p:sldId id="967" r:id="rId65"/>
    <p:sldId id="938" r:id="rId66"/>
    <p:sldId id="937" r:id="rId67"/>
    <p:sldId id="939" r:id="rId68"/>
    <p:sldId id="941" r:id="rId69"/>
    <p:sldId id="1089" r:id="rId70"/>
    <p:sldId id="1090" r:id="rId71"/>
    <p:sldId id="1091" r:id="rId72"/>
    <p:sldId id="951" r:id="rId73"/>
    <p:sldId id="1097" r:id="rId74"/>
    <p:sldId id="1105" r:id="rId75"/>
    <p:sldId id="1106" r:id="rId76"/>
    <p:sldId id="395" r:id="rId77"/>
    <p:sldId id="396" r:id="rId78"/>
    <p:sldId id="767" r:id="rId79"/>
    <p:sldId id="789" r:id="rId80"/>
    <p:sldId id="778" r:id="rId81"/>
    <p:sldId id="777" r:id="rId82"/>
    <p:sldId id="779" r:id="rId83"/>
    <p:sldId id="784" r:id="rId84"/>
    <p:sldId id="785" r:id="rId85"/>
    <p:sldId id="768" r:id="rId86"/>
    <p:sldId id="792" r:id="rId87"/>
    <p:sldId id="709" r:id="rId88"/>
    <p:sldId id="370" r:id="rId89"/>
    <p:sldId id="371" r:id="rId90"/>
    <p:sldId id="992" r:id="rId91"/>
    <p:sldId id="1054" r:id="rId92"/>
    <p:sldId id="1053" r:id="rId93"/>
    <p:sldId id="375" r:id="rId94"/>
    <p:sldId id="812" r:id="rId95"/>
    <p:sldId id="855" r:id="rId96"/>
    <p:sldId id="770" r:id="rId97"/>
    <p:sldId id="1098" r:id="rId98"/>
    <p:sldId id="793" r:id="rId99"/>
    <p:sldId id="1056" r:id="rId100"/>
    <p:sldId id="1064" r:id="rId101"/>
    <p:sldId id="1114" r:id="rId102"/>
    <p:sldId id="1103" r:id="rId103"/>
    <p:sldId id="841" r:id="rId104"/>
    <p:sldId id="1061" r:id="rId105"/>
    <p:sldId id="1062" r:id="rId106"/>
    <p:sldId id="978" r:id="rId107"/>
    <p:sldId id="1058" r:id="rId108"/>
    <p:sldId id="1057" r:id="rId109"/>
    <p:sldId id="1067" r:id="rId110"/>
    <p:sldId id="1068" r:id="rId111"/>
    <p:sldId id="1069" r:id="rId112"/>
    <p:sldId id="1082" r:id="rId113"/>
    <p:sldId id="1083" r:id="rId114"/>
    <p:sldId id="1084" r:id="rId115"/>
    <p:sldId id="1085" r:id="rId116"/>
    <p:sldId id="1086" r:id="rId117"/>
    <p:sldId id="1073" r:id="rId118"/>
    <p:sldId id="1074" r:id="rId119"/>
    <p:sldId id="1075" r:id="rId120"/>
    <p:sldId id="1076" r:id="rId121"/>
    <p:sldId id="1077" r:id="rId122"/>
    <p:sldId id="1113" r:id="rId123"/>
    <p:sldId id="1078" r:id="rId124"/>
    <p:sldId id="1079" r:id="rId125"/>
    <p:sldId id="1080" r:id="rId126"/>
    <p:sldId id="1081" r:id="rId127"/>
    <p:sldId id="844" r:id="rId128"/>
    <p:sldId id="845" r:id="rId129"/>
    <p:sldId id="1065" r:id="rId130"/>
    <p:sldId id="846" r:id="rId131"/>
    <p:sldId id="847" r:id="rId132"/>
    <p:sldId id="884" r:id="rId133"/>
    <p:sldId id="848" r:id="rId134"/>
    <p:sldId id="899" r:id="rId135"/>
    <p:sldId id="1055" r:id="rId136"/>
    <p:sldId id="1100" r:id="rId137"/>
    <p:sldId id="854" r:id="rId138"/>
    <p:sldId id="850" r:id="rId139"/>
    <p:sldId id="851" r:id="rId140"/>
    <p:sldId id="852" r:id="rId141"/>
    <p:sldId id="795" r:id="rId142"/>
    <p:sldId id="388" r:id="rId143"/>
    <p:sldId id="796" r:id="rId144"/>
    <p:sldId id="389" r:id="rId145"/>
    <p:sldId id="797" r:id="rId146"/>
    <p:sldId id="289" r:id="rId147"/>
    <p:sldId id="290" r:id="rId148"/>
    <p:sldId id="304" r:id="rId149"/>
    <p:sldId id="706" r:id="rId150"/>
    <p:sldId id="707" r:id="rId151"/>
    <p:sldId id="715" r:id="rId152"/>
    <p:sldId id="798" r:id="rId153"/>
    <p:sldId id="799" r:id="rId154"/>
    <p:sldId id="903" r:id="rId155"/>
    <p:sldId id="913" r:id="rId156"/>
    <p:sldId id="984" r:id="rId157"/>
    <p:sldId id="983" r:id="rId158"/>
    <p:sldId id="1041" r:id="rId159"/>
    <p:sldId id="1110" r:id="rId160"/>
  </p:sldIdLst>
  <p:sldSz cx="9144000" cy="6858000" type="screen4x3"/>
  <p:notesSz cx="6794500" cy="9931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 userDrawn="1">
          <p15:clr>
            <a:srgbClr val="A4A3A4"/>
          </p15:clr>
        </p15:guide>
        <p15:guide id="2" orient="horz" pos="1678" userDrawn="1">
          <p15:clr>
            <a:srgbClr val="A4A3A4"/>
          </p15:clr>
        </p15:guide>
        <p15:guide id="3" orient="horz" pos="317" userDrawn="1">
          <p15:clr>
            <a:srgbClr val="A4A3A4"/>
          </p15:clr>
        </p15:guide>
        <p15:guide id="4" pos="158" userDrawn="1">
          <p15:clr>
            <a:srgbClr val="A4A3A4"/>
          </p15:clr>
        </p15:guide>
        <p15:guide id="5" pos="640" userDrawn="1">
          <p15:clr>
            <a:srgbClr val="A4A3A4"/>
          </p15:clr>
        </p15:guide>
        <p15:guide id="6" pos="73" userDrawn="1">
          <p15:clr>
            <a:srgbClr val="A4A3A4"/>
          </p15:clr>
        </p15:guide>
        <p15:guide id="7" pos="3816" userDrawn="1">
          <p15:clr>
            <a:srgbClr val="A4A3A4"/>
          </p15:clr>
        </p15:guide>
        <p15:guide id="8" orient="horz" pos="3266" userDrawn="1">
          <p15:clr>
            <a:srgbClr val="A4A3A4"/>
          </p15:clr>
        </p15:guide>
        <p15:guide id="9" pos="2965"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737"/>
    <a:srgbClr val="DEA900"/>
    <a:srgbClr val="E2AC00"/>
    <a:srgbClr val="F6BB00"/>
    <a:srgbClr val="D2A000"/>
    <a:srgbClr val="9A7500"/>
    <a:srgbClr val="454545"/>
    <a:srgbClr val="0070C0"/>
    <a:srgbClr val="5A5A5A"/>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048" autoAdjust="0"/>
    <p:restoredTop sz="99328" autoAdjust="0"/>
  </p:normalViewPr>
  <p:slideViewPr>
    <p:cSldViewPr snapToObjects="1" showGuides="1">
      <p:cViewPr varScale="1">
        <p:scale>
          <a:sx n="77" d="100"/>
          <a:sy n="77" d="100"/>
        </p:scale>
        <p:origin x="664" y="44"/>
      </p:cViewPr>
      <p:guideLst>
        <p:guide orient="horz" pos="402"/>
        <p:guide orient="horz" pos="1678"/>
        <p:guide orient="horz" pos="317"/>
        <p:guide pos="158"/>
        <p:guide pos="640"/>
        <p:guide pos="73"/>
        <p:guide pos="3816"/>
        <p:guide orient="horz" pos="3266"/>
        <p:guide pos="2965"/>
      </p:guideLst>
    </p:cSldViewPr>
  </p:slideViewPr>
  <p:notesTextViewPr>
    <p:cViewPr>
      <p:scale>
        <a:sx n="1" d="1"/>
        <a:sy n="1" d="1"/>
      </p:scale>
      <p:origin x="0" y="0"/>
    </p:cViewPr>
  </p:notesTextViewPr>
  <p:gridSpacing cx="45005" cy="45005"/>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1" Type="http://schemas.openxmlformats.org/officeDocument/2006/relationships/slide" Target="slides/slide15.xml"/><Relationship Id="rId42" Type="http://schemas.openxmlformats.org/officeDocument/2006/relationships/slide" Target="slides/slide36.xml"/><Relationship Id="rId63" Type="http://schemas.openxmlformats.org/officeDocument/2006/relationships/slide" Target="slides/slide57.xml"/><Relationship Id="rId84" Type="http://schemas.openxmlformats.org/officeDocument/2006/relationships/slide" Target="slides/slide78.xml"/><Relationship Id="rId138" Type="http://schemas.openxmlformats.org/officeDocument/2006/relationships/slide" Target="slides/slide132.xml"/><Relationship Id="rId159" Type="http://schemas.openxmlformats.org/officeDocument/2006/relationships/slide" Target="slides/slide153.xml"/><Relationship Id="rId107" Type="http://schemas.openxmlformats.org/officeDocument/2006/relationships/slide" Target="slides/slide101.xml"/><Relationship Id="rId11" Type="http://schemas.openxmlformats.org/officeDocument/2006/relationships/slide" Target="slides/slide5.xml"/><Relationship Id="rId32" Type="http://schemas.openxmlformats.org/officeDocument/2006/relationships/slide" Target="slides/slide26.xml"/><Relationship Id="rId53" Type="http://schemas.openxmlformats.org/officeDocument/2006/relationships/slide" Target="slides/slide47.xml"/><Relationship Id="rId74" Type="http://schemas.openxmlformats.org/officeDocument/2006/relationships/slide" Target="slides/slide68.xml"/><Relationship Id="rId128" Type="http://schemas.openxmlformats.org/officeDocument/2006/relationships/slide" Target="slides/slide122.xml"/><Relationship Id="rId149" Type="http://schemas.openxmlformats.org/officeDocument/2006/relationships/slide" Target="slides/slide143.xml"/><Relationship Id="rId5" Type="http://schemas.openxmlformats.org/officeDocument/2006/relationships/slideMaster" Target="slideMasters/slideMaster5.xml"/><Relationship Id="rId95" Type="http://schemas.openxmlformats.org/officeDocument/2006/relationships/slide" Target="slides/slide89.xml"/><Relationship Id="rId160" Type="http://schemas.openxmlformats.org/officeDocument/2006/relationships/slide" Target="slides/slide154.xml"/><Relationship Id="rId22" Type="http://schemas.openxmlformats.org/officeDocument/2006/relationships/slide" Target="slides/slide16.xml"/><Relationship Id="rId43" Type="http://schemas.openxmlformats.org/officeDocument/2006/relationships/slide" Target="slides/slide37.xml"/><Relationship Id="rId64" Type="http://schemas.openxmlformats.org/officeDocument/2006/relationships/slide" Target="slides/slide58.xml"/><Relationship Id="rId118" Type="http://schemas.openxmlformats.org/officeDocument/2006/relationships/slide" Target="slides/slide112.xml"/><Relationship Id="rId139" Type="http://schemas.openxmlformats.org/officeDocument/2006/relationships/slide" Target="slides/slide133.xml"/><Relationship Id="rId85" Type="http://schemas.openxmlformats.org/officeDocument/2006/relationships/slide" Target="slides/slide79.xml"/><Relationship Id="rId150" Type="http://schemas.openxmlformats.org/officeDocument/2006/relationships/slide" Target="slides/slide144.xml"/><Relationship Id="rId12" Type="http://schemas.openxmlformats.org/officeDocument/2006/relationships/slide" Target="slides/slide6.xml"/><Relationship Id="rId17" Type="http://schemas.openxmlformats.org/officeDocument/2006/relationships/slide" Target="slides/slide11.xml"/><Relationship Id="rId33" Type="http://schemas.openxmlformats.org/officeDocument/2006/relationships/slide" Target="slides/slide27.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08" Type="http://schemas.openxmlformats.org/officeDocument/2006/relationships/slide" Target="slides/slide102.xml"/><Relationship Id="rId124" Type="http://schemas.openxmlformats.org/officeDocument/2006/relationships/slide" Target="slides/slide118.xml"/><Relationship Id="rId129" Type="http://schemas.openxmlformats.org/officeDocument/2006/relationships/slide" Target="slides/slide123.xml"/><Relationship Id="rId54" Type="http://schemas.openxmlformats.org/officeDocument/2006/relationships/slide" Target="slides/slide48.xml"/><Relationship Id="rId70" Type="http://schemas.openxmlformats.org/officeDocument/2006/relationships/slide" Target="slides/slide64.xml"/><Relationship Id="rId75" Type="http://schemas.openxmlformats.org/officeDocument/2006/relationships/slide" Target="slides/slide69.xml"/><Relationship Id="rId91" Type="http://schemas.openxmlformats.org/officeDocument/2006/relationships/slide" Target="slides/slide85.xml"/><Relationship Id="rId96" Type="http://schemas.openxmlformats.org/officeDocument/2006/relationships/slide" Target="slides/slide90.xml"/><Relationship Id="rId140" Type="http://schemas.openxmlformats.org/officeDocument/2006/relationships/slide" Target="slides/slide134.xml"/><Relationship Id="rId145" Type="http://schemas.openxmlformats.org/officeDocument/2006/relationships/slide" Target="slides/slide139.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7.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119" Type="http://schemas.openxmlformats.org/officeDocument/2006/relationships/slide" Target="slides/slide113.xml"/><Relationship Id="rId44" Type="http://schemas.openxmlformats.org/officeDocument/2006/relationships/slide" Target="slides/slide38.xml"/><Relationship Id="rId60" Type="http://schemas.openxmlformats.org/officeDocument/2006/relationships/slide" Target="slides/slide54.xml"/><Relationship Id="rId65" Type="http://schemas.openxmlformats.org/officeDocument/2006/relationships/slide" Target="slides/slide59.xml"/><Relationship Id="rId81" Type="http://schemas.openxmlformats.org/officeDocument/2006/relationships/slide" Target="slides/slide75.xml"/><Relationship Id="rId86" Type="http://schemas.openxmlformats.org/officeDocument/2006/relationships/slide" Target="slides/slide80.xml"/><Relationship Id="rId130" Type="http://schemas.openxmlformats.org/officeDocument/2006/relationships/slide" Target="slides/slide124.xml"/><Relationship Id="rId135" Type="http://schemas.openxmlformats.org/officeDocument/2006/relationships/slide" Target="slides/slide129.xml"/><Relationship Id="rId151" Type="http://schemas.openxmlformats.org/officeDocument/2006/relationships/slide" Target="slides/slide145.xml"/><Relationship Id="rId156" Type="http://schemas.openxmlformats.org/officeDocument/2006/relationships/slide" Target="slides/slide15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109" Type="http://schemas.openxmlformats.org/officeDocument/2006/relationships/slide" Target="slides/slide10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slide" Target="slides/slide98.xml"/><Relationship Id="rId120" Type="http://schemas.openxmlformats.org/officeDocument/2006/relationships/slide" Target="slides/slide114.xml"/><Relationship Id="rId125" Type="http://schemas.openxmlformats.org/officeDocument/2006/relationships/slide" Target="slides/slide119.xml"/><Relationship Id="rId141" Type="http://schemas.openxmlformats.org/officeDocument/2006/relationships/slide" Target="slides/slide135.xml"/><Relationship Id="rId146" Type="http://schemas.openxmlformats.org/officeDocument/2006/relationships/slide" Target="slides/slide140.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162"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15" Type="http://schemas.openxmlformats.org/officeDocument/2006/relationships/slide" Target="slides/slide109.xml"/><Relationship Id="rId131" Type="http://schemas.openxmlformats.org/officeDocument/2006/relationships/slide" Target="slides/slide125.xml"/><Relationship Id="rId136" Type="http://schemas.openxmlformats.org/officeDocument/2006/relationships/slide" Target="slides/slide130.xml"/><Relationship Id="rId157" Type="http://schemas.openxmlformats.org/officeDocument/2006/relationships/slide" Target="slides/slide151.xml"/><Relationship Id="rId61" Type="http://schemas.openxmlformats.org/officeDocument/2006/relationships/slide" Target="slides/slide55.xml"/><Relationship Id="rId82" Type="http://schemas.openxmlformats.org/officeDocument/2006/relationships/slide" Target="slides/slide76.xml"/><Relationship Id="rId152" Type="http://schemas.openxmlformats.org/officeDocument/2006/relationships/slide" Target="slides/slide14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viewProps" Target="viewProps.xml"/><Relationship Id="rId3" Type="http://schemas.openxmlformats.org/officeDocument/2006/relationships/slideMaster" Target="slideMasters/slideMaster3.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106" Type="http://schemas.openxmlformats.org/officeDocument/2006/relationships/slide" Target="slides/slide100.xml"/><Relationship Id="rId127" Type="http://schemas.openxmlformats.org/officeDocument/2006/relationships/slide" Target="slides/slide121.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78" Type="http://schemas.openxmlformats.org/officeDocument/2006/relationships/slide" Target="slides/slide72.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48" Type="http://schemas.openxmlformats.org/officeDocument/2006/relationships/slide" Target="slides/slide142.xml"/><Relationship Id="rId16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26" Type="http://schemas.openxmlformats.org/officeDocument/2006/relationships/slide" Target="slides/slide20.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6" Type="http://schemas.openxmlformats.org/officeDocument/2006/relationships/slide" Target="slides/slide10.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tableStyles" Target="tableStyles.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80" Type="http://schemas.openxmlformats.org/officeDocument/2006/relationships/slide" Target="slides/slide74.xml"/><Relationship Id="rId155"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4"/>
            <a:ext cx="2944283" cy="49657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48646" y="4"/>
            <a:ext cx="2944283" cy="496571"/>
          </a:xfrm>
          <a:prstGeom prst="rect">
            <a:avLst/>
          </a:prstGeom>
        </p:spPr>
        <p:txBody>
          <a:bodyPr vert="horz" lIns="91440" tIns="45720" rIns="91440" bIns="45720" rtlCol="0"/>
          <a:lstStyle>
            <a:lvl1pPr algn="r">
              <a:defRPr sz="1200"/>
            </a:lvl1pPr>
          </a:lstStyle>
          <a:p>
            <a:fld id="{19DB0495-58CC-4EF6-97F8-1133796C7CDE}" type="datetimeFigureOut">
              <a:rPr lang="en-US" smtClean="0"/>
              <a:t>12/10/2019</a:t>
            </a:fld>
            <a:endParaRPr lang="en-US"/>
          </a:p>
        </p:txBody>
      </p:sp>
      <p:sp>
        <p:nvSpPr>
          <p:cNvPr id="4" name="Slide Image Placeholder 3"/>
          <p:cNvSpPr>
            <a:spLocks noGrp="1" noRot="1" noChangeAspect="1"/>
          </p:cNvSpPr>
          <p:nvPr>
            <p:ph type="sldImg" idx="2"/>
          </p:nvPr>
        </p:nvSpPr>
        <p:spPr>
          <a:xfrm>
            <a:off x="914400" y="746125"/>
            <a:ext cx="4965700"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450" y="4717419"/>
            <a:ext cx="5435600" cy="446912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9433110"/>
            <a:ext cx="2944283" cy="49657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48646" y="9433110"/>
            <a:ext cx="2944283" cy="496571"/>
          </a:xfrm>
          <a:prstGeom prst="rect">
            <a:avLst/>
          </a:prstGeom>
        </p:spPr>
        <p:txBody>
          <a:bodyPr vert="horz" lIns="91440" tIns="45720" rIns="91440" bIns="45720" rtlCol="0" anchor="b"/>
          <a:lstStyle>
            <a:lvl1pPr algn="r">
              <a:defRPr sz="1200"/>
            </a:lvl1pPr>
          </a:lstStyle>
          <a:p>
            <a:fld id="{261133A8-0DFE-46B0-8F21-47DBA7175835}" type="slidenum">
              <a:rPr lang="en-US" smtClean="0"/>
              <a:t>‹#›</a:t>
            </a:fld>
            <a:endParaRPr lang="en-US"/>
          </a:p>
        </p:txBody>
      </p:sp>
    </p:spTree>
    <p:extLst>
      <p:ext uri="{BB962C8B-B14F-4D97-AF65-F5344CB8AC3E}">
        <p14:creationId xmlns:p14="http://schemas.microsoft.com/office/powerpoint/2010/main" val="1567292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921978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marL="0" marR="0" lvl="0" indent="0" algn="r" defTabSz="923369" rtl="0" eaLnBrk="1" fontAlgn="auto" latinLnBrk="0" hangingPunct="1">
              <a:lnSpc>
                <a:spcPct val="100000"/>
              </a:lnSpc>
              <a:spcBef>
                <a:spcPts val="0"/>
              </a:spcBef>
              <a:spcAft>
                <a:spcPts val="0"/>
              </a:spcAft>
              <a:buClrTx/>
              <a:buSzTx/>
              <a:buFontTx/>
              <a:buNone/>
              <a:tabLst/>
              <a:defRPr/>
            </a:pPr>
            <a:fld id="{64BFD9A7-FAC6-4B51-A12F-D29D77A0AC1E}"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23369" rtl="0" eaLnBrk="1" fontAlgn="auto" latinLnBrk="0" hangingPunct="1">
                <a:lnSpc>
                  <a:spcPct val="100000"/>
                </a:lnSpc>
                <a:spcBef>
                  <a:spcPts val="0"/>
                </a:spcBef>
                <a:spcAft>
                  <a:spcPts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A6813A-948D-418C-8852-D24B0D7AD728}" type="slidenum">
              <a:rPr kumimoji="0" lang="en-US" altLang="en-US" sz="12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022828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93</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93</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13093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136</a:t>
            </a:fld>
            <a:endParaRPr lang="en-US" altLang="en-US" dirty="0">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136</a:t>
            </a:fld>
            <a:endParaRPr lang="en-US" altLang="en-US" dirty="0">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5126175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140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140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314557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141</a:t>
            </a:fld>
            <a:endParaRPr lang="en-US" sz="1200">
              <a:solidFill>
                <a:srgbClr val="000000"/>
              </a:solidFill>
              <a:latin typeface="Arial" pitchFamily="34" charset="0"/>
            </a:endParaRPr>
          </a:p>
        </p:txBody>
      </p:sp>
    </p:spTree>
    <p:extLst>
      <p:ext uri="{BB962C8B-B14F-4D97-AF65-F5344CB8AC3E}">
        <p14:creationId xmlns:p14="http://schemas.microsoft.com/office/powerpoint/2010/main" val="182560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142</a:t>
            </a:fld>
            <a:endParaRPr lang="en-US" sz="1200">
              <a:solidFill>
                <a:srgbClr val="000000"/>
              </a:solidFill>
              <a:latin typeface="Arial" pitchFamily="34" charset="0"/>
            </a:endParaRPr>
          </a:p>
        </p:txBody>
      </p:sp>
    </p:spTree>
    <p:extLst>
      <p:ext uri="{BB962C8B-B14F-4D97-AF65-F5344CB8AC3E}">
        <p14:creationId xmlns:p14="http://schemas.microsoft.com/office/powerpoint/2010/main" val="5720545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Diakép helye 1"/>
          <p:cNvSpPr>
            <a:spLocks noGrp="1" noRot="1" noChangeAspect="1" noTextEdit="1"/>
          </p:cNvSpPr>
          <p:nvPr>
            <p:ph type="sldImg"/>
          </p:nvPr>
        </p:nvSpPr>
        <p:spPr>
          <a:ln/>
        </p:spPr>
      </p:sp>
      <p:sp>
        <p:nvSpPr>
          <p:cNvPr id="154627" name="Jegyzetek helye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hu-HU">
              <a:latin typeface="Arial" pitchFamily="34" charset="0"/>
            </a:endParaRPr>
          </a:p>
        </p:txBody>
      </p:sp>
      <p:sp>
        <p:nvSpPr>
          <p:cNvPr id="154628" name="Dia számának helye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285" eaLnBrk="0" hangingPunct="0">
              <a:defRPr sz="1400">
                <a:solidFill>
                  <a:schemeClr val="tx1"/>
                </a:solidFill>
                <a:latin typeface="Verdana" pitchFamily="34" charset="0"/>
              </a:defRPr>
            </a:lvl1pPr>
            <a:lvl2pPr marL="735198" indent="-282768" defTabSz="914285" eaLnBrk="0" hangingPunct="0">
              <a:defRPr sz="1400">
                <a:solidFill>
                  <a:schemeClr val="tx1"/>
                </a:solidFill>
                <a:latin typeface="Verdana" pitchFamily="34" charset="0"/>
              </a:defRPr>
            </a:lvl2pPr>
            <a:lvl3pPr marL="1131073" indent="-226214" defTabSz="914285" eaLnBrk="0" hangingPunct="0">
              <a:defRPr sz="1400">
                <a:solidFill>
                  <a:schemeClr val="tx1"/>
                </a:solidFill>
                <a:latin typeface="Verdana" pitchFamily="34" charset="0"/>
              </a:defRPr>
            </a:lvl3pPr>
            <a:lvl4pPr marL="1583502" indent="-226214" defTabSz="914285" eaLnBrk="0" hangingPunct="0">
              <a:defRPr sz="1400">
                <a:solidFill>
                  <a:schemeClr val="tx1"/>
                </a:solidFill>
                <a:latin typeface="Verdana" pitchFamily="34" charset="0"/>
              </a:defRPr>
            </a:lvl4pPr>
            <a:lvl5pPr marL="2035932" indent="-226214" defTabSz="914285" eaLnBrk="0" hangingPunct="0">
              <a:defRPr sz="1400">
                <a:solidFill>
                  <a:schemeClr val="tx1"/>
                </a:solidFill>
                <a:latin typeface="Verdana" pitchFamily="34" charset="0"/>
              </a:defRPr>
            </a:lvl5pPr>
            <a:lvl6pPr marL="2488361" indent="-226214" defTabSz="914285" eaLnBrk="0" fontAlgn="base" hangingPunct="0">
              <a:spcBef>
                <a:spcPct val="0"/>
              </a:spcBef>
              <a:spcAft>
                <a:spcPct val="0"/>
              </a:spcAft>
              <a:defRPr sz="1400">
                <a:solidFill>
                  <a:schemeClr val="tx1"/>
                </a:solidFill>
                <a:latin typeface="Verdana" pitchFamily="34" charset="0"/>
              </a:defRPr>
            </a:lvl6pPr>
            <a:lvl7pPr marL="2940789" indent="-226214" defTabSz="914285" eaLnBrk="0" fontAlgn="base" hangingPunct="0">
              <a:spcBef>
                <a:spcPct val="0"/>
              </a:spcBef>
              <a:spcAft>
                <a:spcPct val="0"/>
              </a:spcAft>
              <a:defRPr sz="1400">
                <a:solidFill>
                  <a:schemeClr val="tx1"/>
                </a:solidFill>
                <a:latin typeface="Verdana" pitchFamily="34" charset="0"/>
              </a:defRPr>
            </a:lvl7pPr>
            <a:lvl8pPr marL="3393219" indent="-226214" defTabSz="914285" eaLnBrk="0" fontAlgn="base" hangingPunct="0">
              <a:spcBef>
                <a:spcPct val="0"/>
              </a:spcBef>
              <a:spcAft>
                <a:spcPct val="0"/>
              </a:spcAft>
              <a:defRPr sz="1400">
                <a:solidFill>
                  <a:schemeClr val="tx1"/>
                </a:solidFill>
                <a:latin typeface="Verdana" pitchFamily="34" charset="0"/>
              </a:defRPr>
            </a:lvl8pPr>
            <a:lvl9pPr marL="3845648" indent="-226214" defTabSz="914285" eaLnBrk="0" fontAlgn="base" hangingPunct="0">
              <a:spcBef>
                <a:spcPct val="0"/>
              </a:spcBef>
              <a:spcAft>
                <a:spcPct val="0"/>
              </a:spcAft>
              <a:defRPr sz="1400">
                <a:solidFill>
                  <a:schemeClr val="tx1"/>
                </a:solidFill>
                <a:latin typeface="Verdana" pitchFamily="34" charset="0"/>
              </a:defRPr>
            </a:lvl9pPr>
          </a:lstStyle>
          <a:p>
            <a:pPr eaLnBrk="1" hangingPunct="1"/>
            <a:fld id="{4DBE4DAB-7F0A-4A0A-8B5B-9808A73DEBD4}" type="slidenum">
              <a:rPr lang="en-US" sz="1200">
                <a:solidFill>
                  <a:srgbClr val="000000"/>
                </a:solidFill>
                <a:latin typeface="Arial" pitchFamily="34" charset="0"/>
              </a:rPr>
              <a:pPr eaLnBrk="1" hangingPunct="1"/>
              <a:t>143</a:t>
            </a:fld>
            <a:endParaRPr lang="en-US" sz="1200">
              <a:solidFill>
                <a:srgbClr val="000000"/>
              </a:solidFill>
              <a:latin typeface="Arial" pitchFamily="34" charset="0"/>
            </a:endParaRPr>
          </a:p>
        </p:txBody>
      </p:sp>
    </p:spTree>
    <p:extLst>
      <p:ext uri="{BB962C8B-B14F-4D97-AF65-F5344CB8AC3E}">
        <p14:creationId xmlns:p14="http://schemas.microsoft.com/office/powerpoint/2010/main" val="22254350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2586866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24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24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284951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7B784C-0CE6-4D47-8F52-8DBE4E85EE7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170852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1849424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42</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42</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4100367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74</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74</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992785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80</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80</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69772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3369">
              <a:defRPr>
                <a:solidFill>
                  <a:schemeClr val="tx1"/>
                </a:solidFill>
                <a:latin typeface="Arial" charset="0"/>
              </a:defRPr>
            </a:lvl1pPr>
            <a:lvl2pPr marL="749060" indent="-285805" defTabSz="923369">
              <a:defRPr>
                <a:solidFill>
                  <a:schemeClr val="tx1"/>
                </a:solidFill>
                <a:latin typeface="Arial" charset="0"/>
              </a:defRPr>
            </a:lvl2pPr>
            <a:lvl3pPr marL="1152641" indent="-229272" defTabSz="923369">
              <a:defRPr>
                <a:solidFill>
                  <a:schemeClr val="tx1"/>
                </a:solidFill>
                <a:latin typeface="Arial" charset="0"/>
              </a:defRPr>
            </a:lvl3pPr>
            <a:lvl4pPr marL="1614325" indent="-229272" defTabSz="923369">
              <a:defRPr>
                <a:solidFill>
                  <a:schemeClr val="tx1"/>
                </a:solidFill>
                <a:latin typeface="Arial" charset="0"/>
              </a:defRPr>
            </a:lvl4pPr>
            <a:lvl5pPr marL="2077580" indent="-229272" defTabSz="923369">
              <a:defRPr>
                <a:solidFill>
                  <a:schemeClr val="tx1"/>
                </a:solidFill>
                <a:latin typeface="Arial" charset="0"/>
              </a:defRPr>
            </a:lvl5pPr>
            <a:lvl6pPr marL="2529842" indent="-229272" defTabSz="923369" fontAlgn="base">
              <a:spcBef>
                <a:spcPct val="0"/>
              </a:spcBef>
              <a:spcAft>
                <a:spcPct val="0"/>
              </a:spcAft>
              <a:defRPr>
                <a:solidFill>
                  <a:schemeClr val="tx1"/>
                </a:solidFill>
                <a:latin typeface="Arial" charset="0"/>
              </a:defRPr>
            </a:lvl6pPr>
            <a:lvl7pPr marL="2982105" indent="-229272" defTabSz="923369" fontAlgn="base">
              <a:spcBef>
                <a:spcPct val="0"/>
              </a:spcBef>
              <a:spcAft>
                <a:spcPct val="0"/>
              </a:spcAft>
              <a:defRPr>
                <a:solidFill>
                  <a:schemeClr val="tx1"/>
                </a:solidFill>
                <a:latin typeface="Arial" charset="0"/>
              </a:defRPr>
            </a:lvl7pPr>
            <a:lvl8pPr marL="3434367" indent="-229272" defTabSz="923369" fontAlgn="base">
              <a:spcBef>
                <a:spcPct val="0"/>
              </a:spcBef>
              <a:spcAft>
                <a:spcPct val="0"/>
              </a:spcAft>
              <a:defRPr>
                <a:solidFill>
                  <a:schemeClr val="tx1"/>
                </a:solidFill>
                <a:latin typeface="Arial" charset="0"/>
              </a:defRPr>
            </a:lvl8pPr>
            <a:lvl9pPr marL="3886629" indent="-229272" defTabSz="923369" fontAlgn="base">
              <a:spcBef>
                <a:spcPct val="0"/>
              </a:spcBef>
              <a:spcAft>
                <a:spcPct val="0"/>
              </a:spcAft>
              <a:defRPr>
                <a:solidFill>
                  <a:schemeClr val="tx1"/>
                </a:solidFill>
                <a:latin typeface="Arial" charset="0"/>
              </a:defRPr>
            </a:lvl9pPr>
          </a:lstStyle>
          <a:p>
            <a:pPr>
              <a:defRPr/>
            </a:pPr>
            <a:fld id="{64BFD9A7-FAC6-4B51-A12F-D29D77A0AC1E}" type="slidenum">
              <a:rPr lang="en-US" altLang="en-US" smtClean="0">
                <a:solidFill>
                  <a:srgbClr val="000000"/>
                </a:solidFill>
              </a:rPr>
              <a:pPr>
                <a:defRPr/>
              </a:pPr>
              <a:t>81</a:t>
            </a:fld>
            <a:endParaRPr lang="en-US" altLang="en-US">
              <a:solidFill>
                <a:srgbClr val="000000"/>
              </a:solidFill>
            </a:endParaRPr>
          </a:p>
        </p:txBody>
      </p:sp>
      <p:sp>
        <p:nvSpPr>
          <p:cNvPr id="284675" name="Rectangle 7"/>
          <p:cNvSpPr txBox="1">
            <a:spLocks noGrp="1" noChangeArrowheads="1"/>
          </p:cNvSpPr>
          <p:nvPr/>
        </p:nvSpPr>
        <p:spPr bwMode="auto">
          <a:xfrm>
            <a:off x="3847892" y="9434833"/>
            <a:ext cx="2945024" cy="494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62" tIns="46181" rIns="92362" bIns="46181" anchor="b"/>
          <a:lstStyle>
            <a:lvl1pPr eaLnBrk="0" hangingPunct="0">
              <a:spcBef>
                <a:spcPct val="30000"/>
              </a:spcBef>
              <a:defRPr sz="1200">
                <a:solidFill>
                  <a:schemeClr val="tx1"/>
                </a:solidFill>
                <a:latin typeface="Calibri" pitchFamily="34" charset="0"/>
              </a:defRPr>
            </a:lvl1pPr>
            <a:lvl2pPr marL="735013" indent="-282575" eaLnBrk="0" hangingPunct="0">
              <a:spcBef>
                <a:spcPct val="30000"/>
              </a:spcBef>
              <a:defRPr sz="1200">
                <a:solidFill>
                  <a:schemeClr val="tx1"/>
                </a:solidFill>
                <a:latin typeface="Calibri" pitchFamily="34" charset="0"/>
              </a:defRPr>
            </a:lvl2pPr>
            <a:lvl3pPr marL="1131888" indent="-227013" eaLnBrk="0" hangingPunct="0">
              <a:spcBef>
                <a:spcPct val="30000"/>
              </a:spcBef>
              <a:defRPr sz="1200">
                <a:solidFill>
                  <a:schemeClr val="tx1"/>
                </a:solidFill>
                <a:latin typeface="Calibri" pitchFamily="34" charset="0"/>
              </a:defRPr>
            </a:lvl3pPr>
            <a:lvl4pPr marL="1584325" indent="-227013" eaLnBrk="0" hangingPunct="0">
              <a:spcBef>
                <a:spcPct val="30000"/>
              </a:spcBef>
              <a:defRPr sz="1200">
                <a:solidFill>
                  <a:schemeClr val="tx1"/>
                </a:solidFill>
                <a:latin typeface="Calibri" pitchFamily="34" charset="0"/>
              </a:defRPr>
            </a:lvl4pPr>
            <a:lvl5pPr marL="2036763" indent="-227013" eaLnBrk="0" hangingPunct="0">
              <a:spcBef>
                <a:spcPct val="30000"/>
              </a:spcBef>
              <a:defRPr sz="1200">
                <a:solidFill>
                  <a:schemeClr val="tx1"/>
                </a:solidFill>
                <a:latin typeface="Calibri" pitchFamily="34" charset="0"/>
              </a:defRPr>
            </a:lvl5pPr>
            <a:lvl6pPr marL="2493963" indent="-227013" eaLnBrk="0" fontAlgn="base" hangingPunct="0">
              <a:spcBef>
                <a:spcPct val="30000"/>
              </a:spcBef>
              <a:spcAft>
                <a:spcPct val="0"/>
              </a:spcAft>
              <a:defRPr sz="1200">
                <a:solidFill>
                  <a:schemeClr val="tx1"/>
                </a:solidFill>
                <a:latin typeface="Calibri" pitchFamily="34" charset="0"/>
              </a:defRPr>
            </a:lvl6pPr>
            <a:lvl7pPr marL="2951163" indent="-227013" eaLnBrk="0" fontAlgn="base" hangingPunct="0">
              <a:spcBef>
                <a:spcPct val="30000"/>
              </a:spcBef>
              <a:spcAft>
                <a:spcPct val="0"/>
              </a:spcAft>
              <a:defRPr sz="1200">
                <a:solidFill>
                  <a:schemeClr val="tx1"/>
                </a:solidFill>
                <a:latin typeface="Calibri" pitchFamily="34" charset="0"/>
              </a:defRPr>
            </a:lvl7pPr>
            <a:lvl8pPr marL="3408363" indent="-227013" eaLnBrk="0" fontAlgn="base" hangingPunct="0">
              <a:spcBef>
                <a:spcPct val="30000"/>
              </a:spcBef>
              <a:spcAft>
                <a:spcPct val="0"/>
              </a:spcAft>
              <a:defRPr sz="1200">
                <a:solidFill>
                  <a:schemeClr val="tx1"/>
                </a:solidFill>
                <a:latin typeface="Calibri" pitchFamily="34" charset="0"/>
              </a:defRPr>
            </a:lvl8pPr>
            <a:lvl9pPr marL="3865563" indent="-227013" eaLnBrk="0" fontAlgn="base" hangingPunct="0">
              <a:spcBef>
                <a:spcPct val="30000"/>
              </a:spcBef>
              <a:spcAft>
                <a:spcPct val="0"/>
              </a:spcAft>
              <a:defRPr sz="1200">
                <a:solidFill>
                  <a:schemeClr val="tx1"/>
                </a:solidFill>
                <a:latin typeface="Calibri" pitchFamily="34" charset="0"/>
              </a:defRPr>
            </a:lvl9pPr>
          </a:lstStyle>
          <a:p>
            <a:pPr algn="r" eaLnBrk="1" fontAlgn="base" hangingPunct="1">
              <a:spcBef>
                <a:spcPct val="0"/>
              </a:spcBef>
              <a:spcAft>
                <a:spcPct val="0"/>
              </a:spcAft>
            </a:pPr>
            <a:fld id="{FBA6813A-948D-418C-8852-D24B0D7AD728}" type="slidenum">
              <a:rPr lang="en-US" altLang="en-US" smtClean="0">
                <a:solidFill>
                  <a:srgbClr val="000000"/>
                </a:solidFill>
                <a:latin typeface="Arial" charset="0"/>
                <a:cs typeface="Arial" charset="0"/>
              </a:rPr>
              <a:pPr algn="r" eaLnBrk="1" fontAlgn="base" hangingPunct="1">
                <a:spcBef>
                  <a:spcPct val="0"/>
                </a:spcBef>
                <a:spcAft>
                  <a:spcPct val="0"/>
                </a:spcAft>
              </a:pPr>
              <a:t>81</a:t>
            </a:fld>
            <a:endParaRPr lang="en-US" altLang="en-US">
              <a:solidFill>
                <a:srgbClr val="000000"/>
              </a:solidFill>
              <a:latin typeface="Arial" charset="0"/>
              <a:cs typeface="Arial" charset="0"/>
            </a:endParaRPr>
          </a:p>
        </p:txBody>
      </p:sp>
      <p:sp>
        <p:nvSpPr>
          <p:cNvPr id="284676" name="Rectangle 2"/>
          <p:cNvSpPr>
            <a:spLocks noGrp="1" noRot="1" noChangeAspect="1" noChangeArrowheads="1" noTextEdit="1"/>
          </p:cNvSpPr>
          <p:nvPr>
            <p:ph type="sldImg"/>
          </p:nvPr>
        </p:nvSpPr>
        <p:spPr bwMode="auto">
          <a:xfrm>
            <a:off x="919163" y="746125"/>
            <a:ext cx="4960937" cy="3722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7" name="Rectangle 3"/>
          <p:cNvSpPr>
            <a:spLocks noGrp="1" noChangeArrowheads="1"/>
          </p:cNvSpPr>
          <p:nvPr>
            <p:ph type="body" idx="1"/>
          </p:nvPr>
        </p:nvSpPr>
        <p:spPr bwMode="auto">
          <a:xfrm>
            <a:off x="679136" y="4716618"/>
            <a:ext cx="5436235" cy="446913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362" tIns="46181" rIns="92362" bIns="46181" numCol="1" anchor="t" anchorCtr="0" compatLnSpc="1">
            <a:prstTxWarp prst="textNoShape">
              <a:avLst/>
            </a:prstTxWarp>
          </a:bodyPr>
          <a:lstStyle/>
          <a:p>
            <a:pPr eaLnBrk="1" hangingPunct="1">
              <a:spcBef>
                <a:spcPct val="0"/>
              </a:spcBef>
            </a:pPr>
            <a:endParaRPr lang="hu-HU" altLang="en-US"/>
          </a:p>
        </p:txBody>
      </p:sp>
    </p:spTree>
    <p:extLst>
      <p:ext uri="{BB962C8B-B14F-4D97-AF65-F5344CB8AC3E}">
        <p14:creationId xmlns:p14="http://schemas.microsoft.com/office/powerpoint/2010/main" val="2413251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4C95A3E-1A16-433A-875D-10C178DDD9C7}" type="datetimeFigureOut">
              <a:rPr lang="en-US">
                <a:solidFill>
                  <a:srgbClr val="000000"/>
                </a:solidFill>
              </a:rPr>
              <a:pPr/>
              <a:t>12/10/2019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3AC62D-2C84-44E0-BD94-22DABFE69D0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361094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32D0482-6DB4-43F6-A56F-84B219FE5C34}" type="datetimeFigureOut">
              <a:rPr lang="en-US">
                <a:solidFill>
                  <a:srgbClr val="000000"/>
                </a:solidFill>
              </a:rPr>
              <a:pPr/>
              <a:t>12/10/2019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613740-5D40-4234-BB56-21D7609B679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0714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1539B9F-9C78-41FA-8C66-EEA4571F01A2}" type="datetimeFigureOut">
              <a:rPr lang="en-US">
                <a:solidFill>
                  <a:srgbClr val="000000"/>
                </a:solidFill>
              </a:rPr>
              <a:pPr/>
              <a:t>12/10/2019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ED2D880-1BD8-4C48-BF23-5146EAAAF81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445560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8FB6BB2C-226B-45A7-873E-CC8D325203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746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338B1548-2BA3-40F8-8D6E-C51109FF9D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9488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421E5317-0817-40E0-BD04-1A9B16492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40214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B8AF3409-3797-45DF-AE4F-BB3C94A48EA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78475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smtClean="0"/>
            </a:lvl1pPr>
          </a:lstStyle>
          <a:p>
            <a:pPr>
              <a:defRPr/>
            </a:pPr>
            <a:fld id="{F43080BA-3CD2-4EC5-8F4F-ACA88574BA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7498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smtClean="0"/>
            </a:lvl1pPr>
          </a:lstStyle>
          <a:p>
            <a:pPr>
              <a:defRPr/>
            </a:pPr>
            <a:fld id="{32FE5546-159B-4AD4-B93C-EDA6D1C551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9455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smtClean="0"/>
            </a:lvl1pPr>
          </a:lstStyle>
          <a:p>
            <a:pPr>
              <a:defRPr/>
            </a:pPr>
            <a:fld id="{4C86714B-1EBF-4757-99D5-1C49FCF999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17606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DA92475E-75C5-4169-9E44-E32FEC499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7999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4CF0EC-AEB7-4DA1-8F3B-CA4078BDA7EB}" type="datetimeFigureOut">
              <a:rPr lang="en-US">
                <a:solidFill>
                  <a:srgbClr val="000000"/>
                </a:solidFill>
              </a:rPr>
              <a:pPr/>
              <a:t>12/10/2019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5EC0B06-BCFC-4826-B448-D702D698420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59755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smtClean="0"/>
            </a:lvl1pPr>
          </a:lstStyle>
          <a:p>
            <a:pPr>
              <a:defRPr/>
            </a:pPr>
            <a:fld id="{112EEF3C-4632-4A30-B1D1-3F05BC7E81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4437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1FD6EFD8-6EB5-4BBE-87F4-A3852346869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393512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smtClean="0"/>
            </a:lvl1pPr>
          </a:lstStyle>
          <a:p>
            <a:pPr>
              <a:defRPr/>
            </a:pPr>
            <a:fld id="{D7E46780-493A-43F2-A436-C9DC06B96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6357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D73FE5-D902-46D2-B81E-D30B1B136E27}" type="slidenum">
              <a:rPr lang="en-US"/>
              <a:pPr>
                <a:defRPr/>
              </a:pPr>
              <a:t>‹#›</a:t>
            </a:fld>
            <a:endParaRPr lang="en-US"/>
          </a:p>
        </p:txBody>
      </p:sp>
    </p:spTree>
    <p:extLst>
      <p:ext uri="{BB962C8B-B14F-4D97-AF65-F5344CB8AC3E}">
        <p14:creationId xmlns:p14="http://schemas.microsoft.com/office/powerpoint/2010/main" val="36271075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76E968-35E0-4B35-93A0-B15D0E853099}" type="slidenum">
              <a:rPr lang="en-US"/>
              <a:pPr>
                <a:defRPr/>
              </a:pPr>
              <a:t>‹#›</a:t>
            </a:fld>
            <a:endParaRPr lang="en-US"/>
          </a:p>
        </p:txBody>
      </p:sp>
    </p:spTree>
    <p:extLst>
      <p:ext uri="{BB962C8B-B14F-4D97-AF65-F5344CB8AC3E}">
        <p14:creationId xmlns:p14="http://schemas.microsoft.com/office/powerpoint/2010/main" val="13551325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6B5FFC-FA84-4AEA-89BC-1D553877B33C}" type="slidenum">
              <a:rPr lang="en-US"/>
              <a:pPr>
                <a:defRPr/>
              </a:pPr>
              <a:t>‹#›</a:t>
            </a:fld>
            <a:endParaRPr lang="en-US"/>
          </a:p>
        </p:txBody>
      </p:sp>
    </p:spTree>
    <p:extLst>
      <p:ext uri="{BB962C8B-B14F-4D97-AF65-F5344CB8AC3E}">
        <p14:creationId xmlns:p14="http://schemas.microsoft.com/office/powerpoint/2010/main" val="1520170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B47D0E-16C3-4DAF-96FF-5E1C947BE8F3}" type="slidenum">
              <a:rPr lang="en-US"/>
              <a:pPr>
                <a:defRPr/>
              </a:pPr>
              <a:t>‹#›</a:t>
            </a:fld>
            <a:endParaRPr lang="en-US"/>
          </a:p>
        </p:txBody>
      </p:sp>
    </p:spTree>
    <p:extLst>
      <p:ext uri="{BB962C8B-B14F-4D97-AF65-F5344CB8AC3E}">
        <p14:creationId xmlns:p14="http://schemas.microsoft.com/office/powerpoint/2010/main" val="12169124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1590EC1-472F-4BAD-8ECB-5423D333F71A}" type="slidenum">
              <a:rPr lang="en-US"/>
              <a:pPr>
                <a:defRPr/>
              </a:pPr>
              <a:t>‹#›</a:t>
            </a:fld>
            <a:endParaRPr lang="en-US"/>
          </a:p>
        </p:txBody>
      </p:sp>
    </p:spTree>
    <p:extLst>
      <p:ext uri="{BB962C8B-B14F-4D97-AF65-F5344CB8AC3E}">
        <p14:creationId xmlns:p14="http://schemas.microsoft.com/office/powerpoint/2010/main" val="3142534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a:solidFill>
            <a:srgbClr val="0070C0"/>
          </a:solidFill>
        </p:spPr>
        <p:txBody>
          <a:bodyPr/>
          <a:lstStyle>
            <a:lvl1pPr algn="ctr">
              <a:defRPr sz="1800">
                <a:latin typeface="+mn-lt"/>
              </a:defRPr>
            </a:lvl1pPr>
          </a:lstStyle>
          <a:p>
            <a:r>
              <a:rPr lang="en-US" dirty="0"/>
              <a:t>Click to edit</a:t>
            </a:r>
          </a:p>
        </p:txBody>
      </p:sp>
    </p:spTree>
    <p:extLst>
      <p:ext uri="{BB962C8B-B14F-4D97-AF65-F5344CB8AC3E}">
        <p14:creationId xmlns:p14="http://schemas.microsoft.com/office/powerpoint/2010/main" val="6314371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2F62071-DB06-4AA1-83C1-2DED61C5B4CA}" type="slidenum">
              <a:rPr lang="en-US"/>
              <a:pPr>
                <a:defRPr/>
              </a:pPr>
              <a:t>‹#›</a:t>
            </a:fld>
            <a:endParaRPr lang="en-US"/>
          </a:p>
        </p:txBody>
      </p:sp>
    </p:spTree>
    <p:extLst>
      <p:ext uri="{BB962C8B-B14F-4D97-AF65-F5344CB8AC3E}">
        <p14:creationId xmlns:p14="http://schemas.microsoft.com/office/powerpoint/2010/main" val="2192604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04E7D70E-1CD1-487C-A2A7-8442818F388D}" type="datetimeFigureOut">
              <a:rPr lang="en-US">
                <a:solidFill>
                  <a:srgbClr val="000000"/>
                </a:solidFill>
              </a:rPr>
              <a:pPr/>
              <a:t>12/10/2019</a:t>
            </a:fld>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8B4F5A1-5681-4638-871F-CA3AE28DC40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75525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3441734-B569-4339-B0D1-FF3E7241CBE1}" type="slidenum">
              <a:rPr lang="en-US"/>
              <a:pPr>
                <a:defRPr/>
              </a:pPr>
              <a:t>‹#›</a:t>
            </a:fld>
            <a:endParaRPr lang="en-US"/>
          </a:p>
        </p:txBody>
      </p:sp>
    </p:spTree>
    <p:extLst>
      <p:ext uri="{BB962C8B-B14F-4D97-AF65-F5344CB8AC3E}">
        <p14:creationId xmlns:p14="http://schemas.microsoft.com/office/powerpoint/2010/main" val="9234186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25D4C2-91AB-4B86-88E5-12CA82A292E3}" type="slidenum">
              <a:rPr lang="en-US"/>
              <a:pPr>
                <a:defRPr/>
              </a:pPr>
              <a:t>‹#›</a:t>
            </a:fld>
            <a:endParaRPr lang="en-US"/>
          </a:p>
        </p:txBody>
      </p:sp>
    </p:spTree>
    <p:extLst>
      <p:ext uri="{BB962C8B-B14F-4D97-AF65-F5344CB8AC3E}">
        <p14:creationId xmlns:p14="http://schemas.microsoft.com/office/powerpoint/2010/main" val="10859287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F87231-833E-45D8-9B6D-EA572D4A8AF7}" type="slidenum">
              <a:rPr lang="en-US"/>
              <a:pPr>
                <a:defRPr/>
              </a:pPr>
              <a:t>‹#›</a:t>
            </a:fld>
            <a:endParaRPr lang="en-US"/>
          </a:p>
        </p:txBody>
      </p:sp>
    </p:spTree>
    <p:extLst>
      <p:ext uri="{BB962C8B-B14F-4D97-AF65-F5344CB8AC3E}">
        <p14:creationId xmlns:p14="http://schemas.microsoft.com/office/powerpoint/2010/main" val="30624926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768057-C9E1-4654-A59A-099A3AF351A8}" type="slidenum">
              <a:rPr lang="en-US"/>
              <a:pPr>
                <a:defRPr/>
              </a:pPr>
              <a:t>‹#›</a:t>
            </a:fld>
            <a:endParaRPr lang="en-US"/>
          </a:p>
        </p:txBody>
      </p:sp>
    </p:spTree>
    <p:extLst>
      <p:ext uri="{BB962C8B-B14F-4D97-AF65-F5344CB8AC3E}">
        <p14:creationId xmlns:p14="http://schemas.microsoft.com/office/powerpoint/2010/main" val="33043465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CC148-84BA-4689-B465-D20516F99C34}" type="slidenum">
              <a:rPr lang="en-US"/>
              <a:pPr>
                <a:defRPr/>
              </a:pPr>
              <a:t>‹#›</a:t>
            </a:fld>
            <a:endParaRPr lang="en-US"/>
          </a:p>
        </p:txBody>
      </p:sp>
    </p:spTree>
    <p:extLst>
      <p:ext uri="{BB962C8B-B14F-4D97-AF65-F5344CB8AC3E}">
        <p14:creationId xmlns:p14="http://schemas.microsoft.com/office/powerpoint/2010/main" val="19241660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1D51F-ADCE-40D0-BF27-B62BBC751D18}" type="slidenum">
              <a:rPr lang="en-US"/>
              <a:pPr>
                <a:defRPr/>
              </a:pPr>
              <a:t>‹#›</a:t>
            </a:fld>
            <a:endParaRPr lang="en-US"/>
          </a:p>
        </p:txBody>
      </p:sp>
    </p:spTree>
    <p:extLst>
      <p:ext uri="{BB962C8B-B14F-4D97-AF65-F5344CB8AC3E}">
        <p14:creationId xmlns:p14="http://schemas.microsoft.com/office/powerpoint/2010/main" val="8086964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FBCA839-D65F-49C3-B927-07529CBB903B}" type="slidenum">
              <a:rPr lang="en-US"/>
              <a:pPr>
                <a:defRPr/>
              </a:pPr>
              <a:t>‹#›</a:t>
            </a:fld>
            <a:endParaRPr lang="en-US"/>
          </a:p>
        </p:txBody>
      </p:sp>
    </p:spTree>
    <p:extLst>
      <p:ext uri="{BB962C8B-B14F-4D97-AF65-F5344CB8AC3E}">
        <p14:creationId xmlns:p14="http://schemas.microsoft.com/office/powerpoint/2010/main" val="27170342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42FE3E9-C92A-4242-92B7-350C8CB7180D}" type="slidenum">
              <a:rPr lang="en-US"/>
              <a:pPr>
                <a:defRPr/>
              </a:pPr>
              <a:t>‹#›</a:t>
            </a:fld>
            <a:endParaRPr lang="en-US"/>
          </a:p>
        </p:txBody>
      </p:sp>
    </p:spTree>
    <p:extLst>
      <p:ext uri="{BB962C8B-B14F-4D97-AF65-F5344CB8AC3E}">
        <p14:creationId xmlns:p14="http://schemas.microsoft.com/office/powerpoint/2010/main" val="30669262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319421-57B0-4F97-A410-959DF2CEE37F}" type="slidenum">
              <a:rPr lang="en-US"/>
              <a:pPr>
                <a:defRPr/>
              </a:pPr>
              <a:t>‹#›</a:t>
            </a:fld>
            <a:endParaRPr lang="en-US"/>
          </a:p>
        </p:txBody>
      </p:sp>
    </p:spTree>
    <p:extLst>
      <p:ext uri="{BB962C8B-B14F-4D97-AF65-F5344CB8AC3E}">
        <p14:creationId xmlns:p14="http://schemas.microsoft.com/office/powerpoint/2010/main" val="27891599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24FFF02-553D-4335-84BF-A37B591A2B59}" type="slidenum">
              <a:rPr lang="en-US"/>
              <a:pPr>
                <a:defRPr/>
              </a:pPr>
              <a:t>‹#›</a:t>
            </a:fld>
            <a:endParaRPr lang="en-US"/>
          </a:p>
        </p:txBody>
      </p:sp>
    </p:spTree>
    <p:extLst>
      <p:ext uri="{BB962C8B-B14F-4D97-AF65-F5344CB8AC3E}">
        <p14:creationId xmlns:p14="http://schemas.microsoft.com/office/powerpoint/2010/main" val="4602685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3874719-6AA8-4DA2-8355-8D48648ACD6C}" type="datetimeFigureOut">
              <a:rPr lang="en-US">
                <a:solidFill>
                  <a:srgbClr val="000000"/>
                </a:solidFill>
              </a:rPr>
              <a:pPr/>
              <a:t>12/10/2019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51F4760-DCE2-48D3-8831-A7033BA8A61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6420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5BD3FF-4C3D-40E9-9463-C0480A7E0CDD}" type="slidenum">
              <a:rPr lang="en-US"/>
              <a:pPr>
                <a:defRPr/>
              </a:pPr>
              <a:t>‹#›</a:t>
            </a:fld>
            <a:endParaRPr lang="en-US"/>
          </a:p>
        </p:txBody>
      </p:sp>
    </p:spTree>
    <p:extLst>
      <p:ext uri="{BB962C8B-B14F-4D97-AF65-F5344CB8AC3E}">
        <p14:creationId xmlns:p14="http://schemas.microsoft.com/office/powerpoint/2010/main" val="6705523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5769A7D-2158-4551-AD13-E06D85D6E8F3}" type="slidenum">
              <a:rPr lang="en-US"/>
              <a:pPr>
                <a:defRPr/>
              </a:pPr>
              <a:t>‹#›</a:t>
            </a:fld>
            <a:endParaRPr lang="en-US"/>
          </a:p>
        </p:txBody>
      </p:sp>
    </p:spTree>
    <p:extLst>
      <p:ext uri="{BB962C8B-B14F-4D97-AF65-F5344CB8AC3E}">
        <p14:creationId xmlns:p14="http://schemas.microsoft.com/office/powerpoint/2010/main" val="6464949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E673D5-793F-43D4-8703-70E88EA357A8}" type="slidenum">
              <a:rPr lang="en-US"/>
              <a:pPr>
                <a:defRPr/>
              </a:pPr>
              <a:t>‹#›</a:t>
            </a:fld>
            <a:endParaRPr lang="en-US"/>
          </a:p>
        </p:txBody>
      </p:sp>
    </p:spTree>
    <p:extLst>
      <p:ext uri="{BB962C8B-B14F-4D97-AF65-F5344CB8AC3E}">
        <p14:creationId xmlns:p14="http://schemas.microsoft.com/office/powerpoint/2010/main" val="3936393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AA6271-18CB-480A-B7E6-D52BEA90940C}" type="slidenum">
              <a:rPr lang="en-US"/>
              <a:pPr>
                <a:defRPr/>
              </a:pPr>
              <a:t>‹#›</a:t>
            </a:fld>
            <a:endParaRPr lang="en-US"/>
          </a:p>
        </p:txBody>
      </p:sp>
    </p:spTree>
    <p:extLst>
      <p:ext uri="{BB962C8B-B14F-4D97-AF65-F5344CB8AC3E}">
        <p14:creationId xmlns:p14="http://schemas.microsoft.com/office/powerpoint/2010/main" val="275790300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70887-6531-4CA4-879B-0D93167E29F4}" type="slidenum">
              <a:rPr lang="en-US"/>
              <a:pPr>
                <a:defRPr/>
              </a:pPr>
              <a:t>‹#›</a:t>
            </a:fld>
            <a:endParaRPr lang="en-US"/>
          </a:p>
        </p:txBody>
      </p:sp>
    </p:spTree>
    <p:extLst>
      <p:ext uri="{BB962C8B-B14F-4D97-AF65-F5344CB8AC3E}">
        <p14:creationId xmlns:p14="http://schemas.microsoft.com/office/powerpoint/2010/main" val="381815576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629400" y="277813"/>
            <a:ext cx="2057400" cy="5853112"/>
          </a:xfrm>
        </p:spPr>
        <p:txBody>
          <a:bodyPr vert="eaVert"/>
          <a:lstStyle/>
          <a:p>
            <a:r>
              <a:rPr lang="hu-HU"/>
              <a:t>Mintacím szerkesztése</a:t>
            </a:r>
          </a:p>
        </p:txBody>
      </p:sp>
      <p:sp>
        <p:nvSpPr>
          <p:cNvPr id="3" name="Függőleges szöveg helye 2"/>
          <p:cNvSpPr>
            <a:spLocks noGrp="1"/>
          </p:cNvSpPr>
          <p:nvPr>
            <p:ph type="body" orient="vert" idx="1"/>
          </p:nvPr>
        </p:nvSpPr>
        <p:spPr>
          <a:xfrm>
            <a:off x="457200" y="277813"/>
            <a:ext cx="6019800" cy="5853112"/>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02138E-9B43-42EF-A5F3-8A7D4C6E8F5F}" type="slidenum">
              <a:rPr lang="en-US"/>
              <a:pPr>
                <a:defRPr/>
              </a:pPr>
              <a:t>‹#›</a:t>
            </a:fld>
            <a:endParaRPr lang="en-US"/>
          </a:p>
        </p:txBody>
      </p:sp>
    </p:spTree>
    <p:extLst>
      <p:ext uri="{BB962C8B-B14F-4D97-AF65-F5344CB8AC3E}">
        <p14:creationId xmlns:p14="http://schemas.microsoft.com/office/powerpoint/2010/main" val="32945621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35AEA859-1FBD-492C-B728-F9B5FDA3948F}" type="slidenum">
              <a:rPr lang="en-US"/>
              <a:pPr>
                <a:defRPr/>
              </a:pPr>
              <a:t>‹#›</a:t>
            </a:fld>
            <a:endParaRPr lang="en-US"/>
          </a:p>
        </p:txBody>
      </p:sp>
    </p:spTree>
    <p:extLst>
      <p:ext uri="{BB962C8B-B14F-4D97-AF65-F5344CB8AC3E}">
        <p14:creationId xmlns:p14="http://schemas.microsoft.com/office/powerpoint/2010/main" val="36951503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94A8D3E-3776-416F-A664-C25D87E51414}" type="slidenum">
              <a:rPr lang="en-US"/>
              <a:pPr>
                <a:defRPr/>
              </a:pPr>
              <a:t>‹#›</a:t>
            </a:fld>
            <a:endParaRPr lang="en-US"/>
          </a:p>
        </p:txBody>
      </p:sp>
    </p:spTree>
    <p:extLst>
      <p:ext uri="{BB962C8B-B14F-4D97-AF65-F5344CB8AC3E}">
        <p14:creationId xmlns:p14="http://schemas.microsoft.com/office/powerpoint/2010/main" val="38455919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D436388-307E-48ED-B679-858C6E5682C9}" type="slidenum">
              <a:rPr lang="en-US"/>
              <a:pPr>
                <a:defRPr/>
              </a:pPr>
              <a:t>‹#›</a:t>
            </a:fld>
            <a:endParaRPr lang="en-US"/>
          </a:p>
        </p:txBody>
      </p:sp>
    </p:spTree>
    <p:extLst>
      <p:ext uri="{BB962C8B-B14F-4D97-AF65-F5344CB8AC3E}">
        <p14:creationId xmlns:p14="http://schemas.microsoft.com/office/powerpoint/2010/main" val="1588998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AF9ADC9-3E27-44DA-B2AE-B3C707DCE20D}" type="slidenum">
              <a:rPr lang="en-US"/>
              <a:pPr>
                <a:defRPr/>
              </a:pPr>
              <a:t>‹#›</a:t>
            </a:fld>
            <a:endParaRPr lang="en-US"/>
          </a:p>
        </p:txBody>
      </p:sp>
    </p:spTree>
    <p:extLst>
      <p:ext uri="{BB962C8B-B14F-4D97-AF65-F5344CB8AC3E}">
        <p14:creationId xmlns:p14="http://schemas.microsoft.com/office/powerpoint/2010/main" val="3579235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221698-6126-45CB-98BE-D8AEF6F83135}" type="datetimeFigureOut">
              <a:rPr lang="en-US">
                <a:solidFill>
                  <a:srgbClr val="000000"/>
                </a:solidFill>
              </a:rPr>
              <a:pPr/>
              <a:t>12/10/2019</a:t>
            </a:fld>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68099715-DE08-45EF-81A2-D3BC767A50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648297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73758EC6-CCD6-42AC-9823-2B7603B06E33}" type="slidenum">
              <a:rPr lang="en-US"/>
              <a:pPr>
                <a:defRPr/>
              </a:pPr>
              <a:t>‹#›</a:t>
            </a:fld>
            <a:endParaRPr lang="en-US"/>
          </a:p>
        </p:txBody>
      </p:sp>
    </p:spTree>
    <p:extLst>
      <p:ext uri="{BB962C8B-B14F-4D97-AF65-F5344CB8AC3E}">
        <p14:creationId xmlns:p14="http://schemas.microsoft.com/office/powerpoint/2010/main" val="2210544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40542193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93E9B7A-50CC-401A-A1BD-2DD8F55F1348}" type="slidenum">
              <a:rPr lang="en-US"/>
              <a:pPr>
                <a:defRPr/>
              </a:pPr>
              <a:t>‹#›</a:t>
            </a:fld>
            <a:endParaRPr lang="en-US"/>
          </a:p>
        </p:txBody>
      </p:sp>
    </p:spTree>
    <p:extLst>
      <p:ext uri="{BB962C8B-B14F-4D97-AF65-F5344CB8AC3E}">
        <p14:creationId xmlns:p14="http://schemas.microsoft.com/office/powerpoint/2010/main" val="17473783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449907A-C9DE-436C-8305-5AA11DF95D7E}" type="slidenum">
              <a:rPr lang="en-US"/>
              <a:pPr>
                <a:defRPr/>
              </a:pPr>
              <a:t>‹#›</a:t>
            </a:fld>
            <a:endParaRPr lang="en-US"/>
          </a:p>
        </p:txBody>
      </p:sp>
    </p:spTree>
    <p:extLst>
      <p:ext uri="{BB962C8B-B14F-4D97-AF65-F5344CB8AC3E}">
        <p14:creationId xmlns:p14="http://schemas.microsoft.com/office/powerpoint/2010/main" val="20424379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0237561-2B3F-4D72-9FAF-A6F919EB841E}" type="slidenum">
              <a:rPr lang="en-US"/>
              <a:pPr>
                <a:defRPr/>
              </a:pPr>
              <a:t>‹#›</a:t>
            </a:fld>
            <a:endParaRPr lang="en-US"/>
          </a:p>
        </p:txBody>
      </p:sp>
    </p:spTree>
    <p:extLst>
      <p:ext uri="{BB962C8B-B14F-4D97-AF65-F5344CB8AC3E}">
        <p14:creationId xmlns:p14="http://schemas.microsoft.com/office/powerpoint/2010/main" val="9600318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DE6BB42-0C31-4CFB-B147-1AAE1EDF10CF}" type="slidenum">
              <a:rPr lang="en-US"/>
              <a:pPr>
                <a:defRPr/>
              </a:pPr>
              <a:t>‹#›</a:t>
            </a:fld>
            <a:endParaRPr lang="en-US"/>
          </a:p>
        </p:txBody>
      </p:sp>
    </p:spTree>
    <p:extLst>
      <p:ext uri="{BB962C8B-B14F-4D97-AF65-F5344CB8AC3E}">
        <p14:creationId xmlns:p14="http://schemas.microsoft.com/office/powerpoint/2010/main" val="302403709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126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0"/>
            <a:ext cx="6705600" cy="6126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8C9C813-C3EC-49FF-AA04-29CCD43FFCCE}" type="slidenum">
              <a:rPr lang="en-US"/>
              <a:pPr>
                <a:defRPr/>
              </a:pPr>
              <a:t>‹#›</a:t>
            </a:fld>
            <a:endParaRPr lang="en-US"/>
          </a:p>
        </p:txBody>
      </p:sp>
    </p:spTree>
    <p:extLst>
      <p:ext uri="{BB962C8B-B14F-4D97-AF65-F5344CB8AC3E}">
        <p14:creationId xmlns:p14="http://schemas.microsoft.com/office/powerpoint/2010/main" val="2684261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937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6F0074C-8013-41EE-8EF0-BE450A379113}" type="slidenum">
              <a:rPr lang="en-US"/>
              <a:pPr>
                <a:defRPr/>
              </a:pPr>
              <a:t>‹#›</a:t>
            </a:fld>
            <a:endParaRPr lang="en-US"/>
          </a:p>
        </p:txBody>
      </p:sp>
    </p:spTree>
    <p:extLst>
      <p:ext uri="{BB962C8B-B14F-4D97-AF65-F5344CB8AC3E}">
        <p14:creationId xmlns:p14="http://schemas.microsoft.com/office/powerpoint/2010/main" val="28005276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685800" y="2130425"/>
            <a:ext cx="7772400" cy="1470025"/>
          </a:xfrm>
        </p:spPr>
        <p:txBody>
          <a:bodyPr/>
          <a:lstStyle/>
          <a:p>
            <a:r>
              <a:rPr lang="hu-HU"/>
              <a:t>Mintacím szerkesztése</a:t>
            </a:r>
          </a:p>
        </p:txBody>
      </p:sp>
      <p:sp>
        <p:nvSpPr>
          <p:cNvPr id="3" name="Alcím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hu-HU"/>
              <a:t>Alcím mintájának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B79A414-E239-4197-9C72-BE7E2F0B399D}" type="slidenum">
              <a:rPr lang="en-US"/>
              <a:pPr>
                <a:defRPr/>
              </a:pPr>
              <a:t>‹#›</a:t>
            </a:fld>
            <a:endParaRPr lang="en-US"/>
          </a:p>
        </p:txBody>
      </p:sp>
    </p:spTree>
    <p:extLst>
      <p:ext uri="{BB962C8B-B14F-4D97-AF65-F5344CB8AC3E}">
        <p14:creationId xmlns:p14="http://schemas.microsoft.com/office/powerpoint/2010/main" val="146768937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40BE07-A114-4229-A434-81848DB190DA}" type="slidenum">
              <a:rPr lang="en-US"/>
              <a:pPr>
                <a:defRPr/>
              </a:pPr>
              <a:t>‹#›</a:t>
            </a:fld>
            <a:endParaRPr lang="en-US"/>
          </a:p>
        </p:txBody>
      </p:sp>
    </p:spTree>
    <p:extLst>
      <p:ext uri="{BB962C8B-B14F-4D97-AF65-F5344CB8AC3E}">
        <p14:creationId xmlns:p14="http://schemas.microsoft.com/office/powerpoint/2010/main" val="557809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70C0"/>
          </a:solidFill>
        </p:spPr>
        <p:txBody>
          <a:bodyPr/>
          <a:lstStyle/>
          <a:p>
            <a:r>
              <a:rPr lang="en-US"/>
              <a:t>Click to edit Master title style</a:t>
            </a:r>
          </a:p>
        </p:txBody>
      </p:sp>
    </p:spTree>
    <p:extLst>
      <p:ext uri="{BB962C8B-B14F-4D97-AF65-F5344CB8AC3E}">
        <p14:creationId xmlns:p14="http://schemas.microsoft.com/office/powerpoint/2010/main" val="155393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722313" y="4406900"/>
            <a:ext cx="7772400" cy="1362075"/>
          </a:xfrm>
        </p:spPr>
        <p:txBody>
          <a:bodyPr anchor="t"/>
          <a:lstStyle>
            <a:lvl1pPr algn="l">
              <a:defRPr sz="4000" b="1" cap="all"/>
            </a:lvl1pPr>
          </a:lstStyle>
          <a:p>
            <a:r>
              <a:rPr lang="hu-HU"/>
              <a:t>Mintacím szerkesztése</a:t>
            </a:r>
          </a:p>
        </p:txBody>
      </p:sp>
      <p:sp>
        <p:nvSpPr>
          <p:cNvPr id="3" name="Szöveg hely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hu-HU"/>
              <a:t>Mintaszöveg szerkesztése</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093FAE26-13E2-4ED6-8BE1-7D8B1014A297}" type="slidenum">
              <a:rPr lang="en-US"/>
              <a:pPr>
                <a:defRPr/>
              </a:pPr>
              <a:t>‹#›</a:t>
            </a:fld>
            <a:endParaRPr lang="en-US"/>
          </a:p>
        </p:txBody>
      </p:sp>
    </p:spTree>
    <p:extLst>
      <p:ext uri="{BB962C8B-B14F-4D97-AF65-F5344CB8AC3E}">
        <p14:creationId xmlns:p14="http://schemas.microsoft.com/office/powerpoint/2010/main" val="790288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Tartalom helye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FEAFF025-74C9-4082-A1D8-BF8069E86C6E}" type="slidenum">
              <a:rPr lang="en-US"/>
              <a:pPr>
                <a:defRPr/>
              </a:pPr>
              <a:t>‹#›</a:t>
            </a:fld>
            <a:endParaRPr lang="en-US"/>
          </a:p>
        </p:txBody>
      </p:sp>
    </p:spTree>
    <p:extLst>
      <p:ext uri="{BB962C8B-B14F-4D97-AF65-F5344CB8AC3E}">
        <p14:creationId xmlns:p14="http://schemas.microsoft.com/office/powerpoint/2010/main" val="3829168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457200" y="274638"/>
            <a:ext cx="8229600" cy="1143000"/>
          </a:xfrm>
        </p:spPr>
        <p:txBody>
          <a:bodyPr/>
          <a:lstStyle>
            <a:lvl1pPr>
              <a:defRPr/>
            </a:lvl1pPr>
          </a:lstStyle>
          <a:p>
            <a:r>
              <a:rPr lang="hu-HU"/>
              <a:t>Mintacím szerkesztése</a:t>
            </a:r>
          </a:p>
        </p:txBody>
      </p:sp>
      <p:sp>
        <p:nvSpPr>
          <p:cNvPr id="3" name="Szöveg hely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9"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C125382A-3DF0-4797-BE0F-445E10A4FB45}" type="slidenum">
              <a:rPr lang="en-US"/>
              <a:pPr>
                <a:defRPr/>
              </a:pPr>
              <a:t>‹#›</a:t>
            </a:fld>
            <a:endParaRPr lang="en-US"/>
          </a:p>
        </p:txBody>
      </p:sp>
    </p:spTree>
    <p:extLst>
      <p:ext uri="{BB962C8B-B14F-4D97-AF65-F5344CB8AC3E}">
        <p14:creationId xmlns:p14="http://schemas.microsoft.com/office/powerpoint/2010/main" val="356575885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5"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1B349859-308B-44EF-A27B-55BF25424D66}" type="slidenum">
              <a:rPr lang="en-US"/>
              <a:pPr>
                <a:defRPr/>
              </a:pPr>
              <a:t>‹#›</a:t>
            </a:fld>
            <a:endParaRPr lang="en-US"/>
          </a:p>
        </p:txBody>
      </p:sp>
    </p:spTree>
    <p:extLst>
      <p:ext uri="{BB962C8B-B14F-4D97-AF65-F5344CB8AC3E}">
        <p14:creationId xmlns:p14="http://schemas.microsoft.com/office/powerpoint/2010/main" val="30250003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4"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68BD18B-46BE-49D5-8E30-1AECAEBD1CD7}" type="slidenum">
              <a:rPr lang="en-US"/>
              <a:pPr>
                <a:defRPr/>
              </a:pPr>
              <a:t>‹#›</a:t>
            </a:fld>
            <a:endParaRPr lang="en-US"/>
          </a:p>
        </p:txBody>
      </p:sp>
    </p:spTree>
    <p:extLst>
      <p:ext uri="{BB962C8B-B14F-4D97-AF65-F5344CB8AC3E}">
        <p14:creationId xmlns:p14="http://schemas.microsoft.com/office/powerpoint/2010/main" val="36300594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457200" y="273050"/>
            <a:ext cx="3008313" cy="1162050"/>
          </a:xfrm>
        </p:spPr>
        <p:txBody>
          <a:bodyPr anchor="b"/>
          <a:lstStyle>
            <a:lvl1pPr algn="l">
              <a:defRPr sz="2000" b="1"/>
            </a:lvl1pPr>
          </a:lstStyle>
          <a:p>
            <a:r>
              <a:rPr lang="hu-HU"/>
              <a:t>Mintacím szerkesztése</a:t>
            </a:r>
          </a:p>
        </p:txBody>
      </p:sp>
      <p:sp>
        <p:nvSpPr>
          <p:cNvPr id="3" name="Tartalom helye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279B6EA3-FDDD-438E-9163-541F1F5CE217}" type="slidenum">
              <a:rPr lang="en-US"/>
              <a:pPr>
                <a:defRPr/>
              </a:pPr>
              <a:t>‹#›</a:t>
            </a:fld>
            <a:endParaRPr lang="en-US"/>
          </a:p>
        </p:txBody>
      </p:sp>
    </p:spTree>
    <p:extLst>
      <p:ext uri="{BB962C8B-B14F-4D97-AF65-F5344CB8AC3E}">
        <p14:creationId xmlns:p14="http://schemas.microsoft.com/office/powerpoint/2010/main" val="10896095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1792288" y="4800600"/>
            <a:ext cx="5486400" cy="566738"/>
          </a:xfrm>
        </p:spPr>
        <p:txBody>
          <a:bodyPr anchor="b"/>
          <a:lstStyle>
            <a:lvl1pPr algn="l">
              <a:defRPr sz="2000" b="1"/>
            </a:lvl1pPr>
          </a:lstStyle>
          <a:p>
            <a:r>
              <a:rPr lang="hu-HU"/>
              <a:t>Mintacím szerkesztése</a:t>
            </a:r>
          </a:p>
        </p:txBody>
      </p:sp>
      <p:sp>
        <p:nvSpPr>
          <p:cNvPr id="3" name="Kép hely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u-HU" noProof="0"/>
          </a:p>
        </p:txBody>
      </p:sp>
      <p:sp>
        <p:nvSpPr>
          <p:cNvPr id="4" name="Szöveg hely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u-HU"/>
              <a:t>Mintaszöveg szerkesztése</a:t>
            </a:r>
          </a:p>
        </p:txBody>
      </p:sp>
      <p:sp>
        <p:nvSpPr>
          <p:cNvPr id="5"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7"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A4A9BE35-29C3-4B97-839D-9DE43E662838}" type="slidenum">
              <a:rPr lang="en-US"/>
              <a:pPr>
                <a:defRPr/>
              </a:pPr>
              <a:t>‹#›</a:t>
            </a:fld>
            <a:endParaRPr lang="en-US"/>
          </a:p>
        </p:txBody>
      </p:sp>
    </p:spTree>
    <p:extLst>
      <p:ext uri="{BB962C8B-B14F-4D97-AF65-F5344CB8AC3E}">
        <p14:creationId xmlns:p14="http://schemas.microsoft.com/office/powerpoint/2010/main" val="37900201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a:t>Mintacím szerkesztése</a:t>
            </a:r>
          </a:p>
        </p:txBody>
      </p:sp>
      <p:sp>
        <p:nvSpPr>
          <p:cNvPr id="3" name="Függőleges szöveg helye 2"/>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52F286BB-3F6F-42E1-A81B-B1512385034D}" type="slidenum">
              <a:rPr lang="en-US"/>
              <a:pPr>
                <a:defRPr/>
              </a:pPr>
              <a:t>‹#›</a:t>
            </a:fld>
            <a:endParaRPr lang="en-US"/>
          </a:p>
        </p:txBody>
      </p:sp>
    </p:spTree>
    <p:extLst>
      <p:ext uri="{BB962C8B-B14F-4D97-AF65-F5344CB8AC3E}">
        <p14:creationId xmlns:p14="http://schemas.microsoft.com/office/powerpoint/2010/main" val="2955576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6858000" y="0"/>
            <a:ext cx="2286000" cy="6126163"/>
          </a:xfrm>
        </p:spPr>
        <p:txBody>
          <a:bodyPr vert="eaVert"/>
          <a:lstStyle/>
          <a:p>
            <a:r>
              <a:rPr lang="hu-HU"/>
              <a:t>Mintacím szerkesztése</a:t>
            </a:r>
          </a:p>
        </p:txBody>
      </p:sp>
      <p:sp>
        <p:nvSpPr>
          <p:cNvPr id="3" name="Függőleges szöveg helye 2"/>
          <p:cNvSpPr>
            <a:spLocks noGrp="1"/>
          </p:cNvSpPr>
          <p:nvPr>
            <p:ph type="body" orient="vert" idx="1"/>
          </p:nvPr>
        </p:nvSpPr>
        <p:spPr>
          <a:xfrm>
            <a:off x="0" y="0"/>
            <a:ext cx="6705600" cy="6126163"/>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8D7AB8CC-E3BB-4996-AEFA-356CB70AC9E5}" type="slidenum">
              <a:rPr lang="en-US"/>
              <a:pPr>
                <a:defRPr/>
              </a:pPr>
              <a:t>‹#›</a:t>
            </a:fld>
            <a:endParaRPr lang="en-US"/>
          </a:p>
        </p:txBody>
      </p:sp>
    </p:spTree>
    <p:extLst>
      <p:ext uri="{BB962C8B-B14F-4D97-AF65-F5344CB8AC3E}">
        <p14:creationId xmlns:p14="http://schemas.microsoft.com/office/powerpoint/2010/main" val="42204194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bl" preserve="1">
  <p:cSld name="Cím és táblázat">
    <p:spTree>
      <p:nvGrpSpPr>
        <p:cNvPr id="1" name=""/>
        <p:cNvGrpSpPr/>
        <p:nvPr/>
      </p:nvGrpSpPr>
      <p:grpSpPr>
        <a:xfrm>
          <a:off x="0" y="0"/>
          <a:ext cx="0" cy="0"/>
          <a:chOff x="0" y="0"/>
          <a:chExt cx="0" cy="0"/>
        </a:xfrm>
      </p:grpSpPr>
      <p:sp>
        <p:nvSpPr>
          <p:cNvPr id="2" name="Cím 1"/>
          <p:cNvSpPr>
            <a:spLocks noGrp="1"/>
          </p:cNvSpPr>
          <p:nvPr>
            <p:ph type="title"/>
          </p:nvPr>
        </p:nvSpPr>
        <p:spPr>
          <a:xfrm>
            <a:off x="0" y="0"/>
            <a:ext cx="9144000" cy="393700"/>
          </a:xfrm>
        </p:spPr>
        <p:txBody>
          <a:bodyPr/>
          <a:lstStyle/>
          <a:p>
            <a:r>
              <a:rPr lang="hu-HU"/>
              <a:t>Mintacím szerkesztése</a:t>
            </a:r>
          </a:p>
        </p:txBody>
      </p:sp>
      <p:sp>
        <p:nvSpPr>
          <p:cNvPr id="3" name="Táblázat helye 2"/>
          <p:cNvSpPr>
            <a:spLocks noGrp="1"/>
          </p:cNvSpPr>
          <p:nvPr>
            <p:ph type="tbl" idx="1"/>
          </p:nvPr>
        </p:nvSpPr>
        <p:spPr>
          <a:xfrm>
            <a:off x="457200" y="1600200"/>
            <a:ext cx="8229600" cy="4525963"/>
          </a:xfrm>
        </p:spPr>
        <p:txBody>
          <a:bodyPr/>
          <a:lstStyle/>
          <a:p>
            <a:pPr lvl="0"/>
            <a:endParaRPr lang="hu-HU" noProof="0"/>
          </a:p>
        </p:txBody>
      </p:sp>
      <p:sp>
        <p:nvSpPr>
          <p:cNvPr id="4" name="Rectangle 4"/>
          <p:cNvSpPr>
            <a:spLocks noGrp="1" noChangeArrowheads="1"/>
          </p:cNvSpPr>
          <p:nvPr>
            <p:ph type="dt" sz="half" idx="10"/>
          </p:nvPr>
        </p:nvSpPr>
        <p:spPr/>
        <p:txBody>
          <a:bodyPr/>
          <a:lstStyle>
            <a:lvl1pPr fontAlgn="auto">
              <a:spcBef>
                <a:spcPts val="0"/>
              </a:spcBef>
              <a:spcAft>
                <a:spcPts val="0"/>
              </a:spcAft>
              <a:defRPr sz="1800"/>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sz="1800"/>
            </a:lvl1pPr>
          </a:lstStyle>
          <a:p>
            <a:pPr>
              <a:defRPr/>
            </a:pPr>
            <a:endParaRPr lang="en-US"/>
          </a:p>
        </p:txBody>
      </p:sp>
      <p:sp>
        <p:nvSpPr>
          <p:cNvPr id="6" name="Rectangle 6"/>
          <p:cNvSpPr>
            <a:spLocks noGrp="1" noChangeArrowheads="1"/>
          </p:cNvSpPr>
          <p:nvPr>
            <p:ph type="sldNum" sz="quarter" idx="12"/>
          </p:nvPr>
        </p:nvSpPr>
        <p:spPr/>
        <p:txBody>
          <a:bodyPr/>
          <a:lstStyle>
            <a:lvl1pPr fontAlgn="auto">
              <a:spcBef>
                <a:spcPts val="0"/>
              </a:spcBef>
              <a:spcAft>
                <a:spcPts val="0"/>
              </a:spcAft>
              <a:defRPr sz="1800"/>
            </a:lvl1pPr>
          </a:lstStyle>
          <a:p>
            <a:pPr>
              <a:defRPr/>
            </a:pPr>
            <a:fld id="{4BBE1E43-4B64-4081-B5EC-220B08B76C4B}" type="slidenum">
              <a:rPr lang="en-US"/>
              <a:pPr>
                <a:defRPr/>
              </a:pPr>
              <a:t>‹#›</a:t>
            </a:fld>
            <a:endParaRPr lang="en-US"/>
          </a:p>
        </p:txBody>
      </p:sp>
    </p:spTree>
    <p:extLst>
      <p:ext uri="{BB962C8B-B14F-4D97-AF65-F5344CB8AC3E}">
        <p14:creationId xmlns:p14="http://schemas.microsoft.com/office/powerpoint/2010/main" val="365655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9870F58C-9A82-406D-AAF1-1D3A88FAE1EE}" type="datetimeFigureOut">
              <a:rPr lang="en-US">
                <a:solidFill>
                  <a:srgbClr val="000000"/>
                </a:solidFill>
              </a:rPr>
              <a:pPr/>
              <a:t>12/10/2019</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0C64390-3F1C-4E2A-8F8F-FADF133BEF6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72366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28EC541F-6335-484F-8466-96210B12654E}" type="datetimeFigureOut">
              <a:rPr lang="en-US">
                <a:solidFill>
                  <a:srgbClr val="000000"/>
                </a:solidFill>
              </a:rPr>
              <a:pPr/>
              <a:t>12/10/2019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89BF6DF-1205-4A5D-9127-1D0718630C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40923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9856AB1F-E4B8-4D45-A826-31DD067B875E}" type="datetimeFigureOut">
              <a:rPr lang="en-US">
                <a:solidFill>
                  <a:srgbClr val="000000"/>
                </a:solidFill>
              </a:rPr>
              <a:pPr/>
              <a:t>12/10/2019</a:t>
            </a:fld>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0AD73C-6709-421A-8237-54F31F31D95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098277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6.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0" y="0"/>
            <a:ext cx="9144000" cy="393700"/>
          </a:xfrm>
          <a:prstGeom prst="rect">
            <a:avLst/>
          </a:prstGeom>
          <a:solidFill>
            <a:srgbClr val="0000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latin typeface="+mn-lt"/>
              </a:defRPr>
            </a:lvl1pPr>
          </a:lstStyle>
          <a:p>
            <a:pPr fontAlgn="base">
              <a:spcBef>
                <a:spcPct val="0"/>
              </a:spcBef>
              <a:spcAft>
                <a:spcPct val="0"/>
              </a:spcAft>
            </a:pPr>
            <a:fld id="{5A70AA9F-562B-4412-935D-349D4194DB43}" type="datetimeFigureOut">
              <a:rPr lang="en-US">
                <a:solidFill>
                  <a:srgbClr val="000000"/>
                </a:solidFill>
              </a:rPr>
              <a:pPr fontAlgn="base">
                <a:spcBef>
                  <a:spcPct val="0"/>
                </a:spcBef>
                <a:spcAft>
                  <a:spcPct val="0"/>
                </a:spcAft>
              </a:pPr>
              <a:t>12/10/2019</a:t>
            </a:fld>
            <a:endParaRPr lang="en-US">
              <a:solidFill>
                <a:srgbClr val="000000"/>
              </a:solidFill>
            </a:endParaRPr>
          </a:p>
        </p:txBody>
      </p:sp>
      <p:sp>
        <p:nvSpPr>
          <p:cNvPr id="6758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latin typeface="+mn-lt"/>
              </a:defRPr>
            </a:lvl1pPr>
          </a:lstStyle>
          <a:p>
            <a:pPr algn="ctr" fontAlgn="base">
              <a:spcBef>
                <a:spcPct val="0"/>
              </a:spcBef>
              <a:spcAft>
                <a:spcPct val="0"/>
              </a:spcAft>
            </a:pPr>
            <a:endParaRPr lang="en-US">
              <a:solidFill>
                <a:srgbClr val="000000"/>
              </a:solidFill>
            </a:endParaRPr>
          </a:p>
        </p:txBody>
      </p:sp>
      <p:sp>
        <p:nvSpPr>
          <p:cNvPr id="67590" name="Rectangle 6"/>
          <p:cNvSpPr>
            <a:spLocks noGrp="1" noChangeArrowheads="1"/>
          </p:cNvSpPr>
          <p:nvPr>
            <p:ph type="sldNum" sz="quarter" idx="4"/>
          </p:nvPr>
        </p:nvSpPr>
        <p:spPr bwMode="auto">
          <a:xfrm>
            <a:off x="8356600" y="25400"/>
            <a:ext cx="762000"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latin typeface="+mn-lt"/>
              </a:defRPr>
            </a:lvl1pPr>
          </a:lstStyle>
          <a:p>
            <a:pPr fontAlgn="base">
              <a:spcBef>
                <a:spcPct val="0"/>
              </a:spcBef>
              <a:spcAft>
                <a:spcPct val="0"/>
              </a:spcAft>
            </a:pPr>
            <a:fld id="{F046C4DC-FB77-4EA4-906D-1BC6795A1BB8}" type="slidenum">
              <a:rPr lang="en-US">
                <a:solidFill>
                  <a:srgbClr val="FFFFFF"/>
                </a:solidFill>
              </a:rPr>
              <a:pPr fontAlgn="base">
                <a:spcBef>
                  <a:spcPct val="0"/>
                </a:spcBef>
                <a:spcAft>
                  <a:spcPct val="0"/>
                </a:spcAft>
              </a:pPr>
              <a:t>‹#›</a:t>
            </a:fld>
            <a:endParaRPr lang="en-US">
              <a:solidFill>
                <a:srgbClr val="FFFFFF"/>
              </a:solidFill>
            </a:endParaRPr>
          </a:p>
        </p:txBody>
      </p:sp>
    </p:spTree>
    <p:extLst>
      <p:ext uri="{BB962C8B-B14F-4D97-AF65-F5344CB8AC3E}">
        <p14:creationId xmlns:p14="http://schemas.microsoft.com/office/powerpoint/2010/main" val="49298561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fontAlgn="base">
        <a:spcBef>
          <a:spcPct val="0"/>
        </a:spcBef>
        <a:spcAft>
          <a:spcPct val="0"/>
        </a:spcAft>
        <a:defRPr>
          <a:solidFill>
            <a:schemeClr val="bg1"/>
          </a:solidFill>
          <a:latin typeface="+mj-lt"/>
          <a:ea typeface="+mj-ea"/>
          <a:cs typeface="+mj-cs"/>
        </a:defRPr>
      </a:lvl1pPr>
      <a:lvl2pPr algn="ctr" rtl="0" fontAlgn="base">
        <a:spcBef>
          <a:spcPct val="0"/>
        </a:spcBef>
        <a:spcAft>
          <a:spcPct val="0"/>
        </a:spcAft>
        <a:defRPr>
          <a:solidFill>
            <a:schemeClr val="bg1"/>
          </a:solidFill>
          <a:latin typeface="Verdana" pitchFamily="34" charset="0"/>
        </a:defRPr>
      </a:lvl2pPr>
      <a:lvl3pPr algn="ctr" rtl="0" fontAlgn="base">
        <a:spcBef>
          <a:spcPct val="0"/>
        </a:spcBef>
        <a:spcAft>
          <a:spcPct val="0"/>
        </a:spcAft>
        <a:defRPr>
          <a:solidFill>
            <a:schemeClr val="bg1"/>
          </a:solidFill>
          <a:latin typeface="Verdana" pitchFamily="34" charset="0"/>
        </a:defRPr>
      </a:lvl3pPr>
      <a:lvl4pPr algn="ctr" rtl="0" fontAlgn="base">
        <a:spcBef>
          <a:spcPct val="0"/>
        </a:spcBef>
        <a:spcAft>
          <a:spcPct val="0"/>
        </a:spcAft>
        <a:defRPr>
          <a:solidFill>
            <a:schemeClr val="bg1"/>
          </a:solidFill>
          <a:latin typeface="Verdana" pitchFamily="34" charset="0"/>
        </a:defRPr>
      </a:lvl4pPr>
      <a:lvl5pPr algn="ctr" rtl="0" fontAlgn="base">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65891"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000" b="0"/>
            </a:lvl1pPr>
          </a:lstStyle>
          <a:p>
            <a:pPr fontAlgn="base">
              <a:spcBef>
                <a:spcPct val="0"/>
              </a:spcBef>
              <a:spcAft>
                <a:spcPct val="0"/>
              </a:spcAft>
              <a:defRPr/>
            </a:pPr>
            <a:endParaRPr lang="en-US">
              <a:solidFill>
                <a:srgbClr val="000000"/>
              </a:solidFill>
            </a:endParaRPr>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b="0"/>
            </a:lvl1pPr>
          </a:lstStyle>
          <a:p>
            <a:pPr fontAlgn="base">
              <a:spcBef>
                <a:spcPct val="0"/>
              </a:spcBef>
              <a:spcAft>
                <a:spcPct val="0"/>
              </a:spcAft>
              <a:defRPr/>
            </a:pPr>
            <a:endParaRPr lang="en-US">
              <a:solidFill>
                <a:srgbClr val="000000"/>
              </a:solidFill>
            </a:endParaRPr>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b="0"/>
            </a:lvl1pPr>
          </a:lstStyle>
          <a:p>
            <a:pPr fontAlgn="base">
              <a:spcBef>
                <a:spcPct val="0"/>
              </a:spcBef>
              <a:spcAft>
                <a:spcPct val="0"/>
              </a:spcAft>
              <a:defRPr/>
            </a:pPr>
            <a:fld id="{01CD914A-4919-40F1-8226-167E7384F520}"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6391858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rtl="0" fontAlgn="base">
        <a:spcBef>
          <a:spcPct val="0"/>
        </a:spcBef>
        <a:spcAft>
          <a:spcPct val="0"/>
        </a:spcAft>
        <a:defRPr sz="4400">
          <a:solidFill>
            <a:schemeClr val="bg1"/>
          </a:solidFill>
          <a:latin typeface="+mj-lt"/>
          <a:ea typeface="+mj-ea"/>
          <a:cs typeface="+mj-cs"/>
        </a:defRPr>
      </a:lvl1pPr>
      <a:lvl2pPr algn="l" rtl="0" fontAlgn="base">
        <a:spcBef>
          <a:spcPct val="0"/>
        </a:spcBef>
        <a:spcAft>
          <a:spcPct val="0"/>
        </a:spcAft>
        <a:defRPr sz="4400">
          <a:solidFill>
            <a:schemeClr val="bg1"/>
          </a:solidFill>
          <a:latin typeface="Garamond" pitchFamily="18" charset="0"/>
        </a:defRPr>
      </a:lvl2pPr>
      <a:lvl3pPr algn="l" rtl="0" fontAlgn="base">
        <a:spcBef>
          <a:spcPct val="0"/>
        </a:spcBef>
        <a:spcAft>
          <a:spcPct val="0"/>
        </a:spcAft>
        <a:defRPr sz="4400">
          <a:solidFill>
            <a:schemeClr val="bg1"/>
          </a:solidFill>
          <a:latin typeface="Garamond" pitchFamily="18" charset="0"/>
        </a:defRPr>
      </a:lvl3pPr>
      <a:lvl4pPr algn="l" rtl="0" fontAlgn="base">
        <a:spcBef>
          <a:spcPct val="0"/>
        </a:spcBef>
        <a:spcAft>
          <a:spcPct val="0"/>
        </a:spcAft>
        <a:defRPr sz="4400">
          <a:solidFill>
            <a:schemeClr val="bg1"/>
          </a:solidFill>
          <a:latin typeface="Garamond" pitchFamily="18" charset="0"/>
        </a:defRPr>
      </a:lvl4pPr>
      <a:lvl5pPr algn="l" rtl="0" fontAlgn="base">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fontAlgn="base">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fontAlgn="base">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fontAlgn="base">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mn-lt"/>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latin typeface="+mn-lt"/>
              </a:defRPr>
            </a:lvl1pPr>
          </a:lstStyle>
          <a:p>
            <a:pPr fontAlgn="base">
              <a:spcBef>
                <a:spcPct val="0"/>
              </a:spcBef>
              <a:spcAft>
                <a:spcPct val="0"/>
              </a:spcAft>
              <a:defRPr/>
            </a:pPr>
            <a:fld id="{D447DF1A-9F14-4ECB-A856-F82C4AE6D13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5135691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3600">
          <a:solidFill>
            <a:schemeClr val="bg1"/>
          </a:solidFill>
          <a:latin typeface="+mn-lt"/>
          <a:ea typeface="+mj-ea"/>
          <a:cs typeface="+mj-cs"/>
        </a:defRPr>
      </a:lvl1pPr>
      <a:lvl2pPr algn="ctr" rtl="0" eaLnBrk="0" fontAlgn="base" hangingPunct="0">
        <a:spcBef>
          <a:spcPct val="0"/>
        </a:spcBef>
        <a:spcAft>
          <a:spcPct val="0"/>
        </a:spcAft>
        <a:defRPr sz="3600">
          <a:solidFill>
            <a:schemeClr val="bg1"/>
          </a:solidFill>
          <a:latin typeface="Verdana" pitchFamily="34" charset="0"/>
        </a:defRPr>
      </a:lvl2pPr>
      <a:lvl3pPr algn="ctr" rtl="0" eaLnBrk="0" fontAlgn="base" hangingPunct="0">
        <a:spcBef>
          <a:spcPct val="0"/>
        </a:spcBef>
        <a:spcAft>
          <a:spcPct val="0"/>
        </a:spcAft>
        <a:defRPr sz="3600">
          <a:solidFill>
            <a:schemeClr val="bg1"/>
          </a:solidFill>
          <a:latin typeface="Verdana" pitchFamily="34" charset="0"/>
        </a:defRPr>
      </a:lvl3pPr>
      <a:lvl4pPr algn="ctr" rtl="0" eaLnBrk="0" fontAlgn="base" hangingPunct="0">
        <a:spcBef>
          <a:spcPct val="0"/>
        </a:spcBef>
        <a:spcAft>
          <a:spcPct val="0"/>
        </a:spcAft>
        <a:defRPr sz="3600">
          <a:solidFill>
            <a:schemeClr val="bg1"/>
          </a:solidFill>
          <a:latin typeface="Verdana" pitchFamily="34" charset="0"/>
        </a:defRPr>
      </a:lvl4pPr>
      <a:lvl5pPr algn="ctr" rtl="0" eaLnBrk="0" fontAlgn="base" hangingPunct="0">
        <a:spcBef>
          <a:spcPct val="0"/>
        </a:spcBef>
        <a:spcAft>
          <a:spcPct val="0"/>
        </a:spcAft>
        <a:defRPr sz="3600">
          <a:solidFill>
            <a:schemeClr val="bg1"/>
          </a:solidFill>
          <a:latin typeface="Verdana" pitchFamily="34"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948" name="Rectangle 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defRPr>
            </a:lvl1pPr>
          </a:lstStyle>
          <a:p>
            <a:pPr fontAlgn="base">
              <a:spcBef>
                <a:spcPct val="0"/>
              </a:spcBef>
              <a:spcAft>
                <a:spcPct val="0"/>
              </a:spcAft>
              <a:defRPr/>
            </a:pPr>
            <a:endParaRPr lang="en-US"/>
          </a:p>
        </p:txBody>
      </p:sp>
      <p:sp>
        <p:nvSpPr>
          <p:cNvPr id="3389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defRPr>
            </a:lvl1pPr>
          </a:lstStyle>
          <a:p>
            <a:pPr fontAlgn="base">
              <a:spcBef>
                <a:spcPct val="0"/>
              </a:spcBef>
              <a:spcAft>
                <a:spcPct val="0"/>
              </a:spcAft>
              <a:defRPr/>
            </a:pPr>
            <a:endParaRPr lang="en-US"/>
          </a:p>
        </p:txBody>
      </p:sp>
      <p:sp>
        <p:nvSpPr>
          <p:cNvPr id="338950" name="Rectangle 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000000"/>
                </a:solidFill>
              </a:defRPr>
            </a:lvl1pPr>
          </a:lstStyle>
          <a:p>
            <a:pPr fontAlgn="base">
              <a:spcBef>
                <a:spcPct val="0"/>
              </a:spcBef>
              <a:spcAft>
                <a:spcPct val="0"/>
              </a:spcAft>
              <a:defRPr/>
            </a:pPr>
            <a:fld id="{6D314CC6-81AB-4E13-9F33-5E08E66EF554}"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4184234538"/>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rtl="0" eaLnBrk="0" fontAlgn="base" hangingPunct="0">
        <a:spcBef>
          <a:spcPct val="0"/>
        </a:spcBef>
        <a:spcAft>
          <a:spcPct val="0"/>
        </a:spcAft>
        <a:defRPr sz="4400">
          <a:solidFill>
            <a:schemeClr val="bg1"/>
          </a:solidFill>
          <a:latin typeface="+mj-lt"/>
          <a:ea typeface="+mj-ea"/>
          <a:cs typeface="+mj-cs"/>
        </a:defRPr>
      </a:lvl1pPr>
      <a:lvl2pPr algn="l" rtl="0" eaLnBrk="0" fontAlgn="base" hangingPunct="0">
        <a:spcBef>
          <a:spcPct val="0"/>
        </a:spcBef>
        <a:spcAft>
          <a:spcPct val="0"/>
        </a:spcAft>
        <a:defRPr sz="4400">
          <a:solidFill>
            <a:schemeClr val="bg1"/>
          </a:solidFill>
          <a:latin typeface="Garamond" pitchFamily="18" charset="0"/>
        </a:defRPr>
      </a:lvl2pPr>
      <a:lvl3pPr algn="l" rtl="0" eaLnBrk="0" fontAlgn="base" hangingPunct="0">
        <a:spcBef>
          <a:spcPct val="0"/>
        </a:spcBef>
        <a:spcAft>
          <a:spcPct val="0"/>
        </a:spcAft>
        <a:defRPr sz="4400">
          <a:solidFill>
            <a:schemeClr val="bg1"/>
          </a:solidFill>
          <a:latin typeface="Garamond" pitchFamily="18" charset="0"/>
        </a:defRPr>
      </a:lvl3pPr>
      <a:lvl4pPr algn="l" rtl="0" eaLnBrk="0" fontAlgn="base" hangingPunct="0">
        <a:spcBef>
          <a:spcPct val="0"/>
        </a:spcBef>
        <a:spcAft>
          <a:spcPct val="0"/>
        </a:spcAft>
        <a:defRPr sz="4400">
          <a:solidFill>
            <a:schemeClr val="bg1"/>
          </a:solidFill>
          <a:latin typeface="Garamond" pitchFamily="18" charset="0"/>
        </a:defRPr>
      </a:lvl4pPr>
      <a:lvl5pPr algn="l" rtl="0" eaLnBrk="0" fontAlgn="base" hangingPunct="0">
        <a:spcBef>
          <a:spcPct val="0"/>
        </a:spcBef>
        <a:spcAft>
          <a:spcPct val="0"/>
        </a:spcAft>
        <a:defRPr sz="4400">
          <a:solidFill>
            <a:schemeClr val="bg1"/>
          </a:solidFill>
          <a:latin typeface="Garamond" pitchFamily="18" charset="0"/>
        </a:defRPr>
      </a:lvl5pPr>
      <a:lvl6pPr marL="457200" algn="l" rtl="0" fontAlgn="base">
        <a:spcBef>
          <a:spcPct val="0"/>
        </a:spcBef>
        <a:spcAft>
          <a:spcPct val="0"/>
        </a:spcAft>
        <a:defRPr sz="4400">
          <a:solidFill>
            <a:schemeClr val="bg1"/>
          </a:solidFill>
          <a:latin typeface="Garamond" pitchFamily="18" charset="0"/>
        </a:defRPr>
      </a:lvl6pPr>
      <a:lvl7pPr marL="914400" algn="l" rtl="0" fontAlgn="base">
        <a:spcBef>
          <a:spcPct val="0"/>
        </a:spcBef>
        <a:spcAft>
          <a:spcPct val="0"/>
        </a:spcAft>
        <a:defRPr sz="4400">
          <a:solidFill>
            <a:schemeClr val="bg1"/>
          </a:solidFill>
          <a:latin typeface="Garamond" pitchFamily="18" charset="0"/>
        </a:defRPr>
      </a:lvl7pPr>
      <a:lvl8pPr marL="1371600" algn="l" rtl="0" fontAlgn="base">
        <a:spcBef>
          <a:spcPct val="0"/>
        </a:spcBef>
        <a:spcAft>
          <a:spcPct val="0"/>
        </a:spcAft>
        <a:defRPr sz="4400">
          <a:solidFill>
            <a:schemeClr val="bg1"/>
          </a:solidFill>
          <a:latin typeface="Garamond" pitchFamily="18" charset="0"/>
        </a:defRPr>
      </a:lvl8pPr>
      <a:lvl9pPr marL="1828800" algn="l" rtl="0" fontAlgn="base">
        <a:spcBef>
          <a:spcPct val="0"/>
        </a:spcBef>
        <a:spcAft>
          <a:spcPct val="0"/>
        </a:spcAft>
        <a:defRPr sz="4400">
          <a:solidFill>
            <a:schemeClr val="bg1"/>
          </a:solidFill>
          <a:latin typeface="Garamond" pitchFamily="18"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p"/>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itchFamily="2" charset="2"/>
        <a:buChar char="n"/>
        <a:defRPr sz="2400">
          <a:solidFill>
            <a:schemeClr val="tx1"/>
          </a:solidFill>
          <a:latin typeface="+mn-lt"/>
        </a:defRPr>
      </a:lvl2pPr>
      <a:lvl3pPr marL="1143000" indent="-228600" algn="l" rtl="0" eaLnBrk="0" fontAlgn="base" hangingPunct="0">
        <a:spcBef>
          <a:spcPct val="20000"/>
        </a:spcBef>
        <a:spcAft>
          <a:spcPct val="0"/>
        </a:spcAft>
        <a:buClr>
          <a:schemeClr val="accent1"/>
        </a:buClr>
        <a:buSzPct val="65000"/>
        <a:buFont typeface="Wingdings" pitchFamily="2" charset="2"/>
        <a:buChar char="p"/>
        <a:defRPr sz="2000">
          <a:solidFill>
            <a:schemeClr val="tx1"/>
          </a:solidFill>
          <a:latin typeface="+mn-lt"/>
        </a:defRPr>
      </a:lvl3pPr>
      <a:lvl4pPr marL="16002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2"/>
        </a:buClr>
        <a:buSzPct val="80000"/>
        <a:buFont typeface="Wingdings" pitchFamily="2" charset="2"/>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8985544E-E864-4144-BCE2-0051B2C6479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9107979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393700"/>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rgbClr val="000000"/>
                </a:solidFill>
                <a:latin typeface="+mn-lt"/>
                <a:cs typeface="+mn-cs"/>
              </a:defRPr>
            </a:lvl1pPr>
          </a:lstStyle>
          <a:p>
            <a:pPr fontAlgn="base">
              <a:spcBef>
                <a:spcPct val="0"/>
              </a:spcBef>
              <a:spcAft>
                <a:spcPct val="0"/>
              </a:spcAft>
              <a:defRPr/>
            </a:pPr>
            <a:endParaRPr lang="en-US"/>
          </a:p>
        </p:txBody>
      </p:sp>
      <p:sp>
        <p:nvSpPr>
          <p:cNvPr id="5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rgbClr val="000000"/>
                </a:solidFill>
                <a:latin typeface="+mn-lt"/>
                <a:cs typeface="+mn-cs"/>
              </a:defRPr>
            </a:lvl1pPr>
          </a:lstStyle>
          <a:p>
            <a:pPr fontAlgn="base">
              <a:spcBef>
                <a:spcPct val="0"/>
              </a:spcBef>
              <a:spcAft>
                <a:spcPct val="0"/>
              </a:spcAft>
              <a:defRPr/>
            </a:pPr>
            <a:endParaRPr lang="en-US"/>
          </a:p>
        </p:txBody>
      </p:sp>
      <p:sp>
        <p:nvSpPr>
          <p:cNvPr id="5126" name="Rectangle 6"/>
          <p:cNvSpPr>
            <a:spLocks noGrp="1" noChangeArrowheads="1"/>
          </p:cNvSpPr>
          <p:nvPr>
            <p:ph type="sldNum" sz="quarter" idx="4"/>
          </p:nvPr>
        </p:nvSpPr>
        <p:spPr bwMode="auto">
          <a:xfrm>
            <a:off x="8356600" y="25400"/>
            <a:ext cx="762000" cy="2730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rgbClr val="FFFFFF"/>
                </a:solidFill>
                <a:latin typeface="+mn-lt"/>
                <a:cs typeface="+mn-cs"/>
              </a:defRPr>
            </a:lvl1pPr>
          </a:lstStyle>
          <a:p>
            <a:pPr fontAlgn="base">
              <a:spcBef>
                <a:spcPct val="0"/>
              </a:spcBef>
              <a:spcAft>
                <a:spcPct val="0"/>
              </a:spcAft>
              <a:defRPr/>
            </a:pPr>
            <a:fld id="{086F7CB5-7D1B-420E-9AC6-03B292490CE1}"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524268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Lst>
  <p:txStyles>
    <p:titleStyle>
      <a:lvl1pPr algn="ctr" rtl="0" eaLnBrk="0" fontAlgn="base" hangingPunct="0">
        <a:spcBef>
          <a:spcPct val="0"/>
        </a:spcBef>
        <a:spcAft>
          <a:spcPct val="0"/>
        </a:spcAft>
        <a:defRPr>
          <a:solidFill>
            <a:schemeClr val="bg1"/>
          </a:solidFill>
          <a:latin typeface="+mj-lt"/>
          <a:ea typeface="+mj-ea"/>
          <a:cs typeface="+mj-cs"/>
        </a:defRPr>
      </a:lvl1pPr>
      <a:lvl2pPr algn="ctr" rtl="0" eaLnBrk="0" fontAlgn="base" hangingPunct="0">
        <a:spcBef>
          <a:spcPct val="0"/>
        </a:spcBef>
        <a:spcAft>
          <a:spcPct val="0"/>
        </a:spcAft>
        <a:defRPr>
          <a:solidFill>
            <a:schemeClr val="bg1"/>
          </a:solidFill>
          <a:latin typeface="Verdana" pitchFamily="34" charset="0"/>
        </a:defRPr>
      </a:lvl2pPr>
      <a:lvl3pPr algn="ctr" rtl="0" eaLnBrk="0" fontAlgn="base" hangingPunct="0">
        <a:spcBef>
          <a:spcPct val="0"/>
        </a:spcBef>
        <a:spcAft>
          <a:spcPct val="0"/>
        </a:spcAft>
        <a:defRPr>
          <a:solidFill>
            <a:schemeClr val="bg1"/>
          </a:solidFill>
          <a:latin typeface="Verdana" pitchFamily="34" charset="0"/>
        </a:defRPr>
      </a:lvl3pPr>
      <a:lvl4pPr algn="ctr" rtl="0" eaLnBrk="0" fontAlgn="base" hangingPunct="0">
        <a:spcBef>
          <a:spcPct val="0"/>
        </a:spcBef>
        <a:spcAft>
          <a:spcPct val="0"/>
        </a:spcAft>
        <a:defRPr>
          <a:solidFill>
            <a:schemeClr val="bg1"/>
          </a:solidFill>
          <a:latin typeface="Verdana" pitchFamily="34" charset="0"/>
        </a:defRPr>
      </a:lvl4pPr>
      <a:lvl5pPr algn="ctr" rtl="0" eaLnBrk="0" fontAlgn="base" hangingPunct="0">
        <a:spcBef>
          <a:spcPct val="0"/>
        </a:spcBef>
        <a:spcAft>
          <a:spcPct val="0"/>
        </a:spcAft>
        <a:defRPr>
          <a:solidFill>
            <a:schemeClr val="bg1"/>
          </a:solidFill>
          <a:latin typeface="Verdana" pitchFamily="34" charset="0"/>
        </a:defRPr>
      </a:lvl5pPr>
      <a:lvl6pPr marL="457200" algn="ctr" rtl="0" fontAlgn="base">
        <a:spcBef>
          <a:spcPct val="0"/>
        </a:spcBef>
        <a:spcAft>
          <a:spcPct val="0"/>
        </a:spcAft>
        <a:defRPr>
          <a:solidFill>
            <a:schemeClr val="bg1"/>
          </a:solidFill>
          <a:latin typeface="Verdana" pitchFamily="34" charset="0"/>
        </a:defRPr>
      </a:lvl6pPr>
      <a:lvl7pPr marL="914400" algn="ctr" rtl="0" fontAlgn="base">
        <a:spcBef>
          <a:spcPct val="0"/>
        </a:spcBef>
        <a:spcAft>
          <a:spcPct val="0"/>
        </a:spcAft>
        <a:defRPr>
          <a:solidFill>
            <a:schemeClr val="bg1"/>
          </a:solidFill>
          <a:latin typeface="Verdana" pitchFamily="34" charset="0"/>
        </a:defRPr>
      </a:lvl7pPr>
      <a:lvl8pPr marL="1371600" algn="ctr" rtl="0" fontAlgn="base">
        <a:spcBef>
          <a:spcPct val="0"/>
        </a:spcBef>
        <a:spcAft>
          <a:spcPct val="0"/>
        </a:spcAft>
        <a:defRPr>
          <a:solidFill>
            <a:schemeClr val="bg1"/>
          </a:solidFill>
          <a:latin typeface="Verdana" pitchFamily="34" charset="0"/>
        </a:defRPr>
      </a:lvl8pPr>
      <a:lvl9pPr marL="1828800" algn="ctr" rtl="0" fontAlgn="base">
        <a:spcBef>
          <a:spcPct val="0"/>
        </a:spcBef>
        <a:spcAft>
          <a:spcPct val="0"/>
        </a:spcAft>
        <a:defRPr>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8.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8.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fif"/><Relationship Id="rId2" Type="http://schemas.openxmlformats.org/officeDocument/2006/relationships/image" Target="../media/image61.png"/><Relationship Id="rId1" Type="http://schemas.openxmlformats.org/officeDocument/2006/relationships/slideLayout" Target="../slideLayouts/slideLayout28.xml"/><Relationship Id="rId5" Type="http://schemas.openxmlformats.org/officeDocument/2006/relationships/image" Target="../media/image64.jfif"/><Relationship Id="rId4" Type="http://schemas.openxmlformats.org/officeDocument/2006/relationships/image" Target="../media/image63.jfif"/></Relationships>
</file>

<file path=ppt/slides/_rels/slide1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8.xml"/></Relationships>
</file>

<file path=ppt/slides/_rels/slide11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8.xml"/></Relationships>
</file>

<file path=ppt/slides/_rels/slide12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8.xml"/></Relationships>
</file>

<file path=ppt/slides/_rels/slide12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8.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8.xml"/></Relationships>
</file>

<file path=ppt/slides/_rels/slide13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8.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1.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hyperlink" Target="//upload.wikimedia.org/wikipedia/commons/e/e0/Steve_Jobs_with_the_Apple_iPad_no_logo_(cropped).jpg" TargetMode="External"/><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28.xml"/><Relationship Id="rId4"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8.xml"/></Relationships>
</file>

<file path=ppt/slides/_rels/slide5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8.xml"/></Relationships>
</file>

<file path=ppt/slides/_rels/slide7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8.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8.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8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8.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8.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3366FF">
                <a:gamma/>
                <a:shade val="46275"/>
                <a:invGamma/>
              </a:srgbClr>
            </a:gs>
            <a:gs pos="100000">
              <a:srgbClr val="3366FF"/>
            </a:gs>
          </a:gsLst>
          <a:lin ang="0" scaled="1"/>
        </a:gra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subTitle" idx="1"/>
          </p:nvPr>
        </p:nvSpPr>
        <p:spPr>
          <a:xfrm>
            <a:off x="1187450" y="3284538"/>
            <a:ext cx="6705600" cy="2981325"/>
          </a:xfrm>
        </p:spPr>
        <p:txBody>
          <a:bodyPr/>
          <a:lstStyle/>
          <a:p>
            <a:pPr>
              <a:lnSpc>
                <a:spcPct val="90000"/>
              </a:lnSpc>
              <a:spcAft>
                <a:spcPct val="50000"/>
              </a:spcAft>
            </a:pPr>
            <a:r>
              <a:rPr lang="en-US" dirty="0">
                <a:solidFill>
                  <a:schemeClr val="bg1"/>
                </a:solidFill>
                <a:latin typeface="Verdana" pitchFamily="34" charset="0"/>
              </a:rPr>
              <a:t>Sima </a:t>
            </a:r>
            <a:r>
              <a:rPr lang="en-US" dirty="0" err="1">
                <a:solidFill>
                  <a:schemeClr val="bg1"/>
                </a:solidFill>
                <a:latin typeface="Verdana" pitchFamily="34" charset="0"/>
              </a:rPr>
              <a:t>Dezső</a:t>
            </a:r>
            <a:endParaRPr lang="hu-HU" dirty="0">
              <a:solidFill>
                <a:schemeClr val="bg1"/>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50000"/>
              </a:spcAft>
            </a:pPr>
            <a:endParaRPr lang="hu-HU" dirty="0">
              <a:solidFill>
                <a:schemeClr val="accent2"/>
              </a:solidFill>
              <a:latin typeface="Verdana" pitchFamily="34" charset="0"/>
            </a:endParaRPr>
          </a:p>
          <a:p>
            <a:pPr>
              <a:lnSpc>
                <a:spcPct val="90000"/>
              </a:lnSpc>
              <a:spcAft>
                <a:spcPct val="25000"/>
              </a:spcAft>
            </a:pPr>
            <a:r>
              <a:rPr lang="en-US" dirty="0">
                <a:solidFill>
                  <a:schemeClr val="bg1"/>
                </a:solidFill>
                <a:latin typeface="Verdana" pitchFamily="34" charset="0"/>
              </a:rPr>
              <a:t>Nov.</a:t>
            </a:r>
            <a:r>
              <a:rPr lang="hu-HU" dirty="0">
                <a:solidFill>
                  <a:schemeClr val="bg1"/>
                </a:solidFill>
                <a:latin typeface="Verdana" pitchFamily="34" charset="0"/>
              </a:rPr>
              <a:t> 20</a:t>
            </a:r>
            <a:r>
              <a:rPr lang="en-US" dirty="0">
                <a:solidFill>
                  <a:schemeClr val="bg1"/>
                </a:solidFill>
                <a:latin typeface="Verdana" pitchFamily="34" charset="0"/>
              </a:rPr>
              <a:t>19</a:t>
            </a:r>
            <a:endParaRPr lang="hu-HU" dirty="0">
              <a:solidFill>
                <a:schemeClr val="bg1"/>
              </a:solidFill>
              <a:latin typeface="Verdana" pitchFamily="34" charset="0"/>
            </a:endParaRPr>
          </a:p>
        </p:txBody>
      </p:sp>
      <p:sp>
        <p:nvSpPr>
          <p:cNvPr id="68611" name="Text Box 3"/>
          <p:cNvSpPr txBox="1">
            <a:spLocks noChangeArrowheads="1"/>
          </p:cNvSpPr>
          <p:nvPr/>
        </p:nvSpPr>
        <p:spPr bwMode="auto">
          <a:xfrm>
            <a:off x="4036953" y="6357938"/>
            <a:ext cx="951030"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rPr>
              <a:t>(Ver. </a:t>
            </a:r>
            <a:r>
              <a:rPr lang="en-US" sz="1400" dirty="0">
                <a:solidFill>
                  <a:srgbClr val="FFFFFF"/>
                </a:solidFill>
                <a:latin typeface="Verdana" pitchFamily="34" charset="0"/>
              </a:rPr>
              <a:t>2.5</a:t>
            </a:r>
            <a:r>
              <a:rPr lang="hu-HU" sz="1400" dirty="0">
                <a:solidFill>
                  <a:srgbClr val="FFFFFF"/>
                </a:solidFill>
                <a:latin typeface="Verdana" pitchFamily="34" charset="0"/>
              </a:rPr>
              <a:t>)</a:t>
            </a:r>
            <a:endParaRPr lang="en-US" sz="1400" dirty="0">
              <a:solidFill>
                <a:srgbClr val="FFFFFF"/>
              </a:solidFill>
              <a:latin typeface="Verdana" pitchFamily="34" charset="0"/>
            </a:endParaRPr>
          </a:p>
        </p:txBody>
      </p:sp>
      <p:sp>
        <p:nvSpPr>
          <p:cNvPr id="68612" name="Text Box 4"/>
          <p:cNvSpPr txBox="1">
            <a:spLocks noChangeArrowheads="1"/>
          </p:cNvSpPr>
          <p:nvPr/>
        </p:nvSpPr>
        <p:spPr bwMode="auto">
          <a:xfrm>
            <a:off x="7082305" y="6372225"/>
            <a:ext cx="1938992" cy="307777"/>
          </a:xfrm>
          <a:prstGeom prst="rect">
            <a:avLst/>
          </a:prstGeom>
          <a:noFill/>
          <a:ln>
            <a:noFill/>
          </a:ln>
          <a:effectLst/>
          <a:extLst>
            <a:ext uri="{909E8E84-426E-40DD-AFC4-6F175D3DCCD1}">
              <a14:hiddenFill xmlns:a14="http://schemas.microsoft.com/office/drawing/2010/main">
                <a:solidFill>
                  <a:srgbClr val="BBE0E3"/>
                </a:solidFill>
              </a14:hiddenFill>
            </a:ext>
            <a:ext uri="{91240B29-F687-4F45-9708-019B960494DF}">
              <a14:hiddenLine xmlns:a14="http://schemas.microsoft.com/office/drawing/2010/main" w="9525" algn="ctr">
                <a:solidFill>
                  <a:srgbClr val="000000"/>
                </a:solidFill>
                <a:miter lim="800000"/>
                <a:headEnd/>
                <a:tailEnd type="none" w="med"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45720" rIns="45720">
            <a:spAutoFit/>
          </a:bodyPr>
          <a:lstStyle/>
          <a:p>
            <a:pPr algn="ctr" fontAlgn="base">
              <a:spcBef>
                <a:spcPct val="0"/>
              </a:spcBef>
              <a:spcAft>
                <a:spcPct val="0"/>
              </a:spcAft>
            </a:pP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Sima</a:t>
            </a:r>
            <a:r>
              <a:rPr lang="hu-HU" sz="1400" dirty="0">
                <a:solidFill>
                  <a:srgbClr val="FFFFFF"/>
                </a:solidFill>
                <a:latin typeface="Verdana" pitchFamily="34" charset="0"/>
                <a:sym typeface="Symbol" pitchFamily="18" charset="2"/>
              </a:rPr>
              <a:t> </a:t>
            </a:r>
            <a:r>
              <a:rPr lang="hu-HU" sz="1400" dirty="0">
                <a:solidFill>
                  <a:srgbClr val="FFFFFF"/>
                </a:solidFill>
                <a:latin typeface="Verdana" pitchFamily="34" charset="0"/>
              </a:rPr>
              <a:t>Dezső, 20</a:t>
            </a:r>
            <a:r>
              <a:rPr lang="en-US" sz="1400">
                <a:solidFill>
                  <a:srgbClr val="FFFFFF"/>
                </a:solidFill>
                <a:latin typeface="Verdana" pitchFamily="34" charset="0"/>
              </a:rPr>
              <a:t>19</a:t>
            </a:r>
            <a:endParaRPr lang="en-US" sz="1400" dirty="0">
              <a:solidFill>
                <a:srgbClr val="FFFFFF"/>
              </a:solidFill>
              <a:latin typeface="Verdana" pitchFamily="34" charset="0"/>
            </a:endParaRPr>
          </a:p>
        </p:txBody>
      </p:sp>
      <p:sp>
        <p:nvSpPr>
          <p:cNvPr id="68613" name="Rectangle 5"/>
          <p:cNvSpPr>
            <a:spLocks noChangeArrowheads="1"/>
          </p:cNvSpPr>
          <p:nvPr/>
        </p:nvSpPr>
        <p:spPr bwMode="auto">
          <a:xfrm>
            <a:off x="504825" y="1313765"/>
            <a:ext cx="813435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dirty="0">
                <a:solidFill>
                  <a:srgbClr val="FF0000"/>
                </a:solidFill>
                <a:latin typeface="Verdana" pitchFamily="34" charset="0"/>
              </a:rPr>
              <a:t>The mobile boom</a:t>
            </a:r>
            <a:endParaRPr lang="hu-HU" sz="4400" dirty="0">
              <a:solidFill>
                <a:srgbClr val="FF0000"/>
              </a:solidFill>
              <a:latin typeface="Verdana" pitchFamily="34" charset="0"/>
            </a:endParaRPr>
          </a:p>
        </p:txBody>
      </p:sp>
    </p:spTree>
    <p:extLst>
      <p:ext uri="{BB962C8B-B14F-4D97-AF65-F5344CB8AC3E}">
        <p14:creationId xmlns:p14="http://schemas.microsoft.com/office/powerpoint/2010/main" val="17625379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934" y="513072"/>
            <a:ext cx="3772186" cy="369332"/>
          </a:xfrm>
          <a:prstGeom prst="rect">
            <a:avLst/>
          </a:prstGeom>
          <a:noFill/>
        </p:spPr>
        <p:txBody>
          <a:bodyPr wrap="none" rtlCol="0">
            <a:spAutoFit/>
          </a:bodyPr>
          <a:lstStyle/>
          <a:p>
            <a:r>
              <a:rPr lang="en-US" dirty="0">
                <a:solidFill>
                  <a:schemeClr val="accent6"/>
                </a:solidFill>
              </a:rPr>
              <a:t>Early spread of smartphones-2</a:t>
            </a:r>
          </a:p>
        </p:txBody>
      </p:sp>
      <p:sp>
        <p:nvSpPr>
          <p:cNvPr id="5" name="Rectangle 4"/>
          <p:cNvSpPr/>
          <p:nvPr/>
        </p:nvSpPr>
        <p:spPr>
          <a:xfrm>
            <a:off x="127634" y="971350"/>
            <a:ext cx="8945272" cy="584775"/>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FF0000"/>
                </a:solidFill>
              </a:rPr>
              <a:t>Google’s Android </a:t>
            </a:r>
            <a:r>
              <a:rPr lang="en-US" sz="1600" dirty="0">
                <a:solidFill>
                  <a:srgbClr val="000000"/>
                </a:solidFill>
              </a:rPr>
              <a:t>was unveiled also in </a:t>
            </a:r>
            <a:r>
              <a:rPr lang="en-US" sz="1600" dirty="0">
                <a:solidFill>
                  <a:srgbClr val="3333FF"/>
                </a:solidFill>
              </a:rPr>
              <a:t>2007</a:t>
            </a:r>
            <a:r>
              <a:rPr lang="en-US" sz="1600" dirty="0">
                <a:solidFill>
                  <a:srgbClr val="000000"/>
                </a:solidFill>
              </a:rPr>
              <a:t> with </a:t>
            </a:r>
            <a:r>
              <a:rPr lang="en-US" sz="1600" dirty="0">
                <a:solidFill>
                  <a:srgbClr val="3333FF"/>
                </a:solidFill>
              </a:rPr>
              <a:t>first Android-powered phones </a:t>
            </a:r>
          </a:p>
          <a:p>
            <a:pPr lvl="0"/>
            <a:r>
              <a:rPr lang="en-US" sz="1600" dirty="0">
                <a:solidFill>
                  <a:srgbClr val="000000"/>
                </a:solidFill>
              </a:rPr>
              <a:t>     sold </a:t>
            </a:r>
            <a:r>
              <a:rPr lang="en-US" sz="1600" dirty="0">
                <a:solidFill>
                  <a:srgbClr val="3333FF"/>
                </a:solidFill>
              </a:rPr>
              <a:t>in 10/2008 </a:t>
            </a:r>
            <a:r>
              <a:rPr lang="en-US" sz="1600" dirty="0">
                <a:solidFill>
                  <a:srgbClr val="000000"/>
                </a:solidFill>
              </a:rPr>
              <a:t>[6].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(6)</a:t>
            </a:r>
            <a:endParaRPr lang="en-US" dirty="0"/>
          </a:p>
        </p:txBody>
      </p:sp>
      <p:sp>
        <p:nvSpPr>
          <p:cNvPr id="6" name="TextBox 5"/>
          <p:cNvSpPr txBox="1"/>
          <p:nvPr/>
        </p:nvSpPr>
        <p:spPr>
          <a:xfrm>
            <a:off x="8796829" y="6384552"/>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5011113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(7)</a:t>
            </a:r>
            <a:endParaRPr lang="en-US" dirty="0"/>
          </a:p>
        </p:txBody>
      </p:sp>
      <p:sp>
        <p:nvSpPr>
          <p:cNvPr id="3" name="TextBox 2"/>
          <p:cNvSpPr txBox="1"/>
          <p:nvPr/>
        </p:nvSpPr>
        <p:spPr>
          <a:xfrm>
            <a:off x="121753" y="515564"/>
            <a:ext cx="8725722" cy="369332"/>
          </a:xfrm>
          <a:prstGeom prst="rect">
            <a:avLst/>
          </a:prstGeom>
          <a:noFill/>
        </p:spPr>
        <p:txBody>
          <a:bodyPr wrap="square" rtlCol="0">
            <a:spAutoFit/>
          </a:bodyPr>
          <a:lstStyle/>
          <a:p>
            <a:pPr>
              <a:spcBef>
                <a:spcPct val="0"/>
              </a:spcBef>
            </a:pPr>
            <a:r>
              <a:rPr lang="en-US" dirty="0" smtClean="0">
                <a:solidFill>
                  <a:schemeClr val="accent6"/>
                </a:solidFill>
              </a:rPr>
              <a:t>b</a:t>
            </a:r>
            <a:r>
              <a:rPr lang="hu-HU" dirty="0" smtClean="0">
                <a:solidFill>
                  <a:schemeClr val="accent6"/>
                </a:solidFill>
              </a:rPr>
              <a:t>) </a:t>
            </a:r>
            <a:r>
              <a:rPr lang="en-US" dirty="0" smtClean="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-2</a:t>
            </a:r>
          </a:p>
        </p:txBody>
      </p:sp>
      <p:sp>
        <p:nvSpPr>
          <p:cNvPr id="5" name="TextBox 4"/>
          <p:cNvSpPr txBox="1"/>
          <p:nvPr/>
        </p:nvSpPr>
        <p:spPr>
          <a:xfrm>
            <a:off x="161510" y="1006770"/>
            <a:ext cx="8280665" cy="584775"/>
          </a:xfrm>
          <a:prstGeom prst="rect">
            <a:avLst/>
          </a:prstGeom>
          <a:noFill/>
        </p:spPr>
        <p:txBody>
          <a:bodyPr wrap="none" rtlCol="0">
            <a:spAutoFit/>
          </a:bodyPr>
          <a:lstStyle/>
          <a:p>
            <a:r>
              <a:rPr lang="en-US" sz="1600" dirty="0">
                <a:solidFill>
                  <a:srgbClr val="3333FF"/>
                </a:solidFill>
              </a:rPr>
              <a:t>     </a:t>
            </a:r>
            <a:r>
              <a:rPr lang="en-US" sz="1600" dirty="0">
                <a:solidFill>
                  <a:srgbClr val="0070C0"/>
                </a:solidFill>
              </a:rPr>
              <a:t>Market reflections</a:t>
            </a:r>
            <a:r>
              <a:rPr lang="en-US" sz="1600" dirty="0">
                <a:solidFill>
                  <a:srgbClr val="000000"/>
                </a:solidFill>
              </a:rPr>
              <a:t>: Windows 8 earned </a:t>
            </a:r>
            <a:r>
              <a:rPr lang="en-US" sz="1600" dirty="0">
                <a:solidFill>
                  <a:srgbClr val="0070C0"/>
                </a:solidFill>
              </a:rPr>
              <a:t>moderate success</a:t>
            </a:r>
            <a:r>
              <a:rPr lang="en-US" sz="1600" dirty="0">
                <a:solidFill>
                  <a:srgbClr val="000000"/>
                </a:solidFill>
              </a:rPr>
              <a:t>,</a:t>
            </a:r>
            <a:r>
              <a:rPr lang="hu-HU" sz="1600" dirty="0">
                <a:solidFill>
                  <a:srgbClr val="000000"/>
                </a:solidFill>
              </a:rPr>
              <a:t> </a:t>
            </a:r>
            <a:r>
              <a:rPr lang="en-US" sz="1600" dirty="0">
                <a:solidFill>
                  <a:srgbClr val="000000"/>
                </a:solidFill>
              </a:rPr>
              <a:t>Android and iOS </a:t>
            </a:r>
            <a:endParaRPr lang="hu-HU" sz="1600" dirty="0">
              <a:solidFill>
                <a:srgbClr val="000000"/>
              </a:solidFill>
            </a:endParaRPr>
          </a:p>
          <a:p>
            <a:r>
              <a:rPr lang="hu-HU" sz="1600" dirty="0">
                <a:solidFill>
                  <a:srgbClr val="000000"/>
                </a:solidFill>
              </a:rPr>
              <a:t>       </a:t>
            </a:r>
            <a:r>
              <a:rPr lang="en-US" sz="1600" dirty="0">
                <a:solidFill>
                  <a:srgbClr val="000000"/>
                </a:solidFill>
              </a:rPr>
              <a:t>dominate</a:t>
            </a:r>
            <a:r>
              <a:rPr lang="hu-HU" sz="1600" dirty="0">
                <a:solidFill>
                  <a:srgbClr val="000000"/>
                </a:solidFill>
              </a:rPr>
              <a:t>d</a:t>
            </a:r>
            <a:r>
              <a:rPr lang="en-US" sz="1600" dirty="0">
                <a:solidFill>
                  <a:srgbClr val="000000"/>
                </a:solidFill>
              </a:rPr>
              <a:t> further on the market</a:t>
            </a:r>
            <a:r>
              <a:rPr lang="hu-HU" sz="1600" dirty="0">
                <a:solidFill>
                  <a:srgbClr val="000000"/>
                </a:solidFill>
              </a:rPr>
              <a:t> for smartphones and tablets</a:t>
            </a:r>
            <a:r>
              <a:rPr lang="en-US" sz="1600" dirty="0">
                <a:solidFill>
                  <a:srgbClr val="000000"/>
                </a:solidFill>
              </a:rPr>
              <a:t>.</a:t>
            </a:r>
          </a:p>
        </p:txBody>
      </p:sp>
      <p:sp>
        <p:nvSpPr>
          <p:cNvPr id="7" name="TextBox 6"/>
          <p:cNvSpPr txBox="1"/>
          <p:nvPr/>
        </p:nvSpPr>
        <p:spPr>
          <a:xfrm>
            <a:off x="194252" y="2438890"/>
            <a:ext cx="8129148" cy="623248"/>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In 5/2014 Microsoft announced </a:t>
            </a:r>
            <a:r>
              <a:rPr lang="en-US" sz="1600" dirty="0">
                <a:solidFill>
                  <a:srgbClr val="FF0000"/>
                </a:solidFill>
              </a:rPr>
              <a:t>Windows 8.1 with </a:t>
            </a:r>
            <a:r>
              <a:rPr lang="en-US" sz="1600" dirty="0"/>
              <a:t>the search engine </a:t>
            </a:r>
            <a:r>
              <a:rPr lang="en-US" sz="1600" dirty="0">
                <a:solidFill>
                  <a:srgbClr val="FF0000"/>
                </a:solidFill>
              </a:rPr>
              <a:t>Bing.</a:t>
            </a:r>
          </a:p>
          <a:p>
            <a:r>
              <a:rPr lang="en-US" sz="1600" dirty="0"/>
              <a:t>    It will be delivered </a:t>
            </a:r>
            <a:r>
              <a:rPr lang="en-US" sz="1600" dirty="0">
                <a:solidFill>
                  <a:srgbClr val="0070C0"/>
                </a:solidFill>
              </a:rPr>
              <a:t>for hardware manufacturers for free</a:t>
            </a:r>
            <a:r>
              <a:rPr lang="en-US" sz="1600" dirty="0"/>
              <a:t>.   </a:t>
            </a:r>
          </a:p>
        </p:txBody>
      </p:sp>
      <p:sp>
        <p:nvSpPr>
          <p:cNvPr id="9" name="TextBox 8"/>
          <p:cNvSpPr txBox="1"/>
          <p:nvPr/>
        </p:nvSpPr>
        <p:spPr>
          <a:xfrm>
            <a:off x="203928" y="1591835"/>
            <a:ext cx="8523487" cy="892552"/>
          </a:xfrm>
          <a:prstGeom prst="rect">
            <a:avLst/>
          </a:prstGeom>
          <a:noFill/>
        </p:spPr>
        <p:txBody>
          <a:bodyPr wrap="none" rtlCol="0">
            <a:spAutoFit/>
          </a:bodyPr>
          <a:lstStyle/>
          <a:p>
            <a:pPr marL="285750" lvl="0" indent="-285750">
              <a:buClr>
                <a:schemeClr val="tx1"/>
              </a:buClr>
              <a:buFont typeface="Arial" panose="020B0604020202020204" pitchFamily="34" charset="0"/>
              <a:buChar char="•"/>
            </a:pPr>
            <a:r>
              <a:rPr lang="en-US" sz="1600" dirty="0">
                <a:solidFill>
                  <a:srgbClr val="FF0000"/>
                </a:solidFill>
              </a:rPr>
              <a:t>Windows 8.1 </a:t>
            </a:r>
            <a:r>
              <a:rPr lang="en-US" sz="1600" dirty="0">
                <a:solidFill>
                  <a:srgbClr val="000000"/>
                </a:solidFill>
              </a:rPr>
              <a:t>is an </a:t>
            </a:r>
            <a:r>
              <a:rPr lang="en-US" sz="1600" dirty="0">
                <a:solidFill>
                  <a:srgbClr val="0070C0"/>
                </a:solidFill>
              </a:rPr>
              <a:t>upgrade for Windows 8</a:t>
            </a:r>
            <a:r>
              <a:rPr lang="en-US" sz="1600" dirty="0">
                <a:solidFill>
                  <a:srgbClr val="000000"/>
                </a:solidFill>
              </a:rPr>
              <a:t>.</a:t>
            </a:r>
          </a:p>
          <a:p>
            <a:pPr lvl="0">
              <a:buClr>
                <a:schemeClr val="tx1"/>
              </a:buClr>
            </a:pPr>
            <a:r>
              <a:rPr lang="en-US" dirty="0"/>
              <a:t>    It allows to </a:t>
            </a:r>
            <a:r>
              <a:rPr lang="en-US" dirty="0">
                <a:solidFill>
                  <a:srgbClr val="0070C0"/>
                </a:solidFill>
              </a:rPr>
              <a:t>switch between the tile-based Start menu and the classic</a:t>
            </a:r>
          </a:p>
          <a:p>
            <a:pPr lvl="0">
              <a:buClr>
                <a:schemeClr val="tx1"/>
              </a:buClr>
            </a:pPr>
            <a:r>
              <a:rPr lang="en-US" dirty="0">
                <a:solidFill>
                  <a:srgbClr val="0070C0"/>
                </a:solidFill>
              </a:rPr>
              <a:t>      desktop menu. </a:t>
            </a:r>
          </a:p>
        </p:txBody>
      </p:sp>
    </p:spTree>
    <p:extLst>
      <p:ext uri="{BB962C8B-B14F-4D97-AF65-F5344CB8AC3E}">
        <p14:creationId xmlns:p14="http://schemas.microsoft.com/office/powerpoint/2010/main" val="1678278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calcmode="lin" valueType="num">
                                      <p:cBhvr additive="base">
                                        <p:cTn id="2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 calcmode="lin" valueType="num">
                                      <p:cBhvr additive="base">
                                        <p:cTn id="2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(8)</a:t>
            </a:r>
            <a:endParaRPr lang="en-US" dirty="0"/>
          </a:p>
        </p:txBody>
      </p:sp>
      <p:sp>
        <p:nvSpPr>
          <p:cNvPr id="3" name="TextBox 2"/>
          <p:cNvSpPr txBox="1"/>
          <p:nvPr/>
        </p:nvSpPr>
        <p:spPr>
          <a:xfrm>
            <a:off x="174036" y="944015"/>
            <a:ext cx="8959056" cy="1154162"/>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Windows 10 </a:t>
            </a:r>
            <a:r>
              <a:rPr lang="en-US" sz="1600" dirty="0"/>
              <a:t>is released in 07/2015, it allows </a:t>
            </a:r>
            <a:r>
              <a:rPr lang="en-US" sz="1600" dirty="0">
                <a:solidFill>
                  <a:srgbClr val="0070C0"/>
                </a:solidFill>
              </a:rPr>
              <a:t>to choose between desktop or</a:t>
            </a:r>
          </a:p>
          <a:p>
            <a:pPr>
              <a:spcAft>
                <a:spcPts val="300"/>
              </a:spcAft>
              <a:buClr>
                <a:schemeClr val="tx1"/>
              </a:buClr>
            </a:pPr>
            <a:r>
              <a:rPr lang="en-US" sz="1600" dirty="0">
                <a:solidFill>
                  <a:srgbClr val="0070C0"/>
                </a:solidFill>
              </a:rPr>
              <a:t>      tablet modes</a:t>
            </a:r>
            <a:r>
              <a:rPr lang="en-US" sz="1600" dirty="0"/>
              <a:t> in the updated Start menu.</a:t>
            </a:r>
          </a:p>
          <a:p>
            <a:r>
              <a:rPr lang="en-US" sz="1600" dirty="0"/>
              <a:t>    To encourage its adoption Microsoft made it available </a:t>
            </a:r>
            <a:r>
              <a:rPr lang="en-US" sz="1600" dirty="0">
                <a:solidFill>
                  <a:srgbClr val="0070C0"/>
                </a:solidFill>
              </a:rPr>
              <a:t>free of charge during its</a:t>
            </a:r>
          </a:p>
          <a:p>
            <a:r>
              <a:rPr lang="en-US" sz="1600" dirty="0">
                <a:solidFill>
                  <a:srgbClr val="0070C0"/>
                </a:solidFill>
              </a:rPr>
              <a:t>      first year of availability</a:t>
            </a:r>
            <a:r>
              <a:rPr lang="en-US" sz="1600" dirty="0"/>
              <a:t> to users with genuine copies of Windows 7/Windows 8.1.</a:t>
            </a:r>
          </a:p>
        </p:txBody>
      </p:sp>
      <p:sp>
        <p:nvSpPr>
          <p:cNvPr id="4" name="TextBox 3"/>
          <p:cNvSpPr txBox="1"/>
          <p:nvPr/>
        </p:nvSpPr>
        <p:spPr>
          <a:xfrm>
            <a:off x="121753" y="515564"/>
            <a:ext cx="8545701" cy="369332"/>
          </a:xfrm>
          <a:prstGeom prst="rect">
            <a:avLst/>
          </a:prstGeom>
          <a:noFill/>
        </p:spPr>
        <p:txBody>
          <a:bodyPr wrap="square" rtlCol="0">
            <a:spAutoFit/>
          </a:bodyPr>
          <a:lstStyle/>
          <a:p>
            <a:pPr>
              <a:spcBef>
                <a:spcPct val="0"/>
              </a:spcBef>
            </a:pPr>
            <a:r>
              <a:rPr lang="en-US" dirty="0" smtClean="0">
                <a:solidFill>
                  <a:schemeClr val="accent6"/>
                </a:solidFill>
              </a:rPr>
              <a:t>b</a:t>
            </a:r>
            <a:r>
              <a:rPr lang="hu-HU" dirty="0" smtClean="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-3</a:t>
            </a:r>
          </a:p>
        </p:txBody>
      </p:sp>
    </p:spTree>
    <p:extLst>
      <p:ext uri="{BB962C8B-B14F-4D97-AF65-F5344CB8AC3E}">
        <p14:creationId xmlns:p14="http://schemas.microsoft.com/office/powerpoint/2010/main" val="170245608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(9)</a:t>
            </a:r>
            <a:endParaRPr lang="en-US" dirty="0"/>
          </a:p>
        </p:txBody>
      </p:sp>
      <p:sp>
        <p:nvSpPr>
          <p:cNvPr id="8" name="TextBox 7"/>
          <p:cNvSpPr txBox="1"/>
          <p:nvPr/>
        </p:nvSpPr>
        <p:spPr>
          <a:xfrm>
            <a:off x="107504" y="517667"/>
            <a:ext cx="7183826" cy="369332"/>
          </a:xfrm>
          <a:prstGeom prst="rect">
            <a:avLst/>
          </a:prstGeom>
          <a:noFill/>
        </p:spPr>
        <p:txBody>
          <a:bodyPr wrap="none" rtlCol="0">
            <a:spAutoFit/>
          </a:bodyPr>
          <a:lstStyle/>
          <a:p>
            <a:r>
              <a:rPr lang="en-US" dirty="0">
                <a:solidFill>
                  <a:schemeClr val="accent6"/>
                </a:solidFill>
              </a:rPr>
              <a:t>Worldwide market share of desktop Windows versions [91]</a:t>
            </a:r>
          </a:p>
        </p:txBody>
      </p:sp>
      <p:grpSp>
        <p:nvGrpSpPr>
          <p:cNvPr id="10" name="Group 9"/>
          <p:cNvGrpSpPr/>
          <p:nvPr/>
        </p:nvGrpSpPr>
        <p:grpSpPr>
          <a:xfrm>
            <a:off x="134398" y="934944"/>
            <a:ext cx="9028112" cy="5740882"/>
            <a:chOff x="134398" y="934944"/>
            <a:chExt cx="9028112" cy="5740882"/>
          </a:xfrm>
        </p:grpSpPr>
        <p:grpSp>
          <p:nvGrpSpPr>
            <p:cNvPr id="7" name="Group 6"/>
            <p:cNvGrpSpPr/>
            <p:nvPr/>
          </p:nvGrpSpPr>
          <p:grpSpPr>
            <a:xfrm>
              <a:off x="134398" y="1088740"/>
              <a:ext cx="9028112" cy="5587086"/>
              <a:chOff x="0" y="857250"/>
              <a:chExt cx="9144000" cy="514350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6" name="Rounded Rectangle 5"/>
              <p:cNvSpPr/>
              <p:nvPr/>
            </p:nvSpPr>
            <p:spPr>
              <a:xfrm>
                <a:off x="2906815" y="2798930"/>
                <a:ext cx="4140460" cy="126014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a:off x="2771800" y="934944"/>
              <a:ext cx="4185465" cy="396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431540" y="1628800"/>
            <a:ext cx="900373" cy="276999"/>
          </a:xfrm>
          <a:prstGeom prst="rect">
            <a:avLst/>
          </a:prstGeom>
          <a:noFill/>
        </p:spPr>
        <p:txBody>
          <a:bodyPr wrap="square" rtlCol="0">
            <a:spAutoFit/>
          </a:bodyPr>
          <a:lstStyle/>
          <a:p>
            <a:r>
              <a:rPr lang="en-US" sz="1200" dirty="0"/>
              <a:t>Win7</a:t>
            </a:r>
          </a:p>
        </p:txBody>
      </p:sp>
      <p:sp>
        <p:nvSpPr>
          <p:cNvPr id="11" name="TextBox 10"/>
          <p:cNvSpPr txBox="1"/>
          <p:nvPr/>
        </p:nvSpPr>
        <p:spPr>
          <a:xfrm>
            <a:off x="476272" y="2611941"/>
            <a:ext cx="900373" cy="276999"/>
          </a:xfrm>
          <a:prstGeom prst="rect">
            <a:avLst/>
          </a:prstGeom>
          <a:noFill/>
        </p:spPr>
        <p:txBody>
          <a:bodyPr wrap="square" rtlCol="0">
            <a:spAutoFit/>
          </a:bodyPr>
          <a:lstStyle/>
          <a:p>
            <a:r>
              <a:rPr lang="en-US" sz="1200" dirty="0"/>
              <a:t>Win10</a:t>
            </a:r>
          </a:p>
        </p:txBody>
      </p:sp>
      <p:sp>
        <p:nvSpPr>
          <p:cNvPr id="12" name="TextBox 11"/>
          <p:cNvSpPr txBox="1"/>
          <p:nvPr/>
        </p:nvSpPr>
        <p:spPr>
          <a:xfrm>
            <a:off x="476545" y="4592161"/>
            <a:ext cx="900373" cy="276999"/>
          </a:xfrm>
          <a:prstGeom prst="rect">
            <a:avLst/>
          </a:prstGeom>
          <a:noFill/>
        </p:spPr>
        <p:txBody>
          <a:bodyPr wrap="square" rtlCol="0">
            <a:spAutoFit/>
          </a:bodyPr>
          <a:lstStyle/>
          <a:p>
            <a:r>
              <a:rPr lang="en-US" sz="1200" dirty="0"/>
              <a:t>Win8.1</a:t>
            </a:r>
          </a:p>
        </p:txBody>
      </p:sp>
      <p:sp>
        <p:nvSpPr>
          <p:cNvPr id="13" name="TextBox 12"/>
          <p:cNvSpPr txBox="1"/>
          <p:nvPr/>
        </p:nvSpPr>
        <p:spPr>
          <a:xfrm>
            <a:off x="476545" y="4952201"/>
            <a:ext cx="900373" cy="276999"/>
          </a:xfrm>
          <a:prstGeom prst="rect">
            <a:avLst/>
          </a:prstGeom>
          <a:noFill/>
        </p:spPr>
        <p:txBody>
          <a:bodyPr wrap="square" rtlCol="0">
            <a:spAutoFit/>
          </a:bodyPr>
          <a:lstStyle/>
          <a:p>
            <a:r>
              <a:rPr lang="en-US" sz="1200" dirty="0" err="1"/>
              <a:t>WinXP</a:t>
            </a:r>
            <a:endParaRPr lang="en-US" sz="1200" dirty="0"/>
          </a:p>
        </p:txBody>
      </p:sp>
      <p:sp>
        <p:nvSpPr>
          <p:cNvPr id="14" name="TextBox 13"/>
          <p:cNvSpPr txBox="1"/>
          <p:nvPr/>
        </p:nvSpPr>
        <p:spPr>
          <a:xfrm>
            <a:off x="495795" y="5286950"/>
            <a:ext cx="900373" cy="276999"/>
          </a:xfrm>
          <a:prstGeom prst="rect">
            <a:avLst/>
          </a:prstGeom>
          <a:noFill/>
        </p:spPr>
        <p:txBody>
          <a:bodyPr wrap="square" rtlCol="0">
            <a:spAutoFit/>
          </a:bodyPr>
          <a:lstStyle/>
          <a:p>
            <a:r>
              <a:rPr lang="en-US" sz="1200" dirty="0"/>
              <a:t>Win8</a:t>
            </a:r>
          </a:p>
        </p:txBody>
      </p:sp>
      <p:sp>
        <p:nvSpPr>
          <p:cNvPr id="15" name="TextBox 14"/>
          <p:cNvSpPr txBox="1"/>
          <p:nvPr/>
        </p:nvSpPr>
        <p:spPr>
          <a:xfrm>
            <a:off x="495795" y="5454225"/>
            <a:ext cx="900373" cy="276999"/>
          </a:xfrm>
          <a:prstGeom prst="rect">
            <a:avLst/>
          </a:prstGeom>
          <a:noFill/>
        </p:spPr>
        <p:txBody>
          <a:bodyPr wrap="square" rtlCol="0">
            <a:spAutoFit/>
          </a:bodyPr>
          <a:lstStyle/>
          <a:p>
            <a:r>
              <a:rPr lang="en-US" sz="1200" dirty="0"/>
              <a:t>Vista</a:t>
            </a:r>
          </a:p>
        </p:txBody>
      </p:sp>
    </p:spTree>
    <p:extLst>
      <p:ext uri="{BB962C8B-B14F-4D97-AF65-F5344CB8AC3E}">
        <p14:creationId xmlns:p14="http://schemas.microsoft.com/office/powerpoint/2010/main" val="331880470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(10)</a:t>
            </a:r>
            <a:endParaRPr lang="en-US" dirty="0"/>
          </a:p>
        </p:txBody>
      </p:sp>
      <p:sp>
        <p:nvSpPr>
          <p:cNvPr id="4" name="TextBox 3"/>
          <p:cNvSpPr txBox="1"/>
          <p:nvPr/>
        </p:nvSpPr>
        <p:spPr>
          <a:xfrm>
            <a:off x="281944" y="910956"/>
            <a:ext cx="8903207"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In 10/2017 Microsoft released a </a:t>
            </a:r>
            <a:r>
              <a:rPr lang="en-US" sz="1600" dirty="0">
                <a:solidFill>
                  <a:srgbClr val="0070C0"/>
                </a:solidFill>
              </a:rPr>
              <a:t>new update (the Fall Creators Update) to </a:t>
            </a:r>
          </a:p>
          <a:p>
            <a:r>
              <a:rPr lang="en-US" sz="1600" dirty="0">
                <a:solidFill>
                  <a:srgbClr val="0070C0"/>
                </a:solidFill>
              </a:rPr>
              <a:t>     Windows 10 desktop S- or Pro versions </a:t>
            </a:r>
            <a:r>
              <a:rPr lang="en-US" sz="1600" dirty="0"/>
              <a:t>that enables Windows 10 </a:t>
            </a:r>
            <a:r>
              <a:rPr lang="en-US" sz="1600" dirty="0">
                <a:solidFill>
                  <a:srgbClr val="FF0000"/>
                </a:solidFill>
              </a:rPr>
              <a:t>to run on ARM </a:t>
            </a:r>
          </a:p>
          <a:p>
            <a:pPr>
              <a:spcAft>
                <a:spcPts val="600"/>
              </a:spcAft>
            </a:pPr>
            <a:r>
              <a:rPr lang="en-US" sz="1600" dirty="0">
                <a:solidFill>
                  <a:srgbClr val="FF0000"/>
                </a:solidFill>
              </a:rPr>
              <a:t>     processors by emulating x86 apps</a:t>
            </a:r>
            <a:r>
              <a:rPr lang="en-US" sz="1600" dirty="0"/>
              <a:t>.</a:t>
            </a:r>
          </a:p>
          <a:p>
            <a:pPr marL="285750" indent="-285750">
              <a:buFont typeface="Arial" panose="020B0604020202020204" pitchFamily="34" charset="0"/>
              <a:buChar char="•"/>
            </a:pPr>
            <a:r>
              <a:rPr lang="en-US" sz="1600" dirty="0"/>
              <a:t>Also Microsoft started a </a:t>
            </a:r>
            <a:r>
              <a:rPr lang="en-US" sz="1600" dirty="0">
                <a:solidFill>
                  <a:srgbClr val="0070C0"/>
                </a:solidFill>
              </a:rPr>
              <a:t>cooperation with Qualcomm </a:t>
            </a:r>
            <a:r>
              <a:rPr lang="en-US" sz="1600" dirty="0"/>
              <a:t>(largest producer of mobile</a:t>
            </a:r>
          </a:p>
          <a:p>
            <a:r>
              <a:rPr lang="en-US" sz="1600" dirty="0"/>
              <a:t>     application processors) with the goal that </a:t>
            </a:r>
            <a:r>
              <a:rPr lang="en-US" sz="1600" dirty="0">
                <a:solidFill>
                  <a:srgbClr val="0070C0"/>
                </a:solidFill>
              </a:rPr>
              <a:t>laptops and 2-in-1 devices </a:t>
            </a:r>
            <a:r>
              <a:rPr lang="en-US" sz="1600" dirty="0"/>
              <a:t>based on </a:t>
            </a:r>
          </a:p>
          <a:p>
            <a:r>
              <a:rPr lang="en-US" sz="1600" dirty="0"/>
              <a:t>     Qualcomm’s Snapdragon 835 processor</a:t>
            </a:r>
            <a:r>
              <a:rPr lang="en-US" sz="1600" dirty="0">
                <a:solidFill>
                  <a:srgbClr val="0070C0"/>
                </a:solidFill>
              </a:rPr>
              <a:t> should be capable to run under  </a:t>
            </a:r>
          </a:p>
          <a:p>
            <a:pPr>
              <a:spcAft>
                <a:spcPts val="600"/>
              </a:spcAft>
            </a:pPr>
            <a:r>
              <a:rPr lang="en-US" sz="1600" dirty="0">
                <a:solidFill>
                  <a:srgbClr val="0070C0"/>
                </a:solidFill>
              </a:rPr>
              <a:t>     Microsoft’s updated Windows 10 OS</a:t>
            </a:r>
            <a:r>
              <a:rPr lang="en-US" sz="1600" dirty="0"/>
              <a:t>, called </a:t>
            </a:r>
            <a:r>
              <a:rPr lang="en-US" sz="1600" dirty="0">
                <a:solidFill>
                  <a:srgbClr val="FF0000"/>
                </a:solidFill>
              </a:rPr>
              <a:t>Windows 10 on ARM</a:t>
            </a:r>
            <a:r>
              <a:rPr lang="en-US" sz="1600" dirty="0"/>
              <a:t>.</a:t>
            </a:r>
          </a:p>
          <a:p>
            <a:pPr marL="285750" indent="-285750">
              <a:spcAft>
                <a:spcPts val="600"/>
              </a:spcAft>
              <a:buFont typeface="Arial" panose="020B0604020202020204" pitchFamily="34" charset="0"/>
              <a:buChar char="•"/>
            </a:pPr>
            <a:r>
              <a:rPr lang="en-US" sz="1600" dirty="0">
                <a:solidFill>
                  <a:srgbClr val="0070C0"/>
                </a:solidFill>
              </a:rPr>
              <a:t>First laptops and 2-in-1 devices </a:t>
            </a:r>
            <a:r>
              <a:rPr lang="en-US" sz="1600" dirty="0"/>
              <a:t>arrived on the market </a:t>
            </a:r>
            <a:r>
              <a:rPr lang="en-US" sz="1600" dirty="0">
                <a:solidFill>
                  <a:srgbClr val="0070C0"/>
                </a:solidFill>
              </a:rPr>
              <a:t>in Q1/2018</a:t>
            </a:r>
            <a:r>
              <a:rPr lang="en-US" sz="1600" dirty="0"/>
              <a:t>.</a:t>
            </a:r>
          </a:p>
        </p:txBody>
      </p:sp>
      <p:sp>
        <p:nvSpPr>
          <p:cNvPr id="5" name="TextBox 4"/>
          <p:cNvSpPr txBox="1"/>
          <p:nvPr/>
        </p:nvSpPr>
        <p:spPr>
          <a:xfrm>
            <a:off x="116505" y="3585501"/>
            <a:ext cx="7454285" cy="338554"/>
          </a:xfrm>
          <a:prstGeom prst="rect">
            <a:avLst/>
          </a:prstGeom>
          <a:noFill/>
        </p:spPr>
        <p:txBody>
          <a:bodyPr wrap="none" rtlCol="0">
            <a:spAutoFit/>
          </a:bodyPr>
          <a:lstStyle/>
          <a:p>
            <a:pPr lvl="0"/>
            <a:r>
              <a:rPr lang="en-US" sz="1600" dirty="0">
                <a:solidFill>
                  <a:srgbClr val="000000"/>
                </a:solidFill>
              </a:rPr>
              <a:t>Details on the emulation (</a:t>
            </a:r>
            <a:r>
              <a:rPr lang="en-US" sz="1600">
                <a:solidFill>
                  <a:srgbClr val="000000"/>
                </a:solidFill>
              </a:rPr>
              <a:t>slides 101-108) </a:t>
            </a:r>
            <a:r>
              <a:rPr lang="en-US" sz="1600" dirty="0">
                <a:solidFill>
                  <a:srgbClr val="000000"/>
                </a:solidFill>
              </a:rPr>
              <a:t>are not part of the lecture.</a:t>
            </a:r>
          </a:p>
        </p:txBody>
      </p:sp>
      <p:sp>
        <p:nvSpPr>
          <p:cNvPr id="7" name="TextBox 6"/>
          <p:cNvSpPr txBox="1"/>
          <p:nvPr/>
        </p:nvSpPr>
        <p:spPr>
          <a:xfrm>
            <a:off x="121753" y="515564"/>
            <a:ext cx="8545701" cy="369332"/>
          </a:xfrm>
          <a:prstGeom prst="rect">
            <a:avLst/>
          </a:prstGeom>
          <a:noFill/>
        </p:spPr>
        <p:txBody>
          <a:bodyPr wrap="square" rtlCol="0">
            <a:spAutoFit/>
          </a:bodyPr>
          <a:lstStyle/>
          <a:p>
            <a:pPr>
              <a:spcBef>
                <a:spcPct val="0"/>
              </a:spcBef>
            </a:pPr>
            <a:r>
              <a:rPr lang="en-US" dirty="0">
                <a:solidFill>
                  <a:schemeClr val="accent6"/>
                </a:solidFill>
              </a:rPr>
              <a:t>c)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ARM-based processors</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0908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 calcmode="lin" valueType="num">
                                      <p:cBhvr additive="base">
                                        <p:cTn id="1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 calcmode="lin" valueType="num">
                                      <p:cBhvr additive="base">
                                        <p:cTn id="2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anim calcmode="lin" valueType="num">
                                      <p:cBhvr additive="base">
                                        <p:cTn id="3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
                                            <p:txEl>
                                              <p:pRg st="7" end="7"/>
                                            </p:txEl>
                                          </p:spTgt>
                                        </p:tgtEl>
                                        <p:attrNameLst>
                                          <p:attrName>style.visibility</p:attrName>
                                        </p:attrNameLst>
                                      </p:cBhvr>
                                      <p:to>
                                        <p:strVal val="visible"/>
                                      </p:to>
                                    </p:set>
                                    <p:anim calcmode="lin" valueType="num">
                                      <p:cBhvr additive="base">
                                        <p:cTn id="41"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(11)</a:t>
            </a:r>
            <a:endParaRPr lang="en-US" dirty="0"/>
          </a:p>
        </p:txBody>
      </p:sp>
      <p:sp>
        <p:nvSpPr>
          <p:cNvPr id="3" name="TextBox 2"/>
          <p:cNvSpPr txBox="1"/>
          <p:nvPr/>
        </p:nvSpPr>
        <p:spPr>
          <a:xfrm>
            <a:off x="115888" y="508920"/>
            <a:ext cx="2585964" cy="369332"/>
          </a:xfrm>
          <a:prstGeom prst="rect">
            <a:avLst/>
          </a:prstGeom>
          <a:noFill/>
        </p:spPr>
        <p:txBody>
          <a:bodyPr wrap="none" rtlCol="0">
            <a:spAutoFit/>
          </a:bodyPr>
          <a:lstStyle/>
          <a:p>
            <a:r>
              <a:rPr lang="en-US" dirty="0">
                <a:solidFill>
                  <a:schemeClr val="accent6"/>
                </a:solidFill>
              </a:rPr>
              <a:t>Windows 10 for ARM</a:t>
            </a:r>
          </a:p>
        </p:txBody>
      </p:sp>
      <p:sp>
        <p:nvSpPr>
          <p:cNvPr id="4" name="TextBox 3"/>
          <p:cNvSpPr txBox="1"/>
          <p:nvPr/>
        </p:nvSpPr>
        <p:spPr>
          <a:xfrm>
            <a:off x="115888" y="914480"/>
            <a:ext cx="8996374"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solidFill>
                  <a:srgbClr val="0070C0"/>
                </a:solidFill>
              </a:rPr>
              <a:t>Windows 10 desktop </a:t>
            </a:r>
            <a:r>
              <a:rPr lang="en-US" sz="1600" dirty="0"/>
              <a:t>(Pro and S editions) </a:t>
            </a:r>
            <a:r>
              <a:rPr lang="en-US" sz="1600" dirty="0">
                <a:solidFill>
                  <a:srgbClr val="0070C0"/>
                </a:solidFill>
              </a:rPr>
              <a:t>with the Fall Creators Update </a:t>
            </a:r>
            <a:r>
              <a:rPr lang="en-US" sz="1600" dirty="0"/>
              <a:t>(released </a:t>
            </a:r>
          </a:p>
          <a:p>
            <a:pPr>
              <a:spcAft>
                <a:spcPts val="600"/>
              </a:spcAft>
            </a:pPr>
            <a:r>
              <a:rPr lang="en-US" sz="1600" dirty="0"/>
              <a:t>      in 10/2017) </a:t>
            </a:r>
            <a:r>
              <a:rPr lang="en-US" sz="1600" dirty="0">
                <a:solidFill>
                  <a:srgbClr val="0070C0"/>
                </a:solidFill>
              </a:rPr>
              <a:t>can run on ARM64 </a:t>
            </a:r>
            <a:r>
              <a:rPr lang="en-US" sz="1600" dirty="0"/>
              <a:t>(AArch64) processors.</a:t>
            </a:r>
          </a:p>
          <a:p>
            <a:pPr marL="285750" indent="-285750">
              <a:buFont typeface="Arial" panose="020B0604020202020204" pitchFamily="34" charset="0"/>
              <a:buChar char="•"/>
            </a:pPr>
            <a:r>
              <a:rPr lang="en-US" sz="1600" dirty="0"/>
              <a:t>The </a:t>
            </a:r>
            <a:r>
              <a:rPr lang="en-US" sz="1600" dirty="0">
                <a:solidFill>
                  <a:srgbClr val="0070C0"/>
                </a:solidFill>
              </a:rPr>
              <a:t>low power nature </a:t>
            </a:r>
            <a:r>
              <a:rPr lang="en-US" sz="1600" dirty="0"/>
              <a:t>of ARM CPUs allows PCs running under Windows 10 to </a:t>
            </a:r>
          </a:p>
          <a:p>
            <a:pPr>
              <a:spcAft>
                <a:spcPts val="600"/>
              </a:spcAft>
            </a:pPr>
            <a:r>
              <a:rPr lang="en-US" sz="1600" dirty="0"/>
              <a:t>      become </a:t>
            </a:r>
            <a:r>
              <a:rPr lang="en-US" sz="1600" dirty="0">
                <a:solidFill>
                  <a:srgbClr val="0070C0"/>
                </a:solidFill>
              </a:rPr>
              <a:t>always on, always connected </a:t>
            </a:r>
            <a:r>
              <a:rPr lang="en-US" sz="1600" dirty="0"/>
              <a:t>PCs.</a:t>
            </a:r>
          </a:p>
          <a:p>
            <a:pPr>
              <a:spcAft>
                <a:spcPts val="600"/>
              </a:spcAft>
            </a:pPr>
            <a:r>
              <a:rPr lang="en-US" sz="1600" dirty="0"/>
              <a:t>    </a:t>
            </a: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a:spcAft>
                <a:spcPts val="600"/>
              </a:spcAft>
            </a:pPr>
            <a:r>
              <a:rPr lang="en-US" sz="1600" dirty="0"/>
              <a:t>    They provide the </a:t>
            </a:r>
            <a:r>
              <a:rPr lang="en-US" sz="1600" dirty="0">
                <a:solidFill>
                  <a:srgbClr val="0070C0"/>
                </a:solidFill>
              </a:rPr>
              <a:t>simplicity and mobility of a phone and capability of a PC</a:t>
            </a:r>
            <a:r>
              <a:rPr lang="en-US" sz="1600" dirty="0"/>
              <a:t>.</a:t>
            </a:r>
          </a:p>
          <a:p>
            <a:r>
              <a:rPr lang="en-US" sz="1600" dirty="0"/>
              <a:t>    E.g. they can receive notifications and synchronize data all the time, even in sleep</a:t>
            </a:r>
          </a:p>
          <a:p>
            <a:r>
              <a:rPr lang="en-US" sz="1600" dirty="0"/>
              <a:t>      mode.</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56798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 calcmode="lin" valueType="num">
                                      <p:cBhvr additive="base">
                                        <p:cTn id="2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anim calcmode="lin" valueType="num">
                                      <p:cBhvr additive="base">
                                        <p:cTn id="3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anim calcmode="lin" valueType="num">
                                      <p:cBhvr additive="base">
                                        <p:cTn id="3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 calcmode="lin" valueType="num">
                                      <p:cBhvr additive="base">
                                        <p:cTn id="3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(12)</a:t>
            </a:r>
            <a:endParaRPr lang="en-US" dirty="0"/>
          </a:p>
        </p:txBody>
      </p:sp>
      <p:sp>
        <p:nvSpPr>
          <p:cNvPr id="4" name="TextBox 3"/>
          <p:cNvSpPr txBox="1"/>
          <p:nvPr/>
        </p:nvSpPr>
        <p:spPr>
          <a:xfrm>
            <a:off x="-18510" y="503675"/>
            <a:ext cx="9361657" cy="369332"/>
          </a:xfrm>
          <a:prstGeom prst="rect">
            <a:avLst/>
          </a:prstGeom>
          <a:noFill/>
        </p:spPr>
        <p:txBody>
          <a:bodyPr wrap="square" rtlCol="0">
            <a:spAutoFit/>
          </a:bodyPr>
          <a:lstStyle/>
          <a:p>
            <a:r>
              <a:rPr lang="en-US" dirty="0">
                <a:solidFill>
                  <a:schemeClr val="accent6"/>
                </a:solidFill>
              </a:rPr>
              <a:t>Running built in Windows apps, the kernel and drivers on Windows 10 on ARM</a:t>
            </a:r>
          </a:p>
        </p:txBody>
      </p:sp>
      <p:sp>
        <p:nvSpPr>
          <p:cNvPr id="7" name="TextBox 6"/>
          <p:cNvSpPr txBox="1"/>
          <p:nvPr/>
        </p:nvSpPr>
        <p:spPr>
          <a:xfrm>
            <a:off x="160893" y="860595"/>
            <a:ext cx="8911607"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0070C0"/>
                </a:solidFill>
              </a:rPr>
              <a:t>Built in apps </a:t>
            </a:r>
            <a:r>
              <a:rPr lang="en-US" sz="1600" dirty="0"/>
              <a:t>(like Edge, Explorer etc.)</a:t>
            </a:r>
            <a:r>
              <a:rPr lang="en-US" sz="1600" dirty="0">
                <a:solidFill>
                  <a:srgbClr val="0070C0"/>
                </a:solidFill>
              </a:rPr>
              <a:t>, the kernel and device drivers are all recompiled and run as native ARM64 or ARM32 code on an ARM processor, </a:t>
            </a:r>
          </a:p>
          <a:p>
            <a:r>
              <a:rPr lang="en-US" sz="1600" dirty="0">
                <a:solidFill>
                  <a:srgbClr val="0070C0"/>
                </a:solidFill>
              </a:rPr>
              <a:t>     </a:t>
            </a:r>
            <a:r>
              <a:rPr lang="en-US" sz="1600" dirty="0"/>
              <a:t>as indicated below.</a:t>
            </a:r>
          </a:p>
        </p:txBody>
      </p:sp>
      <p:pic>
        <p:nvPicPr>
          <p:cNvPr id="5" name="Picture 4"/>
          <p:cNvPicPr>
            <a:picLocks noChangeAspect="1"/>
          </p:cNvPicPr>
          <p:nvPr/>
        </p:nvPicPr>
        <p:blipFill rotWithShape="1">
          <a:blip r:embed="rId2"/>
          <a:srcRect l="32281" t="9480" r="11156" b="28292"/>
          <a:stretch/>
        </p:blipFill>
        <p:spPr>
          <a:xfrm>
            <a:off x="656565" y="1808820"/>
            <a:ext cx="7785865" cy="4635515"/>
          </a:xfrm>
          <a:prstGeom prst="rect">
            <a:avLst/>
          </a:prstGeom>
        </p:spPr>
      </p:pic>
      <p:sp>
        <p:nvSpPr>
          <p:cNvPr id="3" name="TextBox 2"/>
          <p:cNvSpPr txBox="1"/>
          <p:nvPr/>
        </p:nvSpPr>
        <p:spPr>
          <a:xfrm>
            <a:off x="251520" y="6475446"/>
            <a:ext cx="8842485" cy="338554"/>
          </a:xfrm>
          <a:prstGeom prst="rect">
            <a:avLst/>
          </a:prstGeom>
          <a:noFill/>
        </p:spPr>
        <p:txBody>
          <a:bodyPr wrap="none" rtlCol="0">
            <a:spAutoFit/>
          </a:bodyPr>
          <a:lstStyle/>
          <a:p>
            <a:r>
              <a:rPr lang="en-US" sz="1600" dirty="0"/>
              <a:t>Figure: Use of recompiled ARM64 (ARM32) code under Windows 10 on ARM [97]</a:t>
            </a:r>
          </a:p>
        </p:txBody>
      </p:sp>
    </p:spTree>
    <p:extLst>
      <p:ext uri="{BB962C8B-B14F-4D97-AF65-F5344CB8AC3E}">
        <p14:creationId xmlns:p14="http://schemas.microsoft.com/office/powerpoint/2010/main" val="12379363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(13)</a:t>
            </a:r>
            <a:endParaRPr lang="en-US" dirty="0"/>
          </a:p>
        </p:txBody>
      </p:sp>
      <p:sp>
        <p:nvSpPr>
          <p:cNvPr id="3" name="TextBox 2"/>
          <p:cNvSpPr txBox="1"/>
          <p:nvPr/>
        </p:nvSpPr>
        <p:spPr>
          <a:xfrm>
            <a:off x="115888" y="513050"/>
            <a:ext cx="8152553" cy="369332"/>
          </a:xfrm>
          <a:prstGeom prst="rect">
            <a:avLst/>
          </a:prstGeom>
          <a:noFill/>
        </p:spPr>
        <p:txBody>
          <a:bodyPr wrap="none" rtlCol="0">
            <a:spAutoFit/>
          </a:bodyPr>
          <a:lstStyle/>
          <a:p>
            <a:r>
              <a:rPr lang="en-US" dirty="0">
                <a:solidFill>
                  <a:schemeClr val="accent6"/>
                </a:solidFill>
              </a:rPr>
              <a:t>Running UWP and x86 Win32 apps under Windows 10 on ARM [102]</a:t>
            </a:r>
          </a:p>
        </p:txBody>
      </p:sp>
      <p:sp>
        <p:nvSpPr>
          <p:cNvPr id="4" name="TextBox 3"/>
          <p:cNvSpPr txBox="1"/>
          <p:nvPr/>
        </p:nvSpPr>
        <p:spPr>
          <a:xfrm>
            <a:off x="319085" y="879100"/>
            <a:ext cx="8720401"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solidFill>
                  <a:srgbClr val="0070C0"/>
                </a:solidFill>
              </a:rPr>
              <a:t>UWP (Universal Windows Platform) apps </a:t>
            </a:r>
            <a:r>
              <a:rPr lang="en-US" sz="1600" dirty="0"/>
              <a:t>are available </a:t>
            </a:r>
            <a:r>
              <a:rPr lang="en-US" sz="1600" dirty="0">
                <a:solidFill>
                  <a:srgbClr val="0070C0"/>
                </a:solidFill>
              </a:rPr>
              <a:t>from the Microsoft Store</a:t>
            </a:r>
            <a:r>
              <a:rPr lang="en-US" sz="1600" dirty="0"/>
              <a:t>.</a:t>
            </a:r>
          </a:p>
          <a:p>
            <a:r>
              <a:rPr lang="en-US" sz="1600" dirty="0"/>
              <a:t>    All </a:t>
            </a:r>
            <a:r>
              <a:rPr lang="en-US" sz="1600" dirty="0">
                <a:solidFill>
                  <a:srgbClr val="0070C0"/>
                </a:solidFill>
              </a:rPr>
              <a:t>ARM32 UPW apps </a:t>
            </a:r>
            <a:r>
              <a:rPr lang="en-US" sz="1600" dirty="0"/>
              <a:t>are </a:t>
            </a:r>
            <a:r>
              <a:rPr lang="en-US" sz="1600" dirty="0">
                <a:solidFill>
                  <a:srgbClr val="0070C0"/>
                </a:solidFill>
              </a:rPr>
              <a:t>run</a:t>
            </a:r>
            <a:r>
              <a:rPr lang="en-US" sz="1600" dirty="0"/>
              <a:t> by Windows 10 on ARM </a:t>
            </a:r>
            <a:r>
              <a:rPr lang="en-US" sz="1600" dirty="0">
                <a:solidFill>
                  <a:srgbClr val="0070C0"/>
                </a:solidFill>
              </a:rPr>
              <a:t>natively</a:t>
            </a:r>
            <a:r>
              <a:rPr lang="en-US" sz="1600" dirty="0"/>
              <a:t> without any</a:t>
            </a:r>
          </a:p>
          <a:p>
            <a:pPr>
              <a:spcAft>
                <a:spcPts val="600"/>
              </a:spcAft>
            </a:pPr>
            <a:r>
              <a:rPr lang="en-US" sz="1600" dirty="0"/>
              <a:t>      emulation.</a:t>
            </a:r>
          </a:p>
          <a:p>
            <a:pPr>
              <a:spcAft>
                <a:spcPts val="600"/>
              </a:spcAft>
            </a:pPr>
            <a:r>
              <a:rPr lang="en-US" sz="1600" dirty="0"/>
              <a:t>    By contrast, </a:t>
            </a:r>
            <a:r>
              <a:rPr lang="en-US" sz="1600" dirty="0">
                <a:solidFill>
                  <a:srgbClr val="0070C0"/>
                </a:solidFill>
              </a:rPr>
              <a:t>x86 UWP apps </a:t>
            </a:r>
            <a:r>
              <a:rPr lang="en-US" sz="1600" dirty="0"/>
              <a:t>will run </a:t>
            </a:r>
            <a:r>
              <a:rPr lang="en-US" sz="1600" dirty="0">
                <a:solidFill>
                  <a:srgbClr val="0070C0"/>
                </a:solidFill>
              </a:rPr>
              <a:t>under emulation. </a:t>
            </a:r>
            <a:r>
              <a:rPr lang="en-US" sz="1600" dirty="0"/>
              <a:t> </a:t>
            </a:r>
          </a:p>
          <a:p>
            <a:pPr marL="285750" indent="-285750">
              <a:buFont typeface="Arial" panose="020B0604020202020204" pitchFamily="34" charset="0"/>
              <a:buChar char="•"/>
            </a:pPr>
            <a:r>
              <a:rPr lang="en-US" sz="1600" dirty="0">
                <a:solidFill>
                  <a:srgbClr val="0070C0"/>
                </a:solidFill>
              </a:rPr>
              <a:t>x86 Win32 apps </a:t>
            </a:r>
            <a:r>
              <a:rPr lang="en-US" sz="1600" dirty="0"/>
              <a:t>(32-bit apps) (like Adobe reader) don’t have to be recompiled</a:t>
            </a:r>
          </a:p>
          <a:p>
            <a:pPr>
              <a:spcAft>
                <a:spcPts val="600"/>
              </a:spcAft>
            </a:pPr>
            <a:r>
              <a:rPr lang="en-US" sz="1600" dirty="0"/>
              <a:t>      for ARM, they will be </a:t>
            </a:r>
            <a:r>
              <a:rPr lang="en-US" sz="1600" dirty="0">
                <a:solidFill>
                  <a:srgbClr val="0070C0"/>
                </a:solidFill>
              </a:rPr>
              <a:t>emulated.</a:t>
            </a:r>
          </a:p>
          <a:p>
            <a:pPr marL="285750" indent="-285750">
              <a:buFont typeface="Arial" panose="020B0604020202020204" pitchFamily="34" charset="0"/>
              <a:buChar char="•"/>
            </a:pPr>
            <a:r>
              <a:rPr lang="en-US" sz="1600" dirty="0">
                <a:solidFill>
                  <a:srgbClr val="0070C0"/>
                </a:solidFill>
              </a:rPr>
              <a:t>x64 Win32 apps </a:t>
            </a:r>
            <a:r>
              <a:rPr lang="en-US" sz="1600" dirty="0"/>
              <a:t>(64-bit apps) are </a:t>
            </a:r>
            <a:r>
              <a:rPr lang="en-US" sz="1600" dirty="0">
                <a:solidFill>
                  <a:srgbClr val="0070C0"/>
                </a:solidFill>
              </a:rPr>
              <a:t>not supported</a:t>
            </a:r>
            <a:r>
              <a:rPr lang="en-US" sz="1600" dirty="0"/>
              <a:t>, but the vast majority of apps </a:t>
            </a:r>
          </a:p>
          <a:p>
            <a:r>
              <a:rPr lang="en-US" sz="1600" dirty="0"/>
              <a:t>      all have x86 (i.e. 32-bit) versions.</a:t>
            </a:r>
          </a:p>
        </p:txBody>
      </p:sp>
      <p:sp>
        <p:nvSpPr>
          <p:cNvPr id="6" name="TextBox 5"/>
          <p:cNvSpPr txBox="1"/>
          <p:nvPr/>
        </p:nvSpPr>
        <p:spPr>
          <a:xfrm>
            <a:off x="230388" y="6039290"/>
            <a:ext cx="2876108" cy="610424"/>
          </a:xfrm>
          <a:prstGeom prst="rect">
            <a:avLst/>
          </a:prstGeom>
          <a:noFill/>
        </p:spPr>
        <p:txBody>
          <a:bodyPr wrap="none" rtlCol="0">
            <a:spAutoFit/>
          </a:bodyPr>
          <a:lstStyle/>
          <a:p>
            <a:pPr>
              <a:spcAft>
                <a:spcPts val="200"/>
              </a:spcAft>
            </a:pPr>
            <a:r>
              <a:rPr lang="en-US" sz="1600" dirty="0"/>
              <a:t>x86: indicates 32-bit x86</a:t>
            </a:r>
          </a:p>
          <a:p>
            <a:pPr>
              <a:spcAft>
                <a:spcPts val="200"/>
              </a:spcAft>
            </a:pPr>
            <a:r>
              <a:rPr lang="en-US" sz="1600" dirty="0"/>
              <a:t>x64: indicates 64-bit X86 </a:t>
            </a:r>
          </a:p>
        </p:txBody>
      </p:sp>
      <p:sp>
        <p:nvSpPr>
          <p:cNvPr id="7" name="TextBox 6"/>
          <p:cNvSpPr txBox="1"/>
          <p:nvPr/>
        </p:nvSpPr>
        <p:spPr>
          <a:xfrm>
            <a:off x="115888" y="5724255"/>
            <a:ext cx="3827907" cy="338554"/>
          </a:xfrm>
          <a:prstGeom prst="rect">
            <a:avLst/>
          </a:prstGeom>
          <a:noFill/>
        </p:spPr>
        <p:txBody>
          <a:bodyPr wrap="none" rtlCol="0">
            <a:spAutoFit/>
          </a:bodyPr>
          <a:lstStyle/>
          <a:p>
            <a:r>
              <a:rPr lang="en-US" sz="1600" dirty="0">
                <a:solidFill>
                  <a:srgbClr val="FF0000"/>
                </a:solidFill>
              </a:rPr>
              <a:t>Remark</a:t>
            </a:r>
            <a:r>
              <a:rPr lang="en-US" sz="1600" dirty="0"/>
              <a:t>: In Microsoft’s terminology</a:t>
            </a:r>
          </a:p>
        </p:txBody>
      </p:sp>
    </p:spTree>
    <p:extLst>
      <p:ext uri="{BB962C8B-B14F-4D97-AF65-F5344CB8AC3E}">
        <p14:creationId xmlns:p14="http://schemas.microsoft.com/office/powerpoint/2010/main" val="8107518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(14)</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-1 [98]</a:t>
            </a:r>
          </a:p>
        </p:txBody>
      </p:sp>
      <p:sp>
        <p:nvSpPr>
          <p:cNvPr id="5" name="TextBox 4"/>
          <p:cNvSpPr txBox="1"/>
          <p:nvPr/>
        </p:nvSpPr>
        <p:spPr>
          <a:xfrm>
            <a:off x="299007" y="953725"/>
            <a:ext cx="8507072" cy="1323439"/>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x86 apps are emulated </a:t>
            </a:r>
            <a:r>
              <a:rPr lang="en-US" sz="1600" dirty="0">
                <a:solidFill>
                  <a:srgbClr val="000000"/>
                </a:solidFill>
              </a:rPr>
              <a:t>using a </a:t>
            </a:r>
            <a:r>
              <a:rPr lang="en-US" sz="1600" dirty="0">
                <a:solidFill>
                  <a:srgbClr val="FF0000"/>
                </a:solidFill>
              </a:rPr>
              <a:t>custom x86 to ARM CPU emulator </a:t>
            </a:r>
            <a:r>
              <a:rPr lang="en-US" sz="1600" dirty="0">
                <a:solidFill>
                  <a:srgbClr val="000000"/>
                </a:solidFill>
              </a:rPr>
              <a:t>from</a:t>
            </a:r>
          </a:p>
          <a:p>
            <a:pPr lvl="0"/>
            <a:r>
              <a:rPr lang="en-US" sz="1600" dirty="0">
                <a:solidFill>
                  <a:srgbClr val="000000"/>
                </a:solidFill>
              </a:rPr>
              <a:t>       Microsoft.</a:t>
            </a:r>
          </a:p>
          <a:p>
            <a:pPr lvl="0"/>
            <a:r>
              <a:rPr lang="en-US" sz="1600" dirty="0">
                <a:solidFill>
                  <a:srgbClr val="000000"/>
                </a:solidFill>
              </a:rPr>
              <a:t>The </a:t>
            </a:r>
            <a:r>
              <a:rPr lang="en-US" sz="1600" dirty="0">
                <a:solidFill>
                  <a:srgbClr val="FF0000"/>
                </a:solidFill>
              </a:rPr>
              <a:t>emulation</a:t>
            </a:r>
            <a:r>
              <a:rPr lang="en-US" sz="1600" dirty="0">
                <a:solidFill>
                  <a:srgbClr val="000000"/>
                </a:solidFill>
              </a:rPr>
              <a:t> does not happen directly to ARM code but </a:t>
            </a:r>
            <a:r>
              <a:rPr lang="en-US" sz="1600" dirty="0">
                <a:solidFill>
                  <a:srgbClr val="0070C0"/>
                </a:solidFill>
              </a:rPr>
              <a:t>to an abstract machine</a:t>
            </a:r>
          </a:p>
          <a:p>
            <a:pPr lvl="0"/>
            <a:r>
              <a:rPr lang="en-US" sz="1600" dirty="0">
                <a:solidFill>
                  <a:srgbClr val="0070C0"/>
                </a:solidFill>
              </a:rPr>
              <a:t>  (virtual machine) </a:t>
            </a:r>
            <a:r>
              <a:rPr lang="en-US" sz="1600" dirty="0">
                <a:solidFill>
                  <a:srgbClr val="000000"/>
                </a:solidFill>
              </a:rPr>
              <a:t>called </a:t>
            </a:r>
            <a:r>
              <a:rPr lang="en-US" sz="1600" dirty="0">
                <a:solidFill>
                  <a:srgbClr val="FF0000"/>
                </a:solidFill>
              </a:rPr>
              <a:t>WOW (Windows on Windows) abstraction layer</a:t>
            </a:r>
            <a:r>
              <a:rPr lang="en-US" sz="1600" dirty="0">
                <a:solidFill>
                  <a:srgbClr val="000000"/>
                </a:solidFill>
              </a:rPr>
              <a:t>, as</a:t>
            </a:r>
          </a:p>
          <a:p>
            <a:pPr lvl="0"/>
            <a:r>
              <a:rPr lang="en-US" sz="1600" dirty="0">
                <a:solidFill>
                  <a:srgbClr val="000000"/>
                </a:solidFill>
              </a:rPr>
              <a:t>  indicated in the next Figure.</a:t>
            </a:r>
          </a:p>
        </p:txBody>
      </p:sp>
    </p:spTree>
    <p:extLst>
      <p:ext uri="{BB962C8B-B14F-4D97-AF65-F5344CB8AC3E}">
        <p14:creationId xmlns:p14="http://schemas.microsoft.com/office/powerpoint/2010/main" val="20824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(15)</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Tree>
    <p:extLst>
      <p:ext uri="{BB962C8B-B14F-4D97-AF65-F5344CB8AC3E}">
        <p14:creationId xmlns:p14="http://schemas.microsoft.com/office/powerpoint/2010/main" val="215062553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(16)</a:t>
            </a:r>
            <a:endParaRPr lang="en-US" dirty="0"/>
          </a:p>
        </p:txBody>
      </p:sp>
      <p:sp>
        <p:nvSpPr>
          <p:cNvPr id="3" name="TextBox 2"/>
          <p:cNvSpPr txBox="1"/>
          <p:nvPr/>
        </p:nvSpPr>
        <p:spPr>
          <a:xfrm>
            <a:off x="115888" y="503675"/>
            <a:ext cx="4980851" cy="369332"/>
          </a:xfrm>
          <a:prstGeom prst="rect">
            <a:avLst/>
          </a:prstGeom>
          <a:noFill/>
        </p:spPr>
        <p:txBody>
          <a:bodyPr wrap="none" rtlCol="0">
            <a:spAutoFit/>
          </a:bodyPr>
          <a:lstStyle/>
          <a:p>
            <a:r>
              <a:rPr lang="en-US" dirty="0">
                <a:solidFill>
                  <a:schemeClr val="accent6"/>
                </a:solidFill>
              </a:rPr>
              <a:t>x86 Win32 emulation (simplified) -2 [98]</a:t>
            </a:r>
          </a:p>
        </p:txBody>
      </p:sp>
      <p:sp>
        <p:nvSpPr>
          <p:cNvPr id="4" name="TextBox 3"/>
          <p:cNvSpPr txBox="1"/>
          <p:nvPr/>
        </p:nvSpPr>
        <p:spPr>
          <a:xfrm>
            <a:off x="206515" y="945884"/>
            <a:ext cx="8858900" cy="3262432"/>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WOW</a:t>
            </a:r>
            <a:r>
              <a:rPr lang="en-US" sz="1600" dirty="0">
                <a:solidFill>
                  <a:srgbClr val="000000"/>
                </a:solidFill>
              </a:rPr>
              <a:t> is an existing </a:t>
            </a:r>
            <a:r>
              <a:rPr lang="en-US" sz="1600" dirty="0">
                <a:solidFill>
                  <a:srgbClr val="0070C0"/>
                </a:solidFill>
              </a:rPr>
              <a:t>abstraction layer to provide compatibility between different</a:t>
            </a:r>
          </a:p>
          <a:p>
            <a:pPr lvl="0"/>
            <a:r>
              <a:rPr lang="en-US" sz="1600" dirty="0">
                <a:solidFill>
                  <a:srgbClr val="0070C0"/>
                </a:solidFill>
              </a:rPr>
              <a:t>      Windows versions</a:t>
            </a:r>
            <a:r>
              <a:rPr lang="en-US" sz="1600" dirty="0"/>
              <a:t>, used e.g. for 16-bit emulation on x86 (32-bit) hardware or</a:t>
            </a:r>
          </a:p>
          <a:p>
            <a:pPr lvl="0">
              <a:spcAft>
                <a:spcPts val="600"/>
              </a:spcAft>
            </a:pPr>
            <a:r>
              <a:rPr lang="en-US" sz="1600" dirty="0">
                <a:solidFill>
                  <a:srgbClr val="000000"/>
                </a:solidFill>
              </a:rPr>
              <a:t>      for x86 (32-bit) emulation on x64 hardware.</a:t>
            </a:r>
          </a:p>
          <a:p>
            <a:pPr marL="285750" indent="-285750">
              <a:buFont typeface="Arial" panose="020B0604020202020204" pitchFamily="34" charset="0"/>
              <a:buChar char="•"/>
            </a:pPr>
            <a:r>
              <a:rPr lang="en-US" sz="1600" dirty="0"/>
              <a:t>The emulator quickly </a:t>
            </a:r>
            <a:r>
              <a:rPr lang="en-US" sz="1600" dirty="0">
                <a:solidFill>
                  <a:srgbClr val="0070C0"/>
                </a:solidFill>
              </a:rPr>
              <a:t>translates blocks of machine code to the abstraction layer </a:t>
            </a:r>
          </a:p>
          <a:p>
            <a:pPr>
              <a:spcAft>
                <a:spcPts val="600"/>
              </a:spcAft>
            </a:pPr>
            <a:r>
              <a:rPr lang="en-US" sz="1600" dirty="0">
                <a:solidFill>
                  <a:srgbClr val="0070C0"/>
                </a:solidFill>
              </a:rPr>
              <a:t>      at runtime</a:t>
            </a:r>
            <a:r>
              <a:rPr lang="en-US" sz="1600" dirty="0"/>
              <a:t>.</a:t>
            </a:r>
          </a:p>
          <a:p>
            <a:pPr marL="285750" indent="-285750">
              <a:buFont typeface="Arial" panose="020B0604020202020204" pitchFamily="34" charset="0"/>
              <a:buChar char="•"/>
            </a:pPr>
            <a:r>
              <a:rPr lang="en-US" sz="1600" dirty="0"/>
              <a:t>In a </a:t>
            </a:r>
            <a:r>
              <a:rPr lang="en-US" sz="1600" dirty="0">
                <a:solidFill>
                  <a:srgbClr val="FF0000"/>
                </a:solidFill>
              </a:rPr>
              <a:t>second step </a:t>
            </a:r>
            <a:r>
              <a:rPr lang="en-US" sz="1600" dirty="0"/>
              <a:t>the </a:t>
            </a:r>
            <a:r>
              <a:rPr lang="en-US" sz="1600" dirty="0">
                <a:solidFill>
                  <a:srgbClr val="0070C0"/>
                </a:solidFill>
              </a:rPr>
              <a:t>abstract code of the virtual machine will be executed on the</a:t>
            </a:r>
          </a:p>
          <a:p>
            <a:pPr>
              <a:spcAft>
                <a:spcPts val="600"/>
              </a:spcAft>
            </a:pPr>
            <a:r>
              <a:rPr lang="en-US" sz="1600" dirty="0">
                <a:solidFill>
                  <a:srgbClr val="0070C0"/>
                </a:solidFill>
              </a:rPr>
              <a:t>      host processor</a:t>
            </a:r>
            <a:r>
              <a:rPr lang="en-US" sz="1600" dirty="0"/>
              <a:t> (</a:t>
            </a:r>
            <a:r>
              <a:rPr lang="en-US" sz="1600" dirty="0">
                <a:solidFill>
                  <a:srgbClr val="FF0000"/>
                </a:solidFill>
              </a:rPr>
              <a:t>Just-In-Time</a:t>
            </a:r>
            <a:r>
              <a:rPr lang="en-US" sz="1600" dirty="0"/>
              <a:t> or </a:t>
            </a:r>
            <a:r>
              <a:rPr lang="en-US" sz="1600" dirty="0">
                <a:solidFill>
                  <a:srgbClr val="FF0000"/>
                </a:solidFill>
              </a:rPr>
              <a:t>JIT compilation</a:t>
            </a:r>
            <a:r>
              <a:rPr lang="en-US" sz="1600" dirty="0"/>
              <a:t>).</a:t>
            </a:r>
          </a:p>
          <a:p>
            <a:pPr>
              <a:spcAft>
                <a:spcPts val="600"/>
              </a:spcAft>
            </a:pPr>
            <a:r>
              <a:rPr lang="en-US" sz="1600" dirty="0"/>
              <a:t>    It is completely transparent to users and developers.</a:t>
            </a:r>
          </a:p>
          <a:p>
            <a:r>
              <a:rPr lang="en-US" sz="1600" dirty="0"/>
              <a:t>This process is similar as translating Java to Java byte-code and executing </a:t>
            </a:r>
          </a:p>
          <a:p>
            <a:pPr>
              <a:spcAft>
                <a:spcPts val="600"/>
              </a:spcAft>
            </a:pPr>
            <a:r>
              <a:rPr lang="en-US" sz="1600" dirty="0"/>
              <a:t>    the byte-code in a second step.</a:t>
            </a:r>
          </a:p>
          <a:p>
            <a:pPr>
              <a:spcAft>
                <a:spcPts val="600"/>
              </a:spcAft>
            </a:pPr>
            <a:endParaRPr lang="en-US" sz="1600" dirty="0">
              <a:solidFill>
                <a:srgbClr val="000000"/>
              </a:solidFill>
            </a:endParaRPr>
          </a:p>
        </p:txBody>
      </p:sp>
      <p:sp>
        <p:nvSpPr>
          <p:cNvPr id="5" name="TextBox 4"/>
          <p:cNvSpPr txBox="1"/>
          <p:nvPr/>
        </p:nvSpPr>
        <p:spPr>
          <a:xfrm>
            <a:off x="230388" y="6039290"/>
            <a:ext cx="1821332" cy="610424"/>
          </a:xfrm>
          <a:prstGeom prst="rect">
            <a:avLst/>
          </a:prstGeom>
          <a:noFill/>
        </p:spPr>
        <p:txBody>
          <a:bodyPr wrap="none" rtlCol="0">
            <a:spAutoFit/>
          </a:bodyPr>
          <a:lstStyle/>
          <a:p>
            <a:pPr>
              <a:spcAft>
                <a:spcPts val="200"/>
              </a:spcAft>
            </a:pPr>
            <a:r>
              <a:rPr lang="en-US" sz="1600" dirty="0"/>
              <a:t>x86: 32-bit x86</a:t>
            </a:r>
          </a:p>
          <a:p>
            <a:pPr>
              <a:spcAft>
                <a:spcPts val="200"/>
              </a:spcAft>
            </a:pPr>
            <a:r>
              <a:rPr lang="en-US" sz="1600" dirty="0"/>
              <a:t>x64: 64-bit X86</a:t>
            </a:r>
          </a:p>
        </p:txBody>
      </p:sp>
      <p:sp>
        <p:nvSpPr>
          <p:cNvPr id="6" name="TextBox 5"/>
          <p:cNvSpPr txBox="1"/>
          <p:nvPr/>
        </p:nvSpPr>
        <p:spPr>
          <a:xfrm>
            <a:off x="115888" y="5724255"/>
            <a:ext cx="3539367" cy="338554"/>
          </a:xfrm>
          <a:prstGeom prst="rect">
            <a:avLst/>
          </a:prstGeom>
          <a:noFill/>
        </p:spPr>
        <p:txBody>
          <a:bodyPr wrap="none" rtlCol="0">
            <a:spAutoFit/>
          </a:bodyPr>
          <a:lstStyle/>
          <a:p>
            <a:r>
              <a:rPr lang="en-US" sz="1600" dirty="0">
                <a:solidFill>
                  <a:srgbClr val="FF0000"/>
                </a:solidFill>
              </a:rPr>
              <a:t>Remark</a:t>
            </a:r>
            <a:r>
              <a:rPr lang="en-US" sz="1600" dirty="0"/>
              <a:t>: Microsoft’s terminology</a:t>
            </a:r>
          </a:p>
        </p:txBody>
      </p:sp>
    </p:spTree>
    <p:extLst>
      <p:ext uri="{BB962C8B-B14F-4D97-AF65-F5344CB8AC3E}">
        <p14:creationId xmlns:p14="http://schemas.microsoft.com/office/powerpoint/2010/main" val="234662748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descr="rbc-smartphones-pcs-2011.gif"/>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rbc-smartphones-pcs-2011.gif"/>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rbc-smartphones-pcs-2011.gif"/>
          <p:cNvSpPr>
            <a:spLocks noChangeAspect="1" noChangeArrowheads="1"/>
          </p:cNvSpPr>
          <p:nvPr/>
        </p:nvSpPr>
        <p:spPr bwMode="auto">
          <a:xfrm>
            <a:off x="36830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rbc-smartphones-pcs-2011.gif"/>
          <p:cNvSpPr>
            <a:spLocks noChangeAspect="1" noChangeArrowheads="1"/>
          </p:cNvSpPr>
          <p:nvPr/>
        </p:nvSpPr>
        <p:spPr bwMode="auto">
          <a:xfrm>
            <a:off x="520700" y="3206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rbc-smartphones-pcs-2011.gif"/>
          <p:cNvSpPr>
            <a:spLocks noChangeAspect="1" noChangeArrowheads="1"/>
          </p:cNvSpPr>
          <p:nvPr/>
        </p:nvSpPr>
        <p:spPr bwMode="auto">
          <a:xfrm>
            <a:off x="673100" y="473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7181" name="Picture 13"/>
          <p:cNvPicPr>
            <a:picLocks noChangeAspect="1" noChangeArrowheads="1"/>
          </p:cNvPicPr>
          <p:nvPr/>
        </p:nvPicPr>
        <p:blipFill rotWithShape="1">
          <a:blip r:embed="rId2">
            <a:extLst>
              <a:ext uri="{28A0092B-C50C-407E-A947-70E740481C1C}">
                <a14:useLocalDpi xmlns:a14="http://schemas.microsoft.com/office/drawing/2010/main" val="0"/>
              </a:ext>
            </a:extLst>
          </a:blip>
          <a:srcRect l="1771" t="27875" r="47237" b="19789"/>
          <a:stretch/>
        </p:blipFill>
        <p:spPr bwMode="auto">
          <a:xfrm>
            <a:off x="656565" y="998730"/>
            <a:ext cx="7689495" cy="49325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130278" y="520659"/>
            <a:ext cx="7958525" cy="369332"/>
          </a:xfrm>
          <a:prstGeom prst="rect">
            <a:avLst/>
          </a:prstGeom>
          <a:noFill/>
        </p:spPr>
        <p:txBody>
          <a:bodyPr wrap="none" rtlCol="0">
            <a:spAutoFit/>
          </a:bodyPr>
          <a:lstStyle/>
          <a:p>
            <a:r>
              <a:rPr lang="en-US" dirty="0">
                <a:solidFill>
                  <a:srgbClr val="2D2D8A"/>
                </a:solidFill>
              </a:rPr>
              <a:t>Emergence and rapid increase of smartphone sales 2005-2011 </a:t>
            </a:r>
            <a:r>
              <a:rPr lang="en-US" dirty="0">
                <a:solidFill>
                  <a:srgbClr val="000000"/>
                </a:solidFill>
              </a:rPr>
              <a:t>[</a:t>
            </a:r>
            <a:r>
              <a:rPr lang="hu-HU" dirty="0">
                <a:solidFill>
                  <a:srgbClr val="000000"/>
                </a:solidFill>
              </a:rPr>
              <a:t>4</a:t>
            </a:r>
            <a:r>
              <a:rPr lang="en-US" dirty="0">
                <a:solidFill>
                  <a:srgbClr val="000000"/>
                </a:solidFill>
              </a:rPr>
              <a:t>]</a:t>
            </a:r>
          </a:p>
        </p:txBody>
      </p:sp>
      <p:sp>
        <p:nvSpPr>
          <p:cNvPr id="2" name="TextBox 1"/>
          <p:cNvSpPr txBox="1"/>
          <p:nvPr/>
        </p:nvSpPr>
        <p:spPr>
          <a:xfrm>
            <a:off x="5863366" y="5409220"/>
            <a:ext cx="1543949" cy="492443"/>
          </a:xfrm>
          <a:prstGeom prst="rect">
            <a:avLst/>
          </a:prstGeom>
          <a:noFill/>
        </p:spPr>
        <p:txBody>
          <a:bodyPr wrap="none" rtlCol="0">
            <a:spAutoFit/>
          </a:bodyPr>
          <a:lstStyle/>
          <a:p>
            <a:r>
              <a:rPr lang="en-US" sz="1300" dirty="0"/>
              <a:t>A: Actual values</a:t>
            </a:r>
          </a:p>
          <a:p>
            <a:r>
              <a:rPr lang="en-US" sz="1300" dirty="0"/>
              <a:t>E: Estimated</a:t>
            </a:r>
          </a:p>
        </p:txBody>
      </p:sp>
      <p:sp>
        <p:nvSpPr>
          <p:cNvPr id="12"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1. Emergence and spread of smartphones (7)</a:t>
            </a:r>
            <a:endParaRPr lang="en-US" dirty="0"/>
          </a:p>
        </p:txBody>
      </p:sp>
      <p:sp>
        <p:nvSpPr>
          <p:cNvPr id="4" name="TextBox 3"/>
          <p:cNvSpPr txBox="1"/>
          <p:nvPr/>
        </p:nvSpPr>
        <p:spPr>
          <a:xfrm>
            <a:off x="1762085" y="1988840"/>
            <a:ext cx="3454792" cy="307777"/>
          </a:xfrm>
          <a:prstGeom prst="rect">
            <a:avLst/>
          </a:prstGeom>
          <a:noFill/>
        </p:spPr>
        <p:txBody>
          <a:bodyPr wrap="none" rtlCol="0">
            <a:spAutoFit/>
          </a:bodyPr>
          <a:lstStyle/>
          <a:p>
            <a:r>
              <a:rPr lang="en-US" sz="1400" dirty="0"/>
              <a:t>PC sales: Desktop + Notebook sales</a:t>
            </a:r>
          </a:p>
        </p:txBody>
      </p:sp>
    </p:spTree>
    <p:extLst>
      <p:ext uri="{BB962C8B-B14F-4D97-AF65-F5344CB8AC3E}">
        <p14:creationId xmlns:p14="http://schemas.microsoft.com/office/powerpoint/2010/main" val="1705285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(17)</a:t>
            </a:r>
            <a:endParaRPr lang="en-US" dirty="0"/>
          </a:p>
        </p:txBody>
      </p:sp>
      <p:sp>
        <p:nvSpPr>
          <p:cNvPr id="3" name="TextBox 2"/>
          <p:cNvSpPr txBox="1"/>
          <p:nvPr/>
        </p:nvSpPr>
        <p:spPr>
          <a:xfrm>
            <a:off x="115888" y="513300"/>
            <a:ext cx="6706362" cy="369332"/>
          </a:xfrm>
          <a:prstGeom prst="rect">
            <a:avLst/>
          </a:prstGeom>
          <a:noFill/>
        </p:spPr>
        <p:txBody>
          <a:bodyPr wrap="square" rtlCol="0">
            <a:spAutoFit/>
          </a:bodyPr>
          <a:lstStyle/>
          <a:p>
            <a:r>
              <a:rPr lang="en-US" dirty="0">
                <a:solidFill>
                  <a:schemeClr val="accent6"/>
                </a:solidFill>
              </a:rPr>
              <a:t>x86 Win32 emulation (simplified) -3 [98]</a:t>
            </a:r>
          </a:p>
        </p:txBody>
      </p:sp>
      <p:sp>
        <p:nvSpPr>
          <p:cNvPr id="4" name="TextBox 3"/>
          <p:cNvSpPr txBox="1"/>
          <p:nvPr/>
        </p:nvSpPr>
        <p:spPr>
          <a:xfrm>
            <a:off x="276170" y="873855"/>
            <a:ext cx="3441968" cy="338554"/>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FF0000"/>
                </a:solidFill>
              </a:rPr>
              <a:t>The emulation is speeded up</a:t>
            </a:r>
            <a:endParaRPr lang="en-US" sz="1600" dirty="0">
              <a:solidFill>
                <a:srgbClr val="000000"/>
              </a:solidFill>
            </a:endParaRPr>
          </a:p>
        </p:txBody>
      </p:sp>
      <p:sp>
        <p:nvSpPr>
          <p:cNvPr id="7" name="TextBox 6"/>
          <p:cNvSpPr txBox="1"/>
          <p:nvPr/>
        </p:nvSpPr>
        <p:spPr>
          <a:xfrm>
            <a:off x="701570" y="1178750"/>
            <a:ext cx="8550950" cy="830997"/>
          </a:xfrm>
          <a:prstGeom prst="rect">
            <a:avLst/>
          </a:prstGeom>
          <a:noFill/>
        </p:spPr>
        <p:txBody>
          <a:bodyPr wrap="square" rtlCol="0">
            <a:spAutoFit/>
          </a:bodyPr>
          <a:lstStyle/>
          <a:p>
            <a:pPr marL="285750" lvl="0" indent="-285750">
              <a:buFont typeface="Arial" panose="020B0604020202020204" pitchFamily="34" charset="0"/>
              <a:buChar char="•"/>
            </a:pPr>
            <a:r>
              <a:rPr lang="en-US" sz="1600" dirty="0">
                <a:solidFill>
                  <a:srgbClr val="0070C0"/>
                </a:solidFill>
              </a:rPr>
              <a:t>by caching and optimizing previously translated code and using </a:t>
            </a:r>
          </a:p>
          <a:p>
            <a:pPr lvl="0"/>
            <a:r>
              <a:rPr lang="en-US" sz="1600" dirty="0">
                <a:solidFill>
                  <a:srgbClr val="0070C0"/>
                </a:solidFill>
              </a:rPr>
              <a:t>      CHPE (Compiled Hybrid Portable Executives) DLLs </a:t>
            </a:r>
            <a:r>
              <a:rPr lang="en-US" sz="1600" dirty="0">
                <a:solidFill>
                  <a:srgbClr val="000000"/>
                </a:solidFill>
              </a:rPr>
              <a:t>(ARM64 code (binaries)), </a:t>
            </a:r>
          </a:p>
          <a:p>
            <a:pPr lvl="0"/>
            <a:r>
              <a:rPr lang="en-US" sz="1600" dirty="0">
                <a:solidFill>
                  <a:srgbClr val="000000"/>
                </a:solidFill>
              </a:rPr>
              <a:t>      as indicated in the next Figure.</a:t>
            </a:r>
          </a:p>
        </p:txBody>
      </p:sp>
      <p:sp>
        <p:nvSpPr>
          <p:cNvPr id="8" name="TextBox 7"/>
          <p:cNvSpPr txBox="1"/>
          <p:nvPr/>
        </p:nvSpPr>
        <p:spPr>
          <a:xfrm>
            <a:off x="116505" y="5949281"/>
            <a:ext cx="9226025" cy="610424"/>
          </a:xfrm>
          <a:prstGeom prst="rect">
            <a:avLst/>
          </a:prstGeom>
          <a:noFill/>
        </p:spPr>
        <p:txBody>
          <a:bodyPr wrap="square" rtlCol="0">
            <a:spAutoFit/>
          </a:bodyPr>
          <a:lstStyle/>
          <a:p>
            <a:pPr>
              <a:spcAft>
                <a:spcPts val="200"/>
              </a:spcAft>
            </a:pPr>
            <a:r>
              <a:rPr lang="en-US" sz="1600" dirty="0"/>
              <a:t>DLL: Dynamic Link Library</a:t>
            </a:r>
          </a:p>
          <a:p>
            <a:r>
              <a:rPr lang="en-US" sz="1600" dirty="0"/>
              <a:t> (It provides the functionality of the OS in a modularized form).</a:t>
            </a:r>
          </a:p>
        </p:txBody>
      </p:sp>
    </p:spTree>
    <p:extLst>
      <p:ext uri="{BB962C8B-B14F-4D97-AF65-F5344CB8AC3E}">
        <p14:creationId xmlns:p14="http://schemas.microsoft.com/office/powerpoint/2010/main" val="217202919"/>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(18)</a:t>
            </a:r>
            <a:endParaRPr lang="en-US" dirty="0"/>
          </a:p>
        </p:txBody>
      </p:sp>
      <p:pic>
        <p:nvPicPr>
          <p:cNvPr id="3" name="Picture 2"/>
          <p:cNvPicPr>
            <a:picLocks noChangeAspect="1"/>
          </p:cNvPicPr>
          <p:nvPr/>
        </p:nvPicPr>
        <p:blipFill rotWithShape="1">
          <a:blip r:embed="rId2"/>
          <a:srcRect l="36271" t="21242" r="4714" b="6683"/>
          <a:stretch/>
        </p:blipFill>
        <p:spPr>
          <a:xfrm>
            <a:off x="656565" y="1268760"/>
            <a:ext cx="7740587" cy="5317462"/>
          </a:xfrm>
          <a:prstGeom prst="rect">
            <a:avLst/>
          </a:prstGeom>
        </p:spPr>
      </p:pic>
      <p:sp>
        <p:nvSpPr>
          <p:cNvPr id="4" name="TextBox 3"/>
          <p:cNvSpPr txBox="1"/>
          <p:nvPr/>
        </p:nvSpPr>
        <p:spPr>
          <a:xfrm>
            <a:off x="116505" y="503675"/>
            <a:ext cx="8684942" cy="369332"/>
          </a:xfrm>
          <a:prstGeom prst="rect">
            <a:avLst/>
          </a:prstGeom>
          <a:noFill/>
        </p:spPr>
        <p:txBody>
          <a:bodyPr wrap="none" rtlCol="0">
            <a:spAutoFit/>
          </a:bodyPr>
          <a:lstStyle/>
          <a:p>
            <a:r>
              <a:rPr lang="en-US" dirty="0">
                <a:solidFill>
                  <a:schemeClr val="accent6"/>
                </a:solidFill>
              </a:rPr>
              <a:t>Windows 10 emulation on an ARM processor vs. native processing [98] </a:t>
            </a:r>
          </a:p>
        </p:txBody>
      </p:sp>
      <p:sp>
        <p:nvSpPr>
          <p:cNvPr id="5" name="TextBox 4"/>
          <p:cNvSpPr txBox="1"/>
          <p:nvPr/>
        </p:nvSpPr>
        <p:spPr>
          <a:xfrm>
            <a:off x="1666980" y="4674615"/>
            <a:ext cx="1689885" cy="430887"/>
          </a:xfrm>
          <a:prstGeom prst="rect">
            <a:avLst/>
          </a:prstGeom>
          <a:noFill/>
        </p:spPr>
        <p:txBody>
          <a:bodyPr wrap="none" rtlCol="0">
            <a:spAutoFit/>
          </a:bodyPr>
          <a:lstStyle/>
          <a:p>
            <a:pPr algn="ctr"/>
            <a:r>
              <a:rPr lang="en-US" sz="1100" dirty="0"/>
              <a:t>NT Layer DLL" </a:t>
            </a:r>
          </a:p>
          <a:p>
            <a:pPr algn="ctr"/>
            <a:r>
              <a:rPr lang="en-US" sz="1100" dirty="0"/>
              <a:t>(NT kernel functions)</a:t>
            </a:r>
          </a:p>
        </p:txBody>
      </p:sp>
      <p:sp>
        <p:nvSpPr>
          <p:cNvPr id="6" name="Rounded Rectangle 5"/>
          <p:cNvSpPr/>
          <p:nvPr/>
        </p:nvSpPr>
        <p:spPr>
          <a:xfrm>
            <a:off x="6417205" y="3158970"/>
            <a:ext cx="1575175" cy="630070"/>
          </a:xfrm>
          <a:prstGeom prst="roundRect">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7738576"/>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(19)</a:t>
            </a:r>
            <a:endParaRPr lang="en-US" dirty="0"/>
          </a:p>
        </p:txBody>
      </p:sp>
      <p:sp>
        <p:nvSpPr>
          <p:cNvPr id="3" name="TextBox 2"/>
          <p:cNvSpPr txBox="1"/>
          <p:nvPr/>
        </p:nvSpPr>
        <p:spPr>
          <a:xfrm>
            <a:off x="115888" y="503675"/>
            <a:ext cx="7388689" cy="369332"/>
          </a:xfrm>
          <a:prstGeom prst="rect">
            <a:avLst/>
          </a:prstGeom>
          <a:noFill/>
        </p:spPr>
        <p:txBody>
          <a:bodyPr wrap="none" rtlCol="0">
            <a:spAutoFit/>
          </a:bodyPr>
          <a:lstStyle/>
          <a:p>
            <a:r>
              <a:rPr lang="en-US" dirty="0">
                <a:solidFill>
                  <a:schemeClr val="accent6"/>
                </a:solidFill>
              </a:rPr>
              <a:t>Key limitations of  Windows 10 on ARM (as of 11/2018) [101]</a:t>
            </a:r>
          </a:p>
        </p:txBody>
      </p:sp>
      <p:sp>
        <p:nvSpPr>
          <p:cNvPr id="4" name="TextBox 3"/>
          <p:cNvSpPr txBox="1"/>
          <p:nvPr/>
        </p:nvSpPr>
        <p:spPr>
          <a:xfrm>
            <a:off x="431540" y="908720"/>
            <a:ext cx="8701000" cy="1477328"/>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 </a:t>
            </a:r>
            <a:r>
              <a:rPr lang="en-US" sz="1600" dirty="0">
                <a:solidFill>
                  <a:srgbClr val="0070C0"/>
                </a:solidFill>
              </a:rPr>
              <a:t>x64 apps aren't supported </a:t>
            </a:r>
            <a:r>
              <a:rPr lang="en-US" sz="1600" dirty="0"/>
              <a:t>(as already mentioned).</a:t>
            </a:r>
          </a:p>
          <a:p>
            <a:pPr marL="285750" indent="-285750">
              <a:buFont typeface="Arial" panose="020B0604020202020204" pitchFamily="34" charset="0"/>
              <a:buChar char="•"/>
            </a:pPr>
            <a:r>
              <a:rPr lang="en-US" sz="1600" dirty="0"/>
              <a:t>The </a:t>
            </a:r>
            <a:r>
              <a:rPr lang="en-US" sz="1600" dirty="0">
                <a:solidFill>
                  <a:srgbClr val="0070C0"/>
                </a:solidFill>
              </a:rPr>
              <a:t>Windows Hypervisor Platform is not supported</a:t>
            </a:r>
            <a:r>
              <a:rPr lang="en-US" sz="1600" dirty="0"/>
              <a:t>, consequently any virtual</a:t>
            </a:r>
          </a:p>
          <a:p>
            <a:pPr>
              <a:spcAft>
                <a:spcPts val="600"/>
              </a:spcAft>
            </a:pPr>
            <a:r>
              <a:rPr lang="en-US" sz="1600" dirty="0"/>
              <a:t>      machines using Hyper-V on an ARM device will not run.</a:t>
            </a:r>
          </a:p>
          <a:p>
            <a:pPr marL="285750" indent="-285750">
              <a:buFont typeface="Arial" panose="020B0604020202020204" pitchFamily="34" charset="0"/>
              <a:buChar char="•"/>
            </a:pPr>
            <a:r>
              <a:rPr lang="en-US" sz="1600" dirty="0">
                <a:solidFill>
                  <a:srgbClr val="0070C0"/>
                </a:solidFill>
              </a:rPr>
              <a:t>OpenGL versions later than 1.1 or that require hardware-accelerated  OpenGL</a:t>
            </a:r>
          </a:p>
          <a:p>
            <a:r>
              <a:rPr lang="en-US" sz="1600" dirty="0">
                <a:solidFill>
                  <a:srgbClr val="0070C0"/>
                </a:solidFill>
              </a:rPr>
              <a:t>      don't work</a:t>
            </a:r>
            <a:r>
              <a:rPr lang="en-US" sz="1600" dirty="0"/>
              <a:t>, accordingly, certain games do not run.</a:t>
            </a:r>
          </a:p>
        </p:txBody>
      </p:sp>
    </p:spTree>
    <p:extLst>
      <p:ext uri="{BB962C8B-B14F-4D97-AF65-F5344CB8AC3E}">
        <p14:creationId xmlns:p14="http://schemas.microsoft.com/office/powerpoint/2010/main" val="110447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 calcmode="lin" valueType="num">
                                      <p:cBhvr additive="base">
                                        <p:cTn id="1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(20)</a:t>
            </a:r>
            <a:endParaRPr lang="en-US" dirty="0"/>
          </a:p>
        </p:txBody>
      </p:sp>
      <p:sp>
        <p:nvSpPr>
          <p:cNvPr id="3" name="TextBox 2"/>
          <p:cNvSpPr txBox="1"/>
          <p:nvPr/>
        </p:nvSpPr>
        <p:spPr>
          <a:xfrm>
            <a:off x="115888" y="513003"/>
            <a:ext cx="8394414" cy="646331"/>
          </a:xfrm>
          <a:prstGeom prst="rect">
            <a:avLst/>
          </a:prstGeom>
          <a:noFill/>
        </p:spPr>
        <p:txBody>
          <a:bodyPr wrap="none" rtlCol="0">
            <a:spAutoFit/>
          </a:bodyPr>
          <a:lstStyle/>
          <a:p>
            <a:r>
              <a:rPr lang="en-US" dirty="0">
                <a:solidFill>
                  <a:schemeClr val="accent6"/>
                </a:solidFill>
              </a:rPr>
              <a:t>Microsoft's and Qualcomm's cooperation to allow running Windows 10 </a:t>
            </a:r>
          </a:p>
          <a:p>
            <a:r>
              <a:rPr lang="en-US" dirty="0">
                <a:solidFill>
                  <a:schemeClr val="accent6"/>
                </a:solidFill>
              </a:rPr>
              <a:t>  on Snapdragon 835 </a:t>
            </a:r>
          </a:p>
        </p:txBody>
      </p:sp>
      <p:sp>
        <p:nvSpPr>
          <p:cNvPr id="5" name="TextBox 4"/>
          <p:cNvSpPr txBox="1"/>
          <p:nvPr/>
        </p:nvSpPr>
        <p:spPr>
          <a:xfrm>
            <a:off x="116505" y="1525888"/>
            <a:ext cx="2441694" cy="338554"/>
          </a:xfrm>
          <a:prstGeom prst="rect">
            <a:avLst/>
          </a:prstGeom>
          <a:noFill/>
        </p:spPr>
        <p:txBody>
          <a:bodyPr wrap="none" rtlCol="0">
            <a:spAutoFit/>
          </a:bodyPr>
          <a:lstStyle/>
          <a:p>
            <a:r>
              <a:rPr lang="en-US" sz="1600" dirty="0">
                <a:solidFill>
                  <a:srgbClr val="FF0000"/>
                </a:solidFill>
              </a:rPr>
              <a:t>Benefit for Qualcomm</a:t>
            </a:r>
          </a:p>
        </p:txBody>
      </p:sp>
      <p:sp>
        <p:nvSpPr>
          <p:cNvPr id="6" name="TextBox 5"/>
          <p:cNvSpPr txBox="1"/>
          <p:nvPr/>
        </p:nvSpPr>
        <p:spPr>
          <a:xfrm>
            <a:off x="296863" y="1823996"/>
            <a:ext cx="4320029" cy="372409"/>
          </a:xfrm>
          <a:prstGeom prst="rect">
            <a:avLst/>
          </a:prstGeom>
          <a:noFill/>
        </p:spPr>
        <p:txBody>
          <a:bodyPr wrap="none" rtlCol="0">
            <a:spAutoFit/>
          </a:bodyPr>
          <a:lstStyle/>
          <a:p>
            <a:r>
              <a:rPr lang="en-US" sz="1600" dirty="0">
                <a:solidFill>
                  <a:srgbClr val="0070C0"/>
                </a:solidFill>
              </a:rPr>
              <a:t>Use of Snapdragon 835 also in laptops</a:t>
            </a:r>
            <a:r>
              <a:rPr lang="en-US" sz="1600" dirty="0"/>
              <a:t>. </a:t>
            </a:r>
          </a:p>
        </p:txBody>
      </p:sp>
      <p:sp>
        <p:nvSpPr>
          <p:cNvPr id="7" name="TextBox 6"/>
          <p:cNvSpPr txBox="1"/>
          <p:nvPr/>
        </p:nvSpPr>
        <p:spPr>
          <a:xfrm>
            <a:off x="129952" y="2155413"/>
            <a:ext cx="2271776" cy="338554"/>
          </a:xfrm>
          <a:prstGeom prst="rect">
            <a:avLst/>
          </a:prstGeom>
          <a:noFill/>
        </p:spPr>
        <p:txBody>
          <a:bodyPr wrap="none" rtlCol="0">
            <a:spAutoFit/>
          </a:bodyPr>
          <a:lstStyle/>
          <a:p>
            <a:r>
              <a:rPr lang="en-US" sz="1600" dirty="0">
                <a:solidFill>
                  <a:srgbClr val="FF0000"/>
                </a:solidFill>
              </a:rPr>
              <a:t>Benefit for Microsoft</a:t>
            </a:r>
          </a:p>
        </p:txBody>
      </p:sp>
      <p:sp>
        <p:nvSpPr>
          <p:cNvPr id="8" name="TextBox 7"/>
          <p:cNvSpPr txBox="1"/>
          <p:nvPr/>
        </p:nvSpPr>
        <p:spPr>
          <a:xfrm>
            <a:off x="296525" y="2438890"/>
            <a:ext cx="4850623" cy="338554"/>
          </a:xfrm>
          <a:prstGeom prst="rect">
            <a:avLst/>
          </a:prstGeom>
          <a:noFill/>
        </p:spPr>
        <p:txBody>
          <a:bodyPr wrap="none" rtlCol="0">
            <a:spAutoFit/>
          </a:bodyPr>
          <a:lstStyle/>
          <a:p>
            <a:r>
              <a:rPr lang="en-US" sz="1600" dirty="0">
                <a:solidFill>
                  <a:srgbClr val="0070C0"/>
                </a:solidFill>
              </a:rPr>
              <a:t>Gaining higher market share in laptop OSs. </a:t>
            </a:r>
          </a:p>
        </p:txBody>
      </p:sp>
      <p:sp>
        <p:nvSpPr>
          <p:cNvPr id="10" name="TextBox 9"/>
          <p:cNvSpPr txBox="1"/>
          <p:nvPr/>
        </p:nvSpPr>
        <p:spPr>
          <a:xfrm>
            <a:off x="129952" y="4329100"/>
            <a:ext cx="8740213" cy="830997"/>
          </a:xfrm>
          <a:prstGeom prst="rect">
            <a:avLst/>
          </a:prstGeom>
          <a:noFill/>
        </p:spPr>
        <p:txBody>
          <a:bodyPr wrap="none" rtlCol="0">
            <a:spAutoFit/>
          </a:bodyPr>
          <a:lstStyle/>
          <a:p>
            <a:r>
              <a:rPr lang="en-US" sz="1600" dirty="0"/>
              <a:t>In </a:t>
            </a:r>
            <a:r>
              <a:rPr lang="en-US" sz="1600" dirty="0">
                <a:solidFill>
                  <a:srgbClr val="0070C0"/>
                </a:solidFill>
              </a:rPr>
              <a:t>5/2017</a:t>
            </a:r>
            <a:r>
              <a:rPr lang="en-US" sz="1600" dirty="0"/>
              <a:t> major OEMs (including </a:t>
            </a:r>
            <a:r>
              <a:rPr lang="en-US" sz="1600" dirty="0">
                <a:solidFill>
                  <a:srgbClr val="0070C0"/>
                </a:solidFill>
              </a:rPr>
              <a:t>ASUS, HP and Lenovo</a:t>
            </a:r>
            <a:r>
              <a:rPr lang="en-US" sz="1600" dirty="0"/>
              <a:t>) announced to develop </a:t>
            </a:r>
          </a:p>
          <a:p>
            <a:r>
              <a:rPr lang="en-US" sz="1600" dirty="0"/>
              <a:t>  </a:t>
            </a:r>
            <a:r>
              <a:rPr lang="en-US" sz="1600" dirty="0">
                <a:solidFill>
                  <a:srgbClr val="0070C0"/>
                </a:solidFill>
              </a:rPr>
              <a:t>Snapdragon 835 based laptops </a:t>
            </a:r>
            <a:r>
              <a:rPr lang="en-US" sz="1600" dirty="0"/>
              <a:t>running under </a:t>
            </a:r>
            <a:r>
              <a:rPr lang="en-US" sz="1600" dirty="0">
                <a:solidFill>
                  <a:srgbClr val="0070C0"/>
                </a:solidFill>
              </a:rPr>
              <a:t>Windows 10 </a:t>
            </a:r>
            <a:r>
              <a:rPr lang="en-US" sz="1600" dirty="0"/>
              <a:t>and including the</a:t>
            </a:r>
          </a:p>
          <a:p>
            <a:r>
              <a:rPr lang="en-US" sz="1600" dirty="0"/>
              <a:t>  x16 LTE modem (providing </a:t>
            </a:r>
            <a:r>
              <a:rPr lang="en-US" sz="1600" dirty="0">
                <a:solidFill>
                  <a:srgbClr val="0070C0"/>
                </a:solidFill>
              </a:rPr>
              <a:t>1 </a:t>
            </a:r>
            <a:r>
              <a:rPr lang="en-US" sz="1600" dirty="0" err="1">
                <a:solidFill>
                  <a:srgbClr val="0070C0"/>
                </a:solidFill>
              </a:rPr>
              <a:t>Gbit</a:t>
            </a:r>
            <a:r>
              <a:rPr lang="en-US" sz="1600" dirty="0">
                <a:solidFill>
                  <a:srgbClr val="0070C0"/>
                </a:solidFill>
              </a:rPr>
              <a:t> download rate) </a:t>
            </a:r>
            <a:r>
              <a:rPr lang="en-US" sz="1600" dirty="0"/>
              <a:t>and</a:t>
            </a:r>
            <a:r>
              <a:rPr lang="en-US" sz="1600" dirty="0">
                <a:solidFill>
                  <a:srgbClr val="0070C0"/>
                </a:solidFill>
              </a:rPr>
              <a:t> </a:t>
            </a:r>
            <a:r>
              <a:rPr lang="en-US" sz="1600" dirty="0">
                <a:solidFill>
                  <a:srgbClr val="FF0000"/>
                </a:solidFill>
              </a:rPr>
              <a:t>all-day battery life </a:t>
            </a:r>
            <a:r>
              <a:rPr lang="en-US" sz="1600" dirty="0">
                <a:solidFill>
                  <a:srgbClr val="0070C0"/>
                </a:solidFill>
              </a:rPr>
              <a:t>[92]</a:t>
            </a:r>
            <a:r>
              <a:rPr lang="en-US" sz="1600" dirty="0"/>
              <a:t>.    </a:t>
            </a:r>
          </a:p>
        </p:txBody>
      </p:sp>
      <p:sp>
        <p:nvSpPr>
          <p:cNvPr id="12" name="TextBox 11"/>
          <p:cNvSpPr txBox="1"/>
          <p:nvPr/>
        </p:nvSpPr>
        <p:spPr>
          <a:xfrm>
            <a:off x="129952" y="1223755"/>
            <a:ext cx="2400016" cy="338554"/>
          </a:xfrm>
          <a:prstGeom prst="rect">
            <a:avLst/>
          </a:prstGeom>
          <a:noFill/>
        </p:spPr>
        <p:txBody>
          <a:bodyPr wrap="none" rtlCol="0">
            <a:spAutoFit/>
          </a:bodyPr>
          <a:lstStyle/>
          <a:p>
            <a:r>
              <a:rPr lang="en-US" sz="1600" dirty="0"/>
              <a:t>Announced in </a:t>
            </a:r>
            <a:r>
              <a:rPr lang="en-US" sz="1600" dirty="0">
                <a:solidFill>
                  <a:srgbClr val="0070C0"/>
                </a:solidFill>
              </a:rPr>
              <a:t>8/2016</a:t>
            </a:r>
          </a:p>
        </p:txBody>
      </p:sp>
      <p:sp>
        <p:nvSpPr>
          <p:cNvPr id="4" name="TextBox 3"/>
          <p:cNvSpPr txBox="1"/>
          <p:nvPr/>
        </p:nvSpPr>
        <p:spPr>
          <a:xfrm>
            <a:off x="129952" y="2798930"/>
            <a:ext cx="4578497" cy="338554"/>
          </a:xfrm>
          <a:prstGeom prst="rect">
            <a:avLst/>
          </a:prstGeom>
          <a:noFill/>
        </p:spPr>
        <p:txBody>
          <a:bodyPr wrap="none" rtlCol="0">
            <a:spAutoFit/>
          </a:bodyPr>
          <a:lstStyle/>
          <a:p>
            <a:r>
              <a:rPr lang="en-US" sz="1600" dirty="0">
                <a:solidFill>
                  <a:srgbClr val="FF0000"/>
                </a:solidFill>
              </a:rPr>
              <a:t>Benefit for laptop designs vs. x86 systems</a:t>
            </a:r>
          </a:p>
        </p:txBody>
      </p:sp>
      <p:sp>
        <p:nvSpPr>
          <p:cNvPr id="9" name="TextBox 8"/>
          <p:cNvSpPr txBox="1"/>
          <p:nvPr/>
        </p:nvSpPr>
        <p:spPr>
          <a:xfrm>
            <a:off x="353394" y="3113965"/>
            <a:ext cx="2733441" cy="882293"/>
          </a:xfrm>
          <a:prstGeom prst="rect">
            <a:avLst/>
          </a:prstGeom>
          <a:noFill/>
        </p:spPr>
        <p:txBody>
          <a:bodyPr wrap="none" rtlCol="0">
            <a:spAutoFit/>
          </a:bodyPr>
          <a:lstStyle/>
          <a:p>
            <a:pPr marL="285750" lvl="0" indent="-285750">
              <a:spcAft>
                <a:spcPts val="200"/>
              </a:spcAft>
              <a:buFont typeface="Arial" panose="020B0604020202020204" pitchFamily="34" charset="0"/>
              <a:buChar char="•"/>
            </a:pPr>
            <a:r>
              <a:rPr lang="en-US" sz="1600" dirty="0">
                <a:solidFill>
                  <a:srgbClr val="0070C0"/>
                </a:solidFill>
              </a:rPr>
              <a:t>extended battery life,</a:t>
            </a:r>
          </a:p>
          <a:p>
            <a:pPr marL="285750" lvl="0" indent="-285750">
              <a:spcAft>
                <a:spcPts val="200"/>
              </a:spcAft>
              <a:buFont typeface="Arial" panose="020B0604020202020204" pitchFamily="34" charset="0"/>
              <a:buChar char="•"/>
            </a:pPr>
            <a:r>
              <a:rPr lang="en-US" sz="1600" dirty="0">
                <a:solidFill>
                  <a:srgbClr val="0070C0"/>
                </a:solidFill>
              </a:rPr>
              <a:t>fan-less designs and</a:t>
            </a:r>
          </a:p>
          <a:p>
            <a:pPr marL="285750" lvl="0" indent="-285750">
              <a:spcAft>
                <a:spcPts val="200"/>
              </a:spcAft>
              <a:buFont typeface="Arial" panose="020B0604020202020204" pitchFamily="34" charset="0"/>
              <a:buChar char="•"/>
            </a:pPr>
            <a:r>
              <a:rPr lang="en-US" sz="1600" dirty="0">
                <a:solidFill>
                  <a:srgbClr val="0070C0"/>
                </a:solidFill>
              </a:rPr>
              <a:t>lighter devices </a:t>
            </a:r>
            <a:endParaRPr lang="en-US" dirty="0">
              <a:solidFill>
                <a:srgbClr val="0070C0"/>
              </a:solidFill>
            </a:endParaRPr>
          </a:p>
        </p:txBody>
      </p:sp>
      <p:sp>
        <p:nvSpPr>
          <p:cNvPr id="11" name="TextBox 10"/>
          <p:cNvSpPr txBox="1"/>
          <p:nvPr/>
        </p:nvSpPr>
        <p:spPr>
          <a:xfrm>
            <a:off x="206515" y="3969060"/>
            <a:ext cx="7888506" cy="338554"/>
          </a:xfrm>
          <a:prstGeom prst="rect">
            <a:avLst/>
          </a:prstGeom>
          <a:noFill/>
        </p:spPr>
        <p:txBody>
          <a:bodyPr wrap="none" rtlCol="0">
            <a:spAutoFit/>
          </a:bodyPr>
          <a:lstStyle/>
          <a:p>
            <a:r>
              <a:rPr lang="en-US" sz="1600" dirty="0"/>
              <a:t>but recent implementations suffer </a:t>
            </a:r>
            <a:r>
              <a:rPr lang="en-US" sz="1600" dirty="0">
                <a:solidFill>
                  <a:srgbClr val="FF0000"/>
                </a:solidFill>
              </a:rPr>
              <a:t>sever limitations</a:t>
            </a:r>
            <a:r>
              <a:rPr lang="en-US" sz="1600" dirty="0"/>
              <a:t> as described before.</a:t>
            </a:r>
          </a:p>
        </p:txBody>
      </p:sp>
      <p:sp>
        <p:nvSpPr>
          <p:cNvPr id="13" name="TextBox 12"/>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24475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additive="base">
                                        <p:cTn id="49" dur="500" fill="hold"/>
                                        <p:tgtEl>
                                          <p:spTgt spid="10"/>
                                        </p:tgtEl>
                                        <p:attrNameLst>
                                          <p:attrName>ppt_x</p:attrName>
                                        </p:attrNameLst>
                                      </p:cBhvr>
                                      <p:tavLst>
                                        <p:tav tm="0">
                                          <p:val>
                                            <p:strVal val="#ppt_x"/>
                                          </p:val>
                                        </p:tav>
                                        <p:tav tm="100000">
                                          <p:val>
                                            <p:strVal val="#ppt_x"/>
                                          </p:val>
                                        </p:tav>
                                      </p:tavLst>
                                    </p:anim>
                                    <p:anim calcmode="lin" valueType="num">
                                      <p:cBhvr additive="base">
                                        <p:cTn id="5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p:bldP spid="4" grpId="0"/>
      <p:bldP spid="9" grpId="0"/>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(21)</a:t>
            </a:r>
            <a:endParaRPr lang="en-US" dirty="0"/>
          </a:p>
        </p:txBody>
      </p:sp>
      <p:sp>
        <p:nvSpPr>
          <p:cNvPr id="3" name="TextBox 2"/>
          <p:cNvSpPr txBox="1"/>
          <p:nvPr/>
        </p:nvSpPr>
        <p:spPr>
          <a:xfrm>
            <a:off x="115888" y="513300"/>
            <a:ext cx="7188956" cy="369332"/>
          </a:xfrm>
          <a:prstGeom prst="rect">
            <a:avLst/>
          </a:prstGeom>
          <a:noFill/>
        </p:spPr>
        <p:txBody>
          <a:bodyPr wrap="none" rtlCol="0">
            <a:spAutoFit/>
          </a:bodyPr>
          <a:lstStyle/>
          <a:p>
            <a:r>
              <a:rPr lang="en-US" dirty="0">
                <a:solidFill>
                  <a:schemeClr val="accent6"/>
                </a:solidFill>
              </a:rPr>
              <a:t>First Windows 10 notebooks based on the Snapdragon 835</a:t>
            </a:r>
          </a:p>
        </p:txBody>
      </p:sp>
      <p:sp>
        <p:nvSpPr>
          <p:cNvPr id="5" name="TextBox 4"/>
          <p:cNvSpPr txBox="1"/>
          <p:nvPr/>
        </p:nvSpPr>
        <p:spPr>
          <a:xfrm>
            <a:off x="206515" y="953725"/>
            <a:ext cx="9070945" cy="1154162"/>
          </a:xfrm>
          <a:prstGeom prst="rect">
            <a:avLst/>
          </a:prstGeom>
          <a:noFill/>
        </p:spPr>
        <p:txBody>
          <a:bodyPr wrap="none" rtlCol="0">
            <a:spAutoFit/>
          </a:bodyPr>
          <a:lstStyle/>
          <a:p>
            <a:pPr marL="285750" indent="-285750">
              <a:buFont typeface="Arial" panose="020B0604020202020204" pitchFamily="34" charset="0"/>
              <a:buChar char="•"/>
            </a:pPr>
            <a:r>
              <a:rPr lang="en-US" sz="1600" dirty="0"/>
              <a:t>In </a:t>
            </a:r>
            <a:r>
              <a:rPr lang="en-US" sz="1600" dirty="0">
                <a:solidFill>
                  <a:srgbClr val="0070C0"/>
                </a:solidFill>
              </a:rPr>
              <a:t>Q1 2018</a:t>
            </a:r>
            <a:r>
              <a:rPr lang="en-US" sz="1600" dirty="0"/>
              <a:t> three vendors launched </a:t>
            </a:r>
            <a:r>
              <a:rPr lang="en-US" sz="1600" dirty="0">
                <a:solidFill>
                  <a:srgbClr val="0070C0"/>
                </a:solidFill>
              </a:rPr>
              <a:t>Windows 10 laptops or 2-in-1 devices </a:t>
            </a:r>
          </a:p>
          <a:p>
            <a:pPr>
              <a:spcAft>
                <a:spcPts val="600"/>
              </a:spcAft>
            </a:pPr>
            <a:r>
              <a:rPr lang="en-US" sz="1600" dirty="0"/>
              <a:t>      based on Qualcomm’s </a:t>
            </a:r>
            <a:r>
              <a:rPr lang="en-US" sz="1600" dirty="0">
                <a:solidFill>
                  <a:srgbClr val="0070C0"/>
                </a:solidFill>
              </a:rPr>
              <a:t>Snapdragon 835</a:t>
            </a:r>
            <a:r>
              <a:rPr lang="en-US" sz="1600" dirty="0"/>
              <a:t> processor, as shown below. </a:t>
            </a:r>
          </a:p>
          <a:p>
            <a:pPr marL="285750" indent="-285750">
              <a:buFont typeface="Arial" panose="020B0604020202020204" pitchFamily="34" charset="0"/>
              <a:buChar char="•"/>
            </a:pPr>
            <a:r>
              <a:rPr lang="en-US" sz="1600" dirty="0"/>
              <a:t>These devices have a </a:t>
            </a:r>
            <a:r>
              <a:rPr lang="en-US" sz="1600" dirty="0">
                <a:solidFill>
                  <a:srgbClr val="0070C0"/>
                </a:solidFill>
              </a:rPr>
              <a:t>very long battery life </a:t>
            </a:r>
            <a:r>
              <a:rPr lang="en-US" sz="1600" dirty="0"/>
              <a:t>(e.g. 15 hours) but show a </a:t>
            </a:r>
            <a:r>
              <a:rPr lang="en-US" sz="1600" dirty="0">
                <a:solidFill>
                  <a:srgbClr val="0070C0"/>
                </a:solidFill>
              </a:rPr>
              <a:t>rather poor </a:t>
            </a:r>
          </a:p>
          <a:p>
            <a:r>
              <a:rPr lang="en-US" sz="1600" dirty="0">
                <a:solidFill>
                  <a:srgbClr val="0070C0"/>
                </a:solidFill>
              </a:rPr>
              <a:t>        performance</a:t>
            </a:r>
            <a:r>
              <a:rPr lang="en-US" sz="1600" dirty="0"/>
              <a:t>, as indicated in the next Figure.</a:t>
            </a:r>
          </a:p>
        </p:txBody>
      </p:sp>
      <p:pic>
        <p:nvPicPr>
          <p:cNvPr id="6" name="Picture 5"/>
          <p:cNvPicPr>
            <a:picLocks noChangeAspect="1"/>
          </p:cNvPicPr>
          <p:nvPr/>
        </p:nvPicPr>
        <p:blipFill rotWithShape="1">
          <a:blip r:embed="rId2"/>
          <a:srcRect l="30064" t="19309" r="6190" b="25934"/>
          <a:stretch/>
        </p:blipFill>
        <p:spPr>
          <a:xfrm>
            <a:off x="407947" y="2250250"/>
            <a:ext cx="8214503" cy="3969060"/>
          </a:xfrm>
          <a:prstGeom prst="rect">
            <a:avLst/>
          </a:prstGeom>
        </p:spPr>
      </p:pic>
      <p:sp>
        <p:nvSpPr>
          <p:cNvPr id="7" name="TextBox 6"/>
          <p:cNvSpPr txBox="1"/>
          <p:nvPr/>
        </p:nvSpPr>
        <p:spPr>
          <a:xfrm>
            <a:off x="26495" y="6240796"/>
            <a:ext cx="9209188" cy="338554"/>
          </a:xfrm>
          <a:prstGeom prst="rect">
            <a:avLst/>
          </a:prstGeom>
          <a:noFill/>
        </p:spPr>
        <p:txBody>
          <a:bodyPr wrap="none" rtlCol="0">
            <a:spAutoFit/>
          </a:bodyPr>
          <a:lstStyle/>
          <a:p>
            <a:r>
              <a:rPr lang="en-US" sz="1600" dirty="0"/>
              <a:t>Figure: First Windows 10 devices based on Snapdragon 835, launched in Q1/2018 [97] </a:t>
            </a:r>
          </a:p>
        </p:txBody>
      </p:sp>
      <p:sp>
        <p:nvSpPr>
          <p:cNvPr id="4" name="Rectangle 3">
            <a:extLst>
              <a:ext uri="{FF2B5EF4-FFF2-40B4-BE49-F238E27FC236}">
                <a16:creationId xmlns:a16="http://schemas.microsoft.com/office/drawing/2014/main" id="{42F9CABB-223E-4273-B72A-78231485C4AA}"/>
              </a:ext>
            </a:extLst>
          </p:cNvPr>
          <p:cNvSpPr/>
          <p:nvPr/>
        </p:nvSpPr>
        <p:spPr>
          <a:xfrm>
            <a:off x="1286635" y="4644135"/>
            <a:ext cx="6795755" cy="371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88092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anim calcmode="lin" valueType="num">
                                      <p:cBhvr additive="base">
                                        <p:cTn id="1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(22)</a:t>
            </a:r>
            <a:endParaRPr lang="en-US" dirty="0"/>
          </a:p>
        </p:txBody>
      </p:sp>
      <p:pic>
        <p:nvPicPr>
          <p:cNvPr id="3" name="Picture 2"/>
          <p:cNvPicPr>
            <a:picLocks noChangeAspect="1"/>
          </p:cNvPicPr>
          <p:nvPr/>
        </p:nvPicPr>
        <p:blipFill rotWithShape="1">
          <a:blip r:embed="rId2"/>
          <a:srcRect r="5507" b="6020"/>
          <a:stretch/>
        </p:blipFill>
        <p:spPr>
          <a:xfrm>
            <a:off x="71500" y="1093736"/>
            <a:ext cx="8956612" cy="5620629"/>
          </a:xfrm>
          <a:prstGeom prst="rect">
            <a:avLst/>
          </a:prstGeom>
        </p:spPr>
      </p:pic>
      <p:sp>
        <p:nvSpPr>
          <p:cNvPr id="4" name="TextBox 3"/>
          <p:cNvSpPr txBox="1"/>
          <p:nvPr/>
        </p:nvSpPr>
        <p:spPr>
          <a:xfrm>
            <a:off x="115888" y="513048"/>
            <a:ext cx="8707768" cy="369332"/>
          </a:xfrm>
          <a:prstGeom prst="rect">
            <a:avLst/>
          </a:prstGeom>
          <a:noFill/>
        </p:spPr>
        <p:txBody>
          <a:bodyPr wrap="none" rtlCol="0">
            <a:spAutoFit/>
          </a:bodyPr>
          <a:lstStyle/>
          <a:p>
            <a:r>
              <a:rPr lang="en-US" dirty="0">
                <a:solidFill>
                  <a:schemeClr val="accent6"/>
                </a:solidFill>
              </a:rPr>
              <a:t>Performance figures for PCMark8 of comparable tablets and laptops [95] </a:t>
            </a:r>
          </a:p>
        </p:txBody>
      </p:sp>
    </p:spTree>
    <p:extLst>
      <p:ext uri="{BB962C8B-B14F-4D97-AF65-F5344CB8AC3E}">
        <p14:creationId xmlns:p14="http://schemas.microsoft.com/office/powerpoint/2010/main" val="7193187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(23)</a:t>
            </a:r>
            <a:endParaRPr lang="en-US" dirty="0"/>
          </a:p>
        </p:txBody>
      </p:sp>
      <p:sp>
        <p:nvSpPr>
          <p:cNvPr id="3" name="TextBox 2"/>
          <p:cNvSpPr txBox="1"/>
          <p:nvPr/>
        </p:nvSpPr>
        <p:spPr>
          <a:xfrm>
            <a:off x="115888" y="513049"/>
            <a:ext cx="8497967" cy="646331"/>
          </a:xfrm>
          <a:prstGeom prst="rect">
            <a:avLst/>
          </a:prstGeom>
          <a:noFill/>
        </p:spPr>
        <p:txBody>
          <a:bodyPr wrap="none" rtlCol="0">
            <a:spAutoFit/>
          </a:bodyPr>
          <a:lstStyle/>
          <a:p>
            <a:r>
              <a:rPr lang="en-US" dirty="0"/>
              <a:t>Qualcomm’s efforts for enhancing the performance of their application</a:t>
            </a:r>
          </a:p>
          <a:p>
            <a:r>
              <a:rPr lang="en-US" dirty="0"/>
              <a:t>  processors intended to be used in Windows 10 laptops [95] </a:t>
            </a:r>
          </a:p>
        </p:txBody>
      </p:sp>
      <p:sp>
        <p:nvSpPr>
          <p:cNvPr id="5" name="TextBox 4"/>
          <p:cNvSpPr txBox="1"/>
          <p:nvPr/>
        </p:nvSpPr>
        <p:spPr>
          <a:xfrm>
            <a:off x="299037" y="1178750"/>
            <a:ext cx="8834598" cy="2369880"/>
          </a:xfrm>
          <a:prstGeom prst="rect">
            <a:avLst/>
          </a:prstGeom>
          <a:noFill/>
        </p:spPr>
        <p:txBody>
          <a:bodyPr wrap="none" rtlCol="0">
            <a:spAutoFit/>
          </a:bodyPr>
          <a:lstStyle/>
          <a:p>
            <a:pPr marL="285750" indent="-285750">
              <a:buFont typeface="Arial" panose="020B0604020202020204" pitchFamily="34" charset="0"/>
              <a:buChar char="•"/>
            </a:pPr>
            <a:r>
              <a:rPr lang="en-US" sz="1600" dirty="0"/>
              <a:t>The 10 nm </a:t>
            </a:r>
            <a:r>
              <a:rPr lang="en-US" sz="1600" dirty="0">
                <a:solidFill>
                  <a:srgbClr val="0070C0"/>
                </a:solidFill>
              </a:rPr>
              <a:t>Snapdragon 835 </a:t>
            </a:r>
            <a:r>
              <a:rPr lang="en-US" sz="1600" dirty="0"/>
              <a:t>(2017) aims at </a:t>
            </a:r>
            <a:r>
              <a:rPr lang="en-US" sz="1600" dirty="0">
                <a:solidFill>
                  <a:srgbClr val="FF0000"/>
                </a:solidFill>
              </a:rPr>
              <a:t>always on, always connected</a:t>
            </a:r>
          </a:p>
          <a:p>
            <a:pPr>
              <a:spcAft>
                <a:spcPts val="600"/>
              </a:spcAft>
            </a:pPr>
            <a:r>
              <a:rPr lang="en-US" sz="1600" dirty="0"/>
              <a:t>      Windows 10 laptops and 2-in-1 devices.</a:t>
            </a:r>
          </a:p>
          <a:p>
            <a:pPr>
              <a:spcAft>
                <a:spcPts val="600"/>
              </a:spcAft>
            </a:pPr>
            <a:r>
              <a:rPr lang="en-US" sz="1600" dirty="0"/>
              <a:t>    It is based on ARM’s </a:t>
            </a:r>
            <a:r>
              <a:rPr lang="en-US" sz="1600" dirty="0">
                <a:solidFill>
                  <a:srgbClr val="0070C0"/>
                </a:solidFill>
              </a:rPr>
              <a:t>Cortex-A73</a:t>
            </a:r>
            <a:r>
              <a:rPr lang="en-US" sz="1600" dirty="0"/>
              <a:t> design (2016).</a:t>
            </a:r>
          </a:p>
          <a:p>
            <a:pPr marL="285750" indent="-285750">
              <a:buFont typeface="Arial" panose="020B0604020202020204" pitchFamily="34" charset="0"/>
              <a:buChar char="•"/>
            </a:pPr>
            <a:r>
              <a:rPr lang="en-US" sz="1600" dirty="0"/>
              <a:t>Qualcomm’s subsequent, still 10 nm </a:t>
            </a:r>
            <a:r>
              <a:rPr lang="en-US" sz="1600" dirty="0">
                <a:solidFill>
                  <a:srgbClr val="0070C0"/>
                </a:solidFill>
              </a:rPr>
              <a:t>Snapdragon 850</a:t>
            </a:r>
            <a:r>
              <a:rPr lang="en-US" sz="1600" dirty="0"/>
              <a:t>, that targets only </a:t>
            </a:r>
          </a:p>
          <a:p>
            <a:r>
              <a:rPr lang="en-US" sz="1600" dirty="0"/>
              <a:t>      Windows 10 devices provides about 30 % higher performance and needs about</a:t>
            </a:r>
          </a:p>
          <a:p>
            <a:pPr>
              <a:spcAft>
                <a:spcPts val="600"/>
              </a:spcAft>
            </a:pPr>
            <a:r>
              <a:rPr lang="en-US" sz="1600" dirty="0"/>
              <a:t>      20 % less power than its predecessor.</a:t>
            </a:r>
          </a:p>
          <a:p>
            <a:pPr>
              <a:spcAft>
                <a:spcPts val="600"/>
              </a:spcAft>
            </a:pPr>
            <a:r>
              <a:rPr lang="en-US" sz="1600" dirty="0"/>
              <a:t>    It is based on the </a:t>
            </a:r>
            <a:r>
              <a:rPr lang="en-US" sz="1600" dirty="0">
                <a:solidFill>
                  <a:srgbClr val="0070C0"/>
                </a:solidFill>
              </a:rPr>
              <a:t>Cortex-A75</a:t>
            </a:r>
            <a:r>
              <a:rPr lang="en-US" sz="1600" dirty="0"/>
              <a:t> design.  </a:t>
            </a:r>
          </a:p>
          <a:p>
            <a:pPr marL="285750" indent="-285750">
              <a:buFont typeface="Arial" panose="020B0604020202020204" pitchFamily="34" charset="0"/>
              <a:buChar char="•"/>
            </a:pPr>
            <a:r>
              <a:rPr lang="en-US" sz="1600" dirty="0">
                <a:solidFill>
                  <a:srgbClr val="0070C0"/>
                </a:solidFill>
              </a:rPr>
              <a:t>Subsequent designs</a:t>
            </a:r>
            <a:r>
              <a:rPr lang="en-US" sz="1600" dirty="0"/>
              <a:t> will be based on the </a:t>
            </a:r>
            <a:r>
              <a:rPr lang="en-US" sz="1600" dirty="0">
                <a:solidFill>
                  <a:srgbClr val="0070C0"/>
                </a:solidFill>
              </a:rPr>
              <a:t>Cortex-A76</a:t>
            </a:r>
            <a:r>
              <a:rPr lang="en-US" sz="1600" dirty="0"/>
              <a:t> design.</a:t>
            </a:r>
          </a:p>
        </p:txBody>
      </p:sp>
      <p:sp>
        <p:nvSpPr>
          <p:cNvPr id="6" name="TextBox 5"/>
          <p:cNvSpPr txBox="1"/>
          <p:nvPr/>
        </p:nvSpPr>
        <p:spPr>
          <a:xfrm>
            <a:off x="296525" y="4554125"/>
            <a:ext cx="8921930" cy="1528624"/>
          </a:xfrm>
          <a:prstGeom prst="rect">
            <a:avLst/>
          </a:prstGeom>
          <a:noFill/>
        </p:spPr>
        <p:txBody>
          <a:bodyPr wrap="square" rtlCol="0">
            <a:spAutoFit/>
          </a:bodyPr>
          <a:lstStyle/>
          <a:p>
            <a:pPr>
              <a:spcAft>
                <a:spcPts val="400"/>
              </a:spcAft>
            </a:pPr>
            <a:r>
              <a:rPr lang="en-US" sz="1600" dirty="0">
                <a:solidFill>
                  <a:srgbClr val="FF0000"/>
                </a:solidFill>
              </a:rPr>
              <a:t>Remark</a:t>
            </a:r>
          </a:p>
          <a:p>
            <a:pPr marL="285750" indent="-285750">
              <a:spcAft>
                <a:spcPts val="600"/>
              </a:spcAft>
              <a:buFont typeface="Arial" panose="020B0604020202020204" pitchFamily="34" charset="0"/>
              <a:buChar char="•"/>
            </a:pPr>
            <a:r>
              <a:rPr lang="en-US" sz="1600" dirty="0">
                <a:solidFill>
                  <a:srgbClr val="FF0000"/>
                </a:solidFill>
              </a:rPr>
              <a:t>Always on, always connected devices </a:t>
            </a:r>
            <a:r>
              <a:rPr lang="en-US" sz="1600" dirty="0"/>
              <a:t>are a</a:t>
            </a:r>
            <a:r>
              <a:rPr lang="en-US" sz="1600" dirty="0">
                <a:solidFill>
                  <a:srgbClr val="FF0000"/>
                </a:solidFill>
              </a:rPr>
              <a:t> </a:t>
            </a:r>
            <a:r>
              <a:rPr lang="en-US" sz="1600" dirty="0">
                <a:solidFill>
                  <a:srgbClr val="0070C0"/>
                </a:solidFill>
              </a:rPr>
              <a:t>new category of devices</a:t>
            </a:r>
            <a:r>
              <a:rPr lang="en-US" sz="1600" dirty="0">
                <a:solidFill>
                  <a:srgbClr val="FF0000"/>
                </a:solidFill>
              </a:rPr>
              <a:t>.</a:t>
            </a:r>
          </a:p>
          <a:p>
            <a:pPr marL="285750" indent="-285750">
              <a:spcAft>
                <a:spcPts val="600"/>
              </a:spcAft>
              <a:buFont typeface="Arial" panose="020B0604020202020204" pitchFamily="34" charset="0"/>
              <a:buChar char="•"/>
            </a:pPr>
            <a:r>
              <a:rPr lang="en-US" sz="1600" dirty="0"/>
              <a:t>They provide the </a:t>
            </a:r>
            <a:r>
              <a:rPr lang="en-US" sz="1600" dirty="0">
                <a:solidFill>
                  <a:srgbClr val="0070C0"/>
                </a:solidFill>
              </a:rPr>
              <a:t>simplicity and mobility of a phone and capability of a PC</a:t>
            </a:r>
            <a:r>
              <a:rPr lang="en-US" sz="1600" dirty="0"/>
              <a:t>.</a:t>
            </a:r>
          </a:p>
          <a:p>
            <a:pPr marL="285750" indent="-285750">
              <a:buFont typeface="Arial" panose="020B0604020202020204" pitchFamily="34" charset="0"/>
              <a:buChar char="•"/>
            </a:pPr>
            <a:r>
              <a:rPr lang="en-US" sz="1600" dirty="0"/>
              <a:t>They can receive notifications and synchronize data all the time, even in sleep</a:t>
            </a:r>
          </a:p>
          <a:p>
            <a:r>
              <a:rPr lang="en-US" sz="1600" dirty="0"/>
              <a:t>      mode.</a:t>
            </a:r>
          </a:p>
        </p:txBody>
      </p:sp>
      <p:sp>
        <p:nvSpPr>
          <p:cNvPr id="4" name="TextBox 3"/>
          <p:cNvSpPr txBox="1"/>
          <p:nvPr/>
        </p:nvSpPr>
        <p:spPr>
          <a:xfrm>
            <a:off x="567172" y="6129300"/>
            <a:ext cx="7554247" cy="584775"/>
          </a:xfrm>
          <a:prstGeom prst="rect">
            <a:avLst/>
          </a:prstGeom>
          <a:noFill/>
        </p:spPr>
        <p:txBody>
          <a:bodyPr wrap="none" rtlCol="0">
            <a:spAutoFit/>
          </a:bodyPr>
          <a:lstStyle/>
          <a:p>
            <a:r>
              <a:rPr lang="en-US" sz="1600" dirty="0"/>
              <a:t>(Always on, always connected: </a:t>
            </a:r>
            <a:r>
              <a:rPr lang="en-US" sz="1600" dirty="0" err="1"/>
              <a:t>Folyamatosan</a:t>
            </a:r>
            <a:r>
              <a:rPr lang="en-US" sz="1600" dirty="0"/>
              <a:t> </a:t>
            </a:r>
            <a:r>
              <a:rPr lang="en-US" sz="1600" dirty="0" err="1"/>
              <a:t>bekapcsolt</a:t>
            </a:r>
            <a:r>
              <a:rPr lang="en-US" sz="1600" dirty="0"/>
              <a:t> </a:t>
            </a:r>
            <a:r>
              <a:rPr lang="en-US" sz="1600" dirty="0" err="1"/>
              <a:t>és</a:t>
            </a:r>
            <a:r>
              <a:rPr lang="en-US" sz="1600" dirty="0"/>
              <a:t> </a:t>
            </a:r>
            <a:r>
              <a:rPr lang="en-US" sz="1600" dirty="0" err="1"/>
              <a:t>folyamatos</a:t>
            </a:r>
            <a:endParaRPr lang="en-US" sz="1600" dirty="0"/>
          </a:p>
          <a:p>
            <a:r>
              <a:rPr lang="en-US" sz="1600" dirty="0"/>
              <a:t> internet-</a:t>
            </a:r>
            <a:r>
              <a:rPr lang="en-US" sz="1600" dirty="0" err="1"/>
              <a:t>kapcsolattal</a:t>
            </a:r>
            <a:r>
              <a:rPr lang="en-US" sz="1600" dirty="0"/>
              <a:t> </a:t>
            </a:r>
            <a:r>
              <a:rPr lang="en-US" sz="1600" dirty="0" err="1"/>
              <a:t>rendelkező</a:t>
            </a:r>
            <a:r>
              <a:rPr lang="en-US" sz="1600" dirty="0"/>
              <a:t>)</a:t>
            </a:r>
          </a:p>
        </p:txBody>
      </p:sp>
    </p:spTree>
    <p:extLst>
      <p:ext uri="{BB962C8B-B14F-4D97-AF65-F5344CB8AC3E}">
        <p14:creationId xmlns:p14="http://schemas.microsoft.com/office/powerpoint/2010/main" val="3408823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 calcmode="lin" valueType="num">
                                      <p:cBhvr additive="base">
                                        <p:cTn id="4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7" end="7"/>
                                            </p:txEl>
                                          </p:spTgt>
                                        </p:tgtEl>
                                        <p:attrNameLst>
                                          <p:attrName>style.visibility</p:attrName>
                                        </p:attrNameLst>
                                      </p:cBhvr>
                                      <p:to>
                                        <p:strVal val="visible"/>
                                      </p:to>
                                    </p:set>
                                    <p:anim calcmode="lin" valueType="num">
                                      <p:cBhvr additive="base">
                                        <p:cTn id="4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5401D-90CA-41EC-9F4C-5EAA66844724}"/>
              </a:ext>
            </a:extLst>
          </p:cNvPr>
          <p:cNvSpPr>
            <a:spLocks noGrp="1"/>
          </p:cNvSpPr>
          <p:nvPr>
            <p:ph type="title"/>
          </p:nvPr>
        </p:nvSpPr>
        <p:spPr/>
        <p:txBody>
          <a:bodyPr/>
          <a:lstStyle/>
          <a:p>
            <a:r>
              <a:rPr lang="en-US" dirty="0">
                <a:solidFill>
                  <a:srgbClr val="FFFFFF"/>
                </a:solidFill>
                <a:latin typeface="Verdana" pitchFamily="34" charset="0"/>
              </a:rPr>
              <a:t>4.3 Microsoft’s response to the mobile boom (2</a:t>
            </a:r>
            <a:r>
              <a:rPr lang="hu-HU" dirty="0">
                <a:solidFill>
                  <a:srgbClr val="FFFFFF"/>
                </a:solidFill>
                <a:latin typeface="Verdana" pitchFamily="34" charset="0"/>
              </a:rPr>
              <a:t>3b</a:t>
            </a:r>
            <a:r>
              <a:rPr lang="en-US" dirty="0">
                <a:solidFill>
                  <a:srgbClr val="FFFFFF"/>
                </a:solidFill>
                <a:latin typeface="Verdana" pitchFamily="34" charset="0"/>
              </a:rPr>
              <a:t>)</a:t>
            </a:r>
            <a:endParaRPr lang="hu-HU" dirty="0"/>
          </a:p>
        </p:txBody>
      </p:sp>
      <p:sp>
        <p:nvSpPr>
          <p:cNvPr id="3" name="TextBox 2">
            <a:extLst>
              <a:ext uri="{FF2B5EF4-FFF2-40B4-BE49-F238E27FC236}">
                <a16:creationId xmlns:a16="http://schemas.microsoft.com/office/drawing/2014/main" id="{CBFEDA59-7B00-49E4-ACB9-EC1329858DB7}"/>
              </a:ext>
            </a:extLst>
          </p:cNvPr>
          <p:cNvSpPr txBox="1"/>
          <p:nvPr/>
        </p:nvSpPr>
        <p:spPr>
          <a:xfrm>
            <a:off x="124990" y="503675"/>
            <a:ext cx="6454780" cy="369332"/>
          </a:xfrm>
          <a:prstGeom prst="rect">
            <a:avLst/>
          </a:prstGeom>
          <a:noFill/>
        </p:spPr>
        <p:txBody>
          <a:bodyPr wrap="none" rtlCol="0">
            <a:spAutoFit/>
          </a:bodyPr>
          <a:lstStyle/>
          <a:p>
            <a:r>
              <a:rPr lang="en-US" dirty="0">
                <a:solidFill>
                  <a:schemeClr val="accent6"/>
                </a:solidFill>
              </a:rPr>
              <a:t>Windows 10 notebooks based on the Snapdragon 8</a:t>
            </a:r>
            <a:r>
              <a:rPr lang="hu-HU" dirty="0">
                <a:solidFill>
                  <a:schemeClr val="accent6"/>
                </a:solidFill>
              </a:rPr>
              <a:t>50</a:t>
            </a:r>
            <a:endParaRPr lang="hu-HU" dirty="0"/>
          </a:p>
        </p:txBody>
      </p:sp>
      <p:pic>
        <p:nvPicPr>
          <p:cNvPr id="5" name="Picture 4" descr="A person using a computer&#10;&#10;Description automatically generated">
            <a:extLst>
              <a:ext uri="{FF2B5EF4-FFF2-40B4-BE49-F238E27FC236}">
                <a16:creationId xmlns:a16="http://schemas.microsoft.com/office/drawing/2014/main" id="{8FC9A31D-C38E-4981-8188-6E63ECDB7B2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6865" y="1178749"/>
            <a:ext cx="2709640" cy="1822413"/>
          </a:xfrm>
          <a:prstGeom prst="rect">
            <a:avLst/>
          </a:prstGeom>
        </p:spPr>
      </p:pic>
      <p:sp>
        <p:nvSpPr>
          <p:cNvPr id="6" name="TextBox 5">
            <a:extLst>
              <a:ext uri="{FF2B5EF4-FFF2-40B4-BE49-F238E27FC236}">
                <a16:creationId xmlns:a16="http://schemas.microsoft.com/office/drawing/2014/main" id="{76C9E09B-7329-41E0-840B-C0CD01577DC8}"/>
              </a:ext>
            </a:extLst>
          </p:cNvPr>
          <p:cNvSpPr txBox="1"/>
          <p:nvPr/>
        </p:nvSpPr>
        <p:spPr>
          <a:xfrm>
            <a:off x="3871886" y="3158970"/>
            <a:ext cx="1677062" cy="584775"/>
          </a:xfrm>
          <a:prstGeom prst="rect">
            <a:avLst/>
          </a:prstGeom>
          <a:noFill/>
        </p:spPr>
        <p:txBody>
          <a:bodyPr wrap="none" rtlCol="0">
            <a:spAutoFit/>
          </a:bodyPr>
          <a:lstStyle/>
          <a:p>
            <a:pPr algn="ctr"/>
            <a:r>
              <a:rPr lang="hu-HU" sz="1600" dirty="0"/>
              <a:t>Galaxy Book 2</a:t>
            </a:r>
          </a:p>
          <a:p>
            <a:pPr algn="ctr"/>
            <a:r>
              <a:rPr lang="hu-HU" sz="1600" dirty="0"/>
              <a:t>(10/2018)</a:t>
            </a:r>
          </a:p>
        </p:txBody>
      </p:sp>
      <p:pic>
        <p:nvPicPr>
          <p:cNvPr id="8" name="Picture 7" descr="A computer sitting on top of a table&#10;&#10;Description automatically generated">
            <a:extLst>
              <a:ext uri="{FF2B5EF4-FFF2-40B4-BE49-F238E27FC236}">
                <a16:creationId xmlns:a16="http://schemas.microsoft.com/office/drawing/2014/main" id="{C4A134F3-3C6B-47DD-9CDE-D85174DF589F}"/>
              </a:ext>
            </a:extLst>
          </p:cNvPr>
          <p:cNvPicPr>
            <a:picLocks noChangeAspect="1"/>
          </p:cNvPicPr>
          <p:nvPr/>
        </p:nvPicPr>
        <p:blipFill rotWithShape="1">
          <a:blip r:embed="rId3">
            <a:extLst>
              <a:ext uri="{28A0092B-C50C-407E-A947-70E740481C1C}">
                <a14:useLocalDpi xmlns:a14="http://schemas.microsoft.com/office/drawing/2010/main" val="0"/>
              </a:ext>
            </a:extLst>
          </a:blip>
          <a:srcRect l="15853" r="20731"/>
          <a:stretch/>
        </p:blipFill>
        <p:spPr>
          <a:xfrm>
            <a:off x="6747094" y="1128682"/>
            <a:ext cx="2145386" cy="2255313"/>
          </a:xfrm>
          <a:prstGeom prst="rect">
            <a:avLst/>
          </a:prstGeom>
        </p:spPr>
      </p:pic>
      <p:sp>
        <p:nvSpPr>
          <p:cNvPr id="9" name="TextBox 8">
            <a:extLst>
              <a:ext uri="{FF2B5EF4-FFF2-40B4-BE49-F238E27FC236}">
                <a16:creationId xmlns:a16="http://schemas.microsoft.com/office/drawing/2014/main" id="{164D2D72-D163-4490-B13A-B2B824E42BCC}"/>
              </a:ext>
            </a:extLst>
          </p:cNvPr>
          <p:cNvSpPr txBox="1"/>
          <p:nvPr/>
        </p:nvSpPr>
        <p:spPr>
          <a:xfrm>
            <a:off x="6226151" y="3609020"/>
            <a:ext cx="2801344" cy="584775"/>
          </a:xfrm>
          <a:prstGeom prst="rect">
            <a:avLst/>
          </a:prstGeom>
          <a:noFill/>
        </p:spPr>
        <p:txBody>
          <a:bodyPr wrap="none" rtlCol="0">
            <a:spAutoFit/>
          </a:bodyPr>
          <a:lstStyle/>
          <a:p>
            <a:pPr algn="ctr"/>
            <a:r>
              <a:rPr lang="hu-HU" sz="1600" dirty="0"/>
              <a:t>Huawei Matebook E 2019</a:t>
            </a:r>
          </a:p>
          <a:p>
            <a:pPr algn="ctr"/>
            <a:r>
              <a:rPr lang="hu-HU" sz="1600" dirty="0"/>
              <a:t>(04/2019) </a:t>
            </a:r>
          </a:p>
        </p:txBody>
      </p:sp>
      <p:pic>
        <p:nvPicPr>
          <p:cNvPr id="11" name="Picture 10" descr="A computer&#10;&#10;Description automatically generated">
            <a:extLst>
              <a:ext uri="{FF2B5EF4-FFF2-40B4-BE49-F238E27FC236}">
                <a16:creationId xmlns:a16="http://schemas.microsoft.com/office/drawing/2014/main" id="{E327E870-C584-4AB9-BE26-6115321FC0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30" y="1162819"/>
            <a:ext cx="2700300" cy="1816131"/>
          </a:xfrm>
          <a:prstGeom prst="rect">
            <a:avLst/>
          </a:prstGeom>
        </p:spPr>
      </p:pic>
      <p:sp>
        <p:nvSpPr>
          <p:cNvPr id="12" name="TextBox 11">
            <a:extLst>
              <a:ext uri="{FF2B5EF4-FFF2-40B4-BE49-F238E27FC236}">
                <a16:creationId xmlns:a16="http://schemas.microsoft.com/office/drawing/2014/main" id="{DE2421ED-7A1C-4308-B84B-84238D5A6545}"/>
              </a:ext>
            </a:extLst>
          </p:cNvPr>
          <p:cNvSpPr txBox="1"/>
          <p:nvPr/>
        </p:nvSpPr>
        <p:spPr>
          <a:xfrm>
            <a:off x="555232" y="3069250"/>
            <a:ext cx="2085571" cy="584775"/>
          </a:xfrm>
          <a:prstGeom prst="rect">
            <a:avLst/>
          </a:prstGeom>
          <a:noFill/>
        </p:spPr>
        <p:txBody>
          <a:bodyPr wrap="none" rtlCol="0">
            <a:spAutoFit/>
          </a:bodyPr>
          <a:lstStyle/>
          <a:p>
            <a:pPr algn="ctr"/>
            <a:r>
              <a:rPr lang="hu-HU" sz="1600" dirty="0"/>
              <a:t>Lenovo Yoga C630</a:t>
            </a:r>
          </a:p>
          <a:p>
            <a:pPr algn="ctr"/>
            <a:r>
              <a:rPr lang="hu-HU" sz="1600" dirty="0"/>
              <a:t>(08/2018)</a:t>
            </a:r>
          </a:p>
        </p:txBody>
      </p:sp>
      <p:pic>
        <p:nvPicPr>
          <p:cNvPr id="14" name="Picture 13" descr="An open computer sitting on top of a table&#10;&#10;Description automatically generated">
            <a:extLst>
              <a:ext uri="{FF2B5EF4-FFF2-40B4-BE49-F238E27FC236}">
                <a16:creationId xmlns:a16="http://schemas.microsoft.com/office/drawing/2014/main" id="{B6E6D5C0-9DCD-4A5A-91AB-8E6FDFD5473F}"/>
              </a:ext>
            </a:extLst>
          </p:cNvPr>
          <p:cNvPicPr>
            <a:picLocks noChangeAspect="1"/>
          </p:cNvPicPr>
          <p:nvPr/>
        </p:nvPicPr>
        <p:blipFill rotWithShape="1">
          <a:blip r:embed="rId5">
            <a:extLst>
              <a:ext uri="{28A0092B-C50C-407E-A947-70E740481C1C}">
                <a14:useLocalDpi xmlns:a14="http://schemas.microsoft.com/office/drawing/2010/main" val="0"/>
              </a:ext>
            </a:extLst>
          </a:blip>
          <a:srcRect l="10732" r="13679"/>
          <a:stretch/>
        </p:blipFill>
        <p:spPr>
          <a:xfrm>
            <a:off x="3540070" y="3924055"/>
            <a:ext cx="2241784" cy="1977147"/>
          </a:xfrm>
          <a:prstGeom prst="rect">
            <a:avLst/>
          </a:prstGeom>
        </p:spPr>
      </p:pic>
      <p:sp>
        <p:nvSpPr>
          <p:cNvPr id="15" name="TextBox 14">
            <a:extLst>
              <a:ext uri="{FF2B5EF4-FFF2-40B4-BE49-F238E27FC236}">
                <a16:creationId xmlns:a16="http://schemas.microsoft.com/office/drawing/2014/main" id="{5427B40A-9D43-4F3A-814F-48B0DA399C54}"/>
              </a:ext>
            </a:extLst>
          </p:cNvPr>
          <p:cNvSpPr txBox="1"/>
          <p:nvPr/>
        </p:nvSpPr>
        <p:spPr>
          <a:xfrm>
            <a:off x="3666618" y="6061503"/>
            <a:ext cx="2120517" cy="584775"/>
          </a:xfrm>
          <a:prstGeom prst="rect">
            <a:avLst/>
          </a:prstGeom>
          <a:noFill/>
        </p:spPr>
        <p:txBody>
          <a:bodyPr wrap="none" rtlCol="0">
            <a:spAutoFit/>
          </a:bodyPr>
          <a:lstStyle/>
          <a:p>
            <a:pPr algn="ctr"/>
            <a:r>
              <a:rPr lang="hu-HU" sz="1600" dirty="0"/>
              <a:t>Weibu H116QA-MT</a:t>
            </a:r>
          </a:p>
          <a:p>
            <a:pPr algn="ctr"/>
            <a:r>
              <a:rPr lang="hu-HU" sz="1600" dirty="0"/>
              <a:t>(10/2019)</a:t>
            </a:r>
          </a:p>
        </p:txBody>
      </p:sp>
      <p:sp>
        <p:nvSpPr>
          <p:cNvPr id="16" name="TextBox 15">
            <a:extLst>
              <a:ext uri="{FF2B5EF4-FFF2-40B4-BE49-F238E27FC236}">
                <a16:creationId xmlns:a16="http://schemas.microsoft.com/office/drawing/2014/main" id="{00409C64-2175-454C-B341-CB98EEF0EE48}"/>
              </a:ext>
            </a:extLst>
          </p:cNvPr>
          <p:cNvSpPr txBox="1"/>
          <p:nvPr/>
        </p:nvSpPr>
        <p:spPr>
          <a:xfrm>
            <a:off x="6859247" y="4779150"/>
            <a:ext cx="1538178" cy="861774"/>
          </a:xfrm>
          <a:prstGeom prst="rect">
            <a:avLst/>
          </a:prstGeom>
          <a:noFill/>
        </p:spPr>
        <p:txBody>
          <a:bodyPr wrap="none" rtlCol="0">
            <a:spAutoFit/>
          </a:bodyPr>
          <a:lstStyle/>
          <a:p>
            <a:pPr algn="ctr"/>
            <a:r>
              <a:rPr lang="hu-HU" sz="1600" dirty="0"/>
              <a:t>Driver and </a:t>
            </a:r>
          </a:p>
          <a:p>
            <a:pPr algn="ctr"/>
            <a:r>
              <a:rPr lang="hu-HU" sz="1600" dirty="0"/>
              <a:t>Compatibility</a:t>
            </a:r>
          </a:p>
          <a:p>
            <a:pPr algn="ctr"/>
            <a:r>
              <a:rPr lang="hu-HU" sz="1600" dirty="0"/>
              <a:t> issues yet.</a:t>
            </a:r>
          </a:p>
        </p:txBody>
      </p:sp>
    </p:spTree>
    <p:extLst>
      <p:ext uri="{BB962C8B-B14F-4D97-AF65-F5344CB8AC3E}">
        <p14:creationId xmlns:p14="http://schemas.microsoft.com/office/powerpoint/2010/main" val="85245709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(24)</a:t>
            </a:r>
            <a:endParaRPr lang="en-US" dirty="0"/>
          </a:p>
        </p:txBody>
      </p:sp>
      <p:sp>
        <p:nvSpPr>
          <p:cNvPr id="3" name="TextBox 2"/>
          <p:cNvSpPr txBox="1"/>
          <p:nvPr/>
        </p:nvSpPr>
        <p:spPr>
          <a:xfrm>
            <a:off x="115888" y="513048"/>
            <a:ext cx="4728667" cy="369332"/>
          </a:xfrm>
          <a:prstGeom prst="rect">
            <a:avLst/>
          </a:prstGeom>
          <a:noFill/>
        </p:spPr>
        <p:txBody>
          <a:bodyPr wrap="none" rtlCol="0">
            <a:spAutoFit/>
          </a:bodyPr>
          <a:lstStyle/>
          <a:p>
            <a:r>
              <a:rPr lang="en-US" dirty="0">
                <a:solidFill>
                  <a:schemeClr val="accent6"/>
                </a:solidFill>
              </a:rPr>
              <a:t>ARM’s intention to enter the PC market</a:t>
            </a:r>
          </a:p>
        </p:txBody>
      </p:sp>
      <p:sp>
        <p:nvSpPr>
          <p:cNvPr id="5" name="TextBox 4"/>
          <p:cNvSpPr txBox="1"/>
          <p:nvPr/>
        </p:nvSpPr>
        <p:spPr>
          <a:xfrm>
            <a:off x="115888" y="882605"/>
            <a:ext cx="9149428" cy="830997"/>
          </a:xfrm>
          <a:prstGeom prst="rect">
            <a:avLst/>
          </a:prstGeom>
          <a:noFill/>
        </p:spPr>
        <p:txBody>
          <a:bodyPr wrap="none" rtlCol="0">
            <a:spAutoFit/>
          </a:bodyPr>
          <a:lstStyle/>
          <a:p>
            <a:r>
              <a:rPr lang="en-US" sz="1600" dirty="0"/>
              <a:t>Based on </a:t>
            </a:r>
            <a:r>
              <a:rPr lang="en-US" sz="1600" dirty="0" err="1"/>
              <a:t>SPECInt</a:t>
            </a:r>
            <a:r>
              <a:rPr lang="en-US" sz="1600" dirty="0"/>
              <a:t> 2006 benchmark results and related estimations ARM expects</a:t>
            </a:r>
          </a:p>
          <a:p>
            <a:r>
              <a:rPr lang="en-US" sz="1600" dirty="0"/>
              <a:t>  </a:t>
            </a:r>
            <a:r>
              <a:rPr lang="en-US" sz="1600" dirty="0">
                <a:solidFill>
                  <a:srgbClr val="0070C0"/>
                </a:solidFill>
              </a:rPr>
              <a:t>Cortex-A76-based</a:t>
            </a:r>
            <a:r>
              <a:rPr lang="en-US" sz="1600" dirty="0"/>
              <a:t> processors to provide the </a:t>
            </a:r>
            <a:r>
              <a:rPr lang="en-US" sz="1600" dirty="0">
                <a:solidFill>
                  <a:srgbClr val="0070C0"/>
                </a:solidFill>
              </a:rPr>
              <a:t>same performance than Intel’s 7. gen.</a:t>
            </a:r>
          </a:p>
          <a:p>
            <a:r>
              <a:rPr lang="en-US" sz="1600" dirty="0">
                <a:solidFill>
                  <a:srgbClr val="0070C0"/>
                </a:solidFill>
              </a:rPr>
              <a:t>  (</a:t>
            </a:r>
            <a:r>
              <a:rPr lang="en-US" sz="1600" dirty="0" err="1">
                <a:solidFill>
                  <a:srgbClr val="0070C0"/>
                </a:solidFill>
              </a:rPr>
              <a:t>Kaby</a:t>
            </a:r>
            <a:r>
              <a:rPr lang="en-US" sz="1600" dirty="0">
                <a:solidFill>
                  <a:srgbClr val="0070C0"/>
                </a:solidFill>
              </a:rPr>
              <a:t> Lake based) i5-7300U processors</a:t>
            </a:r>
            <a:r>
              <a:rPr lang="en-US" sz="1600" dirty="0"/>
              <a:t>, see Figure.   </a:t>
            </a:r>
          </a:p>
        </p:txBody>
      </p:sp>
      <p:pic>
        <p:nvPicPr>
          <p:cNvPr id="6" name="Picture 2" descr="https://www.arm.com/-/media/global/news/Cortex-A76%20performance%20comparison%20with%20disclaimer_v3.PNG?revision=be5ea770-8f00-43db-b839-fe4d2934b2de&amp;h=528&amp;w=974&amp;hash=AC60A743B433DA30A4C73282B2B56FD62C0FBF40&amp;la=en"/>
          <p:cNvPicPr>
            <a:picLocks noChangeAspect="1" noChangeArrowheads="1"/>
          </p:cNvPicPr>
          <p:nvPr/>
        </p:nvPicPr>
        <p:blipFill rotWithShape="1">
          <a:blip r:embed="rId2">
            <a:extLst>
              <a:ext uri="{28A0092B-C50C-407E-A947-70E740481C1C}">
                <a14:useLocalDpi xmlns:a14="http://schemas.microsoft.com/office/drawing/2010/main" val="0"/>
              </a:ext>
            </a:extLst>
          </a:blip>
          <a:srcRect t="10497"/>
          <a:stretch/>
        </p:blipFill>
        <p:spPr bwMode="auto">
          <a:xfrm>
            <a:off x="155575" y="1988840"/>
            <a:ext cx="8976965" cy="4365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61510" y="6420816"/>
            <a:ext cx="8648971" cy="338554"/>
          </a:xfrm>
          <a:prstGeom prst="rect">
            <a:avLst/>
          </a:prstGeom>
          <a:noFill/>
        </p:spPr>
        <p:txBody>
          <a:bodyPr wrap="none" rtlCol="0">
            <a:spAutoFit/>
          </a:bodyPr>
          <a:lstStyle/>
          <a:p>
            <a:r>
              <a:rPr lang="en-US" sz="1600" dirty="0"/>
              <a:t>Figure: Performance comparison: ARM’s Cortex-A76 vs. Intel Core i5-7300U [99] </a:t>
            </a: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163085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(25)</a:t>
            </a:r>
            <a:endParaRPr lang="en-US" dirty="0"/>
          </a:p>
        </p:txBody>
      </p:sp>
      <p:pic>
        <p:nvPicPr>
          <p:cNvPr id="2050" name="Picture 2" descr="Arm client Compute CPU roadmap"/>
          <p:cNvPicPr>
            <a:picLocks noChangeAspect="1" noChangeArrowheads="1"/>
          </p:cNvPicPr>
          <p:nvPr/>
        </p:nvPicPr>
        <p:blipFill rotWithShape="1">
          <a:blip r:embed="rId2">
            <a:extLst>
              <a:ext uri="{28A0092B-C50C-407E-A947-70E740481C1C}">
                <a14:useLocalDpi xmlns:a14="http://schemas.microsoft.com/office/drawing/2010/main" val="0"/>
              </a:ext>
            </a:extLst>
          </a:blip>
          <a:srcRect l="1957" r="1631"/>
          <a:stretch/>
        </p:blipFill>
        <p:spPr bwMode="auto">
          <a:xfrm>
            <a:off x="116505" y="1088740"/>
            <a:ext cx="8865985" cy="50387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5888" y="513046"/>
            <a:ext cx="6354753" cy="369332"/>
          </a:xfrm>
          <a:prstGeom prst="rect">
            <a:avLst/>
          </a:prstGeom>
          <a:noFill/>
        </p:spPr>
        <p:txBody>
          <a:bodyPr wrap="none" rtlCol="0">
            <a:spAutoFit/>
          </a:bodyPr>
          <a:lstStyle/>
          <a:p>
            <a:r>
              <a:rPr lang="en-US" dirty="0">
                <a:solidFill>
                  <a:schemeClr val="accent6"/>
                </a:solidFill>
              </a:rPr>
              <a:t>ARM’s Client Compute CPU roadmap 2019-2020 [99]</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3" name="TextBox 2">
            <a:extLst>
              <a:ext uri="{FF2B5EF4-FFF2-40B4-BE49-F238E27FC236}">
                <a16:creationId xmlns:a16="http://schemas.microsoft.com/office/drawing/2014/main" id="{292F97D0-0AA0-4664-A06E-7E5D1FC6227D}"/>
              </a:ext>
            </a:extLst>
          </p:cNvPr>
          <p:cNvSpPr txBox="1"/>
          <p:nvPr/>
        </p:nvSpPr>
        <p:spPr>
          <a:xfrm>
            <a:off x="5040917" y="4873868"/>
            <a:ext cx="1273362" cy="323165"/>
          </a:xfrm>
          <a:prstGeom prst="rect">
            <a:avLst/>
          </a:prstGeom>
          <a:noFill/>
        </p:spPr>
        <p:txBody>
          <a:bodyPr wrap="none" rtlCol="0">
            <a:spAutoFit/>
          </a:bodyPr>
          <a:lstStyle/>
          <a:p>
            <a:r>
              <a:rPr lang="hu-HU" sz="1500" dirty="0">
                <a:solidFill>
                  <a:schemeClr val="bg1"/>
                </a:solidFill>
              </a:rPr>
              <a:t>Cortex-A77</a:t>
            </a:r>
          </a:p>
        </p:txBody>
      </p:sp>
    </p:spTree>
    <p:extLst>
      <p:ext uri="{BB962C8B-B14F-4D97-AF65-F5344CB8AC3E}">
        <p14:creationId xmlns:p14="http://schemas.microsoft.com/office/powerpoint/2010/main" val="29092143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(8)</a:t>
            </a:r>
            <a:endParaRPr lang="en-US" dirty="0"/>
          </a:p>
        </p:txBody>
      </p:sp>
      <p:pic>
        <p:nvPicPr>
          <p:cNvPr id="5" name="Picture 4"/>
          <p:cNvPicPr>
            <a:picLocks noChangeAspect="1"/>
          </p:cNvPicPr>
          <p:nvPr/>
        </p:nvPicPr>
        <p:blipFill rotWithShape="1">
          <a:blip r:embed="rId2"/>
          <a:srcRect l="5703" t="13233" r="18008" b="8855"/>
          <a:stretch/>
        </p:blipFill>
        <p:spPr>
          <a:xfrm>
            <a:off x="791580" y="1223963"/>
            <a:ext cx="7695855" cy="4418910"/>
          </a:xfrm>
          <a:prstGeom prst="rect">
            <a:avLst/>
          </a:prstGeom>
        </p:spPr>
      </p:pic>
      <p:sp>
        <p:nvSpPr>
          <p:cNvPr id="6" name="TextBox 5"/>
          <p:cNvSpPr txBox="1"/>
          <p:nvPr/>
        </p:nvSpPr>
        <p:spPr>
          <a:xfrm>
            <a:off x="122929" y="512517"/>
            <a:ext cx="7055073" cy="369332"/>
          </a:xfrm>
          <a:prstGeom prst="rect">
            <a:avLst/>
          </a:prstGeom>
          <a:noFill/>
        </p:spPr>
        <p:txBody>
          <a:bodyPr wrap="none" rtlCol="0">
            <a:spAutoFit/>
          </a:bodyPr>
          <a:lstStyle/>
          <a:p>
            <a:r>
              <a:rPr lang="en-US" dirty="0">
                <a:solidFill>
                  <a:schemeClr val="accent6"/>
                </a:solidFill>
              </a:rPr>
              <a:t>Worldwide unit shipments of smartphones 2007-2016 </a:t>
            </a:r>
            <a:r>
              <a:rPr lang="en-US" dirty="0"/>
              <a:t>[28]</a:t>
            </a:r>
          </a:p>
        </p:txBody>
      </p:sp>
    </p:spTree>
    <p:extLst>
      <p:ext uri="{BB962C8B-B14F-4D97-AF65-F5344CB8AC3E}">
        <p14:creationId xmlns:p14="http://schemas.microsoft.com/office/powerpoint/2010/main" val="378352003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(26)</a:t>
            </a:r>
            <a:endParaRPr lang="en-US" dirty="0"/>
          </a:p>
        </p:txBody>
      </p:sp>
      <p:sp>
        <p:nvSpPr>
          <p:cNvPr id="3" name="TextBox 2"/>
          <p:cNvSpPr txBox="1"/>
          <p:nvPr/>
        </p:nvSpPr>
        <p:spPr>
          <a:xfrm>
            <a:off x="115888" y="513048"/>
            <a:ext cx="7598683" cy="369332"/>
          </a:xfrm>
          <a:prstGeom prst="rect">
            <a:avLst/>
          </a:prstGeom>
          <a:noFill/>
        </p:spPr>
        <p:txBody>
          <a:bodyPr wrap="none" rtlCol="0">
            <a:spAutoFit/>
          </a:bodyPr>
          <a:lstStyle/>
          <a:p>
            <a:r>
              <a:rPr lang="en-US" dirty="0">
                <a:solidFill>
                  <a:schemeClr val="accent6"/>
                </a:solidFill>
              </a:rPr>
              <a:t>ARM’s projected performance gain for their planned processors</a:t>
            </a:r>
          </a:p>
        </p:txBody>
      </p:sp>
      <p:sp>
        <p:nvSpPr>
          <p:cNvPr id="4" name="TextBox 3"/>
          <p:cNvSpPr txBox="1"/>
          <p:nvPr/>
        </p:nvSpPr>
        <p:spPr>
          <a:xfrm>
            <a:off x="115888" y="867100"/>
            <a:ext cx="8371394" cy="584775"/>
          </a:xfrm>
          <a:prstGeom prst="rect">
            <a:avLst/>
          </a:prstGeom>
          <a:noFill/>
        </p:spPr>
        <p:txBody>
          <a:bodyPr wrap="none" rtlCol="0">
            <a:spAutoFit/>
          </a:bodyPr>
          <a:lstStyle/>
          <a:p>
            <a:r>
              <a:rPr lang="en-US" sz="1600" dirty="0"/>
              <a:t>ARM expects </a:t>
            </a:r>
            <a:r>
              <a:rPr lang="en-US" sz="1600" dirty="0">
                <a:solidFill>
                  <a:srgbClr val="0070C0"/>
                </a:solidFill>
              </a:rPr>
              <a:t>faster performance gains </a:t>
            </a:r>
            <a:r>
              <a:rPr lang="en-US" sz="1600" dirty="0"/>
              <a:t>for their planned models than awaited</a:t>
            </a:r>
          </a:p>
          <a:p>
            <a:r>
              <a:rPr lang="en-US" sz="1600" dirty="0"/>
              <a:t>  for Intel’s comparable processors, as seen in the Figure below.   </a:t>
            </a:r>
          </a:p>
        </p:txBody>
      </p:sp>
      <p:pic>
        <p:nvPicPr>
          <p:cNvPr id="5" name="Picture 2" descr="https://images.anandtech.com/doci/13226/3.png"/>
          <p:cNvPicPr>
            <a:picLocks noChangeAspect="1" noChangeArrowheads="1"/>
          </p:cNvPicPr>
          <p:nvPr/>
        </p:nvPicPr>
        <p:blipFill rotWithShape="1">
          <a:blip r:embed="rId2">
            <a:extLst>
              <a:ext uri="{28A0092B-C50C-407E-A947-70E740481C1C}">
                <a14:useLocalDpi xmlns:a14="http://schemas.microsoft.com/office/drawing/2010/main" val="0"/>
              </a:ext>
            </a:extLst>
          </a:blip>
          <a:srcRect t="11662"/>
          <a:stretch/>
        </p:blipFill>
        <p:spPr bwMode="auto">
          <a:xfrm>
            <a:off x="87630" y="1898830"/>
            <a:ext cx="8988425" cy="409104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629" y="6129300"/>
            <a:ext cx="9199891" cy="338554"/>
          </a:xfrm>
          <a:prstGeom prst="rect">
            <a:avLst/>
          </a:prstGeom>
          <a:noFill/>
        </p:spPr>
        <p:txBody>
          <a:bodyPr wrap="none" rtlCol="0">
            <a:spAutoFit/>
          </a:bodyPr>
          <a:lstStyle/>
          <a:p>
            <a:r>
              <a:rPr lang="en-US" sz="1600" dirty="0"/>
              <a:t>Figure: ARM’s projected year-over-year performance gain over Intel’s processors [100]</a:t>
            </a: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559555177"/>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(27)</a:t>
            </a:r>
            <a:endParaRPr lang="en-US" dirty="0"/>
          </a:p>
        </p:txBody>
      </p:sp>
      <p:sp>
        <p:nvSpPr>
          <p:cNvPr id="3" name="TextBox 2"/>
          <p:cNvSpPr txBox="1"/>
          <p:nvPr/>
        </p:nvSpPr>
        <p:spPr>
          <a:xfrm flipH="1">
            <a:off x="116505" y="887813"/>
            <a:ext cx="8968911" cy="1077218"/>
          </a:xfrm>
          <a:prstGeom prst="rect">
            <a:avLst/>
          </a:prstGeom>
          <a:noFill/>
        </p:spPr>
        <p:txBody>
          <a:bodyPr wrap="square" rtlCol="0">
            <a:spAutoFit/>
          </a:bodyPr>
          <a:lstStyle/>
          <a:p>
            <a:r>
              <a:rPr lang="en-US" sz="1600" dirty="0"/>
              <a:t>Based on the steep performance rise of their processors </a:t>
            </a:r>
            <a:r>
              <a:rPr lang="en-US" sz="1600" dirty="0">
                <a:solidFill>
                  <a:srgbClr val="0070C0"/>
                </a:solidFill>
              </a:rPr>
              <a:t>AMD intends to enter the   </a:t>
            </a:r>
          </a:p>
          <a:p>
            <a:r>
              <a:rPr lang="en-US" sz="1600" dirty="0">
                <a:solidFill>
                  <a:srgbClr val="0070C0"/>
                </a:solidFill>
              </a:rPr>
              <a:t>  Intel dominated laptop and 2-in-1 sector, </a:t>
            </a:r>
            <a:r>
              <a:rPr lang="en-US" sz="1600" dirty="0"/>
              <a:t>in particular with processors targeting </a:t>
            </a:r>
          </a:p>
          <a:p>
            <a:r>
              <a:rPr lang="en-US" sz="1600" dirty="0"/>
              <a:t>  always-on and always connected devices where power consumption dominantly </a:t>
            </a:r>
          </a:p>
          <a:p>
            <a:r>
              <a:rPr lang="en-US" sz="1600" dirty="0"/>
              <a:t>  matters. </a:t>
            </a:r>
          </a:p>
        </p:txBody>
      </p:sp>
      <p:sp>
        <p:nvSpPr>
          <p:cNvPr id="4" name="TextBox 3"/>
          <p:cNvSpPr txBox="1"/>
          <p:nvPr/>
        </p:nvSpPr>
        <p:spPr>
          <a:xfrm>
            <a:off x="115888" y="513048"/>
            <a:ext cx="4719049" cy="369332"/>
          </a:xfrm>
          <a:prstGeom prst="rect">
            <a:avLst/>
          </a:prstGeom>
          <a:noFill/>
        </p:spPr>
        <p:txBody>
          <a:bodyPr wrap="none" rtlCol="0">
            <a:spAutoFit/>
          </a:bodyPr>
          <a:lstStyle/>
          <a:p>
            <a:r>
              <a:rPr lang="en-US" dirty="0">
                <a:solidFill>
                  <a:schemeClr val="accent6"/>
                </a:solidFill>
              </a:rPr>
              <a:t>ARM’s plan for entering the PC market</a:t>
            </a:r>
          </a:p>
        </p:txBody>
      </p:sp>
      <p:sp>
        <p:nvSpPr>
          <p:cNvPr id="6" name="TextBox 5"/>
          <p:cNvSpPr txBox="1"/>
          <p:nvPr/>
        </p:nvSpPr>
        <p:spPr>
          <a:xfrm>
            <a:off x="296525" y="6084295"/>
            <a:ext cx="184731" cy="369332"/>
          </a:xfrm>
          <a:prstGeom prst="rect">
            <a:avLst/>
          </a:prstGeom>
          <a:noFill/>
        </p:spPr>
        <p:txBody>
          <a:bodyPr wrap="none" rtlCol="0">
            <a:spAutoFit/>
          </a:bodyPr>
          <a:lstStyle/>
          <a:p>
            <a:endParaRPr lang="en-US" dirty="0"/>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77850451"/>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(28)</a:t>
            </a:r>
            <a:endParaRPr lang="en-US" dirty="0"/>
          </a:p>
        </p:txBody>
      </p:sp>
      <p:sp>
        <p:nvSpPr>
          <p:cNvPr id="3" name="Rectangle 2"/>
          <p:cNvSpPr/>
          <p:nvPr/>
        </p:nvSpPr>
        <p:spPr>
          <a:xfrm>
            <a:off x="1346765" y="3775377"/>
            <a:ext cx="6397905" cy="292388"/>
          </a:xfrm>
          <a:prstGeom prst="rect">
            <a:avLst/>
          </a:prstGeom>
        </p:spPr>
        <p:txBody>
          <a:bodyPr wrap="none">
            <a:spAutoFit/>
          </a:bodyPr>
          <a:lstStyle/>
          <a:p>
            <a:pPr lvl="0" algn="ctr"/>
            <a:r>
              <a:rPr lang="hu-HU" altLang="en-US" sz="1300" b="1" dirty="0">
                <a:solidFill>
                  <a:srgbClr val="000000"/>
                </a:solidFill>
              </a:rPr>
              <a:t>Microsoft's activities to become a devices and services company</a:t>
            </a:r>
            <a:endParaRPr lang="en-US" altLang="en-US" sz="1300" b="1" dirty="0">
              <a:solidFill>
                <a:srgbClr val="000000"/>
              </a:solidFill>
            </a:endParaRPr>
          </a:p>
        </p:txBody>
      </p:sp>
      <p:sp>
        <p:nvSpPr>
          <p:cNvPr id="4" name="Text Box 4"/>
          <p:cNvSpPr txBox="1">
            <a:spLocks noChangeArrowheads="1"/>
          </p:cNvSpPr>
          <p:nvPr/>
        </p:nvSpPr>
        <p:spPr bwMode="auto">
          <a:xfrm>
            <a:off x="-198530" y="4641099"/>
            <a:ext cx="340120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Taking part in</a:t>
            </a:r>
          </a:p>
          <a:p>
            <a:pPr algn="ctr">
              <a:spcBef>
                <a:spcPct val="0"/>
              </a:spcBef>
              <a:buClrTx/>
              <a:buSzTx/>
              <a:buFontTx/>
              <a:buNone/>
            </a:pPr>
            <a:r>
              <a:rPr lang="en-US" altLang="en-US" sz="1300" b="1" dirty="0">
                <a:solidFill>
                  <a:srgbClr val="000000"/>
                </a:solidFill>
              </a:rPr>
              <a:t> the </a:t>
            </a:r>
            <a:r>
              <a:rPr lang="hu-HU" altLang="en-US" sz="1300" b="1" dirty="0">
                <a:solidFill>
                  <a:srgbClr val="000000"/>
                </a:solidFill>
              </a:rPr>
              <a:t>game console market</a:t>
            </a:r>
            <a:endParaRPr lang="en-US" altLang="en-US" sz="1300" b="1" dirty="0">
              <a:solidFill>
                <a:srgbClr val="000000"/>
              </a:solidFill>
            </a:endParaRPr>
          </a:p>
        </p:txBody>
      </p:sp>
      <p:sp>
        <p:nvSpPr>
          <p:cNvPr id="5" name="Oval 13"/>
          <p:cNvSpPr>
            <a:spLocks noChangeArrowheads="1"/>
          </p:cNvSpPr>
          <p:nvPr/>
        </p:nvSpPr>
        <p:spPr bwMode="auto">
          <a:xfrm>
            <a:off x="1414268" y="4584782"/>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6" name="Line 17"/>
          <p:cNvSpPr>
            <a:spLocks noChangeShapeType="1"/>
          </p:cNvSpPr>
          <p:nvPr/>
        </p:nvSpPr>
        <p:spPr bwMode="auto">
          <a:xfrm flipV="1">
            <a:off x="1458925" y="4405990"/>
            <a:ext cx="6030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7" name="Line 25"/>
          <p:cNvSpPr>
            <a:spLocks noChangeShapeType="1"/>
          </p:cNvSpPr>
          <p:nvPr/>
        </p:nvSpPr>
        <p:spPr bwMode="auto">
          <a:xfrm>
            <a:off x="1458924" y="4402284"/>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8" name="Oval 13"/>
          <p:cNvSpPr>
            <a:spLocks noChangeArrowheads="1"/>
          </p:cNvSpPr>
          <p:nvPr/>
        </p:nvSpPr>
        <p:spPr bwMode="auto">
          <a:xfrm>
            <a:off x="7451842" y="4586369"/>
            <a:ext cx="65088"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29"/>
          <p:cNvSpPr>
            <a:spLocks noChangeShapeType="1"/>
          </p:cNvSpPr>
          <p:nvPr/>
        </p:nvSpPr>
        <p:spPr bwMode="auto">
          <a:xfrm flipH="1">
            <a:off x="7486856" y="4402262"/>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Text Box 4"/>
          <p:cNvSpPr txBox="1">
            <a:spLocks noChangeArrowheads="1"/>
          </p:cNvSpPr>
          <p:nvPr/>
        </p:nvSpPr>
        <p:spPr bwMode="auto">
          <a:xfrm>
            <a:off x="2951820" y="4648004"/>
            <a:ext cx="319535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Introduction of the </a:t>
            </a:r>
          </a:p>
          <a:p>
            <a:pPr algn="ctr">
              <a:spcBef>
                <a:spcPct val="0"/>
              </a:spcBef>
              <a:buClrTx/>
              <a:buSzTx/>
              <a:buFontTx/>
              <a:buNone/>
            </a:pPr>
            <a:r>
              <a:rPr lang="hu-HU" altLang="en-US" sz="1300" b="1" dirty="0">
                <a:solidFill>
                  <a:srgbClr val="000000"/>
                </a:solidFill>
              </a:rPr>
              <a:t>Surface line of tablets</a:t>
            </a:r>
            <a:endParaRPr lang="en-US" altLang="en-US" sz="1300" b="1" dirty="0">
              <a:solidFill>
                <a:srgbClr val="000000"/>
              </a:solidFill>
            </a:endParaRPr>
          </a:p>
        </p:txBody>
      </p:sp>
      <p:cxnSp>
        <p:nvCxnSpPr>
          <p:cNvPr id="11" name="Straight Connector 10"/>
          <p:cNvCxnSpPr/>
          <p:nvPr/>
        </p:nvCxnSpPr>
        <p:spPr bwMode="auto">
          <a:xfrm>
            <a:off x="4539694" y="4148664"/>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Text Box 4"/>
          <p:cNvSpPr txBox="1">
            <a:spLocks noChangeArrowheads="1"/>
          </p:cNvSpPr>
          <p:nvPr/>
        </p:nvSpPr>
        <p:spPr bwMode="auto">
          <a:xfrm>
            <a:off x="5961360" y="4644997"/>
            <a:ext cx="308683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Entering the</a:t>
            </a:r>
          </a:p>
          <a:p>
            <a:pPr algn="ctr">
              <a:spcBef>
                <a:spcPct val="0"/>
              </a:spcBef>
              <a:buClrTx/>
              <a:buSzTx/>
              <a:buFontTx/>
              <a:buNone/>
            </a:pPr>
            <a:r>
              <a:rPr lang="hu-HU" altLang="en-US" sz="1300" b="1" dirty="0">
                <a:solidFill>
                  <a:srgbClr val="000000"/>
                </a:solidFill>
              </a:rPr>
              <a:t> phone business</a:t>
            </a:r>
            <a:endParaRPr lang="en-US" altLang="en-US" sz="1300" b="1" dirty="0">
              <a:solidFill>
                <a:srgbClr val="000000"/>
              </a:solidFill>
            </a:endParaRPr>
          </a:p>
        </p:txBody>
      </p:sp>
      <p:sp>
        <p:nvSpPr>
          <p:cNvPr id="13" name="Oval 13"/>
          <p:cNvSpPr>
            <a:spLocks noChangeArrowheads="1"/>
          </p:cNvSpPr>
          <p:nvPr/>
        </p:nvSpPr>
        <p:spPr bwMode="auto">
          <a:xfrm>
            <a:off x="4506913" y="4587945"/>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4" name="Line 25"/>
          <p:cNvSpPr>
            <a:spLocks noChangeShapeType="1"/>
          </p:cNvSpPr>
          <p:nvPr/>
        </p:nvSpPr>
        <p:spPr bwMode="auto">
          <a:xfrm>
            <a:off x="4538869" y="440544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0" name="TextBox 19"/>
          <p:cNvSpPr txBox="1"/>
          <p:nvPr/>
        </p:nvSpPr>
        <p:spPr>
          <a:xfrm>
            <a:off x="130138" y="512423"/>
            <a:ext cx="8847137"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a:t>
            </a:r>
            <a:r>
              <a:rPr lang="hu-HU" altLang="en-US" dirty="0">
                <a:solidFill>
                  <a:schemeClr val="accent6"/>
                </a:solidFill>
              </a:rPr>
              <a:t>) Microsoft's vision to become</a:t>
            </a:r>
            <a:r>
              <a:rPr lang="en-US" altLang="en-US" dirty="0">
                <a:solidFill>
                  <a:schemeClr val="accent6"/>
                </a:solidFill>
              </a:rPr>
              <a:t> a devices and services</a:t>
            </a:r>
            <a:r>
              <a:rPr lang="hu-HU" altLang="en-US" dirty="0">
                <a:solidFill>
                  <a:schemeClr val="accent6"/>
                </a:solidFill>
              </a:rPr>
              <a:t> </a:t>
            </a:r>
            <a:r>
              <a:rPr lang="en-US" altLang="en-US" dirty="0">
                <a:solidFill>
                  <a:schemeClr val="accent6"/>
                </a:solidFill>
              </a:rPr>
              <a:t>company</a:t>
            </a:r>
            <a:endParaRPr lang="en-US" dirty="0">
              <a:solidFill>
                <a:schemeClr val="accent6"/>
              </a:solidFill>
            </a:endParaRPr>
          </a:p>
        </p:txBody>
      </p:sp>
      <p:sp>
        <p:nvSpPr>
          <p:cNvPr id="21" name="TextBox 20"/>
          <p:cNvSpPr txBox="1"/>
          <p:nvPr/>
        </p:nvSpPr>
        <p:spPr>
          <a:xfrm>
            <a:off x="136942" y="1294440"/>
            <a:ext cx="8881715" cy="1128514"/>
          </a:xfrm>
          <a:prstGeom prst="rect">
            <a:avLst/>
          </a:prstGeom>
          <a:noFill/>
        </p:spPr>
        <p:txBody>
          <a:bodyPr wrap="square" rtlCol="0">
            <a:spAutoFit/>
          </a:bodyPr>
          <a:lstStyle/>
          <a:p>
            <a:r>
              <a:rPr lang="en-US" sz="1600" dirty="0"/>
              <a:t>“I think that in a back-looking view, </a:t>
            </a:r>
            <a:r>
              <a:rPr lang="en-US" sz="1600" dirty="0">
                <a:solidFill>
                  <a:srgbClr val="0070C0"/>
                </a:solidFill>
              </a:rPr>
              <a:t>people would say we were a software company.</a:t>
            </a:r>
          </a:p>
          <a:p>
            <a:pPr>
              <a:spcAft>
                <a:spcPts val="400"/>
              </a:spcAft>
            </a:pPr>
            <a:r>
              <a:rPr lang="en-US" sz="1600" dirty="0"/>
              <a:t>  That's kind of how we were born.</a:t>
            </a:r>
          </a:p>
          <a:p>
            <a:r>
              <a:rPr lang="en-US" sz="1600" dirty="0"/>
              <a:t>I think when you look forward, our core capability will be software, (but)</a:t>
            </a:r>
          </a:p>
          <a:p>
            <a:r>
              <a:rPr lang="en-US" sz="1600" dirty="0"/>
              <a:t>  </a:t>
            </a:r>
            <a:r>
              <a:rPr lang="en-US" sz="1600" dirty="0">
                <a:solidFill>
                  <a:srgbClr val="0070C0"/>
                </a:solidFill>
              </a:rPr>
              <a:t>you'll probably think of us more as a devices-and-services company</a:t>
            </a:r>
            <a:r>
              <a:rPr lang="en-US" sz="1600" dirty="0"/>
              <a:t>.” [22]</a:t>
            </a:r>
          </a:p>
        </p:txBody>
      </p:sp>
      <p:sp>
        <p:nvSpPr>
          <p:cNvPr id="22" name="TextBox 21"/>
          <p:cNvSpPr txBox="1"/>
          <p:nvPr/>
        </p:nvSpPr>
        <p:spPr>
          <a:xfrm>
            <a:off x="701570" y="3256432"/>
            <a:ext cx="6664838" cy="338554"/>
          </a:xfrm>
          <a:prstGeom prst="rect">
            <a:avLst/>
          </a:prstGeom>
          <a:noFill/>
        </p:spPr>
        <p:txBody>
          <a:bodyPr wrap="none" rtlCol="0">
            <a:spAutoFit/>
          </a:bodyPr>
          <a:lstStyle/>
          <a:p>
            <a:r>
              <a:rPr lang="hu-HU" sz="1600" dirty="0">
                <a:solidFill>
                  <a:srgbClr val="FF0000"/>
                </a:solidFill>
              </a:rPr>
              <a:t>Microsoft's vision to become</a:t>
            </a:r>
            <a:r>
              <a:rPr lang="en-US" sz="1600" dirty="0">
                <a:solidFill>
                  <a:srgbClr val="FF0000"/>
                </a:solidFill>
              </a:rPr>
              <a:t> a devices-and-services company</a:t>
            </a:r>
          </a:p>
        </p:txBody>
      </p:sp>
      <p:sp>
        <p:nvSpPr>
          <p:cNvPr id="23" name="TextBox 22"/>
          <p:cNvSpPr txBox="1"/>
          <p:nvPr/>
        </p:nvSpPr>
        <p:spPr>
          <a:xfrm>
            <a:off x="131147" y="929260"/>
            <a:ext cx="4105611" cy="338554"/>
          </a:xfrm>
          <a:prstGeom prst="rect">
            <a:avLst/>
          </a:prstGeom>
          <a:noFill/>
        </p:spPr>
        <p:txBody>
          <a:bodyPr wrap="none" rtlCol="0">
            <a:spAutoFit/>
          </a:bodyPr>
          <a:lstStyle/>
          <a:p>
            <a:r>
              <a:rPr lang="en-US" sz="1600" dirty="0"/>
              <a:t>Ballmer (CEO of Microsoft in 9/2012):</a:t>
            </a:r>
          </a:p>
        </p:txBody>
      </p:sp>
      <p:sp>
        <p:nvSpPr>
          <p:cNvPr id="24" name="Down Arrow 23"/>
          <p:cNvSpPr/>
          <p:nvPr/>
        </p:nvSpPr>
        <p:spPr>
          <a:xfrm>
            <a:off x="4505310" y="2582688"/>
            <a:ext cx="108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6" name="TextBox 25"/>
          <p:cNvSpPr txBox="1"/>
          <p:nvPr/>
        </p:nvSpPr>
        <p:spPr>
          <a:xfrm>
            <a:off x="692210" y="5338694"/>
            <a:ext cx="1519968" cy="292388"/>
          </a:xfrm>
          <a:prstGeom prst="rect">
            <a:avLst/>
          </a:prstGeom>
          <a:noFill/>
        </p:spPr>
        <p:txBody>
          <a:bodyPr wrap="none" rtlCol="0">
            <a:spAutoFit/>
          </a:bodyPr>
          <a:lstStyle/>
          <a:p>
            <a:r>
              <a:rPr lang="en-US" sz="1300" i="1" dirty="0"/>
              <a:t>(Subsection d1)</a:t>
            </a:r>
          </a:p>
        </p:txBody>
      </p:sp>
      <p:sp>
        <p:nvSpPr>
          <p:cNvPr id="27" name="TextBox 26"/>
          <p:cNvSpPr txBox="1"/>
          <p:nvPr/>
        </p:nvSpPr>
        <p:spPr>
          <a:xfrm>
            <a:off x="6714543" y="5335309"/>
            <a:ext cx="1519968" cy="292388"/>
          </a:xfrm>
          <a:prstGeom prst="rect">
            <a:avLst/>
          </a:prstGeom>
          <a:noFill/>
        </p:spPr>
        <p:txBody>
          <a:bodyPr wrap="none" rtlCol="0">
            <a:spAutoFit/>
          </a:bodyPr>
          <a:lstStyle/>
          <a:p>
            <a:r>
              <a:rPr lang="en-US" sz="1300" i="1" dirty="0"/>
              <a:t>(Subsection d3)</a:t>
            </a:r>
          </a:p>
        </p:txBody>
      </p:sp>
      <p:sp>
        <p:nvSpPr>
          <p:cNvPr id="28" name="TextBox 27"/>
          <p:cNvSpPr txBox="1"/>
          <p:nvPr/>
        </p:nvSpPr>
        <p:spPr>
          <a:xfrm>
            <a:off x="3772112" y="5341857"/>
            <a:ext cx="1519968" cy="292388"/>
          </a:xfrm>
          <a:prstGeom prst="rect">
            <a:avLst/>
          </a:prstGeom>
          <a:noFill/>
        </p:spPr>
        <p:txBody>
          <a:bodyPr wrap="none" rtlCol="0">
            <a:spAutoFit/>
          </a:bodyPr>
          <a:lstStyle/>
          <a:p>
            <a:r>
              <a:rPr lang="en-US" sz="1300" i="1" dirty="0"/>
              <a:t>(Subsection d2)</a:t>
            </a:r>
          </a:p>
        </p:txBody>
      </p:sp>
      <p:sp>
        <p:nvSpPr>
          <p:cNvPr id="29" name="TextBox 28"/>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62029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additive="base">
                                        <p:cTn id="45" dur="500" fill="hold"/>
                                        <p:tgtEl>
                                          <p:spTgt spid="10"/>
                                        </p:tgtEl>
                                        <p:attrNameLst>
                                          <p:attrName>ppt_x</p:attrName>
                                        </p:attrNameLst>
                                      </p:cBhvr>
                                      <p:tavLst>
                                        <p:tav tm="0">
                                          <p:val>
                                            <p:strVal val="#ppt_x"/>
                                          </p:val>
                                        </p:tav>
                                        <p:tav tm="100000">
                                          <p:val>
                                            <p:strVal val="#ppt_x"/>
                                          </p:val>
                                        </p:tav>
                                      </p:tavLst>
                                    </p:anim>
                                    <p:anim calcmode="lin" valueType="num">
                                      <p:cBhvr additive="base">
                                        <p:cTn id="46" dur="500" fill="hold"/>
                                        <p:tgtEl>
                                          <p:spTgt spid="10"/>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3"/>
                                        </p:tgtEl>
                                        <p:attrNameLst>
                                          <p:attrName>style.visibility</p:attrName>
                                        </p:attrNameLst>
                                      </p:cBhvr>
                                      <p:to>
                                        <p:strVal val="visible"/>
                                      </p:to>
                                    </p:set>
                                    <p:anim calcmode="lin" valueType="num">
                                      <p:cBhvr additive="base">
                                        <p:cTn id="57" dur="500" fill="hold"/>
                                        <p:tgtEl>
                                          <p:spTgt spid="13"/>
                                        </p:tgtEl>
                                        <p:attrNameLst>
                                          <p:attrName>ppt_x</p:attrName>
                                        </p:attrNameLst>
                                      </p:cBhvr>
                                      <p:tavLst>
                                        <p:tav tm="0">
                                          <p:val>
                                            <p:strVal val="#ppt_x"/>
                                          </p:val>
                                        </p:tav>
                                        <p:tav tm="100000">
                                          <p:val>
                                            <p:strVal val="#ppt_x"/>
                                          </p:val>
                                        </p:tav>
                                      </p:tavLst>
                                    </p:anim>
                                    <p:anim calcmode="lin" valueType="num">
                                      <p:cBhvr additive="base">
                                        <p:cTn id="58" dur="500" fill="hold"/>
                                        <p:tgtEl>
                                          <p:spTgt spid="13"/>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8"/>
                                        </p:tgtEl>
                                        <p:attrNameLst>
                                          <p:attrName>style.visibility</p:attrName>
                                        </p:attrNameLst>
                                      </p:cBhvr>
                                      <p:to>
                                        <p:strVal val="visible"/>
                                      </p:to>
                                    </p:set>
                                    <p:anim calcmode="lin" valueType="num">
                                      <p:cBhvr additive="base">
                                        <p:cTn id="75" dur="500" fill="hold"/>
                                        <p:tgtEl>
                                          <p:spTgt spid="28"/>
                                        </p:tgtEl>
                                        <p:attrNameLst>
                                          <p:attrName>ppt_x</p:attrName>
                                        </p:attrNameLst>
                                      </p:cBhvr>
                                      <p:tavLst>
                                        <p:tav tm="0">
                                          <p:val>
                                            <p:strVal val="#ppt_x"/>
                                          </p:val>
                                        </p:tav>
                                        <p:tav tm="100000">
                                          <p:val>
                                            <p:strVal val="#ppt_x"/>
                                          </p:val>
                                        </p:tav>
                                      </p:tavLst>
                                    </p:anim>
                                    <p:anim calcmode="lin" valueType="num">
                                      <p:cBhvr additive="base">
                                        <p:cTn id="7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P spid="6" grpId="0" animBg="1"/>
      <p:bldP spid="7" grpId="0" animBg="1"/>
      <p:bldP spid="8" grpId="0" animBg="1"/>
      <p:bldP spid="9" grpId="0" animBg="1"/>
      <p:bldP spid="10" grpId="0"/>
      <p:bldP spid="12" grpId="0"/>
      <p:bldP spid="13" grpId="0" animBg="1"/>
      <p:bldP spid="14" grpId="0" animBg="1"/>
      <p:bldP spid="22" grpId="0"/>
      <p:bldP spid="24" grpId="0" animBg="1"/>
      <p:bldP spid="26" grpId="0"/>
      <p:bldP spid="27" grpId="0"/>
      <p:bldP spid="28"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(29)</a:t>
            </a:r>
            <a:endParaRPr lang="en-US" dirty="0"/>
          </a:p>
        </p:txBody>
      </p:sp>
      <p:pic>
        <p:nvPicPr>
          <p:cNvPr id="3" name="Picture 28" descr="https://upload.wikimedia.org/wikipedia/commons/thumb/4/43/Xbox-console.jpg/1280px-Xbox-conso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6825" y="2124915"/>
            <a:ext cx="5535615" cy="254070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1318" y="519422"/>
            <a:ext cx="7086555" cy="369332"/>
          </a:xfrm>
          <a:prstGeom prst="rect">
            <a:avLst/>
          </a:prstGeom>
          <a:noFill/>
        </p:spPr>
        <p:txBody>
          <a:bodyPr wrap="none" rtlCol="0">
            <a:spAutoFit/>
          </a:bodyPr>
          <a:lstStyle/>
          <a:p>
            <a:r>
              <a:rPr lang="en-US" dirty="0">
                <a:solidFill>
                  <a:schemeClr val="accent6"/>
                </a:solidFill>
              </a:rPr>
              <a:t>d1</a:t>
            </a:r>
            <a:r>
              <a:rPr lang="hu-HU" dirty="0">
                <a:solidFill>
                  <a:schemeClr val="accent6"/>
                </a:solidFill>
              </a:rPr>
              <a:t>) Microsoft's participation in the game console market </a:t>
            </a:r>
            <a:endParaRPr lang="en-US" dirty="0">
              <a:solidFill>
                <a:schemeClr val="accent6"/>
              </a:solidFill>
            </a:endParaRPr>
          </a:p>
        </p:txBody>
      </p:sp>
      <p:sp>
        <p:nvSpPr>
          <p:cNvPr id="5" name="TextBox 4"/>
          <p:cNvSpPr txBox="1"/>
          <p:nvPr/>
        </p:nvSpPr>
        <p:spPr>
          <a:xfrm>
            <a:off x="2937388" y="4845641"/>
            <a:ext cx="5697009" cy="338554"/>
          </a:xfrm>
          <a:prstGeom prst="rect">
            <a:avLst/>
          </a:prstGeom>
          <a:noFill/>
        </p:spPr>
        <p:txBody>
          <a:bodyPr wrap="none" rtlCol="0">
            <a:spAutoFit/>
          </a:bodyPr>
          <a:lstStyle/>
          <a:p>
            <a:r>
              <a:rPr lang="hu-HU" sz="1600" dirty="0"/>
              <a:t>Picture: The original </a:t>
            </a:r>
            <a:r>
              <a:rPr lang="en-US" sz="1600" dirty="0"/>
              <a:t>Xbox console with </a:t>
            </a:r>
            <a:r>
              <a:rPr lang="hu-HU" sz="1600" dirty="0"/>
              <a:t>the </a:t>
            </a:r>
            <a:r>
              <a:rPr lang="en-US" sz="1600" dirty="0"/>
              <a:t>Controller</a:t>
            </a:r>
          </a:p>
        </p:txBody>
      </p:sp>
      <p:sp>
        <p:nvSpPr>
          <p:cNvPr id="6" name="TextBox 5"/>
          <p:cNvSpPr txBox="1"/>
          <p:nvPr/>
        </p:nvSpPr>
        <p:spPr>
          <a:xfrm>
            <a:off x="296863" y="6302351"/>
            <a:ext cx="4649158" cy="276999"/>
          </a:xfrm>
          <a:prstGeom prst="rect">
            <a:avLst/>
          </a:prstGeom>
          <a:noFill/>
        </p:spPr>
        <p:txBody>
          <a:bodyPr wrap="none" rtlCol="0">
            <a:spAutoFit/>
          </a:bodyPr>
          <a:lstStyle/>
          <a:p>
            <a:r>
              <a:rPr lang="en-US" sz="1200" dirty="0"/>
              <a:t>Source of the picture: https://en.wikipedia.org/wiki/Xbox</a:t>
            </a:r>
          </a:p>
        </p:txBody>
      </p:sp>
      <p:sp>
        <p:nvSpPr>
          <p:cNvPr id="9" name="TextBox 8"/>
          <p:cNvSpPr txBox="1"/>
          <p:nvPr/>
        </p:nvSpPr>
        <p:spPr>
          <a:xfrm>
            <a:off x="324716" y="924467"/>
            <a:ext cx="7518020"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 created a </a:t>
            </a:r>
            <a:r>
              <a:rPr lang="hu-HU" sz="1600" dirty="0">
                <a:solidFill>
                  <a:srgbClr val="0070C0"/>
                </a:solidFill>
              </a:rPr>
              <a:t>family of video game consoles</a:t>
            </a:r>
            <a:r>
              <a:rPr lang="hu-HU" sz="1600" dirty="0"/>
              <a:t>, dubbed as </a:t>
            </a:r>
            <a:r>
              <a:rPr lang="hu-HU" sz="1600" dirty="0">
                <a:solidFill>
                  <a:srgbClr val="FF0000"/>
                </a:solidFill>
              </a:rPr>
              <a:t>Xbox</a:t>
            </a:r>
            <a:r>
              <a:rPr lang="hu-HU" sz="1600" dirty="0"/>
              <a:t>.</a:t>
            </a:r>
            <a:endParaRPr lang="en-US" sz="1600" dirty="0"/>
          </a:p>
        </p:txBody>
      </p:sp>
      <p:sp>
        <p:nvSpPr>
          <p:cNvPr id="10" name="TextBox 9"/>
          <p:cNvSpPr txBox="1"/>
          <p:nvPr/>
        </p:nvSpPr>
        <p:spPr>
          <a:xfrm>
            <a:off x="324716" y="1239502"/>
            <a:ext cx="3728521" cy="338554"/>
          </a:xfrm>
          <a:prstGeom prst="rect">
            <a:avLst/>
          </a:prstGeom>
          <a:noFill/>
        </p:spPr>
        <p:txBody>
          <a:bodyPr wrap="none" rtlCol="0">
            <a:spAutoFit/>
          </a:bodyPr>
          <a:lstStyle/>
          <a:p>
            <a:pPr marL="285750" indent="-285750">
              <a:buFont typeface="Arial" panose="020B0604020202020204" pitchFamily="34" charset="0"/>
              <a:buChar char="•"/>
            </a:pPr>
            <a:r>
              <a:rPr lang="hu-HU" sz="1600" dirty="0">
                <a:solidFill>
                  <a:srgbClr val="0070C0"/>
                </a:solidFill>
              </a:rPr>
              <a:t>Main models </a:t>
            </a:r>
            <a:r>
              <a:rPr lang="hu-HU" sz="1600" dirty="0"/>
              <a:t>of the Xbox family</a:t>
            </a:r>
            <a:endParaRPr lang="en-US" sz="1600" dirty="0"/>
          </a:p>
        </p:txBody>
      </p:sp>
      <p:sp>
        <p:nvSpPr>
          <p:cNvPr id="11" name="TextBox 10"/>
          <p:cNvSpPr txBox="1"/>
          <p:nvPr/>
        </p:nvSpPr>
        <p:spPr>
          <a:xfrm>
            <a:off x="808315" y="1546696"/>
            <a:ext cx="2668936" cy="1477328"/>
          </a:xfrm>
          <a:prstGeom prst="rect">
            <a:avLst/>
          </a:prstGeom>
          <a:noFill/>
        </p:spPr>
        <p:txBody>
          <a:bodyPr wrap="none" rtlCol="0">
            <a:spAutoFit/>
          </a:bodyPr>
          <a:lstStyle/>
          <a:p>
            <a:pPr>
              <a:spcAft>
                <a:spcPts val="300"/>
              </a:spcAft>
            </a:pPr>
            <a:r>
              <a:rPr lang="hu-HU" sz="1600" dirty="0"/>
              <a:t>2001: The original Xbox</a:t>
            </a:r>
          </a:p>
          <a:p>
            <a:pPr>
              <a:spcAft>
                <a:spcPts val="300"/>
              </a:spcAft>
            </a:pPr>
            <a:r>
              <a:rPr lang="hu-HU" sz="1600" dirty="0"/>
              <a:t>2005: Xbox 360</a:t>
            </a:r>
          </a:p>
          <a:p>
            <a:pPr>
              <a:spcAft>
                <a:spcPts val="300"/>
              </a:spcAft>
            </a:pPr>
            <a:r>
              <a:rPr lang="hu-HU" sz="1600" dirty="0"/>
              <a:t>2013: Xbox One</a:t>
            </a:r>
            <a:endParaRPr lang="en-US" sz="1600" dirty="0"/>
          </a:p>
          <a:p>
            <a:pPr>
              <a:spcAft>
                <a:spcPts val="300"/>
              </a:spcAft>
            </a:pPr>
            <a:r>
              <a:rPr lang="en-US" sz="1600" dirty="0"/>
              <a:t>2016: Xbox One S</a:t>
            </a:r>
          </a:p>
          <a:p>
            <a:pPr>
              <a:spcAft>
                <a:spcPts val="300"/>
              </a:spcAft>
            </a:pPr>
            <a:r>
              <a:rPr lang="en-US" sz="1600" dirty="0"/>
              <a:t>2017: Xbox One X</a:t>
            </a:r>
          </a:p>
        </p:txBody>
      </p:sp>
      <p:sp>
        <p:nvSpPr>
          <p:cNvPr id="14" name="TextBox 13"/>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61140765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(30)</a:t>
            </a:r>
            <a:endParaRPr lang="en-US" dirty="0"/>
          </a:p>
        </p:txBody>
      </p:sp>
      <p:sp>
        <p:nvSpPr>
          <p:cNvPr id="4" name="TextBox 3"/>
          <p:cNvSpPr txBox="1"/>
          <p:nvPr/>
        </p:nvSpPr>
        <p:spPr>
          <a:xfrm>
            <a:off x="142807" y="517734"/>
            <a:ext cx="9096529" cy="646331"/>
          </a:xfrm>
          <a:prstGeom prst="rect">
            <a:avLst/>
          </a:prstGeom>
          <a:noFill/>
        </p:spPr>
        <p:txBody>
          <a:bodyPr wrap="none" rtlCol="0">
            <a:spAutoFit/>
          </a:bodyPr>
          <a:lstStyle/>
          <a:p>
            <a:r>
              <a:rPr lang="en-US" dirty="0">
                <a:solidFill>
                  <a:schemeClr val="accent6"/>
                </a:solidFill>
              </a:rPr>
              <a:t>Global unit sales of current generation video game consoles 2008-2014</a:t>
            </a:r>
            <a:r>
              <a:rPr lang="hu-HU" dirty="0">
                <a:solidFill>
                  <a:schemeClr val="accent6"/>
                </a:solidFill>
              </a:rPr>
              <a:t> </a:t>
            </a:r>
            <a:r>
              <a:rPr lang="en-US" dirty="0"/>
              <a:t>[</a:t>
            </a:r>
            <a:r>
              <a:rPr lang="hu-HU" dirty="0"/>
              <a:t>64</a:t>
            </a:r>
            <a:r>
              <a:rPr lang="en-US" dirty="0"/>
              <a:t>]</a:t>
            </a:r>
          </a:p>
          <a:p>
            <a:r>
              <a:rPr lang="en-US" dirty="0">
                <a:solidFill>
                  <a:schemeClr val="accent6"/>
                </a:solidFill>
              </a:rPr>
              <a:t>  (in million units)</a:t>
            </a:r>
          </a:p>
        </p:txBody>
      </p:sp>
      <p:grpSp>
        <p:nvGrpSpPr>
          <p:cNvPr id="6" name="Group 5"/>
          <p:cNvGrpSpPr/>
          <p:nvPr/>
        </p:nvGrpSpPr>
        <p:grpSpPr>
          <a:xfrm>
            <a:off x="296863" y="1431214"/>
            <a:ext cx="8687277" cy="4883346"/>
            <a:chOff x="296863" y="1676399"/>
            <a:chExt cx="8687277" cy="4883346"/>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849" t="9569" r="3343" b="11148"/>
            <a:stretch/>
          </p:blipFill>
          <p:spPr bwMode="auto">
            <a:xfrm>
              <a:off x="296863" y="1676399"/>
              <a:ext cx="8687277" cy="48833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a:xfrm>
              <a:off x="6777244" y="5994286"/>
              <a:ext cx="1035115" cy="274489"/>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812360" y="5998745"/>
              <a:ext cx="1125125" cy="27003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5473395"/>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(31)</a:t>
            </a:r>
            <a:endParaRPr lang="en-US" dirty="0"/>
          </a:p>
        </p:txBody>
      </p:sp>
      <p:sp>
        <p:nvSpPr>
          <p:cNvPr id="3" name="Text Box 6"/>
          <p:cNvSpPr txBox="1">
            <a:spLocks noChangeArrowheads="1"/>
          </p:cNvSpPr>
          <p:nvPr/>
        </p:nvSpPr>
        <p:spPr bwMode="auto">
          <a:xfrm>
            <a:off x="5971859" y="2010476"/>
            <a:ext cx="1891864"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Pro lines</a:t>
            </a:r>
          </a:p>
        </p:txBody>
      </p:sp>
      <p:sp>
        <p:nvSpPr>
          <p:cNvPr id="4" name="Line 9"/>
          <p:cNvSpPr>
            <a:spLocks noChangeShapeType="1"/>
          </p:cNvSpPr>
          <p:nvPr/>
        </p:nvSpPr>
        <p:spPr bwMode="auto">
          <a:xfrm>
            <a:off x="4743329" y="1497713"/>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5" name="Text Box 13"/>
          <p:cNvSpPr txBox="1">
            <a:spLocks noChangeArrowheads="1"/>
          </p:cNvSpPr>
          <p:nvPr/>
        </p:nvSpPr>
        <p:spPr bwMode="auto">
          <a:xfrm>
            <a:off x="2833224" y="1161184"/>
            <a:ext cx="38747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Microsoft’s Surface family of tablets</a:t>
            </a:r>
          </a:p>
        </p:txBody>
      </p:sp>
      <p:sp>
        <p:nvSpPr>
          <p:cNvPr id="7" name="Text Box 5"/>
          <p:cNvSpPr txBox="1">
            <a:spLocks noChangeArrowheads="1"/>
          </p:cNvSpPr>
          <p:nvPr/>
        </p:nvSpPr>
        <p:spPr bwMode="auto">
          <a:xfrm>
            <a:off x="1844671" y="2010476"/>
            <a:ext cx="14863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Surface lines</a:t>
            </a:r>
          </a:p>
        </p:txBody>
      </p:sp>
      <p:sp>
        <p:nvSpPr>
          <p:cNvPr id="8" name="Text Box 14"/>
          <p:cNvSpPr txBox="1">
            <a:spLocks noChangeArrowheads="1"/>
          </p:cNvSpPr>
          <p:nvPr/>
        </p:nvSpPr>
        <p:spPr bwMode="auto">
          <a:xfrm>
            <a:off x="362298" y="2842726"/>
            <a:ext cx="4358244" cy="992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dirty="0">
                <a:solidFill>
                  <a:srgbClr val="0070C0"/>
                </a:solidFill>
              </a:rPr>
              <a:t>First</a:t>
            </a:r>
            <a:r>
              <a:rPr lang="en-US" dirty="0">
                <a:solidFill>
                  <a:srgbClr val="000000"/>
                </a:solidFill>
              </a:rPr>
              <a:t> </a:t>
            </a:r>
            <a:r>
              <a:rPr lang="en-US" dirty="0">
                <a:solidFill>
                  <a:srgbClr val="FF0000"/>
                </a:solidFill>
              </a:rPr>
              <a:t>Surface</a:t>
            </a:r>
            <a:r>
              <a:rPr lang="en-US" dirty="0">
                <a:solidFill>
                  <a:srgbClr val="000000"/>
                </a:solidFill>
              </a:rPr>
              <a:t> tablets are NVIDIA’s </a:t>
            </a:r>
            <a:r>
              <a:rPr lang="en-US" dirty="0" err="1">
                <a:solidFill>
                  <a:srgbClr val="0070C0"/>
                </a:solidFill>
              </a:rPr>
              <a:t>Tegra</a:t>
            </a:r>
            <a:r>
              <a:rPr lang="en-US" dirty="0">
                <a:solidFill>
                  <a:srgbClr val="000000"/>
                </a:solidFill>
              </a:rPr>
              <a:t> based</a:t>
            </a:r>
          </a:p>
          <a:p>
            <a:pPr algn="ctr" eaLnBrk="1" fontAlgn="base" hangingPunct="1">
              <a:spcBef>
                <a:spcPct val="0"/>
              </a:spcBef>
              <a:spcAft>
                <a:spcPts val="300"/>
              </a:spcAft>
            </a:pPr>
            <a:r>
              <a:rPr lang="en-US" dirty="0">
                <a:solidFill>
                  <a:srgbClr val="000000"/>
                </a:solidFill>
              </a:rPr>
              <a:t>and run under </a:t>
            </a:r>
            <a:r>
              <a:rPr lang="en-US" dirty="0">
                <a:solidFill>
                  <a:srgbClr val="0070C0"/>
                </a:solidFill>
              </a:rPr>
              <a:t>Windows RT.</a:t>
            </a:r>
          </a:p>
          <a:p>
            <a:pPr algn="ctr" eaLnBrk="1" fontAlgn="base" hangingPunct="1">
              <a:spcBef>
                <a:spcPct val="0"/>
              </a:spcBef>
            </a:pPr>
            <a:r>
              <a:rPr lang="en-US" dirty="0">
                <a:solidFill>
                  <a:srgbClr val="0070C0"/>
                </a:solidFill>
              </a:rPr>
              <a:t>Recent</a:t>
            </a:r>
            <a:r>
              <a:rPr lang="en-US" dirty="0">
                <a:solidFill>
                  <a:srgbClr val="000000"/>
                </a:solidFill>
              </a:rPr>
              <a:t> Surface tablets are Intel’s </a:t>
            </a:r>
            <a:r>
              <a:rPr lang="en-US" dirty="0">
                <a:solidFill>
                  <a:srgbClr val="0070C0"/>
                </a:solidFill>
              </a:rPr>
              <a:t>Atom</a:t>
            </a:r>
            <a:r>
              <a:rPr lang="en-US" dirty="0">
                <a:solidFill>
                  <a:srgbClr val="000000"/>
                </a:solidFill>
              </a:rPr>
              <a:t> based</a:t>
            </a:r>
          </a:p>
          <a:p>
            <a:pPr algn="ctr" eaLnBrk="1" fontAlgn="base" hangingPunct="1">
              <a:spcBef>
                <a:spcPct val="0"/>
              </a:spcBef>
            </a:pPr>
            <a:r>
              <a:rPr lang="en-US" dirty="0">
                <a:solidFill>
                  <a:srgbClr val="000000"/>
                </a:solidFill>
              </a:rPr>
              <a:t>and are running under </a:t>
            </a:r>
            <a:r>
              <a:rPr lang="en-US" dirty="0">
                <a:solidFill>
                  <a:srgbClr val="0070C0"/>
                </a:solidFill>
              </a:rPr>
              <a:t>Windows 8.1</a:t>
            </a:r>
          </a:p>
        </p:txBody>
      </p:sp>
      <p:cxnSp>
        <p:nvCxnSpPr>
          <p:cNvPr id="9" name="Straight Connector 8"/>
          <p:cNvCxnSpPr/>
          <p:nvPr/>
        </p:nvCxnSpPr>
        <p:spPr>
          <a:xfrm flipH="1">
            <a:off x="2557867" y="1738424"/>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751037" y="1738424"/>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Oval 13"/>
          <p:cNvSpPr>
            <a:spLocks noChangeArrowheads="1"/>
          </p:cNvSpPr>
          <p:nvPr/>
        </p:nvSpPr>
        <p:spPr bwMode="auto">
          <a:xfrm>
            <a:off x="2533019" y="1903946"/>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3" name="Oval 13"/>
          <p:cNvSpPr>
            <a:spLocks noChangeArrowheads="1"/>
          </p:cNvSpPr>
          <p:nvPr/>
        </p:nvSpPr>
        <p:spPr bwMode="auto">
          <a:xfrm>
            <a:off x="6915631" y="1894588"/>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4" name="Rectangle 13"/>
          <p:cNvSpPr/>
          <p:nvPr/>
        </p:nvSpPr>
        <p:spPr>
          <a:xfrm>
            <a:off x="5161367" y="2847325"/>
            <a:ext cx="3506088" cy="738664"/>
          </a:xfrm>
          <a:prstGeom prst="rect">
            <a:avLst/>
          </a:prstGeom>
        </p:spPr>
        <p:txBody>
          <a:bodyPr wrap="none">
            <a:spAutoFit/>
          </a:bodyPr>
          <a:lstStyle/>
          <a:p>
            <a:pPr lvl="0" algn="ctr" fontAlgn="base">
              <a:spcBef>
                <a:spcPct val="0"/>
              </a:spcBef>
            </a:pPr>
            <a:r>
              <a:rPr lang="en-US" sz="1400" dirty="0">
                <a:solidFill>
                  <a:srgbClr val="FF0000"/>
                </a:solidFill>
              </a:rPr>
              <a:t>Surface Pro </a:t>
            </a:r>
            <a:r>
              <a:rPr lang="en-US" sz="1400" dirty="0">
                <a:solidFill>
                  <a:srgbClr val="000000"/>
                </a:solidFill>
              </a:rPr>
              <a:t>tablets are </a:t>
            </a:r>
            <a:r>
              <a:rPr lang="en-US" sz="1400" dirty="0">
                <a:solidFill>
                  <a:srgbClr val="0070C0"/>
                </a:solidFill>
              </a:rPr>
              <a:t>Core 2</a:t>
            </a:r>
            <a:r>
              <a:rPr lang="en-US" sz="1400" dirty="0">
                <a:solidFill>
                  <a:srgbClr val="000000"/>
                </a:solidFill>
              </a:rPr>
              <a:t> based</a:t>
            </a:r>
          </a:p>
          <a:p>
            <a:pPr lvl="0" algn="ctr" fontAlgn="base">
              <a:spcBef>
                <a:spcPct val="0"/>
              </a:spcBef>
            </a:pPr>
            <a:r>
              <a:rPr lang="en-US" sz="1400" dirty="0">
                <a:solidFill>
                  <a:srgbClr val="000000"/>
                </a:solidFill>
              </a:rPr>
              <a:t>and run under </a:t>
            </a:r>
            <a:r>
              <a:rPr lang="en-US" sz="1400" dirty="0">
                <a:solidFill>
                  <a:srgbClr val="0070C0"/>
                </a:solidFill>
              </a:rPr>
              <a:t>Windows 8.1</a:t>
            </a:r>
          </a:p>
          <a:p>
            <a:pPr lvl="0" algn="ctr" fontAlgn="base">
              <a:spcBef>
                <a:spcPct val="0"/>
              </a:spcBef>
            </a:pPr>
            <a:r>
              <a:rPr lang="en-US" sz="1400" dirty="0">
                <a:solidFill>
                  <a:srgbClr val="000000"/>
                </a:solidFill>
              </a:rPr>
              <a:t>or subsequent Windows versions</a:t>
            </a:r>
          </a:p>
        </p:txBody>
      </p:sp>
      <p:sp>
        <p:nvSpPr>
          <p:cNvPr id="16" name="TextBox 15"/>
          <p:cNvSpPr txBox="1"/>
          <p:nvPr/>
        </p:nvSpPr>
        <p:spPr>
          <a:xfrm>
            <a:off x="6123885" y="3976318"/>
            <a:ext cx="1699504" cy="307777"/>
          </a:xfrm>
          <a:prstGeom prst="rect">
            <a:avLst/>
          </a:prstGeom>
          <a:noFill/>
        </p:spPr>
        <p:txBody>
          <a:bodyPr wrap="none" rtlCol="0">
            <a:spAutoFit/>
          </a:bodyPr>
          <a:lstStyle/>
          <a:p>
            <a:r>
              <a:rPr lang="en-US" sz="1400" dirty="0">
                <a:solidFill>
                  <a:srgbClr val="0070C0"/>
                </a:solidFill>
              </a:rPr>
              <a:t>High end</a:t>
            </a:r>
            <a:r>
              <a:rPr lang="en-US" sz="1400" dirty="0"/>
              <a:t> models</a:t>
            </a:r>
          </a:p>
        </p:txBody>
      </p:sp>
      <p:sp>
        <p:nvSpPr>
          <p:cNvPr id="17" name="TextBox 16"/>
          <p:cNvSpPr txBox="1"/>
          <p:nvPr/>
        </p:nvSpPr>
        <p:spPr>
          <a:xfrm>
            <a:off x="1443334" y="3969060"/>
            <a:ext cx="2249334" cy="307777"/>
          </a:xfrm>
          <a:prstGeom prst="rect">
            <a:avLst/>
          </a:prstGeom>
          <a:noFill/>
        </p:spPr>
        <p:txBody>
          <a:bodyPr wrap="none" rtlCol="0">
            <a:spAutoFit/>
          </a:bodyPr>
          <a:lstStyle/>
          <a:p>
            <a:r>
              <a:rPr lang="en-US" sz="1400" dirty="0">
                <a:solidFill>
                  <a:srgbClr val="0070C0"/>
                </a:solidFill>
              </a:rPr>
              <a:t>Less expensive </a:t>
            </a:r>
            <a:r>
              <a:rPr lang="en-US" sz="1400" dirty="0"/>
              <a:t>models</a:t>
            </a:r>
          </a:p>
        </p:txBody>
      </p:sp>
      <p:sp>
        <p:nvSpPr>
          <p:cNvPr id="18" name="TextBox 17"/>
          <p:cNvSpPr txBox="1"/>
          <p:nvPr/>
        </p:nvSpPr>
        <p:spPr>
          <a:xfrm>
            <a:off x="117143" y="514139"/>
            <a:ext cx="5915402" cy="369332"/>
          </a:xfrm>
          <a:prstGeom prst="rect">
            <a:avLst/>
          </a:prstGeom>
          <a:noFill/>
        </p:spPr>
        <p:txBody>
          <a:bodyPr wrap="none" rtlCol="0">
            <a:spAutoFit/>
          </a:bodyPr>
          <a:lstStyle/>
          <a:p>
            <a:r>
              <a:rPr lang="en-US" dirty="0">
                <a:solidFill>
                  <a:schemeClr val="accent6"/>
                </a:solidFill>
              </a:rPr>
              <a:t>d2</a:t>
            </a:r>
            <a:r>
              <a:rPr lang="hu-HU" dirty="0">
                <a:solidFill>
                  <a:schemeClr val="accent6"/>
                </a:solidFill>
              </a:rPr>
              <a:t>) Introduction of </a:t>
            </a:r>
            <a:r>
              <a:rPr lang="en-US" dirty="0">
                <a:solidFill>
                  <a:schemeClr val="accent6"/>
                </a:solidFill>
              </a:rPr>
              <a:t>the Surface family of tablets</a:t>
            </a:r>
          </a:p>
        </p:txBody>
      </p:sp>
      <p:sp>
        <p:nvSpPr>
          <p:cNvPr id="6" name="TextBox 5"/>
          <p:cNvSpPr txBox="1"/>
          <p:nvPr/>
        </p:nvSpPr>
        <p:spPr>
          <a:xfrm>
            <a:off x="2006715" y="2371527"/>
            <a:ext cx="1119217" cy="292388"/>
          </a:xfrm>
          <a:prstGeom prst="rect">
            <a:avLst/>
          </a:prstGeom>
          <a:noFill/>
        </p:spPr>
        <p:txBody>
          <a:bodyPr wrap="none" rtlCol="0">
            <a:spAutoFit/>
          </a:bodyPr>
          <a:lstStyle/>
          <a:p>
            <a:r>
              <a:rPr lang="en-US" sz="1300" dirty="0"/>
              <a:t>Since 2012</a:t>
            </a:r>
          </a:p>
        </p:txBody>
      </p:sp>
      <p:sp>
        <p:nvSpPr>
          <p:cNvPr id="20" name="TextBox 19"/>
          <p:cNvSpPr txBox="1"/>
          <p:nvPr/>
        </p:nvSpPr>
        <p:spPr>
          <a:xfrm>
            <a:off x="6378108" y="2371527"/>
            <a:ext cx="1119217" cy="292388"/>
          </a:xfrm>
          <a:prstGeom prst="rect">
            <a:avLst/>
          </a:prstGeom>
          <a:noFill/>
        </p:spPr>
        <p:txBody>
          <a:bodyPr wrap="none" rtlCol="0">
            <a:spAutoFit/>
          </a:bodyPr>
          <a:lstStyle/>
          <a:p>
            <a:r>
              <a:rPr lang="en-US" sz="1300" dirty="0"/>
              <a:t>Since 2013</a:t>
            </a:r>
          </a:p>
        </p:txBody>
      </p:sp>
      <p:sp>
        <p:nvSpPr>
          <p:cNvPr id="21" name="TextBox 20"/>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72987269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áblázat 1"/>
          <p:cNvGraphicFramePr>
            <a:graphicFrameLocks noGrp="1"/>
          </p:cNvGraphicFramePr>
          <p:nvPr>
            <p:extLst>
              <p:ext uri="{D42A27DB-BD31-4B8C-83A1-F6EECF244321}">
                <p14:modId xmlns:p14="http://schemas.microsoft.com/office/powerpoint/2010/main" val="2731955342"/>
              </p:ext>
            </p:extLst>
          </p:nvPr>
        </p:nvGraphicFramePr>
        <p:xfrm>
          <a:off x="297115" y="1472020"/>
          <a:ext cx="8460350" cy="1698295"/>
        </p:xfrm>
        <a:graphic>
          <a:graphicData uri="http://schemas.openxmlformats.org/drawingml/2006/table">
            <a:tbl>
              <a:tblPr firstRow="1" bandRow="1">
                <a:tableStyleId>{5940675A-B579-460E-94D1-54222C63F5DA}</a:tableStyleId>
              </a:tblPr>
              <a:tblGrid>
                <a:gridCol w="1470175">
                  <a:extLst>
                    <a:ext uri="{9D8B030D-6E8A-4147-A177-3AD203B41FA5}">
                      <a16:colId xmlns:a16="http://schemas.microsoft.com/office/drawing/2014/main" val="20000"/>
                    </a:ext>
                  </a:extLst>
                </a:gridCol>
                <a:gridCol w="990110">
                  <a:extLst>
                    <a:ext uri="{9D8B030D-6E8A-4147-A177-3AD203B41FA5}">
                      <a16:colId xmlns:a16="http://schemas.microsoft.com/office/drawing/2014/main" val="20001"/>
                    </a:ext>
                  </a:extLst>
                </a:gridCol>
                <a:gridCol w="1530170">
                  <a:extLst>
                    <a:ext uri="{9D8B030D-6E8A-4147-A177-3AD203B41FA5}">
                      <a16:colId xmlns:a16="http://schemas.microsoft.com/office/drawing/2014/main" val="20002"/>
                    </a:ext>
                  </a:extLst>
                </a:gridCol>
                <a:gridCol w="1215135">
                  <a:extLst>
                    <a:ext uri="{9D8B030D-6E8A-4147-A177-3AD203B41FA5}">
                      <a16:colId xmlns:a16="http://schemas.microsoft.com/office/drawing/2014/main" val="20003"/>
                    </a:ext>
                  </a:extLst>
                </a:gridCol>
                <a:gridCol w="900100">
                  <a:extLst>
                    <a:ext uri="{9D8B030D-6E8A-4147-A177-3AD203B41FA5}">
                      <a16:colId xmlns:a16="http://schemas.microsoft.com/office/drawing/2014/main" val="20004"/>
                    </a:ext>
                  </a:extLst>
                </a:gridCol>
                <a:gridCol w="2354660">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Core</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nr</a:t>
                      </a:r>
                      <a:r>
                        <a:rPr lang="en-US" sz="1300" dirty="0">
                          <a:latin typeface="Verdana" panose="020B0604030504040204" pitchFamily="34" charset="0"/>
                          <a:ea typeface="Verdana" panose="020B0604030504040204" pitchFamily="34" charset="0"/>
                          <a:cs typeface="Verdana" panose="020B0604030504040204" pitchFamily="34" charset="0"/>
                        </a:rPr>
                        <a: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10/2012</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3</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Tegra</a:t>
                      </a:r>
                      <a:r>
                        <a:rPr lang="hu-HU" sz="1300" dirty="0">
                          <a:latin typeface="Verdana" panose="020B0604030504040204" pitchFamily="34" charset="0"/>
                          <a:ea typeface="Verdana" panose="020B0604030504040204" pitchFamily="34" charset="0"/>
                          <a:cs typeface="Verdana" panose="020B0604030504040204" pitchFamily="34" charset="0"/>
                        </a:rPr>
                        <a:t> 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32</a:t>
                      </a:r>
                      <a:r>
                        <a:rPr lang="en-US" sz="1300" dirty="0">
                          <a:latin typeface="Verdana" panose="020B0604030504040204" pitchFamily="34" charset="0"/>
                          <a:ea typeface="Verdana" panose="020B0604030504040204" pitchFamily="34" charset="0"/>
                          <a:cs typeface="Verdana" panose="020B0604030504040204" pitchFamily="34" charset="0"/>
                        </a:rPr>
                        <a:t>-bit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RT</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a:t>
                      </a:r>
                      <a:r>
                        <a:rPr lang="en-US" sz="1300" baseline="0" dirty="0">
                          <a:latin typeface="Verdana" panose="020B0604030504040204" pitchFamily="34" charset="0"/>
                          <a:ea typeface="Verdana" panose="020B0604030504040204" pitchFamily="34" charset="0"/>
                          <a:cs typeface="Verdana" panose="020B0604030504040204" pitchFamily="34" charset="0"/>
                        </a:rPr>
                        <a:t> 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05/2015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Atom X7-Z8700</a:t>
                      </a:r>
                    </a:p>
                    <a:p>
                      <a:pPr algn="ctr"/>
                      <a:r>
                        <a:rPr lang="en-US" sz="1300" dirty="0" err="1">
                          <a:latin typeface="Verdana" panose="020B0604030504040204" pitchFamily="34" charset="0"/>
                          <a:ea typeface="Verdana" panose="020B0604030504040204" pitchFamily="34" charset="0"/>
                          <a:cs typeface="Verdana" panose="020B0604030504040204" pitchFamily="34" charset="0"/>
                        </a:rPr>
                        <a:t>Airmont</a:t>
                      </a:r>
                      <a:r>
                        <a:rPr lang="en-US" sz="1300" dirty="0">
                          <a:latin typeface="Verdana" panose="020B0604030504040204" pitchFamily="34" charset="0"/>
                          <a:ea typeface="Verdana" panose="020B0604030504040204" pitchFamily="34" charset="0"/>
                          <a:cs typeface="Verdana" panose="020B0604030504040204" pitchFamily="34" charset="0"/>
                        </a:rPr>
                        <a:t> core</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8.1</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3"/>
                  </a:ext>
                </a:extLst>
              </a:tr>
            </a:tbl>
          </a:graphicData>
        </a:graphic>
      </p:graphicFrame>
      <p:sp>
        <p:nvSpPr>
          <p:cNvPr id="4" name="TextBox 3"/>
          <p:cNvSpPr txBox="1"/>
          <p:nvPr/>
        </p:nvSpPr>
        <p:spPr>
          <a:xfrm>
            <a:off x="746575" y="3360476"/>
            <a:ext cx="6216189" cy="338554"/>
          </a:xfrm>
          <a:prstGeom prst="rect">
            <a:avLst/>
          </a:prstGeom>
          <a:noFill/>
        </p:spPr>
        <p:txBody>
          <a:bodyPr wrap="none" rtlCol="0">
            <a:spAutoFit/>
          </a:bodyPr>
          <a:lstStyle/>
          <a:p>
            <a:r>
              <a:rPr lang="en-US" sz="1600" dirty="0"/>
              <a:t>Table: Microsoft’s ARM/Intel Atom-based Surface tablets</a:t>
            </a:r>
          </a:p>
        </p:txBody>
      </p:sp>
      <p:sp>
        <p:nvSpPr>
          <p:cNvPr id="5" name="TextBox 4"/>
          <p:cNvSpPr txBox="1"/>
          <p:nvPr/>
        </p:nvSpPr>
        <p:spPr>
          <a:xfrm>
            <a:off x="116003"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-1</a:t>
            </a:r>
            <a:endParaRPr lang="en-US" sz="1600" dirty="0">
              <a:solidFill>
                <a:schemeClr val="accent6"/>
              </a:solidFill>
            </a:endParaRPr>
          </a:p>
        </p:txBody>
      </p:sp>
      <p:sp>
        <p:nvSpPr>
          <p:cNvPr id="7" name="TextBox 6"/>
          <p:cNvSpPr txBox="1"/>
          <p:nvPr/>
        </p:nvSpPr>
        <p:spPr>
          <a:xfrm>
            <a:off x="127003" y="865882"/>
            <a:ext cx="5150577" cy="338554"/>
          </a:xfrm>
          <a:prstGeom prst="rect">
            <a:avLst/>
          </a:prstGeom>
          <a:noFill/>
        </p:spPr>
        <p:txBody>
          <a:bodyPr wrap="none" rtlCol="0">
            <a:spAutoFit/>
          </a:bodyPr>
          <a:lstStyle/>
          <a:p>
            <a:r>
              <a:rPr lang="en-US" sz="1600" dirty="0">
                <a:solidFill>
                  <a:srgbClr val="FF0000"/>
                </a:solidFill>
              </a:rPr>
              <a:t>Main features of Microsoft’s Surface</a:t>
            </a:r>
            <a:r>
              <a:rPr lang="hu-HU" sz="1600" dirty="0">
                <a:solidFill>
                  <a:srgbClr val="FF0000"/>
                </a:solidFill>
              </a:rPr>
              <a:t> </a:t>
            </a:r>
            <a:r>
              <a:rPr lang="en-US" sz="1600" dirty="0">
                <a:solidFill>
                  <a:srgbClr val="FF0000"/>
                </a:solidFill>
              </a:rPr>
              <a:t>tablet line</a:t>
            </a:r>
          </a:p>
        </p:txBody>
      </p:sp>
      <p:sp>
        <p:nvSpPr>
          <p:cNvPr id="9" name="Rectangle 8"/>
          <p:cNvSpPr/>
          <p:nvPr/>
        </p:nvSpPr>
        <p:spPr>
          <a:xfrm>
            <a:off x="297115" y="4453475"/>
            <a:ext cx="8730380" cy="584775"/>
          </a:xfrm>
          <a:prstGeom prst="rect">
            <a:avLst/>
          </a:prstGeom>
        </p:spPr>
        <p:txBody>
          <a:bodyPr wrap="square">
            <a:spAutoFit/>
          </a:bodyPr>
          <a:lstStyle/>
          <a:p>
            <a:r>
              <a:rPr lang="en-US" sz="1600" dirty="0">
                <a:solidFill>
                  <a:srgbClr val="0070C0"/>
                </a:solidFill>
              </a:rPr>
              <a:t>The exclusivity of Windows RT drastically limits app availability</a:t>
            </a:r>
            <a:r>
              <a:rPr lang="en-US" sz="1600" dirty="0"/>
              <a:t>, and is one of the main reasons why </a:t>
            </a:r>
            <a:r>
              <a:rPr lang="en-US" sz="1600" dirty="0">
                <a:solidFill>
                  <a:srgbClr val="0070C0"/>
                </a:solidFill>
              </a:rPr>
              <a:t>sales of Surface tablets remained lower than expected </a:t>
            </a:r>
            <a:r>
              <a:rPr lang="en-US" sz="1600" dirty="0"/>
              <a:t>[21].</a:t>
            </a:r>
            <a:r>
              <a:rPr lang="en-US" sz="1600" dirty="0">
                <a:solidFill>
                  <a:srgbClr val="FF0000"/>
                </a:solidFill>
              </a:rPr>
              <a:t> </a:t>
            </a:r>
            <a:endParaRPr lang="en-US" sz="1600" dirty="0"/>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(32)</a:t>
            </a:r>
            <a:br>
              <a:rPr lang="en-US" dirty="0">
                <a:solidFill>
                  <a:srgbClr val="FFFFFF"/>
                </a:solidFill>
                <a:latin typeface="Verdana" pitchFamily="34" charset="0"/>
              </a:rPr>
            </a:br>
            <a:endParaRPr lang="en-US" dirty="0"/>
          </a:p>
        </p:txBody>
      </p:sp>
      <p:sp>
        <p:nvSpPr>
          <p:cNvPr id="3" name="TextBox 2"/>
          <p:cNvSpPr txBox="1"/>
          <p:nvPr/>
        </p:nvSpPr>
        <p:spPr>
          <a:xfrm>
            <a:off x="308489" y="3834045"/>
            <a:ext cx="6718314" cy="338554"/>
          </a:xfrm>
          <a:prstGeom prst="rect">
            <a:avLst/>
          </a:prstGeom>
          <a:noFill/>
        </p:spPr>
        <p:txBody>
          <a:bodyPr wrap="none" rtlCol="0">
            <a:spAutoFit/>
          </a:bodyPr>
          <a:lstStyle/>
          <a:p>
            <a:pPr>
              <a:spcAft>
                <a:spcPts val="400"/>
              </a:spcAft>
            </a:pPr>
            <a:r>
              <a:rPr lang="en-US" sz="1600" dirty="0">
                <a:solidFill>
                  <a:srgbClr val="FF0000"/>
                </a:solidFill>
              </a:rPr>
              <a:t>Note</a:t>
            </a:r>
            <a:r>
              <a:rPr lang="en-US" sz="1600" dirty="0"/>
              <a:t> that </a:t>
            </a:r>
            <a:r>
              <a:rPr lang="en-US" sz="1600" dirty="0">
                <a:solidFill>
                  <a:srgbClr val="0070C0"/>
                </a:solidFill>
              </a:rPr>
              <a:t>NVidia's </a:t>
            </a:r>
            <a:r>
              <a:rPr lang="en-US" sz="1600" dirty="0" err="1">
                <a:solidFill>
                  <a:srgbClr val="0070C0"/>
                </a:solidFill>
              </a:rPr>
              <a:t>Tegra</a:t>
            </a:r>
            <a:r>
              <a:rPr lang="en-US" sz="1600" dirty="0">
                <a:solidFill>
                  <a:srgbClr val="0070C0"/>
                </a:solidFill>
              </a:rPr>
              <a:t> processors are 32-bit </a:t>
            </a:r>
            <a:r>
              <a:rPr lang="en-US" sz="1600" dirty="0" err="1">
                <a:solidFill>
                  <a:srgbClr val="0070C0"/>
                </a:solidFill>
              </a:rPr>
              <a:t>ARMv7</a:t>
            </a:r>
            <a:r>
              <a:rPr lang="en-US" sz="1600" dirty="0">
                <a:solidFill>
                  <a:srgbClr val="0070C0"/>
                </a:solidFill>
              </a:rPr>
              <a:t>-A based</a:t>
            </a:r>
            <a:r>
              <a:rPr lang="en-US" sz="1600" dirty="0"/>
              <a:t>.</a:t>
            </a:r>
          </a:p>
        </p:txBody>
      </p:sp>
      <p:sp>
        <p:nvSpPr>
          <p:cNvPr id="10" name="TextBox 9"/>
          <p:cNvSpPr txBox="1"/>
          <p:nvPr/>
        </p:nvSpPr>
        <p:spPr>
          <a:xfrm>
            <a:off x="295610" y="5025661"/>
            <a:ext cx="7576305" cy="338554"/>
          </a:xfrm>
          <a:prstGeom prst="rect">
            <a:avLst/>
          </a:prstGeom>
          <a:noFill/>
        </p:spPr>
        <p:txBody>
          <a:bodyPr wrap="none" rtlCol="0">
            <a:spAutoFit/>
          </a:bodyPr>
          <a:lstStyle/>
          <a:p>
            <a:pPr lvl="0"/>
            <a:r>
              <a:rPr lang="en-US" sz="1600" dirty="0">
                <a:solidFill>
                  <a:srgbClr val="0070C0"/>
                </a:solidFill>
              </a:rPr>
              <a:t>In 2015 Microsoft dropped production of devices based on Windows RT.</a:t>
            </a:r>
            <a:endParaRPr lang="en-US" dirty="0"/>
          </a:p>
        </p:txBody>
      </p:sp>
      <p:sp>
        <p:nvSpPr>
          <p:cNvPr id="6" name="TextBox 5"/>
          <p:cNvSpPr txBox="1"/>
          <p:nvPr/>
        </p:nvSpPr>
        <p:spPr>
          <a:xfrm>
            <a:off x="310593" y="4180017"/>
            <a:ext cx="8973162" cy="338554"/>
          </a:xfrm>
          <a:prstGeom prst="rect">
            <a:avLst/>
          </a:prstGeom>
          <a:noFill/>
        </p:spPr>
        <p:txBody>
          <a:bodyPr wrap="none" rtlCol="0">
            <a:spAutoFit/>
          </a:bodyPr>
          <a:lstStyle/>
          <a:p>
            <a:r>
              <a:rPr lang="en-US" sz="1600" dirty="0">
                <a:solidFill>
                  <a:srgbClr val="0070C0"/>
                </a:solidFill>
              </a:rPr>
              <a:t>Windows RT </a:t>
            </a:r>
            <a:r>
              <a:rPr lang="en-US" sz="1600" dirty="0"/>
              <a:t>was a </a:t>
            </a:r>
            <a:r>
              <a:rPr lang="en-US" sz="1600" dirty="0">
                <a:solidFill>
                  <a:srgbClr val="0070C0"/>
                </a:solidFill>
              </a:rPr>
              <a:t>modified version of Windows 8 that targeted the </a:t>
            </a:r>
            <a:r>
              <a:rPr lang="en-US" sz="1600" dirty="0" err="1">
                <a:solidFill>
                  <a:srgbClr val="0070C0"/>
                </a:solidFill>
              </a:rPr>
              <a:t>ARMv7</a:t>
            </a:r>
            <a:r>
              <a:rPr lang="en-US" sz="1600" dirty="0">
                <a:solidFill>
                  <a:srgbClr val="0070C0"/>
                </a:solidFill>
              </a:rPr>
              <a:t>-A ISA</a:t>
            </a:r>
            <a:r>
              <a:rPr lang="en-US" sz="1600" dirty="0"/>
              <a:t>. </a:t>
            </a:r>
          </a:p>
        </p:txBody>
      </p:sp>
    </p:spTree>
    <p:extLst>
      <p:ext uri="{BB962C8B-B14F-4D97-AF65-F5344CB8AC3E}">
        <p14:creationId xmlns:p14="http://schemas.microsoft.com/office/powerpoint/2010/main" val="18535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p:bldP spid="10" grpId="0"/>
      <p:bldP spid="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áblázat 7"/>
          <p:cNvGraphicFramePr>
            <a:graphicFrameLocks noGrp="1"/>
          </p:cNvGraphicFramePr>
          <p:nvPr>
            <p:extLst>
              <p:ext uri="{D42A27DB-BD31-4B8C-83A1-F6EECF244321}">
                <p14:modId xmlns:p14="http://schemas.microsoft.com/office/powerpoint/2010/main" val="2256493272"/>
              </p:ext>
            </p:extLst>
          </p:nvPr>
        </p:nvGraphicFramePr>
        <p:xfrm>
          <a:off x="226586" y="1504306"/>
          <a:ext cx="8750575" cy="3200400"/>
        </p:xfrm>
        <a:graphic>
          <a:graphicData uri="http://schemas.openxmlformats.org/drawingml/2006/table">
            <a:tbl>
              <a:tblPr firstRow="1" lastCol="1" bandRow="1">
                <a:tableStyleId>{5940675A-B579-460E-94D1-54222C63F5DA}</a:tableStyleId>
              </a:tblPr>
              <a:tblGrid>
                <a:gridCol w="1516987">
                  <a:extLst>
                    <a:ext uri="{9D8B030D-6E8A-4147-A177-3AD203B41FA5}">
                      <a16:colId xmlns:a16="http://schemas.microsoft.com/office/drawing/2014/main" val="20000"/>
                    </a:ext>
                  </a:extLst>
                </a:gridCol>
                <a:gridCol w="1021636">
                  <a:extLst>
                    <a:ext uri="{9D8B030D-6E8A-4147-A177-3AD203B41FA5}">
                      <a16:colId xmlns:a16="http://schemas.microsoft.com/office/drawing/2014/main" val="20001"/>
                    </a:ext>
                  </a:extLst>
                </a:gridCol>
                <a:gridCol w="1586626">
                  <a:extLst>
                    <a:ext uri="{9D8B030D-6E8A-4147-A177-3AD203B41FA5}">
                      <a16:colId xmlns:a16="http://schemas.microsoft.com/office/drawing/2014/main" val="20002"/>
                    </a:ext>
                  </a:extLst>
                </a:gridCol>
                <a:gridCol w="1269294">
                  <a:extLst>
                    <a:ext uri="{9D8B030D-6E8A-4147-A177-3AD203B41FA5}">
                      <a16:colId xmlns:a16="http://schemas.microsoft.com/office/drawing/2014/main" val="20003"/>
                    </a:ext>
                  </a:extLst>
                </a:gridCol>
                <a:gridCol w="913293">
                  <a:extLst>
                    <a:ext uri="{9D8B030D-6E8A-4147-A177-3AD203B41FA5}">
                      <a16:colId xmlns:a16="http://schemas.microsoft.com/office/drawing/2014/main" val="20004"/>
                    </a:ext>
                  </a:extLst>
                </a:gridCol>
                <a:gridCol w="2442739">
                  <a:extLst>
                    <a:ext uri="{9D8B030D-6E8A-4147-A177-3AD203B41FA5}">
                      <a16:colId xmlns:a16="http://schemas.microsoft.com/office/drawing/2014/main" val="20005"/>
                    </a:ext>
                  </a:extLst>
                </a:gridCol>
              </a:tblGrid>
              <a:tr h="468935">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Model</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Intro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Processor</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Word </a:t>
                      </a:r>
                      <a:r>
                        <a:rPr lang="hu-HU" sz="1300" dirty="0" err="1">
                          <a:latin typeface="Verdana" panose="020B0604030504040204" pitchFamily="34" charset="0"/>
                          <a:ea typeface="Verdana" panose="020B0604030504040204" pitchFamily="34" charset="0"/>
                          <a:cs typeface="Verdana" panose="020B0604030504040204" pitchFamily="34" charset="0"/>
                        </a:rPr>
                        <a:t>length</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Core </a:t>
                      </a:r>
                    </a:p>
                    <a:p>
                      <a:pPr algn="ctr"/>
                      <a:r>
                        <a:rPr lang="hu-HU" sz="1300" dirty="0">
                          <a:latin typeface="Verdana" panose="020B0604030504040204" pitchFamily="34" charset="0"/>
                          <a:ea typeface="Verdana" panose="020B0604030504040204" pitchFamily="34" charset="0"/>
                          <a:cs typeface="Verdana" panose="020B0604030504040204" pitchFamily="34" charset="0"/>
                        </a:rPr>
                        <a:t>count</a:t>
                      </a:r>
                    </a:p>
                  </a:txBody>
                  <a:tcPr anchor="ctr">
                    <a:solidFill>
                      <a:srgbClr val="CCECFF"/>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OS</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2/2013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Ivy</a:t>
                      </a:r>
                      <a:r>
                        <a:rPr lang="hu-HU" sz="1300" dirty="0">
                          <a:latin typeface="Verdana" panose="020B0604030504040204" pitchFamily="34" charset="0"/>
                          <a:ea typeface="Verdana" panose="020B0604030504040204" pitchFamily="34" charset="0"/>
                          <a:cs typeface="Verdana" panose="020B0604030504040204" pitchFamily="34" charset="0"/>
                        </a:rPr>
                        <a:t> </a:t>
                      </a:r>
                      <a:r>
                        <a:rPr lang="hu-HU" sz="1300" dirty="0" err="1">
                          <a:latin typeface="Verdana" panose="020B0604030504040204" pitchFamily="34" charset="0"/>
                          <a:ea typeface="Verdana" panose="020B0604030504040204" pitchFamily="34" charset="0"/>
                          <a:cs typeface="Verdana" panose="020B0604030504040204" pitchFamily="34" charset="0"/>
                        </a:rPr>
                        <a:t>Bridge</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 Pro</a:t>
                      </a:r>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a:t>
                      </a:r>
                      <a:r>
                        <a:rPr lang="hu-HU" sz="1300" baseline="0" dirty="0">
                          <a:latin typeface="Verdana" panose="020B0604030504040204" pitchFamily="34" charset="0"/>
                          <a:ea typeface="Verdana" panose="020B0604030504040204" pitchFamily="34" charset="0"/>
                          <a:cs typeface="Verdana" panose="020B0604030504040204" pitchFamily="34" charset="0"/>
                        </a:rPr>
                        <a:t> 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10/2013</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i5</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Surface</a:t>
                      </a:r>
                      <a:r>
                        <a:rPr lang="hu-HU" sz="1300" dirty="0">
                          <a:latin typeface="Verdana" panose="020B0604030504040204" pitchFamily="34" charset="0"/>
                          <a:ea typeface="Verdana" panose="020B0604030504040204" pitchFamily="34" charset="0"/>
                          <a:cs typeface="Verdana" panose="020B0604030504040204" pitchFamily="34" charset="0"/>
                        </a:rPr>
                        <a:t> Pro 3</a:t>
                      </a: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a:t>
                      </a:r>
                      <a:r>
                        <a:rPr lang="hu-HU" sz="1300" dirty="0">
                          <a:latin typeface="Verdana" panose="020B0604030504040204" pitchFamily="34" charset="0"/>
                          <a:ea typeface="Verdana" panose="020B0604030504040204" pitchFamily="34" charset="0"/>
                          <a:cs typeface="Verdana" panose="020B0604030504040204" pitchFamily="34" charset="0"/>
                        </a:rPr>
                        <a:t>6/2014</a:t>
                      </a:r>
                    </a:p>
                  </a:txBody>
                  <a:tcPr anchor="ctr">
                    <a:solidFill>
                      <a:srgbClr val="FFEAD5"/>
                    </a:solidFill>
                  </a:tcPr>
                </a:tc>
                <a:tc>
                  <a:txBody>
                    <a:bodyPr/>
                    <a:lstStyle/>
                    <a:p>
                      <a:pPr algn="ctr"/>
                      <a:r>
                        <a:rPr lang="hu-HU" sz="1300" dirty="0" err="1">
                          <a:latin typeface="Verdana" panose="020B0604030504040204" pitchFamily="34" charset="0"/>
                          <a:ea typeface="Verdana" panose="020B0604030504040204" pitchFamily="34" charset="0"/>
                          <a:cs typeface="Verdana" panose="020B0604030504040204" pitchFamily="34" charset="0"/>
                        </a:rPr>
                        <a:t>Haswell</a:t>
                      </a:r>
                      <a:r>
                        <a:rPr lang="hu-HU" sz="1300" dirty="0">
                          <a:latin typeface="Verdana" panose="020B0604030504040204" pitchFamily="34" charset="0"/>
                          <a:ea typeface="Verdana" panose="020B0604030504040204" pitchFamily="34" charset="0"/>
                          <a:cs typeface="Verdana" panose="020B0604030504040204" pitchFamily="34" charset="0"/>
                        </a:rPr>
                        <a:t>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8.1 Pro</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4</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10/2015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Skylake</a:t>
                      </a:r>
                      <a:r>
                        <a:rPr lang="en-US" sz="1300" dirty="0">
                          <a:latin typeface="Verdana" panose="020B0604030504040204" pitchFamily="34" charset="0"/>
                          <a:ea typeface="Verdana" panose="020B0604030504040204" pitchFamily="34" charset="0"/>
                          <a:cs typeface="Verdana" panose="020B0604030504040204" pitchFamily="34" charset="0"/>
                        </a:rPr>
                        <a:t>-U </a:t>
                      </a:r>
                      <a:r>
                        <a:rPr lang="en-US" sz="1300" dirty="0" err="1">
                          <a:latin typeface="Verdana" panose="020B0604030504040204" pitchFamily="34" charset="0"/>
                          <a:ea typeface="Verdana" panose="020B0604030504040204" pitchFamily="34" charset="0"/>
                          <a:cs typeface="Verdana" panose="020B0604030504040204" pitchFamily="34" charset="0"/>
                        </a:rPr>
                        <a:t>i5</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Surface Pro 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06/2017</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err="1">
                          <a:latin typeface="Verdana" panose="020B0604030504040204" pitchFamily="34" charset="0"/>
                          <a:ea typeface="Verdana" panose="020B0604030504040204" pitchFamily="34" charset="0"/>
                          <a:cs typeface="Verdana" panose="020B0604030504040204" pitchFamily="34" charset="0"/>
                        </a:rPr>
                        <a:t>Kaby</a:t>
                      </a:r>
                      <a:r>
                        <a:rPr lang="en-US" sz="1300" dirty="0">
                          <a:latin typeface="Verdana" panose="020B0604030504040204" pitchFamily="34" charset="0"/>
                          <a:ea typeface="Verdana" panose="020B0604030504040204" pitchFamily="34" charset="0"/>
                          <a:cs typeface="Verdana" panose="020B0604030504040204" pitchFamily="34" charset="0"/>
                        </a:rPr>
                        <a:t> Lake </a:t>
                      </a:r>
                      <a:r>
                        <a:rPr lang="en-US" sz="1300" dirty="0" err="1">
                          <a:latin typeface="Verdana" panose="020B0604030504040204" pitchFamily="34" charset="0"/>
                          <a:ea typeface="Verdana" panose="020B0604030504040204" pitchFamily="34" charset="0"/>
                          <a:cs typeface="Verdana" panose="020B0604030504040204" pitchFamily="34" charset="0"/>
                        </a:rPr>
                        <a:t>m3</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64-bit</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2</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300" dirty="0">
                          <a:latin typeface="Verdana" panose="020B0604030504040204" pitchFamily="34" charset="0"/>
                          <a:ea typeface="Verdana" panose="020B0604030504040204" pitchFamily="34" charset="0"/>
                          <a:cs typeface="Verdana" panose="020B0604030504040204" pitchFamily="34" charset="0"/>
                        </a:rPr>
                        <a:t>Windows</a:t>
                      </a:r>
                      <a:r>
                        <a:rPr lang="en-US" sz="1300" baseline="0" dirty="0">
                          <a:latin typeface="Verdana" panose="020B0604030504040204" pitchFamily="34" charset="0"/>
                          <a:ea typeface="Verdana" panose="020B0604030504040204" pitchFamily="34" charset="0"/>
                          <a:cs typeface="Verdana" panose="020B0604030504040204" pitchFamily="34" charset="0"/>
                        </a:rPr>
                        <a:t> 10 Pro</a:t>
                      </a:r>
                      <a:endParaRPr lang="hu-HU" sz="13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5"/>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6</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10/2018</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Kaby Lake Refr.</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2761246688"/>
                  </a:ext>
                </a:extLst>
              </a:tr>
              <a:tr h="370840">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Surface Pro 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10/2019</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Ice Lake i3/i5/i7</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64-bit</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2/4</a:t>
                      </a:r>
                    </a:p>
                  </a:txBody>
                  <a:tcPr anchor="ctr">
                    <a:solidFill>
                      <a:srgbClr val="FFEAD5"/>
                    </a:solidFill>
                  </a:tcPr>
                </a:tc>
                <a:tc>
                  <a:txBody>
                    <a:bodyPr/>
                    <a:lstStyle/>
                    <a:p>
                      <a:pPr algn="ctr"/>
                      <a:r>
                        <a:rPr lang="hu-HU" sz="1300" dirty="0">
                          <a:latin typeface="Verdana" panose="020B0604030504040204" pitchFamily="34" charset="0"/>
                          <a:ea typeface="Verdana" panose="020B0604030504040204" pitchFamily="34" charset="0"/>
                          <a:cs typeface="Verdana" panose="020B0604030504040204" pitchFamily="34" charset="0"/>
                        </a:rPr>
                        <a:t>Windows 10 Home</a:t>
                      </a:r>
                    </a:p>
                  </a:txBody>
                  <a:tcPr anchor="ctr">
                    <a:solidFill>
                      <a:srgbClr val="FFEAD5"/>
                    </a:solidFill>
                  </a:tcPr>
                </a:tc>
                <a:extLst>
                  <a:ext uri="{0D108BD9-81ED-4DB2-BD59-A6C34878D82A}">
                    <a16:rowId xmlns:a16="http://schemas.microsoft.com/office/drawing/2014/main" val="3527773891"/>
                  </a:ext>
                </a:extLst>
              </a:tr>
            </a:tbl>
          </a:graphicData>
        </a:graphic>
      </p:graphicFrame>
      <p:sp>
        <p:nvSpPr>
          <p:cNvPr id="6" name="TextBox 5"/>
          <p:cNvSpPr txBox="1"/>
          <p:nvPr/>
        </p:nvSpPr>
        <p:spPr>
          <a:xfrm>
            <a:off x="1466655" y="4953841"/>
            <a:ext cx="6138027" cy="338554"/>
          </a:xfrm>
          <a:prstGeom prst="rect">
            <a:avLst/>
          </a:prstGeom>
          <a:noFill/>
        </p:spPr>
        <p:txBody>
          <a:bodyPr wrap="none" rtlCol="0">
            <a:spAutoFit/>
          </a:bodyPr>
          <a:lstStyle/>
          <a:p>
            <a:r>
              <a:rPr lang="en-US" sz="1600" dirty="0"/>
              <a:t>Table: Microsoft’s Intel Core 2-based Surface Pro tablets</a:t>
            </a:r>
          </a:p>
        </p:txBody>
      </p:sp>
      <p:sp>
        <p:nvSpPr>
          <p:cNvPr id="5" name="TextBox 4"/>
          <p:cNvSpPr txBox="1"/>
          <p:nvPr/>
        </p:nvSpPr>
        <p:spPr>
          <a:xfrm>
            <a:off x="125942" y="513086"/>
            <a:ext cx="5035674" cy="369332"/>
          </a:xfrm>
          <a:prstGeom prst="rect">
            <a:avLst/>
          </a:prstGeom>
          <a:noFill/>
        </p:spPr>
        <p:txBody>
          <a:bodyPr wrap="none" rtlCol="0">
            <a:spAutoFit/>
          </a:bodyPr>
          <a:lstStyle/>
          <a:p>
            <a:r>
              <a:rPr lang="hu-HU" dirty="0">
                <a:solidFill>
                  <a:schemeClr val="accent6"/>
                </a:solidFill>
              </a:rPr>
              <a:t>Overview of </a:t>
            </a:r>
            <a:r>
              <a:rPr lang="en-US" dirty="0">
                <a:solidFill>
                  <a:schemeClr val="accent6"/>
                </a:solidFill>
              </a:rPr>
              <a:t>Microsoft’s Surface tablets -2</a:t>
            </a:r>
            <a:endParaRPr lang="en-US" sz="1600" dirty="0">
              <a:solidFill>
                <a:schemeClr val="accent6"/>
              </a:solidFill>
            </a:endParaRPr>
          </a:p>
        </p:txBody>
      </p:sp>
      <p:sp>
        <p:nvSpPr>
          <p:cNvPr id="7" name="TextBox 6"/>
          <p:cNvSpPr txBox="1"/>
          <p:nvPr/>
        </p:nvSpPr>
        <p:spPr>
          <a:xfrm>
            <a:off x="136942" y="865882"/>
            <a:ext cx="5379806" cy="338554"/>
          </a:xfrm>
          <a:prstGeom prst="rect">
            <a:avLst/>
          </a:prstGeom>
          <a:noFill/>
        </p:spPr>
        <p:txBody>
          <a:bodyPr wrap="none" rtlCol="0">
            <a:spAutoFit/>
          </a:bodyPr>
          <a:lstStyle/>
          <a:p>
            <a:r>
              <a:rPr lang="en-US" sz="1600" dirty="0">
                <a:solidFill>
                  <a:srgbClr val="FF0000"/>
                </a:solidFill>
              </a:rPr>
              <a:t>Main features of Microsoft’s </a:t>
            </a:r>
            <a:r>
              <a:rPr lang="hu-HU" sz="1600" dirty="0">
                <a:solidFill>
                  <a:srgbClr val="FF0000"/>
                </a:solidFill>
              </a:rPr>
              <a:t>Surface Pro </a:t>
            </a:r>
            <a:r>
              <a:rPr lang="en-US" sz="1600" dirty="0">
                <a:solidFill>
                  <a:srgbClr val="FF0000"/>
                </a:solidFill>
              </a:rPr>
              <a:t>tablet line</a:t>
            </a:r>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(33)</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163693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206515" y="1799452"/>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1718810"/>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5690" y="517734"/>
            <a:ext cx="5171609" cy="369332"/>
          </a:xfrm>
          <a:prstGeom prst="rect">
            <a:avLst/>
          </a:prstGeom>
          <a:noFill/>
        </p:spPr>
        <p:txBody>
          <a:bodyPr wrap="none" rtlCol="0">
            <a:spAutoFit/>
          </a:bodyPr>
          <a:lstStyle/>
          <a:p>
            <a:r>
              <a:rPr lang="hu-HU" dirty="0">
                <a:solidFill>
                  <a:schemeClr val="accent6"/>
                </a:solidFill>
              </a:rPr>
              <a:t>Example: </a:t>
            </a:r>
            <a:r>
              <a:rPr lang="en-US" dirty="0">
                <a:solidFill>
                  <a:schemeClr val="accent6"/>
                </a:solidFill>
              </a:rPr>
              <a:t>Windows Surface Pro 3 (8/2014)</a:t>
            </a:r>
          </a:p>
        </p:txBody>
      </p:sp>
      <p:sp>
        <p:nvSpPr>
          <p:cNvPr id="10" name="TextBox 9"/>
          <p:cNvSpPr txBox="1"/>
          <p:nvPr/>
        </p:nvSpPr>
        <p:spPr>
          <a:xfrm>
            <a:off x="125691" y="931599"/>
            <a:ext cx="3060002" cy="697627"/>
          </a:xfrm>
          <a:prstGeom prst="rect">
            <a:avLst/>
          </a:prstGeom>
          <a:noFill/>
        </p:spPr>
        <p:txBody>
          <a:bodyPr wrap="square" rtlCol="0">
            <a:spAutoFit/>
          </a:bodyPr>
          <a:lstStyle/>
          <a:p>
            <a:pPr>
              <a:spcAft>
                <a:spcPts val="400"/>
              </a:spcAft>
            </a:pPr>
            <a:r>
              <a:rPr lang="en-US" dirty="0"/>
              <a:t>2 in 1 tablet 12”</a:t>
            </a:r>
          </a:p>
          <a:p>
            <a:r>
              <a:rPr lang="en-US" dirty="0"/>
              <a:t>Aim: Replacing laptops</a:t>
            </a:r>
          </a:p>
        </p:txBody>
      </p:sp>
      <p:sp>
        <p:nvSpPr>
          <p:cNvPr id="7" name="TextBox 6"/>
          <p:cNvSpPr txBox="1"/>
          <p:nvPr/>
        </p:nvSpPr>
        <p:spPr>
          <a:xfrm>
            <a:off x="1106615" y="5048002"/>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048002"/>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2"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(34)</a:t>
            </a:r>
            <a:br>
              <a:rPr lang="en-US" dirty="0">
                <a:solidFill>
                  <a:srgbClr val="FFFFFF"/>
                </a:solidFill>
                <a:latin typeface="Verdana" pitchFamily="34" charset="0"/>
              </a:rPr>
            </a:br>
            <a:endParaRPr lang="en-US" dirty="0"/>
          </a:p>
        </p:txBody>
      </p:sp>
    </p:spTree>
    <p:extLst>
      <p:ext uri="{BB962C8B-B14F-4D97-AF65-F5344CB8AC3E}">
        <p14:creationId xmlns:p14="http://schemas.microsoft.com/office/powerpoint/2010/main" val="254472189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(35)</a:t>
            </a:r>
            <a:endParaRPr lang="en-US" dirty="0"/>
          </a:p>
        </p:txBody>
      </p:sp>
      <p:pic>
        <p:nvPicPr>
          <p:cNvPr id="3" name="Picture 2"/>
          <p:cNvPicPr>
            <a:picLocks noChangeAspect="1"/>
          </p:cNvPicPr>
          <p:nvPr/>
        </p:nvPicPr>
        <p:blipFill>
          <a:blip r:embed="rId2"/>
          <a:stretch>
            <a:fillRect/>
          </a:stretch>
        </p:blipFill>
        <p:spPr>
          <a:xfrm>
            <a:off x="26495" y="1268760"/>
            <a:ext cx="9054389" cy="3915435"/>
          </a:xfrm>
          <a:prstGeom prst="rect">
            <a:avLst/>
          </a:prstGeom>
        </p:spPr>
      </p:pic>
      <p:sp>
        <p:nvSpPr>
          <p:cNvPr id="5" name="TextBox 4"/>
          <p:cNvSpPr txBox="1"/>
          <p:nvPr/>
        </p:nvSpPr>
        <p:spPr>
          <a:xfrm>
            <a:off x="119428" y="514173"/>
            <a:ext cx="3664786" cy="369332"/>
          </a:xfrm>
          <a:prstGeom prst="rect">
            <a:avLst/>
          </a:prstGeom>
          <a:noFill/>
        </p:spPr>
        <p:txBody>
          <a:bodyPr wrap="none" rtlCol="0">
            <a:spAutoFit/>
          </a:bodyPr>
          <a:lstStyle/>
          <a:p>
            <a:r>
              <a:rPr lang="en-US" dirty="0">
                <a:solidFill>
                  <a:schemeClr val="accent6"/>
                </a:solidFill>
              </a:rPr>
              <a:t>Further Surface products [84]</a:t>
            </a:r>
          </a:p>
        </p:txBody>
      </p:sp>
      <p:sp>
        <p:nvSpPr>
          <p:cNvPr id="6" name="Rounded Rectangle 5"/>
          <p:cNvSpPr/>
          <p:nvPr/>
        </p:nvSpPr>
        <p:spPr>
          <a:xfrm>
            <a:off x="3716905" y="2381139"/>
            <a:ext cx="5427095" cy="180000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96525" y="5904275"/>
            <a:ext cx="4934749" cy="697627"/>
          </a:xfrm>
          <a:prstGeom prst="rect">
            <a:avLst/>
          </a:prstGeom>
          <a:noFill/>
        </p:spPr>
        <p:txBody>
          <a:bodyPr wrap="none" rtlCol="0">
            <a:spAutoFit/>
          </a:bodyPr>
          <a:lstStyle/>
          <a:p>
            <a:pPr>
              <a:spcAft>
                <a:spcPts val="200"/>
              </a:spcAft>
            </a:pPr>
            <a:r>
              <a:rPr lang="en-US" sz="1200" dirty="0"/>
              <a:t>Surface Book: Laptop</a:t>
            </a:r>
          </a:p>
          <a:p>
            <a:pPr>
              <a:spcAft>
                <a:spcPts val="200"/>
              </a:spcAft>
            </a:pPr>
            <a:r>
              <a:rPr lang="en-US" sz="1200" dirty="0"/>
              <a:t>Surface Studio: 28” touch screen display for content creation</a:t>
            </a:r>
          </a:p>
          <a:p>
            <a:pPr>
              <a:spcAft>
                <a:spcPts val="200"/>
              </a:spcAft>
            </a:pPr>
            <a:r>
              <a:rPr lang="en-US" sz="1200" dirty="0"/>
              <a:t>Surface Hub: Wall-mounted 55” or 84” touchscreen device </a:t>
            </a:r>
          </a:p>
        </p:txBody>
      </p:sp>
    </p:spTree>
    <p:extLst>
      <p:ext uri="{BB962C8B-B14F-4D97-AF65-F5344CB8AC3E}">
        <p14:creationId xmlns:p14="http://schemas.microsoft.com/office/powerpoint/2010/main" val="20104110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4365C-094D-4EA8-9EEA-930A22DC39AE}"/>
              </a:ext>
            </a:extLst>
          </p:cNvPr>
          <p:cNvSpPr>
            <a:spLocks noGrp="1"/>
          </p:cNvSpPr>
          <p:nvPr>
            <p:ph type="title"/>
          </p:nvPr>
        </p:nvSpPr>
        <p:spPr/>
        <p:txBody>
          <a:bodyPr/>
          <a:lstStyle/>
          <a:p>
            <a:r>
              <a:rPr lang="en-US" dirty="0"/>
              <a:t>1. Emergence and spread of smartphones (10)</a:t>
            </a:r>
            <a:endParaRPr lang="hu-HU" dirty="0"/>
          </a:p>
        </p:txBody>
      </p:sp>
      <p:pic>
        <p:nvPicPr>
          <p:cNvPr id="3" name="Picture 2">
            <a:extLst>
              <a:ext uri="{FF2B5EF4-FFF2-40B4-BE49-F238E27FC236}">
                <a16:creationId xmlns:a16="http://schemas.microsoft.com/office/drawing/2014/main" id="{03CCCAE1-EABF-48BC-8DED-E64F23508653}"/>
              </a:ext>
            </a:extLst>
          </p:cNvPr>
          <p:cNvPicPr>
            <a:picLocks noChangeAspect="1"/>
          </p:cNvPicPr>
          <p:nvPr/>
        </p:nvPicPr>
        <p:blipFill rotWithShape="1">
          <a:blip r:embed="rId2"/>
          <a:srcRect l="7181" t="35122" r="40156" b="11501"/>
          <a:stretch/>
        </p:blipFill>
        <p:spPr>
          <a:xfrm>
            <a:off x="-11460" y="998730"/>
            <a:ext cx="9144000" cy="5213106"/>
          </a:xfrm>
          <a:prstGeom prst="rect">
            <a:avLst/>
          </a:prstGeom>
        </p:spPr>
      </p:pic>
      <p:sp>
        <p:nvSpPr>
          <p:cNvPr id="5" name="TextBox 4">
            <a:extLst>
              <a:ext uri="{FF2B5EF4-FFF2-40B4-BE49-F238E27FC236}">
                <a16:creationId xmlns:a16="http://schemas.microsoft.com/office/drawing/2014/main" id="{901BF021-35E6-4E9A-BBB0-489A3FB365D8}"/>
              </a:ext>
            </a:extLst>
          </p:cNvPr>
          <p:cNvSpPr txBox="1"/>
          <p:nvPr/>
        </p:nvSpPr>
        <p:spPr>
          <a:xfrm>
            <a:off x="124990" y="512064"/>
            <a:ext cx="8878649" cy="369332"/>
          </a:xfrm>
          <a:prstGeom prst="rect">
            <a:avLst/>
          </a:prstGeom>
          <a:noFill/>
        </p:spPr>
        <p:txBody>
          <a:bodyPr wrap="none" rtlCol="0">
            <a:spAutoFit/>
          </a:bodyPr>
          <a:lstStyle/>
          <a:p>
            <a:r>
              <a:rPr lang="en-US" dirty="0">
                <a:solidFill>
                  <a:schemeClr val="accent6"/>
                </a:solidFill>
              </a:rPr>
              <a:t>Worldwide smartphone market share 20</a:t>
            </a:r>
            <a:r>
              <a:rPr lang="hu-HU" dirty="0">
                <a:solidFill>
                  <a:schemeClr val="accent6"/>
                </a:solidFill>
              </a:rPr>
              <a:t>09</a:t>
            </a:r>
            <a:r>
              <a:rPr lang="en-US" dirty="0">
                <a:solidFill>
                  <a:schemeClr val="accent6"/>
                </a:solidFill>
              </a:rPr>
              <a:t>-201</a:t>
            </a:r>
            <a:r>
              <a:rPr lang="hu-HU" dirty="0">
                <a:solidFill>
                  <a:schemeClr val="accent6"/>
                </a:solidFill>
              </a:rPr>
              <a:t>9</a:t>
            </a:r>
            <a:r>
              <a:rPr lang="en-US" dirty="0">
                <a:solidFill>
                  <a:schemeClr val="accent6"/>
                </a:solidFill>
              </a:rPr>
              <a:t> (in unit shipments) [</a:t>
            </a:r>
            <a:r>
              <a:rPr lang="hu-HU" dirty="0">
                <a:solidFill>
                  <a:schemeClr val="accent6"/>
                </a:solidFill>
              </a:rPr>
              <a:t>108</a:t>
            </a:r>
            <a:r>
              <a:rPr lang="en-US" dirty="0">
                <a:solidFill>
                  <a:schemeClr val="accent6"/>
                </a:solidFill>
              </a:rPr>
              <a:t>]</a:t>
            </a:r>
          </a:p>
        </p:txBody>
      </p:sp>
    </p:spTree>
    <p:extLst>
      <p:ext uri="{BB962C8B-B14F-4D97-AF65-F5344CB8AC3E}">
        <p14:creationId xmlns:p14="http://schemas.microsoft.com/office/powerpoint/2010/main" val="160939597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(36)</a:t>
            </a:r>
            <a:endParaRPr lang="en-US" dirty="0"/>
          </a:p>
        </p:txBody>
      </p:sp>
      <p:sp>
        <p:nvSpPr>
          <p:cNvPr id="3" name="TextBox 2"/>
          <p:cNvSpPr txBox="1"/>
          <p:nvPr/>
        </p:nvSpPr>
        <p:spPr>
          <a:xfrm>
            <a:off x="38887" y="503675"/>
            <a:ext cx="9361657" cy="369332"/>
          </a:xfrm>
          <a:prstGeom prst="rect">
            <a:avLst/>
          </a:prstGeom>
          <a:noFill/>
        </p:spPr>
        <p:txBody>
          <a:bodyPr wrap="square" rtlCol="0">
            <a:spAutoFit/>
          </a:bodyPr>
          <a:lstStyle/>
          <a:p>
            <a:r>
              <a:rPr lang="en-US" dirty="0"/>
              <a:t>Optional reading on Microsoft’s activities toward ARM-based processors (96]</a:t>
            </a:r>
          </a:p>
        </p:txBody>
      </p:sp>
      <p:sp>
        <p:nvSpPr>
          <p:cNvPr id="4" name="TextBox 3"/>
          <p:cNvSpPr txBox="1"/>
          <p:nvPr/>
        </p:nvSpPr>
        <p:spPr>
          <a:xfrm>
            <a:off x="115888" y="1043735"/>
            <a:ext cx="9016652" cy="5570756"/>
          </a:xfrm>
          <a:prstGeom prst="rect">
            <a:avLst/>
          </a:prstGeom>
          <a:noFill/>
        </p:spPr>
        <p:txBody>
          <a:bodyPr wrap="square" rtlCol="0">
            <a:spAutoFit/>
          </a:bodyPr>
          <a:lstStyle/>
          <a:p>
            <a:pPr>
              <a:spcAft>
                <a:spcPts val="600"/>
              </a:spcAft>
            </a:pPr>
            <a:r>
              <a:rPr lang="en-US" sz="1600" dirty="0"/>
              <a:t>“Windows on ARM isn't new: from Windows Phone to Windows RT to Windows </a:t>
            </a:r>
            <a:r>
              <a:rPr lang="en-US" sz="1600" dirty="0" err="1"/>
              <a:t>IoT</a:t>
            </a:r>
            <a:r>
              <a:rPr lang="en-US" sz="1600" dirty="0"/>
              <a:t>, Microsoft has had multiple systems that take Windows beyond the familiar Intel and AMD processors. Older versions of Windows ran on PowerPC, Alpha, Itanium, and MIPS, after all, and in 2009 an unofficial internal project had Windows 7 running on ARM. Development continued for ARMv7 32-bit processors with VFP floating point, NEON (ARM's version of Intel's SSE instructions for processing data in parallel) and the Thumb-2 instruction set.</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a:t>
            </a:r>
          </a:p>
          <a:p>
            <a:pPr>
              <a:spcAft>
                <a:spcPts val="600"/>
              </a:spcAft>
            </a:pPr>
            <a:r>
              <a:rPr lang="en-US" sz="1600" dirty="0"/>
              <a:t>But when that shipped as Windows RT, it only ran apps that had been specifically written and compiled for ARM using only the </a:t>
            </a:r>
            <a:r>
              <a:rPr lang="en-US" sz="1600" dirty="0" err="1"/>
              <a:t>WinRT</a:t>
            </a:r>
            <a:r>
              <a:rPr lang="en-US" sz="1600" dirty="0"/>
              <a:t> APIs. The idea was to turn Windows in a OS that was designed for mobile -- like iOS -- to get better security and battery life. But not running standard Windows programs -- either recompiled or in emulation -- was an artificial limitation (although designing Windows RT devices just for Store apps meant they used rather underpowered </a:t>
            </a:r>
            <a:r>
              <a:rPr lang="en-US" sz="1600" dirty="0" err="1"/>
              <a:t>Tegra</a:t>
            </a:r>
            <a:r>
              <a:rPr lang="en-US" sz="1600" dirty="0"/>
              <a:t> SOCs. </a:t>
            </a:r>
          </a:p>
          <a:p>
            <a:pPr>
              <a:spcAft>
                <a:spcPts val="600"/>
              </a:spcAft>
            </a:pPr>
            <a:r>
              <a:rPr lang="en-US" sz="1600" dirty="0"/>
              <a:t>Although the first systems to go on sale will all come with Windows 10 S, which only runs apps that come from the Store, those Store apps can include standard desktop x86 apps that have been packaged up for distribution through the Store. There's also a free upgrade to Windows 10 Pro -- not a special or limited version of Windows, but the full Windows 10 Pro that Microsoft has compiled for ARM.</a:t>
            </a:r>
          </a:p>
          <a:p>
            <a:r>
              <a:rPr lang="en-US" sz="1600" dirty="0"/>
              <a:t>Install Windows 10 Pro and you can install standard Windows applications.”</a:t>
            </a:r>
          </a:p>
        </p:txBody>
      </p:sp>
    </p:spTree>
    <p:extLst>
      <p:ext uri="{BB962C8B-B14F-4D97-AF65-F5344CB8AC3E}">
        <p14:creationId xmlns:p14="http://schemas.microsoft.com/office/powerpoint/2010/main" val="10714697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(37)</a:t>
            </a:r>
            <a:endParaRPr lang="en-US" dirty="0"/>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d3</a:t>
            </a:r>
            <a:r>
              <a:rPr lang="hu-HU" altLang="en-US" dirty="0">
                <a:solidFill>
                  <a:schemeClr val="accent6"/>
                </a:solidFill>
              </a:rPr>
              <a:t>) Microsoft's move to enter the  phone business</a:t>
            </a:r>
            <a:r>
              <a:rPr lang="en-US" altLang="en-US" dirty="0">
                <a:solidFill>
                  <a:schemeClr val="accent6"/>
                </a:solidFill>
              </a:rPr>
              <a:t> -1</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821646"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beginning of 2011 the</a:t>
            </a:r>
            <a:r>
              <a:rPr lang="en-US" sz="1600" dirty="0">
                <a:solidFill>
                  <a:srgbClr val="0070C0"/>
                </a:solidFill>
              </a:rPr>
              <a:t> sales figures of mobiles running </a:t>
            </a:r>
            <a:r>
              <a:rPr lang="hu-HU" sz="1600" dirty="0">
                <a:solidFill>
                  <a:srgbClr val="0070C0"/>
                </a:solidFill>
              </a:rPr>
              <a:t>Google's Android </a:t>
            </a:r>
            <a:endParaRPr lang="en-US" sz="1600" dirty="0">
              <a:solidFill>
                <a:srgbClr val="0070C0"/>
              </a:solidFill>
            </a:endParaRPr>
          </a:p>
          <a:p>
            <a:pPr>
              <a:spcAft>
                <a:spcPts val="600"/>
              </a:spcAft>
            </a:pPr>
            <a:r>
              <a:rPr lang="en-US" sz="1600" dirty="0">
                <a:solidFill>
                  <a:srgbClr val="0070C0"/>
                </a:solidFill>
              </a:rPr>
              <a:t>     </a:t>
            </a:r>
            <a:r>
              <a:rPr lang="hu-HU" sz="1600" dirty="0">
                <a:solidFill>
                  <a:srgbClr val="0070C0"/>
                </a:solidFill>
              </a:rPr>
              <a:t> </a:t>
            </a:r>
            <a:r>
              <a:rPr lang="en-US" sz="1600" dirty="0">
                <a:solidFill>
                  <a:srgbClr val="0070C0"/>
                </a:solidFill>
              </a:rPr>
              <a:t>surpassed those running under</a:t>
            </a:r>
            <a:r>
              <a:rPr lang="hu-HU" sz="1600" dirty="0">
                <a:solidFill>
                  <a:srgbClr val="0070C0"/>
                </a:solidFill>
              </a:rPr>
              <a:t> Nokia's</a:t>
            </a:r>
            <a:r>
              <a:rPr lang="hu-HU" sz="1600" dirty="0"/>
              <a:t> </a:t>
            </a:r>
            <a:r>
              <a:rPr lang="hu-HU" sz="1600" dirty="0">
                <a:solidFill>
                  <a:srgbClr val="0070C0"/>
                </a:solidFill>
              </a:rPr>
              <a:t>Symbian</a:t>
            </a:r>
            <a:r>
              <a:rPr lang="en-US" sz="1600" dirty="0">
                <a:solidFill>
                  <a:srgbClr val="0070C0"/>
                </a:solidFill>
              </a:rPr>
              <a:t>.</a:t>
            </a:r>
          </a:p>
        </p:txBody>
      </p:sp>
      <p:pic>
        <p:nvPicPr>
          <p:cNvPr id="9" name="Picture 8"/>
          <p:cNvPicPr>
            <a:picLocks noChangeAspect="1"/>
          </p:cNvPicPr>
          <p:nvPr/>
        </p:nvPicPr>
        <p:blipFill rotWithShape="1">
          <a:blip r:embed="rId2"/>
          <a:srcRect l="3336" t="24972" r="2394" b="2152"/>
          <a:stretch/>
        </p:blipFill>
        <p:spPr>
          <a:xfrm>
            <a:off x="386535" y="1628800"/>
            <a:ext cx="8055895" cy="4539879"/>
          </a:xfrm>
          <a:prstGeom prst="rect">
            <a:avLst/>
          </a:prstGeom>
        </p:spPr>
      </p:pic>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4" name="TextBox 13"/>
          <p:cNvSpPr txBox="1"/>
          <p:nvPr/>
        </p:nvSpPr>
        <p:spPr>
          <a:xfrm>
            <a:off x="280445" y="6264184"/>
            <a:ext cx="8782789" cy="584775"/>
          </a:xfrm>
          <a:prstGeom prst="rect">
            <a:avLst/>
          </a:prstGeom>
          <a:noFill/>
        </p:spPr>
        <p:txBody>
          <a:bodyPr wrap="none" rtlCol="0">
            <a:spAutoFit/>
          </a:bodyPr>
          <a:lstStyle/>
          <a:p>
            <a:pPr algn="ctr"/>
            <a:r>
              <a:rPr lang="en-US" sz="1600" dirty="0">
                <a:solidFill>
                  <a:schemeClr val="accent6"/>
                </a:solidFill>
              </a:rPr>
              <a:t>Figure: </a:t>
            </a:r>
            <a:r>
              <a:rPr lang="hu-HU" sz="1600" dirty="0">
                <a:solidFill>
                  <a:schemeClr val="accent6"/>
                </a:solidFill>
              </a:rPr>
              <a:t>Global market share </a:t>
            </a:r>
            <a:r>
              <a:rPr lang="en-US" sz="1600" dirty="0">
                <a:solidFill>
                  <a:schemeClr val="accent6"/>
                </a:solidFill>
              </a:rPr>
              <a:t>(</a:t>
            </a:r>
            <a:r>
              <a:rPr lang="hu-HU" sz="1600" dirty="0">
                <a:solidFill>
                  <a:schemeClr val="accent6"/>
                </a:solidFill>
              </a:rPr>
              <a:t>in terms of sales figures</a:t>
            </a:r>
            <a:r>
              <a:rPr lang="en-US" sz="1600" dirty="0">
                <a:solidFill>
                  <a:schemeClr val="accent6"/>
                </a:solidFill>
              </a:rPr>
              <a:t>) </a:t>
            </a:r>
            <a:r>
              <a:rPr lang="hu-HU" sz="1600" dirty="0">
                <a:solidFill>
                  <a:schemeClr val="accent6"/>
                </a:solidFill>
              </a:rPr>
              <a:t>of leading smartphone OSs </a:t>
            </a:r>
          </a:p>
          <a:p>
            <a:pPr algn="ctr"/>
            <a:r>
              <a:rPr lang="hu-HU" sz="1600" dirty="0">
                <a:solidFill>
                  <a:schemeClr val="accent6"/>
                </a:solidFill>
              </a:rPr>
              <a:t>  to end users from Q1 2009 to Q</a:t>
            </a:r>
            <a:r>
              <a:rPr lang="en-US" sz="1600" dirty="0">
                <a:solidFill>
                  <a:schemeClr val="accent6"/>
                </a:solidFill>
              </a:rPr>
              <a:t>2</a:t>
            </a:r>
            <a:r>
              <a:rPr lang="hu-HU" sz="1600" dirty="0">
                <a:solidFill>
                  <a:schemeClr val="accent6"/>
                </a:solidFill>
              </a:rPr>
              <a:t> 201</a:t>
            </a:r>
            <a:r>
              <a:rPr lang="en-US" sz="1600" dirty="0">
                <a:solidFill>
                  <a:schemeClr val="accent6"/>
                </a:solidFill>
              </a:rPr>
              <a:t>8</a:t>
            </a:r>
            <a:r>
              <a:rPr lang="hu-HU" sz="1600" dirty="0">
                <a:solidFill>
                  <a:schemeClr val="accent6"/>
                </a:solidFill>
              </a:rPr>
              <a:t> [</a:t>
            </a:r>
            <a:r>
              <a:rPr lang="en-US" sz="1600" dirty="0">
                <a:solidFill>
                  <a:schemeClr val="accent6"/>
                </a:solidFill>
              </a:rPr>
              <a:t>42</a:t>
            </a:r>
            <a:r>
              <a:rPr lang="hu-HU" sz="1600" dirty="0">
                <a:solidFill>
                  <a:schemeClr val="accent6"/>
                </a:solidFill>
              </a:rPr>
              <a:t>]</a:t>
            </a:r>
            <a:endParaRPr lang="en-US" sz="1600" dirty="0">
              <a:solidFill>
                <a:schemeClr val="accent6"/>
              </a:solidFill>
            </a:endParaRPr>
          </a:p>
        </p:txBody>
      </p:sp>
      <p:sp>
        <p:nvSpPr>
          <p:cNvPr id="6" name="Oval 5"/>
          <p:cNvSpPr/>
          <p:nvPr/>
        </p:nvSpPr>
        <p:spPr>
          <a:xfrm>
            <a:off x="2321750" y="3699030"/>
            <a:ext cx="405045" cy="360040"/>
          </a:xfrm>
          <a:prstGeom prst="ellipse">
            <a:avLst/>
          </a:prstGeom>
          <a:noFill/>
          <a:ln w="28575">
            <a:solidFill>
              <a:srgbClr val="FF37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6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4" grpId="0"/>
      <p:bldP spid="6"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 y="3898"/>
            <a:ext cx="9144000" cy="392400"/>
          </a:xfrm>
        </p:spPr>
        <p:txBody>
          <a:bodyPr/>
          <a:lstStyle/>
          <a:p>
            <a:r>
              <a:rPr lang="en-US" dirty="0">
                <a:solidFill>
                  <a:srgbClr val="FFFFFF"/>
                </a:solidFill>
                <a:latin typeface="Verdana" pitchFamily="34" charset="0"/>
              </a:rPr>
              <a:t>4.3 Microsoft’s response to the mobile boom (37b)</a:t>
            </a:r>
            <a:endParaRPr lang="en-US" dirty="0"/>
          </a:p>
        </p:txBody>
      </p:sp>
      <p:sp>
        <p:nvSpPr>
          <p:cNvPr id="4" name="Rectangle 3"/>
          <p:cNvSpPr/>
          <p:nvPr/>
        </p:nvSpPr>
        <p:spPr>
          <a:xfrm>
            <a:off x="371591" y="1763815"/>
            <a:ext cx="8955996" cy="1477328"/>
          </a:xfrm>
          <a:prstGeom prst="rect">
            <a:avLst/>
          </a:prstGeom>
        </p:spPr>
        <p:txBody>
          <a:bodyPr wrap="square">
            <a:spAutoFit/>
          </a:bodyPr>
          <a:lstStyle/>
          <a:p>
            <a:pPr marL="285750" lvl="0" indent="-285750">
              <a:buFont typeface="Arial" panose="020B0604020202020204" pitchFamily="34" charset="0"/>
              <a:buChar char="•"/>
            </a:pPr>
            <a:r>
              <a:rPr lang="en-US" sz="1600" dirty="0">
                <a:solidFill>
                  <a:srgbClr val="000000"/>
                </a:solidFill>
              </a:rPr>
              <a:t>  </a:t>
            </a:r>
            <a:r>
              <a:rPr lang="hu-HU" sz="1600" dirty="0">
                <a:solidFill>
                  <a:srgbClr val="000000"/>
                </a:solidFill>
              </a:rPr>
              <a:t>9/</a:t>
            </a:r>
            <a:r>
              <a:rPr lang="en-US" sz="1600" dirty="0">
                <a:solidFill>
                  <a:srgbClr val="000000"/>
                </a:solidFill>
              </a:rPr>
              <a:t>201</a:t>
            </a:r>
            <a:r>
              <a:rPr lang="hu-HU" sz="1600" dirty="0">
                <a:solidFill>
                  <a:srgbClr val="000000"/>
                </a:solidFill>
              </a:rPr>
              <a:t>3</a:t>
            </a:r>
            <a:r>
              <a:rPr lang="en-US" sz="1600" dirty="0">
                <a:solidFill>
                  <a:srgbClr val="000000"/>
                </a:solidFill>
              </a:rPr>
              <a:t>: </a:t>
            </a:r>
            <a:r>
              <a:rPr lang="en-US" sz="1600" dirty="0">
                <a:solidFill>
                  <a:srgbClr val="0070C0"/>
                </a:solidFill>
              </a:rPr>
              <a:t>Microsoft </a:t>
            </a:r>
            <a:r>
              <a:rPr lang="hu-HU" sz="1600" dirty="0">
                <a:solidFill>
                  <a:srgbClr val="000000"/>
                </a:solidFill>
              </a:rPr>
              <a:t>announces their plan to acquire the </a:t>
            </a:r>
            <a:r>
              <a:rPr lang="en-US" sz="1600" dirty="0">
                <a:solidFill>
                  <a:srgbClr val="0070C0"/>
                </a:solidFill>
              </a:rPr>
              <a:t>phone business</a:t>
            </a:r>
            <a:r>
              <a:rPr lang="hu-HU" sz="1600" dirty="0">
                <a:solidFill>
                  <a:srgbClr val="0070C0"/>
                </a:solidFill>
              </a:rPr>
              <a:t> of Nokia</a:t>
            </a:r>
            <a:r>
              <a:rPr lang="hu-HU" sz="1600" dirty="0">
                <a:solidFill>
                  <a:srgbClr val="3333FF"/>
                </a:solidFill>
              </a:rPr>
              <a:t>,</a:t>
            </a:r>
          </a:p>
          <a:p>
            <a:pPr lvl="0">
              <a:spcAft>
                <a:spcPts val="300"/>
              </a:spcAft>
            </a:pPr>
            <a:r>
              <a:rPr lang="hu-HU" sz="1600" dirty="0">
                <a:solidFill>
                  <a:srgbClr val="000000"/>
                </a:solidFill>
              </a:rPr>
              <a:t>               </a:t>
            </a:r>
            <a:r>
              <a:rPr lang="en-US" sz="1600" dirty="0">
                <a:solidFill>
                  <a:srgbClr val="000000"/>
                </a:solidFill>
              </a:rPr>
              <a:t>     </a:t>
            </a:r>
            <a:r>
              <a:rPr lang="hu-HU" sz="1600" dirty="0">
                <a:solidFill>
                  <a:srgbClr val="000000"/>
                </a:solidFill>
              </a:rPr>
              <a:t> including the Lumia brand.</a:t>
            </a:r>
          </a:p>
          <a:p>
            <a:pPr marL="285750" lvl="0" indent="-285750">
              <a:spcAft>
                <a:spcPts val="300"/>
              </a:spcAft>
              <a:buFont typeface="Arial" panose="020B0604020202020204" pitchFamily="34" charset="0"/>
              <a:buChar char="•"/>
            </a:pPr>
            <a:r>
              <a:rPr lang="en-US" sz="1600" dirty="0">
                <a:solidFill>
                  <a:srgbClr val="000000"/>
                </a:solidFill>
              </a:rPr>
              <a:t>  </a:t>
            </a:r>
            <a:r>
              <a:rPr lang="hu-HU" sz="1600" dirty="0">
                <a:solidFill>
                  <a:srgbClr val="000000"/>
                </a:solidFill>
              </a:rPr>
              <a:t>4/2014: Microsoft finalyses the acqisition by paying about 7 billion USD to Nokia,</a:t>
            </a:r>
          </a:p>
          <a:p>
            <a:pPr lvl="0">
              <a:spcAft>
                <a:spcPts val="600"/>
              </a:spcAft>
            </a:pPr>
            <a:r>
              <a:rPr lang="hu-HU" sz="1600" dirty="0">
                <a:solidFill>
                  <a:srgbClr val="000000"/>
                </a:solidFill>
              </a:rPr>
              <a:t>               </a:t>
            </a:r>
            <a:r>
              <a:rPr lang="en-US" sz="1600" dirty="0">
                <a:solidFill>
                  <a:srgbClr val="000000"/>
                </a:solidFill>
              </a:rPr>
              <a:t>    </a:t>
            </a:r>
            <a:r>
              <a:rPr lang="hu-HU" sz="1600" dirty="0">
                <a:solidFill>
                  <a:srgbClr val="000000"/>
                </a:solidFill>
              </a:rPr>
              <a:t> and taking over about 25000 Nokia employees.</a:t>
            </a:r>
          </a:p>
          <a:p>
            <a:pPr marL="285750" indent="-285750">
              <a:spcAft>
                <a:spcPts val="300"/>
              </a:spcAft>
              <a:buFont typeface="Arial" panose="020B0604020202020204" pitchFamily="34" charset="0"/>
              <a:buChar char="•"/>
            </a:pPr>
            <a:r>
              <a:rPr lang="hu-HU" sz="1600" dirty="0"/>
              <a:t>11/</a:t>
            </a:r>
            <a:r>
              <a:rPr lang="en-US" sz="1600" dirty="0"/>
              <a:t>2014</a:t>
            </a:r>
            <a:r>
              <a:rPr lang="hu-HU" sz="1600" dirty="0"/>
              <a:t>:</a:t>
            </a:r>
            <a:r>
              <a:rPr lang="en-US" sz="1600" dirty="0"/>
              <a:t> </a:t>
            </a:r>
            <a:r>
              <a:rPr lang="en-US" sz="1600" dirty="0">
                <a:solidFill>
                  <a:srgbClr val="0070C0"/>
                </a:solidFill>
              </a:rPr>
              <a:t>Microsoft </a:t>
            </a:r>
            <a:r>
              <a:rPr lang="hu-HU" sz="1600" dirty="0">
                <a:solidFill>
                  <a:srgbClr val="0070C0"/>
                </a:solidFill>
              </a:rPr>
              <a:t>rebranded the Nokia Lumia line to Microsoft Lumia line</a:t>
            </a:r>
            <a:r>
              <a:rPr lang="hu-HU" sz="1600" dirty="0"/>
              <a:t>.</a:t>
            </a:r>
            <a:endParaRPr lang="en-US" sz="1600" dirty="0">
              <a:solidFill>
                <a:srgbClr val="000000"/>
              </a:solidFill>
            </a:endParaRPr>
          </a:p>
        </p:txBody>
      </p:sp>
      <p:sp>
        <p:nvSpPr>
          <p:cNvPr id="5" name="TextBox 4"/>
          <p:cNvSpPr txBox="1"/>
          <p:nvPr/>
        </p:nvSpPr>
        <p:spPr>
          <a:xfrm>
            <a:off x="132468" y="515851"/>
            <a:ext cx="8555424" cy="369332"/>
          </a:xfrm>
          <a:prstGeom prst="rect">
            <a:avLst/>
          </a:prstGeom>
          <a:noFill/>
        </p:spPr>
        <p:txBody>
          <a:bodyPr wrap="square" rtlCol="0">
            <a:spAutoFit/>
          </a:bodyPr>
          <a:lstStyle/>
          <a:p>
            <a:pPr>
              <a:spcBef>
                <a:spcPct val="0"/>
              </a:spcBef>
              <a:buClrTx/>
              <a:buSzTx/>
              <a:buFontTx/>
              <a:buNone/>
            </a:pPr>
            <a:r>
              <a:rPr lang="en-US" altLang="en-US" dirty="0">
                <a:solidFill>
                  <a:schemeClr val="accent6"/>
                </a:solidFill>
              </a:rPr>
              <a:t>d3</a:t>
            </a:r>
            <a:r>
              <a:rPr lang="hu-HU" altLang="en-US" dirty="0">
                <a:solidFill>
                  <a:schemeClr val="accent6"/>
                </a:solidFill>
              </a:rPr>
              <a:t>) Microsoft's move to enter the  phone business</a:t>
            </a:r>
            <a:r>
              <a:rPr lang="en-US" altLang="en-US" dirty="0">
                <a:solidFill>
                  <a:schemeClr val="accent6"/>
                </a:solidFill>
              </a:rPr>
              <a:t> -2</a:t>
            </a:r>
            <a:endParaRPr lang="en-US" dirty="0">
              <a:solidFill>
                <a:schemeClr val="accent6"/>
              </a:solidFill>
            </a:endParaRPr>
          </a:p>
        </p:txBody>
      </p:sp>
      <p:sp>
        <p:nvSpPr>
          <p:cNvPr id="7" name="TextBox 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8" name="TextBox 7"/>
          <p:cNvSpPr txBox="1"/>
          <p:nvPr/>
        </p:nvSpPr>
        <p:spPr>
          <a:xfrm>
            <a:off x="385763" y="908720"/>
            <a:ext cx="8796062"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In 2/2011 </a:t>
            </a:r>
            <a:r>
              <a:rPr lang="en-US" sz="1600" dirty="0">
                <a:solidFill>
                  <a:srgbClr val="FF0000"/>
                </a:solidFill>
              </a:rPr>
              <a:t>Nokia </a:t>
            </a:r>
            <a:r>
              <a:rPr lang="en-US" sz="1600" dirty="0"/>
              <a:t>tried to improve its unfavorable market position by establishing</a:t>
            </a:r>
          </a:p>
          <a:p>
            <a:r>
              <a:rPr lang="en-US" sz="1600" dirty="0">
                <a:solidFill>
                  <a:srgbClr val="0070C0"/>
                </a:solidFill>
              </a:rPr>
              <a:t>     </a:t>
            </a:r>
            <a:r>
              <a:rPr lang="hu-HU" sz="1600" dirty="0">
                <a:solidFill>
                  <a:srgbClr val="0070C0"/>
                </a:solidFill>
              </a:rPr>
              <a:t> a business partnership with Microsoft </a:t>
            </a:r>
            <a:r>
              <a:rPr lang="hu-HU" sz="1600" dirty="0"/>
              <a:t>and </a:t>
            </a:r>
            <a:r>
              <a:rPr lang="hu-HU" sz="1600" dirty="0">
                <a:solidFill>
                  <a:srgbClr val="FF0000"/>
                </a:solidFill>
              </a:rPr>
              <a:t>adopt</a:t>
            </a:r>
            <a:r>
              <a:rPr lang="en-US" sz="1600" dirty="0" err="1">
                <a:solidFill>
                  <a:srgbClr val="FF0000"/>
                </a:solidFill>
              </a:rPr>
              <a:t>ed</a:t>
            </a:r>
            <a:r>
              <a:rPr lang="en-US" sz="1600" dirty="0">
                <a:solidFill>
                  <a:srgbClr val="FF0000"/>
                </a:solidFill>
              </a:rPr>
              <a:t> Microsoft’s </a:t>
            </a:r>
            <a:r>
              <a:rPr lang="hu-HU" sz="1600" dirty="0">
                <a:solidFill>
                  <a:srgbClr val="FF0000"/>
                </a:solidFill>
              </a:rPr>
              <a:t>Windows Phone </a:t>
            </a:r>
            <a:endParaRPr lang="en-US" sz="1600" dirty="0">
              <a:solidFill>
                <a:srgbClr val="FF0000"/>
              </a:solidFill>
            </a:endParaRPr>
          </a:p>
          <a:p>
            <a:r>
              <a:rPr lang="en-US" sz="1600" dirty="0">
                <a:solidFill>
                  <a:srgbClr val="FF0000"/>
                </a:solidFill>
              </a:rPr>
              <a:t>      </a:t>
            </a:r>
            <a:r>
              <a:rPr lang="hu-HU" sz="1600" dirty="0">
                <a:solidFill>
                  <a:srgbClr val="FF0000"/>
                </a:solidFill>
              </a:rPr>
              <a:t>as its</a:t>
            </a:r>
            <a:r>
              <a:rPr lang="en-US" sz="1600" dirty="0">
                <a:solidFill>
                  <a:srgbClr val="FF0000"/>
                </a:solidFill>
              </a:rPr>
              <a:t> p</a:t>
            </a:r>
            <a:r>
              <a:rPr lang="hu-HU" sz="1600" dirty="0">
                <a:solidFill>
                  <a:srgbClr val="FF0000"/>
                </a:solidFill>
              </a:rPr>
              <a:t>rimary platform</a:t>
            </a:r>
            <a:r>
              <a:rPr lang="en-US" sz="1600" dirty="0">
                <a:solidFill>
                  <a:srgbClr val="FF0000"/>
                </a:solidFill>
              </a:rPr>
              <a:t> </a:t>
            </a:r>
            <a:r>
              <a:rPr lang="hu-HU" sz="1600" dirty="0"/>
              <a:t>for </a:t>
            </a:r>
            <a:r>
              <a:rPr lang="en-US" sz="1600" dirty="0"/>
              <a:t>their new</a:t>
            </a:r>
            <a:r>
              <a:rPr lang="hu-HU" sz="1600" dirty="0"/>
              <a:t> smartphone</a:t>
            </a:r>
            <a:r>
              <a:rPr lang="en-US" sz="1600" dirty="0"/>
              <a:t> line</a:t>
            </a:r>
            <a:r>
              <a:rPr lang="en-US" sz="1600" dirty="0">
                <a:solidFill>
                  <a:srgbClr val="FF0000"/>
                </a:solidFill>
              </a:rPr>
              <a:t>, </a:t>
            </a:r>
            <a:r>
              <a:rPr lang="en-US" sz="1600" dirty="0"/>
              <a:t>called</a:t>
            </a:r>
            <a:r>
              <a:rPr lang="en-US" sz="1600" dirty="0">
                <a:solidFill>
                  <a:srgbClr val="FF0000"/>
                </a:solidFill>
              </a:rPr>
              <a:t> Lumia</a:t>
            </a:r>
            <a:r>
              <a:rPr lang="hu-HU" sz="1600" dirty="0">
                <a:solidFill>
                  <a:srgbClr val="FF0000"/>
                </a:solidFill>
              </a:rPr>
              <a:t>.</a:t>
            </a:r>
            <a:endParaRPr lang="en-US" sz="1600" dirty="0"/>
          </a:p>
        </p:txBody>
      </p:sp>
    </p:spTree>
    <p:extLst>
      <p:ext uri="{BB962C8B-B14F-4D97-AF65-F5344CB8AC3E}">
        <p14:creationId xmlns:p14="http://schemas.microsoft.com/office/powerpoint/2010/main" val="3577296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dirty="0">
                <a:solidFill>
                  <a:srgbClr val="FFFFFF"/>
                </a:solidFill>
                <a:latin typeface="Verdana" pitchFamily="34" charset="0"/>
              </a:rPr>
              <a:t>4.3 Microsoft’s response to the mobile boom (38)</a:t>
            </a:r>
            <a:endParaRPr lang="en-US" dirty="0"/>
          </a:p>
        </p:txBody>
      </p:sp>
      <p:pic>
        <p:nvPicPr>
          <p:cNvPr id="3" name="Picture 25" descr="https://upload.wikimedia.org/wikipedia/commons/1/10/Microsoft_Lumia_535_Back_showing_Microsoft_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1810" y="1313765"/>
            <a:ext cx="3701314" cy="28803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1632" y="519422"/>
            <a:ext cx="9138207" cy="369332"/>
          </a:xfrm>
          <a:prstGeom prst="rect">
            <a:avLst/>
          </a:prstGeom>
          <a:noFill/>
        </p:spPr>
        <p:txBody>
          <a:bodyPr wrap="none" rtlCol="0">
            <a:spAutoFit/>
          </a:bodyPr>
          <a:lstStyle/>
          <a:p>
            <a:r>
              <a:rPr lang="hu-HU" dirty="0">
                <a:solidFill>
                  <a:schemeClr val="accent6"/>
                </a:solidFill>
              </a:rPr>
              <a:t>The first Microsoft branded Lumia phone (the Lumia 535 from 11/2014) [</a:t>
            </a:r>
            <a:r>
              <a:rPr lang="en-US" dirty="0">
                <a:solidFill>
                  <a:schemeClr val="accent6"/>
                </a:solidFill>
              </a:rPr>
              <a:t>85</a:t>
            </a:r>
            <a:r>
              <a:rPr lang="hu-HU" dirty="0">
                <a:solidFill>
                  <a:schemeClr val="accent6"/>
                </a:solidFill>
              </a:rPr>
              <a:t>]</a:t>
            </a:r>
            <a:endParaRPr lang="en-US" dirty="0">
              <a:solidFill>
                <a:schemeClr val="accent6"/>
              </a:solidFill>
            </a:endParaRPr>
          </a:p>
        </p:txBody>
      </p:sp>
    </p:spTree>
    <p:extLst>
      <p:ext uri="{BB962C8B-B14F-4D97-AF65-F5344CB8AC3E}">
        <p14:creationId xmlns:p14="http://schemas.microsoft.com/office/powerpoint/2010/main" val="74770667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(39)</a:t>
            </a:r>
            <a:endParaRPr lang="en-US" b="1"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8448"/>
            <a:ext cx="9144000" cy="2101103"/>
          </a:xfrm>
          <a:prstGeom prst="rect">
            <a:avLst/>
          </a:prstGeom>
        </p:spPr>
      </p:pic>
      <p:sp>
        <p:nvSpPr>
          <p:cNvPr id="6" name="TextBox 5"/>
          <p:cNvSpPr txBox="1"/>
          <p:nvPr/>
        </p:nvSpPr>
        <p:spPr>
          <a:xfrm>
            <a:off x="236332" y="931483"/>
            <a:ext cx="8928470"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Microsoft's acquisition of Nokia's phone business </a:t>
            </a:r>
            <a:r>
              <a:rPr lang="hu-HU" sz="1600" dirty="0">
                <a:solidFill>
                  <a:srgbClr val="0070C0"/>
                </a:solidFill>
              </a:rPr>
              <a:t>did not seriously boost the sale</a:t>
            </a:r>
          </a:p>
          <a:p>
            <a:r>
              <a:rPr lang="hu-HU" sz="1600" dirty="0">
                <a:solidFill>
                  <a:srgbClr val="0070C0"/>
                </a:solidFill>
              </a:rPr>
              <a:t>     figures of Windows phone based Lumia devices</a:t>
            </a:r>
            <a:r>
              <a:rPr lang="hu-HU" sz="1600" dirty="0"/>
              <a:t>, as indicated in the Figure below. </a:t>
            </a:r>
            <a:endParaRPr lang="en-US" sz="1600" dirty="0"/>
          </a:p>
        </p:txBody>
      </p:sp>
      <p:sp>
        <p:nvSpPr>
          <p:cNvPr id="7" name="TextBox 6"/>
          <p:cNvSpPr txBox="1"/>
          <p:nvPr/>
        </p:nvSpPr>
        <p:spPr>
          <a:xfrm>
            <a:off x="-243535" y="4689140"/>
            <a:ext cx="9593908" cy="584775"/>
          </a:xfrm>
          <a:prstGeom prst="rect">
            <a:avLst/>
          </a:prstGeom>
          <a:noFill/>
        </p:spPr>
        <p:txBody>
          <a:bodyPr wrap="none" rtlCol="0">
            <a:spAutoFit/>
          </a:bodyPr>
          <a:lstStyle/>
          <a:p>
            <a:pPr algn="ctr"/>
            <a:r>
              <a:rPr lang="hu-HU" sz="1600" dirty="0"/>
              <a:t>Figure: </a:t>
            </a:r>
            <a:r>
              <a:rPr lang="en-US" sz="1600" dirty="0"/>
              <a:t>Quarterly sale</a:t>
            </a:r>
            <a:r>
              <a:rPr lang="hu-HU" sz="1600" dirty="0"/>
              <a:t> figure</a:t>
            </a:r>
            <a:r>
              <a:rPr lang="en-US" sz="1600" dirty="0"/>
              <a:t>s of Lumia devices (million units)</a:t>
            </a:r>
            <a:r>
              <a:rPr lang="hu-HU" sz="1600" dirty="0"/>
              <a:t> [</a:t>
            </a:r>
            <a:r>
              <a:rPr lang="en-US" sz="1600" dirty="0"/>
              <a:t>85</a:t>
            </a:r>
            <a:r>
              <a:rPr lang="hu-HU" sz="1600" dirty="0"/>
              <a:t>] </a:t>
            </a:r>
          </a:p>
          <a:p>
            <a:pPr algn="ctr"/>
            <a:r>
              <a:rPr lang="hu-HU" sz="1600" dirty="0"/>
              <a:t>(Nokia introduced the Lumia brand for a series of smartphones running Windows phone)</a:t>
            </a:r>
            <a:endParaRPr lang="en-US" sz="1600" dirty="0"/>
          </a:p>
        </p:txBody>
      </p:sp>
      <p:cxnSp>
        <p:nvCxnSpPr>
          <p:cNvPr id="9" name="Straight Connector 8"/>
          <p:cNvCxnSpPr/>
          <p:nvPr/>
        </p:nvCxnSpPr>
        <p:spPr>
          <a:xfrm>
            <a:off x="5427095"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494583" y="1943835"/>
            <a:ext cx="1816523" cy="430887"/>
          </a:xfrm>
          <a:prstGeom prst="rect">
            <a:avLst/>
          </a:prstGeom>
          <a:noFill/>
        </p:spPr>
        <p:txBody>
          <a:bodyPr wrap="none" rtlCol="0">
            <a:spAutoFit/>
          </a:bodyPr>
          <a:lstStyle/>
          <a:p>
            <a:pPr algn="ctr"/>
            <a:r>
              <a:rPr lang="hu-HU" sz="1100" dirty="0"/>
              <a:t>Microsoft ackquires</a:t>
            </a:r>
          </a:p>
          <a:p>
            <a:pPr algn="ctr"/>
            <a:r>
              <a:rPr lang="hu-HU" sz="1100" dirty="0"/>
              <a:t> Nokia's phone buiness</a:t>
            </a:r>
            <a:endParaRPr lang="en-US" sz="1100" dirty="0"/>
          </a:p>
        </p:txBody>
      </p:sp>
      <p:sp>
        <p:nvSpPr>
          <p:cNvPr id="11" name="TextBox 10"/>
          <p:cNvSpPr txBox="1"/>
          <p:nvPr/>
        </p:nvSpPr>
        <p:spPr>
          <a:xfrm>
            <a:off x="246271" y="5401379"/>
            <a:ext cx="8907823" cy="584775"/>
          </a:xfrm>
          <a:prstGeom prst="rect">
            <a:avLst/>
          </a:prstGeom>
          <a:noFill/>
        </p:spPr>
        <p:txBody>
          <a:bodyPr wrap="none" rtlCol="0">
            <a:spAutoFit/>
          </a:bodyPr>
          <a:lstStyle/>
          <a:p>
            <a:pPr marL="285750" indent="-285750">
              <a:buFont typeface="Arial" panose="020B0604020202020204" pitchFamily="34" charset="0"/>
              <a:buChar char="•"/>
            </a:pPr>
            <a:r>
              <a:rPr lang="hu-HU" sz="1600" dirty="0"/>
              <a:t>On the contrary, </a:t>
            </a:r>
            <a:r>
              <a:rPr lang="hu-HU" sz="1600" dirty="0">
                <a:solidFill>
                  <a:srgbClr val="0070C0"/>
                </a:solidFill>
              </a:rPr>
              <a:t>in about two years sale figures desreased below 1 % of the total</a:t>
            </a:r>
          </a:p>
          <a:p>
            <a:pPr>
              <a:spcAft>
                <a:spcPts val="600"/>
              </a:spcAft>
            </a:pPr>
            <a:r>
              <a:rPr lang="hu-HU" sz="1600" dirty="0">
                <a:solidFill>
                  <a:srgbClr val="0070C0"/>
                </a:solidFill>
              </a:rPr>
              <a:t>     world sales </a:t>
            </a:r>
            <a:r>
              <a:rPr lang="hu-HU" sz="1600" dirty="0"/>
              <a:t>of smartphones, as indicated in the Figure.</a:t>
            </a:r>
          </a:p>
        </p:txBody>
      </p:sp>
      <p:cxnSp>
        <p:nvCxnSpPr>
          <p:cNvPr id="16" name="Straight Connector 15"/>
          <p:cNvCxnSpPr/>
          <p:nvPr/>
        </p:nvCxnSpPr>
        <p:spPr>
          <a:xfrm flipV="1">
            <a:off x="4413235" y="3718421"/>
            <a:ext cx="4545982" cy="399"/>
          </a:xfrm>
          <a:prstGeom prst="line">
            <a:avLst/>
          </a:prstGeom>
          <a:ln w="28575">
            <a:solidFill>
              <a:srgbClr val="002060"/>
            </a:solidFill>
            <a:prstDash val="dash"/>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7677345" y="2683078"/>
            <a:ext cx="1487908" cy="430887"/>
          </a:xfrm>
          <a:prstGeom prst="rect">
            <a:avLst/>
          </a:prstGeom>
          <a:noFill/>
        </p:spPr>
        <p:txBody>
          <a:bodyPr wrap="none" rtlCol="0">
            <a:spAutoFit/>
          </a:bodyPr>
          <a:lstStyle/>
          <a:p>
            <a:pPr algn="ctr"/>
            <a:r>
              <a:rPr lang="hu-HU" sz="1100" dirty="0"/>
              <a:t>1 % of worldwide</a:t>
            </a:r>
          </a:p>
          <a:p>
            <a:pPr algn="ctr"/>
            <a:r>
              <a:rPr lang="hu-HU" sz="1100" dirty="0"/>
              <a:t>smartphone sales </a:t>
            </a:r>
            <a:endParaRPr lang="en-US" sz="1100" dirty="0"/>
          </a:p>
        </p:txBody>
      </p:sp>
      <p:cxnSp>
        <p:nvCxnSpPr>
          <p:cNvPr id="22" name="Straight Arrow Connector 21"/>
          <p:cNvCxnSpPr/>
          <p:nvPr/>
        </p:nvCxnSpPr>
        <p:spPr>
          <a:xfrm>
            <a:off x="8802470" y="3113965"/>
            <a:ext cx="0" cy="495055"/>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29392" y="512243"/>
            <a:ext cx="4939173" cy="369332"/>
          </a:xfrm>
          <a:prstGeom prst="rect">
            <a:avLst/>
          </a:prstGeom>
          <a:noFill/>
        </p:spPr>
        <p:txBody>
          <a:bodyPr wrap="none" rtlCol="0">
            <a:spAutoFit/>
          </a:bodyPr>
          <a:lstStyle/>
          <a:p>
            <a:r>
              <a:rPr lang="hu-HU" dirty="0">
                <a:solidFill>
                  <a:schemeClr val="accent6"/>
                </a:solidFill>
              </a:rPr>
              <a:t>The outcome of Microsoft's Nokia deal -1</a:t>
            </a:r>
            <a:endParaRPr lang="en-US" dirty="0">
              <a:solidFill>
                <a:schemeClr val="accent6"/>
              </a:solidFill>
            </a:endParaRPr>
          </a:p>
        </p:txBody>
      </p:sp>
      <p:cxnSp>
        <p:nvCxnSpPr>
          <p:cNvPr id="15" name="Straight Connector 14"/>
          <p:cNvCxnSpPr/>
          <p:nvPr/>
        </p:nvCxnSpPr>
        <p:spPr>
          <a:xfrm>
            <a:off x="6372200" y="2438890"/>
            <a:ext cx="0" cy="216024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213058" y="1943835"/>
            <a:ext cx="2499402" cy="430887"/>
          </a:xfrm>
          <a:prstGeom prst="rect">
            <a:avLst/>
          </a:prstGeom>
          <a:noFill/>
        </p:spPr>
        <p:txBody>
          <a:bodyPr wrap="none" rtlCol="0">
            <a:spAutoFit/>
          </a:bodyPr>
          <a:lstStyle/>
          <a:p>
            <a:pPr algn="ctr"/>
            <a:r>
              <a:rPr lang="hu-HU" sz="1100" dirty="0"/>
              <a:t>Rebranding the Nokia Lumia line</a:t>
            </a:r>
          </a:p>
          <a:p>
            <a:pPr algn="ctr"/>
            <a:r>
              <a:rPr lang="hu-HU" sz="1100" dirty="0"/>
              <a:t>to Microsoft Lumia line</a:t>
            </a:r>
            <a:endParaRPr lang="en-US" sz="1100" dirty="0"/>
          </a:p>
        </p:txBody>
      </p:sp>
    </p:spTree>
    <p:extLst>
      <p:ext uri="{BB962C8B-B14F-4D97-AF65-F5344CB8AC3E}">
        <p14:creationId xmlns:p14="http://schemas.microsoft.com/office/powerpoint/2010/main" val="38207139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(40)</a:t>
            </a:r>
            <a:endParaRPr lang="en-US" dirty="0"/>
          </a:p>
        </p:txBody>
      </p:sp>
      <p:sp>
        <p:nvSpPr>
          <p:cNvPr id="3" name="TextBox 2"/>
          <p:cNvSpPr txBox="1"/>
          <p:nvPr/>
        </p:nvSpPr>
        <p:spPr>
          <a:xfrm>
            <a:off x="334290" y="1264629"/>
            <a:ext cx="8664488" cy="236988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hu-HU" sz="1600" dirty="0"/>
              <a:t>In 7/2015 </a:t>
            </a:r>
            <a:r>
              <a:rPr lang="hu-HU" sz="1600" dirty="0">
                <a:solidFill>
                  <a:srgbClr val="0070C0"/>
                </a:solidFill>
              </a:rPr>
              <a:t>Microsoft restructured Microsoft Mobile </a:t>
            </a:r>
            <a:r>
              <a:rPr lang="hu-HU" sz="1600" dirty="0"/>
              <a:t>and </a:t>
            </a:r>
            <a:r>
              <a:rPr lang="hu-HU" sz="1600" dirty="0">
                <a:solidFill>
                  <a:srgbClr val="0070C0"/>
                </a:solidFill>
              </a:rPr>
              <a:t>laid off 7200 employees</a:t>
            </a:r>
            <a:r>
              <a:rPr lang="hu-HU" sz="1600" dirty="0"/>
              <a:t>.</a:t>
            </a:r>
          </a:p>
          <a:p>
            <a:pPr marL="285750" indent="-285750">
              <a:buFont typeface="Arial" panose="020B0604020202020204" pitchFamily="34" charset="0"/>
              <a:buChar char="•"/>
            </a:pPr>
            <a:r>
              <a:rPr lang="hu-HU" sz="1600" dirty="0"/>
              <a:t>In 5/2016 Microsoft made the decision </a:t>
            </a:r>
            <a:r>
              <a:rPr lang="hu-HU" sz="1600" dirty="0">
                <a:solidFill>
                  <a:srgbClr val="0070C0"/>
                </a:solidFill>
              </a:rPr>
              <a:t>to sell their feature phone business</a:t>
            </a:r>
          </a:p>
          <a:p>
            <a:pPr>
              <a:spcAft>
                <a:spcPts val="600"/>
              </a:spcAft>
            </a:pPr>
            <a:r>
              <a:rPr lang="hu-HU" sz="1600" dirty="0">
                <a:solidFill>
                  <a:srgbClr val="0070C0"/>
                </a:solidFill>
              </a:rPr>
              <a:t>      to Foxconn</a:t>
            </a:r>
            <a:r>
              <a:rPr lang="hu-HU" sz="1600" dirty="0"/>
              <a:t> (Taiwan), for 350 million USD.</a:t>
            </a:r>
            <a:endParaRPr lang="en-US" sz="1600" dirty="0"/>
          </a:p>
          <a:p>
            <a:pPr>
              <a:spcAft>
                <a:spcPts val="600"/>
              </a:spcAft>
            </a:pPr>
            <a:r>
              <a:rPr lang="hu-HU" sz="1600" dirty="0"/>
              <a:t>    As a consequence, 4500 Microsoft employes were moved to Foxconn.</a:t>
            </a:r>
          </a:p>
          <a:p>
            <a:pPr marL="285750" indent="-285750">
              <a:buFont typeface="Arial" panose="020B0604020202020204" pitchFamily="34" charset="0"/>
              <a:buChar char="•"/>
            </a:pPr>
            <a:r>
              <a:rPr lang="hu-HU" sz="1600" dirty="0"/>
              <a:t>At the same time </a:t>
            </a:r>
            <a:r>
              <a:rPr lang="en-US" sz="1600" dirty="0"/>
              <a:t>Microsoft </a:t>
            </a:r>
            <a:r>
              <a:rPr lang="hu-HU" sz="1600" dirty="0"/>
              <a:t>confirmed that </a:t>
            </a:r>
            <a:r>
              <a:rPr lang="en-US" sz="1600" dirty="0">
                <a:solidFill>
                  <a:srgbClr val="FF0000"/>
                </a:solidFill>
              </a:rPr>
              <a:t>it will continue to develop</a:t>
            </a:r>
            <a:endParaRPr lang="hu-HU" sz="1600" dirty="0">
              <a:solidFill>
                <a:srgbClr val="FF0000"/>
              </a:solidFill>
            </a:endParaRPr>
          </a:p>
          <a:p>
            <a:r>
              <a:rPr lang="hu-HU" sz="1600" dirty="0">
                <a:solidFill>
                  <a:srgbClr val="FF0000"/>
                </a:solidFill>
              </a:rPr>
              <a:t>     </a:t>
            </a:r>
            <a:r>
              <a:rPr lang="en-US" sz="1600" dirty="0">
                <a:solidFill>
                  <a:srgbClr val="FF0000"/>
                </a:solidFill>
              </a:rPr>
              <a:t> Windows 10</a:t>
            </a:r>
            <a:r>
              <a:rPr lang="hu-HU" sz="1600" dirty="0">
                <a:solidFill>
                  <a:srgbClr val="FF0000"/>
                </a:solidFill>
              </a:rPr>
              <a:t> </a:t>
            </a:r>
            <a:r>
              <a:rPr lang="en-US" sz="1600" dirty="0">
                <a:solidFill>
                  <a:srgbClr val="FF0000"/>
                </a:solidFill>
              </a:rPr>
              <a:t>Mobile,</a:t>
            </a:r>
            <a:r>
              <a:rPr lang="en-US" sz="1600" dirty="0">
                <a:solidFill>
                  <a:srgbClr val="0070C0"/>
                </a:solidFill>
              </a:rPr>
              <a:t> and support existing Lumia phones and ones </a:t>
            </a:r>
            <a:r>
              <a:rPr lang="hu-HU" sz="1600" dirty="0">
                <a:solidFill>
                  <a:srgbClr val="0070C0"/>
                </a:solidFill>
              </a:rPr>
              <a:t>built </a:t>
            </a:r>
          </a:p>
          <a:p>
            <a:pPr>
              <a:spcAft>
                <a:spcPts val="600"/>
              </a:spcAft>
            </a:pPr>
            <a:r>
              <a:rPr lang="hu-HU" sz="1600" dirty="0">
                <a:solidFill>
                  <a:srgbClr val="0070C0"/>
                </a:solidFill>
              </a:rPr>
              <a:t>      by</a:t>
            </a:r>
            <a:r>
              <a:rPr lang="en-US" sz="1600" dirty="0">
                <a:solidFill>
                  <a:srgbClr val="0070C0"/>
                </a:solidFill>
              </a:rPr>
              <a:t> third-party phone</a:t>
            </a:r>
            <a:r>
              <a:rPr lang="hu-HU" sz="1600" dirty="0">
                <a:solidFill>
                  <a:srgbClr val="0070C0"/>
                </a:solidFill>
              </a:rPr>
              <a:t> </a:t>
            </a:r>
            <a:r>
              <a:rPr lang="en-US" sz="1600" dirty="0">
                <a:solidFill>
                  <a:srgbClr val="0070C0"/>
                </a:solidFill>
              </a:rPr>
              <a:t>makers</a:t>
            </a:r>
            <a:r>
              <a:rPr lang="hu-HU" sz="1600" dirty="0">
                <a:solidFill>
                  <a:srgbClr val="0070C0"/>
                </a:solidFill>
              </a:rPr>
              <a:t> </a:t>
            </a:r>
            <a:r>
              <a:rPr lang="hu-HU" sz="1600" dirty="0"/>
              <a:t>[</a:t>
            </a:r>
            <a:r>
              <a:rPr lang="en-US" sz="1600" dirty="0"/>
              <a:t>86</a:t>
            </a:r>
            <a:r>
              <a:rPr lang="hu-HU" sz="1600" dirty="0"/>
              <a:t>].</a:t>
            </a:r>
            <a:endParaRPr lang="en-US" sz="1600" dirty="0"/>
          </a:p>
          <a:p>
            <a:pPr marL="285750" indent="-285750">
              <a:spcAft>
                <a:spcPts val="600"/>
              </a:spcAft>
              <a:buFont typeface="Arial" panose="020B0604020202020204" pitchFamily="34" charset="0"/>
              <a:buChar char="•"/>
            </a:pPr>
            <a:r>
              <a:rPr lang="en-US" sz="1600" dirty="0"/>
              <a:t>In </a:t>
            </a:r>
            <a:r>
              <a:rPr lang="en-US" sz="1600">
                <a:solidFill>
                  <a:srgbClr val="0070C0"/>
                </a:solidFill>
              </a:rPr>
              <a:t>10/2017 Microsoft </a:t>
            </a:r>
            <a:r>
              <a:rPr lang="en-US" sz="1600" dirty="0">
                <a:solidFill>
                  <a:srgbClr val="0070C0"/>
                </a:solidFill>
              </a:rPr>
              <a:t>cancelled Windows 10 Mobile.</a:t>
            </a:r>
            <a:endParaRPr lang="hu-HU" sz="1600" dirty="0"/>
          </a:p>
        </p:txBody>
      </p:sp>
      <p:sp>
        <p:nvSpPr>
          <p:cNvPr id="5" name="TextBox 4"/>
          <p:cNvSpPr txBox="1"/>
          <p:nvPr/>
        </p:nvSpPr>
        <p:spPr>
          <a:xfrm>
            <a:off x="126079" y="512243"/>
            <a:ext cx="5003293" cy="369332"/>
          </a:xfrm>
          <a:prstGeom prst="rect">
            <a:avLst/>
          </a:prstGeom>
          <a:noFill/>
        </p:spPr>
        <p:txBody>
          <a:bodyPr wrap="none" rtlCol="0">
            <a:spAutoFit/>
          </a:bodyPr>
          <a:lstStyle/>
          <a:p>
            <a:r>
              <a:rPr lang="hu-HU" dirty="0">
                <a:solidFill>
                  <a:schemeClr val="accent6"/>
                </a:solidFill>
              </a:rPr>
              <a:t>The outcome of Microsoft's Nokia deal -2</a:t>
            </a:r>
            <a:endParaRPr lang="en-US" dirty="0">
              <a:solidFill>
                <a:schemeClr val="accent6"/>
              </a:solidFill>
            </a:endParaRPr>
          </a:p>
        </p:txBody>
      </p:sp>
      <p:sp>
        <p:nvSpPr>
          <p:cNvPr id="6" name="TextBox 5"/>
          <p:cNvSpPr txBox="1"/>
          <p:nvPr/>
        </p:nvSpPr>
        <p:spPr>
          <a:xfrm>
            <a:off x="86523" y="928585"/>
            <a:ext cx="8000908" cy="338554"/>
          </a:xfrm>
          <a:prstGeom prst="rect">
            <a:avLst/>
          </a:prstGeom>
          <a:noFill/>
        </p:spPr>
        <p:txBody>
          <a:bodyPr wrap="none" rtlCol="0">
            <a:spAutoFit/>
          </a:bodyPr>
          <a:lstStyle/>
          <a:p>
            <a:r>
              <a:rPr lang="hu-HU" sz="1600" dirty="0">
                <a:solidFill>
                  <a:srgbClr val="FF0000"/>
                </a:solidFill>
              </a:rPr>
              <a:t>Consequences of deminishing sales figures of Windows based Lumia phones</a:t>
            </a:r>
            <a:endParaRPr lang="en-US" sz="1600" dirty="0">
              <a:solidFill>
                <a:srgbClr val="FF0000"/>
              </a:solidFill>
            </a:endParaRP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241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5. Conclusions</a:t>
            </a:r>
          </a:p>
        </p:txBody>
      </p:sp>
    </p:spTree>
    <p:extLst>
      <p:ext uri="{BB962C8B-B14F-4D97-AF65-F5344CB8AC3E}">
        <p14:creationId xmlns:p14="http://schemas.microsoft.com/office/powerpoint/2010/main" val="24996963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(1)</a:t>
            </a:r>
          </a:p>
        </p:txBody>
      </p:sp>
      <p:sp>
        <p:nvSpPr>
          <p:cNvPr id="6" name="TextBox 5"/>
          <p:cNvSpPr txBox="1"/>
          <p:nvPr/>
        </p:nvSpPr>
        <p:spPr>
          <a:xfrm>
            <a:off x="127276" y="519655"/>
            <a:ext cx="2198038" cy="369332"/>
          </a:xfrm>
          <a:prstGeom prst="rect">
            <a:avLst/>
          </a:prstGeom>
          <a:noFill/>
        </p:spPr>
        <p:txBody>
          <a:bodyPr wrap="none" rtlCol="0">
            <a:spAutoFit/>
          </a:bodyPr>
          <a:lstStyle/>
          <a:p>
            <a:r>
              <a:rPr lang="en-US" dirty="0">
                <a:solidFill>
                  <a:srgbClr val="2D2D8A"/>
                </a:solidFill>
              </a:rPr>
              <a:t>5. Conclusions</a:t>
            </a:r>
            <a:r>
              <a:rPr lang="hu-HU" dirty="0">
                <a:solidFill>
                  <a:srgbClr val="2D2D8A"/>
                </a:solidFill>
              </a:rPr>
              <a:t> </a:t>
            </a:r>
            <a:r>
              <a:rPr lang="en-US" dirty="0">
                <a:solidFill>
                  <a:srgbClr val="2D2D8A"/>
                </a:solidFill>
              </a:rPr>
              <a:t>-1</a:t>
            </a:r>
          </a:p>
        </p:txBody>
      </p:sp>
      <p:sp>
        <p:nvSpPr>
          <p:cNvPr id="10" name="Rectangle 9"/>
          <p:cNvSpPr/>
          <p:nvPr/>
        </p:nvSpPr>
        <p:spPr>
          <a:xfrm>
            <a:off x="56871" y="971546"/>
            <a:ext cx="4743062" cy="139544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1" name="TextBox 10"/>
          <p:cNvSpPr txBox="1"/>
          <p:nvPr/>
        </p:nvSpPr>
        <p:spPr>
          <a:xfrm>
            <a:off x="326901" y="1362218"/>
            <a:ext cx="2117503" cy="869469"/>
          </a:xfrm>
          <a:prstGeom prst="rect">
            <a:avLst/>
          </a:prstGeom>
          <a:noFill/>
        </p:spPr>
        <p:txBody>
          <a:bodyPr wrap="none" rtlCol="0">
            <a:spAutoFit/>
          </a:bodyPr>
          <a:lstStyle/>
          <a:p>
            <a:pPr marL="285750" indent="-285750">
              <a:buFont typeface="Arial" pitchFamily="34" charset="0"/>
              <a:buChar char="•"/>
            </a:pPr>
            <a:r>
              <a:rPr lang="en-US" sz="1600" dirty="0">
                <a:solidFill>
                  <a:srgbClr val="002060"/>
                </a:solidFill>
              </a:rPr>
              <a:t> </a:t>
            </a:r>
            <a:r>
              <a:rPr lang="en-US" sz="1600" dirty="0">
                <a:solidFill>
                  <a:srgbClr val="0070C0"/>
                </a:solidFill>
              </a:rPr>
              <a:t>new paradigms</a:t>
            </a:r>
          </a:p>
          <a:p>
            <a:pPr marL="285750" indent="-285750">
              <a:spcAft>
                <a:spcPts val="300"/>
              </a:spcAft>
              <a:buClr>
                <a:schemeClr val="tx1"/>
              </a:buClr>
              <a:buFont typeface="Arial" pitchFamily="34" charset="0"/>
              <a:buChar char="•"/>
            </a:pPr>
            <a:r>
              <a:rPr lang="en-US" sz="1600" dirty="0">
                <a:solidFill>
                  <a:srgbClr val="0070C0"/>
                </a:solidFill>
              </a:rPr>
              <a:t> new devices</a:t>
            </a:r>
          </a:p>
          <a:p>
            <a:pPr marL="285750" indent="-285750">
              <a:buClr>
                <a:schemeClr val="tx1"/>
              </a:buClr>
              <a:buFont typeface="Arial" pitchFamily="34" charset="0"/>
              <a:buChar char="•"/>
            </a:pPr>
            <a:r>
              <a:rPr lang="en-US" sz="1600" dirty="0">
                <a:solidFill>
                  <a:srgbClr val="0070C0"/>
                </a:solidFill>
              </a:rPr>
              <a:t> new players</a:t>
            </a:r>
          </a:p>
        </p:txBody>
      </p:sp>
      <p:sp>
        <p:nvSpPr>
          <p:cNvPr id="12" name="TextBox 11"/>
          <p:cNvSpPr txBox="1"/>
          <p:nvPr/>
        </p:nvSpPr>
        <p:spPr>
          <a:xfrm>
            <a:off x="146881" y="1016552"/>
            <a:ext cx="4624599" cy="338554"/>
          </a:xfrm>
          <a:prstGeom prst="rect">
            <a:avLst/>
          </a:prstGeom>
          <a:noFill/>
        </p:spPr>
        <p:txBody>
          <a:bodyPr wrap="none" rtlCol="0">
            <a:spAutoFit/>
          </a:bodyPr>
          <a:lstStyle/>
          <a:p>
            <a:r>
              <a:rPr lang="en-US" sz="1600" dirty="0">
                <a:solidFill>
                  <a:srgbClr val="000000"/>
                </a:solidFill>
              </a:rPr>
              <a:t>Informatics came into a </a:t>
            </a:r>
            <a:r>
              <a:rPr lang="en-US" sz="1600" dirty="0">
                <a:solidFill>
                  <a:srgbClr val="FF0000"/>
                </a:solidFill>
              </a:rPr>
              <a:t>transitional phase </a:t>
            </a:r>
          </a:p>
        </p:txBody>
      </p:sp>
      <p:sp>
        <p:nvSpPr>
          <p:cNvPr id="8" name="TextBox 7"/>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12755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Conclusions (2)</a:t>
            </a:r>
          </a:p>
        </p:txBody>
      </p:sp>
      <p:sp>
        <p:nvSpPr>
          <p:cNvPr id="3" name="TextBox 2"/>
          <p:cNvSpPr txBox="1"/>
          <p:nvPr/>
        </p:nvSpPr>
        <p:spPr>
          <a:xfrm>
            <a:off x="119405" y="927914"/>
            <a:ext cx="8943561" cy="584775"/>
          </a:xfrm>
          <a:prstGeom prst="rect">
            <a:avLst/>
          </a:prstGeom>
          <a:noFill/>
        </p:spPr>
        <p:txBody>
          <a:bodyPr wrap="square" rtlCol="0">
            <a:spAutoFit/>
          </a:bodyPr>
          <a:lstStyle/>
          <a:p>
            <a:r>
              <a:rPr lang="en-US" sz="1600" dirty="0">
                <a:solidFill>
                  <a:srgbClr val="0070C0"/>
                </a:solidFill>
              </a:rPr>
              <a:t>Established companies have to </a:t>
            </a:r>
            <a:r>
              <a:rPr lang="en-US" sz="1600" dirty="0">
                <a:solidFill>
                  <a:srgbClr val="FF0000"/>
                </a:solidFill>
              </a:rPr>
              <a:t>respond early, quick and in an appropriate way</a:t>
            </a:r>
          </a:p>
          <a:p>
            <a:r>
              <a:rPr lang="en-US" sz="1600" dirty="0">
                <a:solidFill>
                  <a:srgbClr val="0070C0"/>
                </a:solidFill>
              </a:rPr>
              <a:t>  to the new challenges, else…</a:t>
            </a:r>
          </a:p>
        </p:txBody>
      </p:sp>
      <p:sp>
        <p:nvSpPr>
          <p:cNvPr id="4" name="TextBox 3"/>
          <p:cNvSpPr txBox="1"/>
          <p:nvPr/>
        </p:nvSpPr>
        <p:spPr>
          <a:xfrm>
            <a:off x="349540" y="1556053"/>
            <a:ext cx="8944821" cy="2421176"/>
          </a:xfrm>
          <a:prstGeom prst="rect">
            <a:avLst/>
          </a:prstGeom>
          <a:noFill/>
        </p:spPr>
        <p:txBody>
          <a:bodyPr wrap="none" rtlCol="0">
            <a:spAutoFit/>
          </a:bodyPr>
          <a:lstStyle/>
          <a:p>
            <a:pPr marL="285750" indent="-285750">
              <a:spcAft>
                <a:spcPts val="400"/>
              </a:spcAft>
              <a:buFont typeface="Arial" panose="020B0604020202020204" pitchFamily="34" charset="0"/>
              <a:buChar char="•"/>
            </a:pPr>
            <a:r>
              <a:rPr lang="en-US" sz="1600" dirty="0"/>
              <a:t>8/2010 Intel acquires </a:t>
            </a:r>
            <a:r>
              <a:rPr lang="en-US" sz="1600" dirty="0">
                <a:solidFill>
                  <a:srgbClr val="0070C0"/>
                </a:solidFill>
              </a:rPr>
              <a:t>Infineon’s</a:t>
            </a:r>
            <a:r>
              <a:rPr lang="en-US" sz="1600" dirty="0"/>
              <a:t> (former Siemens) </a:t>
            </a:r>
            <a:r>
              <a:rPr lang="en-US" sz="1600" dirty="0">
                <a:solidFill>
                  <a:srgbClr val="0070C0"/>
                </a:solidFill>
              </a:rPr>
              <a:t>Wireless Solutions </a:t>
            </a:r>
            <a:r>
              <a:rPr lang="en-US" sz="1600" dirty="0"/>
              <a:t>business</a:t>
            </a:r>
          </a:p>
          <a:p>
            <a:pPr marL="285750" indent="-285750">
              <a:spcAft>
                <a:spcPts val="400"/>
              </a:spcAft>
              <a:buFont typeface="Arial" panose="020B0604020202020204" pitchFamily="34" charset="0"/>
              <a:buChar char="•"/>
            </a:pPr>
            <a:r>
              <a:rPr lang="en-US" sz="1600" dirty="0"/>
              <a:t>8/2011 Google acquires </a:t>
            </a:r>
            <a:r>
              <a:rPr lang="en-US" sz="1600" dirty="0">
                <a:solidFill>
                  <a:srgbClr val="0070C0"/>
                </a:solidFill>
              </a:rPr>
              <a:t>Motorola Mobility</a:t>
            </a:r>
          </a:p>
          <a:p>
            <a:pPr marL="285750" indent="-285750">
              <a:spcAft>
                <a:spcPts val="400"/>
              </a:spcAft>
              <a:buFont typeface="Arial" panose="020B0604020202020204" pitchFamily="34" charset="0"/>
              <a:buChar char="•"/>
            </a:pPr>
            <a:r>
              <a:rPr lang="en-US" sz="1600" dirty="0"/>
              <a:t>9/2013 Microsoft decides to purchase </a:t>
            </a:r>
            <a:r>
              <a:rPr lang="en-US" sz="1600" dirty="0">
                <a:solidFill>
                  <a:srgbClr val="0070C0"/>
                </a:solidFill>
              </a:rPr>
              <a:t>Nokia’s phone business</a:t>
            </a:r>
          </a:p>
          <a:p>
            <a:pPr marL="285750" indent="-285750">
              <a:spcAft>
                <a:spcPts val="400"/>
              </a:spcAft>
              <a:buFont typeface="Arial" panose="020B0604020202020204" pitchFamily="34" charset="0"/>
              <a:buChar char="•"/>
            </a:pPr>
            <a:r>
              <a:rPr lang="en-US" sz="1600" dirty="0"/>
              <a:t>9/2013 </a:t>
            </a:r>
            <a:r>
              <a:rPr lang="en-US" sz="1600" dirty="0">
                <a:solidFill>
                  <a:srgbClr val="0070C0"/>
                </a:solidFill>
              </a:rPr>
              <a:t>BlackBerry</a:t>
            </a:r>
            <a:r>
              <a:rPr lang="en-US" sz="1600" dirty="0"/>
              <a:t> lays off 4500 employees (~ 40% of their workforce)</a:t>
            </a:r>
          </a:p>
          <a:p>
            <a:pPr marL="285750" indent="-285750">
              <a:spcAft>
                <a:spcPts val="400"/>
              </a:spcAft>
              <a:buFont typeface="Arial" panose="020B0604020202020204" pitchFamily="34" charset="0"/>
              <a:buChar char="•"/>
            </a:pPr>
            <a:r>
              <a:rPr lang="en-US" sz="1600" dirty="0"/>
              <a:t>6/2014 </a:t>
            </a:r>
            <a:r>
              <a:rPr lang="en-US" sz="1600" dirty="0">
                <a:solidFill>
                  <a:srgbClr val="0070C0"/>
                </a:solidFill>
              </a:rPr>
              <a:t>Broadcom </a:t>
            </a:r>
            <a:r>
              <a:rPr lang="en-US" sz="1600" dirty="0"/>
              <a:t>decides to exit the baseband business</a:t>
            </a:r>
          </a:p>
          <a:p>
            <a:pPr marL="285750" indent="-285750">
              <a:spcAft>
                <a:spcPts val="400"/>
              </a:spcAft>
              <a:buFont typeface="Arial" panose="020B0604020202020204" pitchFamily="34" charset="0"/>
              <a:buChar char="•"/>
            </a:pPr>
            <a:r>
              <a:rPr lang="en-US" sz="1600" dirty="0"/>
              <a:t>~ 2015 </a:t>
            </a:r>
            <a:r>
              <a:rPr lang="en-US" sz="1600" dirty="0">
                <a:solidFill>
                  <a:srgbClr val="0070C0"/>
                </a:solidFill>
              </a:rPr>
              <a:t>AMD</a:t>
            </a:r>
            <a:r>
              <a:rPr lang="en-US" sz="1600" dirty="0"/>
              <a:t> leaves the mobile market</a:t>
            </a:r>
          </a:p>
          <a:p>
            <a:pPr marL="285750" indent="-285750">
              <a:spcAft>
                <a:spcPts val="400"/>
              </a:spcAft>
              <a:buFont typeface="Arial" panose="020B0604020202020204" pitchFamily="34" charset="0"/>
              <a:buChar char="•"/>
            </a:pPr>
            <a:r>
              <a:rPr lang="en-US" sz="1600" dirty="0"/>
              <a:t>4/2016 </a:t>
            </a:r>
            <a:r>
              <a:rPr lang="en-US" sz="1600" dirty="0">
                <a:solidFill>
                  <a:srgbClr val="0070C0"/>
                </a:solidFill>
              </a:rPr>
              <a:t>Intel </a:t>
            </a:r>
            <a:r>
              <a:rPr lang="en-US" sz="1600" dirty="0"/>
              <a:t>leaves the mobile market</a:t>
            </a:r>
          </a:p>
          <a:p>
            <a:pPr marL="285750" indent="-285750">
              <a:spcAft>
                <a:spcPts val="400"/>
              </a:spcAft>
              <a:buFont typeface="Arial" panose="020B0604020202020204" pitchFamily="34" charset="0"/>
              <a:buChar char="•"/>
            </a:pPr>
            <a:r>
              <a:rPr lang="en-US" sz="1600" dirty="0"/>
              <a:t>5/2016 </a:t>
            </a:r>
            <a:r>
              <a:rPr lang="en-US" sz="1600" dirty="0">
                <a:solidFill>
                  <a:srgbClr val="0070C0"/>
                </a:solidFill>
              </a:rPr>
              <a:t>NVIDIA</a:t>
            </a:r>
            <a:r>
              <a:rPr lang="en-US" sz="1600" dirty="0"/>
              <a:t> declares that they will moving out from the smartphone market</a:t>
            </a:r>
          </a:p>
        </p:txBody>
      </p:sp>
      <p:sp>
        <p:nvSpPr>
          <p:cNvPr id="5" name="Rectangle 4"/>
          <p:cNvSpPr/>
          <p:nvPr/>
        </p:nvSpPr>
        <p:spPr>
          <a:xfrm>
            <a:off x="143796" y="519166"/>
            <a:ext cx="1885453" cy="369332"/>
          </a:xfrm>
          <a:prstGeom prst="rect">
            <a:avLst/>
          </a:prstGeom>
        </p:spPr>
        <p:txBody>
          <a:bodyPr wrap="none">
            <a:spAutoFit/>
          </a:bodyPr>
          <a:lstStyle/>
          <a:p>
            <a:r>
              <a:rPr lang="en-US" dirty="0">
                <a:solidFill>
                  <a:srgbClr val="2D2D8A"/>
                </a:solidFill>
              </a:rPr>
              <a:t>Conclusions-</a:t>
            </a:r>
            <a:r>
              <a:rPr lang="hu-HU" dirty="0">
                <a:solidFill>
                  <a:srgbClr val="2D2D8A"/>
                </a:solidFill>
              </a:rPr>
              <a:t> </a:t>
            </a:r>
            <a:r>
              <a:rPr lang="en-US" dirty="0">
                <a:solidFill>
                  <a:srgbClr val="2D2D8A"/>
                </a:solidFill>
              </a:rPr>
              <a:t>2</a:t>
            </a:r>
          </a:p>
        </p:txBody>
      </p:sp>
    </p:spTree>
    <p:extLst>
      <p:ext uri="{BB962C8B-B14F-4D97-AF65-F5344CB8AC3E}">
        <p14:creationId xmlns:p14="http://schemas.microsoft.com/office/powerpoint/2010/main" val="2992124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1653" y="1512496"/>
            <a:ext cx="4119846" cy="933589"/>
          </a:xfrm>
          <a:prstGeom prst="rect">
            <a:avLst/>
          </a:prstGeom>
          <a:noFill/>
        </p:spPr>
        <p:txBody>
          <a:bodyPr wrap="none" rtlCol="0">
            <a:spAutoFit/>
          </a:bodyPr>
          <a:lstStyle/>
          <a:p>
            <a:pPr marL="285750" indent="-285750">
              <a:spcAft>
                <a:spcPts val="400"/>
              </a:spcAft>
              <a:buFont typeface="Arial" pitchFamily="34" charset="0"/>
              <a:buChar char="•"/>
            </a:pPr>
            <a:r>
              <a:rPr lang="en-US" sz="1600" dirty="0">
                <a:solidFill>
                  <a:srgbClr val="000000"/>
                </a:solidFill>
              </a:rPr>
              <a:t>  1/2011 AMD:          Dirk Meyer</a:t>
            </a:r>
          </a:p>
          <a:p>
            <a:pPr marL="285750" indent="-285750">
              <a:spcAft>
                <a:spcPts val="400"/>
              </a:spcAft>
              <a:buFont typeface="Arial" pitchFamily="34" charset="0"/>
              <a:buChar char="•"/>
            </a:pPr>
            <a:r>
              <a:rPr lang="en-US" sz="1600" dirty="0">
                <a:solidFill>
                  <a:srgbClr val="000000"/>
                </a:solidFill>
              </a:rPr>
              <a:t>11/2012 Intel:          Paul </a:t>
            </a:r>
            <a:r>
              <a:rPr lang="en-US" sz="1600" dirty="0" err="1">
                <a:solidFill>
                  <a:srgbClr val="000000"/>
                </a:solidFill>
              </a:rPr>
              <a:t>Otellini</a:t>
            </a:r>
            <a:endParaRPr lang="en-US" sz="1600" dirty="0">
              <a:solidFill>
                <a:srgbClr val="000000"/>
              </a:solidFill>
            </a:endParaRPr>
          </a:p>
          <a:p>
            <a:pPr marL="285750" indent="-285750">
              <a:spcAft>
                <a:spcPts val="400"/>
              </a:spcAft>
              <a:buFont typeface="Arial" pitchFamily="34" charset="0"/>
              <a:buChar char="•"/>
            </a:pPr>
            <a:r>
              <a:rPr lang="en-US" sz="1600" dirty="0">
                <a:solidFill>
                  <a:srgbClr val="000000"/>
                </a:solidFill>
              </a:rPr>
              <a:t>  8/2013 Microsoft:   Steve Ballmer</a:t>
            </a:r>
          </a:p>
        </p:txBody>
      </p:sp>
      <p:sp>
        <p:nvSpPr>
          <p:cNvPr id="6" name="TextBox 5"/>
          <p:cNvSpPr txBox="1"/>
          <p:nvPr/>
        </p:nvSpPr>
        <p:spPr>
          <a:xfrm>
            <a:off x="141359" y="921902"/>
            <a:ext cx="8473217" cy="584775"/>
          </a:xfrm>
          <a:prstGeom prst="rect">
            <a:avLst/>
          </a:prstGeom>
          <a:noFill/>
        </p:spPr>
        <p:txBody>
          <a:bodyPr wrap="none" rtlCol="0">
            <a:spAutoFit/>
          </a:bodyPr>
          <a:lstStyle/>
          <a:p>
            <a:r>
              <a:rPr lang="en-US" sz="1600" dirty="0">
                <a:solidFill>
                  <a:srgbClr val="FF0000"/>
                </a:solidFill>
              </a:rPr>
              <a:t>Even the largest IT firms have a hard time to cope with </a:t>
            </a:r>
            <a:r>
              <a:rPr lang="en-US" sz="1600" dirty="0"/>
              <a:t>as indicated by </a:t>
            </a:r>
          </a:p>
          <a:p>
            <a:r>
              <a:rPr lang="en-US" sz="1600" dirty="0">
                <a:solidFill>
                  <a:srgbClr val="000000"/>
                </a:solidFill>
              </a:rPr>
              <a:t>  </a:t>
            </a:r>
            <a:r>
              <a:rPr lang="en-US" sz="1600" dirty="0">
                <a:solidFill>
                  <a:srgbClr val="0070C0"/>
                </a:solidFill>
              </a:rPr>
              <a:t>resignation of  AMD’s, Intel’s and Microsoft’s CEOs </a:t>
            </a:r>
            <a:r>
              <a:rPr lang="en-US" sz="1600" dirty="0">
                <a:solidFill>
                  <a:srgbClr val="000000"/>
                </a:solidFill>
              </a:rPr>
              <a:t>(Chief Execution Officers):</a:t>
            </a:r>
            <a:r>
              <a:rPr lang="en-US" sz="1600" dirty="0"/>
              <a:t>  </a:t>
            </a:r>
          </a:p>
        </p:txBody>
      </p:sp>
      <p:sp>
        <p:nvSpPr>
          <p:cNvPr id="7" name="Title 1"/>
          <p:cNvSpPr>
            <a:spLocks noGrp="1"/>
          </p:cNvSpPr>
          <p:nvPr>
            <p:ph type="title"/>
          </p:nvPr>
        </p:nvSpPr>
        <p:spPr>
          <a:xfrm>
            <a:off x="-11460" y="3898"/>
            <a:ext cx="9144000" cy="392400"/>
          </a:xfrm>
        </p:spPr>
        <p:txBody>
          <a:bodyPr/>
          <a:lstStyle/>
          <a:p>
            <a:r>
              <a:rPr lang="en-US" dirty="0"/>
              <a:t>5. Conclusions (3)</a:t>
            </a:r>
          </a:p>
        </p:txBody>
      </p:sp>
      <p:sp>
        <p:nvSpPr>
          <p:cNvPr id="5" name="TextBox 4"/>
          <p:cNvSpPr txBox="1"/>
          <p:nvPr/>
        </p:nvSpPr>
        <p:spPr>
          <a:xfrm>
            <a:off x="127003" y="2543182"/>
            <a:ext cx="7740196" cy="584775"/>
          </a:xfrm>
          <a:prstGeom prst="rect">
            <a:avLst/>
          </a:prstGeom>
          <a:noFill/>
        </p:spPr>
        <p:txBody>
          <a:bodyPr wrap="none" rtlCol="0">
            <a:spAutoFit/>
          </a:bodyPr>
          <a:lstStyle/>
          <a:p>
            <a:r>
              <a:rPr lang="en-US" sz="1600" dirty="0">
                <a:solidFill>
                  <a:srgbClr val="0070C0"/>
                </a:solidFill>
              </a:rPr>
              <a:t>But it is also an </a:t>
            </a:r>
            <a:r>
              <a:rPr lang="en-US" sz="1600" dirty="0">
                <a:solidFill>
                  <a:srgbClr val="FF0000"/>
                </a:solidFill>
              </a:rPr>
              <a:t>opportunity and challenge </a:t>
            </a:r>
            <a:r>
              <a:rPr lang="en-US" sz="1600" dirty="0">
                <a:solidFill>
                  <a:srgbClr val="0070C0"/>
                </a:solidFill>
              </a:rPr>
              <a:t>for individuals and institutions</a:t>
            </a:r>
          </a:p>
          <a:p>
            <a:r>
              <a:rPr lang="en-US" sz="1600" dirty="0">
                <a:solidFill>
                  <a:srgbClr val="0070C0"/>
                </a:solidFill>
              </a:rPr>
              <a:t>  to catch up with the progress and make benefit of it.  </a:t>
            </a:r>
          </a:p>
        </p:txBody>
      </p:sp>
      <p:sp>
        <p:nvSpPr>
          <p:cNvPr id="8" name="TextBox 7"/>
          <p:cNvSpPr txBox="1"/>
          <p:nvPr/>
        </p:nvSpPr>
        <p:spPr>
          <a:xfrm>
            <a:off x="140804" y="519655"/>
            <a:ext cx="1885453" cy="369332"/>
          </a:xfrm>
          <a:prstGeom prst="rect">
            <a:avLst/>
          </a:prstGeom>
          <a:noFill/>
        </p:spPr>
        <p:txBody>
          <a:bodyPr wrap="none" rtlCol="0">
            <a:spAutoFit/>
          </a:bodyPr>
          <a:lstStyle/>
          <a:p>
            <a:r>
              <a:rPr lang="en-US" dirty="0">
                <a:solidFill>
                  <a:srgbClr val="2D2D8A"/>
                </a:solidFill>
              </a:rPr>
              <a:t>Conclusions</a:t>
            </a:r>
            <a:r>
              <a:rPr lang="hu-HU" dirty="0">
                <a:solidFill>
                  <a:srgbClr val="2D2D8A"/>
                </a:solidFill>
              </a:rPr>
              <a:t> </a:t>
            </a:r>
            <a:r>
              <a:rPr lang="en-US" dirty="0">
                <a:solidFill>
                  <a:srgbClr val="2D2D8A"/>
                </a:solidFill>
              </a:rPr>
              <a:t>-3</a:t>
            </a:r>
          </a:p>
        </p:txBody>
      </p:sp>
      <p:sp>
        <p:nvSpPr>
          <p:cNvPr id="10" name="TextBox 9"/>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907641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(11)</a:t>
            </a:r>
            <a:endParaRPr lang="en-US" dirty="0"/>
          </a:p>
        </p:txBody>
      </p:sp>
      <p:sp>
        <p:nvSpPr>
          <p:cNvPr id="11" name="TextBox 10"/>
          <p:cNvSpPr txBox="1"/>
          <p:nvPr/>
        </p:nvSpPr>
        <p:spPr>
          <a:xfrm>
            <a:off x="124242" y="516661"/>
            <a:ext cx="9005286" cy="369332"/>
          </a:xfrm>
          <a:prstGeom prst="rect">
            <a:avLst/>
          </a:prstGeom>
          <a:noFill/>
        </p:spPr>
        <p:txBody>
          <a:bodyPr wrap="none" rtlCol="0">
            <a:spAutoFit/>
          </a:bodyPr>
          <a:lstStyle/>
          <a:p>
            <a:r>
              <a:rPr lang="en-US" dirty="0">
                <a:solidFill>
                  <a:schemeClr val="accent6"/>
                </a:solidFill>
              </a:rPr>
              <a:t>Worldwide market share of smartphone OSs to end users in 20</a:t>
            </a:r>
            <a:r>
              <a:rPr lang="hu-HU" dirty="0">
                <a:solidFill>
                  <a:schemeClr val="accent6"/>
                </a:solidFill>
              </a:rPr>
              <a:t>09</a:t>
            </a:r>
            <a:r>
              <a:rPr lang="en-US" dirty="0">
                <a:solidFill>
                  <a:schemeClr val="accent6"/>
                </a:solidFill>
              </a:rPr>
              <a:t>-201</a:t>
            </a:r>
            <a:r>
              <a:rPr lang="hu-HU" dirty="0">
                <a:solidFill>
                  <a:schemeClr val="accent6"/>
                </a:solidFill>
              </a:rPr>
              <a:t>5</a:t>
            </a:r>
            <a:r>
              <a:rPr lang="en-US" dirty="0">
                <a:solidFill>
                  <a:schemeClr val="accent6"/>
                </a:solidFill>
              </a:rPr>
              <a:t> </a:t>
            </a:r>
            <a:r>
              <a:rPr lang="en-US" dirty="0"/>
              <a:t>[42]</a:t>
            </a:r>
          </a:p>
        </p:txBody>
      </p:sp>
      <p:sp>
        <p:nvSpPr>
          <p:cNvPr id="12" name="TextBox 11"/>
          <p:cNvSpPr txBox="1"/>
          <p:nvPr/>
        </p:nvSpPr>
        <p:spPr>
          <a:xfrm>
            <a:off x="8795288" y="6384993"/>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3" name="Picture 12"/>
          <p:cNvPicPr>
            <a:picLocks noChangeAspect="1"/>
          </p:cNvPicPr>
          <p:nvPr/>
        </p:nvPicPr>
        <p:blipFill rotWithShape="1">
          <a:blip r:embed="rId2"/>
          <a:srcRect l="3336" t="17025" r="2394" b="2152"/>
          <a:stretch/>
        </p:blipFill>
        <p:spPr>
          <a:xfrm>
            <a:off x="26495" y="953725"/>
            <a:ext cx="9001000" cy="5625625"/>
          </a:xfrm>
          <a:prstGeom prst="rect">
            <a:avLst/>
          </a:prstGeom>
        </p:spPr>
      </p:pic>
    </p:spTree>
    <p:extLst>
      <p:ext uri="{BB962C8B-B14F-4D97-AF65-F5344CB8AC3E}">
        <p14:creationId xmlns:p14="http://schemas.microsoft.com/office/powerpoint/2010/main" val="232159115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6. References</a:t>
            </a:r>
          </a:p>
        </p:txBody>
      </p:sp>
    </p:spTree>
    <p:extLst>
      <p:ext uri="{BB962C8B-B14F-4D97-AF65-F5344CB8AC3E}">
        <p14:creationId xmlns:p14="http://schemas.microsoft.com/office/powerpoint/2010/main" val="424425116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1005760"/>
            <a:ext cx="62161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 </a:t>
            </a:r>
            <a:r>
              <a:rPr lang="hu-HU" sz="1400" dirty="0">
                <a:solidFill>
                  <a:srgbClr val="000000"/>
                </a:solidFill>
              </a:rPr>
              <a:t>Bártfai D., Merre felé tartanak a hardverek?, Aug. 22-24 2007</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a:t>
            </a:r>
            <a:r>
              <a:rPr lang="hu-HU" dirty="0">
                <a:solidFill>
                  <a:srgbClr val="FFFFFF"/>
                </a:solidFill>
              </a:rPr>
              <a:t>1</a:t>
            </a:r>
            <a:r>
              <a:rPr lang="en-US" dirty="0">
                <a:solidFill>
                  <a:srgbClr val="FFFFFF"/>
                </a:solidFill>
              </a:rPr>
              <a:t>)</a:t>
            </a:r>
          </a:p>
        </p:txBody>
      </p:sp>
      <p:sp>
        <p:nvSpPr>
          <p:cNvPr id="138244" name="Text Box 11"/>
          <p:cNvSpPr txBox="1">
            <a:spLocks noChangeArrowheads="1"/>
          </p:cNvSpPr>
          <p:nvPr/>
        </p:nvSpPr>
        <p:spPr bwMode="auto">
          <a:xfrm>
            <a:off x="121213" y="2124203"/>
            <a:ext cx="860325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a:t>
            </a:r>
            <a:r>
              <a:rPr lang="hu-HU" dirty="0">
                <a:solidFill>
                  <a:srgbClr val="000000"/>
                </a:solidFill>
              </a:rPr>
              <a:t>3</a:t>
            </a:r>
            <a:r>
              <a:rPr lang="en-US" dirty="0">
                <a:solidFill>
                  <a:srgbClr val="000000"/>
                </a:solidFill>
              </a:rPr>
              <a:t>]: AMD 2013 Mobility APU Introduction,</a:t>
            </a:r>
            <a:r>
              <a:rPr lang="hu-HU" dirty="0">
                <a:solidFill>
                  <a:srgbClr val="000000"/>
                </a:solidFill>
              </a:rPr>
              <a:t> May 22 2013,</a:t>
            </a:r>
            <a:endParaRPr lang="en-US" dirty="0">
              <a:solidFill>
                <a:srgbClr val="000000"/>
              </a:solidFill>
            </a:endParaRPr>
          </a:p>
          <a:p>
            <a:pPr eaLnBrk="1" fontAlgn="base" hangingPunct="1">
              <a:spcBef>
                <a:spcPct val="0"/>
              </a:spcBef>
              <a:spcAft>
                <a:spcPct val="0"/>
              </a:spcAft>
            </a:pPr>
            <a:r>
              <a:rPr lang="en-US" dirty="0">
                <a:solidFill>
                  <a:srgbClr val="000000"/>
                </a:solidFill>
              </a:rPr>
              <a:t>          http://www.slideshare.net/AMD/amd-2013-mobility-apu-introduction-deck-final-for-lp</a:t>
            </a:r>
          </a:p>
        </p:txBody>
      </p:sp>
      <p:sp>
        <p:nvSpPr>
          <p:cNvPr id="139269" name="Text Box 11"/>
          <p:cNvSpPr txBox="1">
            <a:spLocks noChangeArrowheads="1"/>
          </p:cNvSpPr>
          <p:nvPr/>
        </p:nvSpPr>
        <p:spPr bwMode="auto">
          <a:xfrm>
            <a:off x="123325" y="2716347"/>
            <a:ext cx="82973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4</a:t>
            </a:r>
            <a:r>
              <a:rPr lang="en-US" dirty="0">
                <a:solidFill>
                  <a:srgbClr val="000000"/>
                </a:solidFill>
              </a:rPr>
              <a:t>]: </a:t>
            </a:r>
            <a:r>
              <a:rPr lang="hu-HU" dirty="0" err="1">
                <a:solidFill>
                  <a:srgbClr val="000000"/>
                </a:solidFill>
              </a:rPr>
              <a:t>Frommer</a:t>
            </a:r>
            <a:r>
              <a:rPr lang="hu-HU" dirty="0">
                <a:solidFill>
                  <a:srgbClr val="000000"/>
                </a:solidFill>
              </a:rPr>
              <a:t> D</a:t>
            </a:r>
            <a:r>
              <a:rPr lang="en-US" dirty="0">
                <a:solidFill>
                  <a:srgbClr val="000000"/>
                </a:solidFill>
              </a:rPr>
              <a:t>., CHART OF THE DAY: Smartphone Sales To Beat PC Sales By 2011</a:t>
            </a:r>
            <a:r>
              <a:rPr lang="hu-HU" dirty="0">
                <a:solidFill>
                  <a:srgbClr val="000000"/>
                </a:solidFill>
              </a:rPr>
              <a:t>,</a:t>
            </a:r>
            <a:endParaRPr lang="en-US" dirty="0">
              <a:solidFill>
                <a:srgbClr val="000000"/>
              </a:solidFill>
            </a:endParaRPr>
          </a:p>
          <a:p>
            <a:pPr eaLnBrk="1" fontAlgn="base" hangingPunct="1">
              <a:spcBef>
                <a:spcPct val="0"/>
              </a:spcBef>
              <a:spcAft>
                <a:spcPct val="0"/>
              </a:spcAft>
            </a:pPr>
            <a:r>
              <a:rPr lang="en-US" dirty="0">
                <a:solidFill>
                  <a:srgbClr val="000000"/>
                </a:solidFill>
              </a:rPr>
              <a:t>          </a:t>
            </a:r>
            <a:r>
              <a:rPr lang="hu-HU" dirty="0">
                <a:solidFill>
                  <a:srgbClr val="000000"/>
                </a:solidFill>
              </a:rPr>
              <a:t>Business </a:t>
            </a:r>
            <a:r>
              <a:rPr lang="hu-HU" dirty="0" err="1">
                <a:solidFill>
                  <a:srgbClr val="000000"/>
                </a:solidFill>
              </a:rPr>
              <a:t>Insider</a:t>
            </a:r>
            <a:r>
              <a:rPr lang="hu-HU" dirty="0">
                <a:solidFill>
                  <a:srgbClr val="000000"/>
                </a:solidFill>
              </a:rPr>
              <a:t>, Aug. 21 2009, </a:t>
            </a:r>
            <a:r>
              <a:rPr lang="en-US" dirty="0">
                <a:solidFill>
                  <a:srgbClr val="000000"/>
                </a:solidFill>
              </a:rPr>
              <a:t>http://www.businessinsider.com/chart-of-the-day-</a:t>
            </a:r>
            <a:endParaRPr lang="hu-HU" dirty="0">
              <a:solidFill>
                <a:srgbClr val="000000"/>
              </a:solidFill>
            </a:endParaRPr>
          </a:p>
          <a:p>
            <a:pPr eaLnBrk="1" fontAlgn="base" hangingPunct="1">
              <a:spcBef>
                <a:spcPct val="0"/>
              </a:spcBef>
              <a:spcAft>
                <a:spcPct val="0"/>
              </a:spcAft>
            </a:pPr>
            <a:r>
              <a:rPr lang="hu-HU" dirty="0">
                <a:solidFill>
                  <a:srgbClr val="000000"/>
                </a:solidFill>
              </a:rPr>
              <a:t>          </a:t>
            </a:r>
            <a:r>
              <a:rPr lang="en-US" dirty="0">
                <a:solidFill>
                  <a:srgbClr val="000000"/>
                </a:solidFill>
              </a:rPr>
              <a:t>smartphone-sales-to-beat-pc-sales-by-2011-2009-8</a:t>
            </a:r>
          </a:p>
        </p:txBody>
      </p:sp>
      <p:sp>
        <p:nvSpPr>
          <p:cNvPr id="139271" name="Text Box 11"/>
          <p:cNvSpPr txBox="1">
            <a:spLocks noChangeArrowheads="1"/>
          </p:cNvSpPr>
          <p:nvPr/>
        </p:nvSpPr>
        <p:spPr bwMode="auto">
          <a:xfrm>
            <a:off x="114338" y="3555145"/>
            <a:ext cx="73638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5</a:t>
            </a:r>
            <a:r>
              <a:rPr lang="en-US" dirty="0">
                <a:solidFill>
                  <a:srgbClr val="000000"/>
                </a:solidFill>
              </a:rPr>
              <a:t>]: </a:t>
            </a:r>
            <a:r>
              <a:rPr lang="hu-HU" dirty="0" err="1">
                <a:solidFill>
                  <a:srgbClr val="000000"/>
                </a:solidFill>
              </a:rPr>
              <a:t>Wikipedia</a:t>
            </a:r>
            <a:r>
              <a:rPr lang="hu-HU" dirty="0">
                <a:solidFill>
                  <a:srgbClr val="000000"/>
                </a:solidFill>
              </a:rPr>
              <a:t>, </a:t>
            </a:r>
            <a:r>
              <a:rPr lang="hu-HU" dirty="0" err="1">
                <a:solidFill>
                  <a:srgbClr val="000000"/>
                </a:solidFill>
              </a:rPr>
              <a:t>BlackBerry</a:t>
            </a:r>
            <a:r>
              <a:rPr lang="hu-HU" dirty="0">
                <a:solidFill>
                  <a:srgbClr val="000000"/>
                </a:solidFill>
              </a:rPr>
              <a:t> Pearl, http://en.wikipedia.org/wiki/BlackBerry_Pearl</a:t>
            </a:r>
            <a:endParaRPr lang="en-US" dirty="0">
              <a:solidFill>
                <a:srgbClr val="000000"/>
              </a:solidFill>
            </a:endParaRPr>
          </a:p>
        </p:txBody>
      </p:sp>
      <p:sp>
        <p:nvSpPr>
          <p:cNvPr id="139272" name="Text Box 11"/>
          <p:cNvSpPr txBox="1">
            <a:spLocks noChangeArrowheads="1"/>
          </p:cNvSpPr>
          <p:nvPr/>
        </p:nvSpPr>
        <p:spPr bwMode="auto">
          <a:xfrm>
            <a:off x="114338" y="3875931"/>
            <a:ext cx="67024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a:t>
            </a:r>
            <a:r>
              <a:rPr lang="hu-HU" dirty="0">
                <a:solidFill>
                  <a:srgbClr val="000000"/>
                </a:solidFill>
              </a:rPr>
              <a:t>6</a:t>
            </a:r>
            <a:r>
              <a:rPr lang="en-US" dirty="0">
                <a:solidFill>
                  <a:srgbClr val="000000"/>
                </a:solidFill>
              </a:rPr>
              <a:t>]: </a:t>
            </a:r>
            <a:r>
              <a:rPr lang="hu-HU" kern="0" dirty="0" err="1">
                <a:solidFill>
                  <a:srgbClr val="000000"/>
                </a:solidFill>
                <a:cs typeface="Times New Roman" pitchFamily="18" charset="0"/>
              </a:rPr>
              <a:t>Wikipedia</a:t>
            </a:r>
            <a:r>
              <a:rPr lang="hu-HU" kern="0" dirty="0">
                <a:solidFill>
                  <a:srgbClr val="000000"/>
                </a:solidFill>
                <a:cs typeface="Times New Roman" pitchFamily="18" charset="0"/>
              </a:rPr>
              <a:t>, </a:t>
            </a:r>
            <a:r>
              <a:rPr lang="hu-HU" dirty="0" err="1">
                <a:solidFill>
                  <a:srgbClr val="000000"/>
                </a:solidFill>
              </a:rPr>
              <a:t>Android</a:t>
            </a:r>
            <a:r>
              <a:rPr lang="hu-HU" dirty="0">
                <a:solidFill>
                  <a:srgbClr val="000000"/>
                </a:solidFill>
              </a:rPr>
              <a:t> (</a:t>
            </a:r>
            <a:r>
              <a:rPr lang="hu-HU" dirty="0" err="1">
                <a:solidFill>
                  <a:srgbClr val="000000"/>
                </a:solidFill>
              </a:rPr>
              <a:t>operating</a:t>
            </a:r>
            <a:r>
              <a:rPr lang="hu-HU" dirty="0">
                <a:solidFill>
                  <a:srgbClr val="000000"/>
                </a:solidFill>
              </a:rPr>
              <a:t> </a:t>
            </a:r>
            <a:r>
              <a:rPr lang="hu-HU" dirty="0" err="1">
                <a:solidFill>
                  <a:srgbClr val="000000"/>
                </a:solidFill>
              </a:rPr>
              <a:t>system</a:t>
            </a:r>
            <a:r>
              <a:rPr lang="hu-HU" dirty="0">
                <a:solidFill>
                  <a:srgbClr val="000000"/>
                </a:solidFill>
              </a:rPr>
              <a:t>)</a:t>
            </a:r>
            <a:r>
              <a:rPr lang="hu-HU" kern="0" dirty="0">
                <a:solidFill>
                  <a:srgbClr val="000000"/>
                </a:solidFill>
              </a:rPr>
              <a:t>,</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http://en.wikipedia.org/wiki/Android_%28operating_system%29</a:t>
            </a:r>
            <a:endParaRPr lang="en-US" kern="0" dirty="0">
              <a:solidFill>
                <a:srgbClr val="000000"/>
              </a:solidFill>
              <a:cs typeface="Times New Roman" pitchFamily="18" charset="0"/>
            </a:endParaRPr>
          </a:p>
        </p:txBody>
      </p:sp>
      <p:sp>
        <p:nvSpPr>
          <p:cNvPr id="139273" name="Rectangle 11"/>
          <p:cNvSpPr>
            <a:spLocks noChangeArrowheads="1"/>
          </p:cNvSpPr>
          <p:nvPr/>
        </p:nvSpPr>
        <p:spPr bwMode="auto">
          <a:xfrm>
            <a:off x="115400" y="1349071"/>
            <a:ext cx="920477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pPr fontAlgn="base">
              <a:spcBef>
                <a:spcPct val="0"/>
              </a:spcBef>
              <a:spcAft>
                <a:spcPct val="0"/>
              </a:spcAft>
              <a:defRPr/>
            </a:pPr>
            <a:r>
              <a:rPr lang="en-US" sz="1400" dirty="0">
                <a:solidFill>
                  <a:srgbClr val="000000"/>
                </a:solidFill>
              </a:rPr>
              <a:t>[2]: </a:t>
            </a:r>
            <a:r>
              <a:rPr lang="hu-HU" sz="1400" dirty="0">
                <a:solidFill>
                  <a:srgbClr val="000000"/>
                </a:solidFill>
              </a:rPr>
              <a:t>Smith S.L</a:t>
            </a:r>
            <a:r>
              <a:rPr lang="en-US" sz="1400" dirty="0">
                <a:solidFill>
                  <a:srgbClr val="000000"/>
                </a:solidFill>
              </a:rPr>
              <a:t>., </a:t>
            </a:r>
            <a:r>
              <a:rPr lang="hu-HU" sz="1400" dirty="0">
                <a:solidFill>
                  <a:srgbClr val="000000"/>
                </a:solidFill>
              </a:rPr>
              <a:t>Intel </a:t>
            </a:r>
            <a:r>
              <a:rPr lang="hu-HU" sz="1400" dirty="0" err="1">
                <a:solidFill>
                  <a:srgbClr val="000000"/>
                </a:solidFill>
              </a:rPr>
              <a:t>Strategy</a:t>
            </a:r>
            <a:r>
              <a:rPr lang="hu-HU" sz="1400" dirty="0">
                <a:solidFill>
                  <a:srgbClr val="000000"/>
                </a:solidFill>
              </a:rPr>
              <a:t> &amp; </a:t>
            </a:r>
            <a:r>
              <a:rPr lang="hu-HU" sz="1400" dirty="0" err="1">
                <a:solidFill>
                  <a:srgbClr val="000000"/>
                </a:solidFill>
              </a:rPr>
              <a:t>Technology</a:t>
            </a:r>
            <a:r>
              <a:rPr lang="hu-HU" sz="1400" dirty="0">
                <a:solidFill>
                  <a:srgbClr val="000000"/>
                </a:solidFill>
              </a:rPr>
              <a:t> Update, </a:t>
            </a:r>
            <a:r>
              <a:rPr lang="hu-HU" sz="1400" dirty="0" err="1">
                <a:solidFill>
                  <a:srgbClr val="000000"/>
                </a:solidFill>
              </a:rPr>
              <a:t>Barclays</a:t>
            </a:r>
            <a:r>
              <a:rPr lang="hu-HU" sz="1400" dirty="0">
                <a:solidFill>
                  <a:srgbClr val="000000"/>
                </a:solidFill>
              </a:rPr>
              <a:t> Capital Global </a:t>
            </a:r>
            <a:r>
              <a:rPr lang="hu-HU" sz="1400" dirty="0" err="1">
                <a:solidFill>
                  <a:srgbClr val="000000"/>
                </a:solidFill>
              </a:rPr>
              <a:t>Technology</a:t>
            </a:r>
            <a:r>
              <a:rPr lang="hu-HU" sz="1400" dirty="0">
                <a:solidFill>
                  <a:srgbClr val="000000"/>
                </a:solidFill>
              </a:rPr>
              <a:t> </a:t>
            </a:r>
            <a:r>
              <a:rPr lang="hu-HU" sz="1400" dirty="0" err="1">
                <a:solidFill>
                  <a:srgbClr val="000000"/>
                </a:solidFill>
              </a:rPr>
              <a:t>Conf</a:t>
            </a:r>
            <a:r>
              <a:rPr lang="hu-HU" sz="1400" dirty="0">
                <a:solidFill>
                  <a:srgbClr val="000000"/>
                </a:solidFill>
              </a:rPr>
              <a:t>.,</a:t>
            </a:r>
            <a:endParaRPr lang="en-US" sz="1400" dirty="0">
              <a:solidFill>
                <a:srgbClr val="000000"/>
              </a:solidFill>
            </a:endParaRPr>
          </a:p>
          <a:p>
            <a:pPr fontAlgn="base">
              <a:spcBef>
                <a:spcPct val="0"/>
              </a:spcBef>
              <a:spcAft>
                <a:spcPct val="0"/>
              </a:spcAft>
              <a:defRPr/>
            </a:pPr>
            <a:r>
              <a:rPr lang="hu-HU" sz="1400" dirty="0">
                <a:solidFill>
                  <a:srgbClr val="000000"/>
                </a:solidFill>
              </a:rPr>
              <a:t>          Dec. 2011, http://files.shareholder.com/downloads/INTC/1576180143x0x526852/c9868a3a-</a:t>
            </a:r>
          </a:p>
          <a:p>
            <a:pPr fontAlgn="base">
              <a:spcBef>
                <a:spcPct val="0"/>
              </a:spcBef>
              <a:spcAft>
                <a:spcPct val="0"/>
              </a:spcAft>
              <a:defRPr/>
            </a:pPr>
            <a:r>
              <a:rPr lang="hu-HU" sz="1400" dirty="0">
                <a:solidFill>
                  <a:srgbClr val="000000"/>
                </a:solidFill>
              </a:rPr>
              <a:t>          494e-4506-bcc6-a631aca1fd75/Steve%20Smith%20Barclays%20Dec%202011.pdf</a:t>
            </a:r>
            <a:endParaRPr lang="en-US" sz="1100" dirty="0">
              <a:solidFill>
                <a:srgbClr val="000000"/>
              </a:solidFill>
            </a:endParaRPr>
          </a:p>
        </p:txBody>
      </p:sp>
      <p:sp>
        <p:nvSpPr>
          <p:cNvPr id="139274" name="Text Box 11"/>
          <p:cNvSpPr txBox="1">
            <a:spLocks noChangeArrowheads="1"/>
          </p:cNvSpPr>
          <p:nvPr/>
        </p:nvSpPr>
        <p:spPr bwMode="auto">
          <a:xfrm>
            <a:off x="112750" y="4443371"/>
            <a:ext cx="903619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7</a:t>
            </a:r>
            <a:r>
              <a:rPr lang="en-US" dirty="0">
                <a:solidFill>
                  <a:srgbClr val="000000"/>
                </a:solidFill>
              </a:rPr>
              <a:t>]: </a:t>
            </a:r>
            <a:r>
              <a:rPr lang="hu-HU" dirty="0" err="1">
                <a:solidFill>
                  <a:srgbClr val="000000"/>
                </a:solidFill>
              </a:rPr>
              <a:t>Ciufo</a:t>
            </a:r>
            <a:r>
              <a:rPr lang="hu-HU" dirty="0">
                <a:solidFill>
                  <a:srgbClr val="000000"/>
                </a:solidFill>
              </a:rPr>
              <a:t> C.A., </a:t>
            </a:r>
            <a:r>
              <a:rPr lang="en-US" dirty="0" err="1">
                <a:solidFill>
                  <a:srgbClr val="000000"/>
                </a:solidFill>
              </a:rPr>
              <a:t>Tizen</a:t>
            </a:r>
            <a:r>
              <a:rPr lang="en-US" dirty="0">
                <a:solidFill>
                  <a:srgbClr val="000000"/>
                </a:solidFill>
              </a:rPr>
              <a:t> OS for Smartphones – Intel’s Biggest Bet Yet</a:t>
            </a:r>
            <a:r>
              <a:rPr lang="hu-HU" dirty="0">
                <a:solidFill>
                  <a:srgbClr val="000000"/>
                </a:solidFill>
              </a:rPr>
              <a:t>, Jan. 4 2013,</a:t>
            </a:r>
            <a:endParaRPr lang="en-US" dirty="0">
              <a:solidFill>
                <a:srgbClr val="000000"/>
              </a:solidFill>
            </a:endParaRPr>
          </a:p>
          <a:p>
            <a:pPr eaLnBrk="1" hangingPunct="1"/>
            <a:r>
              <a:rPr lang="hu-HU" dirty="0">
                <a:solidFill>
                  <a:srgbClr val="000000"/>
                </a:solidFill>
              </a:rPr>
              <a:t>          http://eecatalog.com/caciufo/2013/01/04/samsung-hedges-apple-google-bets-with-intels-</a:t>
            </a:r>
          </a:p>
          <a:p>
            <a:pPr eaLnBrk="1" hangingPunct="1"/>
            <a:r>
              <a:rPr lang="hu-HU" dirty="0">
                <a:solidFill>
                  <a:srgbClr val="000000"/>
                </a:solidFill>
              </a:rPr>
              <a:t>          html5-based-tizen/</a:t>
            </a:r>
            <a:endParaRPr lang="en-US" dirty="0">
              <a:solidFill>
                <a:srgbClr val="000000"/>
              </a:solidFill>
            </a:endParaRPr>
          </a:p>
        </p:txBody>
      </p:sp>
      <p:sp>
        <p:nvSpPr>
          <p:cNvPr id="13" name="Text Box 11"/>
          <p:cNvSpPr txBox="1">
            <a:spLocks noChangeArrowheads="1"/>
          </p:cNvSpPr>
          <p:nvPr/>
        </p:nvSpPr>
        <p:spPr bwMode="auto">
          <a:xfrm>
            <a:off x="118715" y="5209500"/>
            <a:ext cx="8050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a:t>
            </a:r>
            <a:r>
              <a:rPr lang="hu-HU" dirty="0">
                <a:solidFill>
                  <a:srgbClr val="000000"/>
                </a:solidFill>
              </a:rPr>
              <a:t>8</a:t>
            </a:r>
            <a:r>
              <a:rPr lang="en-US" dirty="0">
                <a:solidFill>
                  <a:srgbClr val="000000"/>
                </a:solidFill>
              </a:rPr>
              <a:t>]: </a:t>
            </a:r>
            <a:r>
              <a:rPr lang="hu-HU" dirty="0" err="1">
                <a:solidFill>
                  <a:srgbClr val="000000"/>
                </a:solidFill>
              </a:rPr>
              <a:t>Introduction</a:t>
            </a:r>
            <a:r>
              <a:rPr lang="hu-HU" dirty="0">
                <a:solidFill>
                  <a:srgbClr val="000000"/>
                </a:solidFill>
              </a:rPr>
              <a:t> of </a:t>
            </a:r>
            <a:r>
              <a:rPr lang="hu-HU" dirty="0" err="1">
                <a:solidFill>
                  <a:srgbClr val="000000"/>
                </a:solidFill>
              </a:rPr>
              <a:t>the</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t>
            </a:r>
            <a:r>
              <a:rPr lang="hu-HU" dirty="0" err="1">
                <a:solidFill>
                  <a:srgbClr val="000000"/>
                </a:solidFill>
              </a:rPr>
              <a:t>Oak</a:t>
            </a:r>
            <a:r>
              <a:rPr lang="hu-HU" dirty="0">
                <a:solidFill>
                  <a:srgbClr val="000000"/>
                </a:solidFill>
              </a:rPr>
              <a:t> </a:t>
            </a:r>
            <a:r>
              <a:rPr lang="hu-HU" dirty="0" err="1">
                <a:solidFill>
                  <a:srgbClr val="000000"/>
                </a:solidFill>
              </a:rPr>
              <a:t>Trail</a:t>
            </a:r>
            <a:r>
              <a:rPr lang="hu-HU" dirty="0">
                <a:solidFill>
                  <a:srgbClr val="000000"/>
                </a:solidFill>
              </a:rPr>
              <a:t> Z670, 4/2011,</a:t>
            </a:r>
          </a:p>
          <a:p>
            <a:r>
              <a:rPr lang="hu-HU" dirty="0">
                <a:solidFill>
                  <a:srgbClr val="000000"/>
                </a:solidFill>
              </a:rPr>
              <a:t>          http://newsroom.intel.com/docs/DOC-1976</a:t>
            </a:r>
            <a:endParaRPr lang="en-US" dirty="0">
              <a:solidFill>
                <a:srgbClr val="000000"/>
              </a:solidFill>
            </a:endParaRPr>
          </a:p>
        </p:txBody>
      </p:sp>
      <p:sp>
        <p:nvSpPr>
          <p:cNvPr id="11" name="Text Box 11"/>
          <p:cNvSpPr txBox="1">
            <a:spLocks noChangeArrowheads="1"/>
          </p:cNvSpPr>
          <p:nvPr/>
        </p:nvSpPr>
        <p:spPr bwMode="auto">
          <a:xfrm>
            <a:off x="119240" y="5800337"/>
            <a:ext cx="840486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pPr>
            <a:r>
              <a:rPr lang="en-US" dirty="0">
                <a:solidFill>
                  <a:srgbClr val="000000"/>
                </a:solidFill>
              </a:rPr>
              <a:t>[9]: Apple Maintains 48 Percent Share of Global Branded Tablet Shipments in Q1 2013</a:t>
            </a:r>
            <a:r>
              <a:rPr lang="hu-HU" dirty="0">
                <a:solidFill>
                  <a:srgbClr val="000000"/>
                </a:solidFill>
              </a:rPr>
              <a:t>,</a:t>
            </a:r>
            <a:endParaRPr lang="en-US" dirty="0">
              <a:solidFill>
                <a:srgbClr val="000000"/>
              </a:solidFill>
            </a:endParaRPr>
          </a:p>
          <a:p>
            <a:pPr fontAlgn="base">
              <a:spcBef>
                <a:spcPct val="0"/>
              </a:spcBef>
              <a:spcAft>
                <a:spcPct val="0"/>
              </a:spcAft>
            </a:pPr>
            <a:r>
              <a:rPr lang="en-US" dirty="0">
                <a:solidFill>
                  <a:srgbClr val="000000"/>
                </a:solidFill>
              </a:rPr>
              <a:t> </a:t>
            </a:r>
            <a:r>
              <a:rPr lang="hu-HU" dirty="0">
                <a:solidFill>
                  <a:srgbClr val="000000"/>
                </a:solidFill>
              </a:rPr>
              <a:t>         </a:t>
            </a:r>
            <a:r>
              <a:rPr lang="hu-HU" dirty="0" err="1">
                <a:solidFill>
                  <a:srgbClr val="000000"/>
                </a:solidFill>
              </a:rPr>
              <a:t>Strategy</a:t>
            </a:r>
            <a:r>
              <a:rPr lang="hu-HU" dirty="0">
                <a:solidFill>
                  <a:srgbClr val="000000"/>
                </a:solidFill>
              </a:rPr>
              <a:t> </a:t>
            </a:r>
            <a:r>
              <a:rPr lang="hu-HU" dirty="0" err="1">
                <a:solidFill>
                  <a:srgbClr val="000000"/>
                </a:solidFill>
              </a:rPr>
              <a:t>Analytics</a:t>
            </a:r>
            <a:r>
              <a:rPr lang="hu-HU" dirty="0">
                <a:solidFill>
                  <a:srgbClr val="000000"/>
                </a:solidFill>
              </a:rPr>
              <a:t>, </a:t>
            </a:r>
            <a:r>
              <a:rPr lang="hu-HU" dirty="0" err="1">
                <a:solidFill>
                  <a:srgbClr val="000000"/>
                </a:solidFill>
              </a:rPr>
              <a:t>April</a:t>
            </a:r>
            <a:r>
              <a:rPr lang="hu-HU" dirty="0">
                <a:solidFill>
                  <a:srgbClr val="000000"/>
                </a:solidFill>
              </a:rPr>
              <a:t> 25 2013, Boston,</a:t>
            </a:r>
          </a:p>
          <a:p>
            <a:pPr fontAlgn="base">
              <a:spcBef>
                <a:spcPct val="0"/>
              </a:spcBef>
              <a:spcAft>
                <a:spcPct val="0"/>
              </a:spcAft>
            </a:pPr>
            <a:r>
              <a:rPr lang="hu-HU" dirty="0">
                <a:solidFill>
                  <a:srgbClr val="000000"/>
                </a:solidFill>
              </a:rPr>
              <a:t>          http://www.strategyanalytics.com/default.aspx?mod=pressreleaseviewer&amp;a0=5351</a:t>
            </a:r>
            <a:endParaRPr lang="en-US" dirty="0">
              <a:solidFill>
                <a:srgbClr val="000000"/>
              </a:solidFill>
            </a:endParaRPr>
          </a:p>
        </p:txBody>
      </p:sp>
      <p:sp>
        <p:nvSpPr>
          <p:cNvPr id="2" name="TextBox 1"/>
          <p:cNvSpPr txBox="1"/>
          <p:nvPr/>
        </p:nvSpPr>
        <p:spPr>
          <a:xfrm>
            <a:off x="184129" y="616409"/>
            <a:ext cx="1769202" cy="369332"/>
          </a:xfrm>
          <a:prstGeom prst="rect">
            <a:avLst/>
          </a:prstGeom>
          <a:noFill/>
        </p:spPr>
        <p:txBody>
          <a:bodyPr wrap="none" rtlCol="0">
            <a:spAutoFit/>
          </a:bodyPr>
          <a:lstStyle/>
          <a:p>
            <a:r>
              <a:rPr lang="en-US" dirty="0">
                <a:solidFill>
                  <a:srgbClr val="2D2D8A"/>
                </a:solidFill>
              </a:rPr>
              <a:t>6. References</a:t>
            </a:r>
          </a:p>
        </p:txBody>
      </p:sp>
    </p:spTree>
    <p:extLst>
      <p:ext uri="{BB962C8B-B14F-4D97-AF65-F5344CB8AC3E}">
        <p14:creationId xmlns:p14="http://schemas.microsoft.com/office/powerpoint/2010/main" val="314528285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4"/>
          <p:cNvSpPr>
            <a:spLocks noChangeArrowheads="1"/>
          </p:cNvSpPr>
          <p:nvPr/>
        </p:nvSpPr>
        <p:spPr bwMode="auto">
          <a:xfrm>
            <a:off x="119100" y="647700"/>
            <a:ext cx="64986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[10]: </a:t>
            </a:r>
            <a:r>
              <a:rPr lang="hu-HU" sz="1400" dirty="0" err="1">
                <a:solidFill>
                  <a:srgbClr val="000000"/>
                </a:solidFill>
              </a:rPr>
              <a:t>Goto</a:t>
            </a:r>
            <a:r>
              <a:rPr lang="hu-HU" sz="1400" dirty="0">
                <a:solidFill>
                  <a:srgbClr val="000000"/>
                </a:solidFill>
              </a:rPr>
              <a:t> H., ARM </a:t>
            </a:r>
            <a:r>
              <a:rPr lang="hu-HU" sz="1400" dirty="0" err="1">
                <a:solidFill>
                  <a:srgbClr val="000000"/>
                </a:solidFill>
              </a:rPr>
              <a:t>Cortex</a:t>
            </a:r>
            <a:r>
              <a:rPr lang="hu-HU" sz="1400" dirty="0">
                <a:solidFill>
                  <a:srgbClr val="000000"/>
                </a:solidFill>
              </a:rPr>
              <a:t> – A </a:t>
            </a:r>
            <a:r>
              <a:rPr lang="hu-HU" sz="1400" dirty="0" err="1">
                <a:solidFill>
                  <a:srgbClr val="000000"/>
                </a:solidFill>
              </a:rPr>
              <a:t>Family</a:t>
            </a:r>
            <a:r>
              <a:rPr lang="hu-HU" sz="1400" dirty="0">
                <a:solidFill>
                  <a:srgbClr val="000000"/>
                </a:solidFill>
              </a:rPr>
              <a:t> </a:t>
            </a:r>
            <a:r>
              <a:rPr lang="hu-HU" sz="1400" dirty="0" err="1">
                <a:solidFill>
                  <a:srgbClr val="000000"/>
                </a:solidFill>
              </a:rPr>
              <a:t>Architecture</a:t>
            </a:r>
            <a:r>
              <a:rPr lang="hu-HU" sz="1400" dirty="0">
                <a:solidFill>
                  <a:srgbClr val="000000"/>
                </a:solidFill>
              </a:rPr>
              <a:t>, 2010,</a:t>
            </a:r>
          </a:p>
          <a:p>
            <a:r>
              <a:rPr lang="hu-HU" sz="1400" dirty="0">
                <a:solidFill>
                  <a:srgbClr val="000000"/>
                </a:solidFill>
              </a:rPr>
              <a:t>          </a:t>
            </a:r>
            <a:r>
              <a:rPr lang="en-US" sz="1400" dirty="0">
                <a:solidFill>
                  <a:srgbClr val="000000"/>
                </a:solidFill>
              </a:rPr>
              <a:t>http://pc.watch.impress.co.jp/video/pcw/docs/423/409/p1.pdf</a:t>
            </a:r>
          </a:p>
        </p:txBody>
      </p:sp>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(2)</a:t>
            </a:r>
          </a:p>
        </p:txBody>
      </p:sp>
      <p:sp>
        <p:nvSpPr>
          <p:cNvPr id="138244" name="Text Box 11"/>
          <p:cNvSpPr txBox="1">
            <a:spLocks noChangeArrowheads="1"/>
          </p:cNvSpPr>
          <p:nvPr/>
        </p:nvSpPr>
        <p:spPr bwMode="auto">
          <a:xfrm>
            <a:off x="121213" y="1866525"/>
            <a:ext cx="52430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dirty="0">
                <a:solidFill>
                  <a:srgbClr val="000000"/>
                </a:solidFill>
              </a:rPr>
              <a:t>[12]: Wikipedia, </a:t>
            </a:r>
            <a:r>
              <a:rPr lang="en-US" dirty="0" err="1">
                <a:solidFill>
                  <a:srgbClr val="000000"/>
                </a:solidFill>
              </a:rPr>
              <a:t>iPad</a:t>
            </a:r>
            <a:r>
              <a:rPr lang="en-US" dirty="0">
                <a:solidFill>
                  <a:srgbClr val="000000"/>
                </a:solidFill>
              </a:rPr>
              <a:t>, http://en.wikipedia.org/wiki/IPad</a:t>
            </a:r>
          </a:p>
        </p:txBody>
      </p:sp>
      <p:sp>
        <p:nvSpPr>
          <p:cNvPr id="139273" name="Rectangle 11"/>
          <p:cNvSpPr>
            <a:spLocks noChangeArrowheads="1"/>
          </p:cNvSpPr>
          <p:nvPr/>
        </p:nvSpPr>
        <p:spPr bwMode="auto">
          <a:xfrm>
            <a:off x="122275" y="1256060"/>
            <a:ext cx="92047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square">
            <a:spAutoFit/>
          </a:bodyPr>
          <a:lstStyle/>
          <a:p>
            <a:r>
              <a:rPr lang="en-US" sz="1400" dirty="0">
                <a:solidFill>
                  <a:srgbClr val="000000"/>
                </a:solidFill>
              </a:rPr>
              <a:t>[11]: </a:t>
            </a:r>
            <a:r>
              <a:rPr lang="hu-HU" sz="1400" dirty="0" err="1">
                <a:solidFill>
                  <a:srgbClr val="000000"/>
                </a:solidFill>
              </a:rPr>
              <a:t>Eul</a:t>
            </a:r>
            <a:r>
              <a:rPr lang="hu-HU" sz="1400" dirty="0">
                <a:solidFill>
                  <a:srgbClr val="000000"/>
                </a:solidFill>
              </a:rPr>
              <a:t> H., Bell M., Mobile </a:t>
            </a:r>
            <a:r>
              <a:rPr lang="hu-HU" sz="1400" dirty="0" err="1">
                <a:solidFill>
                  <a:srgbClr val="000000"/>
                </a:solidFill>
              </a:rPr>
              <a:t>at</a:t>
            </a:r>
            <a:r>
              <a:rPr lang="hu-HU" sz="1400" dirty="0">
                <a:solidFill>
                  <a:srgbClr val="000000"/>
                </a:solidFill>
              </a:rPr>
              <a:t> Intel, </a:t>
            </a:r>
            <a:r>
              <a:rPr lang="hu-HU" sz="1400" dirty="0" err="1">
                <a:solidFill>
                  <a:srgbClr val="000000"/>
                </a:solidFill>
              </a:rPr>
              <a:t>Investor</a:t>
            </a:r>
            <a:r>
              <a:rPr lang="hu-HU" sz="1400" dirty="0">
                <a:solidFill>
                  <a:srgbClr val="000000"/>
                </a:solidFill>
              </a:rPr>
              <a:t> Meeting 2012,</a:t>
            </a:r>
          </a:p>
          <a:p>
            <a:r>
              <a:rPr lang="hu-HU" sz="1400" dirty="0">
                <a:solidFill>
                  <a:srgbClr val="000000"/>
                </a:solidFill>
              </a:rPr>
              <a:t>          http://www.cnx-software.com/pdf/Intel_2012/2012_Intel_Investor_Meeting_Eul_Bell.pdf</a:t>
            </a:r>
            <a:endParaRPr lang="en-US" sz="1400" dirty="0">
              <a:solidFill>
                <a:srgbClr val="000000"/>
              </a:solidFill>
            </a:endParaRPr>
          </a:p>
        </p:txBody>
      </p:sp>
      <p:sp>
        <p:nvSpPr>
          <p:cNvPr id="6" name="Text Box 11"/>
          <p:cNvSpPr txBox="1">
            <a:spLocks noChangeArrowheads="1"/>
          </p:cNvSpPr>
          <p:nvPr/>
        </p:nvSpPr>
        <p:spPr bwMode="auto">
          <a:xfrm>
            <a:off x="114338" y="2225806"/>
            <a:ext cx="8707577" cy="393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[13]: </a:t>
            </a:r>
            <a:r>
              <a:rPr lang="hu-HU" dirty="0" err="1">
                <a:solidFill>
                  <a:srgbClr val="000000"/>
                </a:solidFill>
              </a:rPr>
              <a:t>Tablet</a:t>
            </a:r>
            <a:r>
              <a:rPr lang="hu-HU" dirty="0">
                <a:solidFill>
                  <a:srgbClr val="000000"/>
                </a:solidFill>
              </a:rPr>
              <a:t> </a:t>
            </a:r>
            <a:r>
              <a:rPr lang="hu-HU" dirty="0" err="1">
                <a:solidFill>
                  <a:srgbClr val="000000"/>
                </a:solidFill>
              </a:rPr>
              <a:t>Platforms</a:t>
            </a:r>
            <a:r>
              <a:rPr lang="hu-HU" dirty="0">
                <a:solidFill>
                  <a:srgbClr val="000000"/>
                </a:solidFill>
              </a:rPr>
              <a:t> </a:t>
            </a:r>
            <a:r>
              <a:rPr lang="hu-HU" dirty="0" err="1">
                <a:solidFill>
                  <a:srgbClr val="000000"/>
                </a:solidFill>
              </a:rPr>
              <a:t>with</a:t>
            </a:r>
            <a:r>
              <a:rPr lang="hu-HU" dirty="0">
                <a:solidFill>
                  <a:srgbClr val="000000"/>
                </a:solidFill>
              </a:rPr>
              <a:t> </a:t>
            </a:r>
            <a:r>
              <a:rPr lang="hu-HU" dirty="0" err="1">
                <a:solidFill>
                  <a:srgbClr val="000000"/>
                </a:solidFill>
              </a:rPr>
              <a:t>Next</a:t>
            </a:r>
            <a:r>
              <a:rPr lang="hu-HU" dirty="0">
                <a:solidFill>
                  <a:srgbClr val="000000"/>
                </a:solidFill>
              </a:rPr>
              <a:t> </a:t>
            </a:r>
            <a:r>
              <a:rPr lang="hu-HU" dirty="0" err="1">
                <a:solidFill>
                  <a:srgbClr val="000000"/>
                </a:solidFill>
              </a:rPr>
              <a:t>Generation</a:t>
            </a:r>
            <a:r>
              <a:rPr lang="hu-HU" dirty="0">
                <a:solidFill>
                  <a:srgbClr val="000000"/>
                </a:solidFill>
              </a:rPr>
              <a:t> Intel Atom </a:t>
            </a:r>
            <a:r>
              <a:rPr lang="hu-HU" dirty="0" err="1">
                <a:solidFill>
                  <a:srgbClr val="000000"/>
                </a:solidFill>
              </a:rPr>
              <a:t>Processor</a:t>
            </a:r>
            <a:r>
              <a:rPr lang="hu-HU" dirty="0">
                <a:solidFill>
                  <a:srgbClr val="000000"/>
                </a:solidFill>
              </a:rPr>
              <a:t> and Microsoft Windows 8,</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IDF 2012</a:t>
            </a:r>
            <a:endParaRPr lang="en-US" kern="0" dirty="0">
              <a:solidFill>
                <a:srgbClr val="000000"/>
              </a:solidFill>
              <a:cs typeface="Times New Roman" pitchFamily="18" charset="0"/>
            </a:endParaRPr>
          </a:p>
        </p:txBody>
      </p:sp>
      <p:sp>
        <p:nvSpPr>
          <p:cNvPr id="7" name="Text Box 11"/>
          <p:cNvSpPr txBox="1">
            <a:spLocks noChangeArrowheads="1"/>
          </p:cNvSpPr>
          <p:nvPr/>
        </p:nvSpPr>
        <p:spPr bwMode="auto">
          <a:xfrm>
            <a:off x="119625" y="2753925"/>
            <a:ext cx="92481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[14]: </a:t>
            </a:r>
            <a:r>
              <a:rPr lang="hu-HU" dirty="0">
                <a:solidFill>
                  <a:srgbClr val="000000"/>
                </a:solidFill>
              </a:rPr>
              <a:t>The $15.3 </a:t>
            </a:r>
            <a:r>
              <a:rPr lang="hu-HU" dirty="0" err="1">
                <a:solidFill>
                  <a:srgbClr val="000000"/>
                </a:solidFill>
              </a:rPr>
              <a:t>Billion</a:t>
            </a:r>
            <a:r>
              <a:rPr lang="hu-HU" dirty="0">
                <a:solidFill>
                  <a:srgbClr val="000000"/>
                </a:solidFill>
              </a:rPr>
              <a:t> Server Market – </a:t>
            </a:r>
            <a:r>
              <a:rPr lang="hu-HU" dirty="0" err="1">
                <a:solidFill>
                  <a:srgbClr val="000000"/>
                </a:solidFill>
              </a:rPr>
              <a:t>Surprisingly</a:t>
            </a:r>
            <a:r>
              <a:rPr lang="hu-HU" dirty="0">
                <a:solidFill>
                  <a:srgbClr val="000000"/>
                </a:solidFill>
              </a:rPr>
              <a:t> </a:t>
            </a:r>
            <a:r>
              <a:rPr lang="hu-HU" dirty="0" err="1">
                <a:solidFill>
                  <a:srgbClr val="000000"/>
                </a:solidFill>
              </a:rPr>
              <a:t>Buoyant</a:t>
            </a:r>
            <a:r>
              <a:rPr lang="hu-HU" dirty="0">
                <a:solidFill>
                  <a:srgbClr val="000000"/>
                </a:solidFill>
              </a:rPr>
              <a:t> </a:t>
            </a:r>
            <a:r>
              <a:rPr lang="hu-HU" dirty="0" err="1">
                <a:solidFill>
                  <a:srgbClr val="000000"/>
                </a:solidFill>
              </a:rPr>
              <a:t>In</a:t>
            </a:r>
            <a:r>
              <a:rPr lang="hu-HU" dirty="0">
                <a:solidFill>
                  <a:srgbClr val="000000"/>
                </a:solidFill>
              </a:rPr>
              <a:t> Q1 2012, IT </a:t>
            </a:r>
            <a:r>
              <a:rPr lang="hu-HU" dirty="0" err="1">
                <a:solidFill>
                  <a:srgbClr val="000000"/>
                </a:solidFill>
              </a:rPr>
              <a:t>Candor</a:t>
            </a:r>
            <a:r>
              <a:rPr lang="hu-HU" dirty="0">
                <a:solidFill>
                  <a:srgbClr val="000000"/>
                </a:solidFill>
              </a:rPr>
              <a:t>, </a:t>
            </a:r>
            <a:r>
              <a:rPr lang="hu-HU" dirty="0" err="1">
                <a:solidFill>
                  <a:srgbClr val="000000"/>
                </a:solidFill>
              </a:rPr>
              <a:t>July</a:t>
            </a:r>
            <a:r>
              <a:rPr lang="hu-HU" dirty="0">
                <a:solidFill>
                  <a:srgbClr val="000000"/>
                </a:solidFill>
              </a:rPr>
              <a:t> 3 2012,</a:t>
            </a:r>
            <a:endParaRPr lang="en-US" dirty="0">
              <a:solidFill>
                <a:srgbClr val="000000"/>
              </a:solidFill>
            </a:endParaRPr>
          </a:p>
          <a:p>
            <a:pPr eaLnBrk="1" hangingPunct="1"/>
            <a:r>
              <a:rPr lang="hu-HU" dirty="0">
                <a:solidFill>
                  <a:srgbClr val="000000"/>
                </a:solidFill>
              </a:rPr>
              <a:t>          http://www.itcandor.com/server-q112/</a:t>
            </a:r>
            <a:endParaRPr lang="en-US" dirty="0">
              <a:solidFill>
                <a:srgbClr val="000000"/>
              </a:solidFill>
            </a:endParaRPr>
          </a:p>
        </p:txBody>
      </p:sp>
      <p:sp>
        <p:nvSpPr>
          <p:cNvPr id="8" name="Text Box 11"/>
          <p:cNvSpPr txBox="1">
            <a:spLocks noChangeArrowheads="1"/>
          </p:cNvSpPr>
          <p:nvPr/>
        </p:nvSpPr>
        <p:spPr bwMode="auto">
          <a:xfrm>
            <a:off x="100588" y="3327311"/>
            <a:ext cx="89468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[15]: </a:t>
            </a:r>
            <a:r>
              <a:rPr lang="hu-HU" dirty="0" err="1">
                <a:solidFill>
                  <a:srgbClr val="000000"/>
                </a:solidFill>
              </a:rPr>
              <a:t>Shah</a:t>
            </a:r>
            <a:r>
              <a:rPr lang="hu-HU" dirty="0">
                <a:solidFill>
                  <a:srgbClr val="000000"/>
                </a:solidFill>
              </a:rPr>
              <a:t> A., </a:t>
            </a:r>
            <a:r>
              <a:rPr lang="en-US" dirty="0">
                <a:solidFill>
                  <a:srgbClr val="000000"/>
                </a:solidFill>
              </a:rPr>
              <a:t>Intel Loses Laptop Chip Market Share to AMD in Q3</a:t>
            </a:r>
            <a:r>
              <a:rPr lang="hu-HU" dirty="0">
                <a:solidFill>
                  <a:srgbClr val="000000"/>
                </a:solidFill>
              </a:rPr>
              <a:t>, PC World, Nov. 3 2011,</a:t>
            </a:r>
          </a:p>
          <a:p>
            <a:pPr eaLnBrk="1" hangingPunct="1"/>
            <a:r>
              <a:rPr lang="hu-HU" dirty="0">
                <a:solidFill>
                  <a:srgbClr val="000000"/>
                </a:solidFill>
              </a:rPr>
              <a:t>          http://www.pcworld.com/article/243114/intel_loses_laptop_chip_market_share_to_amd_</a:t>
            </a:r>
          </a:p>
          <a:p>
            <a:pPr eaLnBrk="1" hangingPunct="1"/>
            <a:r>
              <a:rPr lang="hu-HU" dirty="0">
                <a:solidFill>
                  <a:srgbClr val="000000"/>
                </a:solidFill>
              </a:rPr>
              <a:t>          </a:t>
            </a:r>
            <a:r>
              <a:rPr lang="hu-HU" dirty="0" err="1">
                <a:solidFill>
                  <a:srgbClr val="000000"/>
                </a:solidFill>
              </a:rPr>
              <a:t>in</a:t>
            </a:r>
            <a:r>
              <a:rPr lang="hu-HU" dirty="0">
                <a:solidFill>
                  <a:srgbClr val="000000"/>
                </a:solidFill>
              </a:rPr>
              <a:t>_q3.html</a:t>
            </a:r>
            <a:endParaRPr lang="en-US" dirty="0">
              <a:solidFill>
                <a:srgbClr val="000000"/>
              </a:solidFill>
            </a:endParaRPr>
          </a:p>
        </p:txBody>
      </p:sp>
      <p:sp>
        <p:nvSpPr>
          <p:cNvPr id="9" name="Text Box 11"/>
          <p:cNvSpPr txBox="1">
            <a:spLocks noChangeArrowheads="1"/>
          </p:cNvSpPr>
          <p:nvPr/>
        </p:nvSpPr>
        <p:spPr bwMode="auto">
          <a:xfrm>
            <a:off x="114338" y="4170750"/>
            <a:ext cx="826046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fontAlgn="base">
              <a:spcBef>
                <a:spcPct val="0"/>
              </a:spcBef>
              <a:spcAft>
                <a:spcPct val="0"/>
              </a:spcAft>
              <a:defRPr/>
            </a:pPr>
            <a:r>
              <a:rPr lang="en-US" dirty="0">
                <a:solidFill>
                  <a:srgbClr val="000000"/>
                </a:solidFill>
              </a:rPr>
              <a:t>[16]: </a:t>
            </a:r>
            <a:r>
              <a:rPr lang="hu-HU" kern="0" dirty="0" err="1">
                <a:solidFill>
                  <a:srgbClr val="000000"/>
                </a:solidFill>
                <a:cs typeface="Times New Roman" pitchFamily="18" charset="0"/>
              </a:rPr>
              <a:t>Perry</a:t>
            </a:r>
            <a:r>
              <a:rPr lang="hu-HU" kern="0" dirty="0">
                <a:solidFill>
                  <a:srgbClr val="000000"/>
                </a:solidFill>
                <a:cs typeface="Times New Roman" pitchFamily="18" charset="0"/>
              </a:rPr>
              <a:t> D., </a:t>
            </a:r>
            <a:r>
              <a:rPr lang="en-US" dirty="0">
                <a:solidFill>
                  <a:srgbClr val="000000"/>
                </a:solidFill>
              </a:rPr>
              <a:t>AMD Steals Market Share From Intel</a:t>
            </a:r>
            <a:r>
              <a:rPr lang="hu-HU" kern="0" dirty="0">
                <a:solidFill>
                  <a:srgbClr val="000000"/>
                </a:solidFill>
              </a:rPr>
              <a:t>, Tom’s Hardware, </a:t>
            </a:r>
            <a:r>
              <a:rPr lang="hu-HU" kern="0" dirty="0" err="1">
                <a:solidFill>
                  <a:srgbClr val="000000"/>
                </a:solidFill>
              </a:rPr>
              <a:t>March</a:t>
            </a:r>
            <a:r>
              <a:rPr lang="hu-HU" kern="0" dirty="0">
                <a:solidFill>
                  <a:srgbClr val="000000"/>
                </a:solidFill>
              </a:rPr>
              <a:t> 16 2012,</a:t>
            </a:r>
            <a:endParaRPr lang="en-US" kern="0" dirty="0">
              <a:solidFill>
                <a:srgbClr val="000000"/>
              </a:solidFill>
              <a:cs typeface="Times New Roman" pitchFamily="18" charset="0"/>
            </a:endParaRPr>
          </a:p>
          <a:p>
            <a:pPr fontAlgn="base">
              <a:spcBef>
                <a:spcPct val="0"/>
              </a:spcBef>
              <a:spcAft>
                <a:spcPct val="0"/>
              </a:spcAft>
              <a:defRPr/>
            </a:pPr>
            <a:r>
              <a:rPr lang="en-US" kern="0" dirty="0">
                <a:solidFill>
                  <a:srgbClr val="000000"/>
                </a:solidFill>
                <a:cs typeface="Times New Roman" pitchFamily="18" charset="0"/>
              </a:rPr>
              <a:t> </a:t>
            </a:r>
            <a:r>
              <a:rPr lang="hu-HU" kern="0" dirty="0">
                <a:solidFill>
                  <a:srgbClr val="000000"/>
                </a:solidFill>
                <a:cs typeface="Times New Roman" pitchFamily="18" charset="0"/>
              </a:rPr>
              <a:t>         http://www.tomshardware.com/news/amd-intel-cpu-processor,15041.html</a:t>
            </a:r>
            <a:endParaRPr lang="en-US" kern="0" dirty="0">
              <a:solidFill>
                <a:srgbClr val="000000"/>
              </a:solidFill>
              <a:cs typeface="Times New Roman" pitchFamily="18" charset="0"/>
            </a:endParaRPr>
          </a:p>
        </p:txBody>
      </p:sp>
      <p:sp>
        <p:nvSpPr>
          <p:cNvPr id="11" name="Text Box 11"/>
          <p:cNvSpPr txBox="1">
            <a:spLocks noChangeArrowheads="1"/>
          </p:cNvSpPr>
          <p:nvPr/>
        </p:nvSpPr>
        <p:spPr bwMode="auto">
          <a:xfrm>
            <a:off x="118715" y="4779729"/>
            <a:ext cx="8961556"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dirty="0">
                <a:solidFill>
                  <a:srgbClr val="000000"/>
                </a:solidFill>
              </a:rPr>
              <a:t>[17]: </a:t>
            </a:r>
            <a:r>
              <a:rPr lang="hu-HU" dirty="0" err="1">
                <a:solidFill>
                  <a:srgbClr val="000000"/>
                </a:solidFill>
              </a:rPr>
              <a:t>Shilov</a:t>
            </a:r>
            <a:r>
              <a:rPr lang="hu-HU" dirty="0">
                <a:solidFill>
                  <a:srgbClr val="000000"/>
                </a:solidFill>
              </a:rPr>
              <a:t> A., </a:t>
            </a:r>
            <a:r>
              <a:rPr lang="en-US" dirty="0">
                <a:solidFill>
                  <a:srgbClr val="000000"/>
                </a:solidFill>
              </a:rPr>
              <a:t>AMD Shows Off Opteron "</a:t>
            </a:r>
            <a:r>
              <a:rPr lang="en-US" dirty="0" err="1">
                <a:solidFill>
                  <a:srgbClr val="000000"/>
                </a:solidFill>
              </a:rPr>
              <a:t>Interlagos</a:t>
            </a:r>
            <a:r>
              <a:rPr lang="en-US" dirty="0">
                <a:solidFill>
                  <a:srgbClr val="000000"/>
                </a:solidFill>
              </a:rPr>
              <a:t>" Again: No Performance Benchmarks, </a:t>
            </a:r>
            <a:endParaRPr lang="hu-HU" dirty="0">
              <a:solidFill>
                <a:srgbClr val="000000"/>
              </a:solidFill>
            </a:endParaRPr>
          </a:p>
          <a:p>
            <a:pPr eaLnBrk="1" hangingPunct="1"/>
            <a:r>
              <a:rPr lang="hu-HU" dirty="0">
                <a:solidFill>
                  <a:srgbClr val="000000"/>
                </a:solidFill>
              </a:rPr>
              <a:t>          </a:t>
            </a:r>
            <a:r>
              <a:rPr lang="en-US" dirty="0">
                <a:solidFill>
                  <a:srgbClr val="000000"/>
                </a:solidFill>
              </a:rPr>
              <a:t>No Design Wins, No Launch Date Announced</a:t>
            </a:r>
            <a:r>
              <a:rPr lang="hu-HU" dirty="0">
                <a:solidFill>
                  <a:srgbClr val="000000"/>
                </a:solidFill>
              </a:rPr>
              <a:t>, </a:t>
            </a:r>
            <a:r>
              <a:rPr lang="hu-HU" dirty="0" err="1">
                <a:solidFill>
                  <a:srgbClr val="000000"/>
                </a:solidFill>
              </a:rPr>
              <a:t>Xbit</a:t>
            </a:r>
            <a:r>
              <a:rPr lang="hu-HU" dirty="0">
                <a:solidFill>
                  <a:srgbClr val="000000"/>
                </a:solidFill>
              </a:rPr>
              <a:t> </a:t>
            </a:r>
            <a:r>
              <a:rPr lang="hu-HU" dirty="0" err="1">
                <a:solidFill>
                  <a:srgbClr val="000000"/>
                </a:solidFill>
              </a:rPr>
              <a:t>Labs</a:t>
            </a:r>
            <a:r>
              <a:rPr lang="hu-HU" dirty="0">
                <a:solidFill>
                  <a:srgbClr val="000000"/>
                </a:solidFill>
              </a:rPr>
              <a:t>, Aug. 3 2011,</a:t>
            </a:r>
          </a:p>
          <a:p>
            <a:pPr eaLnBrk="1" hangingPunct="1"/>
            <a:r>
              <a:rPr lang="hu-HU" dirty="0">
                <a:solidFill>
                  <a:srgbClr val="000000"/>
                </a:solidFill>
              </a:rPr>
              <a:t>          http://www.xbitlabs.com/news/cpu/display/20110803103016_AMD_Shows_Off_Opteron_</a:t>
            </a:r>
          </a:p>
          <a:p>
            <a:pPr eaLnBrk="1" hangingPunct="1"/>
            <a:r>
              <a:rPr lang="hu-HU" dirty="0">
                <a:solidFill>
                  <a:srgbClr val="000000"/>
                </a:solidFill>
              </a:rPr>
              <a:t>          </a:t>
            </a:r>
            <a:r>
              <a:rPr lang="hu-HU" dirty="0" err="1">
                <a:solidFill>
                  <a:srgbClr val="000000"/>
                </a:solidFill>
              </a:rPr>
              <a:t>Interlagos</a:t>
            </a:r>
            <a:r>
              <a:rPr lang="hu-HU" dirty="0">
                <a:solidFill>
                  <a:srgbClr val="000000"/>
                </a:solidFill>
              </a:rPr>
              <a:t>_Again_No_Performance_</a:t>
            </a:r>
            <a:r>
              <a:rPr lang="hu-HU" dirty="0" err="1">
                <a:solidFill>
                  <a:srgbClr val="000000"/>
                </a:solidFill>
              </a:rPr>
              <a:t>Benchmarks</a:t>
            </a:r>
            <a:r>
              <a:rPr lang="hu-HU" dirty="0">
                <a:solidFill>
                  <a:srgbClr val="000000"/>
                </a:solidFill>
              </a:rPr>
              <a:t>_No_Design_</a:t>
            </a:r>
            <a:r>
              <a:rPr lang="hu-HU" dirty="0" err="1">
                <a:solidFill>
                  <a:srgbClr val="000000"/>
                </a:solidFill>
              </a:rPr>
              <a:t>Wins</a:t>
            </a:r>
            <a:r>
              <a:rPr lang="hu-HU" dirty="0">
                <a:solidFill>
                  <a:srgbClr val="000000"/>
                </a:solidFill>
              </a:rPr>
              <a:t>_No_</a:t>
            </a:r>
            <a:r>
              <a:rPr lang="hu-HU" dirty="0" err="1">
                <a:solidFill>
                  <a:srgbClr val="000000"/>
                </a:solidFill>
              </a:rPr>
              <a:t>Launch</a:t>
            </a:r>
            <a:r>
              <a:rPr lang="hu-HU" dirty="0">
                <a:solidFill>
                  <a:srgbClr val="000000"/>
                </a:solidFill>
              </a:rPr>
              <a:t>_</a:t>
            </a:r>
            <a:r>
              <a:rPr lang="hu-HU" dirty="0" err="1">
                <a:solidFill>
                  <a:srgbClr val="000000"/>
                </a:solidFill>
              </a:rPr>
              <a:t>Date</a:t>
            </a:r>
            <a:r>
              <a:rPr lang="hu-HU" dirty="0">
                <a:solidFill>
                  <a:srgbClr val="000000"/>
                </a:solidFill>
              </a:rPr>
              <a:t>_</a:t>
            </a:r>
          </a:p>
          <a:p>
            <a:pPr eaLnBrk="1" hangingPunct="1"/>
            <a:r>
              <a:rPr lang="hu-HU" dirty="0">
                <a:solidFill>
                  <a:srgbClr val="000000"/>
                </a:solidFill>
              </a:rPr>
              <a:t>          </a:t>
            </a:r>
            <a:r>
              <a:rPr lang="hu-HU" dirty="0" err="1">
                <a:solidFill>
                  <a:srgbClr val="000000"/>
                </a:solidFill>
              </a:rPr>
              <a:t>Announced.html</a:t>
            </a:r>
            <a:endParaRPr lang="en-US" dirty="0">
              <a:solidFill>
                <a:srgbClr val="000000"/>
              </a:solidFill>
            </a:endParaRPr>
          </a:p>
        </p:txBody>
      </p:sp>
      <p:sp>
        <p:nvSpPr>
          <p:cNvPr id="12" name="Text Box 11"/>
          <p:cNvSpPr txBox="1">
            <a:spLocks noChangeArrowheads="1"/>
          </p:cNvSpPr>
          <p:nvPr/>
        </p:nvSpPr>
        <p:spPr bwMode="auto">
          <a:xfrm>
            <a:off x="118715" y="5994285"/>
            <a:ext cx="87796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r>
              <a:rPr lang="en-US" dirty="0">
                <a:solidFill>
                  <a:srgbClr val="000000"/>
                </a:solidFill>
              </a:rPr>
              <a:t>[18]: Arthur C., PC business still waning as Microsoft's Windows 8 fails to lift it, </a:t>
            </a:r>
            <a:r>
              <a:rPr lang="en-US" dirty="0"/>
              <a:t>11 July 2013,</a:t>
            </a:r>
          </a:p>
          <a:p>
            <a:r>
              <a:rPr lang="en-US" dirty="0"/>
              <a:t>          http://www.theguardian.com/technology/2013/jul/11/pc-business-microsoft-windows-8 </a:t>
            </a:r>
            <a:endParaRPr lang="en-US" dirty="0">
              <a:solidFill>
                <a:srgbClr val="000000"/>
              </a:solidFill>
            </a:endParaRPr>
          </a:p>
        </p:txBody>
      </p:sp>
    </p:spTree>
    <p:extLst>
      <p:ext uri="{BB962C8B-B14F-4D97-AF65-F5344CB8AC3E}">
        <p14:creationId xmlns:p14="http://schemas.microsoft.com/office/powerpoint/2010/main" val="10558069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rPr>
              <a:t>6. References (3)</a:t>
            </a:r>
          </a:p>
        </p:txBody>
      </p:sp>
      <p:sp>
        <p:nvSpPr>
          <p:cNvPr id="14" name="Rectangle 4"/>
          <p:cNvSpPr>
            <a:spLocks noChangeArrowheads="1"/>
          </p:cNvSpPr>
          <p:nvPr/>
        </p:nvSpPr>
        <p:spPr bwMode="auto">
          <a:xfrm>
            <a:off x="119100" y="655530"/>
            <a:ext cx="836972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[19]: </a:t>
            </a:r>
            <a:r>
              <a:rPr lang="en-US" sz="1400" dirty="0" err="1"/>
              <a:t>Golson</a:t>
            </a:r>
            <a:r>
              <a:rPr lang="en-US" sz="1400" dirty="0"/>
              <a:t> J., Steve Jobs Envisioned the </a:t>
            </a:r>
            <a:r>
              <a:rPr lang="en-US" sz="1400" dirty="0" err="1"/>
              <a:t>iPad</a:t>
            </a:r>
            <a:r>
              <a:rPr lang="en-US" sz="1400" dirty="0"/>
              <a:t> in 1983, </a:t>
            </a:r>
            <a:r>
              <a:rPr lang="en-US" sz="1400" dirty="0" err="1"/>
              <a:t>MacRumors</a:t>
            </a:r>
            <a:r>
              <a:rPr lang="en-US" sz="1400" dirty="0"/>
              <a:t>, Oct. 2, 2012,</a:t>
            </a:r>
          </a:p>
          <a:p>
            <a:r>
              <a:rPr lang="en-US" sz="1400" dirty="0"/>
              <a:t>          http://www.macrumors.com/2012/10/02/steve-jobs-envisioned-the-ipad-in-1983/ </a:t>
            </a:r>
            <a:endParaRPr lang="en-US" sz="1400" dirty="0">
              <a:solidFill>
                <a:srgbClr val="000000"/>
              </a:solidFill>
            </a:endParaRPr>
          </a:p>
        </p:txBody>
      </p:sp>
      <p:sp>
        <p:nvSpPr>
          <p:cNvPr id="3" name="TextBox 2"/>
          <p:cNvSpPr txBox="1"/>
          <p:nvPr/>
        </p:nvSpPr>
        <p:spPr>
          <a:xfrm>
            <a:off x="117157" y="1178750"/>
            <a:ext cx="8964967" cy="738664"/>
          </a:xfrm>
          <a:prstGeom prst="rect">
            <a:avLst/>
          </a:prstGeom>
          <a:noFill/>
        </p:spPr>
        <p:txBody>
          <a:bodyPr wrap="square" rtlCol="0">
            <a:spAutoFit/>
          </a:bodyPr>
          <a:lstStyle/>
          <a:p>
            <a:r>
              <a:rPr lang="en-US" sz="1400" dirty="0"/>
              <a:t>[20]: </a:t>
            </a:r>
            <a:r>
              <a:rPr lang="en-US" sz="1400" dirty="0" err="1"/>
              <a:t>Yarow</a:t>
            </a:r>
            <a:r>
              <a:rPr lang="en-US" sz="1400" dirty="0"/>
              <a:t> J., Steve Ballmer's Biggest Mistakes As CEO Of Microsoft, Business Insider, Aug. 27</a:t>
            </a:r>
          </a:p>
          <a:p>
            <a:r>
              <a:rPr lang="en-US" sz="1400" dirty="0"/>
              <a:t>           2013, </a:t>
            </a:r>
          </a:p>
          <a:p>
            <a:r>
              <a:rPr lang="en-US" sz="1400" dirty="0"/>
              <a:t>        </a:t>
            </a:r>
          </a:p>
        </p:txBody>
      </p:sp>
      <p:sp>
        <p:nvSpPr>
          <p:cNvPr id="10" name="TextBox 9"/>
          <p:cNvSpPr txBox="1"/>
          <p:nvPr/>
        </p:nvSpPr>
        <p:spPr>
          <a:xfrm>
            <a:off x="726970" y="1628800"/>
            <a:ext cx="8352419" cy="523220"/>
          </a:xfrm>
          <a:prstGeom prst="rect">
            <a:avLst/>
          </a:prstGeom>
          <a:noFill/>
        </p:spPr>
        <p:txBody>
          <a:bodyPr wrap="square" rtlCol="0">
            <a:spAutoFit/>
          </a:bodyPr>
          <a:lstStyle/>
          <a:p>
            <a:r>
              <a:rPr lang="en-US" sz="1400" dirty="0"/>
              <a:t>  http://www.businessinsider.com/steve-ballmers-most-epic-mistakes-as-ceo-of-microsoft-</a:t>
            </a:r>
          </a:p>
          <a:p>
            <a:r>
              <a:rPr lang="en-US" sz="1400" dirty="0"/>
              <a:t>  2013-8?op=1</a:t>
            </a:r>
          </a:p>
        </p:txBody>
      </p:sp>
      <p:sp>
        <p:nvSpPr>
          <p:cNvPr id="7" name="Rectangle 4"/>
          <p:cNvSpPr>
            <a:spLocks noChangeArrowheads="1"/>
          </p:cNvSpPr>
          <p:nvPr/>
        </p:nvSpPr>
        <p:spPr bwMode="auto">
          <a:xfrm>
            <a:off x="119210" y="2168860"/>
            <a:ext cx="86592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[21]: Arora, P., Microsoft Is Not Killing The Surface RT Lineup? Seeking Alpha, Aug. 25 2014, </a:t>
            </a:r>
          </a:p>
          <a:p>
            <a:r>
              <a:rPr lang="en-US" sz="1400" dirty="0">
                <a:solidFill>
                  <a:srgbClr val="000000"/>
                </a:solidFill>
              </a:rPr>
              <a:t>          </a:t>
            </a:r>
            <a:r>
              <a:rPr lang="en-US" sz="1400" dirty="0"/>
              <a:t>http://www.macrumors.com/2012/10/02/steve-jobs-envisioned-the-ipad-in-1983/ </a:t>
            </a:r>
            <a:endParaRPr lang="en-US" sz="1400" dirty="0">
              <a:solidFill>
                <a:srgbClr val="000000"/>
              </a:solidFill>
            </a:endParaRPr>
          </a:p>
        </p:txBody>
      </p:sp>
      <p:sp>
        <p:nvSpPr>
          <p:cNvPr id="9" name="Rectangle 4"/>
          <p:cNvSpPr>
            <a:spLocks noChangeArrowheads="1"/>
          </p:cNvSpPr>
          <p:nvPr/>
        </p:nvSpPr>
        <p:spPr bwMode="auto">
          <a:xfrm>
            <a:off x="120260" y="2725760"/>
            <a:ext cx="822558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[22]: Surface Pro 3 Fact sheet May 2014, Microsoft,</a:t>
            </a:r>
          </a:p>
          <a:p>
            <a:r>
              <a:rPr lang="en-US" sz="1400" dirty="0">
                <a:solidFill>
                  <a:srgbClr val="000000"/>
                </a:solidFill>
              </a:rPr>
              <a:t>          http://www.microsoft.com/global/eu/PublishingImages/Surfacepro3texhspecs.pdf</a:t>
            </a:r>
          </a:p>
        </p:txBody>
      </p:sp>
      <p:sp>
        <p:nvSpPr>
          <p:cNvPr id="11" name="Rectangle 4"/>
          <p:cNvSpPr>
            <a:spLocks noChangeArrowheads="1"/>
          </p:cNvSpPr>
          <p:nvPr/>
        </p:nvSpPr>
        <p:spPr bwMode="auto">
          <a:xfrm>
            <a:off x="140885" y="3265820"/>
            <a:ext cx="5929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[23]: Microsoft Surface Pro, NDTV Gadget, May 2014,</a:t>
            </a:r>
          </a:p>
          <a:p>
            <a:r>
              <a:rPr lang="en-US" sz="1400" dirty="0">
                <a:solidFill>
                  <a:srgbClr val="000000"/>
                </a:solidFill>
              </a:rPr>
              <a:t>          http://gadgets.ndtv.com/microsoft-surface-pro-3-1611</a:t>
            </a:r>
          </a:p>
        </p:txBody>
      </p:sp>
      <p:sp>
        <p:nvSpPr>
          <p:cNvPr id="12" name="Rectangle 4"/>
          <p:cNvSpPr>
            <a:spLocks noChangeArrowheads="1"/>
          </p:cNvSpPr>
          <p:nvPr/>
        </p:nvSpPr>
        <p:spPr bwMode="auto">
          <a:xfrm>
            <a:off x="119210" y="3825043"/>
            <a:ext cx="909518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[24]: </a:t>
            </a:r>
            <a:r>
              <a:rPr lang="en-US" sz="1400" dirty="0" err="1">
                <a:solidFill>
                  <a:srgbClr val="000000"/>
                </a:solidFill>
              </a:rPr>
              <a:t>Guenette</a:t>
            </a:r>
            <a:r>
              <a:rPr lang="en-US" sz="1400" dirty="0">
                <a:solidFill>
                  <a:srgbClr val="000000"/>
                </a:solidFill>
              </a:rPr>
              <a:t> S., Nearly $2 Billion In The Hole, Microsoft Continues To Dive Deeper Into Tablets, </a:t>
            </a:r>
          </a:p>
          <a:p>
            <a:r>
              <a:rPr lang="en-US" sz="1400" dirty="0">
                <a:solidFill>
                  <a:srgbClr val="000000"/>
                </a:solidFill>
              </a:rPr>
              <a:t>          Seeking Alpha, Aug. 8, 2014,</a:t>
            </a:r>
          </a:p>
          <a:p>
            <a:r>
              <a:rPr lang="en-US" sz="1400" dirty="0">
                <a:solidFill>
                  <a:srgbClr val="000000"/>
                </a:solidFill>
              </a:rPr>
              <a:t>          http://seekingalpha.com/article/2402725-nearly-2-billion-in-the-hole-microsoft-continues</a:t>
            </a:r>
          </a:p>
          <a:p>
            <a:r>
              <a:rPr lang="en-US" sz="1400" dirty="0">
                <a:solidFill>
                  <a:srgbClr val="000000"/>
                </a:solidFill>
              </a:rPr>
              <a:t>          -to-dive-deeper-into-tablets</a:t>
            </a:r>
          </a:p>
        </p:txBody>
      </p:sp>
      <p:sp>
        <p:nvSpPr>
          <p:cNvPr id="15" name="Rectangle 4"/>
          <p:cNvSpPr>
            <a:spLocks noChangeArrowheads="1"/>
          </p:cNvSpPr>
          <p:nvPr/>
        </p:nvSpPr>
        <p:spPr bwMode="auto">
          <a:xfrm>
            <a:off x="126115" y="4750985"/>
            <a:ext cx="75538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[25]: </a:t>
            </a:r>
            <a:r>
              <a:rPr lang="en-US" sz="1400" dirty="0" err="1">
                <a:solidFill>
                  <a:srgbClr val="000000"/>
                </a:solidFill>
              </a:rPr>
              <a:t>Deskovich</a:t>
            </a:r>
            <a:r>
              <a:rPr lang="en-US" sz="1400" dirty="0">
                <a:solidFill>
                  <a:srgbClr val="000000"/>
                </a:solidFill>
              </a:rPr>
              <a:t> V., Microsoft: A Monopoly No More? Seeking Alpha, Jul. 11, 2014</a:t>
            </a:r>
          </a:p>
          <a:p>
            <a:r>
              <a:rPr lang="en-US" sz="1400" dirty="0"/>
              <a:t>          http://seekingalpha.com/article/2309835-microsoft-a-monopoly-no-more</a:t>
            </a:r>
          </a:p>
        </p:txBody>
      </p:sp>
      <p:sp>
        <p:nvSpPr>
          <p:cNvPr id="17" name="Rectangle 4"/>
          <p:cNvSpPr>
            <a:spLocks noChangeArrowheads="1"/>
          </p:cNvSpPr>
          <p:nvPr/>
        </p:nvSpPr>
        <p:spPr bwMode="auto">
          <a:xfrm>
            <a:off x="126115" y="5319210"/>
            <a:ext cx="863781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[26]: Gill R., Intel’s Core i5-655K &amp; Core i7-875K: Overclocked and Analyzed, </a:t>
            </a:r>
            <a:r>
              <a:rPr lang="en-US" sz="1400" dirty="0" err="1">
                <a:solidFill>
                  <a:srgbClr val="000000"/>
                </a:solidFill>
              </a:rPr>
              <a:t>AnandTech</a:t>
            </a:r>
            <a:r>
              <a:rPr lang="en-US" sz="1400" dirty="0">
                <a:solidFill>
                  <a:srgbClr val="000000"/>
                </a:solidFill>
              </a:rPr>
              <a:t>,</a:t>
            </a:r>
          </a:p>
          <a:p>
            <a:r>
              <a:rPr lang="en-US" sz="1400" dirty="0">
                <a:solidFill>
                  <a:srgbClr val="000000"/>
                </a:solidFill>
              </a:rPr>
              <a:t>          May 28 2010, </a:t>
            </a:r>
            <a:r>
              <a:rPr lang="en-US" sz="1400" dirty="0"/>
              <a:t>http://www.anandtech.com/show/3742/intels-core-i5655k-core-i7875k-</a:t>
            </a:r>
          </a:p>
          <a:p>
            <a:r>
              <a:rPr lang="en-US" sz="1400" dirty="0"/>
              <a:t>          overclocked-and-</a:t>
            </a:r>
            <a:r>
              <a:rPr lang="en-US" sz="1400" dirty="0" err="1"/>
              <a:t>analysed</a:t>
            </a:r>
            <a:r>
              <a:rPr lang="en-US" sz="1400" dirty="0"/>
              <a:t>-/2          </a:t>
            </a:r>
          </a:p>
        </p:txBody>
      </p:sp>
      <p:sp>
        <p:nvSpPr>
          <p:cNvPr id="19" name="Rectangle 4"/>
          <p:cNvSpPr>
            <a:spLocks noChangeArrowheads="1"/>
          </p:cNvSpPr>
          <p:nvPr/>
        </p:nvSpPr>
        <p:spPr bwMode="auto">
          <a:xfrm>
            <a:off x="134010" y="6065711"/>
            <a:ext cx="899970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rPr>
              <a:t>[27]: </a:t>
            </a:r>
            <a:r>
              <a:rPr lang="en-US" sz="1400" dirty="0" err="1">
                <a:solidFill>
                  <a:srgbClr val="000000"/>
                </a:solidFill>
              </a:rPr>
              <a:t>Shimpi</a:t>
            </a:r>
            <a:r>
              <a:rPr lang="en-US" sz="1400" dirty="0">
                <a:solidFill>
                  <a:srgbClr val="000000"/>
                </a:solidFill>
              </a:rPr>
              <a:t> A. L., AMD </a:t>
            </a:r>
            <a:r>
              <a:rPr lang="en-US" sz="1400" dirty="0" err="1">
                <a:solidFill>
                  <a:srgbClr val="000000"/>
                </a:solidFill>
              </a:rPr>
              <a:t>Beema</a:t>
            </a:r>
            <a:r>
              <a:rPr lang="en-US" sz="1400" dirty="0">
                <a:solidFill>
                  <a:srgbClr val="000000"/>
                </a:solidFill>
              </a:rPr>
              <a:t>/Mullins Architecture &amp; Performance Preview, </a:t>
            </a:r>
            <a:r>
              <a:rPr lang="en-US" sz="1400" dirty="0" err="1">
                <a:solidFill>
                  <a:srgbClr val="000000"/>
                </a:solidFill>
              </a:rPr>
              <a:t>AnandTech</a:t>
            </a:r>
            <a:r>
              <a:rPr lang="en-US" sz="1400" dirty="0">
                <a:solidFill>
                  <a:srgbClr val="000000"/>
                </a:solidFill>
              </a:rPr>
              <a:t>, </a:t>
            </a:r>
          </a:p>
          <a:p>
            <a:r>
              <a:rPr lang="en-US" sz="1400" dirty="0">
                <a:solidFill>
                  <a:srgbClr val="000000"/>
                </a:solidFill>
              </a:rPr>
              <a:t>           April 29, 2014, http://www.anandtech.com/show/7974/amd-beema-mullins-architecture-</a:t>
            </a:r>
          </a:p>
          <a:p>
            <a:r>
              <a:rPr lang="en-US" sz="1400" dirty="0">
                <a:solidFill>
                  <a:srgbClr val="000000"/>
                </a:solidFill>
              </a:rPr>
              <a:t>           a10-micro-6700t-performance-preview</a:t>
            </a:r>
            <a:endParaRPr lang="en-US" sz="1400" dirty="0"/>
          </a:p>
        </p:txBody>
      </p:sp>
    </p:spTree>
    <p:extLst>
      <p:ext uri="{BB962C8B-B14F-4D97-AF65-F5344CB8AC3E}">
        <p14:creationId xmlns:p14="http://schemas.microsoft.com/office/powerpoint/2010/main" val="248952079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131678" y="640539"/>
            <a:ext cx="8457187"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[28]: Wilson S., &amp; </a:t>
            </a:r>
            <a:r>
              <a:rPr lang="en-US" sz="1400" dirty="0" err="1">
                <a:solidFill>
                  <a:srgbClr val="000000"/>
                </a:solidFill>
                <a:latin typeface="+mj-lt"/>
              </a:rPr>
              <a:t>Wigginton</a:t>
            </a:r>
            <a:r>
              <a:rPr lang="en-US" sz="1400" dirty="0">
                <a:solidFill>
                  <a:srgbClr val="000000"/>
                </a:solidFill>
                <a:latin typeface="+mj-lt"/>
              </a:rPr>
              <a:t> C., Making open innovation work in mobile - Insights from the</a:t>
            </a:r>
          </a:p>
          <a:p>
            <a:r>
              <a:rPr lang="en-US" sz="1400" dirty="0">
                <a:solidFill>
                  <a:srgbClr val="000000"/>
                </a:solidFill>
                <a:latin typeface="+mj-lt"/>
              </a:rPr>
              <a:t>           semiconductor industry, Deloitte University Press, July 24v2013,</a:t>
            </a:r>
          </a:p>
          <a:p>
            <a:r>
              <a:rPr lang="en-US" sz="1400" dirty="0">
                <a:solidFill>
                  <a:srgbClr val="000000"/>
                </a:solidFill>
                <a:latin typeface="+mj-lt"/>
              </a:rPr>
              <a:t>           </a:t>
            </a:r>
            <a:r>
              <a:rPr lang="en-US" sz="1400" dirty="0">
                <a:latin typeface="+mj-lt"/>
              </a:rPr>
              <a:t>http://dupress.com/articles/making-open-innovation-work-in-mobile/</a:t>
            </a:r>
            <a:endParaRPr lang="en-US" sz="1400" dirty="0">
              <a:solidFill>
                <a:srgbClr val="000000"/>
              </a:solidFill>
              <a:latin typeface="+mj-lt"/>
            </a:endParaRPr>
          </a:p>
        </p:txBody>
      </p:sp>
      <p:sp>
        <p:nvSpPr>
          <p:cNvPr id="10" name="Rectangle 4"/>
          <p:cNvSpPr>
            <a:spLocks noChangeArrowheads="1"/>
          </p:cNvSpPr>
          <p:nvPr/>
        </p:nvSpPr>
        <p:spPr bwMode="auto">
          <a:xfrm>
            <a:off x="129613" y="1383625"/>
            <a:ext cx="912172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[30]: Arora P., Wait, Microsoft Is Not Killing The Surface RT Lineup? Seeking Alpha, Aug. 25, 2014,</a:t>
            </a:r>
          </a:p>
          <a:p>
            <a:r>
              <a:rPr lang="en-US" sz="1400" dirty="0">
                <a:latin typeface="+mj-lt"/>
              </a:rPr>
              <a:t>           http://seekingalpha.com/article/2447735-wait-microsoft-is-not-killing-the-surface-rt-lineup</a:t>
            </a:r>
          </a:p>
        </p:txBody>
      </p:sp>
      <p:sp>
        <p:nvSpPr>
          <p:cNvPr id="11" name="Rectangle 10"/>
          <p:cNvSpPr/>
          <p:nvPr/>
        </p:nvSpPr>
        <p:spPr>
          <a:xfrm>
            <a:off x="127344" y="1968690"/>
            <a:ext cx="8982490" cy="523220"/>
          </a:xfrm>
          <a:prstGeom prst="rect">
            <a:avLst/>
          </a:prstGeom>
        </p:spPr>
        <p:txBody>
          <a:bodyPr wrap="square">
            <a:spAutoFit/>
          </a:bodyPr>
          <a:lstStyle/>
          <a:p>
            <a:r>
              <a:rPr lang="en-US" sz="1400" dirty="0">
                <a:latin typeface="+mj-lt"/>
              </a:rPr>
              <a:t>[31]: Hodgins K., Apple Maintains Narrowing Lead in Tablet Market Share, </a:t>
            </a:r>
            <a:r>
              <a:rPr lang="en-US" sz="1400" dirty="0" err="1">
                <a:latin typeface="+mj-lt"/>
              </a:rPr>
              <a:t>MacRumors</a:t>
            </a:r>
            <a:r>
              <a:rPr lang="en-US" sz="1400" dirty="0">
                <a:latin typeface="+mj-lt"/>
              </a:rPr>
              <a:t>, May 1, </a:t>
            </a:r>
          </a:p>
          <a:p>
            <a:r>
              <a:rPr lang="en-US" sz="1400" dirty="0">
                <a:latin typeface="+mj-lt"/>
              </a:rPr>
              <a:t>           http://www.macrumors.com/2014/05/01/apple-tablet-market-share-1q14</a:t>
            </a:r>
          </a:p>
        </p:txBody>
      </p:sp>
      <p:sp>
        <p:nvSpPr>
          <p:cNvPr id="13" name="Rectangle 4"/>
          <p:cNvSpPr>
            <a:spLocks noChangeArrowheads="1"/>
          </p:cNvSpPr>
          <p:nvPr/>
        </p:nvSpPr>
        <p:spPr bwMode="auto">
          <a:xfrm>
            <a:off x="125279" y="2536915"/>
            <a:ext cx="923554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[32]: Arora P., Wait, Microsoft Is Not Killing The Surface RT Lineup? Seeking Alpha, Aug. 25, 2014,</a:t>
            </a:r>
          </a:p>
          <a:p>
            <a:r>
              <a:rPr lang="en-US" sz="1400" dirty="0">
                <a:latin typeface="+mj-lt"/>
              </a:rPr>
              <a:t>           http://seekingalpha.com/article/2447735-wait-microsoft-is-not-killing-the-surface-rt-lineup</a:t>
            </a:r>
          </a:p>
        </p:txBody>
      </p:sp>
      <p:sp>
        <p:nvSpPr>
          <p:cNvPr id="15" name="Rectangle 4"/>
          <p:cNvSpPr>
            <a:spLocks noChangeArrowheads="1"/>
          </p:cNvSpPr>
          <p:nvPr/>
        </p:nvSpPr>
        <p:spPr bwMode="auto">
          <a:xfrm>
            <a:off x="127042" y="3093815"/>
            <a:ext cx="8971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[33]: </a:t>
            </a:r>
            <a:r>
              <a:rPr lang="en-US" sz="1400" dirty="0" err="1">
                <a:solidFill>
                  <a:srgbClr val="000000"/>
                </a:solidFill>
                <a:latin typeface="+mj-lt"/>
              </a:rPr>
              <a:t>Eul</a:t>
            </a:r>
            <a:r>
              <a:rPr lang="en-US" sz="1400" dirty="0">
                <a:solidFill>
                  <a:srgbClr val="000000"/>
                </a:solidFill>
                <a:latin typeface="+mj-lt"/>
              </a:rPr>
              <a:t> H., &amp; Bell M., Mobile at Intel, Investor Meeting 2012, Intel,</a:t>
            </a:r>
          </a:p>
          <a:p>
            <a:r>
              <a:rPr lang="en-US" sz="1400" dirty="0">
                <a:latin typeface="+mj-lt"/>
              </a:rPr>
              <a:t>           http://www.cnx-software.com/pdf/Intel_2012/2012_Intel_Investor_Meeting_Eul_Bell.pdf</a:t>
            </a:r>
            <a:r>
              <a:rPr lang="en-US" sz="1400" dirty="0">
                <a:solidFill>
                  <a:srgbClr val="000000"/>
                </a:solidFill>
                <a:latin typeface="+mj-lt"/>
              </a:rPr>
              <a:t> </a:t>
            </a:r>
            <a:endParaRPr lang="en-US" sz="1400" dirty="0">
              <a:latin typeface="+mj-lt"/>
            </a:endParaRPr>
          </a:p>
        </p:txBody>
      </p:sp>
      <p:sp>
        <p:nvSpPr>
          <p:cNvPr id="17" name="Rectangle 4"/>
          <p:cNvSpPr>
            <a:spLocks noChangeArrowheads="1"/>
          </p:cNvSpPr>
          <p:nvPr/>
        </p:nvSpPr>
        <p:spPr bwMode="auto">
          <a:xfrm>
            <a:off x="127042" y="3664660"/>
            <a:ext cx="9003234"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[34]: Qualcomm dominates smartphone chip and baseband, tablet processor markets, Mobile </a:t>
            </a:r>
          </a:p>
          <a:p>
            <a:r>
              <a:rPr lang="en-US" sz="1400" dirty="0">
                <a:solidFill>
                  <a:srgbClr val="000000"/>
                </a:solidFill>
                <a:latin typeface="+mj-lt"/>
              </a:rPr>
              <a:t>           Europe, </a:t>
            </a:r>
            <a:r>
              <a:rPr lang="en-US" sz="1400" dirty="0">
                <a:latin typeface="+mj-lt"/>
              </a:rPr>
              <a:t>February 17 2014</a:t>
            </a:r>
            <a:endParaRPr lang="en-US" sz="1400" dirty="0">
              <a:solidFill>
                <a:srgbClr val="000000"/>
              </a:solidFill>
              <a:latin typeface="+mj-lt"/>
            </a:endParaRPr>
          </a:p>
          <a:p>
            <a:r>
              <a:rPr lang="en-US" sz="1400" dirty="0">
                <a:latin typeface="+mj-lt"/>
              </a:rPr>
              <a:t>           http://www.mobileeurope.co.uk/Press-Wire/qualcomm-dominates-smartphone-chip-and</a:t>
            </a:r>
          </a:p>
          <a:p>
            <a:r>
              <a:rPr lang="en-US" sz="1400" dirty="0">
                <a:latin typeface="+mj-lt"/>
              </a:rPr>
              <a:t>           -baseband-tablet-processor-markets</a:t>
            </a:r>
            <a:endParaRPr lang="en-US" sz="1400" dirty="0">
              <a:solidFill>
                <a:srgbClr val="000000"/>
              </a:solidFill>
              <a:latin typeface="+mj-lt"/>
            </a:endParaRPr>
          </a:p>
        </p:txBody>
      </p:sp>
      <p:sp>
        <p:nvSpPr>
          <p:cNvPr id="20" name="Rectangle 4"/>
          <p:cNvSpPr>
            <a:spLocks noChangeArrowheads="1"/>
          </p:cNvSpPr>
          <p:nvPr/>
        </p:nvSpPr>
        <p:spPr bwMode="auto">
          <a:xfrm>
            <a:off x="117626" y="4600763"/>
            <a:ext cx="888063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[35]: Gartner Says Worldwide Tablet Sales Grew 68 Percent in 2013, With Android Capturing 62</a:t>
            </a:r>
          </a:p>
          <a:p>
            <a:r>
              <a:rPr lang="en-US" sz="1400" dirty="0">
                <a:solidFill>
                  <a:srgbClr val="000000"/>
                </a:solidFill>
                <a:latin typeface="+mj-lt"/>
              </a:rPr>
              <a:t>           Percent of the Market, Gartner, Newsroom, March 3, 2014,</a:t>
            </a:r>
          </a:p>
          <a:p>
            <a:r>
              <a:rPr lang="en-US" sz="1400" dirty="0">
                <a:solidFill>
                  <a:srgbClr val="000000"/>
                </a:solidFill>
                <a:latin typeface="+mj-lt"/>
              </a:rPr>
              <a:t>           http://www.gartner.com/newsroom/id/2674215 </a:t>
            </a:r>
          </a:p>
        </p:txBody>
      </p:sp>
      <p:sp>
        <p:nvSpPr>
          <p:cNvPr id="21" name="Rectangle 4"/>
          <p:cNvSpPr>
            <a:spLocks noChangeArrowheads="1"/>
          </p:cNvSpPr>
          <p:nvPr/>
        </p:nvSpPr>
        <p:spPr bwMode="auto">
          <a:xfrm>
            <a:off x="129613" y="5384841"/>
            <a:ext cx="913070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p>
            <a:r>
              <a:rPr lang="en-US" sz="1400" dirty="0">
                <a:solidFill>
                  <a:srgbClr val="000000"/>
                </a:solidFill>
                <a:latin typeface="+mj-lt"/>
              </a:rPr>
              <a:t>[36]: </a:t>
            </a:r>
            <a:r>
              <a:rPr lang="en-US" sz="1400" dirty="0" err="1">
                <a:solidFill>
                  <a:srgbClr val="000000"/>
                </a:solidFill>
                <a:latin typeface="+mj-lt"/>
              </a:rPr>
              <a:t>Trefis</a:t>
            </a:r>
            <a:r>
              <a:rPr lang="en-US" sz="1400" dirty="0">
                <a:solidFill>
                  <a:srgbClr val="000000"/>
                </a:solidFill>
                <a:latin typeface="+mj-lt"/>
              </a:rPr>
              <a:t> Team, Why Intel Can Gain Additional Share In The Mobile Market, Forbes, 5/09/2014</a:t>
            </a:r>
          </a:p>
          <a:p>
            <a:r>
              <a:rPr lang="en-US" sz="1400" dirty="0">
                <a:latin typeface="+mj-lt"/>
              </a:rPr>
              <a:t>           http://www.forbes.com/sites/greatspeculations/2014/05/09/why-intel-can-gain-additional-</a:t>
            </a:r>
          </a:p>
          <a:p>
            <a:r>
              <a:rPr lang="en-US" sz="1400" dirty="0">
                <a:latin typeface="+mj-lt"/>
              </a:rPr>
              <a:t>           share-in-the-mobile-market</a:t>
            </a:r>
            <a:endParaRPr lang="en-US" sz="1400" dirty="0">
              <a:solidFill>
                <a:srgbClr val="000000"/>
              </a:solidFill>
              <a:latin typeface="+mj-lt"/>
            </a:endParaRPr>
          </a:p>
        </p:txBody>
      </p:sp>
      <p:sp>
        <p:nvSpPr>
          <p:cNvPr id="22"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(4)</a:t>
            </a:r>
          </a:p>
        </p:txBody>
      </p:sp>
    </p:spTree>
    <p:extLst>
      <p:ext uri="{BB962C8B-B14F-4D97-AF65-F5344CB8AC3E}">
        <p14:creationId xmlns:p14="http://schemas.microsoft.com/office/powerpoint/2010/main" val="180572886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385" y="665111"/>
            <a:ext cx="8783558" cy="523220"/>
          </a:xfrm>
          <a:prstGeom prst="rect">
            <a:avLst/>
          </a:prstGeom>
        </p:spPr>
        <p:txBody>
          <a:bodyPr wrap="none">
            <a:spAutoFit/>
          </a:bodyPr>
          <a:lstStyle/>
          <a:p>
            <a:r>
              <a:rPr lang="en-US" sz="1400" dirty="0">
                <a:latin typeface="+mj-lt"/>
              </a:rPr>
              <a:t>[37]: Meeker M., Devitt S., Vu L., Internet Trends, CM Summit, Morgan Stanley, New York,</a:t>
            </a:r>
          </a:p>
          <a:p>
            <a:r>
              <a:rPr lang="en-US" sz="1400" dirty="0">
                <a:latin typeface="+mj-lt"/>
              </a:rPr>
              <a:t>          June 7, 2010, http://demo.tizra.com/Morgan-Stanley-Internet-Trends-June-7-2010/3</a:t>
            </a:r>
          </a:p>
        </p:txBody>
      </p:sp>
      <p:sp>
        <p:nvSpPr>
          <p:cNvPr id="5" name="Rectangle 4"/>
          <p:cNvSpPr/>
          <p:nvPr/>
        </p:nvSpPr>
        <p:spPr>
          <a:xfrm>
            <a:off x="113385" y="1205171"/>
            <a:ext cx="7438190" cy="523220"/>
          </a:xfrm>
          <a:prstGeom prst="rect">
            <a:avLst/>
          </a:prstGeom>
        </p:spPr>
        <p:txBody>
          <a:bodyPr wrap="none">
            <a:spAutoFit/>
          </a:bodyPr>
          <a:lstStyle/>
          <a:p>
            <a:r>
              <a:rPr lang="en-US" sz="1400" dirty="0">
                <a:latin typeface="+mj-lt"/>
              </a:rPr>
              <a:t>[38]: Hardy E., BlackBerry Pearl 8100 Review, </a:t>
            </a:r>
            <a:r>
              <a:rPr lang="en-US" sz="1400" dirty="0" err="1">
                <a:latin typeface="+mj-lt"/>
              </a:rPr>
              <a:t>Brighthand</a:t>
            </a:r>
            <a:r>
              <a:rPr lang="en-US" sz="1400" dirty="0">
                <a:latin typeface="+mj-lt"/>
              </a:rPr>
              <a:t>, November 15 2006,</a:t>
            </a:r>
          </a:p>
          <a:p>
            <a:r>
              <a:rPr lang="en-US" sz="1400" dirty="0">
                <a:latin typeface="+mj-lt"/>
              </a:rPr>
              <a:t>          http://www.brighthand.com/phonereview/blackberry-pearl-8100-review/</a:t>
            </a:r>
          </a:p>
        </p:txBody>
      </p:sp>
      <p:sp>
        <p:nvSpPr>
          <p:cNvPr id="7" name="Rectangle 6"/>
          <p:cNvSpPr/>
          <p:nvPr/>
        </p:nvSpPr>
        <p:spPr>
          <a:xfrm>
            <a:off x="120290" y="1762071"/>
            <a:ext cx="6631944" cy="307777"/>
          </a:xfrm>
          <a:prstGeom prst="rect">
            <a:avLst/>
          </a:prstGeom>
        </p:spPr>
        <p:txBody>
          <a:bodyPr wrap="none">
            <a:spAutoFit/>
          </a:bodyPr>
          <a:lstStyle/>
          <a:p>
            <a:r>
              <a:rPr lang="en-US" sz="1400" dirty="0">
                <a:latin typeface="+mj-lt"/>
              </a:rPr>
              <a:t>[39]: Nokia 7650, Wikipedia, http://en.wikipedia.org/wiki/Nokia_7650 </a:t>
            </a:r>
          </a:p>
        </p:txBody>
      </p:sp>
      <p:sp>
        <p:nvSpPr>
          <p:cNvPr id="11" name="Rectangle 10"/>
          <p:cNvSpPr/>
          <p:nvPr/>
        </p:nvSpPr>
        <p:spPr>
          <a:xfrm>
            <a:off x="113385" y="2112529"/>
            <a:ext cx="8834470" cy="738664"/>
          </a:xfrm>
          <a:prstGeom prst="rect">
            <a:avLst/>
          </a:prstGeom>
        </p:spPr>
        <p:txBody>
          <a:bodyPr wrap="none">
            <a:spAutoFit/>
          </a:bodyPr>
          <a:lstStyle/>
          <a:p>
            <a:r>
              <a:rPr lang="en-US" sz="1400" dirty="0">
                <a:latin typeface="+mj-lt"/>
              </a:rPr>
              <a:t>[40]: Bokil-</a:t>
            </a:r>
            <a:r>
              <a:rPr lang="en-US" sz="1400" dirty="0" err="1">
                <a:latin typeface="+mj-lt"/>
              </a:rPr>
              <a:t>Paranjape</a:t>
            </a:r>
            <a:r>
              <a:rPr lang="en-US" sz="1400" dirty="0">
                <a:latin typeface="+mj-lt"/>
              </a:rPr>
              <a:t> S., Worldwide smartphone sales hit 267 million in Q1 2014: Trend Force, </a:t>
            </a:r>
            <a:endParaRPr lang="hu-HU" sz="1400" dirty="0">
              <a:latin typeface="+mj-lt"/>
            </a:endParaRPr>
          </a:p>
          <a:p>
            <a:r>
              <a:rPr lang="hu-HU" sz="1400" dirty="0">
                <a:latin typeface="+mj-lt"/>
              </a:rPr>
              <a:t>           </a:t>
            </a:r>
            <a:r>
              <a:rPr lang="en-US" sz="1400" dirty="0" err="1">
                <a:latin typeface="+mj-lt"/>
              </a:rPr>
              <a:t>Phonearena</a:t>
            </a:r>
            <a:r>
              <a:rPr lang="en-US" sz="1400" dirty="0">
                <a:latin typeface="+mj-lt"/>
              </a:rPr>
              <a:t>,</a:t>
            </a:r>
            <a:r>
              <a:rPr lang="hu-HU" sz="1400" dirty="0">
                <a:latin typeface="+mj-lt"/>
              </a:rPr>
              <a:t> </a:t>
            </a:r>
            <a:r>
              <a:rPr lang="en-US" sz="1400" dirty="0">
                <a:latin typeface="+mj-lt"/>
              </a:rPr>
              <a:t>April 18 2014, http://www.fonearena.com/blog/101450/worldwide-</a:t>
            </a:r>
            <a:endParaRPr lang="hu-HU" sz="1400" dirty="0">
              <a:latin typeface="+mj-lt"/>
            </a:endParaRPr>
          </a:p>
          <a:p>
            <a:r>
              <a:rPr lang="hu-HU" sz="1400" dirty="0">
                <a:latin typeface="+mj-lt"/>
              </a:rPr>
              <a:t>           </a:t>
            </a:r>
            <a:r>
              <a:rPr lang="en-US" sz="1400" dirty="0">
                <a:latin typeface="+mj-lt"/>
              </a:rPr>
              <a:t>smartphone-sales-hit-267-million-in-q1-2014-trend-force.html</a:t>
            </a:r>
          </a:p>
        </p:txBody>
      </p:sp>
      <p:sp>
        <p:nvSpPr>
          <p:cNvPr id="13" name="Rectangle 12"/>
          <p:cNvSpPr/>
          <p:nvPr/>
        </p:nvSpPr>
        <p:spPr>
          <a:xfrm>
            <a:off x="129260" y="2861354"/>
            <a:ext cx="8870570" cy="738664"/>
          </a:xfrm>
          <a:prstGeom prst="rect">
            <a:avLst/>
          </a:prstGeom>
        </p:spPr>
        <p:txBody>
          <a:bodyPr wrap="none">
            <a:spAutoFit/>
          </a:bodyPr>
          <a:lstStyle/>
          <a:p>
            <a:r>
              <a:rPr lang="en-US" sz="1400" dirty="0">
                <a:latin typeface="+mj-lt"/>
              </a:rPr>
              <a:t>[41]: </a:t>
            </a:r>
            <a:r>
              <a:rPr lang="en-US" sz="1400" dirty="0" err="1">
                <a:latin typeface="+mj-lt"/>
              </a:rPr>
              <a:t>Grifiths</a:t>
            </a:r>
            <a:r>
              <a:rPr lang="en-US" sz="1400" dirty="0">
                <a:latin typeface="+mj-lt"/>
              </a:rPr>
              <a:t> H., How the ubiquity of today’s smartphones make an ideal platform for delivering</a:t>
            </a:r>
          </a:p>
          <a:p>
            <a:r>
              <a:rPr lang="en-US" sz="1400" dirty="0">
                <a:latin typeface="+mj-lt"/>
              </a:rPr>
              <a:t>          campus-based services, </a:t>
            </a:r>
            <a:r>
              <a:rPr lang="en-US" sz="1400" dirty="0" err="1">
                <a:latin typeface="+mj-lt"/>
              </a:rPr>
              <a:t>Ombiel</a:t>
            </a:r>
            <a:r>
              <a:rPr lang="en-US" sz="1400" dirty="0">
                <a:latin typeface="+mj-lt"/>
              </a:rPr>
              <a:t>, 2010,    </a:t>
            </a:r>
          </a:p>
          <a:p>
            <a:r>
              <a:rPr lang="en-US" sz="1400" dirty="0">
                <a:latin typeface="+mj-lt"/>
              </a:rPr>
              <a:t>          http://www.rms-inc.com/files/datasheets/Ombiel_Whitepaper.pdf</a:t>
            </a:r>
          </a:p>
        </p:txBody>
      </p:sp>
      <p:sp>
        <p:nvSpPr>
          <p:cNvPr id="16" name="Rectangle 15"/>
          <p:cNvSpPr/>
          <p:nvPr/>
        </p:nvSpPr>
        <p:spPr>
          <a:xfrm>
            <a:off x="113385" y="3590436"/>
            <a:ext cx="8973803" cy="954107"/>
          </a:xfrm>
          <a:prstGeom prst="rect">
            <a:avLst/>
          </a:prstGeom>
        </p:spPr>
        <p:txBody>
          <a:bodyPr wrap="none">
            <a:spAutoFit/>
          </a:bodyPr>
          <a:lstStyle/>
          <a:p>
            <a:r>
              <a:rPr lang="en-US" sz="1400" dirty="0">
                <a:latin typeface="+mj-lt"/>
              </a:rPr>
              <a:t>[42]: Global mobile OS market share in sales to end users from 1st quarter 2009 to 2nd quarter </a:t>
            </a:r>
          </a:p>
          <a:p>
            <a:r>
              <a:rPr lang="en-US" sz="1400" dirty="0">
                <a:latin typeface="+mj-lt"/>
              </a:rPr>
              <a:t>           2018, </a:t>
            </a:r>
            <a:r>
              <a:rPr lang="en-US" sz="1400" dirty="0" err="1">
                <a:latin typeface="+mj-lt"/>
              </a:rPr>
              <a:t>statista</a:t>
            </a:r>
            <a:r>
              <a:rPr lang="en-US" sz="1400" dirty="0">
                <a:latin typeface="+mj-lt"/>
              </a:rPr>
              <a:t>, 2018,</a:t>
            </a:r>
          </a:p>
          <a:p>
            <a:r>
              <a:rPr lang="en-US" sz="1400" dirty="0">
                <a:latin typeface="+mj-lt"/>
              </a:rPr>
              <a:t>           https://www.statista.com/statistics/266136/global-market-share-held-by-smartphone-</a:t>
            </a:r>
          </a:p>
          <a:p>
            <a:r>
              <a:rPr lang="en-US" sz="1400" dirty="0">
                <a:latin typeface="+mj-lt"/>
              </a:rPr>
              <a:t>           operating-systems/</a:t>
            </a:r>
          </a:p>
        </p:txBody>
      </p:sp>
      <p:sp>
        <p:nvSpPr>
          <p:cNvPr id="19" name="Rectangle 18"/>
          <p:cNvSpPr/>
          <p:nvPr/>
        </p:nvSpPr>
        <p:spPr>
          <a:xfrm>
            <a:off x="113385" y="4507376"/>
            <a:ext cx="8356327" cy="738664"/>
          </a:xfrm>
          <a:prstGeom prst="rect">
            <a:avLst/>
          </a:prstGeom>
        </p:spPr>
        <p:txBody>
          <a:bodyPr wrap="none">
            <a:spAutoFit/>
          </a:bodyPr>
          <a:lstStyle/>
          <a:p>
            <a:r>
              <a:rPr lang="en-US" sz="1400" dirty="0">
                <a:latin typeface="+mj-lt"/>
              </a:rPr>
              <a:t>[43]: Smartphone Apps Processor Revenue Reached $4.7 Billion in Q1 2014 says Strategy</a:t>
            </a:r>
          </a:p>
          <a:p>
            <a:r>
              <a:rPr lang="en-US" sz="1400" dirty="0">
                <a:latin typeface="+mj-lt"/>
              </a:rPr>
              <a:t>          Analytics, Strategy Analytics, July 14 2014, </a:t>
            </a:r>
          </a:p>
          <a:p>
            <a:r>
              <a:rPr lang="en-US" sz="1400" dirty="0">
                <a:latin typeface="+mj-lt"/>
              </a:rPr>
              <a:t>          http://www.strategyanalytics.com/default.aspx?mod=pressreleaseviewer&amp;a0=5543</a:t>
            </a:r>
          </a:p>
        </p:txBody>
      </p:sp>
      <p:sp>
        <p:nvSpPr>
          <p:cNvPr id="23" name="Rectangle 22"/>
          <p:cNvSpPr/>
          <p:nvPr/>
        </p:nvSpPr>
        <p:spPr>
          <a:xfrm>
            <a:off x="113385" y="5237037"/>
            <a:ext cx="8714052" cy="738664"/>
          </a:xfrm>
          <a:prstGeom prst="rect">
            <a:avLst/>
          </a:prstGeom>
        </p:spPr>
        <p:txBody>
          <a:bodyPr wrap="none">
            <a:spAutoFit/>
          </a:bodyPr>
          <a:lstStyle/>
          <a:p>
            <a:r>
              <a:rPr lang="en-US" sz="1400" dirty="0">
                <a:latin typeface="+mj-lt"/>
              </a:rPr>
              <a:t>[44]: Klug B. &amp; </a:t>
            </a:r>
            <a:r>
              <a:rPr lang="en-US" sz="1400" dirty="0" err="1">
                <a:latin typeface="+mj-lt"/>
              </a:rPr>
              <a:t>Shimpi</a:t>
            </a:r>
            <a:r>
              <a:rPr lang="en-US" sz="1400" dirty="0">
                <a:latin typeface="+mj-lt"/>
              </a:rPr>
              <a:t> A. L., Qualcomm's New Snapdragon S4: MSM8960 &amp; Krait Architecture</a:t>
            </a:r>
          </a:p>
          <a:p>
            <a:r>
              <a:rPr lang="en-US" sz="1400" dirty="0">
                <a:latin typeface="+mj-lt"/>
              </a:rPr>
              <a:t>          Explored, </a:t>
            </a:r>
            <a:r>
              <a:rPr lang="en-US" sz="1400" dirty="0" err="1">
                <a:latin typeface="+mj-lt"/>
              </a:rPr>
              <a:t>AnandTech</a:t>
            </a:r>
            <a:r>
              <a:rPr lang="en-US" sz="1400" dirty="0">
                <a:latin typeface="+mj-lt"/>
              </a:rPr>
              <a:t>, Oct. 7 2011, http://www.anandtech.com/show/4940/qualcomm-</a:t>
            </a:r>
          </a:p>
          <a:p>
            <a:r>
              <a:rPr lang="en-US" sz="1400" dirty="0">
                <a:latin typeface="+mj-lt"/>
              </a:rPr>
              <a:t>          new-snapdragon-s4-msm8960-krait-architecture</a:t>
            </a:r>
          </a:p>
        </p:txBody>
      </p:sp>
      <p:sp>
        <p:nvSpPr>
          <p:cNvPr id="24" name="Rectangle 23"/>
          <p:cNvSpPr/>
          <p:nvPr/>
        </p:nvSpPr>
        <p:spPr>
          <a:xfrm>
            <a:off x="113723" y="5975701"/>
            <a:ext cx="9045667" cy="738664"/>
          </a:xfrm>
          <a:prstGeom prst="rect">
            <a:avLst/>
          </a:prstGeom>
        </p:spPr>
        <p:txBody>
          <a:bodyPr wrap="square">
            <a:spAutoFit/>
          </a:bodyPr>
          <a:lstStyle/>
          <a:p>
            <a:r>
              <a:rPr lang="en-US" sz="1400" dirty="0">
                <a:solidFill>
                  <a:srgbClr val="000000"/>
                </a:solidFill>
                <a:latin typeface="+mj-lt"/>
              </a:rPr>
              <a:t>[45]: Lomas N., Report: Intel Gained Just 0.2% Of Smartphone Chip Market In 1H As Qualcomm</a:t>
            </a:r>
          </a:p>
          <a:p>
            <a:r>
              <a:rPr lang="en-US" sz="1400" dirty="0">
                <a:solidFill>
                  <a:srgbClr val="000000"/>
                </a:solidFill>
                <a:latin typeface="+mj-lt"/>
              </a:rPr>
              <a:t>           Milked LTE Lead, Tech Crunch, Oct. 5 2012, http://techcrunch.com/2012/10/05/report-</a:t>
            </a:r>
          </a:p>
          <a:p>
            <a:r>
              <a:rPr lang="en-US" sz="1400" dirty="0">
                <a:solidFill>
                  <a:srgbClr val="000000"/>
                </a:solidFill>
                <a:latin typeface="+mj-lt"/>
              </a:rPr>
              <a:t>           intel-gained-just-0-2-of-smartphone-chip-market-in-1h-as-qualcomm-milked-lte-lead</a:t>
            </a:r>
          </a:p>
        </p:txBody>
      </p:sp>
      <p:sp>
        <p:nvSpPr>
          <p:cNvPr id="2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(5)</a:t>
            </a:r>
          </a:p>
        </p:txBody>
      </p:sp>
    </p:spTree>
    <p:extLst>
      <p:ext uri="{BB962C8B-B14F-4D97-AF65-F5344CB8AC3E}">
        <p14:creationId xmlns:p14="http://schemas.microsoft.com/office/powerpoint/2010/main" val="117234742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3010" y="637035"/>
            <a:ext cx="8979509" cy="738664"/>
          </a:xfrm>
          <a:prstGeom prst="rect">
            <a:avLst/>
          </a:prstGeom>
        </p:spPr>
        <p:txBody>
          <a:bodyPr wrap="none">
            <a:spAutoFit/>
          </a:bodyPr>
          <a:lstStyle/>
          <a:p>
            <a:r>
              <a:rPr lang="en-US" sz="1400" dirty="0">
                <a:latin typeface="+mj-lt"/>
              </a:rPr>
              <a:t>[46]: Klug B., Intel XMM7160 LTE Modem Demonstrated on Live Network, </a:t>
            </a:r>
            <a:r>
              <a:rPr lang="en-US" sz="1400" dirty="0" err="1">
                <a:latin typeface="+mj-lt"/>
              </a:rPr>
              <a:t>AnandTech</a:t>
            </a:r>
            <a:r>
              <a:rPr lang="en-US" sz="1400" dirty="0">
                <a:latin typeface="+mj-lt"/>
              </a:rPr>
              <a:t>, Sept. 11</a:t>
            </a:r>
          </a:p>
          <a:p>
            <a:r>
              <a:rPr lang="en-US" sz="1400" dirty="0">
                <a:latin typeface="+mj-lt"/>
              </a:rPr>
              <a:t>           2013, http://www.anandtech.com/show/7321/intel-xmm7160-lte-modem-demonstrated-</a:t>
            </a:r>
          </a:p>
          <a:p>
            <a:r>
              <a:rPr lang="en-US" sz="1400" dirty="0">
                <a:latin typeface="+mj-lt"/>
              </a:rPr>
              <a:t>           on-live-network</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mj-lt"/>
              </a:rPr>
              <a:t>6. References (6)</a:t>
            </a:r>
          </a:p>
        </p:txBody>
      </p:sp>
      <p:sp>
        <p:nvSpPr>
          <p:cNvPr id="6" name="Rectangle 5"/>
          <p:cNvSpPr/>
          <p:nvPr/>
        </p:nvSpPr>
        <p:spPr>
          <a:xfrm>
            <a:off x="123010" y="1425445"/>
            <a:ext cx="8967968" cy="523220"/>
          </a:xfrm>
          <a:prstGeom prst="rect">
            <a:avLst/>
          </a:prstGeom>
        </p:spPr>
        <p:txBody>
          <a:bodyPr wrap="none">
            <a:spAutoFit/>
          </a:bodyPr>
          <a:lstStyle/>
          <a:p>
            <a:r>
              <a:rPr lang="en-US" sz="1400" dirty="0">
                <a:latin typeface="+mj-lt"/>
              </a:rPr>
              <a:t>[47]: </a:t>
            </a:r>
            <a:r>
              <a:rPr lang="en-US" sz="1400" dirty="0" err="1">
                <a:latin typeface="+mj-lt"/>
              </a:rPr>
              <a:t>Bocha</a:t>
            </a:r>
            <a:r>
              <a:rPr lang="en-US" sz="1400" dirty="0">
                <a:latin typeface="+mj-lt"/>
              </a:rPr>
              <a:t>, Apple iPhone </a:t>
            </a:r>
            <a:r>
              <a:rPr lang="en-US" sz="1400" dirty="0" err="1">
                <a:latin typeface="+mj-lt"/>
              </a:rPr>
              <a:t>megateszt</a:t>
            </a:r>
            <a:r>
              <a:rPr lang="en-US" sz="1400" dirty="0">
                <a:latin typeface="+mj-lt"/>
              </a:rPr>
              <a:t>, </a:t>
            </a:r>
            <a:r>
              <a:rPr lang="en-US" sz="1400" dirty="0" err="1">
                <a:latin typeface="+mj-lt"/>
              </a:rPr>
              <a:t>Mobilarena</a:t>
            </a:r>
            <a:r>
              <a:rPr lang="en-US" sz="1400" dirty="0">
                <a:latin typeface="+mj-lt"/>
              </a:rPr>
              <a:t>, </a:t>
            </a:r>
            <a:r>
              <a:rPr lang="en-US" sz="1400" dirty="0"/>
              <a:t>2007-07-23,</a:t>
            </a:r>
          </a:p>
          <a:p>
            <a:r>
              <a:rPr lang="en-US" sz="1400" dirty="0">
                <a:latin typeface="+mj-lt"/>
              </a:rPr>
              <a:t>           http://mobilarena.hu/teszt/apple_iphone_megateszt_a_bunbeeses_almaja/bevezeto.html</a:t>
            </a:r>
          </a:p>
        </p:txBody>
      </p:sp>
      <p:sp>
        <p:nvSpPr>
          <p:cNvPr id="7" name="Rectangle 6"/>
          <p:cNvSpPr/>
          <p:nvPr/>
        </p:nvSpPr>
        <p:spPr>
          <a:xfrm>
            <a:off x="123010" y="2017415"/>
            <a:ext cx="8392297" cy="523220"/>
          </a:xfrm>
          <a:prstGeom prst="rect">
            <a:avLst/>
          </a:prstGeom>
        </p:spPr>
        <p:txBody>
          <a:bodyPr wrap="none">
            <a:spAutoFit/>
          </a:bodyPr>
          <a:lstStyle/>
          <a:p>
            <a:r>
              <a:rPr lang="en-US" sz="1400" dirty="0">
                <a:latin typeface="+mj-lt"/>
              </a:rPr>
              <a:t>[48]: </a:t>
            </a:r>
            <a:r>
              <a:rPr lang="en-US" sz="1400" dirty="0" err="1">
                <a:latin typeface="+mj-lt"/>
              </a:rPr>
              <a:t>Shimpi</a:t>
            </a:r>
            <a:r>
              <a:rPr lang="en-US" sz="1400" dirty="0">
                <a:latin typeface="+mj-lt"/>
              </a:rPr>
              <a:t> A.L., Apple's Cyclone Microarchitecture Detailed, </a:t>
            </a:r>
            <a:r>
              <a:rPr lang="en-US" sz="1400" dirty="0" err="1">
                <a:latin typeface="+mj-lt"/>
              </a:rPr>
              <a:t>AnandTech</a:t>
            </a:r>
            <a:r>
              <a:rPr lang="en-US" sz="1400" dirty="0">
                <a:latin typeface="+mj-lt"/>
              </a:rPr>
              <a:t>, March 31 2014,</a:t>
            </a:r>
          </a:p>
          <a:p>
            <a:r>
              <a:rPr lang="en-US" sz="1400" dirty="0">
                <a:latin typeface="+mj-lt"/>
              </a:rPr>
              <a:t>           http://www.anandtech.com/show/7910/apples-cyclone-microarchitecture-detailed</a:t>
            </a:r>
          </a:p>
        </p:txBody>
      </p:sp>
      <p:sp>
        <p:nvSpPr>
          <p:cNvPr id="8" name="Rectangle 7"/>
          <p:cNvSpPr/>
          <p:nvPr/>
        </p:nvSpPr>
        <p:spPr>
          <a:xfrm>
            <a:off x="138885" y="2595575"/>
            <a:ext cx="8836137" cy="954107"/>
          </a:xfrm>
          <a:prstGeom prst="rect">
            <a:avLst/>
          </a:prstGeom>
        </p:spPr>
        <p:txBody>
          <a:bodyPr wrap="none">
            <a:spAutoFit/>
          </a:bodyPr>
          <a:lstStyle/>
          <a:p>
            <a:r>
              <a:rPr lang="en-US" sz="1400" dirty="0">
                <a:latin typeface="+mj-lt"/>
              </a:rPr>
              <a:t>[49]: </a:t>
            </a:r>
            <a:r>
              <a:rPr lang="en-US" sz="1400" dirty="0" err="1">
                <a:latin typeface="+mj-lt"/>
              </a:rPr>
              <a:t>Dilger</a:t>
            </a:r>
            <a:r>
              <a:rPr lang="en-US" sz="1400" dirty="0">
                <a:latin typeface="+mj-lt"/>
              </a:rPr>
              <a:t> D.E., Apple's new A8X powered iPad Air 2 smokes new Android tablets, including </a:t>
            </a:r>
          </a:p>
          <a:p>
            <a:r>
              <a:rPr lang="en-US" sz="1400" dirty="0">
                <a:latin typeface="+mj-lt"/>
              </a:rPr>
              <a:t>           </a:t>
            </a:r>
            <a:r>
              <a:rPr lang="en-US" sz="1400" dirty="0" err="1">
                <a:latin typeface="+mj-lt"/>
              </a:rPr>
              <a:t>Nvidia's</a:t>
            </a:r>
            <a:r>
              <a:rPr lang="en-US" sz="1400" dirty="0">
                <a:latin typeface="+mj-lt"/>
              </a:rPr>
              <a:t> </a:t>
            </a:r>
            <a:r>
              <a:rPr lang="en-US" sz="1400" dirty="0" err="1">
                <a:latin typeface="+mj-lt"/>
              </a:rPr>
              <a:t>Tegra</a:t>
            </a:r>
            <a:r>
              <a:rPr lang="en-US" sz="1400" dirty="0">
                <a:latin typeface="+mj-lt"/>
              </a:rPr>
              <a:t> K1 Shield Tablet [u], Apple Insider, Oct. 21 2014,    </a:t>
            </a:r>
          </a:p>
          <a:p>
            <a:r>
              <a:rPr lang="en-US" sz="1400" dirty="0">
                <a:latin typeface="+mj-lt"/>
              </a:rPr>
              <a:t>           http://appleinsider.com/articles/14/10/21/apples-new-a8x-powered-ipad-air-2-smokes-</a:t>
            </a:r>
          </a:p>
          <a:p>
            <a:r>
              <a:rPr lang="en-US" sz="1400" dirty="0">
                <a:latin typeface="+mj-lt"/>
              </a:rPr>
              <a:t>           new-android-tablets-including-nvidias-tegra-k1</a:t>
            </a:r>
          </a:p>
        </p:txBody>
      </p:sp>
      <p:sp>
        <p:nvSpPr>
          <p:cNvPr id="9" name="Rectangle 8"/>
          <p:cNvSpPr/>
          <p:nvPr/>
        </p:nvSpPr>
        <p:spPr>
          <a:xfrm>
            <a:off x="123010" y="3633776"/>
            <a:ext cx="8993616" cy="954107"/>
          </a:xfrm>
          <a:prstGeom prst="rect">
            <a:avLst/>
          </a:prstGeom>
        </p:spPr>
        <p:txBody>
          <a:bodyPr wrap="none">
            <a:spAutoFit/>
          </a:bodyPr>
          <a:lstStyle/>
          <a:p>
            <a:r>
              <a:rPr lang="en-US" sz="1400" dirty="0">
                <a:latin typeface="+mj-lt"/>
              </a:rPr>
              <a:t>[50]: </a:t>
            </a:r>
            <a:r>
              <a:rPr lang="en-US" sz="1400" dirty="0" err="1">
                <a:latin typeface="+mj-lt"/>
              </a:rPr>
              <a:t>Dilger</a:t>
            </a:r>
            <a:r>
              <a:rPr lang="en-US" sz="1400" dirty="0">
                <a:latin typeface="+mj-lt"/>
              </a:rPr>
              <a:t> D.E., Apple Inc. A8X iPad chip causing big problems for Intel, Qualcomm, Samsung </a:t>
            </a:r>
          </a:p>
          <a:p>
            <a:r>
              <a:rPr lang="en-US" sz="1400" dirty="0">
                <a:latin typeface="+mj-lt"/>
              </a:rPr>
              <a:t>           and </a:t>
            </a:r>
            <a:r>
              <a:rPr lang="en-US" sz="1400" dirty="0" err="1">
                <a:latin typeface="+mj-lt"/>
              </a:rPr>
              <a:t>Nvidia</a:t>
            </a:r>
            <a:r>
              <a:rPr lang="en-US" sz="1400" dirty="0">
                <a:latin typeface="+mj-lt"/>
              </a:rPr>
              <a:t>, Apple Insider, Nov. 14 2014,</a:t>
            </a:r>
          </a:p>
          <a:p>
            <a:r>
              <a:rPr lang="en-US" sz="1400" dirty="0">
                <a:latin typeface="+mj-lt"/>
              </a:rPr>
              <a:t>           http://appleinsider.com/articles/14/11/15/apple-inc-a8x-ipad-chip-causing-big-problems-</a:t>
            </a:r>
          </a:p>
          <a:p>
            <a:r>
              <a:rPr lang="en-US" sz="1400" dirty="0">
                <a:latin typeface="+mj-lt"/>
              </a:rPr>
              <a:t>           for-intel-</a:t>
            </a:r>
            <a:r>
              <a:rPr lang="en-US" sz="1400" dirty="0" err="1">
                <a:latin typeface="+mj-lt"/>
              </a:rPr>
              <a:t>qualcomm</a:t>
            </a:r>
            <a:r>
              <a:rPr lang="en-US" sz="1400" dirty="0">
                <a:latin typeface="+mj-lt"/>
              </a:rPr>
              <a:t>-</a:t>
            </a:r>
            <a:r>
              <a:rPr lang="en-US" sz="1400" dirty="0" err="1">
                <a:latin typeface="+mj-lt"/>
              </a:rPr>
              <a:t>samsung</a:t>
            </a:r>
            <a:r>
              <a:rPr lang="en-US" sz="1400" dirty="0">
                <a:latin typeface="+mj-lt"/>
              </a:rPr>
              <a:t>-and-</a:t>
            </a:r>
            <a:r>
              <a:rPr lang="en-US" sz="1400" dirty="0" err="1">
                <a:latin typeface="+mj-lt"/>
              </a:rPr>
              <a:t>nvidia</a:t>
            </a:r>
            <a:endParaRPr lang="en-US" sz="1400" dirty="0">
              <a:latin typeface="+mj-lt"/>
            </a:endParaRPr>
          </a:p>
        </p:txBody>
      </p:sp>
      <p:sp>
        <p:nvSpPr>
          <p:cNvPr id="11" name="Rectangle 22"/>
          <p:cNvSpPr/>
          <p:nvPr/>
        </p:nvSpPr>
        <p:spPr>
          <a:xfrm>
            <a:off x="123010" y="4668425"/>
            <a:ext cx="8255850" cy="523220"/>
          </a:xfrm>
          <a:prstGeom prst="rect">
            <a:avLst/>
          </a:prstGeom>
        </p:spPr>
        <p:txBody>
          <a:bodyPr wrap="none">
            <a:spAutoFit/>
          </a:bodyPr>
          <a:lstStyle/>
          <a:p>
            <a:r>
              <a:rPr lang="en-US" sz="1400" dirty="0">
                <a:latin typeface="+mj-lt"/>
              </a:rPr>
              <a:t>[</a:t>
            </a:r>
            <a:r>
              <a:rPr lang="hu-HU" sz="1400" dirty="0">
                <a:latin typeface="+mj-lt"/>
              </a:rPr>
              <a:t>51</a:t>
            </a:r>
            <a:r>
              <a:rPr lang="en-US" sz="1400" dirty="0">
                <a:latin typeface="+mj-lt"/>
              </a:rPr>
              <a:t>]: De </a:t>
            </a:r>
            <a:r>
              <a:rPr lang="en-US" sz="1400" dirty="0" err="1">
                <a:latin typeface="+mj-lt"/>
              </a:rPr>
              <a:t>Gelas</a:t>
            </a:r>
            <a:r>
              <a:rPr lang="en-US" sz="1400" dirty="0">
                <a:latin typeface="+mj-lt"/>
              </a:rPr>
              <a:t> J., The Intel Xeon E7-8800 v3 Review: The POWER8 Killer?, </a:t>
            </a:r>
            <a:r>
              <a:rPr lang="en-US" sz="1400" dirty="0" err="1">
                <a:latin typeface="+mj-lt"/>
              </a:rPr>
              <a:t>AnandTech</a:t>
            </a:r>
            <a:r>
              <a:rPr lang="en-US" sz="1400" dirty="0">
                <a:latin typeface="+mj-lt"/>
              </a:rPr>
              <a:t>,</a:t>
            </a:r>
          </a:p>
          <a:p>
            <a:r>
              <a:rPr lang="en-US" sz="1400" dirty="0">
                <a:latin typeface="+mj-lt"/>
              </a:rPr>
              <a:t>          </a:t>
            </a:r>
            <a:r>
              <a:rPr lang="hu-HU" sz="1400" dirty="0">
                <a:latin typeface="+mj-lt"/>
              </a:rPr>
              <a:t> </a:t>
            </a:r>
            <a:r>
              <a:rPr lang="en-US" sz="1400" dirty="0">
                <a:latin typeface="+mj-lt"/>
              </a:rPr>
              <a:t>May 8, 2015, http://www.anandtech.com/show/9193/the-xeon-e78800-v3-review</a:t>
            </a:r>
          </a:p>
        </p:txBody>
      </p:sp>
      <p:sp>
        <p:nvSpPr>
          <p:cNvPr id="12" name="Rectangle 23"/>
          <p:cNvSpPr/>
          <p:nvPr/>
        </p:nvSpPr>
        <p:spPr>
          <a:xfrm>
            <a:off x="123348" y="52673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52</a:t>
            </a:r>
            <a:r>
              <a:rPr lang="en-US" sz="1400" dirty="0">
                <a:solidFill>
                  <a:srgbClr val="000000"/>
                </a:solidFill>
                <a:latin typeface="+mj-lt"/>
              </a:rPr>
              <a:t>]: Global PC shipments from 1st quarter 2009 to 2nd quarter 2015, by vendor (in million units)</a:t>
            </a:r>
            <a:r>
              <a:rPr lang="hu-HU" sz="1400" dirty="0">
                <a:solidFill>
                  <a:srgbClr val="000000"/>
                </a:solidFill>
                <a:latin typeface="+mj-lt"/>
              </a:rPr>
              <a:t>,</a:t>
            </a:r>
          </a:p>
          <a:p>
            <a:r>
              <a:rPr lang="hu-HU" sz="1400" dirty="0">
                <a:solidFill>
                  <a:srgbClr val="000000"/>
                </a:solidFill>
                <a:latin typeface="+mj-lt"/>
              </a:rPr>
              <a:t>           </a:t>
            </a:r>
            <a:r>
              <a:rPr lang="hu-HU" sz="1400" dirty="0" err="1">
                <a:solidFill>
                  <a:srgbClr val="000000"/>
                </a:solidFill>
                <a:latin typeface="+mj-lt"/>
              </a:rPr>
              <a:t>Statista</a:t>
            </a:r>
            <a:r>
              <a:rPr lang="hu-HU" sz="1400" dirty="0">
                <a:solidFill>
                  <a:srgbClr val="000000"/>
                </a:solidFill>
                <a:latin typeface="+mj-lt"/>
              </a:rPr>
              <a:t>, http://www.statista.com/statistics/263393/global-pc-shipments-since-1st-</a:t>
            </a:r>
          </a:p>
          <a:p>
            <a:r>
              <a:rPr lang="hu-HU" sz="1400" dirty="0">
                <a:solidFill>
                  <a:srgbClr val="000000"/>
                </a:solidFill>
                <a:latin typeface="+mj-lt"/>
              </a:rPr>
              <a:t>           quarter-2009-by-vendor/</a:t>
            </a:r>
            <a:endParaRPr lang="en-US" sz="1400" dirty="0">
              <a:solidFill>
                <a:srgbClr val="000000"/>
              </a:solidFill>
              <a:latin typeface="+mj-lt"/>
            </a:endParaRPr>
          </a:p>
        </p:txBody>
      </p:sp>
    </p:spTree>
    <p:extLst>
      <p:ext uri="{BB962C8B-B14F-4D97-AF65-F5344CB8AC3E}">
        <p14:creationId xmlns:p14="http://schemas.microsoft.com/office/powerpoint/2010/main" val="322280836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9239" y="637035"/>
            <a:ext cx="8601585"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53</a:t>
            </a:r>
            <a:r>
              <a:rPr lang="en-US" sz="1400" dirty="0">
                <a:solidFill>
                  <a:srgbClr val="000000"/>
                </a:solidFill>
                <a:latin typeface="Verdana"/>
              </a:rPr>
              <a:t>]: Gartner Says Worldwide Smartphone Sales Recorded Slowest Growth Rate Since 2013</a:t>
            </a:r>
            <a:r>
              <a:rPr lang="hu-HU" sz="1400" dirty="0">
                <a:solidFill>
                  <a:srgbClr val="000000"/>
                </a:solidFill>
                <a:latin typeface="Verdana"/>
              </a:rPr>
              <a:t>,</a:t>
            </a:r>
          </a:p>
          <a:p>
            <a:r>
              <a:rPr lang="hu-HU" sz="1400" dirty="0">
                <a:solidFill>
                  <a:srgbClr val="000000"/>
                </a:solidFill>
                <a:latin typeface="Verdana"/>
              </a:rPr>
              <a:t>           Gartner, </a:t>
            </a:r>
            <a:r>
              <a:rPr lang="hu-HU" sz="1400" dirty="0" err="1">
                <a:solidFill>
                  <a:srgbClr val="000000"/>
                </a:solidFill>
                <a:latin typeface="Verdana"/>
              </a:rPr>
              <a:t>Newsroom</a:t>
            </a:r>
            <a:r>
              <a:rPr lang="hu-HU" sz="1400" dirty="0">
                <a:solidFill>
                  <a:srgbClr val="000000"/>
                </a:solidFill>
                <a:latin typeface="Verdana"/>
              </a:rPr>
              <a:t>, Aug. 20 2015, http://www.gartner.com/newsroom/id/3115517</a:t>
            </a:r>
            <a:endParaRPr lang="en-US" sz="1400" dirty="0">
              <a:solidFill>
                <a:srgbClr val="000000"/>
              </a:solidFill>
              <a:latin typeface="Verdana"/>
            </a:endParaRP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7</a:t>
            </a:r>
            <a:r>
              <a:rPr lang="en-US" dirty="0">
                <a:solidFill>
                  <a:srgbClr val="FFFFFF"/>
                </a:solidFill>
                <a:latin typeface="Verdana"/>
              </a:rPr>
              <a:t>)</a:t>
            </a:r>
          </a:p>
        </p:txBody>
      </p:sp>
      <p:sp>
        <p:nvSpPr>
          <p:cNvPr id="6" name="Rectangle 5"/>
          <p:cNvSpPr/>
          <p:nvPr/>
        </p:nvSpPr>
        <p:spPr>
          <a:xfrm>
            <a:off x="129240" y="1240185"/>
            <a:ext cx="8312468" cy="954107"/>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54</a:t>
            </a:r>
            <a:r>
              <a:rPr lang="en-US" sz="1400" dirty="0">
                <a:solidFill>
                  <a:srgbClr val="000000"/>
                </a:solidFill>
                <a:latin typeface="Verdana"/>
              </a:rPr>
              <a:t>]: </a:t>
            </a:r>
            <a:r>
              <a:rPr lang="en-US" sz="1400" dirty="0" err="1">
                <a:solidFill>
                  <a:srgbClr val="000000"/>
                </a:solidFill>
                <a:latin typeface="Verdana"/>
              </a:rPr>
              <a:t>Leswing</a:t>
            </a:r>
            <a:r>
              <a:rPr lang="en-US" sz="1400" dirty="0">
                <a:solidFill>
                  <a:srgbClr val="000000"/>
                </a:solidFill>
                <a:latin typeface="Verdana"/>
              </a:rPr>
              <a:t> K., Asus </a:t>
            </a:r>
            <a:r>
              <a:rPr lang="en-US" sz="1400" dirty="0" err="1">
                <a:solidFill>
                  <a:srgbClr val="000000"/>
                </a:solidFill>
                <a:latin typeface="Verdana"/>
              </a:rPr>
              <a:t>Zenfone</a:t>
            </a:r>
            <a:r>
              <a:rPr lang="en-US" sz="1400" dirty="0">
                <a:solidFill>
                  <a:srgbClr val="000000"/>
                </a:solidFill>
                <a:latin typeface="Verdana"/>
              </a:rPr>
              <a:t> 2 Preview: Intel's Best Chance In Years To Break Into</a:t>
            </a:r>
          </a:p>
          <a:p>
            <a:r>
              <a:rPr lang="en-US" sz="1400" dirty="0">
                <a:solidFill>
                  <a:srgbClr val="000000"/>
                </a:solidFill>
                <a:latin typeface="Verdana"/>
              </a:rPr>
              <a:t>           Smartphones, International Business Time, May 19 2015, </a:t>
            </a:r>
          </a:p>
          <a:p>
            <a:r>
              <a:rPr lang="en-US" sz="1400" dirty="0">
                <a:solidFill>
                  <a:srgbClr val="000000"/>
                </a:solidFill>
                <a:latin typeface="Verdana"/>
              </a:rPr>
              <a:t>           http://www.ibtimes.com/asus-zenfone-2-preview-intels-best-chance-years-break-</a:t>
            </a:r>
          </a:p>
          <a:p>
            <a:r>
              <a:rPr lang="en-US" sz="1400" dirty="0">
                <a:solidFill>
                  <a:srgbClr val="000000"/>
                </a:solidFill>
                <a:latin typeface="Verdana"/>
              </a:rPr>
              <a:t>           smartphones-1929726 </a:t>
            </a:r>
          </a:p>
        </p:txBody>
      </p:sp>
      <p:sp>
        <p:nvSpPr>
          <p:cNvPr id="8" name="Rectangle 7"/>
          <p:cNvSpPr/>
          <p:nvPr/>
        </p:nvSpPr>
        <p:spPr>
          <a:xfrm>
            <a:off x="130205" y="2249345"/>
            <a:ext cx="7678769"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55</a:t>
            </a:r>
            <a:r>
              <a:rPr lang="en-US" sz="1400" dirty="0">
                <a:solidFill>
                  <a:srgbClr val="000000"/>
                </a:solidFill>
                <a:latin typeface="Verdana"/>
              </a:rPr>
              <a:t>]: </a:t>
            </a:r>
            <a:r>
              <a:rPr lang="hu-HU" sz="1400" dirty="0">
                <a:solidFill>
                  <a:srgbClr val="000000"/>
                </a:solidFill>
                <a:latin typeface="Verdana"/>
              </a:rPr>
              <a:t>Richter F., </a:t>
            </a:r>
            <a:r>
              <a:rPr lang="en-US" sz="1400" dirty="0">
                <a:solidFill>
                  <a:srgbClr val="000000"/>
                </a:solidFill>
                <a:latin typeface="Verdana"/>
              </a:rPr>
              <a:t>Tablets to Outsell PCs Worldwide by 2015</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Febr. 28 2014,</a:t>
            </a:r>
          </a:p>
          <a:p>
            <a:r>
              <a:rPr lang="hu-HU" sz="1400" dirty="0">
                <a:solidFill>
                  <a:srgbClr val="000000"/>
                </a:solidFill>
                <a:latin typeface="Verdana"/>
              </a:rPr>
              <a:t>           </a:t>
            </a:r>
            <a:r>
              <a:rPr lang="en-US" sz="1400" dirty="0">
                <a:solidFill>
                  <a:srgbClr val="000000"/>
                </a:solidFill>
                <a:latin typeface="Verdana"/>
              </a:rPr>
              <a:t>http://www.statista.com/chart/1138/tablet-and-pc-shipment-forecast/</a:t>
            </a:r>
          </a:p>
        </p:txBody>
      </p:sp>
      <p:sp>
        <p:nvSpPr>
          <p:cNvPr id="9" name="Rectangle 8"/>
          <p:cNvSpPr/>
          <p:nvPr/>
        </p:nvSpPr>
        <p:spPr>
          <a:xfrm>
            <a:off x="129239" y="2834410"/>
            <a:ext cx="8993616" cy="954107"/>
          </a:xfrm>
          <a:prstGeom prst="rect">
            <a:avLst/>
          </a:prstGeom>
        </p:spPr>
        <p:txBody>
          <a:bodyPr wrap="none">
            <a:spAutoFit/>
          </a:bodyPr>
          <a:lstStyle/>
          <a:p>
            <a:r>
              <a:rPr lang="en-US" sz="1400" dirty="0">
                <a:solidFill>
                  <a:srgbClr val="000000"/>
                </a:solidFill>
                <a:latin typeface="Verdana"/>
              </a:rPr>
              <a:t>[5</a:t>
            </a:r>
            <a:r>
              <a:rPr lang="hu-HU" sz="1400" dirty="0">
                <a:solidFill>
                  <a:srgbClr val="000000"/>
                </a:solidFill>
                <a:latin typeface="Verdana"/>
              </a:rPr>
              <a:t>6</a:t>
            </a:r>
            <a:r>
              <a:rPr lang="en-US" sz="1400" dirty="0">
                <a:solidFill>
                  <a:srgbClr val="000000"/>
                </a:solidFill>
                <a:latin typeface="Verdana"/>
              </a:rPr>
              <a:t>]: </a:t>
            </a:r>
            <a:r>
              <a:rPr lang="en-US" sz="1400" dirty="0" err="1">
                <a:solidFill>
                  <a:srgbClr val="000000"/>
                </a:solidFill>
                <a:latin typeface="Verdana"/>
              </a:rPr>
              <a:t>Dilger</a:t>
            </a:r>
            <a:r>
              <a:rPr lang="en-US" sz="1400" dirty="0">
                <a:solidFill>
                  <a:srgbClr val="000000"/>
                </a:solidFill>
                <a:latin typeface="Verdana"/>
              </a:rPr>
              <a:t> D. E., After losing Apple's iPad business, Intel has bled $7 billion while heavily</a:t>
            </a:r>
          </a:p>
          <a:p>
            <a:r>
              <a:rPr lang="en-US" sz="1400" dirty="0">
                <a:solidFill>
                  <a:srgbClr val="000000"/>
                </a:solidFill>
                <a:latin typeface="Verdana"/>
              </a:rPr>
              <a:t>           subsidizing cheap x86 Atom Android tablets, </a:t>
            </a:r>
            <a:r>
              <a:rPr lang="en-US" sz="1400" dirty="0" err="1">
                <a:solidFill>
                  <a:srgbClr val="000000"/>
                </a:solidFill>
                <a:latin typeface="Verdana"/>
              </a:rPr>
              <a:t>Appleinsider</a:t>
            </a:r>
            <a:r>
              <a:rPr lang="en-US" sz="1400" dirty="0">
                <a:solidFill>
                  <a:srgbClr val="000000"/>
                </a:solidFill>
                <a:latin typeface="Verdana"/>
              </a:rPr>
              <a:t>, November 16, 2014,</a:t>
            </a:r>
          </a:p>
          <a:p>
            <a:r>
              <a:rPr lang="en-US" sz="1400" dirty="0">
                <a:solidFill>
                  <a:srgbClr val="000000"/>
                </a:solidFill>
                <a:latin typeface="Verdana"/>
              </a:rPr>
              <a:t>           http://appleinsider.com/articles/14/11/16/after-losing-apples-ipad-business-intel-has-</a:t>
            </a:r>
          </a:p>
          <a:p>
            <a:r>
              <a:rPr lang="en-US" sz="1400" dirty="0">
                <a:solidFill>
                  <a:srgbClr val="000000"/>
                </a:solidFill>
                <a:latin typeface="Verdana"/>
              </a:rPr>
              <a:t>           bled-7-billion-while-heavily-subsidizing-cheap-x86-atom-android-tablets</a:t>
            </a:r>
          </a:p>
        </p:txBody>
      </p:sp>
      <p:sp>
        <p:nvSpPr>
          <p:cNvPr id="11" name="Rectangle 22"/>
          <p:cNvSpPr/>
          <p:nvPr/>
        </p:nvSpPr>
        <p:spPr>
          <a:xfrm>
            <a:off x="129239" y="3843570"/>
            <a:ext cx="8803307"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57</a:t>
            </a:r>
            <a:r>
              <a:rPr lang="en-US" sz="1400" dirty="0">
                <a:solidFill>
                  <a:srgbClr val="000000"/>
                </a:solidFill>
                <a:latin typeface="Verdana"/>
              </a:rPr>
              <a:t>]: Smartphone and tablet processor market share in 2014, May 7 2015</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http://mobilesemi.blogspot.hu/2015/05/smartphone-and-tablet-processor-market.html</a:t>
            </a:r>
          </a:p>
        </p:txBody>
      </p:sp>
      <p:sp>
        <p:nvSpPr>
          <p:cNvPr id="12" name="Rectangle 23"/>
          <p:cNvSpPr/>
          <p:nvPr/>
        </p:nvSpPr>
        <p:spPr>
          <a:xfrm>
            <a:off x="129577" y="4442445"/>
            <a:ext cx="9180682"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58</a:t>
            </a:r>
            <a:r>
              <a:rPr lang="en-US" sz="1400" dirty="0">
                <a:solidFill>
                  <a:srgbClr val="000000"/>
                </a:solidFill>
                <a:latin typeface="Verdana"/>
              </a:rPr>
              <a:t>]: </a:t>
            </a:r>
            <a:r>
              <a:rPr lang="en-US" sz="1400" dirty="0" err="1">
                <a:solidFill>
                  <a:srgbClr val="000000"/>
                </a:solidFill>
                <a:latin typeface="Verdana"/>
              </a:rPr>
              <a:t>Cutress</a:t>
            </a:r>
            <a:r>
              <a:rPr lang="en-US" sz="1400" dirty="0">
                <a:solidFill>
                  <a:srgbClr val="000000"/>
                </a:solidFill>
                <a:latin typeface="Verdana"/>
              </a:rPr>
              <a:t> I., The Intel </a:t>
            </a:r>
            <a:r>
              <a:rPr lang="en-US" sz="1400" dirty="0" err="1">
                <a:solidFill>
                  <a:srgbClr val="000000"/>
                </a:solidFill>
                <a:latin typeface="Verdana"/>
              </a:rPr>
              <a:t>Skylake</a:t>
            </a:r>
            <a:r>
              <a:rPr lang="en-US" sz="1400" dirty="0">
                <a:solidFill>
                  <a:srgbClr val="000000"/>
                </a:solidFill>
                <a:latin typeface="Verdana"/>
              </a:rPr>
              <a:t> Mobile and Desktop Launch, with Architecture Analysis,</a:t>
            </a:r>
          </a:p>
          <a:p>
            <a:r>
              <a:rPr lang="en-US"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Sept. 1 2015, http://www.anandtech.com/show/9582/intel-skylake-mobile-</a:t>
            </a:r>
          </a:p>
          <a:p>
            <a:r>
              <a:rPr lang="en-US" sz="1400" dirty="0">
                <a:solidFill>
                  <a:srgbClr val="000000"/>
                </a:solidFill>
                <a:latin typeface="Verdana"/>
              </a:rPr>
              <a:t>           desktop-launch-architecture-analysis</a:t>
            </a:r>
          </a:p>
        </p:txBody>
      </p:sp>
      <p:sp>
        <p:nvSpPr>
          <p:cNvPr id="10" name="Rectangle 23"/>
          <p:cNvSpPr/>
          <p:nvPr/>
        </p:nvSpPr>
        <p:spPr>
          <a:xfrm>
            <a:off x="129576" y="5229200"/>
            <a:ext cx="9180682" cy="738664"/>
          </a:xfrm>
          <a:prstGeom prst="rect">
            <a:avLst/>
          </a:prstGeom>
        </p:spPr>
        <p:txBody>
          <a:bodyPr wrap="square">
            <a:spAutoFit/>
          </a:bodyPr>
          <a:lstStyle/>
          <a:p>
            <a:r>
              <a:rPr lang="en-US" sz="1400" dirty="0">
                <a:solidFill>
                  <a:srgbClr val="000000"/>
                </a:solidFill>
                <a:latin typeface="+mj-lt"/>
              </a:rPr>
              <a:t>[</a:t>
            </a:r>
            <a:r>
              <a:rPr lang="hu-HU" sz="1400" dirty="0">
                <a:solidFill>
                  <a:srgbClr val="000000"/>
                </a:solidFill>
                <a:latin typeface="+mj-lt"/>
              </a:rPr>
              <a:t>59</a:t>
            </a:r>
            <a:r>
              <a:rPr lang="en-US" sz="1400" dirty="0">
                <a:solidFill>
                  <a:srgbClr val="000000"/>
                </a:solidFill>
                <a:latin typeface="+mj-lt"/>
              </a:rPr>
              <a:t>]: Klug B., The State of Qualcomm's Modems - WTR1605 and MDM9x25, </a:t>
            </a:r>
            <a:r>
              <a:rPr lang="en-US" sz="1400" dirty="0" err="1">
                <a:solidFill>
                  <a:srgbClr val="000000"/>
                </a:solidFill>
                <a:latin typeface="+mj-lt"/>
              </a:rPr>
              <a:t>AnandTech</a:t>
            </a:r>
            <a:r>
              <a:rPr lang="en-US" sz="1400" dirty="0">
                <a:solidFill>
                  <a:srgbClr val="000000"/>
                </a:solidFill>
                <a:latin typeface="+mj-lt"/>
              </a:rPr>
              <a:t>, </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Jan. 4 2013, http://www.anandtech.com/print/6541/the-state-of-qualcomms-modems-</a:t>
            </a:r>
          </a:p>
          <a:p>
            <a:r>
              <a:rPr lang="en-US" sz="1400" dirty="0">
                <a:solidFill>
                  <a:srgbClr val="000000"/>
                </a:solidFill>
                <a:latin typeface="+mj-lt"/>
              </a:rPr>
              <a:t>          </a:t>
            </a:r>
            <a:r>
              <a:rPr lang="hu-HU" sz="1400" dirty="0">
                <a:solidFill>
                  <a:srgbClr val="000000"/>
                </a:solidFill>
                <a:latin typeface="+mj-lt"/>
              </a:rPr>
              <a:t> </a:t>
            </a:r>
            <a:r>
              <a:rPr lang="en-US" sz="1400" dirty="0">
                <a:solidFill>
                  <a:srgbClr val="000000"/>
                </a:solidFill>
                <a:latin typeface="+mj-lt"/>
              </a:rPr>
              <a:t>wtr1605-and-mdm9x25</a:t>
            </a:r>
          </a:p>
        </p:txBody>
      </p:sp>
      <p:sp>
        <p:nvSpPr>
          <p:cNvPr id="13" name="Rectangle 22"/>
          <p:cNvSpPr/>
          <p:nvPr/>
        </p:nvSpPr>
        <p:spPr>
          <a:xfrm>
            <a:off x="138184" y="6008505"/>
            <a:ext cx="6917406"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60</a:t>
            </a:r>
            <a:r>
              <a:rPr lang="en-US" sz="1400" dirty="0">
                <a:solidFill>
                  <a:srgbClr val="000000"/>
                </a:solidFill>
                <a:latin typeface="Verdana"/>
              </a:rPr>
              <a:t>]: </a:t>
            </a:r>
            <a:r>
              <a:rPr lang="hu-HU" sz="1400" dirty="0" err="1">
                <a:solidFill>
                  <a:srgbClr val="000000"/>
                </a:solidFill>
                <a:latin typeface="Verdana" pitchFamily="34" charset="0"/>
                <a:cs typeface="Times New Roman" pitchFamily="18" charset="0"/>
              </a:rPr>
              <a:t>iPhone</a:t>
            </a:r>
            <a:r>
              <a:rPr lang="hu-HU" sz="1400" dirty="0">
                <a:solidFill>
                  <a:srgbClr val="000000"/>
                </a:solidFill>
                <a:latin typeface="Verdana" pitchFamily="34" charset="0"/>
                <a:cs typeface="Times New Roman" pitchFamily="18" charset="0"/>
              </a:rPr>
              <a:t> 6 Plus </a:t>
            </a:r>
            <a:r>
              <a:rPr lang="hu-HU" sz="1400" dirty="0" err="1">
                <a:solidFill>
                  <a:srgbClr val="000000"/>
                </a:solidFill>
                <a:latin typeface="Verdana" pitchFamily="34" charset="0"/>
                <a:cs typeface="Times New Roman" pitchFamily="18" charset="0"/>
              </a:rPr>
              <a:t>Teardown</a:t>
            </a:r>
            <a:r>
              <a:rPr lang="hu-HU" sz="1400" dirty="0">
                <a:solidFill>
                  <a:srgbClr val="000000"/>
                </a:solidFill>
                <a:latin typeface="Verdana" pitchFamily="34" charset="0"/>
                <a:cs typeface="Times New Roman" pitchFamily="18" charset="0"/>
              </a:rPr>
              <a:t>, </a:t>
            </a:r>
            <a:r>
              <a:rPr lang="hu-HU" sz="1400" dirty="0" err="1">
                <a:solidFill>
                  <a:srgbClr val="000000"/>
                </a:solidFill>
                <a:latin typeface="Verdana" pitchFamily="34" charset="0"/>
                <a:cs typeface="Times New Roman" pitchFamily="18" charset="0"/>
              </a:rPr>
              <a:t>iFixit</a:t>
            </a:r>
            <a:r>
              <a:rPr lang="hu-HU" sz="1400" dirty="0">
                <a:solidFill>
                  <a:srgbClr val="000000"/>
                </a:solidFill>
                <a:latin typeface="Verdana" pitchFamily="34" charset="0"/>
                <a:cs typeface="Times New Roman" pitchFamily="18" charset="0"/>
              </a:rPr>
              <a:t>,</a:t>
            </a:r>
          </a:p>
          <a:p>
            <a:r>
              <a:rPr lang="hu-HU" sz="1400" dirty="0">
                <a:solidFill>
                  <a:srgbClr val="000000"/>
                </a:solidFill>
                <a:latin typeface="Verdana" pitchFamily="34" charset="0"/>
                <a:cs typeface="Times New Roman" pitchFamily="18" charset="0"/>
              </a:rPr>
              <a:t>           https://www.ifixit.com/Teardown/iPhone+6+Plus+Teardown/29206</a:t>
            </a:r>
            <a:endParaRPr lang="en-US" sz="1400" dirty="0"/>
          </a:p>
        </p:txBody>
      </p:sp>
    </p:spTree>
    <p:extLst>
      <p:ext uri="{BB962C8B-B14F-4D97-AF65-F5344CB8AC3E}">
        <p14:creationId xmlns:p14="http://schemas.microsoft.com/office/powerpoint/2010/main" val="1853537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3385" y="637035"/>
            <a:ext cx="8849795" cy="738664"/>
          </a:xfrm>
          <a:prstGeom prst="rect">
            <a:avLst/>
          </a:prstGeom>
        </p:spPr>
        <p:txBody>
          <a:bodyPr wrap="square">
            <a:spAutoFit/>
          </a:bodyPr>
          <a:lstStyle/>
          <a:p>
            <a:r>
              <a:rPr lang="en-US" sz="1400" dirty="0">
                <a:solidFill>
                  <a:srgbClr val="000000"/>
                </a:solidFill>
                <a:latin typeface="Verdana"/>
              </a:rPr>
              <a:t>[</a:t>
            </a:r>
            <a:r>
              <a:rPr lang="hu-HU" sz="1400" dirty="0">
                <a:solidFill>
                  <a:srgbClr val="000000"/>
                </a:solidFill>
                <a:latin typeface="Verdana"/>
              </a:rPr>
              <a:t>61</a:t>
            </a:r>
            <a:r>
              <a:rPr lang="en-US" sz="1400" dirty="0">
                <a:solidFill>
                  <a:srgbClr val="000000"/>
                </a:solidFill>
                <a:latin typeface="Verdana"/>
              </a:rPr>
              <a:t>]: Ho J., Qualcomm Details Hexagon 680 DSP in Snapdragon 820: Accelerated Imaging,</a:t>
            </a:r>
          </a:p>
          <a:p>
            <a:r>
              <a:rPr lang="en-US" sz="1400" dirty="0">
                <a:solidFill>
                  <a:srgbClr val="000000"/>
                </a:solidFill>
                <a:latin typeface="Verdana"/>
              </a:rPr>
              <a:t>          </a:t>
            </a:r>
            <a:r>
              <a:rPr lang="hu-HU" sz="1400" dirty="0">
                <a:solidFill>
                  <a:srgbClr val="000000"/>
                </a:solidFill>
                <a:latin typeface="Verdana"/>
              </a:rPr>
              <a:t> </a:t>
            </a:r>
            <a:r>
              <a:rPr lang="en-US" sz="1400" dirty="0" err="1">
                <a:solidFill>
                  <a:srgbClr val="000000"/>
                </a:solidFill>
                <a:latin typeface="Verdana"/>
              </a:rPr>
              <a:t>AnandTech</a:t>
            </a:r>
            <a:r>
              <a:rPr lang="en-US" sz="1400" dirty="0">
                <a:solidFill>
                  <a:srgbClr val="000000"/>
                </a:solidFill>
                <a:latin typeface="Verdana"/>
              </a:rPr>
              <a:t>, August 24, 2015, http://www.anandtech.com/print/9552/qualcomm-details-</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hexagon-680-dsp-in-snapdragon-820-accelerated-imaging</a:t>
            </a:r>
          </a:p>
        </p:txBody>
      </p:sp>
      <p:sp>
        <p:nvSpPr>
          <p:cNvPr id="5" name="Rectangle 13"/>
          <p:cNvSpPr>
            <a:spLocks noChangeArrowheads="1"/>
          </p:cNvSpPr>
          <p:nvPr/>
        </p:nvSpPr>
        <p:spPr bwMode="auto">
          <a:xfrm>
            <a:off x="0" y="-26988"/>
            <a:ext cx="9144000" cy="393701"/>
          </a:xfrm>
          <a:prstGeom prst="rect">
            <a:avLst/>
          </a:prstGeom>
          <a:solidFill>
            <a:srgbClr val="0070C0"/>
          </a:solidFill>
          <a:ln>
            <a:noFill/>
          </a:ln>
        </p:spPr>
        <p:txBody>
          <a:bodyPr anchor="ctr"/>
          <a:lstStyle/>
          <a:p>
            <a:pPr algn="ctr" fontAlgn="base">
              <a:spcBef>
                <a:spcPct val="0"/>
              </a:spcBef>
              <a:spcAft>
                <a:spcPct val="0"/>
              </a:spcAft>
            </a:pPr>
            <a:r>
              <a:rPr lang="en-US" dirty="0">
                <a:solidFill>
                  <a:srgbClr val="FFFFFF"/>
                </a:solidFill>
                <a:latin typeface="Verdana"/>
              </a:rPr>
              <a:t>6. References (</a:t>
            </a:r>
            <a:r>
              <a:rPr lang="hu-HU" dirty="0">
                <a:solidFill>
                  <a:srgbClr val="FFFFFF"/>
                </a:solidFill>
                <a:latin typeface="Verdana"/>
              </a:rPr>
              <a:t>8</a:t>
            </a:r>
            <a:r>
              <a:rPr lang="en-US" dirty="0">
                <a:solidFill>
                  <a:srgbClr val="FFFFFF"/>
                </a:solidFill>
                <a:latin typeface="Verdana"/>
              </a:rPr>
              <a:t>)</a:t>
            </a:r>
          </a:p>
        </p:txBody>
      </p:sp>
      <p:sp>
        <p:nvSpPr>
          <p:cNvPr id="6" name="Rectangle 5"/>
          <p:cNvSpPr/>
          <p:nvPr/>
        </p:nvSpPr>
        <p:spPr>
          <a:xfrm>
            <a:off x="113385" y="1430196"/>
            <a:ext cx="8502712"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62</a:t>
            </a:r>
            <a:r>
              <a:rPr lang="en-US" sz="1400" dirty="0">
                <a:solidFill>
                  <a:srgbClr val="000000"/>
                </a:solidFill>
                <a:latin typeface="Verdana"/>
              </a:rPr>
              <a:t>]: QSC6055/QSC6065/QSC6075/QSC6085 Hardware Training, Introductions and Device </a:t>
            </a:r>
          </a:p>
          <a:p>
            <a:r>
              <a:rPr lang="en-US" sz="1400" dirty="0">
                <a:solidFill>
                  <a:srgbClr val="000000"/>
                </a:solidFill>
                <a:latin typeface="Verdana"/>
              </a:rPr>
              <a:t>          Overview, 80-VC881-21 Rev. A, April 2007,</a:t>
            </a:r>
          </a:p>
          <a:p>
            <a:r>
              <a:rPr lang="en-US" sz="1400" dirty="0">
                <a:solidFill>
                  <a:srgbClr val="000000"/>
                </a:solidFill>
                <a:latin typeface="Verdana"/>
              </a:rPr>
              <a:t>          http://www.droid-developers.org/images/3/3c/Qsc6085-overview.pdf </a:t>
            </a:r>
          </a:p>
        </p:txBody>
      </p:sp>
      <p:sp>
        <p:nvSpPr>
          <p:cNvPr id="8" name="Rectangle 7"/>
          <p:cNvSpPr/>
          <p:nvPr/>
        </p:nvSpPr>
        <p:spPr>
          <a:xfrm>
            <a:off x="113565" y="2249345"/>
            <a:ext cx="8639032" cy="523220"/>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63</a:t>
            </a:r>
            <a:r>
              <a:rPr lang="en-US" sz="1400" dirty="0">
                <a:solidFill>
                  <a:srgbClr val="000000"/>
                </a:solidFill>
                <a:latin typeface="Verdana"/>
              </a:rPr>
              <a:t>]: James D., Inside Today’s Systems &amp; Chips: A Survey of the Past Year, </a:t>
            </a:r>
            <a:r>
              <a:rPr lang="en-US" sz="1400" dirty="0" err="1">
                <a:solidFill>
                  <a:srgbClr val="000000"/>
                </a:solidFill>
                <a:latin typeface="Verdana"/>
              </a:rPr>
              <a:t>Chipworks</a:t>
            </a:r>
            <a:r>
              <a:rPr lang="en-US" sz="1400" dirty="0">
                <a:solidFill>
                  <a:srgbClr val="000000"/>
                </a:solidFill>
                <a:latin typeface="Verdana"/>
              </a:rPr>
              <a:t>, 2013,</a:t>
            </a:r>
          </a:p>
          <a:p>
            <a:r>
              <a:rPr lang="en-US" sz="1400" dirty="0">
                <a:solidFill>
                  <a:srgbClr val="000000"/>
                </a:solidFill>
                <a:latin typeface="Verdana"/>
              </a:rPr>
              <a:t>          </a:t>
            </a:r>
            <a:r>
              <a:rPr lang="hu-HU" sz="1400" dirty="0">
                <a:solidFill>
                  <a:srgbClr val="000000"/>
                </a:solidFill>
                <a:latin typeface="Verdana"/>
              </a:rPr>
              <a:t> </a:t>
            </a:r>
            <a:r>
              <a:rPr lang="en-US" sz="1400" dirty="0">
                <a:solidFill>
                  <a:srgbClr val="000000"/>
                </a:solidFill>
                <a:latin typeface="Verdana"/>
              </a:rPr>
              <a:t>http://theconfab.com/wp-content/uploads/2014/dick_james_confab14.pdf</a:t>
            </a:r>
          </a:p>
        </p:txBody>
      </p:sp>
      <p:sp>
        <p:nvSpPr>
          <p:cNvPr id="9" name="Rectangle 8"/>
          <p:cNvSpPr/>
          <p:nvPr/>
        </p:nvSpPr>
        <p:spPr>
          <a:xfrm>
            <a:off x="114959" y="2782894"/>
            <a:ext cx="8921097" cy="738664"/>
          </a:xfrm>
          <a:prstGeom prst="rect">
            <a:avLst/>
          </a:prstGeom>
        </p:spPr>
        <p:txBody>
          <a:bodyPr wrap="none">
            <a:spAutoFit/>
          </a:bodyPr>
          <a:lstStyle/>
          <a:p>
            <a:r>
              <a:rPr lang="en-US" sz="1400" dirty="0">
                <a:solidFill>
                  <a:srgbClr val="000000"/>
                </a:solidFill>
                <a:latin typeface="Verdana"/>
              </a:rPr>
              <a:t>[</a:t>
            </a:r>
            <a:r>
              <a:rPr lang="hu-HU" sz="1400" dirty="0">
                <a:solidFill>
                  <a:srgbClr val="000000"/>
                </a:solidFill>
                <a:latin typeface="Verdana"/>
              </a:rPr>
              <a:t>64</a:t>
            </a:r>
            <a:r>
              <a:rPr lang="en-US" sz="1400" dirty="0">
                <a:solidFill>
                  <a:srgbClr val="000000"/>
                </a:solidFill>
                <a:latin typeface="Verdana"/>
              </a:rPr>
              <a:t>]: Global unit sales of current generation video game consoles from 2008 to 2014 (in million </a:t>
            </a:r>
            <a:endParaRPr lang="hu-HU" sz="1400" dirty="0">
              <a:solidFill>
                <a:srgbClr val="000000"/>
              </a:solidFill>
              <a:latin typeface="Verdana"/>
            </a:endParaRPr>
          </a:p>
          <a:p>
            <a:r>
              <a:rPr lang="hu-HU" sz="1400" dirty="0">
                <a:solidFill>
                  <a:srgbClr val="000000"/>
                </a:solidFill>
                <a:latin typeface="Verdana"/>
              </a:rPr>
              <a:t>           </a:t>
            </a:r>
            <a:r>
              <a:rPr lang="en-US" sz="1400" dirty="0">
                <a:solidFill>
                  <a:srgbClr val="000000"/>
                </a:solidFill>
                <a:latin typeface="Verdana"/>
              </a:rPr>
              <a:t>units)</a:t>
            </a:r>
            <a:r>
              <a:rPr lang="hu-HU" sz="1400" dirty="0">
                <a:solidFill>
                  <a:srgbClr val="000000"/>
                </a:solidFill>
                <a:latin typeface="Verdana"/>
              </a:rPr>
              <a:t>, </a:t>
            </a:r>
            <a:r>
              <a:rPr lang="hu-HU" sz="1400" dirty="0" err="1">
                <a:solidFill>
                  <a:srgbClr val="000000"/>
                </a:solidFill>
                <a:latin typeface="Verdana"/>
              </a:rPr>
              <a:t>Statista</a:t>
            </a:r>
            <a:r>
              <a:rPr lang="hu-HU" sz="1400" dirty="0">
                <a:solidFill>
                  <a:srgbClr val="000000"/>
                </a:solidFill>
                <a:latin typeface="Verdana"/>
              </a:rPr>
              <a:t>, http://www.statista.com/statistics/276768/global-unit-sales-of-video-</a:t>
            </a:r>
          </a:p>
          <a:p>
            <a:r>
              <a:rPr lang="hu-HU" sz="1400" dirty="0">
                <a:solidFill>
                  <a:srgbClr val="000000"/>
                </a:solidFill>
                <a:latin typeface="Verdana"/>
              </a:rPr>
              <a:t>           </a:t>
            </a:r>
            <a:r>
              <a:rPr lang="hu-HU" sz="1400" dirty="0" err="1">
                <a:solidFill>
                  <a:srgbClr val="000000"/>
                </a:solidFill>
                <a:latin typeface="Verdana"/>
              </a:rPr>
              <a:t>game-consoles</a:t>
            </a:r>
            <a:r>
              <a:rPr lang="hu-HU" sz="1400" dirty="0">
                <a:solidFill>
                  <a:srgbClr val="000000"/>
                </a:solidFill>
                <a:latin typeface="Verdana"/>
              </a:rPr>
              <a:t>/</a:t>
            </a:r>
            <a:endParaRPr lang="en-US" sz="1400" dirty="0">
              <a:solidFill>
                <a:srgbClr val="000000"/>
              </a:solidFill>
              <a:latin typeface="Verdana"/>
            </a:endParaRPr>
          </a:p>
        </p:txBody>
      </p:sp>
      <p:sp>
        <p:nvSpPr>
          <p:cNvPr id="2" name="TextBox 1"/>
          <p:cNvSpPr txBox="1"/>
          <p:nvPr/>
        </p:nvSpPr>
        <p:spPr>
          <a:xfrm>
            <a:off x="117461" y="3550850"/>
            <a:ext cx="5697714" cy="523220"/>
          </a:xfrm>
          <a:prstGeom prst="rect">
            <a:avLst/>
          </a:prstGeom>
          <a:noFill/>
        </p:spPr>
        <p:txBody>
          <a:bodyPr wrap="none" rtlCol="0">
            <a:spAutoFit/>
          </a:bodyPr>
          <a:lstStyle/>
          <a:p>
            <a:r>
              <a:rPr lang="hu-HU" sz="1400" dirty="0">
                <a:latin typeface="+mj-lt"/>
              </a:rPr>
              <a:t>[65]: </a:t>
            </a:r>
            <a:r>
              <a:rPr lang="en-US" sz="1400" dirty="0">
                <a:latin typeface="+mj-lt"/>
              </a:rPr>
              <a:t>CPU Benchmarks</a:t>
            </a:r>
            <a:r>
              <a:rPr lang="hu-HU" sz="1400" dirty="0">
                <a:latin typeface="+mj-lt"/>
              </a:rPr>
              <a:t>, Passmark Software, 10th june 2016,</a:t>
            </a:r>
          </a:p>
          <a:p>
            <a:r>
              <a:rPr lang="hu-HU" sz="1400" dirty="0">
                <a:latin typeface="+mj-lt"/>
              </a:rPr>
              <a:t>           http://www.cpubenchmark.net/market_share.html</a:t>
            </a:r>
            <a:endParaRPr lang="en-US" sz="1400" dirty="0">
              <a:latin typeface="+mj-lt"/>
            </a:endParaRPr>
          </a:p>
        </p:txBody>
      </p:sp>
      <p:sp>
        <p:nvSpPr>
          <p:cNvPr id="3" name="TextBox 2"/>
          <p:cNvSpPr txBox="1"/>
          <p:nvPr/>
        </p:nvSpPr>
        <p:spPr>
          <a:xfrm>
            <a:off x="119492" y="4116382"/>
            <a:ext cx="9033755" cy="954107"/>
          </a:xfrm>
          <a:prstGeom prst="rect">
            <a:avLst/>
          </a:prstGeom>
          <a:noFill/>
        </p:spPr>
        <p:txBody>
          <a:bodyPr wrap="none" rtlCol="0">
            <a:spAutoFit/>
          </a:bodyPr>
          <a:lstStyle/>
          <a:p>
            <a:r>
              <a:rPr lang="hu-HU" sz="1400" dirty="0">
                <a:latin typeface="+mj-lt"/>
              </a:rPr>
              <a:t>[66]: Anchorite, </a:t>
            </a:r>
            <a:r>
              <a:rPr lang="en-US" sz="1400" dirty="0">
                <a:latin typeface="+mj-lt"/>
              </a:rPr>
              <a:t>AMD Is A Threat To Intel's X86 Market Share, Not Vice Versa</a:t>
            </a:r>
            <a:r>
              <a:rPr lang="hu-HU" sz="1400" dirty="0">
                <a:latin typeface="+mj-lt"/>
              </a:rPr>
              <a:t>, Seeking Alpha,</a:t>
            </a:r>
          </a:p>
          <a:p>
            <a:r>
              <a:rPr lang="hu-HU" sz="1400" dirty="0">
                <a:latin typeface="+mj-lt"/>
              </a:rPr>
              <a:t>           </a:t>
            </a:r>
            <a:r>
              <a:rPr lang="en-US" sz="1400" dirty="0"/>
              <a:t>Jun. 10, 2016 </a:t>
            </a:r>
            <a:r>
              <a:rPr lang="hu-HU" sz="1400" dirty="0"/>
              <a:t>,</a:t>
            </a:r>
          </a:p>
          <a:p>
            <a:r>
              <a:rPr lang="hu-HU" sz="1400" dirty="0">
                <a:latin typeface="+mj-lt"/>
              </a:rPr>
              <a:t>           </a:t>
            </a:r>
            <a:r>
              <a:rPr lang="en-US" sz="1400" dirty="0">
                <a:latin typeface="+mj-lt"/>
              </a:rPr>
              <a:t>http://seekingalpha.com/article/3981352-amd-threat-intels-x86-market-share-vice-versa?</a:t>
            </a:r>
            <a:endParaRPr lang="hu-HU" sz="1400" dirty="0">
              <a:latin typeface="+mj-lt"/>
            </a:endParaRPr>
          </a:p>
          <a:p>
            <a:r>
              <a:rPr lang="hu-HU" sz="1400" dirty="0">
                <a:latin typeface="+mj-lt"/>
              </a:rPr>
              <a:t>           </a:t>
            </a:r>
            <a:r>
              <a:rPr lang="en-US" sz="1400" dirty="0" err="1">
                <a:latin typeface="+mj-lt"/>
              </a:rPr>
              <a:t>auth_param</a:t>
            </a:r>
            <a:r>
              <a:rPr lang="en-US" sz="1400" dirty="0">
                <a:latin typeface="+mj-lt"/>
              </a:rPr>
              <a:t>=djq9a:1blm8ut:579a4c85ebfd66607461f023a383c45c</a:t>
            </a:r>
          </a:p>
        </p:txBody>
      </p:sp>
      <p:sp>
        <p:nvSpPr>
          <p:cNvPr id="7" name="TextBox 6"/>
          <p:cNvSpPr txBox="1"/>
          <p:nvPr/>
        </p:nvSpPr>
        <p:spPr>
          <a:xfrm>
            <a:off x="120185" y="5119657"/>
            <a:ext cx="7989880" cy="738664"/>
          </a:xfrm>
          <a:prstGeom prst="rect">
            <a:avLst/>
          </a:prstGeom>
          <a:noFill/>
        </p:spPr>
        <p:txBody>
          <a:bodyPr wrap="none" rtlCol="0">
            <a:spAutoFit/>
          </a:bodyPr>
          <a:lstStyle/>
          <a:p>
            <a:r>
              <a:rPr lang="hu-HU" sz="1400" dirty="0">
                <a:latin typeface="+mj-lt"/>
              </a:rPr>
              <a:t>[67]: </a:t>
            </a:r>
            <a:r>
              <a:rPr lang="en-US" sz="1400" dirty="0">
                <a:latin typeface="+mj-lt"/>
              </a:rPr>
              <a:t>Gartner Says Five of Top 10 Worldwide Mobile Phone Vendors Increased Sales in</a:t>
            </a:r>
            <a:endParaRPr lang="hu-HU" sz="1400" dirty="0">
              <a:latin typeface="+mj-lt"/>
            </a:endParaRPr>
          </a:p>
          <a:p>
            <a:r>
              <a:rPr lang="hu-HU" sz="1400" dirty="0">
                <a:latin typeface="+mj-lt"/>
              </a:rPr>
              <a:t>        </a:t>
            </a:r>
            <a:r>
              <a:rPr lang="en-US" sz="1400" dirty="0">
                <a:latin typeface="+mj-lt"/>
              </a:rPr>
              <a:t> Second Quarter of 2016</a:t>
            </a:r>
            <a:r>
              <a:rPr lang="hu-HU" sz="1400" dirty="0">
                <a:latin typeface="+mj-lt"/>
              </a:rPr>
              <a:t>, Gartner, Aug. 19, 2016,</a:t>
            </a:r>
          </a:p>
          <a:p>
            <a:r>
              <a:rPr lang="hu-HU" sz="1400" dirty="0">
                <a:latin typeface="+mj-lt"/>
              </a:rPr>
              <a:t>         http://www.gartner.com/newsroom/id/3415117</a:t>
            </a:r>
            <a:endParaRPr lang="en-US" sz="1400" dirty="0">
              <a:latin typeface="+mj-lt"/>
            </a:endParaRPr>
          </a:p>
        </p:txBody>
      </p:sp>
      <p:sp>
        <p:nvSpPr>
          <p:cNvPr id="10" name="TextBox 9"/>
          <p:cNvSpPr txBox="1"/>
          <p:nvPr/>
        </p:nvSpPr>
        <p:spPr>
          <a:xfrm>
            <a:off x="124817" y="5891110"/>
            <a:ext cx="8793561" cy="1169551"/>
          </a:xfrm>
          <a:prstGeom prst="rect">
            <a:avLst/>
          </a:prstGeom>
          <a:noFill/>
        </p:spPr>
        <p:txBody>
          <a:bodyPr wrap="none" rtlCol="0">
            <a:spAutoFit/>
          </a:bodyPr>
          <a:lstStyle/>
          <a:p>
            <a:r>
              <a:rPr lang="hu-HU" sz="1400" dirty="0">
                <a:latin typeface="+mj-lt"/>
              </a:rPr>
              <a:t>[68]: Jan C.-H., </a:t>
            </a:r>
            <a:r>
              <a:rPr lang="en-US" sz="1400" dirty="0">
                <a:latin typeface="+mj-lt"/>
              </a:rPr>
              <a:t>RF CMOS Technology Scaling in High-k/Metal Gate Era for RF </a:t>
            </a:r>
            <a:r>
              <a:rPr lang="en-US" sz="1400" dirty="0" err="1">
                <a:latin typeface="+mj-lt"/>
              </a:rPr>
              <a:t>SoC</a:t>
            </a:r>
            <a:r>
              <a:rPr lang="en-US" sz="1400" dirty="0">
                <a:latin typeface="+mj-lt"/>
              </a:rPr>
              <a:t> (System-on-</a:t>
            </a:r>
          </a:p>
          <a:p>
            <a:r>
              <a:rPr lang="en-US" sz="1400" dirty="0">
                <a:latin typeface="+mj-lt"/>
              </a:rPr>
              <a:t>            Chip) Applications</a:t>
            </a:r>
            <a:r>
              <a:rPr lang="hu-HU" sz="1400" dirty="0">
                <a:latin typeface="+mj-lt"/>
              </a:rPr>
              <a:t>,</a:t>
            </a:r>
            <a:r>
              <a:rPr lang="en-US" sz="1400" dirty="0">
                <a:latin typeface="+mj-lt"/>
              </a:rPr>
              <a:t> IEDM ’10, San Francisco</a:t>
            </a:r>
            <a:r>
              <a:rPr lang="hu-HU" sz="1400" dirty="0">
                <a:latin typeface="+mj-lt"/>
              </a:rPr>
              <a:t> 2010,</a:t>
            </a:r>
          </a:p>
          <a:p>
            <a:r>
              <a:rPr lang="hu-HU" sz="1400" dirty="0">
                <a:latin typeface="+mj-lt"/>
              </a:rPr>
              <a:t>            </a:t>
            </a:r>
            <a:r>
              <a:rPr lang="en-US" sz="1400" dirty="0">
                <a:latin typeface="+mj-lt"/>
              </a:rPr>
              <a:t>http://</a:t>
            </a:r>
            <a:r>
              <a:rPr lang="en-US" sz="1400" dirty="0" err="1">
                <a:latin typeface="+mj-lt"/>
              </a:rPr>
              <a:t>www.intel.com.br</a:t>
            </a:r>
            <a:r>
              <a:rPr lang="en-US" sz="1400" dirty="0">
                <a:latin typeface="+mj-lt"/>
              </a:rPr>
              <a:t>/content/dam/doc/technology-brief/</a:t>
            </a:r>
            <a:r>
              <a:rPr lang="en-US" sz="1400" dirty="0" err="1">
                <a:latin typeface="+mj-lt"/>
              </a:rPr>
              <a:t>32nm</a:t>
            </a:r>
            <a:r>
              <a:rPr lang="en-US" sz="1400" dirty="0">
                <a:latin typeface="+mj-lt"/>
              </a:rPr>
              <a:t>-</a:t>
            </a:r>
            <a:r>
              <a:rPr lang="en-US" sz="1400" dirty="0" err="1">
                <a:latin typeface="+mj-lt"/>
              </a:rPr>
              <a:t>soc</a:t>
            </a:r>
            <a:r>
              <a:rPr lang="en-US" sz="1400" dirty="0">
                <a:latin typeface="+mj-lt"/>
              </a:rPr>
              <a:t>-with-</a:t>
            </a:r>
            <a:r>
              <a:rPr lang="en-US" sz="1400" dirty="0" err="1">
                <a:latin typeface="+mj-lt"/>
              </a:rPr>
              <a:t>rf</a:t>
            </a:r>
            <a:r>
              <a:rPr lang="en-US" sz="1400" dirty="0">
                <a:latin typeface="+mj-lt"/>
              </a:rPr>
              <a:t>-</a:t>
            </a:r>
            <a:r>
              <a:rPr lang="en-US" sz="1400" dirty="0" err="1">
                <a:latin typeface="+mj-lt"/>
              </a:rPr>
              <a:t>cmos</a:t>
            </a:r>
            <a:r>
              <a:rPr lang="en-US" sz="1400" dirty="0">
                <a:latin typeface="+mj-lt"/>
              </a:rPr>
              <a:t>-</a:t>
            </a:r>
          </a:p>
          <a:p>
            <a:r>
              <a:rPr lang="en-US" sz="1400" dirty="0">
                <a:latin typeface="+mj-lt"/>
              </a:rPr>
              <a:t>            technology-</a:t>
            </a:r>
            <a:r>
              <a:rPr lang="en-US" sz="1400" dirty="0" err="1">
                <a:latin typeface="+mj-lt"/>
              </a:rPr>
              <a:t>presentation.pdf</a:t>
            </a:r>
            <a:endParaRPr lang="en-US" sz="1400" dirty="0">
              <a:latin typeface="+mj-lt"/>
            </a:endParaRPr>
          </a:p>
          <a:p>
            <a:r>
              <a:rPr lang="hu-HU" sz="1400" dirty="0">
                <a:latin typeface="+mj-lt"/>
              </a:rPr>
              <a:t>  </a:t>
            </a:r>
            <a:endParaRPr lang="en-US" sz="1400" dirty="0">
              <a:latin typeface="+mj-lt"/>
            </a:endParaRPr>
          </a:p>
        </p:txBody>
      </p:sp>
    </p:spTree>
    <p:extLst>
      <p:ext uri="{BB962C8B-B14F-4D97-AF65-F5344CB8AC3E}">
        <p14:creationId xmlns:p14="http://schemas.microsoft.com/office/powerpoint/2010/main" val="27977046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(9)</a:t>
            </a:r>
            <a:endParaRPr lang="en-US" dirty="0"/>
          </a:p>
        </p:txBody>
      </p:sp>
      <p:sp>
        <p:nvSpPr>
          <p:cNvPr id="3" name="TextBox 2"/>
          <p:cNvSpPr txBox="1"/>
          <p:nvPr/>
        </p:nvSpPr>
        <p:spPr>
          <a:xfrm>
            <a:off x="119890" y="683695"/>
            <a:ext cx="6668620" cy="523220"/>
          </a:xfrm>
          <a:prstGeom prst="rect">
            <a:avLst/>
          </a:prstGeom>
          <a:noFill/>
        </p:spPr>
        <p:txBody>
          <a:bodyPr wrap="none" rtlCol="0">
            <a:spAutoFit/>
          </a:bodyPr>
          <a:lstStyle/>
          <a:p>
            <a:r>
              <a:rPr lang="en-US" sz="1400" dirty="0">
                <a:latin typeface="+mj-lt"/>
              </a:rPr>
              <a:t>[69]: Smartphone Vendor Market Share, 2017 </a:t>
            </a:r>
            <a:r>
              <a:rPr lang="en-US" sz="1400" dirty="0" err="1">
                <a:latin typeface="+mj-lt"/>
              </a:rPr>
              <a:t>Q1</a:t>
            </a:r>
            <a:r>
              <a:rPr lang="en-US" sz="1400" dirty="0">
                <a:latin typeface="+mj-lt"/>
              </a:rPr>
              <a:t>, IDC ,</a:t>
            </a:r>
          </a:p>
          <a:p>
            <a:r>
              <a:rPr lang="en-US" sz="1400" dirty="0">
                <a:latin typeface="+mj-lt"/>
              </a:rPr>
              <a:t>           https://</a:t>
            </a:r>
            <a:r>
              <a:rPr lang="en-US" sz="1400" dirty="0" err="1">
                <a:latin typeface="+mj-lt"/>
              </a:rPr>
              <a:t>www.idc.com</a:t>
            </a:r>
            <a:r>
              <a:rPr lang="en-US" sz="1400" dirty="0">
                <a:latin typeface="+mj-lt"/>
              </a:rPr>
              <a:t>/promo/smartphone-market-share/vendor  </a:t>
            </a:r>
          </a:p>
        </p:txBody>
      </p:sp>
      <p:sp>
        <p:nvSpPr>
          <p:cNvPr id="5" name="TextBox 4"/>
          <p:cNvSpPr txBox="1"/>
          <p:nvPr/>
        </p:nvSpPr>
        <p:spPr>
          <a:xfrm>
            <a:off x="124513" y="1268760"/>
            <a:ext cx="6247031" cy="523220"/>
          </a:xfrm>
          <a:prstGeom prst="rect">
            <a:avLst/>
          </a:prstGeom>
          <a:noFill/>
        </p:spPr>
        <p:txBody>
          <a:bodyPr wrap="none" rtlCol="0">
            <a:spAutoFit/>
          </a:bodyPr>
          <a:lstStyle/>
          <a:p>
            <a:r>
              <a:rPr lang="en-US" sz="1400" dirty="0">
                <a:latin typeface="+mj-lt"/>
              </a:rPr>
              <a:t>[70]: Smartphone OS Market Share, 2017 </a:t>
            </a:r>
            <a:r>
              <a:rPr lang="en-US" sz="1400" dirty="0" err="1">
                <a:latin typeface="+mj-lt"/>
              </a:rPr>
              <a:t>Q1</a:t>
            </a:r>
            <a:r>
              <a:rPr lang="en-US" sz="1400" dirty="0">
                <a:latin typeface="+mj-lt"/>
              </a:rPr>
              <a:t>, IDC,</a:t>
            </a:r>
          </a:p>
          <a:p>
            <a:r>
              <a:rPr lang="en-US" sz="1400" dirty="0">
                <a:latin typeface="+mj-lt"/>
              </a:rPr>
              <a:t>           https://</a:t>
            </a:r>
            <a:r>
              <a:rPr lang="en-US" sz="1400" dirty="0" err="1">
                <a:latin typeface="+mj-lt"/>
              </a:rPr>
              <a:t>www.idc.com</a:t>
            </a:r>
            <a:r>
              <a:rPr lang="en-US" sz="1400" dirty="0">
                <a:latin typeface="+mj-lt"/>
              </a:rPr>
              <a:t>/promo/smartphone-market-share/</a:t>
            </a:r>
            <a:r>
              <a:rPr lang="en-US" sz="1400" dirty="0" err="1">
                <a:latin typeface="+mj-lt"/>
              </a:rPr>
              <a:t>os</a:t>
            </a:r>
            <a:r>
              <a:rPr lang="en-US" sz="1400" dirty="0">
                <a:latin typeface="+mj-lt"/>
              </a:rPr>
              <a:t> </a:t>
            </a:r>
          </a:p>
        </p:txBody>
      </p:sp>
      <p:sp>
        <p:nvSpPr>
          <p:cNvPr id="7" name="TextBox 6"/>
          <p:cNvSpPr txBox="1"/>
          <p:nvPr/>
        </p:nvSpPr>
        <p:spPr>
          <a:xfrm>
            <a:off x="129556" y="1926269"/>
            <a:ext cx="9028497" cy="954107"/>
          </a:xfrm>
          <a:prstGeom prst="rect">
            <a:avLst/>
          </a:prstGeom>
          <a:noFill/>
        </p:spPr>
        <p:txBody>
          <a:bodyPr wrap="none" rtlCol="0">
            <a:spAutoFit/>
          </a:bodyPr>
          <a:lstStyle/>
          <a:p>
            <a:r>
              <a:rPr lang="en-US" sz="1400" dirty="0">
                <a:latin typeface="+mj-lt"/>
              </a:rPr>
              <a:t>[71]: Apple Tied with </a:t>
            </a:r>
            <a:r>
              <a:rPr lang="en-US" sz="1400" dirty="0" err="1">
                <a:latin typeface="+mj-lt"/>
              </a:rPr>
              <a:t>MediaTek</a:t>
            </a:r>
            <a:r>
              <a:rPr lang="en-US" sz="1400" dirty="0">
                <a:latin typeface="+mj-lt"/>
              </a:rPr>
              <a:t> for the #2 Spot in the Global Smartphone Applications Processor</a:t>
            </a:r>
          </a:p>
          <a:p>
            <a:r>
              <a:rPr lang="en-US" sz="1400" dirty="0">
                <a:latin typeface="+mj-lt"/>
              </a:rPr>
              <a:t>           Market, Patently Apple, 2107,</a:t>
            </a:r>
          </a:p>
          <a:p>
            <a:r>
              <a:rPr lang="en-US" sz="1400" dirty="0">
                <a:latin typeface="+mj-lt"/>
              </a:rPr>
              <a:t>           http://</a:t>
            </a:r>
            <a:r>
              <a:rPr lang="en-US" sz="1400" dirty="0" err="1">
                <a:latin typeface="+mj-lt"/>
              </a:rPr>
              <a:t>www.patentlyapple.com</a:t>
            </a:r>
            <a:r>
              <a:rPr lang="en-US" sz="1400" dirty="0">
                <a:latin typeface="+mj-lt"/>
              </a:rPr>
              <a:t>/patently-apple/2017/10/apple-tied-with-</a:t>
            </a:r>
            <a:r>
              <a:rPr lang="en-US" sz="1400" dirty="0" err="1">
                <a:latin typeface="+mj-lt"/>
              </a:rPr>
              <a:t>mediatek</a:t>
            </a:r>
            <a:r>
              <a:rPr lang="en-US" sz="1400" dirty="0">
                <a:latin typeface="+mj-lt"/>
              </a:rPr>
              <a:t>-for-the-</a:t>
            </a:r>
          </a:p>
          <a:p>
            <a:r>
              <a:rPr lang="en-US" sz="1400" dirty="0">
                <a:latin typeface="+mj-lt"/>
              </a:rPr>
              <a:t>          2-spot-in-the-global-smartphone-applications-processor-market.html</a:t>
            </a:r>
          </a:p>
        </p:txBody>
      </p:sp>
      <p:sp>
        <p:nvSpPr>
          <p:cNvPr id="8" name="TextBox 7"/>
          <p:cNvSpPr txBox="1"/>
          <p:nvPr/>
        </p:nvSpPr>
        <p:spPr>
          <a:xfrm>
            <a:off x="119890" y="2888940"/>
            <a:ext cx="8914941" cy="523220"/>
          </a:xfrm>
          <a:prstGeom prst="rect">
            <a:avLst/>
          </a:prstGeom>
          <a:noFill/>
        </p:spPr>
        <p:txBody>
          <a:bodyPr wrap="none" rtlCol="0">
            <a:spAutoFit/>
          </a:bodyPr>
          <a:lstStyle/>
          <a:p>
            <a:r>
              <a:rPr lang="en-US" sz="1400" dirty="0">
                <a:latin typeface="+mj-lt"/>
              </a:rPr>
              <a:t>[72]: Kay A. C., (Xerox Palo Alto Research Center) A Personal Computer for Children of All Ages,</a:t>
            </a:r>
          </a:p>
          <a:p>
            <a:r>
              <a:rPr lang="en-US" sz="1400" dirty="0">
                <a:latin typeface="+mj-lt"/>
              </a:rPr>
              <a:t>          Proceedings of the ACM National Conference, Boston Aug. 1972 Vol. 1 Article No. 1.</a:t>
            </a:r>
          </a:p>
        </p:txBody>
      </p:sp>
      <p:sp>
        <p:nvSpPr>
          <p:cNvPr id="10" name="TextBox 9"/>
          <p:cNvSpPr txBox="1"/>
          <p:nvPr/>
        </p:nvSpPr>
        <p:spPr>
          <a:xfrm>
            <a:off x="123924" y="3474005"/>
            <a:ext cx="8815427" cy="738664"/>
          </a:xfrm>
          <a:prstGeom prst="rect">
            <a:avLst/>
          </a:prstGeom>
          <a:noFill/>
        </p:spPr>
        <p:txBody>
          <a:bodyPr wrap="none" rtlCol="0">
            <a:spAutoFit/>
          </a:bodyPr>
          <a:lstStyle/>
          <a:p>
            <a:r>
              <a:rPr lang="en-US" sz="1400" dirty="0">
                <a:latin typeface="+mj-lt"/>
              </a:rPr>
              <a:t>[73]: </a:t>
            </a:r>
            <a:r>
              <a:rPr lang="en-US" sz="1400" dirty="0" err="1">
                <a:latin typeface="+mj-lt"/>
              </a:rPr>
              <a:t>Gruener</a:t>
            </a:r>
            <a:r>
              <a:rPr lang="en-US" sz="1400" dirty="0">
                <a:latin typeface="+mj-lt"/>
              </a:rPr>
              <a:t> W., Did Steve Jobs Steal The iPad? Genius Inventor Alan Kay Reveals All, Tom's </a:t>
            </a:r>
          </a:p>
          <a:p>
            <a:r>
              <a:rPr lang="en-US" sz="1400" dirty="0">
                <a:latin typeface="+mj-lt"/>
              </a:rPr>
              <a:t>         Hardware, April 17, 2010,</a:t>
            </a:r>
          </a:p>
          <a:p>
            <a:r>
              <a:rPr lang="en-US" sz="1400" dirty="0">
                <a:latin typeface="+mj-lt"/>
              </a:rPr>
              <a:t>          http://</a:t>
            </a:r>
            <a:r>
              <a:rPr lang="en-US" sz="1400" dirty="0" err="1">
                <a:latin typeface="+mj-lt"/>
              </a:rPr>
              <a:t>www.tomshardware.com</a:t>
            </a:r>
            <a:r>
              <a:rPr lang="en-US" sz="1400" dirty="0">
                <a:latin typeface="+mj-lt"/>
              </a:rPr>
              <a:t>/news/</a:t>
            </a:r>
            <a:r>
              <a:rPr lang="en-US" sz="1400" dirty="0" err="1">
                <a:latin typeface="+mj-lt"/>
              </a:rPr>
              <a:t>alan</a:t>
            </a:r>
            <a:r>
              <a:rPr lang="en-US" sz="1400" dirty="0">
                <a:latin typeface="+mj-lt"/>
              </a:rPr>
              <a:t>-kay-</a:t>
            </a:r>
            <a:r>
              <a:rPr lang="en-US" sz="1400" dirty="0" err="1">
                <a:latin typeface="+mj-lt"/>
              </a:rPr>
              <a:t>steve</a:t>
            </a:r>
            <a:r>
              <a:rPr lang="en-US" sz="1400" dirty="0">
                <a:latin typeface="+mj-lt"/>
              </a:rPr>
              <a:t>-jobs-</a:t>
            </a:r>
            <a:r>
              <a:rPr lang="en-US" sz="1400" dirty="0" err="1">
                <a:latin typeface="+mj-lt"/>
              </a:rPr>
              <a:t>ipad</a:t>
            </a:r>
            <a:r>
              <a:rPr lang="en-US" sz="1400" dirty="0">
                <a:latin typeface="+mj-lt"/>
              </a:rPr>
              <a:t>-</a:t>
            </a:r>
            <a:r>
              <a:rPr lang="en-US" sz="1400" dirty="0" err="1">
                <a:latin typeface="+mj-lt"/>
              </a:rPr>
              <a:t>iphone,10209.html</a:t>
            </a:r>
            <a:r>
              <a:rPr lang="en-US" sz="1400" dirty="0">
                <a:latin typeface="+mj-lt"/>
              </a:rPr>
              <a:t> </a:t>
            </a:r>
          </a:p>
        </p:txBody>
      </p:sp>
      <p:sp>
        <p:nvSpPr>
          <p:cNvPr id="11" name="TextBox 10"/>
          <p:cNvSpPr txBox="1"/>
          <p:nvPr/>
        </p:nvSpPr>
        <p:spPr>
          <a:xfrm>
            <a:off x="126150" y="4300935"/>
            <a:ext cx="8827160" cy="523220"/>
          </a:xfrm>
          <a:prstGeom prst="rect">
            <a:avLst/>
          </a:prstGeom>
          <a:noFill/>
        </p:spPr>
        <p:txBody>
          <a:bodyPr wrap="none" rtlCol="0">
            <a:spAutoFit/>
          </a:bodyPr>
          <a:lstStyle/>
          <a:p>
            <a:r>
              <a:rPr lang="en-US" sz="1400" dirty="0">
                <a:latin typeface="+mj-lt"/>
              </a:rPr>
              <a:t>[74]: </a:t>
            </a:r>
            <a:r>
              <a:rPr lang="en-US" sz="1400" dirty="0" err="1">
                <a:latin typeface="+mj-lt"/>
              </a:rPr>
              <a:t>Triggs</a:t>
            </a:r>
            <a:r>
              <a:rPr lang="en-US" sz="1400" dirty="0">
                <a:latin typeface="+mj-lt"/>
              </a:rPr>
              <a:t> R., Intel is losing billions on mobile development, Android Authority, April 16, 2014,</a:t>
            </a:r>
          </a:p>
          <a:p>
            <a:r>
              <a:rPr lang="en-US" sz="1400" dirty="0">
                <a:latin typeface="+mj-lt"/>
              </a:rPr>
              <a:t>          https://</a:t>
            </a:r>
            <a:r>
              <a:rPr lang="en-US" sz="1400" dirty="0" err="1">
                <a:latin typeface="+mj-lt"/>
              </a:rPr>
              <a:t>www.androidauthority.com</a:t>
            </a:r>
            <a:r>
              <a:rPr lang="en-US" sz="1400" dirty="0">
                <a:latin typeface="+mj-lt"/>
              </a:rPr>
              <a:t>/intel-losing-billions-on-mobile-369148/</a:t>
            </a:r>
          </a:p>
        </p:txBody>
      </p:sp>
      <p:sp>
        <p:nvSpPr>
          <p:cNvPr id="4" name="TextBox 3"/>
          <p:cNvSpPr txBox="1"/>
          <p:nvPr/>
        </p:nvSpPr>
        <p:spPr>
          <a:xfrm>
            <a:off x="119859" y="4910591"/>
            <a:ext cx="9007402" cy="954107"/>
          </a:xfrm>
          <a:prstGeom prst="rect">
            <a:avLst/>
          </a:prstGeom>
          <a:noFill/>
        </p:spPr>
        <p:txBody>
          <a:bodyPr wrap="none" rtlCol="0">
            <a:spAutoFit/>
          </a:bodyPr>
          <a:lstStyle/>
          <a:p>
            <a:r>
              <a:rPr lang="en-US" sz="1400" dirty="0">
                <a:latin typeface="+mj-lt"/>
              </a:rPr>
              <a:t>[75]: Shipment forecast of laptops, desktop PCs and tablets worldwide from 2010 to 2021</a:t>
            </a:r>
          </a:p>
          <a:p>
            <a:r>
              <a:rPr lang="en-US" sz="1400" dirty="0">
                <a:latin typeface="+mj-lt"/>
              </a:rPr>
              <a:t>           (in million units), Statista,</a:t>
            </a:r>
          </a:p>
          <a:p>
            <a:r>
              <a:rPr lang="en-US" sz="1400" dirty="0">
                <a:latin typeface="+mj-lt"/>
              </a:rPr>
              <a:t>           https://</a:t>
            </a:r>
            <a:r>
              <a:rPr lang="en-US" sz="1400" dirty="0" err="1">
                <a:latin typeface="+mj-lt"/>
              </a:rPr>
              <a:t>www.statista.com</a:t>
            </a:r>
            <a:r>
              <a:rPr lang="en-US" sz="1400" dirty="0">
                <a:latin typeface="+mj-lt"/>
              </a:rPr>
              <a:t>/statistics/272595/global-shipments-forecast-for-tablets-laptops</a:t>
            </a:r>
          </a:p>
          <a:p>
            <a:r>
              <a:rPr lang="en-US" sz="1400" dirty="0">
                <a:latin typeface="+mj-lt"/>
              </a:rPr>
              <a:t>           -and-desktop-pcs/</a:t>
            </a:r>
          </a:p>
        </p:txBody>
      </p:sp>
      <p:sp>
        <p:nvSpPr>
          <p:cNvPr id="6" name="TextBox 5"/>
          <p:cNvSpPr txBox="1"/>
          <p:nvPr/>
        </p:nvSpPr>
        <p:spPr>
          <a:xfrm>
            <a:off x="123004" y="5909265"/>
            <a:ext cx="8556566" cy="756994"/>
          </a:xfrm>
          <a:prstGeom prst="rect">
            <a:avLst/>
          </a:prstGeom>
          <a:noFill/>
        </p:spPr>
        <p:txBody>
          <a:bodyPr wrap="square" rtlCol="0">
            <a:spAutoFit/>
          </a:bodyPr>
          <a:lstStyle/>
          <a:p>
            <a:r>
              <a:rPr lang="en-US" sz="1400" dirty="0">
                <a:latin typeface="+mj-lt"/>
              </a:rPr>
              <a:t>[76]: Worldwide Tablet Shipments Decline More Than 12% in Second Quarter as the Market </a:t>
            </a:r>
          </a:p>
          <a:p>
            <a:r>
              <a:rPr lang="en-US" sz="1400" dirty="0">
                <a:latin typeface="+mj-lt"/>
              </a:rPr>
              <a:t>          Shifts Its Focus Toward Productivity, IDC, 01 Aug 2016,</a:t>
            </a:r>
          </a:p>
          <a:p>
            <a:r>
              <a:rPr lang="en-US" sz="1400" dirty="0">
                <a:latin typeface="+mj-lt"/>
              </a:rPr>
              <a:t>          https://</a:t>
            </a:r>
            <a:r>
              <a:rPr lang="en-US" sz="1400" dirty="0" err="1">
                <a:latin typeface="+mj-lt"/>
              </a:rPr>
              <a:t>www.idc.com</a:t>
            </a:r>
            <a:r>
              <a:rPr lang="en-US" sz="1400" dirty="0">
                <a:latin typeface="+mj-lt"/>
              </a:rPr>
              <a:t>/</a:t>
            </a:r>
            <a:r>
              <a:rPr lang="en-US" sz="1400" dirty="0" err="1">
                <a:latin typeface="+mj-lt"/>
              </a:rPr>
              <a:t>getdoc.jsp?containerId</a:t>
            </a:r>
            <a:r>
              <a:rPr lang="en-US" sz="1400" dirty="0">
                <a:latin typeface="+mj-lt"/>
              </a:rPr>
              <a:t>=</a:t>
            </a:r>
            <a:r>
              <a:rPr lang="en-US" sz="1400" dirty="0" err="1">
                <a:latin typeface="+mj-lt"/>
              </a:rPr>
              <a:t>prUS41632416</a:t>
            </a:r>
            <a:endParaRPr lang="en-US" sz="1400" dirty="0">
              <a:latin typeface="+mj-lt"/>
            </a:endParaRPr>
          </a:p>
        </p:txBody>
      </p:sp>
    </p:spTree>
    <p:extLst>
      <p:ext uri="{BB962C8B-B14F-4D97-AF65-F5344CB8AC3E}">
        <p14:creationId xmlns:p14="http://schemas.microsoft.com/office/powerpoint/2010/main" val="34743326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1304973" cy="338554"/>
          </a:xfrm>
          <a:prstGeom prst="rect">
            <a:avLst/>
          </a:prstGeom>
          <a:noFill/>
        </p:spPr>
        <p:txBody>
          <a:bodyPr wrap="none" rtlCol="0">
            <a:spAutoFit/>
          </a:bodyPr>
          <a:lstStyle/>
          <a:p>
            <a:r>
              <a:rPr lang="en-US" sz="1600" dirty="0">
                <a:solidFill>
                  <a:srgbClr val="3333FF"/>
                </a:solidFill>
              </a:rPr>
              <a:t>Remember</a:t>
            </a:r>
          </a:p>
        </p:txBody>
      </p:sp>
      <p:sp>
        <p:nvSpPr>
          <p:cNvPr id="4" name="TextBox 3"/>
          <p:cNvSpPr txBox="1"/>
          <p:nvPr/>
        </p:nvSpPr>
        <p:spPr>
          <a:xfrm>
            <a:off x="117064" y="883528"/>
            <a:ext cx="8946488" cy="707578"/>
          </a:xfrm>
          <a:prstGeom prst="rect">
            <a:avLst/>
          </a:prstGeom>
          <a:noFill/>
        </p:spPr>
        <p:txBody>
          <a:bodyPr wrap="none" rtlCol="0">
            <a:spAutoFit/>
          </a:bodyPr>
          <a:lstStyle/>
          <a:p>
            <a:r>
              <a:rPr lang="en-US" sz="1600" dirty="0">
                <a:solidFill>
                  <a:srgbClr val="3333FF"/>
                </a:solidFill>
              </a:rPr>
              <a:t>After the introduction of iPhone (2007) Steve Ballmer </a:t>
            </a:r>
            <a:r>
              <a:rPr lang="en-US" sz="1600" dirty="0"/>
              <a:t>(CEO of Microsoft) said in an</a:t>
            </a:r>
          </a:p>
          <a:p>
            <a:r>
              <a:rPr lang="en-US" sz="1600" dirty="0"/>
              <a:t>  interview [20]:</a:t>
            </a:r>
          </a:p>
        </p:txBody>
      </p:sp>
      <p:sp>
        <p:nvSpPr>
          <p:cNvPr id="5" name="TextBox 4"/>
          <p:cNvSpPr txBox="1"/>
          <p:nvPr/>
        </p:nvSpPr>
        <p:spPr>
          <a:xfrm>
            <a:off x="127900" y="1475657"/>
            <a:ext cx="8835677" cy="1663430"/>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to have </a:t>
            </a:r>
            <a:r>
              <a:rPr lang="en-US" sz="1600" dirty="0">
                <a:solidFill>
                  <a:srgbClr val="3333FF"/>
                </a:solidFill>
              </a:rPr>
              <a:t>our software in 60% or 70% or 80% </a:t>
            </a:r>
            <a:r>
              <a:rPr lang="en-US" sz="1600" dirty="0"/>
              <a:t>of them, than I would to have </a:t>
            </a:r>
            <a:r>
              <a:rPr lang="en-US" sz="1600" dirty="0">
                <a:solidFill>
                  <a:srgbClr val="3333FF"/>
                </a:solidFill>
              </a:rPr>
              <a:t>2%</a:t>
            </a:r>
          </a:p>
          <a:p>
            <a:r>
              <a:rPr lang="en-US" sz="1600" dirty="0">
                <a:solidFill>
                  <a:srgbClr val="3333FF"/>
                </a:solidFill>
              </a:rPr>
              <a:t>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(12)</a:t>
            </a:r>
            <a:endParaRPr lang="en-US" dirty="0"/>
          </a:p>
        </p:txBody>
      </p:sp>
    </p:spTree>
    <p:extLst>
      <p:ext uri="{BB962C8B-B14F-4D97-AF65-F5344CB8AC3E}">
        <p14:creationId xmlns:p14="http://schemas.microsoft.com/office/powerpoint/2010/main" val="2032961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(10)</a:t>
            </a:r>
            <a:endParaRPr lang="en-US" dirty="0"/>
          </a:p>
        </p:txBody>
      </p:sp>
      <p:sp>
        <p:nvSpPr>
          <p:cNvPr id="3" name="TextBox 2"/>
          <p:cNvSpPr txBox="1"/>
          <p:nvPr/>
        </p:nvSpPr>
        <p:spPr>
          <a:xfrm>
            <a:off x="108802" y="683695"/>
            <a:ext cx="9089861" cy="954107"/>
          </a:xfrm>
          <a:prstGeom prst="rect">
            <a:avLst/>
          </a:prstGeom>
          <a:noFill/>
        </p:spPr>
        <p:txBody>
          <a:bodyPr wrap="none" rtlCol="0">
            <a:spAutoFit/>
          </a:bodyPr>
          <a:lstStyle/>
          <a:p>
            <a:r>
              <a:rPr lang="en-US" sz="1400" dirty="0">
                <a:latin typeface="+mj-lt"/>
              </a:rPr>
              <a:t>[77]: </a:t>
            </a:r>
            <a:r>
              <a:rPr lang="en-US" sz="1400" dirty="0" err="1">
                <a:latin typeface="+mj-lt"/>
              </a:rPr>
              <a:t>Dilger</a:t>
            </a:r>
            <a:r>
              <a:rPr lang="en-US" sz="1400" dirty="0">
                <a:latin typeface="+mj-lt"/>
              </a:rPr>
              <a:t> D. E.: IDC offers a rosy forecast for Microsoft Surface, reminiscent of its 2012 </a:t>
            </a:r>
          </a:p>
          <a:p>
            <a:r>
              <a:rPr lang="en-US" sz="1400" dirty="0">
                <a:latin typeface="+mj-lt"/>
              </a:rPr>
              <a:t>           Windows Phone outlook, </a:t>
            </a:r>
            <a:r>
              <a:rPr lang="en-US" sz="1400" dirty="0" err="1">
                <a:latin typeface="+mj-lt"/>
              </a:rPr>
              <a:t>Appleinsider</a:t>
            </a:r>
            <a:r>
              <a:rPr lang="en-US" sz="1400" dirty="0">
                <a:latin typeface="+mj-lt"/>
              </a:rPr>
              <a:t>, Dec. 02, 2015,</a:t>
            </a:r>
          </a:p>
          <a:p>
            <a:r>
              <a:rPr lang="en-US" sz="1400" dirty="0">
                <a:latin typeface="+mj-lt"/>
              </a:rPr>
              <a:t>           http://</a:t>
            </a:r>
            <a:r>
              <a:rPr lang="en-US" sz="1400" dirty="0" err="1">
                <a:latin typeface="+mj-lt"/>
              </a:rPr>
              <a:t>appleinsider.com</a:t>
            </a:r>
            <a:r>
              <a:rPr lang="en-US" sz="1400" dirty="0">
                <a:latin typeface="+mj-lt"/>
              </a:rPr>
              <a:t>/articles/15/12/02/</a:t>
            </a:r>
            <a:r>
              <a:rPr lang="en-US" sz="1400" dirty="0" err="1">
                <a:latin typeface="+mj-lt"/>
              </a:rPr>
              <a:t>idc</a:t>
            </a:r>
            <a:r>
              <a:rPr lang="en-US" sz="1400" dirty="0">
                <a:latin typeface="+mj-lt"/>
              </a:rPr>
              <a:t>-offers-a-rosy-forecast-for-</a:t>
            </a:r>
            <a:r>
              <a:rPr lang="en-US" sz="1400" dirty="0" err="1">
                <a:latin typeface="+mj-lt"/>
              </a:rPr>
              <a:t>microsoft</a:t>
            </a:r>
            <a:r>
              <a:rPr lang="en-US" sz="1400" dirty="0">
                <a:latin typeface="+mj-lt"/>
              </a:rPr>
              <a:t>-surface-</a:t>
            </a:r>
          </a:p>
          <a:p>
            <a:r>
              <a:rPr lang="en-US" sz="1400" dirty="0">
                <a:latin typeface="+mj-lt"/>
              </a:rPr>
              <a:t>           reminiscent-of-its-2012-windows-phone-outlook</a:t>
            </a:r>
          </a:p>
        </p:txBody>
      </p:sp>
      <p:sp>
        <p:nvSpPr>
          <p:cNvPr id="5" name="TextBox 4"/>
          <p:cNvSpPr txBox="1"/>
          <p:nvPr/>
        </p:nvSpPr>
        <p:spPr>
          <a:xfrm>
            <a:off x="100831" y="1653549"/>
            <a:ext cx="8400056" cy="523220"/>
          </a:xfrm>
          <a:prstGeom prst="rect">
            <a:avLst/>
          </a:prstGeom>
          <a:noFill/>
        </p:spPr>
        <p:txBody>
          <a:bodyPr wrap="none" rtlCol="0">
            <a:spAutoFit/>
          </a:bodyPr>
          <a:lstStyle/>
          <a:p>
            <a:r>
              <a:rPr lang="en-US" sz="1400" dirty="0">
                <a:latin typeface="+mj-lt"/>
              </a:rPr>
              <a:t>[78]: Jourdan S., Broadwell Microarchitecture Disclosures, Intel, Aug. 11, 2014,</a:t>
            </a:r>
          </a:p>
          <a:p>
            <a:r>
              <a:rPr lang="en-US" sz="1400" dirty="0">
                <a:solidFill>
                  <a:srgbClr val="000000"/>
                </a:solidFill>
                <a:latin typeface="+mj-lt"/>
                <a:cs typeface="Arial" charset="0"/>
              </a:rPr>
              <a:t>           http://</a:t>
            </a:r>
            <a:r>
              <a:rPr lang="en-US" sz="1400" dirty="0" err="1">
                <a:solidFill>
                  <a:srgbClr val="000000"/>
                </a:solidFill>
                <a:latin typeface="+mj-lt"/>
                <a:cs typeface="Arial" charset="0"/>
              </a:rPr>
              <a:t>download.intel.com</a:t>
            </a:r>
            <a:r>
              <a:rPr lang="en-US" sz="1400" dirty="0">
                <a:solidFill>
                  <a:srgbClr val="000000"/>
                </a:solidFill>
                <a:latin typeface="+mj-lt"/>
                <a:cs typeface="Arial" charset="0"/>
              </a:rPr>
              <a:t>/newsroom/kits/</a:t>
            </a:r>
            <a:r>
              <a:rPr lang="en-US" sz="1400" dirty="0" err="1">
                <a:solidFill>
                  <a:srgbClr val="000000"/>
                </a:solidFill>
                <a:latin typeface="+mj-lt"/>
                <a:cs typeface="Arial" charset="0"/>
              </a:rPr>
              <a:t>14nm</a:t>
            </a:r>
            <a:r>
              <a:rPr lang="en-US" sz="1400" dirty="0">
                <a:solidFill>
                  <a:srgbClr val="000000"/>
                </a:solidFill>
                <a:latin typeface="+mj-lt"/>
                <a:cs typeface="Arial" charset="0"/>
              </a:rPr>
              <a:t>/pdfs/</a:t>
            </a:r>
            <a:r>
              <a:rPr lang="en-US" sz="1400" dirty="0" err="1">
                <a:solidFill>
                  <a:srgbClr val="000000"/>
                </a:solidFill>
                <a:latin typeface="+mj-lt"/>
                <a:cs typeface="Arial" charset="0"/>
              </a:rPr>
              <a:t>Intel_14nm_New_uArch.pdf</a:t>
            </a:r>
            <a:endParaRPr lang="en-US" sz="1400" dirty="0">
              <a:latin typeface="+mj-lt"/>
            </a:endParaRPr>
          </a:p>
        </p:txBody>
      </p:sp>
      <p:sp>
        <p:nvSpPr>
          <p:cNvPr id="7" name="TextBox 6"/>
          <p:cNvSpPr txBox="1"/>
          <p:nvPr/>
        </p:nvSpPr>
        <p:spPr>
          <a:xfrm>
            <a:off x="122645" y="2213865"/>
            <a:ext cx="6573210" cy="523220"/>
          </a:xfrm>
          <a:prstGeom prst="rect">
            <a:avLst/>
          </a:prstGeom>
          <a:noFill/>
        </p:spPr>
        <p:txBody>
          <a:bodyPr wrap="none" rtlCol="0">
            <a:spAutoFit/>
          </a:bodyPr>
          <a:lstStyle/>
          <a:p>
            <a:pPr lvl="0"/>
            <a:r>
              <a:rPr lang="en-US" sz="1400" dirty="0">
                <a:latin typeface="+mj-lt"/>
              </a:rPr>
              <a:t>[79]: </a:t>
            </a:r>
            <a:r>
              <a:rPr lang="hu-HU" sz="1400" dirty="0">
                <a:solidFill>
                  <a:srgbClr val="000000"/>
                </a:solidFill>
                <a:latin typeface="+mj-lt"/>
                <a:cs typeface="Times New Roman" pitchFamily="18" charset="0"/>
              </a:rPr>
              <a:t>iPad Air 2 Teardown, iFixit,</a:t>
            </a:r>
          </a:p>
          <a:p>
            <a:pPr lvl="0"/>
            <a:r>
              <a:rPr lang="hu-HU" sz="1400" dirty="0">
                <a:solidFill>
                  <a:srgbClr val="000000"/>
                </a:solidFill>
                <a:latin typeface="+mj-lt"/>
                <a:cs typeface="Times New Roman" pitchFamily="18" charset="0"/>
              </a:rPr>
              <a:t>         </a:t>
            </a:r>
            <a:r>
              <a:rPr lang="en-US" sz="1400" dirty="0">
                <a:solidFill>
                  <a:srgbClr val="000000"/>
                </a:solidFill>
                <a:latin typeface="+mj-lt"/>
                <a:cs typeface="Times New Roman" pitchFamily="18" charset="0"/>
              </a:rPr>
              <a:t> </a:t>
            </a:r>
            <a:r>
              <a:rPr lang="hu-HU" sz="1400" dirty="0">
                <a:solidFill>
                  <a:srgbClr val="000000"/>
                </a:solidFill>
                <a:latin typeface="+mj-lt"/>
                <a:cs typeface="Times New Roman" pitchFamily="18" charset="0"/>
              </a:rPr>
              <a:t> https://www.ifixit.com/Teardown/iPad+Air+2+Teardown/30592</a:t>
            </a:r>
            <a:endParaRPr lang="en-US" sz="1400" dirty="0">
              <a:latin typeface="+mj-lt"/>
            </a:endParaRPr>
          </a:p>
        </p:txBody>
      </p:sp>
      <p:sp>
        <p:nvSpPr>
          <p:cNvPr id="8" name="TextBox 7"/>
          <p:cNvSpPr txBox="1"/>
          <p:nvPr/>
        </p:nvSpPr>
        <p:spPr>
          <a:xfrm>
            <a:off x="137487" y="2794811"/>
            <a:ext cx="8430065" cy="738664"/>
          </a:xfrm>
          <a:prstGeom prst="rect">
            <a:avLst/>
          </a:prstGeom>
          <a:noFill/>
        </p:spPr>
        <p:txBody>
          <a:bodyPr wrap="none" rtlCol="0">
            <a:spAutoFit/>
          </a:bodyPr>
          <a:lstStyle/>
          <a:p>
            <a:r>
              <a:rPr lang="en-US" sz="1400" dirty="0">
                <a:latin typeface="+mj-lt"/>
              </a:rPr>
              <a:t>[80]: </a:t>
            </a:r>
            <a:r>
              <a:rPr lang="en-US" sz="1400" dirty="0" err="1">
                <a:latin typeface="+mj-lt"/>
              </a:rPr>
              <a:t>Shimpi</a:t>
            </a:r>
            <a:r>
              <a:rPr lang="en-US" sz="1400" dirty="0">
                <a:latin typeface="+mj-lt"/>
              </a:rPr>
              <a:t> A. L., The ARM vs </a:t>
            </a:r>
            <a:r>
              <a:rPr lang="en-US" sz="1400" dirty="0" err="1">
                <a:latin typeface="+mj-lt"/>
              </a:rPr>
              <a:t>x86</a:t>
            </a:r>
            <a:r>
              <a:rPr lang="en-US" sz="1400" dirty="0">
                <a:latin typeface="+mj-lt"/>
              </a:rPr>
              <a:t> Wars have Begun: In-Depth Power Analysis of Atom, </a:t>
            </a:r>
          </a:p>
          <a:p>
            <a:r>
              <a:rPr lang="en-US" sz="1400" dirty="0">
                <a:latin typeface="+mj-lt"/>
              </a:rPr>
              <a:t>          Krait C Cortex </a:t>
            </a:r>
            <a:r>
              <a:rPr lang="en-US" sz="1400" dirty="0" err="1">
                <a:latin typeface="+mj-lt"/>
              </a:rPr>
              <a:t>A15</a:t>
            </a:r>
            <a:r>
              <a:rPr lang="en-US" sz="1400" dirty="0">
                <a:latin typeface="+mj-lt"/>
              </a:rPr>
              <a:t>, </a:t>
            </a:r>
            <a:r>
              <a:rPr lang="en-US" sz="1400" dirty="0" err="1">
                <a:latin typeface="+mj-lt"/>
              </a:rPr>
              <a:t>AnandTech</a:t>
            </a:r>
            <a:r>
              <a:rPr lang="en-US" sz="1400" dirty="0">
                <a:latin typeface="+mj-lt"/>
              </a:rPr>
              <a:t>, Jan. 4, 2013,</a:t>
            </a:r>
          </a:p>
          <a:p>
            <a:r>
              <a:rPr lang="en-US" sz="1400" dirty="0">
                <a:latin typeface="+mj-lt"/>
              </a:rPr>
              <a:t>          https://</a:t>
            </a:r>
            <a:r>
              <a:rPr lang="en-US" sz="1400" dirty="0" err="1">
                <a:latin typeface="+mj-lt"/>
              </a:rPr>
              <a:t>www.anandtech.com</a:t>
            </a:r>
            <a:r>
              <a:rPr lang="en-US" sz="1400" dirty="0">
                <a:latin typeface="+mj-lt"/>
              </a:rPr>
              <a:t>/show/6536/arm-vs-</a:t>
            </a:r>
            <a:r>
              <a:rPr lang="en-US" sz="1400" dirty="0" err="1">
                <a:latin typeface="+mj-lt"/>
              </a:rPr>
              <a:t>x86</a:t>
            </a:r>
            <a:r>
              <a:rPr lang="en-US" sz="1400" dirty="0">
                <a:latin typeface="+mj-lt"/>
              </a:rPr>
              <a:t>-the-real-showdown</a:t>
            </a:r>
          </a:p>
        </p:txBody>
      </p:sp>
      <p:sp>
        <p:nvSpPr>
          <p:cNvPr id="9" name="TextBox 8"/>
          <p:cNvSpPr txBox="1"/>
          <p:nvPr/>
        </p:nvSpPr>
        <p:spPr>
          <a:xfrm>
            <a:off x="122059" y="3542875"/>
            <a:ext cx="8963095" cy="1169551"/>
          </a:xfrm>
          <a:prstGeom prst="rect">
            <a:avLst/>
          </a:prstGeom>
          <a:noFill/>
        </p:spPr>
        <p:txBody>
          <a:bodyPr wrap="none" rtlCol="0">
            <a:spAutoFit/>
          </a:bodyPr>
          <a:lstStyle/>
          <a:p>
            <a:r>
              <a:rPr lang="en-US" sz="1400" dirty="0">
                <a:latin typeface="+mj-lt"/>
              </a:rPr>
              <a:t>[81]: Nguyen H., </a:t>
            </a:r>
            <a:r>
              <a:rPr lang="en-US" sz="1400" dirty="0">
                <a:solidFill>
                  <a:srgbClr val="000000"/>
                </a:solidFill>
                <a:latin typeface="+mj-lt"/>
              </a:rPr>
              <a:t>NVIDIA Definitely “Not Interested” In Building Smartphones </a:t>
            </a:r>
            <a:r>
              <a:rPr lang="en-US" sz="1400" dirty="0" err="1">
                <a:solidFill>
                  <a:srgbClr val="000000"/>
                </a:solidFill>
                <a:latin typeface="+mj-lt"/>
              </a:rPr>
              <a:t>SoCs</a:t>
            </a:r>
            <a:r>
              <a:rPr lang="en-US" sz="1400" dirty="0">
                <a:solidFill>
                  <a:srgbClr val="000000"/>
                </a:solidFill>
                <a:latin typeface="+mj-lt"/>
              </a:rPr>
              <a:t>, </a:t>
            </a:r>
            <a:r>
              <a:rPr lang="en-US" sz="1400" dirty="0" err="1">
                <a:solidFill>
                  <a:srgbClr val="000000"/>
                </a:solidFill>
                <a:latin typeface="+mj-lt"/>
              </a:rPr>
              <a:t>Ubrergizmo</a:t>
            </a:r>
            <a:r>
              <a:rPr lang="en-US" sz="1400" dirty="0">
                <a:solidFill>
                  <a:srgbClr val="000000"/>
                </a:solidFill>
                <a:latin typeface="+mj-lt"/>
              </a:rPr>
              <a:t>,</a:t>
            </a:r>
          </a:p>
          <a:p>
            <a:r>
              <a:rPr lang="en-US" sz="1400" dirty="0">
                <a:solidFill>
                  <a:srgbClr val="000000"/>
                </a:solidFill>
                <a:latin typeface="+mj-lt"/>
              </a:rPr>
              <a:t>          06/04/2016,</a:t>
            </a:r>
          </a:p>
          <a:p>
            <a:r>
              <a:rPr lang="en-US" sz="1400" dirty="0">
                <a:solidFill>
                  <a:srgbClr val="000000"/>
                </a:solidFill>
                <a:latin typeface="+mj-lt"/>
              </a:rPr>
              <a:t>          http://</a:t>
            </a:r>
            <a:r>
              <a:rPr lang="en-US" sz="1400" dirty="0" err="1">
                <a:solidFill>
                  <a:srgbClr val="000000"/>
                </a:solidFill>
                <a:latin typeface="+mj-lt"/>
              </a:rPr>
              <a:t>www.ubergizmo.com</a:t>
            </a:r>
            <a:r>
              <a:rPr lang="en-US" sz="1400" dirty="0">
                <a:solidFill>
                  <a:srgbClr val="000000"/>
                </a:solidFill>
                <a:latin typeface="+mj-lt"/>
              </a:rPr>
              <a:t>/2016/06/</a:t>
            </a:r>
            <a:r>
              <a:rPr lang="en-US" sz="1400" dirty="0" err="1">
                <a:solidFill>
                  <a:srgbClr val="000000"/>
                </a:solidFill>
                <a:latin typeface="+mj-lt"/>
              </a:rPr>
              <a:t>nvidia</a:t>
            </a:r>
            <a:r>
              <a:rPr lang="en-US" sz="1400" dirty="0">
                <a:solidFill>
                  <a:srgbClr val="000000"/>
                </a:solidFill>
                <a:latin typeface="+mj-lt"/>
              </a:rPr>
              <a:t>-not-interested-smartphones-</a:t>
            </a:r>
            <a:r>
              <a:rPr lang="en-US" sz="1400" dirty="0" err="1">
                <a:solidFill>
                  <a:srgbClr val="000000"/>
                </a:solidFill>
                <a:latin typeface="+mj-lt"/>
              </a:rPr>
              <a:t>soc</a:t>
            </a:r>
            <a:r>
              <a:rPr lang="en-US" sz="1400" dirty="0">
                <a:solidFill>
                  <a:srgbClr val="000000"/>
                </a:solidFill>
                <a:latin typeface="+mj-lt"/>
              </a:rPr>
              <a:t>/</a:t>
            </a:r>
          </a:p>
          <a:p>
            <a:r>
              <a:rPr lang="en-US" sz="1400" dirty="0">
                <a:solidFill>
                  <a:srgbClr val="000000"/>
                </a:solidFill>
                <a:latin typeface="+mj-lt"/>
              </a:rPr>
              <a:t> </a:t>
            </a:r>
          </a:p>
          <a:p>
            <a:r>
              <a:rPr lang="en-US" sz="1400" dirty="0">
                <a:latin typeface="+mj-lt"/>
              </a:rPr>
              <a:t> </a:t>
            </a:r>
          </a:p>
        </p:txBody>
      </p:sp>
      <p:sp>
        <p:nvSpPr>
          <p:cNvPr id="11" name="TextBox 10"/>
          <p:cNvSpPr txBox="1"/>
          <p:nvPr/>
        </p:nvSpPr>
        <p:spPr>
          <a:xfrm>
            <a:off x="114702" y="4338973"/>
            <a:ext cx="8956426" cy="738664"/>
          </a:xfrm>
          <a:prstGeom prst="rect">
            <a:avLst/>
          </a:prstGeom>
          <a:noFill/>
        </p:spPr>
        <p:txBody>
          <a:bodyPr wrap="none" rtlCol="0">
            <a:spAutoFit/>
          </a:bodyPr>
          <a:lstStyle/>
          <a:p>
            <a:r>
              <a:rPr lang="en-US" sz="1400" dirty="0">
                <a:latin typeface="+mj-lt"/>
              </a:rPr>
              <a:t>[82]: Smith R. and </a:t>
            </a:r>
            <a:r>
              <a:rPr lang="en-US" sz="1400" dirty="0" err="1">
                <a:latin typeface="+mj-lt"/>
              </a:rPr>
              <a:t>Cutress</a:t>
            </a:r>
            <a:r>
              <a:rPr lang="en-US" sz="1400" dirty="0">
                <a:latin typeface="+mj-lt"/>
              </a:rPr>
              <a:t> I., Intel's Changing Future: Smartphone </a:t>
            </a:r>
            <a:r>
              <a:rPr lang="en-US" sz="1400" dirty="0" err="1">
                <a:latin typeface="+mj-lt"/>
              </a:rPr>
              <a:t>SoCs</a:t>
            </a:r>
            <a:r>
              <a:rPr lang="en-US" sz="1400" dirty="0">
                <a:latin typeface="+mj-lt"/>
              </a:rPr>
              <a:t> Broxton &amp; Sophia</a:t>
            </a:r>
          </a:p>
          <a:p>
            <a:r>
              <a:rPr lang="en-US" sz="1400" dirty="0">
                <a:latin typeface="+mj-lt"/>
              </a:rPr>
              <a:t>           Officially Cancelled, </a:t>
            </a:r>
            <a:r>
              <a:rPr lang="en-US" sz="1400" dirty="0" err="1">
                <a:latin typeface="+mj-lt"/>
              </a:rPr>
              <a:t>AnandTech</a:t>
            </a:r>
            <a:r>
              <a:rPr lang="en-US" sz="1400" dirty="0">
                <a:latin typeface="+mj-lt"/>
              </a:rPr>
              <a:t>, April 29, 2016, </a:t>
            </a:r>
          </a:p>
          <a:p>
            <a:r>
              <a:rPr lang="en-US" sz="1400" dirty="0">
                <a:latin typeface="+mj-lt"/>
              </a:rPr>
              <a:t>           https://</a:t>
            </a:r>
            <a:r>
              <a:rPr lang="en-US" sz="1400" dirty="0" err="1">
                <a:latin typeface="+mj-lt"/>
              </a:rPr>
              <a:t>www.anandtech.com</a:t>
            </a:r>
            <a:r>
              <a:rPr lang="en-US" sz="1400" dirty="0">
                <a:latin typeface="+mj-lt"/>
              </a:rPr>
              <a:t>/show/10288/intel-</a:t>
            </a:r>
            <a:r>
              <a:rPr lang="en-US" sz="1400" dirty="0" err="1">
                <a:latin typeface="+mj-lt"/>
              </a:rPr>
              <a:t>broxton</a:t>
            </a:r>
            <a:r>
              <a:rPr lang="en-US" sz="1400" dirty="0">
                <a:latin typeface="+mj-lt"/>
              </a:rPr>
              <a:t>-</a:t>
            </a:r>
            <a:r>
              <a:rPr lang="en-US" sz="1400" dirty="0" err="1">
                <a:latin typeface="+mj-lt"/>
              </a:rPr>
              <a:t>sofia</a:t>
            </a:r>
            <a:r>
              <a:rPr lang="en-US" sz="1400" dirty="0">
                <a:latin typeface="+mj-lt"/>
              </a:rPr>
              <a:t>-smartphone-</a:t>
            </a:r>
            <a:r>
              <a:rPr lang="en-US" sz="1400" dirty="0" err="1">
                <a:latin typeface="+mj-lt"/>
              </a:rPr>
              <a:t>socs</a:t>
            </a:r>
            <a:r>
              <a:rPr lang="en-US" sz="1400" dirty="0">
                <a:latin typeface="+mj-lt"/>
              </a:rPr>
              <a:t>-cancelled </a:t>
            </a:r>
          </a:p>
        </p:txBody>
      </p:sp>
      <p:sp>
        <p:nvSpPr>
          <p:cNvPr id="12" name="TextBox 11"/>
          <p:cNvSpPr txBox="1"/>
          <p:nvPr/>
        </p:nvSpPr>
        <p:spPr>
          <a:xfrm>
            <a:off x="137487" y="5175193"/>
            <a:ext cx="9017853" cy="954107"/>
          </a:xfrm>
          <a:prstGeom prst="rect">
            <a:avLst/>
          </a:prstGeom>
          <a:noFill/>
        </p:spPr>
        <p:txBody>
          <a:bodyPr wrap="none" rtlCol="0">
            <a:spAutoFit/>
          </a:bodyPr>
          <a:lstStyle/>
          <a:p>
            <a:r>
              <a:rPr lang="en-US" sz="1400" dirty="0">
                <a:latin typeface="+mj-lt"/>
              </a:rPr>
              <a:t>[83]: </a:t>
            </a:r>
            <a:r>
              <a:rPr lang="en-US" sz="1400" dirty="0" err="1">
                <a:latin typeface="+mj-lt"/>
              </a:rPr>
              <a:t>Hruska</a:t>
            </a:r>
            <a:r>
              <a:rPr lang="en-US" sz="1400" dirty="0">
                <a:latin typeface="+mj-lt"/>
              </a:rPr>
              <a:t> J., How Intel lost the mobile market, part 2: the rise and neglect of Atom, </a:t>
            </a:r>
          </a:p>
          <a:p>
            <a:r>
              <a:rPr lang="en-US" sz="1400" dirty="0">
                <a:latin typeface="+mj-lt"/>
              </a:rPr>
              <a:t>          Extreme Tech, May 4, 2016,</a:t>
            </a:r>
          </a:p>
          <a:p>
            <a:r>
              <a:rPr lang="en-US" sz="1400" dirty="0">
                <a:latin typeface="+mj-lt"/>
              </a:rPr>
              <a:t>          https://</a:t>
            </a:r>
            <a:r>
              <a:rPr lang="en-US" sz="1400" dirty="0" err="1">
                <a:latin typeface="+mj-lt"/>
              </a:rPr>
              <a:t>www.extremetech.com</a:t>
            </a:r>
            <a:r>
              <a:rPr lang="en-US" sz="1400" dirty="0">
                <a:latin typeface="+mj-lt"/>
              </a:rPr>
              <a:t>/computing/227816-how-intel-lost-the-mobile-market-part-</a:t>
            </a:r>
          </a:p>
          <a:p>
            <a:r>
              <a:rPr lang="en-US" sz="1400" dirty="0">
                <a:latin typeface="+mj-lt"/>
              </a:rPr>
              <a:t>          2-the-rise-and-neglect-of-atom</a:t>
            </a:r>
          </a:p>
        </p:txBody>
      </p:sp>
      <p:sp>
        <p:nvSpPr>
          <p:cNvPr id="13" name="TextBox 12"/>
          <p:cNvSpPr txBox="1"/>
          <p:nvPr/>
        </p:nvSpPr>
        <p:spPr>
          <a:xfrm>
            <a:off x="114702" y="6219310"/>
            <a:ext cx="5412059" cy="523220"/>
          </a:xfrm>
          <a:prstGeom prst="rect">
            <a:avLst/>
          </a:prstGeom>
          <a:noFill/>
        </p:spPr>
        <p:txBody>
          <a:bodyPr wrap="none" rtlCol="0">
            <a:spAutoFit/>
          </a:bodyPr>
          <a:lstStyle/>
          <a:p>
            <a:r>
              <a:rPr lang="en-US" sz="1400" dirty="0">
                <a:latin typeface="+mj-lt"/>
              </a:rPr>
              <a:t>[84]: Surface Pro (2017),</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Surface_Pro</a:t>
            </a:r>
            <a:r>
              <a:rPr lang="en-US" sz="1400" dirty="0">
                <a:latin typeface="+mj-lt"/>
              </a:rPr>
              <a:t>_(2017)</a:t>
            </a:r>
          </a:p>
        </p:txBody>
      </p:sp>
    </p:spTree>
    <p:extLst>
      <p:ext uri="{BB962C8B-B14F-4D97-AF65-F5344CB8AC3E}">
        <p14:creationId xmlns:p14="http://schemas.microsoft.com/office/powerpoint/2010/main" val="427618612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(11)</a:t>
            </a:r>
            <a:endParaRPr lang="en-US" dirty="0"/>
          </a:p>
        </p:txBody>
      </p:sp>
      <p:sp>
        <p:nvSpPr>
          <p:cNvPr id="3" name="TextBox 2"/>
          <p:cNvSpPr txBox="1"/>
          <p:nvPr/>
        </p:nvSpPr>
        <p:spPr>
          <a:xfrm>
            <a:off x="114415" y="646974"/>
            <a:ext cx="5059398" cy="523220"/>
          </a:xfrm>
          <a:prstGeom prst="rect">
            <a:avLst/>
          </a:prstGeom>
          <a:noFill/>
        </p:spPr>
        <p:txBody>
          <a:bodyPr wrap="none" rtlCol="0">
            <a:spAutoFit/>
          </a:bodyPr>
          <a:lstStyle/>
          <a:p>
            <a:r>
              <a:rPr lang="en-US" sz="1400" dirty="0">
                <a:latin typeface="+mj-lt"/>
              </a:rPr>
              <a:t>[85]: Microsoft Lumia, </a:t>
            </a:r>
          </a:p>
          <a:p>
            <a:r>
              <a:rPr lang="en-US" sz="1400" dirty="0">
                <a:latin typeface="+mj-lt"/>
              </a:rPr>
              <a:t>           https://</a:t>
            </a:r>
            <a:r>
              <a:rPr lang="en-US" sz="1400" dirty="0" err="1">
                <a:latin typeface="+mj-lt"/>
              </a:rPr>
              <a:t>en.wikipedia.org</a:t>
            </a:r>
            <a:r>
              <a:rPr lang="en-US" sz="1400" dirty="0">
                <a:latin typeface="+mj-lt"/>
              </a:rPr>
              <a:t>/wiki/</a:t>
            </a:r>
            <a:r>
              <a:rPr lang="en-US" sz="1400" dirty="0" err="1">
                <a:latin typeface="+mj-lt"/>
              </a:rPr>
              <a:t>Microsoft_Lumia</a:t>
            </a:r>
            <a:endParaRPr lang="en-US" sz="1400" dirty="0">
              <a:latin typeface="+mj-lt"/>
            </a:endParaRPr>
          </a:p>
        </p:txBody>
      </p:sp>
      <p:sp>
        <p:nvSpPr>
          <p:cNvPr id="4" name="TextBox 3"/>
          <p:cNvSpPr txBox="1"/>
          <p:nvPr/>
        </p:nvSpPr>
        <p:spPr>
          <a:xfrm>
            <a:off x="116543" y="1226950"/>
            <a:ext cx="8592545" cy="523220"/>
          </a:xfrm>
          <a:prstGeom prst="rect">
            <a:avLst/>
          </a:prstGeom>
          <a:noFill/>
        </p:spPr>
        <p:txBody>
          <a:bodyPr wrap="none" rtlCol="0">
            <a:spAutoFit/>
          </a:bodyPr>
          <a:lstStyle/>
          <a:p>
            <a:r>
              <a:rPr lang="en-US" sz="1400" dirty="0">
                <a:latin typeface="+mj-lt"/>
              </a:rPr>
              <a:t>[86]: Warren T., Microsoft just hinted it's the end of Lumia phones, The Verge, Mai 18, 2016,</a:t>
            </a:r>
          </a:p>
          <a:p>
            <a:r>
              <a:rPr lang="en-US" sz="1400" dirty="0">
                <a:latin typeface="+mj-lt"/>
              </a:rPr>
              <a:t>          https://</a:t>
            </a:r>
            <a:r>
              <a:rPr lang="en-US" sz="1400" dirty="0" err="1">
                <a:latin typeface="+mj-lt"/>
              </a:rPr>
              <a:t>www.theverge.com</a:t>
            </a:r>
            <a:r>
              <a:rPr lang="en-US" sz="1400" dirty="0">
                <a:latin typeface="+mj-lt"/>
              </a:rPr>
              <a:t>/2016/5/18/11699766/</a:t>
            </a:r>
            <a:r>
              <a:rPr lang="en-US" sz="1400" dirty="0" err="1">
                <a:latin typeface="+mj-lt"/>
              </a:rPr>
              <a:t>microsoft</a:t>
            </a:r>
            <a:r>
              <a:rPr lang="en-US" sz="1400" dirty="0">
                <a:latin typeface="+mj-lt"/>
              </a:rPr>
              <a:t>-</a:t>
            </a:r>
            <a:r>
              <a:rPr lang="en-US" sz="1400" dirty="0" err="1">
                <a:latin typeface="+mj-lt"/>
              </a:rPr>
              <a:t>lumia</a:t>
            </a:r>
            <a:r>
              <a:rPr lang="en-US" sz="1400" dirty="0">
                <a:latin typeface="+mj-lt"/>
              </a:rPr>
              <a:t>-phone-brand</a:t>
            </a:r>
          </a:p>
        </p:txBody>
      </p:sp>
      <p:sp>
        <p:nvSpPr>
          <p:cNvPr id="5" name="TextBox 4"/>
          <p:cNvSpPr txBox="1"/>
          <p:nvPr/>
        </p:nvSpPr>
        <p:spPr>
          <a:xfrm>
            <a:off x="101115" y="1848662"/>
            <a:ext cx="8382936" cy="954107"/>
          </a:xfrm>
          <a:prstGeom prst="rect">
            <a:avLst/>
          </a:prstGeom>
          <a:noFill/>
        </p:spPr>
        <p:txBody>
          <a:bodyPr wrap="none" rtlCol="0">
            <a:spAutoFit/>
          </a:bodyPr>
          <a:lstStyle/>
          <a:p>
            <a:r>
              <a:rPr lang="en-US" sz="1400" dirty="0">
                <a:latin typeface="+mj-lt"/>
              </a:rPr>
              <a:t>[87]: Tyson M., Leaked slides show AMD desktop and mobility roadmaps for 2016, </a:t>
            </a:r>
            <a:r>
              <a:rPr lang="en-US" sz="1400" dirty="0" err="1">
                <a:latin typeface="+mj-lt"/>
              </a:rPr>
              <a:t>Hexus</a:t>
            </a:r>
            <a:r>
              <a:rPr lang="en-US" sz="1400" dirty="0">
                <a:latin typeface="+mj-lt"/>
              </a:rPr>
              <a:t>, </a:t>
            </a:r>
          </a:p>
          <a:p>
            <a:r>
              <a:rPr lang="en-US" sz="1400" dirty="0">
                <a:latin typeface="+mj-lt"/>
              </a:rPr>
              <a:t>          April 30, 2015,</a:t>
            </a:r>
          </a:p>
          <a:p>
            <a:r>
              <a:rPr lang="en-US" sz="1400" dirty="0">
                <a:latin typeface="+mj-lt"/>
              </a:rPr>
              <a:t>          http://</a:t>
            </a:r>
            <a:r>
              <a:rPr lang="en-US" sz="1400" dirty="0" err="1">
                <a:latin typeface="+mj-lt"/>
              </a:rPr>
              <a:t>hexus.net</a:t>
            </a:r>
            <a:r>
              <a:rPr lang="en-US" sz="1400" dirty="0">
                <a:latin typeface="+mj-lt"/>
              </a:rPr>
              <a:t>/tech/news/</a:t>
            </a:r>
            <a:r>
              <a:rPr lang="en-US" sz="1400" dirty="0" err="1">
                <a:latin typeface="+mj-lt"/>
              </a:rPr>
              <a:t>cpu</a:t>
            </a:r>
            <a:r>
              <a:rPr lang="en-US" sz="1400" dirty="0">
                <a:latin typeface="+mj-lt"/>
              </a:rPr>
              <a:t>/82813-leaked-slides-show-</a:t>
            </a:r>
            <a:r>
              <a:rPr lang="en-US" sz="1400" dirty="0" err="1">
                <a:latin typeface="+mj-lt"/>
              </a:rPr>
              <a:t>amd</a:t>
            </a:r>
            <a:r>
              <a:rPr lang="en-US" sz="1400" dirty="0">
                <a:latin typeface="+mj-lt"/>
              </a:rPr>
              <a:t>-desktop-mobility-</a:t>
            </a:r>
          </a:p>
          <a:p>
            <a:r>
              <a:rPr lang="en-US" sz="1400" dirty="0">
                <a:latin typeface="+mj-lt"/>
              </a:rPr>
              <a:t>          roadmaps-2016/</a:t>
            </a:r>
          </a:p>
        </p:txBody>
      </p:sp>
      <p:sp>
        <p:nvSpPr>
          <p:cNvPr id="6" name="TextBox 5"/>
          <p:cNvSpPr txBox="1"/>
          <p:nvPr/>
        </p:nvSpPr>
        <p:spPr>
          <a:xfrm>
            <a:off x="101137" y="2798399"/>
            <a:ext cx="9056069" cy="738664"/>
          </a:xfrm>
          <a:prstGeom prst="rect">
            <a:avLst/>
          </a:prstGeom>
          <a:noFill/>
        </p:spPr>
        <p:txBody>
          <a:bodyPr wrap="none" rtlCol="0">
            <a:spAutoFit/>
          </a:bodyPr>
          <a:lstStyle/>
          <a:p>
            <a:r>
              <a:rPr lang="en-US" sz="1400" dirty="0">
                <a:latin typeface="+mj-lt"/>
              </a:rPr>
              <a:t>[88]:  Tablet operating systems' market share worldwide from 2013 to 2020, Statista, 2017,</a:t>
            </a:r>
          </a:p>
          <a:p>
            <a:r>
              <a:rPr lang="en-US" sz="1400" dirty="0">
                <a:latin typeface="+mj-lt"/>
              </a:rPr>
              <a:t>          https://</a:t>
            </a:r>
            <a:r>
              <a:rPr lang="en-US" sz="1400" dirty="0" err="1">
                <a:latin typeface="+mj-lt"/>
              </a:rPr>
              <a:t>www.statista.com</a:t>
            </a:r>
            <a:r>
              <a:rPr lang="en-US" sz="1400" dirty="0">
                <a:latin typeface="+mj-lt"/>
              </a:rPr>
              <a:t>/statistics/272446/global-market-share-held-by-tablet-operating-</a:t>
            </a:r>
          </a:p>
          <a:p>
            <a:r>
              <a:rPr lang="en-US" sz="1400" dirty="0">
                <a:latin typeface="+mj-lt"/>
              </a:rPr>
              <a:t>          systems/</a:t>
            </a:r>
          </a:p>
        </p:txBody>
      </p:sp>
      <p:sp>
        <p:nvSpPr>
          <p:cNvPr id="7" name="TextBox 6"/>
          <p:cNvSpPr txBox="1"/>
          <p:nvPr/>
        </p:nvSpPr>
        <p:spPr>
          <a:xfrm>
            <a:off x="103096" y="3554733"/>
            <a:ext cx="8998233" cy="954107"/>
          </a:xfrm>
          <a:prstGeom prst="rect">
            <a:avLst/>
          </a:prstGeom>
          <a:noFill/>
        </p:spPr>
        <p:txBody>
          <a:bodyPr wrap="none" rtlCol="0">
            <a:spAutoFit/>
          </a:bodyPr>
          <a:lstStyle/>
          <a:p>
            <a:r>
              <a:rPr lang="en-US" sz="1400" dirty="0">
                <a:latin typeface="+mj-lt"/>
              </a:rPr>
              <a:t>[89]: Number of smartphones sold to end users worldwide from 2007 to 2016 (in million units),</a:t>
            </a:r>
          </a:p>
          <a:p>
            <a:r>
              <a:rPr lang="en-US" sz="1400" dirty="0">
                <a:latin typeface="+mj-lt"/>
              </a:rPr>
              <a:t>           Statista, 2017</a:t>
            </a:r>
          </a:p>
          <a:p>
            <a:r>
              <a:rPr lang="en-US" sz="1400" dirty="0">
                <a:latin typeface="+mj-lt"/>
              </a:rPr>
              <a:t>           https://</a:t>
            </a:r>
            <a:r>
              <a:rPr lang="en-US" sz="1400" dirty="0" err="1">
                <a:latin typeface="+mj-lt"/>
              </a:rPr>
              <a:t>www.statista.com</a:t>
            </a:r>
            <a:r>
              <a:rPr lang="en-US" sz="1400" dirty="0">
                <a:latin typeface="+mj-lt"/>
              </a:rPr>
              <a:t>/statistics/263437/global-smartphone-sales-to-end-users-since-</a:t>
            </a:r>
          </a:p>
          <a:p>
            <a:r>
              <a:rPr lang="en-US" sz="1400" dirty="0">
                <a:latin typeface="+mj-lt"/>
              </a:rPr>
              <a:t>           2007/</a:t>
            </a:r>
          </a:p>
        </p:txBody>
      </p:sp>
      <p:sp>
        <p:nvSpPr>
          <p:cNvPr id="8" name="TextBox 7"/>
          <p:cNvSpPr txBox="1"/>
          <p:nvPr/>
        </p:nvSpPr>
        <p:spPr>
          <a:xfrm>
            <a:off x="122346" y="4535515"/>
            <a:ext cx="8732583" cy="523220"/>
          </a:xfrm>
          <a:prstGeom prst="rect">
            <a:avLst/>
          </a:prstGeom>
          <a:noFill/>
        </p:spPr>
        <p:txBody>
          <a:bodyPr wrap="none" rtlCol="0">
            <a:spAutoFit/>
          </a:bodyPr>
          <a:lstStyle/>
          <a:p>
            <a:pPr lvl="0" fontAlgn="base">
              <a:spcBef>
                <a:spcPct val="0"/>
              </a:spcBef>
              <a:spcAft>
                <a:spcPct val="0"/>
              </a:spcAft>
            </a:pPr>
            <a:r>
              <a:rPr lang="en-US" altLang="en-US" sz="1400" dirty="0">
                <a:solidFill>
                  <a:srgbClr val="000000"/>
                </a:solidFill>
                <a:latin typeface="Verdana"/>
                <a:cs typeface="Arial" charset="0"/>
              </a:rPr>
              <a:t>[90]: Kahn O., Valentine B.: Intel Next Generation Microarchitecture Codename Sandy Bridge:</a:t>
            </a:r>
          </a:p>
          <a:p>
            <a:pPr lvl="0" fontAlgn="base">
              <a:spcBef>
                <a:spcPct val="0"/>
              </a:spcBef>
              <a:spcAft>
                <a:spcPct val="0"/>
              </a:spcAft>
            </a:pPr>
            <a:r>
              <a:rPr lang="en-US" altLang="en-US" sz="1400" dirty="0">
                <a:solidFill>
                  <a:srgbClr val="000000"/>
                </a:solidFill>
                <a:latin typeface="Verdana"/>
                <a:cs typeface="Arial" charset="0"/>
              </a:rPr>
              <a:t>           New Processor Innovations, </a:t>
            </a:r>
            <a:r>
              <a:rPr lang="en-US" altLang="en-US" sz="1400" dirty="0" err="1">
                <a:solidFill>
                  <a:srgbClr val="000000"/>
                </a:solidFill>
                <a:latin typeface="Verdana"/>
                <a:cs typeface="Arial" charset="0"/>
              </a:rPr>
              <a:t>IDF</a:t>
            </a:r>
            <a:r>
              <a:rPr lang="en-US" altLang="en-US" sz="1400" dirty="0">
                <a:solidFill>
                  <a:srgbClr val="000000"/>
                </a:solidFill>
                <a:latin typeface="Verdana"/>
                <a:cs typeface="Arial" charset="0"/>
              </a:rPr>
              <a:t> 2010</a:t>
            </a:r>
            <a:endParaRPr lang="en-US" dirty="0">
              <a:latin typeface="+mj-lt"/>
            </a:endParaRPr>
          </a:p>
        </p:txBody>
      </p:sp>
      <p:sp>
        <p:nvSpPr>
          <p:cNvPr id="9" name="TextBox 8"/>
          <p:cNvSpPr txBox="1"/>
          <p:nvPr/>
        </p:nvSpPr>
        <p:spPr>
          <a:xfrm>
            <a:off x="111809" y="5165040"/>
            <a:ext cx="8707448" cy="523220"/>
          </a:xfrm>
          <a:prstGeom prst="rect">
            <a:avLst/>
          </a:prstGeom>
          <a:noFill/>
        </p:spPr>
        <p:txBody>
          <a:bodyPr wrap="none" rtlCol="0">
            <a:spAutoFit/>
          </a:bodyPr>
          <a:lstStyle/>
          <a:p>
            <a:r>
              <a:rPr lang="en-US" sz="1400" dirty="0">
                <a:latin typeface="+mj-lt"/>
              </a:rPr>
              <a:t>[91]: Desktop Windows Version Market Share Worldwide, </a:t>
            </a:r>
            <a:r>
              <a:rPr lang="en-US" sz="1400" dirty="0" err="1">
                <a:latin typeface="+mj-lt"/>
              </a:rPr>
              <a:t>Statcounter</a:t>
            </a:r>
            <a:r>
              <a:rPr lang="en-US" sz="1400" dirty="0">
                <a:latin typeface="+mj-lt"/>
              </a:rPr>
              <a:t>, Nov. 2016 - Nov. 2017,</a:t>
            </a:r>
          </a:p>
          <a:p>
            <a:r>
              <a:rPr lang="en-US" sz="1400" dirty="0">
                <a:latin typeface="+mj-lt"/>
              </a:rPr>
              <a:t>          http://</a:t>
            </a:r>
            <a:r>
              <a:rPr lang="en-US" sz="1400" dirty="0" err="1">
                <a:latin typeface="+mj-lt"/>
              </a:rPr>
              <a:t>gs.statcounter.com</a:t>
            </a:r>
            <a:r>
              <a:rPr lang="en-US" sz="1400" dirty="0">
                <a:latin typeface="+mj-lt"/>
              </a:rPr>
              <a:t>/</a:t>
            </a:r>
            <a:r>
              <a:rPr lang="en-US" sz="1400" dirty="0" err="1">
                <a:latin typeface="+mj-lt"/>
              </a:rPr>
              <a:t>os</a:t>
            </a:r>
            <a:r>
              <a:rPr lang="en-US" sz="1400" dirty="0">
                <a:latin typeface="+mj-lt"/>
              </a:rPr>
              <a:t>-version-market-share/windows/desktop/worldwide</a:t>
            </a:r>
          </a:p>
        </p:txBody>
      </p:sp>
      <p:sp>
        <p:nvSpPr>
          <p:cNvPr id="10" name="TextBox 9"/>
          <p:cNvSpPr txBox="1"/>
          <p:nvPr/>
        </p:nvSpPr>
        <p:spPr>
          <a:xfrm>
            <a:off x="107145" y="5745441"/>
            <a:ext cx="8842614" cy="1169551"/>
          </a:xfrm>
          <a:prstGeom prst="rect">
            <a:avLst/>
          </a:prstGeom>
          <a:noFill/>
        </p:spPr>
        <p:txBody>
          <a:bodyPr wrap="none" rtlCol="0">
            <a:spAutoFit/>
          </a:bodyPr>
          <a:lstStyle/>
          <a:p>
            <a:r>
              <a:rPr lang="en-US" sz="1400" dirty="0">
                <a:latin typeface="+mj-lt"/>
              </a:rPr>
              <a:t>[92]: Qualcomm Announces Flagship Companies to Build Windows 10 PCs Powered by </a:t>
            </a:r>
          </a:p>
          <a:p>
            <a:r>
              <a:rPr lang="en-US" sz="1400" dirty="0">
                <a:latin typeface="+mj-lt"/>
              </a:rPr>
              <a:t>          Snapdragon, Qualcomm, Press Release, May 31 2017</a:t>
            </a:r>
          </a:p>
          <a:p>
            <a:r>
              <a:rPr lang="en-US" sz="1400" dirty="0">
                <a:latin typeface="+mj-lt"/>
              </a:rPr>
              <a:t>          https://www.qualcomm.com/news/releases/2017/05/31/qualcomm-announces-flagship-</a:t>
            </a:r>
          </a:p>
          <a:p>
            <a:r>
              <a:rPr lang="en-US" sz="1400" dirty="0">
                <a:latin typeface="+mj-lt"/>
              </a:rPr>
              <a:t>          companies-build-windows-10-pcs-powered</a:t>
            </a:r>
          </a:p>
          <a:p>
            <a:endParaRPr lang="en-US" sz="1400" dirty="0">
              <a:latin typeface="+mj-lt"/>
            </a:endParaRPr>
          </a:p>
        </p:txBody>
      </p:sp>
    </p:spTree>
    <p:extLst>
      <p:ext uri="{BB962C8B-B14F-4D97-AF65-F5344CB8AC3E}">
        <p14:creationId xmlns:p14="http://schemas.microsoft.com/office/powerpoint/2010/main" val="242786217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(12)</a:t>
            </a:r>
            <a:endParaRPr lang="en-US" dirty="0"/>
          </a:p>
        </p:txBody>
      </p:sp>
      <p:sp>
        <p:nvSpPr>
          <p:cNvPr id="3" name="TextBox 2"/>
          <p:cNvSpPr txBox="1"/>
          <p:nvPr/>
        </p:nvSpPr>
        <p:spPr>
          <a:xfrm>
            <a:off x="125513" y="650968"/>
            <a:ext cx="8747587" cy="954107"/>
          </a:xfrm>
          <a:prstGeom prst="rect">
            <a:avLst/>
          </a:prstGeom>
          <a:noFill/>
        </p:spPr>
        <p:txBody>
          <a:bodyPr wrap="none" rtlCol="0">
            <a:spAutoFit/>
          </a:bodyPr>
          <a:lstStyle/>
          <a:p>
            <a:r>
              <a:rPr lang="en-US" sz="1400" dirty="0">
                <a:latin typeface="+mj-lt"/>
              </a:rPr>
              <a:t>[93]: Warren T., Microsoft is bringing Windows desktop apps to mobile ARM processors,</a:t>
            </a:r>
          </a:p>
          <a:p>
            <a:r>
              <a:rPr lang="en-US" sz="1400" dirty="0">
                <a:latin typeface="+mj-lt"/>
              </a:rPr>
              <a:t>           The Verge, Dec. 7, 2016,</a:t>
            </a:r>
          </a:p>
          <a:p>
            <a:r>
              <a:rPr lang="en-US" sz="1400" dirty="0">
                <a:latin typeface="+mj-lt"/>
              </a:rPr>
              <a:t>           https://www.theverge.com/2016/12/7/13866936/microsoft-windows-10-arm-desktop-</a:t>
            </a:r>
          </a:p>
          <a:p>
            <a:r>
              <a:rPr lang="en-US" sz="1400" dirty="0">
                <a:latin typeface="+mj-lt"/>
              </a:rPr>
              <a:t>           apps-support-</a:t>
            </a:r>
            <a:r>
              <a:rPr lang="en-US" sz="1400" dirty="0" err="1">
                <a:latin typeface="+mj-lt"/>
              </a:rPr>
              <a:t>qualcomm</a:t>
            </a:r>
            <a:endParaRPr lang="en-US" sz="1400" dirty="0">
              <a:latin typeface="+mj-lt"/>
            </a:endParaRPr>
          </a:p>
        </p:txBody>
      </p:sp>
      <p:sp>
        <p:nvSpPr>
          <p:cNvPr id="4" name="TextBox 3"/>
          <p:cNvSpPr txBox="1"/>
          <p:nvPr/>
        </p:nvSpPr>
        <p:spPr>
          <a:xfrm>
            <a:off x="86213" y="1608367"/>
            <a:ext cx="8984383" cy="738664"/>
          </a:xfrm>
          <a:prstGeom prst="rect">
            <a:avLst/>
          </a:prstGeom>
          <a:noFill/>
        </p:spPr>
        <p:txBody>
          <a:bodyPr wrap="none" rtlCol="0">
            <a:spAutoFit/>
          </a:bodyPr>
          <a:lstStyle/>
          <a:p>
            <a:r>
              <a:rPr lang="en-US" sz="1400" dirty="0">
                <a:latin typeface="+mj-lt"/>
              </a:rPr>
              <a:t>[94]: Global tablet shipments from 2010 to 2018, by operating system, Statista, 2018,   </a:t>
            </a:r>
          </a:p>
          <a:p>
            <a:r>
              <a:rPr lang="en-US" sz="1400" dirty="0">
                <a:latin typeface="+mj-lt"/>
              </a:rPr>
              <a:t>           https://www.statista.com/statistics/273268/worldwide-tablet-sales-by-operating-system-</a:t>
            </a:r>
          </a:p>
          <a:p>
            <a:r>
              <a:rPr lang="en-US" sz="1400" dirty="0">
                <a:latin typeface="+mj-lt"/>
              </a:rPr>
              <a:t>           since-2nd-quarter-2010</a:t>
            </a:r>
          </a:p>
        </p:txBody>
      </p:sp>
      <p:sp>
        <p:nvSpPr>
          <p:cNvPr id="5" name="TextBox 4"/>
          <p:cNvSpPr txBox="1"/>
          <p:nvPr/>
        </p:nvSpPr>
        <p:spPr>
          <a:xfrm>
            <a:off x="125513" y="2438890"/>
            <a:ext cx="8922892" cy="954107"/>
          </a:xfrm>
          <a:prstGeom prst="rect">
            <a:avLst/>
          </a:prstGeom>
          <a:noFill/>
        </p:spPr>
        <p:txBody>
          <a:bodyPr wrap="none" rtlCol="0">
            <a:spAutoFit/>
          </a:bodyPr>
          <a:lstStyle/>
          <a:p>
            <a:r>
              <a:rPr lang="en-US" sz="1400" dirty="0">
                <a:latin typeface="+mj-lt"/>
              </a:rPr>
              <a:t>[95]: </a:t>
            </a:r>
            <a:r>
              <a:rPr lang="en-US" sz="1400" dirty="0" err="1">
                <a:latin typeface="+mj-lt"/>
              </a:rPr>
              <a:t>Hachman</a:t>
            </a:r>
            <a:r>
              <a:rPr lang="en-US" sz="1400" dirty="0">
                <a:latin typeface="+mj-lt"/>
              </a:rPr>
              <a:t> M., ARM challenges Intel in PCs with Deimos and Hercules chips, </a:t>
            </a:r>
            <a:r>
              <a:rPr lang="en-US" sz="1400" dirty="0" err="1">
                <a:latin typeface="+mj-lt"/>
              </a:rPr>
              <a:t>PCWorld</a:t>
            </a:r>
            <a:r>
              <a:rPr lang="en-US" sz="1400" dirty="0">
                <a:latin typeface="+mj-lt"/>
              </a:rPr>
              <a:t>, </a:t>
            </a:r>
          </a:p>
          <a:p>
            <a:r>
              <a:rPr lang="en-US" sz="1400" dirty="0">
                <a:latin typeface="+mj-lt"/>
              </a:rPr>
              <a:t>          Aug. 16, 2018,</a:t>
            </a:r>
          </a:p>
          <a:p>
            <a:r>
              <a:rPr lang="en-US" sz="1400" dirty="0">
                <a:latin typeface="+mj-lt"/>
              </a:rPr>
              <a:t>          https://www.pcworld.com/article/3297941/components-processors/arm-challenges-intel-</a:t>
            </a:r>
          </a:p>
          <a:p>
            <a:r>
              <a:rPr lang="en-US" sz="1400" dirty="0">
                <a:latin typeface="+mj-lt"/>
              </a:rPr>
              <a:t>          in-pcs-with-deimos-and-hercules-chips.html</a:t>
            </a:r>
          </a:p>
        </p:txBody>
      </p:sp>
      <p:sp>
        <p:nvSpPr>
          <p:cNvPr id="6" name="TextBox 5"/>
          <p:cNvSpPr txBox="1"/>
          <p:nvPr/>
        </p:nvSpPr>
        <p:spPr>
          <a:xfrm>
            <a:off x="164895" y="3519010"/>
            <a:ext cx="8572027" cy="738664"/>
          </a:xfrm>
          <a:prstGeom prst="rect">
            <a:avLst/>
          </a:prstGeom>
          <a:noFill/>
        </p:spPr>
        <p:txBody>
          <a:bodyPr wrap="none" rtlCol="0">
            <a:spAutoFit/>
          </a:bodyPr>
          <a:lstStyle/>
          <a:p>
            <a:r>
              <a:rPr lang="en-US" sz="1400" dirty="0">
                <a:latin typeface="+mj-lt"/>
              </a:rPr>
              <a:t>[96]: </a:t>
            </a:r>
            <a:r>
              <a:rPr lang="en-US" sz="1400" dirty="0" err="1">
                <a:latin typeface="+mj-lt"/>
              </a:rPr>
              <a:t>Branscombe</a:t>
            </a:r>
            <a:r>
              <a:rPr lang="en-US" sz="1400" dirty="0">
                <a:latin typeface="+mj-lt"/>
              </a:rPr>
              <a:t> M., Windows 10 on ARM: S versus Pro, emulation and 64-bit app support,</a:t>
            </a:r>
          </a:p>
          <a:p>
            <a:r>
              <a:rPr lang="en-US" sz="1400" dirty="0">
                <a:latin typeface="+mj-lt"/>
              </a:rPr>
              <a:t>          ZDNet, February 5, 2018,</a:t>
            </a:r>
          </a:p>
          <a:p>
            <a:r>
              <a:rPr lang="en-US" sz="1400" dirty="0">
                <a:latin typeface="+mj-lt"/>
              </a:rPr>
              <a:t>          Windows 10 on ARM: S versus Pro, emulation and 64-bit app support</a:t>
            </a:r>
          </a:p>
        </p:txBody>
      </p:sp>
      <p:sp>
        <p:nvSpPr>
          <p:cNvPr id="7" name="TextBox 6"/>
          <p:cNvSpPr txBox="1"/>
          <p:nvPr/>
        </p:nvSpPr>
        <p:spPr>
          <a:xfrm>
            <a:off x="125513" y="4374105"/>
            <a:ext cx="9124421" cy="738664"/>
          </a:xfrm>
          <a:prstGeom prst="rect">
            <a:avLst/>
          </a:prstGeom>
          <a:noFill/>
        </p:spPr>
        <p:txBody>
          <a:bodyPr wrap="none" rtlCol="0">
            <a:spAutoFit/>
          </a:bodyPr>
          <a:lstStyle/>
          <a:p>
            <a:r>
              <a:rPr lang="en-US" sz="1400" dirty="0">
                <a:latin typeface="+mj-lt"/>
              </a:rPr>
              <a:t>[97]: </a:t>
            </a:r>
            <a:r>
              <a:rPr lang="en-US" sz="1400" dirty="0" err="1">
                <a:latin typeface="+mj-lt"/>
              </a:rPr>
              <a:t>Pulapaka</a:t>
            </a:r>
            <a:r>
              <a:rPr lang="en-US" sz="1400" dirty="0">
                <a:latin typeface="+mj-lt"/>
              </a:rPr>
              <a:t> H. and </a:t>
            </a:r>
            <a:r>
              <a:rPr lang="en-US" sz="1400" dirty="0" err="1">
                <a:latin typeface="+mj-lt"/>
              </a:rPr>
              <a:t>Kishan</a:t>
            </a:r>
            <a:r>
              <a:rPr lang="en-US" sz="1400" dirty="0">
                <a:latin typeface="+mj-lt"/>
              </a:rPr>
              <a:t> A., Windows 10 on ARM, Presentation, Microsoft Build 2018, Seattle,</a:t>
            </a:r>
          </a:p>
          <a:p>
            <a:r>
              <a:rPr lang="en-US" sz="1400" dirty="0">
                <a:latin typeface="+mj-lt"/>
              </a:rPr>
              <a:t>          May 7-9, 2018,</a:t>
            </a:r>
          </a:p>
          <a:p>
            <a:r>
              <a:rPr lang="en-US" sz="1400" dirty="0">
                <a:latin typeface="+mj-lt"/>
              </a:rPr>
              <a:t>          https://channel9.msdn.com/Events/Build/2018/BRK2438</a:t>
            </a:r>
          </a:p>
        </p:txBody>
      </p:sp>
      <p:sp>
        <p:nvSpPr>
          <p:cNvPr id="8" name="TextBox 7"/>
          <p:cNvSpPr txBox="1"/>
          <p:nvPr/>
        </p:nvSpPr>
        <p:spPr>
          <a:xfrm>
            <a:off x="116505" y="5165611"/>
            <a:ext cx="8967070" cy="738664"/>
          </a:xfrm>
          <a:prstGeom prst="rect">
            <a:avLst/>
          </a:prstGeom>
          <a:noFill/>
        </p:spPr>
        <p:txBody>
          <a:bodyPr wrap="none" rtlCol="0">
            <a:spAutoFit/>
          </a:bodyPr>
          <a:lstStyle/>
          <a:p>
            <a:r>
              <a:rPr lang="en-US" sz="1400" dirty="0">
                <a:latin typeface="+mj-lt"/>
              </a:rPr>
              <a:t>[98]: </a:t>
            </a:r>
            <a:r>
              <a:rPr lang="en-US" sz="1400" dirty="0" err="1"/>
              <a:t>Kishan</a:t>
            </a:r>
            <a:r>
              <a:rPr lang="en-US" sz="1400" dirty="0"/>
              <a:t> A. and </a:t>
            </a:r>
            <a:r>
              <a:rPr lang="en-US" sz="1400" dirty="0" err="1">
                <a:latin typeface="+mj-lt"/>
              </a:rPr>
              <a:t>Pulapaka</a:t>
            </a:r>
            <a:r>
              <a:rPr lang="en-US" sz="1400" dirty="0">
                <a:latin typeface="+mj-lt"/>
              </a:rPr>
              <a:t> H., Windows 10 on ARM, Presentation, Microsoft Build 2017, Seattle,</a:t>
            </a:r>
          </a:p>
          <a:p>
            <a:r>
              <a:rPr lang="en-US" sz="1400" dirty="0">
                <a:latin typeface="+mj-lt"/>
              </a:rPr>
              <a:t>          May 11, 2017,</a:t>
            </a:r>
          </a:p>
          <a:p>
            <a:r>
              <a:rPr lang="en-US" sz="1400" dirty="0">
                <a:latin typeface="+mj-lt"/>
              </a:rPr>
              <a:t>          https://channel9.msdn.com/Events/Build/2017/P4171</a:t>
            </a:r>
          </a:p>
        </p:txBody>
      </p:sp>
      <p:sp>
        <p:nvSpPr>
          <p:cNvPr id="9" name="TextBox 8"/>
          <p:cNvSpPr txBox="1"/>
          <p:nvPr/>
        </p:nvSpPr>
        <p:spPr>
          <a:xfrm>
            <a:off x="71500" y="6039290"/>
            <a:ext cx="9235285" cy="523220"/>
          </a:xfrm>
          <a:prstGeom prst="rect">
            <a:avLst/>
          </a:prstGeom>
          <a:noFill/>
        </p:spPr>
        <p:txBody>
          <a:bodyPr wrap="none" rtlCol="0">
            <a:spAutoFit/>
          </a:bodyPr>
          <a:lstStyle/>
          <a:p>
            <a:r>
              <a:rPr lang="en-US" sz="1400" dirty="0">
                <a:latin typeface="+mj-lt"/>
              </a:rPr>
              <a:t>[99]: Accelerating mobile and laptop performance: Arm, ARM Newsroom, 2018,</a:t>
            </a:r>
          </a:p>
          <a:p>
            <a:r>
              <a:rPr lang="en-US" sz="1400" dirty="0">
                <a:latin typeface="+mj-lt"/>
              </a:rPr>
              <a:t>          https://www.arm.com/company/news/2018/08/accelerating-mobile-and-laptop-performance</a:t>
            </a:r>
          </a:p>
        </p:txBody>
      </p:sp>
    </p:spTree>
    <p:extLst>
      <p:ext uri="{BB962C8B-B14F-4D97-AF65-F5344CB8AC3E}">
        <p14:creationId xmlns:p14="http://schemas.microsoft.com/office/powerpoint/2010/main" val="2622951415"/>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rPr>
              <a:t>6. References (13)</a:t>
            </a:r>
            <a:endParaRPr lang="en-US" dirty="0"/>
          </a:p>
        </p:txBody>
      </p:sp>
      <p:sp>
        <p:nvSpPr>
          <p:cNvPr id="4" name="TextBox 3"/>
          <p:cNvSpPr txBox="1"/>
          <p:nvPr/>
        </p:nvSpPr>
        <p:spPr>
          <a:xfrm>
            <a:off x="125513" y="650968"/>
            <a:ext cx="9127627" cy="738664"/>
          </a:xfrm>
          <a:prstGeom prst="rect">
            <a:avLst/>
          </a:prstGeom>
          <a:noFill/>
        </p:spPr>
        <p:txBody>
          <a:bodyPr wrap="none" rtlCol="0">
            <a:spAutoFit/>
          </a:bodyPr>
          <a:lstStyle/>
          <a:p>
            <a:r>
              <a:rPr lang="en-US" sz="1400" dirty="0">
                <a:latin typeface="+mj-lt"/>
              </a:rPr>
              <a:t>[100]: </a:t>
            </a:r>
            <a:r>
              <a:rPr lang="en-US" sz="1400" dirty="0" err="1">
                <a:latin typeface="+mj-lt"/>
              </a:rPr>
              <a:t>Frumusanu</a:t>
            </a:r>
            <a:r>
              <a:rPr lang="en-US" sz="1400" dirty="0">
                <a:latin typeface="+mj-lt"/>
              </a:rPr>
              <a:t> A., Arm Unveils Client CPU Performance Roadmap Through 2020, </a:t>
            </a:r>
            <a:r>
              <a:rPr lang="en-US" sz="1400" dirty="0" err="1">
                <a:latin typeface="+mj-lt"/>
              </a:rPr>
              <a:t>AnandTech</a:t>
            </a:r>
            <a:r>
              <a:rPr lang="en-US" sz="1400" dirty="0">
                <a:latin typeface="+mj-lt"/>
              </a:rPr>
              <a:t>,</a:t>
            </a:r>
          </a:p>
          <a:p>
            <a:r>
              <a:rPr lang="en-US" sz="1400" dirty="0">
                <a:latin typeface="+mj-lt"/>
              </a:rPr>
              <a:t>             Aug. 16, 2018,</a:t>
            </a:r>
          </a:p>
          <a:p>
            <a:r>
              <a:rPr lang="en-US" sz="1400" dirty="0">
                <a:latin typeface="+mj-lt"/>
              </a:rPr>
              <a:t>             https://www.anandtech.com/show/13226/arm-unveils-client-cpu-performance-roadmap</a:t>
            </a:r>
          </a:p>
        </p:txBody>
      </p:sp>
      <p:sp>
        <p:nvSpPr>
          <p:cNvPr id="5" name="TextBox 4"/>
          <p:cNvSpPr txBox="1"/>
          <p:nvPr/>
        </p:nvSpPr>
        <p:spPr>
          <a:xfrm>
            <a:off x="125512" y="1493785"/>
            <a:ext cx="9307027" cy="523220"/>
          </a:xfrm>
          <a:prstGeom prst="rect">
            <a:avLst/>
          </a:prstGeom>
          <a:noFill/>
        </p:spPr>
        <p:txBody>
          <a:bodyPr wrap="square" rtlCol="0">
            <a:spAutoFit/>
          </a:bodyPr>
          <a:lstStyle/>
          <a:p>
            <a:r>
              <a:rPr lang="en-US" sz="1400" dirty="0">
                <a:latin typeface="+mj-lt"/>
              </a:rPr>
              <a:t>[101]: Limitations of apps and experiences on ARM, Microsoft, Windows Dev. Center, ‎02‎/‎15‎/‎2018, </a:t>
            </a:r>
          </a:p>
          <a:p>
            <a:r>
              <a:rPr lang="en-US" sz="1400" dirty="0">
                <a:latin typeface="+mj-lt"/>
              </a:rPr>
              <a:t>             https://docs.microsoft.com/en-us/windows/uwp/porting/apps-on-arm-limitations</a:t>
            </a:r>
          </a:p>
        </p:txBody>
      </p:sp>
      <p:sp>
        <p:nvSpPr>
          <p:cNvPr id="6" name="TextBox 5"/>
          <p:cNvSpPr txBox="1"/>
          <p:nvPr/>
        </p:nvSpPr>
        <p:spPr>
          <a:xfrm>
            <a:off x="125513" y="2123855"/>
            <a:ext cx="7271414" cy="523220"/>
          </a:xfrm>
          <a:prstGeom prst="rect">
            <a:avLst/>
          </a:prstGeom>
          <a:noFill/>
        </p:spPr>
        <p:txBody>
          <a:bodyPr wrap="none" rtlCol="0">
            <a:spAutoFit/>
          </a:bodyPr>
          <a:lstStyle/>
          <a:p>
            <a:r>
              <a:rPr lang="en-US" sz="1400" dirty="0">
                <a:latin typeface="+mj-lt"/>
              </a:rPr>
              <a:t>[102]: Windows 10 on ARM, Windows Dev Center, ‎02‎/‎15‎/‎2018,</a:t>
            </a:r>
          </a:p>
          <a:p>
            <a:r>
              <a:rPr lang="en-US" sz="1400" dirty="0">
                <a:latin typeface="+mj-lt"/>
              </a:rPr>
              <a:t>             https://docs.microsoft.com/en-us/windows/uwp/porting/apps-on-arm</a:t>
            </a:r>
          </a:p>
        </p:txBody>
      </p:sp>
      <p:sp>
        <p:nvSpPr>
          <p:cNvPr id="8" name="TextBox 7"/>
          <p:cNvSpPr txBox="1"/>
          <p:nvPr/>
        </p:nvSpPr>
        <p:spPr>
          <a:xfrm>
            <a:off x="125513" y="2708920"/>
            <a:ext cx="8725081" cy="523220"/>
          </a:xfrm>
          <a:prstGeom prst="rect">
            <a:avLst/>
          </a:prstGeom>
          <a:noFill/>
        </p:spPr>
        <p:txBody>
          <a:bodyPr wrap="none" rtlCol="0">
            <a:spAutoFit/>
          </a:bodyPr>
          <a:lstStyle/>
          <a:p>
            <a:r>
              <a:rPr lang="en-US" sz="1400" dirty="0">
                <a:latin typeface="+mj-lt"/>
              </a:rPr>
              <a:t>[103]: </a:t>
            </a:r>
            <a:r>
              <a:rPr lang="en-US" sz="1400" dirty="0" err="1">
                <a:latin typeface="+mj-lt"/>
              </a:rPr>
              <a:t>Menear</a:t>
            </a:r>
            <a:r>
              <a:rPr lang="en-US" sz="1400" dirty="0">
                <a:latin typeface="+mj-lt"/>
              </a:rPr>
              <a:t> H., Top 10 enterprise software companies, </a:t>
            </a:r>
            <a:r>
              <a:rPr lang="en-US" sz="1400" dirty="0" err="1">
                <a:latin typeface="+mj-lt"/>
              </a:rPr>
              <a:t>GigabitMagazine</a:t>
            </a:r>
            <a:r>
              <a:rPr lang="en-US" sz="1400" dirty="0">
                <a:latin typeface="+mj-lt"/>
              </a:rPr>
              <a:t>, Apr 19, 2018,</a:t>
            </a:r>
          </a:p>
          <a:p>
            <a:r>
              <a:rPr lang="en-US" sz="1400" dirty="0">
                <a:latin typeface="+mj-lt"/>
              </a:rPr>
              <a:t>             https://www.gigabitmagazine.com/top10/top-10-enterprise-software-companies-0</a:t>
            </a:r>
          </a:p>
        </p:txBody>
      </p:sp>
      <p:sp>
        <p:nvSpPr>
          <p:cNvPr id="9" name="TextBox 8"/>
          <p:cNvSpPr txBox="1"/>
          <p:nvPr/>
        </p:nvSpPr>
        <p:spPr>
          <a:xfrm>
            <a:off x="125513" y="3429000"/>
            <a:ext cx="8316917" cy="523220"/>
          </a:xfrm>
          <a:prstGeom prst="rect">
            <a:avLst/>
          </a:prstGeom>
          <a:noFill/>
        </p:spPr>
        <p:txBody>
          <a:bodyPr wrap="square" rtlCol="0">
            <a:spAutoFit/>
          </a:bodyPr>
          <a:lstStyle/>
          <a:p>
            <a:r>
              <a:rPr lang="en-US" sz="1400" dirty="0">
                <a:latin typeface="+mj-lt"/>
              </a:rPr>
              <a:t>[104]: How To Start Windows 8 In Desktop Mode, </a:t>
            </a:r>
            <a:r>
              <a:rPr lang="en-US" sz="1400" dirty="0" err="1">
                <a:latin typeface="+mj-lt"/>
              </a:rPr>
              <a:t>WebPro</a:t>
            </a:r>
            <a:r>
              <a:rPr lang="en-US" sz="1400" dirty="0">
                <a:latin typeface="+mj-lt"/>
              </a:rPr>
              <a:t> Education, July 28, 2014,</a:t>
            </a:r>
          </a:p>
          <a:p>
            <a:r>
              <a:rPr lang="en-US" sz="1400" dirty="0">
                <a:latin typeface="+mj-lt"/>
              </a:rPr>
              <a:t>             https://www.youtube.com/watch?v=7QmNb6TnyuM</a:t>
            </a:r>
          </a:p>
        </p:txBody>
      </p:sp>
      <p:sp>
        <p:nvSpPr>
          <p:cNvPr id="3" name="TextBox 2"/>
          <p:cNvSpPr txBox="1"/>
          <p:nvPr/>
        </p:nvSpPr>
        <p:spPr>
          <a:xfrm>
            <a:off x="135138" y="4078842"/>
            <a:ext cx="8937255" cy="307777"/>
          </a:xfrm>
          <a:prstGeom prst="rect">
            <a:avLst/>
          </a:prstGeom>
          <a:noFill/>
        </p:spPr>
        <p:txBody>
          <a:bodyPr wrap="none" rtlCol="0">
            <a:spAutoFit/>
          </a:bodyPr>
          <a:lstStyle/>
          <a:p>
            <a:r>
              <a:rPr lang="en-US" sz="1400" dirty="0">
                <a:latin typeface="+mj-lt"/>
              </a:rPr>
              <a:t>[105]: Johnson B., </a:t>
            </a:r>
            <a:r>
              <a:rPr lang="en-US" sz="1400" dirty="0" err="1">
                <a:latin typeface="+mj-lt"/>
              </a:rPr>
              <a:t>Photostream</a:t>
            </a:r>
            <a:r>
              <a:rPr lang="en-US" sz="1400" dirty="0">
                <a:latin typeface="+mj-lt"/>
              </a:rPr>
              <a:t>, https://www.flickr.com/photos/154918400@N05/42748177621</a:t>
            </a:r>
          </a:p>
        </p:txBody>
      </p:sp>
      <p:sp>
        <p:nvSpPr>
          <p:cNvPr id="10" name="TextBox 9"/>
          <p:cNvSpPr txBox="1"/>
          <p:nvPr/>
        </p:nvSpPr>
        <p:spPr>
          <a:xfrm>
            <a:off x="129250" y="4518745"/>
            <a:ext cx="9031703" cy="954107"/>
          </a:xfrm>
          <a:prstGeom prst="rect">
            <a:avLst/>
          </a:prstGeom>
          <a:noFill/>
        </p:spPr>
        <p:txBody>
          <a:bodyPr wrap="none" rtlCol="0">
            <a:spAutoFit/>
          </a:bodyPr>
          <a:lstStyle/>
          <a:p>
            <a:r>
              <a:rPr lang="en-US" sz="1400" dirty="0">
                <a:latin typeface="+mj-lt"/>
              </a:rPr>
              <a:t>[106]: </a:t>
            </a:r>
            <a:r>
              <a:rPr lang="en-US" sz="1400" dirty="0" err="1">
                <a:latin typeface="+mj-lt"/>
              </a:rPr>
              <a:t>Frumusanu</a:t>
            </a:r>
            <a:r>
              <a:rPr lang="en-US" sz="1400" dirty="0">
                <a:latin typeface="+mj-lt"/>
              </a:rPr>
              <a:t> A., The iPhone XS &amp; XS Max Review: Unveiling the Silicon Secrets, </a:t>
            </a:r>
            <a:r>
              <a:rPr lang="en-US" sz="1400" dirty="0" err="1">
                <a:latin typeface="+mj-lt"/>
              </a:rPr>
              <a:t>AnandTech</a:t>
            </a:r>
            <a:r>
              <a:rPr lang="en-US" sz="1400" dirty="0">
                <a:latin typeface="+mj-lt"/>
              </a:rPr>
              <a:t>,</a:t>
            </a:r>
          </a:p>
          <a:p>
            <a:r>
              <a:rPr lang="en-US" sz="1400" dirty="0">
                <a:latin typeface="+mj-lt"/>
              </a:rPr>
              <a:t>             Oct. 5, 2018,</a:t>
            </a:r>
          </a:p>
          <a:p>
            <a:r>
              <a:rPr lang="en-US" sz="1400" dirty="0">
                <a:latin typeface="+mj-lt"/>
              </a:rPr>
              <a:t>             https://www.anandtech.com/show/13392/the-iphone-xs-xs-max-review-unveiling-the-</a:t>
            </a:r>
          </a:p>
          <a:p>
            <a:r>
              <a:rPr lang="en-US" sz="1400" dirty="0">
                <a:latin typeface="+mj-lt"/>
              </a:rPr>
              <a:t>             silicon-secrets</a:t>
            </a:r>
          </a:p>
        </p:txBody>
      </p:sp>
      <p:sp>
        <p:nvSpPr>
          <p:cNvPr id="11" name="TextBox 10"/>
          <p:cNvSpPr txBox="1"/>
          <p:nvPr/>
        </p:nvSpPr>
        <p:spPr>
          <a:xfrm>
            <a:off x="122970" y="5454225"/>
            <a:ext cx="8885830" cy="738664"/>
          </a:xfrm>
          <a:prstGeom prst="rect">
            <a:avLst/>
          </a:prstGeom>
          <a:noFill/>
        </p:spPr>
        <p:txBody>
          <a:bodyPr wrap="none" rtlCol="0">
            <a:spAutoFit/>
          </a:bodyPr>
          <a:lstStyle/>
          <a:p>
            <a:r>
              <a:rPr lang="en-US" sz="1400" dirty="0">
                <a:latin typeface="+mj-lt"/>
              </a:rPr>
              <a:t>[107]: </a:t>
            </a:r>
            <a:r>
              <a:rPr lang="en-US" sz="1400" dirty="0" err="1">
                <a:latin typeface="+mj-lt"/>
              </a:rPr>
              <a:t>Frumunanu</a:t>
            </a:r>
            <a:r>
              <a:rPr lang="en-US" sz="1400" dirty="0">
                <a:latin typeface="+mj-lt"/>
              </a:rPr>
              <a:t> A., The Apple iPhone 11, 11 Pro &amp; 11 Pro Max Review: Performance, Battery,</a:t>
            </a:r>
          </a:p>
          <a:p>
            <a:r>
              <a:rPr lang="en-US" sz="1400" dirty="0">
                <a:latin typeface="+mj-lt"/>
              </a:rPr>
              <a:t>             &amp; Camera Elevated, </a:t>
            </a:r>
            <a:r>
              <a:rPr lang="en-US" sz="1400" dirty="0" err="1">
                <a:latin typeface="+mj-lt"/>
              </a:rPr>
              <a:t>AnandTech</a:t>
            </a:r>
            <a:r>
              <a:rPr lang="en-US" sz="1400" dirty="0">
                <a:latin typeface="+mj-lt"/>
              </a:rPr>
              <a:t>, Oct. 16, 2019,</a:t>
            </a:r>
          </a:p>
          <a:p>
            <a:r>
              <a:rPr lang="en-US" sz="1400" dirty="0">
                <a:latin typeface="+mj-lt"/>
              </a:rPr>
              <a:t>             https://www.anandtech.com/show/14892/the-apple-iphone-11-pro-and-max-review/2</a:t>
            </a:r>
          </a:p>
        </p:txBody>
      </p:sp>
    </p:spTree>
    <p:extLst>
      <p:ext uri="{BB962C8B-B14F-4D97-AF65-F5344CB8AC3E}">
        <p14:creationId xmlns:p14="http://schemas.microsoft.com/office/powerpoint/2010/main" val="995813809"/>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D5B25-1483-4589-99E0-1EFC4FF7C6AB}"/>
              </a:ext>
            </a:extLst>
          </p:cNvPr>
          <p:cNvSpPr>
            <a:spLocks noGrp="1"/>
          </p:cNvSpPr>
          <p:nvPr>
            <p:ph type="title"/>
          </p:nvPr>
        </p:nvSpPr>
        <p:spPr/>
        <p:txBody>
          <a:bodyPr/>
          <a:lstStyle/>
          <a:p>
            <a:r>
              <a:rPr lang="en-US" dirty="0">
                <a:solidFill>
                  <a:srgbClr val="FFFFFF"/>
                </a:solidFill>
              </a:rPr>
              <a:t>6. References (1</a:t>
            </a:r>
            <a:r>
              <a:rPr lang="hu-HU" dirty="0">
                <a:solidFill>
                  <a:srgbClr val="FFFFFF"/>
                </a:solidFill>
              </a:rPr>
              <a:t>4</a:t>
            </a:r>
            <a:r>
              <a:rPr lang="en-US" dirty="0">
                <a:solidFill>
                  <a:srgbClr val="FFFFFF"/>
                </a:solidFill>
              </a:rPr>
              <a:t>)</a:t>
            </a:r>
            <a:endParaRPr lang="hu-HU" dirty="0"/>
          </a:p>
        </p:txBody>
      </p:sp>
      <p:sp>
        <p:nvSpPr>
          <p:cNvPr id="3" name="TextBox 2">
            <a:extLst>
              <a:ext uri="{FF2B5EF4-FFF2-40B4-BE49-F238E27FC236}">
                <a16:creationId xmlns:a16="http://schemas.microsoft.com/office/drawing/2014/main" id="{37EA5838-8393-4820-B5C4-6CE80810C4B3}"/>
              </a:ext>
            </a:extLst>
          </p:cNvPr>
          <p:cNvSpPr txBox="1"/>
          <p:nvPr/>
        </p:nvSpPr>
        <p:spPr>
          <a:xfrm>
            <a:off x="121429" y="646182"/>
            <a:ext cx="8944308" cy="954107"/>
          </a:xfrm>
          <a:prstGeom prst="rect">
            <a:avLst/>
          </a:prstGeom>
          <a:noFill/>
        </p:spPr>
        <p:txBody>
          <a:bodyPr wrap="none" rtlCol="0">
            <a:spAutoFit/>
          </a:bodyPr>
          <a:lstStyle/>
          <a:p>
            <a:r>
              <a:rPr lang="hu-HU" sz="1400" dirty="0">
                <a:latin typeface="+mj-lt"/>
              </a:rPr>
              <a:t>[108]: Holst A., </a:t>
            </a:r>
            <a:r>
              <a:rPr lang="en-US" sz="1400" dirty="0">
                <a:latin typeface="+mj-lt"/>
              </a:rPr>
              <a:t>Global market share held by leading smartphone vendors from 4th quarter 2009</a:t>
            </a:r>
            <a:endParaRPr lang="hu-HU" sz="1400" dirty="0">
              <a:latin typeface="+mj-lt"/>
            </a:endParaRPr>
          </a:p>
          <a:p>
            <a:r>
              <a:rPr lang="hu-HU" sz="1400" dirty="0">
                <a:latin typeface="+mj-lt"/>
              </a:rPr>
              <a:t>            </a:t>
            </a:r>
            <a:r>
              <a:rPr lang="en-US" sz="1400" dirty="0">
                <a:latin typeface="+mj-lt"/>
              </a:rPr>
              <a:t> to 3rd quarter 2019</a:t>
            </a:r>
            <a:r>
              <a:rPr lang="hu-HU" sz="1400" dirty="0">
                <a:latin typeface="+mj-lt"/>
              </a:rPr>
              <a:t>, Statista, </a:t>
            </a:r>
            <a:r>
              <a:rPr lang="hu-HU" sz="1400" dirty="0"/>
              <a:t>Nov 11, 2019,</a:t>
            </a:r>
            <a:endParaRPr lang="hu-HU" sz="1400" dirty="0">
              <a:latin typeface="+mj-lt"/>
            </a:endParaRPr>
          </a:p>
          <a:p>
            <a:r>
              <a:rPr lang="hu-HU" sz="1400" dirty="0">
                <a:latin typeface="+mj-lt"/>
              </a:rPr>
              <a:t>             https://www.statista.com/statistics/271496/global-market-share-held-by-smartphone-</a:t>
            </a:r>
          </a:p>
          <a:p>
            <a:r>
              <a:rPr lang="hu-HU" sz="1400" dirty="0">
                <a:latin typeface="+mj-lt"/>
              </a:rPr>
              <a:t>             vendors-since-4th-quarter-2009</a:t>
            </a:r>
          </a:p>
        </p:txBody>
      </p:sp>
      <p:sp>
        <p:nvSpPr>
          <p:cNvPr id="4" name="TextBox 3">
            <a:extLst>
              <a:ext uri="{FF2B5EF4-FFF2-40B4-BE49-F238E27FC236}">
                <a16:creationId xmlns:a16="http://schemas.microsoft.com/office/drawing/2014/main" id="{18B70B2C-165C-4111-B750-29E19F646587}"/>
              </a:ext>
            </a:extLst>
          </p:cNvPr>
          <p:cNvSpPr txBox="1"/>
          <p:nvPr/>
        </p:nvSpPr>
        <p:spPr>
          <a:xfrm>
            <a:off x="116364" y="1667054"/>
            <a:ext cx="9213613" cy="523220"/>
          </a:xfrm>
          <a:prstGeom prst="rect">
            <a:avLst/>
          </a:prstGeom>
          <a:noFill/>
        </p:spPr>
        <p:txBody>
          <a:bodyPr wrap="none" rtlCol="0">
            <a:spAutoFit/>
          </a:bodyPr>
          <a:lstStyle/>
          <a:p>
            <a:r>
              <a:rPr lang="hu-HU" sz="1400" dirty="0">
                <a:latin typeface="+mj-lt"/>
              </a:rPr>
              <a:t>[109]: </a:t>
            </a:r>
            <a:r>
              <a:rPr lang="en-US" sz="1400" dirty="0">
                <a:latin typeface="+mj-lt"/>
              </a:rPr>
              <a:t>24 Tablet Market Share Statistics and Analysis</a:t>
            </a:r>
            <a:r>
              <a:rPr lang="hu-HU" sz="1400" dirty="0">
                <a:latin typeface="+mj-lt"/>
              </a:rPr>
              <a:t>, ejectejecteject, Dec. 2019, </a:t>
            </a:r>
          </a:p>
          <a:p>
            <a:r>
              <a:rPr lang="hu-HU" sz="1400" dirty="0">
                <a:latin typeface="+mj-lt"/>
              </a:rPr>
              <a:t>             https://www.ejectejecteject.com/statistics/24-tablet-market-share-statistics-and-analysis/</a:t>
            </a:r>
          </a:p>
        </p:txBody>
      </p:sp>
    </p:spTree>
    <p:extLst>
      <p:ext uri="{BB962C8B-B14F-4D97-AF65-F5344CB8AC3E}">
        <p14:creationId xmlns:p14="http://schemas.microsoft.com/office/powerpoint/2010/main" val="9381916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598" y="515975"/>
            <a:ext cx="8482707" cy="646331"/>
          </a:xfrm>
          <a:prstGeom prst="rect">
            <a:avLst/>
          </a:prstGeom>
          <a:noFill/>
        </p:spPr>
        <p:txBody>
          <a:bodyPr wrap="none" rtlCol="0">
            <a:spAutoFit/>
          </a:bodyPr>
          <a:lstStyle/>
          <a:p>
            <a:r>
              <a:rPr lang="en-US" dirty="0">
                <a:solidFill>
                  <a:srgbClr val="2D2D8A"/>
                </a:solidFill>
              </a:rPr>
              <a:t>Worldwide market share of application processors in </a:t>
            </a:r>
            <a:r>
              <a:rPr lang="en-US" dirty="0" err="1">
                <a:solidFill>
                  <a:srgbClr val="2D2D8A"/>
                </a:solidFill>
              </a:rPr>
              <a:t>1H</a:t>
            </a:r>
            <a:r>
              <a:rPr lang="en-US" dirty="0">
                <a:solidFill>
                  <a:srgbClr val="2D2D8A"/>
                </a:solidFill>
              </a:rPr>
              <a:t> 2017 used in </a:t>
            </a:r>
          </a:p>
          <a:p>
            <a:r>
              <a:rPr lang="en-US" dirty="0">
                <a:solidFill>
                  <a:srgbClr val="2D2D8A"/>
                </a:solidFill>
              </a:rPr>
              <a:t>  smartphones (based on revenue) </a:t>
            </a:r>
            <a:r>
              <a:rPr lang="en-US" dirty="0">
                <a:solidFill>
                  <a:srgbClr val="000000"/>
                </a:solidFill>
              </a:rPr>
              <a:t>[71]</a:t>
            </a:r>
            <a:endParaRPr lang="en-US" dirty="0"/>
          </a:p>
        </p:txBody>
      </p:sp>
      <p:graphicFrame>
        <p:nvGraphicFramePr>
          <p:cNvPr id="7" name="Táblázat 6"/>
          <p:cNvGraphicFramePr>
            <a:graphicFrameLocks noGrp="1"/>
          </p:cNvGraphicFramePr>
          <p:nvPr>
            <p:extLst>
              <p:ext uri="{D42A27DB-BD31-4B8C-83A1-F6EECF244321}">
                <p14:modId xmlns:p14="http://schemas.microsoft.com/office/powerpoint/2010/main" val="516979466"/>
              </p:ext>
            </p:extLst>
          </p:nvPr>
        </p:nvGraphicFramePr>
        <p:xfrm>
          <a:off x="251520" y="1450960"/>
          <a:ext cx="8730970" cy="2438400"/>
        </p:xfrm>
        <a:graphic>
          <a:graphicData uri="http://schemas.openxmlformats.org/drawingml/2006/table">
            <a:tbl>
              <a:tblPr firstRow="1" bandRow="1">
                <a:tableStyleId>{5940675A-B579-460E-94D1-54222C63F5DA}</a:tableStyleId>
              </a:tblPr>
              <a:tblGrid>
                <a:gridCol w="1530170">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3761410">
                  <a:extLst>
                    <a:ext uri="{9D8B030D-6E8A-4147-A177-3AD203B41FA5}">
                      <a16:colId xmlns:a16="http://schemas.microsoft.com/office/drawing/2014/main" val="20002"/>
                    </a:ext>
                  </a:extLst>
                </a:gridCol>
                <a:gridCol w="1639190">
                  <a:extLst>
                    <a:ext uri="{9D8B030D-6E8A-4147-A177-3AD203B41FA5}">
                      <a16:colId xmlns:a16="http://schemas.microsoft.com/office/drawing/2014/main" val="20003"/>
                    </a:ext>
                  </a:extLst>
                </a:gridCol>
              </a:tblGrid>
              <a:tr h="370840">
                <a:tc>
                  <a:txBody>
                    <a:bodyPr/>
                    <a:lstStyle/>
                    <a:p>
                      <a:pPr algn="ctr"/>
                      <a:r>
                        <a:rPr kumimoji="0" lang="en-US" sz="1300" b="1" i="0" u="none" strike="noStrike" kern="1200" cap="none" spc="0" normalizeH="0" baseline="0" noProof="0" dirty="0">
                          <a:ln>
                            <a:noFill/>
                          </a:ln>
                          <a:solidFill>
                            <a:srgbClr val="000000"/>
                          </a:solidFill>
                          <a:effectLst/>
                          <a:uLnTx/>
                          <a:uFillTx/>
                          <a:latin typeface="+mn-lt"/>
                          <a:ea typeface="+mn-ea"/>
                          <a:cs typeface="+mn-cs"/>
                        </a:rPr>
                        <a:t>Vendor</a:t>
                      </a:r>
                      <a:endParaRPr lang="hu-HU" sz="1300" dirty="0"/>
                    </a:p>
                  </a:txBody>
                  <a:tcPr anchor="ctr">
                    <a:solidFill>
                      <a:srgbClr val="CCECFF"/>
                    </a:solidFill>
                  </a:tcPr>
                </a:tc>
                <a:tc>
                  <a:txBody>
                    <a:bodyPr/>
                    <a:lstStyle/>
                    <a:p>
                      <a:pPr algn="ctr"/>
                      <a:r>
                        <a:rPr lang="hu-HU" sz="1300" b="1" dirty="0"/>
                        <a:t>Market </a:t>
                      </a:r>
                      <a:r>
                        <a:rPr lang="hu-HU" sz="1300" b="1" dirty="0" err="1"/>
                        <a:t>share</a:t>
                      </a:r>
                      <a:endParaRPr lang="hu-HU" sz="1300" b="1" dirty="0"/>
                    </a:p>
                  </a:txBody>
                  <a:tcPr anchor="ctr">
                    <a:solidFill>
                      <a:srgbClr val="CCECFF"/>
                    </a:solidFill>
                  </a:tcPr>
                </a:tc>
                <a:tc>
                  <a:txBody>
                    <a:bodyPr/>
                    <a:lstStyle/>
                    <a:p>
                      <a:pPr algn="ctr"/>
                      <a:r>
                        <a:rPr lang="hu-HU" sz="1300" b="1" dirty="0"/>
                        <a:t>Processor lines</a:t>
                      </a:r>
                    </a:p>
                    <a:p>
                      <a:pPr algn="ctr"/>
                      <a:r>
                        <a:rPr lang="hu-HU" sz="1300" b="1" dirty="0"/>
                        <a:t>(examples)</a:t>
                      </a:r>
                    </a:p>
                  </a:txBody>
                  <a:tcPr anchor="ctr">
                    <a:solidFill>
                      <a:srgbClr val="CCECFF"/>
                    </a:solidFill>
                  </a:tcPr>
                </a:tc>
                <a:tc>
                  <a:txBody>
                    <a:bodyPr/>
                    <a:lstStyle/>
                    <a:p>
                      <a:pPr algn="ctr"/>
                      <a:r>
                        <a:rPr lang="hu-HU" sz="1300" b="1" dirty="0"/>
                        <a:t>ISA</a:t>
                      </a:r>
                    </a:p>
                  </a:txBody>
                  <a:tcPr anchor="ctr">
                    <a:solidFill>
                      <a:srgbClr val="CCECFF"/>
                    </a:solidFill>
                  </a:tcPr>
                </a:tc>
                <a:extLst>
                  <a:ext uri="{0D108BD9-81ED-4DB2-BD59-A6C34878D82A}">
                    <a16:rowId xmlns:a16="http://schemas.microsoft.com/office/drawing/2014/main" val="10000"/>
                  </a:ext>
                </a:extLst>
              </a:tr>
              <a:tr h="370840">
                <a:tc>
                  <a:txBody>
                    <a:bodyPr/>
                    <a:lstStyle/>
                    <a:p>
                      <a:pPr algn="ctr"/>
                      <a:r>
                        <a:rPr lang="en-US" sz="1300" dirty="0">
                          <a:solidFill>
                            <a:srgbClr val="000000"/>
                          </a:solidFill>
                        </a:rPr>
                        <a:t>Qualcomm</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hu-HU" sz="1300" dirty="0"/>
                        <a:t>42 %</a:t>
                      </a:r>
                    </a:p>
                  </a:txBody>
                  <a:tcPr anchor="ctr">
                    <a:solidFill>
                      <a:srgbClr val="FFEAD5"/>
                    </a:solidFill>
                  </a:tcPr>
                </a:tc>
                <a:tc>
                  <a:txBody>
                    <a:bodyPr/>
                    <a:lstStyle/>
                    <a:p>
                      <a:pPr algn="ctr"/>
                      <a:r>
                        <a:rPr lang="en-US" sz="1300" dirty="0">
                          <a:solidFill>
                            <a:srgbClr val="000000"/>
                          </a:solidFill>
                        </a:rPr>
                        <a:t>Snapdragon line 200-805</a:t>
                      </a:r>
                    </a:p>
                    <a:p>
                      <a:pPr algn="ctr"/>
                      <a:r>
                        <a:rPr lang="en-US" sz="1300" dirty="0">
                          <a:solidFill>
                            <a:srgbClr val="000000"/>
                          </a:solidFill>
                        </a:rPr>
                        <a:t> </a:t>
                      </a:r>
                      <a:r>
                        <a:rPr lang="en-US" sz="1300" dirty="0" err="1">
                          <a:solidFill>
                            <a:srgbClr val="000000"/>
                          </a:solidFill>
                        </a:rPr>
                        <a:t>Snapdragoon</a:t>
                      </a:r>
                      <a:r>
                        <a:rPr lang="en-US" sz="1300" dirty="0">
                          <a:solidFill>
                            <a:srgbClr val="000000"/>
                          </a:solidFill>
                        </a:rPr>
                        <a:t> 808-845 </a:t>
                      </a:r>
                      <a:endParaRPr lang="hu-HU" sz="1300" dirty="0"/>
                    </a:p>
                  </a:txBody>
                  <a:tcPr anchor="ctr">
                    <a:solidFill>
                      <a:srgbClr val="FFEAD5"/>
                    </a:solidFill>
                  </a:tcPr>
                </a:tc>
                <a:tc>
                  <a:txBody>
                    <a:bodyPr/>
                    <a:lstStyle/>
                    <a:p>
                      <a:pPr algn="ctr"/>
                      <a:r>
                        <a:rPr lang="hu-HU" sz="1300" dirty="0"/>
                        <a:t>ARMv7</a:t>
                      </a:r>
                    </a:p>
                    <a:p>
                      <a:pPr algn="ctr"/>
                      <a:r>
                        <a:rPr lang="hu-HU" sz="1300" dirty="0"/>
                        <a:t>ARMv</a:t>
                      </a:r>
                      <a:r>
                        <a:rPr lang="en-US" sz="1300" dirty="0"/>
                        <a:t>8</a:t>
                      </a:r>
                      <a:endParaRPr lang="hu-HU" sz="1300" dirty="0"/>
                    </a:p>
                  </a:txBody>
                  <a:tcPr anchor="ctr">
                    <a:solidFill>
                      <a:srgbClr val="FFEAD5"/>
                    </a:solidFill>
                  </a:tcPr>
                </a:tc>
                <a:extLst>
                  <a:ext uri="{0D108BD9-81ED-4DB2-BD59-A6C34878D82A}">
                    <a16:rowId xmlns:a16="http://schemas.microsoft.com/office/drawing/2014/main" val="10001"/>
                  </a:ext>
                </a:extLst>
              </a:tr>
              <a:tr h="370840">
                <a:tc>
                  <a:txBody>
                    <a:bodyPr/>
                    <a:lstStyle/>
                    <a:p>
                      <a:pPr algn="ctr"/>
                      <a:r>
                        <a:rPr lang="en-US" sz="1300" dirty="0">
                          <a:solidFill>
                            <a:srgbClr val="000000"/>
                          </a:solidFill>
                        </a:rPr>
                        <a:t>Apple</a:t>
                      </a:r>
                    </a:p>
                    <a:p>
                      <a:pPr algn="ctr"/>
                      <a:r>
                        <a:rPr lang="en-US" sz="1300" dirty="0">
                          <a:solidFill>
                            <a:srgbClr val="000000"/>
                          </a:solidFill>
                        </a:rPr>
                        <a:t> (USA) </a:t>
                      </a:r>
                      <a:endParaRPr lang="hu-HU" sz="1300" dirty="0"/>
                    </a:p>
                  </a:txBody>
                  <a:tcPr anchor="ctr">
                    <a:solidFill>
                      <a:srgbClr val="FFEAD5"/>
                    </a:solidFill>
                  </a:tcPr>
                </a:tc>
                <a:tc>
                  <a:txBody>
                    <a:bodyPr/>
                    <a:lstStyle/>
                    <a:p>
                      <a:pPr algn="ctr"/>
                      <a:r>
                        <a:rPr lang="en-US" sz="1300" dirty="0"/>
                        <a:t>18</a:t>
                      </a:r>
                      <a:r>
                        <a:rPr lang="hu-HU" sz="1300" dirty="0"/>
                        <a:t> %</a:t>
                      </a:r>
                    </a:p>
                  </a:txBody>
                  <a:tcPr anchor="ctr">
                    <a:solidFill>
                      <a:srgbClr val="FFEAD5"/>
                    </a:solidFill>
                  </a:tcPr>
                </a:tc>
                <a:tc>
                  <a:txBody>
                    <a:bodyPr/>
                    <a:lstStyle/>
                    <a:p>
                      <a:pPr algn="ctr"/>
                      <a:r>
                        <a:rPr lang="hu-HU" sz="1300" dirty="0">
                          <a:solidFill>
                            <a:srgbClr val="000000"/>
                          </a:solidFill>
                        </a:rPr>
                        <a:t>Apple</a:t>
                      </a:r>
                      <a:r>
                        <a:rPr lang="hu-HU" sz="1300" baseline="0" dirty="0">
                          <a:solidFill>
                            <a:srgbClr val="000000"/>
                          </a:solidFill>
                        </a:rPr>
                        <a:t> A</a:t>
                      </a:r>
                      <a:r>
                        <a:rPr lang="en-US" sz="1300" baseline="0" dirty="0">
                          <a:solidFill>
                            <a:srgbClr val="000000"/>
                          </a:solidFill>
                        </a:rPr>
                        <a:t>4</a:t>
                      </a:r>
                      <a:r>
                        <a:rPr lang="hu-HU" sz="1300" baseline="0" dirty="0">
                          <a:solidFill>
                            <a:srgbClr val="000000"/>
                          </a:solidFill>
                        </a:rPr>
                        <a:t>-A</a:t>
                      </a:r>
                      <a:r>
                        <a:rPr lang="en-US" sz="1300" baseline="0" dirty="0" err="1">
                          <a:solidFill>
                            <a:srgbClr val="000000"/>
                          </a:solidFill>
                        </a:rPr>
                        <a:t>6X</a:t>
                      </a:r>
                      <a:endParaRPr lang="hu-HU" sz="1300" baseline="0" dirty="0">
                        <a:solidFill>
                          <a:srgbClr val="000000"/>
                        </a:solidFill>
                      </a:endParaRPr>
                    </a:p>
                    <a:p>
                      <a:pPr algn="ctr"/>
                      <a:r>
                        <a:rPr lang="hu-HU" sz="1300" baseline="0" dirty="0">
                          <a:solidFill>
                            <a:srgbClr val="000000"/>
                          </a:solidFill>
                        </a:rPr>
                        <a:t>Apple A</a:t>
                      </a:r>
                      <a:r>
                        <a:rPr lang="en-US" sz="1300" baseline="0" dirty="0">
                          <a:solidFill>
                            <a:srgbClr val="000000"/>
                          </a:solidFill>
                        </a:rPr>
                        <a:t>7-A</a:t>
                      </a:r>
                      <a:r>
                        <a:rPr lang="hu-HU" sz="1300" baseline="0" dirty="0">
                          <a:solidFill>
                            <a:srgbClr val="000000"/>
                          </a:solidFill>
                        </a:rPr>
                        <a:t>1</a:t>
                      </a:r>
                      <a:r>
                        <a:rPr lang="en-US" sz="1300" baseline="0" dirty="0">
                          <a:solidFill>
                            <a:srgbClr val="000000"/>
                          </a:solidFill>
                        </a:rPr>
                        <a:t>1</a:t>
                      </a:r>
                      <a:endParaRPr lang="hu-HU" sz="1300" dirty="0"/>
                    </a:p>
                  </a:txBody>
                  <a:tcPr anchor="ctr">
                    <a:solidFill>
                      <a:srgbClr val="FFEAD5"/>
                    </a:solidFill>
                  </a:tcPr>
                </a:tc>
                <a:tc>
                  <a:txBody>
                    <a:bodyPr/>
                    <a:lstStyle/>
                    <a:p>
                      <a:pPr algn="ctr"/>
                      <a:r>
                        <a:rPr lang="en-US" sz="1300" dirty="0" err="1"/>
                        <a:t>ARMv7</a:t>
                      </a:r>
                      <a:endParaRPr lang="en-US" sz="1300" dirty="0"/>
                    </a:p>
                    <a:p>
                      <a:pPr algn="ctr"/>
                      <a:r>
                        <a:rPr lang="hu-HU" sz="1300" dirty="0"/>
                        <a:t>ARMv8</a:t>
                      </a:r>
                    </a:p>
                  </a:txBody>
                  <a:tcPr anchor="ctr">
                    <a:solidFill>
                      <a:srgbClr val="FFEAD5"/>
                    </a:solidFill>
                  </a:tcPr>
                </a:tc>
                <a:extLst>
                  <a:ext uri="{0D108BD9-81ED-4DB2-BD59-A6C34878D82A}">
                    <a16:rowId xmlns:a16="http://schemas.microsoft.com/office/drawing/2014/main" val="10002"/>
                  </a:ext>
                </a:extLst>
              </a:tr>
              <a:tr h="370840">
                <a:tc>
                  <a:txBody>
                    <a:bodyPr/>
                    <a:lstStyle/>
                    <a:p>
                      <a:pPr algn="ctr"/>
                      <a:r>
                        <a:rPr lang="en-US" sz="1300" dirty="0" err="1">
                          <a:solidFill>
                            <a:srgbClr val="000000"/>
                          </a:solidFill>
                        </a:rPr>
                        <a:t>MediaTek</a:t>
                      </a:r>
                      <a:endParaRPr lang="en-US" sz="1300" dirty="0">
                        <a:solidFill>
                          <a:srgbClr val="000000"/>
                        </a:solidFill>
                      </a:endParaRPr>
                    </a:p>
                    <a:p>
                      <a:pPr algn="ctr"/>
                      <a:r>
                        <a:rPr lang="en-US" sz="1300" dirty="0">
                          <a:solidFill>
                            <a:srgbClr val="000000"/>
                          </a:solidFill>
                        </a:rPr>
                        <a:t> (Taiwan) </a:t>
                      </a:r>
                      <a:endParaRPr lang="hu-HU" sz="1300" dirty="0"/>
                    </a:p>
                  </a:txBody>
                  <a:tcPr anchor="ctr">
                    <a:solidFill>
                      <a:srgbClr val="FFEAD5"/>
                    </a:solidFill>
                  </a:tcPr>
                </a:tc>
                <a:tc>
                  <a:txBody>
                    <a:bodyPr/>
                    <a:lstStyle/>
                    <a:p>
                      <a:pPr algn="ctr"/>
                      <a:r>
                        <a:rPr lang="hu-HU" sz="1300" dirty="0"/>
                        <a:t>1</a:t>
                      </a:r>
                      <a:r>
                        <a:rPr lang="en-US" sz="1300" dirty="0"/>
                        <a:t>8</a:t>
                      </a:r>
                      <a:r>
                        <a:rPr lang="hu-HU" sz="1300" dirty="0"/>
                        <a:t> %</a:t>
                      </a:r>
                    </a:p>
                  </a:txBody>
                  <a:tcPr anchor="ctr">
                    <a:solidFill>
                      <a:srgbClr val="FFEAD5"/>
                    </a:solidFill>
                  </a:tcPr>
                </a:tc>
                <a:tc>
                  <a:txBody>
                    <a:bodyPr/>
                    <a:lstStyle/>
                    <a:p>
                      <a:pPr algn="ctr"/>
                      <a:r>
                        <a:rPr lang="hu-HU" sz="1300" dirty="0">
                          <a:solidFill>
                            <a:srgbClr val="000000"/>
                          </a:solidFill>
                        </a:rPr>
                        <a:t>Helio x10</a:t>
                      </a:r>
                    </a:p>
                    <a:p>
                      <a:pPr algn="ctr"/>
                      <a:r>
                        <a:rPr lang="hu-HU" sz="1300" dirty="0">
                          <a:solidFill>
                            <a:srgbClr val="000000"/>
                          </a:solidFill>
                        </a:rPr>
                        <a:t>Helio X20</a:t>
                      </a:r>
                      <a:endParaRPr lang="hu-HU" sz="1300" dirty="0"/>
                    </a:p>
                  </a:txBody>
                  <a:tcPr anchor="ctr">
                    <a:solidFill>
                      <a:srgbClr val="FFEAD5"/>
                    </a:solidFill>
                  </a:tcPr>
                </a:tc>
                <a:tc>
                  <a:txBody>
                    <a:bodyPr/>
                    <a:lstStyle/>
                    <a:p>
                      <a:pPr algn="ctr"/>
                      <a:r>
                        <a:rPr lang="hu-HU" sz="1300" dirty="0"/>
                        <a:t>ARMv7</a:t>
                      </a:r>
                    </a:p>
                    <a:p>
                      <a:pPr algn="ctr"/>
                      <a:r>
                        <a:rPr lang="hu-HU" sz="1300" dirty="0"/>
                        <a:t>ARMv8</a:t>
                      </a:r>
                    </a:p>
                  </a:txBody>
                  <a:tcPr anchor="ctr">
                    <a:solidFill>
                      <a:srgbClr val="FFEAD5"/>
                    </a:solidFill>
                  </a:tcPr>
                </a:tc>
                <a:extLst>
                  <a:ext uri="{0D108BD9-81ED-4DB2-BD59-A6C34878D82A}">
                    <a16:rowId xmlns:a16="http://schemas.microsoft.com/office/drawing/2014/main" val="10003"/>
                  </a:ext>
                </a:extLst>
              </a:tr>
              <a:tr h="370840">
                <a:tc>
                  <a:txBody>
                    <a:bodyPr/>
                    <a:lstStyle/>
                    <a:p>
                      <a:pPr algn="ctr"/>
                      <a:r>
                        <a:rPr lang="en-US" sz="1300" dirty="0">
                          <a:solidFill>
                            <a:srgbClr val="000000"/>
                          </a:solidFill>
                        </a:rPr>
                        <a:t>Samsung</a:t>
                      </a:r>
                    </a:p>
                    <a:p>
                      <a:pPr algn="ctr"/>
                      <a:r>
                        <a:rPr lang="en-US" sz="1300" dirty="0">
                          <a:solidFill>
                            <a:srgbClr val="000000"/>
                          </a:solidFill>
                        </a:rPr>
                        <a:t> (S. Korea) </a:t>
                      </a:r>
                      <a:endParaRPr lang="hu-HU" sz="1300" dirty="0"/>
                    </a:p>
                  </a:txBody>
                  <a:tcPr anchor="ctr">
                    <a:solidFill>
                      <a:srgbClr val="FFEAD5"/>
                    </a:solidFill>
                  </a:tcPr>
                </a:tc>
                <a:tc>
                  <a:txBody>
                    <a:bodyPr/>
                    <a:lstStyle/>
                    <a:p>
                      <a:pPr algn="ctr"/>
                      <a:endParaRPr lang="hu-HU" sz="1300"/>
                    </a:p>
                  </a:txBody>
                  <a:tcPr anchor="ctr">
                    <a:solidFill>
                      <a:srgbClr val="FFEAD5"/>
                    </a:solidFill>
                  </a:tcPr>
                </a:tc>
                <a:tc>
                  <a:txBody>
                    <a:bodyPr/>
                    <a:lstStyle/>
                    <a:p>
                      <a:pPr algn="ctr"/>
                      <a:r>
                        <a:rPr lang="en-US" sz="1200" dirty="0" err="1">
                          <a:solidFill>
                            <a:srgbClr val="000000"/>
                          </a:solidFill>
                        </a:rPr>
                        <a:t>Exynos</a:t>
                      </a:r>
                      <a:r>
                        <a:rPr lang="en-US" sz="1200" dirty="0">
                          <a:solidFill>
                            <a:srgbClr val="000000"/>
                          </a:solidFill>
                        </a:rPr>
                        <a:t> 5 line</a:t>
                      </a:r>
                    </a:p>
                    <a:p>
                      <a:pPr algn="ctr"/>
                      <a:r>
                        <a:rPr lang="en-US" sz="1200" dirty="0" err="1">
                          <a:solidFill>
                            <a:srgbClr val="000000"/>
                          </a:solidFill>
                        </a:rPr>
                        <a:t>Exynos</a:t>
                      </a:r>
                      <a:r>
                        <a:rPr lang="en-US" sz="1200" dirty="0">
                          <a:solidFill>
                            <a:srgbClr val="000000"/>
                          </a:solidFill>
                        </a:rPr>
                        <a:t> 7/8/9</a:t>
                      </a:r>
                      <a:endParaRPr lang="hu-HU" sz="1300" dirty="0"/>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ARMv7</a:t>
                      </a:r>
                      <a:endParaRPr lang="en-US" sz="1200" dirty="0">
                        <a:solidFill>
                          <a:srgbClr val="000000"/>
                        </a:solidFill>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rPr>
                        <a:t>ARMv8</a:t>
                      </a:r>
                      <a:endParaRPr lang="en-US" sz="1200" dirty="0">
                        <a:solidFill>
                          <a:srgbClr val="000000"/>
                        </a:solidFill>
                      </a:endParaRPr>
                    </a:p>
                  </a:txBody>
                  <a:tcPr anchor="ctr">
                    <a:solidFill>
                      <a:srgbClr val="FFEAD5"/>
                    </a:solidFill>
                  </a:tcPr>
                </a:tc>
                <a:extLst>
                  <a:ext uri="{0D108BD9-81ED-4DB2-BD59-A6C34878D82A}">
                    <a16:rowId xmlns:a16="http://schemas.microsoft.com/office/drawing/2014/main" val="10004"/>
                  </a:ext>
                </a:extLst>
              </a:tr>
            </a:tbl>
          </a:graphicData>
        </a:graphic>
      </p:graphicFrame>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(14)</a:t>
            </a:r>
            <a:endParaRPr lang="en-US" dirty="0"/>
          </a:p>
        </p:txBody>
      </p:sp>
      <p:sp>
        <p:nvSpPr>
          <p:cNvPr id="6" name="TextBox 5"/>
          <p:cNvSpPr txBox="1"/>
          <p:nvPr/>
        </p:nvSpPr>
        <p:spPr>
          <a:xfrm>
            <a:off x="3393018" y="4059070"/>
            <a:ext cx="2394117" cy="276999"/>
          </a:xfrm>
          <a:prstGeom prst="rect">
            <a:avLst/>
          </a:prstGeom>
          <a:noFill/>
        </p:spPr>
        <p:txBody>
          <a:bodyPr wrap="none" rtlCol="0">
            <a:spAutoFit/>
          </a:bodyPr>
          <a:lstStyle/>
          <a:p>
            <a:r>
              <a:rPr lang="hu-HU" sz="1200" dirty="0"/>
              <a:t>[Source: Strategy Analytics</a:t>
            </a:r>
            <a:r>
              <a:rPr lang="en-US" sz="1200" dirty="0"/>
              <a:t>]</a:t>
            </a:r>
          </a:p>
        </p:txBody>
      </p:sp>
      <p:cxnSp>
        <p:nvCxnSpPr>
          <p:cNvPr id="3" name="Straight Connector 2"/>
          <p:cNvCxnSpPr/>
          <p:nvPr/>
        </p:nvCxnSpPr>
        <p:spPr>
          <a:xfrm flipH="1">
            <a:off x="5652120" y="6338211"/>
            <a:ext cx="585065" cy="519789"/>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794880" y="6383370"/>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2" name="TextBox 1"/>
          <p:cNvSpPr txBox="1"/>
          <p:nvPr/>
        </p:nvSpPr>
        <p:spPr>
          <a:xfrm>
            <a:off x="7630717" y="4047455"/>
            <a:ext cx="1306768" cy="461665"/>
          </a:xfrm>
          <a:prstGeom prst="rect">
            <a:avLst/>
          </a:prstGeom>
          <a:noFill/>
        </p:spPr>
        <p:txBody>
          <a:bodyPr wrap="none" rtlCol="0">
            <a:spAutoFit/>
          </a:bodyPr>
          <a:lstStyle/>
          <a:p>
            <a:r>
              <a:rPr lang="en-US" sz="1200" dirty="0" err="1"/>
              <a:t>ARMv7</a:t>
            </a:r>
            <a:r>
              <a:rPr lang="en-US" sz="1200" dirty="0"/>
              <a:t>: 32-bit</a:t>
            </a:r>
          </a:p>
          <a:p>
            <a:r>
              <a:rPr lang="en-US" sz="1200" dirty="0" err="1"/>
              <a:t>ARMv8</a:t>
            </a:r>
            <a:r>
              <a:rPr lang="en-US" sz="1200" dirty="0"/>
              <a:t>: 64-bit</a:t>
            </a:r>
          </a:p>
        </p:txBody>
      </p:sp>
    </p:spTree>
    <p:extLst>
      <p:ext uri="{BB962C8B-B14F-4D97-AF65-F5344CB8AC3E}">
        <p14:creationId xmlns:p14="http://schemas.microsoft.com/office/powerpoint/2010/main" val="37771124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áblázat 2"/>
          <p:cNvGraphicFramePr>
            <a:graphicFrameLocks noGrp="1"/>
          </p:cNvGraphicFramePr>
          <p:nvPr>
            <p:extLst>
              <p:ext uri="{D42A27DB-BD31-4B8C-83A1-F6EECF244321}">
                <p14:modId xmlns:p14="http://schemas.microsoft.com/office/powerpoint/2010/main" val="1237217815"/>
              </p:ext>
            </p:extLst>
          </p:nvPr>
        </p:nvGraphicFramePr>
        <p:xfrm>
          <a:off x="199200" y="1207050"/>
          <a:ext cx="8730969" cy="5282290"/>
        </p:xfrm>
        <a:graphic>
          <a:graphicData uri="http://schemas.openxmlformats.org/drawingml/2006/table">
            <a:tbl>
              <a:tblPr firstRow="1" bandRow="1">
                <a:tableStyleId>{5940675A-B579-460E-94D1-54222C63F5DA}</a:tableStyleId>
              </a:tblPr>
              <a:tblGrid>
                <a:gridCol w="675074">
                  <a:extLst>
                    <a:ext uri="{9D8B030D-6E8A-4147-A177-3AD203B41FA5}">
                      <a16:colId xmlns:a16="http://schemas.microsoft.com/office/drawing/2014/main" val="20000"/>
                    </a:ext>
                  </a:extLst>
                </a:gridCol>
                <a:gridCol w="900100">
                  <a:extLst>
                    <a:ext uri="{9D8B030D-6E8A-4147-A177-3AD203B41FA5}">
                      <a16:colId xmlns:a16="http://schemas.microsoft.com/office/drawing/2014/main" val="20001"/>
                    </a:ext>
                  </a:extLst>
                </a:gridCol>
                <a:gridCol w="1080120">
                  <a:extLst>
                    <a:ext uri="{9D8B030D-6E8A-4147-A177-3AD203B41FA5}">
                      <a16:colId xmlns:a16="http://schemas.microsoft.com/office/drawing/2014/main" val="20002"/>
                    </a:ext>
                  </a:extLst>
                </a:gridCol>
                <a:gridCol w="2115235">
                  <a:extLst>
                    <a:ext uri="{9D8B030D-6E8A-4147-A177-3AD203B41FA5}">
                      <a16:colId xmlns:a16="http://schemas.microsoft.com/office/drawing/2014/main" val="20003"/>
                    </a:ext>
                  </a:extLst>
                </a:gridCol>
                <a:gridCol w="1125125">
                  <a:extLst>
                    <a:ext uri="{9D8B030D-6E8A-4147-A177-3AD203B41FA5}">
                      <a16:colId xmlns:a16="http://schemas.microsoft.com/office/drawing/2014/main" val="20004"/>
                    </a:ext>
                  </a:extLst>
                </a:gridCol>
                <a:gridCol w="1035115">
                  <a:extLst>
                    <a:ext uri="{9D8B030D-6E8A-4147-A177-3AD203B41FA5}">
                      <a16:colId xmlns:a16="http://schemas.microsoft.com/office/drawing/2014/main" val="20005"/>
                    </a:ext>
                  </a:extLst>
                </a:gridCol>
                <a:gridCol w="1800200">
                  <a:extLst>
                    <a:ext uri="{9D8B030D-6E8A-4147-A177-3AD203B41FA5}">
                      <a16:colId xmlns:a16="http://schemas.microsoft.com/office/drawing/2014/main" val="20006"/>
                    </a:ext>
                  </a:extLst>
                </a:gridCol>
              </a:tblGrid>
              <a:tr h="442075">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Model</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Released</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Technology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CPU</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Word length</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en-US" sz="1200" dirty="0">
                          <a:latin typeface="Verdana" panose="020B0604030504040204" pitchFamily="34" charset="0"/>
                          <a:ea typeface="Verdana" panose="020B0604030504040204" pitchFamily="34" charset="0"/>
                          <a:cs typeface="Verdana" panose="020B0604030504040204" pitchFamily="34" charset="0"/>
                        </a:rPr>
                        <a:t>bit</a:t>
                      </a:r>
                      <a:r>
                        <a:rPr lang="en-US" sz="1200" baseline="0" dirty="0">
                          <a:latin typeface="Verdana" panose="020B0604030504040204" pitchFamily="34" charset="0"/>
                          <a:ea typeface="Verdana" panose="020B0604030504040204" pitchFamily="34" charset="0"/>
                          <a:cs typeface="Verdana" panose="020B0604030504040204" pitchFamily="34" charset="0"/>
                        </a:rPr>
                        <a:t> </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Clock rate</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a:t>
                      </a:r>
                      <a:r>
                        <a:rPr lang="hu-HU" sz="1200" dirty="0" err="1">
                          <a:latin typeface="Verdana" panose="020B0604030504040204" pitchFamily="34" charset="0"/>
                          <a:ea typeface="Verdana" panose="020B0604030504040204" pitchFamily="34" charset="0"/>
                          <a:cs typeface="Verdana" panose="020B0604030504040204" pitchFamily="34" charset="0"/>
                        </a:rPr>
                        <a:t>up</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to</a:t>
                      </a:r>
                      <a:r>
                        <a:rPr lang="hu-HU" sz="1200" dirty="0">
                          <a:latin typeface="Verdana" panose="020B0604030504040204" pitchFamily="34" charset="0"/>
                          <a:ea typeface="Verdana" panose="020B0604030504040204" pitchFamily="34" charset="0"/>
                          <a:cs typeface="Verdana" panose="020B0604030504040204" pitchFamily="34" charset="0"/>
                        </a:rPr>
                        <a:t>)</a:t>
                      </a:r>
                    </a:p>
                  </a:txBody>
                  <a:tcPr anchor="ctr">
                    <a:solidFill>
                      <a:srgbClr val="CCECFF"/>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Connectivity</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CCECFF"/>
                    </a:solidFill>
                  </a:tcPr>
                </a:tc>
                <a:extLst>
                  <a:ext uri="{0D108BD9-81ED-4DB2-BD59-A6C34878D82A}">
                    <a16:rowId xmlns:a16="http://schemas.microsoft.com/office/drawing/2014/main" val="10000"/>
                  </a:ext>
                </a:extLst>
              </a:tr>
              <a:tr h="344944">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835</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err="1">
                          <a:latin typeface="Verdana" panose="020B0604030504040204" pitchFamily="34" charset="0"/>
                          <a:ea typeface="Verdana" panose="020B0604030504040204" pitchFamily="34" charset="0"/>
                          <a:cs typeface="Verdana" panose="020B0604030504040204" pitchFamily="34" charset="0"/>
                        </a:rPr>
                        <a:t>Q2</a:t>
                      </a:r>
                      <a:r>
                        <a:rPr lang="en-US" sz="1200" dirty="0">
                          <a:latin typeface="Verdana" panose="020B0604030504040204" pitchFamily="34" charset="0"/>
                          <a:ea typeface="Verdana" panose="020B0604030504040204" pitchFamily="34" charset="0"/>
                          <a:cs typeface="Verdana" panose="020B0604030504040204" pitchFamily="34" charset="0"/>
                        </a:rPr>
                        <a:t>/2017</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10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4+4</a:t>
                      </a:r>
                      <a:r>
                        <a:rPr lang="en-US" sz="1200" baseline="0" dirty="0">
                          <a:latin typeface="Verdana" panose="020B0604030504040204" pitchFamily="34" charset="0"/>
                          <a:ea typeface="Verdana" panose="020B0604030504040204" pitchFamily="34" charset="0"/>
                          <a:cs typeface="Verdana" panose="020B0604030504040204" pitchFamily="34" charset="0"/>
                        </a:rPr>
                        <a:t> </a:t>
                      </a:r>
                      <a:r>
                        <a:rPr lang="en-US" sz="1200" baseline="0" dirty="0" err="1">
                          <a:latin typeface="Verdana" panose="020B0604030504040204" pitchFamily="34" charset="0"/>
                          <a:ea typeface="Verdana" panose="020B0604030504040204" pitchFamily="34" charset="0"/>
                          <a:cs typeface="Verdana" panose="020B0604030504040204" pitchFamily="34" charset="0"/>
                        </a:rPr>
                        <a:t>Kryo</a:t>
                      </a:r>
                      <a:r>
                        <a:rPr lang="en-US" sz="1200" baseline="0" dirty="0">
                          <a:latin typeface="Verdana" panose="020B0604030504040204" pitchFamily="34" charset="0"/>
                          <a:ea typeface="Verdana" panose="020B0604030504040204" pitchFamily="34" charset="0"/>
                          <a:cs typeface="Verdana" panose="020B0604030504040204" pitchFamily="34" charset="0"/>
                        </a:rPr>
                        <a:t> 280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64</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2.45 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1"/>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Q3/2016</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2"/>
                  </a:ext>
                </a:extLst>
              </a:tr>
              <a:tr h="34494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820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nm</a:t>
                      </a:r>
                    </a:p>
                  </a:txBody>
                  <a:tcPr anchor="ctr">
                    <a:solidFill>
                      <a:srgbClr val="FFEAD5"/>
                    </a:solidFill>
                  </a:tcPr>
                </a:tc>
                <a:tc>
                  <a:txBody>
                    <a:bodyPr/>
                    <a:lstStyle/>
                    <a:p>
                      <a:pPr algn="ctr"/>
                      <a:r>
                        <a:rPr lang="en-US" sz="1200" dirty="0">
                          <a:latin typeface="Verdana" panose="020B0604030504040204" pitchFamily="34" charset="0"/>
                          <a:ea typeface="Verdana" panose="020B0604030504040204" pitchFamily="34" charset="0"/>
                          <a:cs typeface="Verdana" panose="020B0604030504040204" pitchFamily="34" charset="0"/>
                        </a:rPr>
                        <a:t>2+2 </a:t>
                      </a:r>
                      <a:r>
                        <a:rPr lang="hu-HU" sz="1200" dirty="0">
                          <a:latin typeface="Verdana" panose="020B0604030504040204" pitchFamily="34" charset="0"/>
                          <a:ea typeface="Verdana" panose="020B0604030504040204" pitchFamily="34" charset="0"/>
                          <a:cs typeface="Verdana" panose="020B0604030504040204" pitchFamily="34" charset="0"/>
                        </a:rPr>
                        <a:t>Kryo</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2.2 GHz</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integrated LTE + RF</a:t>
                      </a:r>
                    </a:p>
                  </a:txBody>
                  <a:tcPr anchor="ctr">
                    <a:solidFill>
                      <a:srgbClr val="FFEAD5"/>
                    </a:solidFill>
                  </a:tcPr>
                </a:tc>
                <a:extLst>
                  <a:ext uri="{0D108BD9-81ED-4DB2-BD59-A6C34878D82A}">
                    <a16:rowId xmlns:a16="http://schemas.microsoft.com/office/drawing/2014/main" val="10003"/>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H2/2014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 </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4"/>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808</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H1/2015</a:t>
                      </a: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20</a:t>
                      </a:r>
                      <a:r>
                        <a:rPr lang="hu-HU" sz="1200" baseline="0" dirty="0">
                          <a:latin typeface="Verdana" panose="020B0604030504040204" pitchFamily="34" charset="0"/>
                          <a:ea typeface="Verdana" panose="020B0604030504040204" pitchFamily="34" charset="0"/>
                          <a:cs typeface="Verdana" panose="020B0604030504040204" pitchFamily="34" charset="0"/>
                        </a:rPr>
                        <a:t>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2x ARM Cortex A57 +</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 GHz</a:t>
                      </a: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5"/>
                  </a:ext>
                </a:extLst>
              </a:tr>
              <a:tr h="352818">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805</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 450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6"/>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801</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2.5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7"/>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800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Q2/2013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400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2.3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08"/>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Q1/2013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latin typeface="Verdana" panose="020B0604030504040204" pitchFamily="34" charset="0"/>
                          <a:ea typeface="Verdana" panose="020B0604030504040204" pitchFamily="34" charset="0"/>
                          <a:cs typeface="Verdana" panose="020B0604030504040204" pitchFamily="34" charset="0"/>
                        </a:rPr>
                        <a:t>4x Krait</a:t>
                      </a:r>
                      <a:r>
                        <a:rPr lang="hu-HU" sz="1200" baseline="0" dirty="0">
                          <a:latin typeface="Verdana" panose="020B0604030504040204" pitchFamily="34" charset="0"/>
                          <a:ea typeface="Verdana" panose="020B0604030504040204" pitchFamily="34" charset="0"/>
                          <a:cs typeface="Verdana" panose="020B0604030504040204" pitchFamily="34" charset="0"/>
                        </a:rPr>
                        <a:t> 300</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1.9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a:t>
                      </a:r>
                      <a:r>
                        <a:rPr lang="hu-HU" sz="1200" dirty="0" err="1">
                          <a:latin typeface="Verdana" panose="020B0604030504040204" pitchFamily="34" charset="0"/>
                          <a:ea typeface="Verdana" panose="020B0604030504040204" pitchFamily="34" charset="0"/>
                          <a:cs typeface="Verdana" panose="020B0604030504040204" pitchFamily="34" charset="0"/>
                        </a:rPr>
                        <a:t>WiFi</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09"/>
                  </a:ext>
                </a:extLst>
              </a:tr>
              <a:tr h="376760">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410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1H/2014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A53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64</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integrated LTE + RF</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extLst>
                  <a:ext uri="{0D108BD9-81ED-4DB2-BD59-A6C34878D82A}">
                    <a16:rowId xmlns:a16="http://schemas.microsoft.com/office/drawing/2014/main" val="10010"/>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400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Q4/2013</a:t>
                      </a:r>
                    </a:p>
                  </a:txBody>
                  <a:tcPr anchor="ctr">
                    <a:solidFill>
                      <a:srgbClr val="FFEAD5"/>
                    </a:solidFill>
                  </a:tcPr>
                </a:tc>
                <a:tc>
                  <a:txBody>
                    <a:bodyPr/>
                    <a:lstStyle/>
                    <a:p>
                      <a:pPr algn="ctr"/>
                      <a:r>
                        <a:rPr lang="hu-HU" sz="1200">
                          <a:latin typeface="Verdana" panose="020B0604030504040204" pitchFamily="34" charset="0"/>
                          <a:ea typeface="Verdana" panose="020B0604030504040204" pitchFamily="34" charset="0"/>
                          <a:cs typeface="Verdana" panose="020B0604030504040204" pitchFamily="34" charset="0"/>
                        </a:rPr>
                        <a:t>28 nm</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Krait 300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1.7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LTE + RF</a:t>
                      </a:r>
                    </a:p>
                  </a:txBody>
                  <a:tcPr anchor="ctr">
                    <a:solidFill>
                      <a:srgbClr val="FFEAD5"/>
                    </a:solidFill>
                  </a:tcPr>
                </a:tc>
                <a:extLst>
                  <a:ext uri="{0D108BD9-81ED-4DB2-BD59-A6C34878D82A}">
                    <a16:rowId xmlns:a16="http://schemas.microsoft.com/office/drawing/2014/main" val="10011"/>
                  </a:ext>
                </a:extLst>
              </a:tr>
              <a:tr h="466634">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200</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2013</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28 nm</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4x ARM Cortex A5 or</a:t>
                      </a:r>
                    </a:p>
                    <a:p>
                      <a:pPr algn="ctr"/>
                      <a:r>
                        <a:rPr lang="hu-HU" sz="1200" dirty="0">
                          <a:latin typeface="Verdana" panose="020B0604030504040204" pitchFamily="34" charset="0"/>
                          <a:ea typeface="Verdana" panose="020B0604030504040204" pitchFamily="34" charset="0"/>
                          <a:cs typeface="Verdana" panose="020B0604030504040204" pitchFamily="34" charset="0"/>
                        </a:rPr>
                        <a:t>4x ARM Cortex A7</a:t>
                      </a:r>
                    </a:p>
                  </a:txBody>
                  <a:tcPr anchor="ctr">
                    <a:solidFill>
                      <a:srgbClr val="FFEAD5"/>
                    </a:solidFill>
                  </a:tcPr>
                </a:tc>
                <a:tc>
                  <a:txBody>
                    <a:bodyPr/>
                    <a:lstStyle/>
                    <a:p>
                      <a:pPr algn="ctr"/>
                      <a:r>
                        <a:rPr lang="hu-HU" sz="1200" dirty="0">
                          <a:latin typeface="Verdana" panose="020B0604030504040204" pitchFamily="34" charset="0"/>
                          <a:ea typeface="Verdana" panose="020B0604030504040204" pitchFamily="34" charset="0"/>
                          <a:cs typeface="Verdana" panose="020B0604030504040204" pitchFamily="34" charset="0"/>
                        </a:rPr>
                        <a:t>32</a:t>
                      </a:r>
                    </a:p>
                  </a:txBody>
                  <a:tcPr anchor="ctr">
                    <a:solidFill>
                      <a:srgbClr val="FFEAD5"/>
                    </a:solidFill>
                  </a:tcPr>
                </a:tc>
                <a:tc>
                  <a:txBody>
                    <a:bodyPr/>
                    <a:lstStyle/>
                    <a:p>
                      <a:pPr algn="ctr">
                        <a:spcAft>
                          <a:spcPts val="200"/>
                        </a:spcAft>
                      </a:pPr>
                      <a:r>
                        <a:rPr lang="hu-HU" sz="1200" dirty="0">
                          <a:latin typeface="Verdana" panose="020B0604030504040204" pitchFamily="34" charset="0"/>
                          <a:ea typeface="Verdana" panose="020B0604030504040204" pitchFamily="34" charset="0"/>
                          <a:cs typeface="Verdana" panose="020B0604030504040204" pitchFamily="34" charset="0"/>
                        </a:rPr>
                        <a:t>1.4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p>
                      <a:pPr algn="ctr"/>
                      <a:r>
                        <a:rPr lang="hu-HU" sz="1200" dirty="0">
                          <a:latin typeface="Verdana" panose="020B0604030504040204" pitchFamily="34" charset="0"/>
                          <a:ea typeface="Verdana" panose="020B0604030504040204" pitchFamily="34" charset="0"/>
                          <a:cs typeface="Verdana" panose="020B0604030504040204" pitchFamily="34" charset="0"/>
                        </a:rPr>
                        <a:t>1.2 </a:t>
                      </a:r>
                      <a:r>
                        <a:rPr lang="hu-HU" sz="1200" dirty="0" err="1">
                          <a:latin typeface="Verdana" panose="020B0604030504040204" pitchFamily="34" charset="0"/>
                          <a:ea typeface="Verdana" panose="020B0604030504040204" pitchFamily="34" charset="0"/>
                          <a:cs typeface="Verdana" panose="020B0604030504040204" pitchFamily="34" charset="0"/>
                        </a:rPr>
                        <a:t>GHz</a:t>
                      </a:r>
                      <a:endParaRPr lang="hu-HU" sz="1200" dirty="0">
                        <a:latin typeface="Verdana" panose="020B0604030504040204" pitchFamily="34" charset="0"/>
                        <a:ea typeface="Verdana" panose="020B0604030504040204" pitchFamily="34" charset="0"/>
                        <a:cs typeface="Verdana" panose="020B0604030504040204" pitchFamily="34" charset="0"/>
                      </a:endParaRPr>
                    </a:p>
                  </a:txBody>
                  <a:tcPr anchor="ctr">
                    <a:solidFill>
                      <a:srgbClr val="FFEAD5"/>
                    </a:solidFill>
                  </a:tcPr>
                </a:tc>
                <a:tc>
                  <a:txBody>
                    <a:bodyPr/>
                    <a:lstStyle/>
                    <a:p>
                      <a:pPr algn="ctr"/>
                      <a:r>
                        <a:rPr lang="hu-HU" sz="1200" dirty="0" err="1">
                          <a:latin typeface="Verdana" panose="020B0604030504040204" pitchFamily="34" charset="0"/>
                          <a:ea typeface="Verdana" panose="020B0604030504040204" pitchFamily="34" charset="0"/>
                          <a:cs typeface="Verdana" panose="020B0604030504040204" pitchFamily="34" charset="0"/>
                        </a:rPr>
                        <a:t>integrated</a:t>
                      </a:r>
                      <a:r>
                        <a:rPr lang="hu-HU" sz="1200" dirty="0">
                          <a:latin typeface="Verdana" panose="020B0604030504040204" pitchFamily="34" charset="0"/>
                          <a:ea typeface="Verdana" panose="020B0604030504040204" pitchFamily="34" charset="0"/>
                          <a:cs typeface="Verdana" panose="020B0604030504040204" pitchFamily="34" charset="0"/>
                        </a:rPr>
                        <a:t> 3G + RF</a:t>
                      </a:r>
                    </a:p>
                  </a:txBody>
                  <a:tcPr anchor="ctr">
                    <a:solidFill>
                      <a:srgbClr val="FFEAD5"/>
                    </a:solidFill>
                  </a:tcPr>
                </a:tc>
                <a:extLst>
                  <a:ext uri="{0D108BD9-81ED-4DB2-BD59-A6C34878D82A}">
                    <a16:rowId xmlns:a16="http://schemas.microsoft.com/office/drawing/2014/main" val="10012"/>
                  </a:ext>
                </a:extLst>
              </a:tr>
            </a:tbl>
          </a:graphicData>
        </a:graphic>
      </p:graphicFrame>
      <p:sp>
        <p:nvSpPr>
          <p:cNvPr id="4" name="TextBox 3"/>
          <p:cNvSpPr txBox="1"/>
          <p:nvPr/>
        </p:nvSpPr>
        <p:spPr>
          <a:xfrm>
            <a:off x="107398" y="516661"/>
            <a:ext cx="6063648" cy="369332"/>
          </a:xfrm>
          <a:prstGeom prst="rect">
            <a:avLst/>
          </a:prstGeom>
          <a:noFill/>
        </p:spPr>
        <p:txBody>
          <a:bodyPr wrap="none" rtlCol="0">
            <a:spAutoFit/>
          </a:bodyPr>
          <a:lstStyle/>
          <a:p>
            <a:r>
              <a:rPr lang="en-US" dirty="0">
                <a:solidFill>
                  <a:schemeClr val="accent6"/>
                </a:solidFill>
              </a:rPr>
              <a:t>Main features of the Qualcomm </a:t>
            </a:r>
            <a:r>
              <a:rPr lang="en-US" dirty="0" err="1">
                <a:solidFill>
                  <a:schemeClr val="accent6"/>
                </a:solidFill>
              </a:rPr>
              <a:t>Snapdragoon</a:t>
            </a:r>
            <a:r>
              <a:rPr lang="en-US" dirty="0">
                <a:solidFill>
                  <a:schemeClr val="accent6"/>
                </a:solidFill>
              </a:rPr>
              <a:t> lines</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2. Emergence and spread of smartphones (15)</a:t>
            </a:r>
            <a:endParaRPr lang="en-US" dirty="0"/>
          </a:p>
        </p:txBody>
      </p:sp>
      <p:sp>
        <p:nvSpPr>
          <p:cNvPr id="2" name="TextBox 1"/>
          <p:cNvSpPr txBox="1"/>
          <p:nvPr/>
        </p:nvSpPr>
        <p:spPr>
          <a:xfrm>
            <a:off x="1826695" y="6572381"/>
            <a:ext cx="5215915" cy="276999"/>
          </a:xfrm>
          <a:prstGeom prst="rect">
            <a:avLst/>
          </a:prstGeom>
          <a:noFill/>
        </p:spPr>
        <p:txBody>
          <a:bodyPr wrap="none" rtlCol="0">
            <a:spAutoFit/>
          </a:bodyPr>
          <a:lstStyle/>
          <a:p>
            <a:r>
              <a:rPr lang="hu-HU" sz="1200" dirty="0"/>
              <a:t>RF: Radio Frequency Front </a:t>
            </a:r>
            <a:r>
              <a:rPr lang="hu-HU" sz="1200"/>
              <a:t>End implemented </a:t>
            </a:r>
            <a:r>
              <a:rPr lang="hu-HU" sz="1200" dirty="0"/>
              <a:t>as a separate chip</a:t>
            </a:r>
            <a:endParaRPr lang="en-US" sz="1200" dirty="0"/>
          </a:p>
        </p:txBody>
      </p:sp>
    </p:spTree>
    <p:extLst>
      <p:ext uri="{BB962C8B-B14F-4D97-AF65-F5344CB8AC3E}">
        <p14:creationId xmlns:p14="http://schemas.microsoft.com/office/powerpoint/2010/main" val="41866232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 Emergence and spread of smartphones (16)</a:t>
            </a:r>
          </a:p>
        </p:txBody>
      </p:sp>
      <p:grpSp>
        <p:nvGrpSpPr>
          <p:cNvPr id="3" name="Group 2"/>
          <p:cNvGrpSpPr/>
          <p:nvPr/>
        </p:nvGrpSpPr>
        <p:grpSpPr>
          <a:xfrm>
            <a:off x="86116" y="15477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in-order</a:t>
              </a: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a:solidFill>
                    <a:schemeClr val="bg1"/>
                  </a:solidFill>
                </a:rPr>
                <a:t>3-wide</a:t>
              </a:r>
            </a:p>
            <a:p>
              <a:pPr algn="ctr"/>
              <a:r>
                <a:rPr lang="en-US" sz="950" i="1" dirty="0">
                  <a:solidFill>
                    <a:schemeClr val="bg1"/>
                  </a:solidFill>
                </a:rPr>
                <a:t>out-of-order</a:t>
              </a:r>
            </a:p>
          </p:txBody>
        </p:sp>
      </p:grpSp>
      <p:sp>
        <p:nvSpPr>
          <p:cNvPr id="11" name="TextBox 1"/>
          <p:cNvSpPr txBox="1">
            <a:spLocks noChangeArrowheads="1"/>
          </p:cNvSpPr>
          <p:nvPr/>
        </p:nvSpPr>
        <p:spPr bwMode="auto">
          <a:xfrm>
            <a:off x="123648" y="518863"/>
            <a:ext cx="65447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rgbClr val="333399"/>
                </a:solidFill>
                <a:latin typeface="Verdana"/>
              </a:rPr>
              <a:t>Intel's efforts to enter the mobile market</a:t>
            </a:r>
            <a:r>
              <a:rPr lang="hu-HU" dirty="0">
                <a:solidFill>
                  <a:srgbClr val="333399"/>
                </a:solidFill>
                <a:latin typeface="Verdana"/>
              </a:rPr>
              <a:t> </a:t>
            </a:r>
            <a:r>
              <a:rPr lang="hu-HU" dirty="0">
                <a:solidFill>
                  <a:srgbClr val="000000"/>
                </a:solidFill>
                <a:latin typeface="Verdana"/>
              </a:rPr>
              <a:t>[</a:t>
            </a:r>
            <a:r>
              <a:rPr lang="en-US" dirty="0">
                <a:solidFill>
                  <a:srgbClr val="000000"/>
                </a:solidFill>
                <a:latin typeface="Verdana"/>
              </a:rPr>
              <a:t>Based on 2</a:t>
            </a:r>
            <a:r>
              <a:rPr lang="hu-HU" dirty="0">
                <a:solidFill>
                  <a:srgbClr val="000000"/>
                </a:solidFill>
                <a:latin typeface="Verdana"/>
              </a:rPr>
              <a:t>]</a:t>
            </a:r>
            <a:endParaRPr lang="en-US" dirty="0">
              <a:solidFill>
                <a:srgbClr val="000000"/>
              </a:solidFill>
              <a:latin typeface="Verdana"/>
            </a:endParaRPr>
          </a:p>
        </p:txBody>
      </p:sp>
      <p:sp>
        <p:nvSpPr>
          <p:cNvPr id="12" name="TextBox 11"/>
          <p:cNvSpPr txBox="1"/>
          <p:nvPr/>
        </p:nvSpPr>
        <p:spPr>
          <a:xfrm>
            <a:off x="158028" y="848165"/>
            <a:ext cx="6907981" cy="369332"/>
          </a:xfrm>
          <a:prstGeom prst="rect">
            <a:avLst/>
          </a:prstGeom>
          <a:noFill/>
        </p:spPr>
        <p:txBody>
          <a:bodyPr wrap="none" rtlCol="0">
            <a:spAutoFit/>
          </a:bodyPr>
          <a:lstStyle/>
          <a:p>
            <a:r>
              <a:rPr lang="en-US" dirty="0">
                <a:solidFill>
                  <a:schemeClr val="accent6"/>
                </a:solidFill>
              </a:rPr>
              <a:t>Introduction of the Atom line targeting the mobile market</a:t>
            </a:r>
          </a:p>
        </p:txBody>
      </p:sp>
    </p:spTree>
    <p:extLst>
      <p:ext uri="{BB962C8B-B14F-4D97-AF65-F5344CB8AC3E}">
        <p14:creationId xmlns:p14="http://schemas.microsoft.com/office/powerpoint/2010/main" val="901224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(17)</a:t>
            </a:r>
            <a:endParaRPr lang="en-US" dirty="0"/>
          </a:p>
        </p:txBody>
      </p:sp>
      <p:grpSp>
        <p:nvGrpSpPr>
          <p:cNvPr id="3" name="Group 2"/>
          <p:cNvGrpSpPr/>
          <p:nvPr/>
        </p:nvGrpSpPr>
        <p:grpSpPr>
          <a:xfrm>
            <a:off x="79312" y="1144594"/>
            <a:ext cx="9001617" cy="5812833"/>
            <a:chOff x="-21787" y="1060704"/>
            <a:chExt cx="9159597" cy="5929519"/>
          </a:xfrm>
        </p:grpSpPr>
        <p:grpSp>
          <p:nvGrpSpPr>
            <p:cNvPr id="4" name="Group 3"/>
            <p:cNvGrpSpPr/>
            <p:nvPr/>
          </p:nvGrpSpPr>
          <p:grpSpPr>
            <a:xfrm>
              <a:off x="-21787" y="1060704"/>
              <a:ext cx="9159597" cy="5929519"/>
              <a:chOff x="-21787" y="1060704"/>
              <a:chExt cx="9159597" cy="5929519"/>
            </a:xfrm>
          </p:grpSpPr>
          <p:pic>
            <p:nvPicPr>
              <p:cNvPr id="1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891" r="9522" b="41778"/>
              <a:stretch/>
            </p:blipFill>
            <p:spPr bwMode="auto">
              <a:xfrm>
                <a:off x="-21787" y="1060704"/>
                <a:ext cx="9159597" cy="5870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 name="Group 13"/>
              <p:cNvGrpSpPr/>
              <p:nvPr/>
            </p:nvGrpSpPr>
            <p:grpSpPr>
              <a:xfrm>
                <a:off x="2029496" y="3468607"/>
                <a:ext cx="930556" cy="1038079"/>
                <a:chOff x="6722587" y="2216856"/>
                <a:chExt cx="921708" cy="1026529"/>
              </a:xfrm>
            </p:grpSpPr>
            <p:pic>
              <p:nvPicPr>
                <p:cNvPr id="6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Group 14"/>
              <p:cNvGrpSpPr/>
              <p:nvPr/>
            </p:nvGrpSpPr>
            <p:grpSpPr>
              <a:xfrm>
                <a:off x="3516347" y="2784563"/>
                <a:ext cx="930556" cy="1038079"/>
                <a:chOff x="6722587" y="2216856"/>
                <a:chExt cx="921708" cy="1026529"/>
              </a:xfrm>
            </p:grpSpPr>
            <p:pic>
              <p:nvPicPr>
                <p:cNvPr id="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6" name="Group 15"/>
              <p:cNvGrpSpPr/>
              <p:nvPr/>
            </p:nvGrpSpPr>
            <p:grpSpPr>
              <a:xfrm>
                <a:off x="5002405" y="2285573"/>
                <a:ext cx="930556" cy="1038079"/>
                <a:chOff x="6722587" y="2216856"/>
                <a:chExt cx="921708" cy="1026529"/>
              </a:xfrm>
            </p:grpSpPr>
            <p:pic>
              <p:nvPicPr>
                <p:cNvPr id="6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7" name="Group 16"/>
              <p:cNvGrpSpPr/>
              <p:nvPr/>
            </p:nvGrpSpPr>
            <p:grpSpPr>
              <a:xfrm>
                <a:off x="6469824" y="1817372"/>
                <a:ext cx="930556" cy="1038079"/>
                <a:chOff x="6722587" y="2216856"/>
                <a:chExt cx="921708" cy="1026529"/>
              </a:xfrm>
            </p:grpSpPr>
            <p:pic>
              <p:nvPicPr>
                <p:cNvPr id="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8" name="Group 17"/>
              <p:cNvGrpSpPr/>
              <p:nvPr/>
            </p:nvGrpSpPr>
            <p:grpSpPr>
              <a:xfrm>
                <a:off x="3526461" y="5128558"/>
                <a:ext cx="930556" cy="1038079"/>
                <a:chOff x="6722587" y="2216856"/>
                <a:chExt cx="921708" cy="1026529"/>
              </a:xfrm>
            </p:grpSpPr>
            <p:pic>
              <p:nvPicPr>
                <p:cNvPr id="6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9" name="Group 18"/>
              <p:cNvGrpSpPr/>
              <p:nvPr/>
            </p:nvGrpSpPr>
            <p:grpSpPr>
              <a:xfrm>
                <a:off x="5009377" y="4767197"/>
                <a:ext cx="930556" cy="1038079"/>
                <a:chOff x="6722587" y="2216856"/>
                <a:chExt cx="921708" cy="1026529"/>
              </a:xfrm>
            </p:grpSpPr>
            <p:pic>
              <p:nvPicPr>
                <p:cNvPr id="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0" name="TextBox 19"/>
              <p:cNvSpPr txBox="1"/>
              <p:nvPr/>
            </p:nvSpPr>
            <p:spPr>
              <a:xfrm>
                <a:off x="3310977" y="2349210"/>
                <a:ext cx="1418036" cy="482421"/>
              </a:xfrm>
              <a:prstGeom prst="rect">
                <a:avLst/>
              </a:prstGeom>
              <a:noFill/>
            </p:spPr>
            <p:txBody>
              <a:bodyPr wrap="none" rtlCol="0">
                <a:spAutoFit/>
              </a:bodyPr>
              <a:lstStyle/>
              <a:p>
                <a:pPr algn="ctr">
                  <a:lnSpc>
                    <a:spcPts val="1500"/>
                  </a:lnSpc>
                </a:pPr>
                <a:r>
                  <a:rPr lang="en-US" sz="1300" b="1" dirty="0">
                    <a:solidFill>
                      <a:srgbClr val="FFC000"/>
                    </a:solidFill>
                  </a:rPr>
                  <a:t>Clover Trail+</a:t>
                </a:r>
                <a:endParaRPr lang="en-US" sz="1100" b="1" dirty="0">
                  <a:solidFill>
                    <a:srgbClr val="FFFFFF"/>
                  </a:solidFill>
                </a:endParaRPr>
              </a:p>
              <a:p>
                <a:pPr algn="ctr">
                  <a:lnSpc>
                    <a:spcPts val="1500"/>
                  </a:lnSpc>
                </a:pPr>
                <a:r>
                  <a:rPr lang="en-US" sz="1100" dirty="0">
                    <a:solidFill>
                      <a:srgbClr val="FFFFFF"/>
                    </a:solidFill>
                  </a:rPr>
                  <a:t>(2013)</a:t>
                </a:r>
              </a:p>
            </p:txBody>
          </p:sp>
          <p:sp>
            <p:nvSpPr>
              <p:cNvPr id="21" name="TextBox 20"/>
              <p:cNvSpPr txBox="1"/>
              <p:nvPr/>
            </p:nvSpPr>
            <p:spPr>
              <a:xfrm>
                <a:off x="2029496" y="3068960"/>
                <a:ext cx="994017" cy="466859"/>
              </a:xfrm>
              <a:prstGeom prst="rect">
                <a:avLst/>
              </a:prstGeom>
              <a:noFill/>
            </p:spPr>
            <p:txBody>
              <a:bodyPr wrap="none" rtlCol="0">
                <a:spAutoFit/>
              </a:bodyPr>
              <a:lstStyle/>
              <a:p>
                <a:r>
                  <a:rPr lang="en-US" sz="1300" b="1" dirty="0">
                    <a:solidFill>
                      <a:srgbClr val="FFC000"/>
                    </a:solidFill>
                  </a:rPr>
                  <a:t>Medfield</a:t>
                </a:r>
              </a:p>
              <a:p>
                <a:pPr algn="ctr"/>
                <a:r>
                  <a:rPr lang="en-US" sz="1100" dirty="0">
                    <a:solidFill>
                      <a:srgbClr val="FFFFFF"/>
                    </a:solidFill>
                  </a:rPr>
                  <a:t>(2012)</a:t>
                </a:r>
              </a:p>
            </p:txBody>
          </p:sp>
          <p:sp>
            <p:nvSpPr>
              <p:cNvPr id="22" name="TextBox 21"/>
              <p:cNvSpPr txBox="1"/>
              <p:nvPr/>
            </p:nvSpPr>
            <p:spPr>
              <a:xfrm>
                <a:off x="4941309" y="1870111"/>
                <a:ext cx="1102449" cy="466859"/>
              </a:xfrm>
              <a:prstGeom prst="rect">
                <a:avLst/>
              </a:prstGeom>
              <a:noFill/>
            </p:spPr>
            <p:txBody>
              <a:bodyPr wrap="none" rtlCol="0">
                <a:spAutoFit/>
              </a:bodyPr>
              <a:lstStyle/>
              <a:p>
                <a:r>
                  <a:rPr lang="en-US" sz="1300" b="1" dirty="0">
                    <a:solidFill>
                      <a:srgbClr val="FFC000"/>
                    </a:solidFill>
                  </a:rPr>
                  <a:t>Merrifield</a:t>
                </a:r>
              </a:p>
              <a:p>
                <a:pPr algn="ctr"/>
                <a:r>
                  <a:rPr lang="en-US" sz="1100" dirty="0">
                    <a:solidFill>
                      <a:srgbClr val="FFFFFF"/>
                    </a:solidFill>
                  </a:rPr>
                  <a:t>(2014)</a:t>
                </a:r>
              </a:p>
            </p:txBody>
          </p:sp>
          <p:sp>
            <p:nvSpPr>
              <p:cNvPr id="23" name="TextBox 22"/>
              <p:cNvSpPr txBox="1"/>
              <p:nvPr/>
            </p:nvSpPr>
            <p:spPr>
              <a:xfrm>
                <a:off x="6373099" y="1408892"/>
                <a:ext cx="1189842" cy="466859"/>
              </a:xfrm>
              <a:prstGeom prst="rect">
                <a:avLst/>
              </a:prstGeom>
              <a:noFill/>
            </p:spPr>
            <p:txBody>
              <a:bodyPr wrap="none" rtlCol="0">
                <a:spAutoFit/>
              </a:bodyPr>
              <a:lstStyle/>
              <a:p>
                <a:r>
                  <a:rPr lang="en-US" sz="1300" b="1" dirty="0">
                    <a:solidFill>
                      <a:srgbClr val="FFC000"/>
                    </a:solidFill>
                  </a:rPr>
                  <a:t>Moorefield</a:t>
                </a:r>
              </a:p>
              <a:p>
                <a:pPr algn="ctr"/>
                <a:r>
                  <a:rPr lang="en-US" sz="1100" dirty="0">
                    <a:solidFill>
                      <a:srgbClr val="FFFFFF"/>
                    </a:solidFill>
                  </a:rPr>
                  <a:t>(2014)</a:t>
                </a:r>
              </a:p>
            </p:txBody>
          </p:sp>
          <p:sp>
            <p:nvSpPr>
              <p:cNvPr id="24" name="TextBox 23"/>
              <p:cNvSpPr txBox="1"/>
              <p:nvPr/>
            </p:nvSpPr>
            <p:spPr>
              <a:xfrm>
                <a:off x="3428616" y="4710630"/>
                <a:ext cx="1125106" cy="459078"/>
              </a:xfrm>
              <a:prstGeom prst="rect">
                <a:avLst/>
              </a:prstGeom>
              <a:noFill/>
            </p:spPr>
            <p:txBody>
              <a:bodyPr wrap="none" rtlCol="0">
                <a:spAutoFit/>
              </a:bodyPr>
              <a:lstStyle/>
              <a:p>
                <a:pPr algn="ctr">
                  <a:lnSpc>
                    <a:spcPts val="1500"/>
                  </a:lnSpc>
                </a:pPr>
                <a:r>
                  <a:rPr lang="en-US" sz="1300" b="1" dirty="0">
                    <a:solidFill>
                      <a:srgbClr val="FFC000"/>
                    </a:solidFill>
                  </a:rPr>
                  <a:t>Lexington</a:t>
                </a:r>
              </a:p>
              <a:p>
                <a:pPr algn="ctr"/>
                <a:r>
                  <a:rPr lang="en-US" sz="1100" dirty="0">
                    <a:solidFill>
                      <a:srgbClr val="FFFFFF"/>
                    </a:solidFill>
                  </a:rPr>
                  <a:t>(2013)</a:t>
                </a:r>
              </a:p>
            </p:txBody>
          </p:sp>
          <p:sp>
            <p:nvSpPr>
              <p:cNvPr id="25" name="TextBox 24"/>
              <p:cNvSpPr txBox="1"/>
              <p:nvPr/>
            </p:nvSpPr>
            <p:spPr>
              <a:xfrm>
                <a:off x="5029186" y="4330787"/>
                <a:ext cx="900927" cy="466859"/>
              </a:xfrm>
              <a:prstGeom prst="rect">
                <a:avLst/>
              </a:prstGeom>
              <a:noFill/>
            </p:spPr>
            <p:txBody>
              <a:bodyPr wrap="none" rtlCol="0">
                <a:spAutoFit/>
              </a:bodyPr>
              <a:lstStyle/>
              <a:p>
                <a:pPr algn="ctr"/>
                <a:r>
                  <a:rPr lang="en-US" sz="1300" b="1" dirty="0">
                    <a:solidFill>
                      <a:srgbClr val="FFC000"/>
                    </a:solidFill>
                  </a:rPr>
                  <a:t>Slayton</a:t>
                </a:r>
              </a:p>
              <a:p>
                <a:pPr algn="ctr"/>
                <a:r>
                  <a:rPr lang="en-US" sz="1100" dirty="0">
                    <a:solidFill>
                      <a:srgbClr val="FFFFFF"/>
                    </a:solidFill>
                  </a:rPr>
                  <a:t>(2014)</a:t>
                </a:r>
              </a:p>
            </p:txBody>
          </p:sp>
          <p:sp>
            <p:nvSpPr>
              <p:cNvPr id="26" name="TextBox 25"/>
              <p:cNvSpPr txBox="1"/>
              <p:nvPr/>
            </p:nvSpPr>
            <p:spPr>
              <a:xfrm>
                <a:off x="3030556" y="3767110"/>
                <a:ext cx="1906790" cy="778098"/>
              </a:xfrm>
              <a:prstGeom prst="rect">
                <a:avLst/>
              </a:prstGeom>
              <a:noFill/>
            </p:spPr>
            <p:txBody>
              <a:bodyPr wrap="none" rtlCol="0">
                <a:spAutoFit/>
              </a:bodyPr>
              <a:lstStyle/>
              <a:p>
                <a:pPr algn="ctr"/>
                <a:r>
                  <a:rPr lang="en-US" sz="1100" dirty="0">
                    <a:solidFill>
                      <a:srgbClr val="FFFFFF"/>
                    </a:solidFill>
                  </a:rPr>
                  <a:t>Z2520-2580</a:t>
                </a:r>
              </a:p>
              <a:p>
                <a:pPr algn="ctr"/>
                <a:r>
                  <a:rPr lang="en-US" sz="1100" dirty="0">
                    <a:solidFill>
                      <a:srgbClr val="FFFFFF"/>
                    </a:solidFill>
                  </a:rPr>
                  <a:t>2x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6268/6360/7160</a:t>
                </a:r>
              </a:p>
            </p:txBody>
          </p:sp>
          <p:sp>
            <p:nvSpPr>
              <p:cNvPr id="27" name="TextBox 26"/>
              <p:cNvSpPr txBox="1"/>
              <p:nvPr/>
            </p:nvSpPr>
            <p:spPr>
              <a:xfrm>
                <a:off x="3473798" y="6095439"/>
                <a:ext cx="1052278" cy="778098"/>
              </a:xfrm>
              <a:prstGeom prst="rect">
                <a:avLst/>
              </a:prstGeom>
              <a:noFill/>
            </p:spPr>
            <p:txBody>
              <a:bodyPr wrap="none" rtlCol="0">
                <a:spAutoFit/>
              </a:bodyPr>
              <a:lstStyle/>
              <a:p>
                <a:pPr algn="ctr"/>
                <a:r>
                  <a:rPr lang="en-US" sz="1100" dirty="0">
                    <a:solidFill>
                      <a:srgbClr val="FFFFFF"/>
                    </a:solidFill>
                  </a:rPr>
                  <a:t>Z2420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6265</a:t>
                </a:r>
              </a:p>
            </p:txBody>
          </p:sp>
          <p:sp>
            <p:nvSpPr>
              <p:cNvPr id="28" name="TextBox 27"/>
              <p:cNvSpPr txBox="1"/>
              <p:nvPr/>
            </p:nvSpPr>
            <p:spPr>
              <a:xfrm>
                <a:off x="1925979" y="4450909"/>
                <a:ext cx="1063112" cy="938719"/>
              </a:xfrm>
              <a:prstGeom prst="rect">
                <a:avLst/>
              </a:prstGeom>
              <a:noFill/>
            </p:spPr>
            <p:txBody>
              <a:bodyPr wrap="none" rtlCol="0">
                <a:spAutoFit/>
              </a:bodyPr>
              <a:lstStyle/>
              <a:p>
                <a:pPr algn="ctr"/>
                <a:r>
                  <a:rPr lang="en-US" sz="1100" dirty="0">
                    <a:solidFill>
                      <a:srgbClr val="FFFFFF"/>
                    </a:solidFill>
                  </a:rPr>
                  <a:t>Z2460/2480</a:t>
                </a:r>
              </a:p>
              <a:p>
                <a:pPr algn="ctr"/>
                <a:r>
                  <a:rPr lang="en-US" sz="1100" dirty="0">
                    <a:solidFill>
                      <a:srgbClr val="FFFFFF"/>
                    </a:solidFill>
                  </a:rPr>
                  <a:t>1x </a:t>
                </a:r>
                <a:r>
                  <a:rPr lang="en-US" sz="1100" dirty="0" err="1">
                    <a:solidFill>
                      <a:srgbClr val="FFFFFF"/>
                    </a:solidFill>
                  </a:rPr>
                  <a:t>Saltwell</a:t>
                </a:r>
                <a:endParaRPr lang="en-US" sz="1100" dirty="0">
                  <a:solidFill>
                    <a:srgbClr val="FFFFFF"/>
                  </a:solidFill>
                </a:endParaRPr>
              </a:p>
              <a:p>
                <a:pPr algn="ctr"/>
                <a:r>
                  <a:rPr lang="en-US" sz="1100" dirty="0">
                    <a:solidFill>
                      <a:srgbClr val="FFFFFF"/>
                    </a:solidFill>
                  </a:rPr>
                  <a:t>32 nm</a:t>
                </a:r>
              </a:p>
              <a:p>
                <a:pPr algn="ctr"/>
                <a:r>
                  <a:rPr lang="en-US" sz="1100" dirty="0">
                    <a:solidFill>
                      <a:srgbClr val="FFFFFF"/>
                    </a:solidFill>
                  </a:rPr>
                  <a:t>+XMM 6260</a:t>
                </a:r>
              </a:p>
              <a:p>
                <a:pPr algn="ctr"/>
                <a:endParaRPr lang="en-US" sz="1100" dirty="0">
                  <a:solidFill>
                    <a:srgbClr val="FFFFFF"/>
                  </a:solidFill>
                </a:endParaRPr>
              </a:p>
            </p:txBody>
          </p:sp>
          <p:sp>
            <p:nvSpPr>
              <p:cNvPr id="29" name="TextBox 28"/>
              <p:cNvSpPr txBox="1"/>
              <p:nvPr/>
            </p:nvSpPr>
            <p:spPr>
              <a:xfrm>
                <a:off x="4755598" y="3258315"/>
                <a:ext cx="1479535" cy="778098"/>
              </a:xfrm>
              <a:prstGeom prst="rect">
                <a:avLst/>
              </a:prstGeom>
              <a:noFill/>
            </p:spPr>
            <p:txBody>
              <a:bodyPr wrap="none" rtlCol="0">
                <a:spAutoFit/>
              </a:bodyPr>
              <a:lstStyle/>
              <a:p>
                <a:pPr algn="ctr"/>
                <a:r>
                  <a:rPr lang="en-US" sz="1100" dirty="0">
                    <a:solidFill>
                      <a:srgbClr val="FFFFFF"/>
                    </a:solidFill>
                  </a:rPr>
                  <a:t>Z34x0</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7160/7260</a:t>
                </a:r>
              </a:p>
            </p:txBody>
          </p:sp>
          <p:sp>
            <p:nvSpPr>
              <p:cNvPr id="30" name="TextBox 29"/>
              <p:cNvSpPr txBox="1"/>
              <p:nvPr/>
            </p:nvSpPr>
            <p:spPr>
              <a:xfrm>
                <a:off x="4873088" y="5729919"/>
                <a:ext cx="1197933" cy="778098"/>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+A-GOLD 620</a:t>
                </a:r>
              </a:p>
            </p:txBody>
          </p:sp>
          <p:sp>
            <p:nvSpPr>
              <p:cNvPr id="31" name="TextBox 30"/>
              <p:cNvSpPr txBox="1"/>
              <p:nvPr/>
            </p:nvSpPr>
            <p:spPr>
              <a:xfrm>
                <a:off x="6223705" y="2792936"/>
                <a:ext cx="1453640" cy="778098"/>
              </a:xfrm>
              <a:prstGeom prst="rect">
                <a:avLst/>
              </a:prstGeom>
              <a:noFill/>
            </p:spPr>
            <p:txBody>
              <a:bodyPr wrap="none" rtlCol="0">
                <a:spAutoFit/>
              </a:bodyPr>
              <a:lstStyle/>
              <a:p>
                <a:pPr algn="ctr"/>
                <a:r>
                  <a:rPr lang="en-US" sz="1100" dirty="0">
                    <a:solidFill>
                      <a:srgbClr val="FFFFFF"/>
                    </a:solidFill>
                  </a:rPr>
                  <a:t>Z35xx</a:t>
                </a:r>
              </a:p>
              <a:p>
                <a:pPr algn="ctr"/>
                <a:r>
                  <a:rPr lang="en-US" sz="1100" dirty="0">
                    <a:solidFill>
                      <a:srgbClr val="FFFFFF"/>
                    </a:solidFill>
                  </a:rPr>
                  <a:t>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22 nm</a:t>
                </a:r>
              </a:p>
              <a:p>
                <a:pPr algn="ctr"/>
                <a:r>
                  <a:rPr lang="en-US" sz="1100" dirty="0">
                    <a:solidFill>
                      <a:srgbClr val="FFFFFF"/>
                    </a:solidFill>
                  </a:rPr>
                  <a:t>+XMM 7260/2/35</a:t>
                </a:r>
              </a:p>
            </p:txBody>
          </p:sp>
          <p:cxnSp>
            <p:nvCxnSpPr>
              <p:cNvPr id="32" name="Straight Arrow Connector 31"/>
              <p:cNvCxnSpPr/>
              <p:nvPr/>
            </p:nvCxnSpPr>
            <p:spPr>
              <a:xfrm>
                <a:off x="376782" y="1747197"/>
                <a:ext cx="0" cy="4951085"/>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012" y="2023832"/>
                <a:ext cx="403951" cy="2528626"/>
              </a:xfrm>
              <a:prstGeom prst="rect">
                <a:avLst/>
              </a:prstGeom>
              <a:noFill/>
            </p:spPr>
            <p:txBody>
              <a:bodyPr vert="vert270" wrap="none" rtlCol="0">
                <a:spAutoFit/>
              </a:bodyPr>
              <a:lstStyle/>
              <a:p>
                <a:r>
                  <a:rPr lang="en-US" sz="1400" dirty="0">
                    <a:solidFill>
                      <a:srgbClr val="CCECFF"/>
                    </a:solidFill>
                  </a:rPr>
                  <a:t>Performance (not to scale)</a:t>
                </a:r>
              </a:p>
            </p:txBody>
          </p:sp>
          <p:grpSp>
            <p:nvGrpSpPr>
              <p:cNvPr id="34" name="Group 33"/>
              <p:cNvGrpSpPr/>
              <p:nvPr/>
            </p:nvGrpSpPr>
            <p:grpSpPr>
              <a:xfrm>
                <a:off x="537055" y="3929219"/>
                <a:ext cx="930556" cy="1038079"/>
                <a:chOff x="6722587" y="2216856"/>
                <a:chExt cx="921708" cy="1026529"/>
              </a:xfrm>
            </p:grpSpPr>
            <p:pic>
              <p:nvPicPr>
                <p:cNvPr id="5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5" name="TextBox 34"/>
              <p:cNvSpPr txBox="1"/>
              <p:nvPr/>
            </p:nvSpPr>
            <p:spPr>
              <a:xfrm>
                <a:off x="406463" y="3529573"/>
                <a:ext cx="1233538" cy="466859"/>
              </a:xfrm>
              <a:prstGeom prst="rect">
                <a:avLst/>
              </a:prstGeom>
              <a:noFill/>
            </p:spPr>
            <p:txBody>
              <a:bodyPr wrap="none" rtlCol="0">
                <a:spAutoFit/>
              </a:bodyPr>
              <a:lstStyle/>
              <a:p>
                <a:r>
                  <a:rPr lang="en-US" sz="1300" b="1" dirty="0" err="1">
                    <a:solidFill>
                      <a:srgbClr val="FFC000"/>
                    </a:solidFill>
                  </a:rPr>
                  <a:t>Morestown</a:t>
                </a:r>
                <a:endParaRPr lang="en-US" sz="1300" b="1" dirty="0">
                  <a:solidFill>
                    <a:srgbClr val="FFC000"/>
                  </a:solidFill>
                </a:endParaRPr>
              </a:p>
              <a:p>
                <a:pPr algn="ctr"/>
                <a:r>
                  <a:rPr lang="en-US" sz="1100" dirty="0">
                    <a:solidFill>
                      <a:srgbClr val="FFFFFF"/>
                    </a:solidFill>
                  </a:rPr>
                  <a:t>(2010)</a:t>
                </a:r>
              </a:p>
            </p:txBody>
          </p:sp>
          <p:sp>
            <p:nvSpPr>
              <p:cNvPr id="36" name="TextBox 35"/>
              <p:cNvSpPr txBox="1"/>
              <p:nvPr/>
            </p:nvSpPr>
            <p:spPr>
              <a:xfrm>
                <a:off x="500870" y="4911521"/>
                <a:ext cx="928459" cy="938719"/>
              </a:xfrm>
              <a:prstGeom prst="rect">
                <a:avLst/>
              </a:prstGeom>
              <a:noFill/>
            </p:spPr>
            <p:txBody>
              <a:bodyPr wrap="none" rtlCol="0">
                <a:spAutoFit/>
              </a:bodyPr>
              <a:lstStyle/>
              <a:p>
                <a:pPr algn="ctr"/>
                <a:r>
                  <a:rPr lang="en-US" sz="1100" dirty="0">
                    <a:solidFill>
                      <a:srgbClr val="FFFFFF"/>
                    </a:solidFill>
                  </a:rPr>
                  <a:t>Z6xx</a:t>
                </a:r>
              </a:p>
              <a:p>
                <a:pPr algn="ctr"/>
                <a:r>
                  <a:rPr lang="en-US" sz="1100" dirty="0">
                    <a:solidFill>
                      <a:srgbClr val="FFFFFF"/>
                    </a:solidFill>
                  </a:rPr>
                  <a:t>1x </a:t>
                </a:r>
                <a:r>
                  <a:rPr lang="en-US" sz="1100" dirty="0" err="1">
                    <a:solidFill>
                      <a:srgbClr val="FFFFFF"/>
                    </a:solidFill>
                  </a:rPr>
                  <a:t>Bonnell</a:t>
                </a:r>
                <a:endParaRPr lang="en-US" sz="1100" dirty="0">
                  <a:solidFill>
                    <a:srgbClr val="FFFFFF"/>
                  </a:solidFill>
                </a:endParaRPr>
              </a:p>
              <a:p>
                <a:pPr algn="ctr"/>
                <a:r>
                  <a:rPr lang="en-US" sz="1100" dirty="0">
                    <a:solidFill>
                      <a:srgbClr val="FFFFFF"/>
                    </a:solidFill>
                  </a:rPr>
                  <a:t>45 nm</a:t>
                </a:r>
              </a:p>
              <a:p>
                <a:pPr algn="ctr"/>
                <a:r>
                  <a:rPr lang="en-US" sz="1100" dirty="0">
                    <a:solidFill>
                      <a:srgbClr val="FFFFFF"/>
                    </a:solidFill>
                  </a:rPr>
                  <a:t>+Wireless</a:t>
                </a:r>
              </a:p>
              <a:p>
                <a:pPr algn="ctr"/>
                <a:r>
                  <a:rPr lang="en-US" sz="1100" dirty="0">
                    <a:solidFill>
                      <a:srgbClr val="FFFFFF"/>
                    </a:solidFill>
                  </a:rPr>
                  <a:t> module</a:t>
                </a:r>
              </a:p>
            </p:txBody>
          </p:sp>
          <p:grpSp>
            <p:nvGrpSpPr>
              <p:cNvPr id="37" name="Group 36"/>
              <p:cNvGrpSpPr/>
              <p:nvPr/>
            </p:nvGrpSpPr>
            <p:grpSpPr>
              <a:xfrm>
                <a:off x="7894794" y="4362515"/>
                <a:ext cx="921708" cy="1026529"/>
                <a:chOff x="6722587" y="2216856"/>
                <a:chExt cx="921708" cy="1026529"/>
              </a:xfrm>
            </p:grpSpPr>
            <p:pic>
              <p:nvPicPr>
                <p:cNvPr id="5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6450927" y="4538668"/>
                <a:ext cx="921708" cy="1026529"/>
                <a:chOff x="6722587" y="2216856"/>
                <a:chExt cx="921708" cy="1026529"/>
              </a:xfrm>
            </p:grpSpPr>
            <p:pic>
              <p:nvPicPr>
                <p:cNvPr id="5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9" name="Rectangle 38"/>
              <p:cNvSpPr/>
              <p:nvPr/>
            </p:nvSpPr>
            <p:spPr>
              <a:xfrm>
                <a:off x="6448427" y="4052293"/>
                <a:ext cx="982961" cy="461665"/>
              </a:xfrm>
              <a:prstGeom prst="rect">
                <a:avLst/>
              </a:prstGeom>
            </p:spPr>
            <p:txBody>
              <a:bodyPr wrap="none">
                <a:spAutoFit/>
              </a:bodyPr>
              <a:lstStyle/>
              <a:p>
                <a:pPr algn="ctr"/>
                <a:r>
                  <a:rPr lang="en-US" sz="1300" b="1" dirty="0">
                    <a:solidFill>
                      <a:srgbClr val="FFC000"/>
                    </a:solidFill>
                  </a:rPr>
                  <a:t>Riverton</a:t>
                </a:r>
              </a:p>
              <a:p>
                <a:pPr algn="ctr"/>
                <a:r>
                  <a:rPr lang="en-US" sz="1100" dirty="0">
                    <a:solidFill>
                      <a:srgbClr val="FFFFFF"/>
                    </a:solidFill>
                  </a:rPr>
                  <a:t>(2015)</a:t>
                </a:r>
              </a:p>
            </p:txBody>
          </p:sp>
          <p:sp>
            <p:nvSpPr>
              <p:cNvPr id="40" name="Rectangle 39"/>
              <p:cNvSpPr/>
              <p:nvPr/>
            </p:nvSpPr>
            <p:spPr>
              <a:xfrm>
                <a:off x="7663237" y="3789040"/>
                <a:ext cx="1358064" cy="692497"/>
              </a:xfrm>
              <a:prstGeom prst="rect">
                <a:avLst/>
              </a:prstGeom>
            </p:spPr>
            <p:txBody>
              <a:bodyPr wrap="none">
                <a:spAutoFit/>
              </a:bodyPr>
              <a:lstStyle/>
              <a:p>
                <a:pPr algn="ctr"/>
                <a:r>
                  <a:rPr lang="en-US" sz="1300" b="1" dirty="0" err="1">
                    <a:solidFill>
                      <a:srgbClr val="FFC000"/>
                    </a:solidFill>
                  </a:rPr>
                  <a:t>SoFIA</a:t>
                </a:r>
                <a:endParaRPr lang="en-US" sz="1300" b="1" dirty="0">
                  <a:solidFill>
                    <a:srgbClr val="FFC000"/>
                  </a:solidFill>
                </a:endParaRPr>
              </a:p>
              <a:p>
                <a:pPr algn="ctr"/>
                <a:r>
                  <a:rPr lang="en-US" sz="1300" b="1" dirty="0">
                    <a:solidFill>
                      <a:srgbClr val="FFC000"/>
                    </a:solidFill>
                  </a:rPr>
                  <a:t>(x3 3G/LTE)</a:t>
                </a:r>
              </a:p>
              <a:p>
                <a:pPr algn="ctr"/>
                <a:r>
                  <a:rPr lang="en-US" sz="1300" b="1" dirty="0">
                    <a:solidFill>
                      <a:srgbClr val="FFC000"/>
                    </a:solidFill>
                  </a:rPr>
                  <a:t> </a:t>
                </a:r>
                <a:r>
                  <a:rPr lang="en-US" sz="1100" dirty="0">
                    <a:solidFill>
                      <a:srgbClr val="FFFFFF"/>
                    </a:solidFill>
                  </a:rPr>
                  <a:t>(2015)</a:t>
                </a:r>
              </a:p>
            </p:txBody>
          </p:sp>
          <p:sp>
            <p:nvSpPr>
              <p:cNvPr id="41" name="TextBox 40"/>
              <p:cNvSpPr txBox="1"/>
              <p:nvPr/>
            </p:nvSpPr>
            <p:spPr>
              <a:xfrm>
                <a:off x="6368099" y="5490678"/>
                <a:ext cx="1071127" cy="938719"/>
              </a:xfrm>
              <a:prstGeom prst="rect">
                <a:avLst/>
              </a:prstGeom>
              <a:noFill/>
            </p:spPr>
            <p:txBody>
              <a:bodyPr wrap="none" rtlCol="0">
                <a:spAutoFit/>
              </a:bodyPr>
              <a:lstStyle/>
              <a:p>
                <a:pPr algn="ctr"/>
                <a:r>
                  <a:rPr lang="en-US" sz="1100" dirty="0">
                    <a:solidFill>
                      <a:srgbClr val="FFFFFF"/>
                    </a:solidFill>
                  </a:rPr>
                  <a:t>Z3xxx</a:t>
                </a:r>
              </a:p>
              <a:p>
                <a:pPr algn="ctr"/>
                <a:r>
                  <a:rPr lang="en-US" sz="1100" dirty="0">
                    <a:solidFill>
                      <a:srgbClr val="FFFFFF"/>
                    </a:solidFill>
                  </a:rPr>
                  <a:t>2x </a:t>
                </a:r>
                <a:r>
                  <a:rPr lang="en-US" sz="1100" dirty="0" err="1">
                    <a:solidFill>
                      <a:srgbClr val="FFFFFF"/>
                    </a:solidFill>
                  </a:rPr>
                  <a:t>Airmont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 Integrated</a:t>
                </a:r>
              </a:p>
              <a:p>
                <a:pPr algn="ctr"/>
                <a:r>
                  <a:rPr lang="en-US" sz="1100" dirty="0">
                    <a:solidFill>
                      <a:srgbClr val="FFFFFF"/>
                    </a:solidFill>
                  </a:rPr>
                  <a:t> LTE modem</a:t>
                </a:r>
              </a:p>
            </p:txBody>
          </p:sp>
          <p:sp>
            <p:nvSpPr>
              <p:cNvPr id="42" name="TextBox 41"/>
              <p:cNvSpPr txBox="1"/>
              <p:nvPr/>
            </p:nvSpPr>
            <p:spPr>
              <a:xfrm>
                <a:off x="7645450" y="5308730"/>
                <a:ext cx="1449436" cy="938719"/>
              </a:xfrm>
              <a:prstGeom prst="rect">
                <a:avLst/>
              </a:prstGeom>
              <a:noFill/>
            </p:spPr>
            <p:txBody>
              <a:bodyPr wrap="none" rtlCol="0">
                <a:spAutoFit/>
              </a:bodyPr>
              <a:lstStyle/>
              <a:p>
                <a:pPr algn="ctr"/>
                <a:r>
                  <a:rPr lang="en-US" sz="1100" dirty="0">
                    <a:solidFill>
                      <a:srgbClr val="FFFFFF"/>
                    </a:solidFill>
                  </a:rPr>
                  <a:t>C31xx/32xx/34xx</a:t>
                </a:r>
              </a:p>
              <a:p>
                <a:pPr algn="ctr"/>
                <a:r>
                  <a:rPr lang="en-US" sz="1100" dirty="0">
                    <a:solidFill>
                      <a:srgbClr val="FFFFFF"/>
                    </a:solidFill>
                  </a:rPr>
                  <a:t>2x/4x </a:t>
                </a:r>
                <a:r>
                  <a:rPr lang="en-US" sz="1100" dirty="0" err="1">
                    <a:solidFill>
                      <a:srgbClr val="FFFFFF"/>
                    </a:solidFill>
                  </a:rPr>
                  <a:t>Silvermont</a:t>
                </a:r>
                <a:endParaRPr lang="en-US" sz="1100" dirty="0">
                  <a:solidFill>
                    <a:srgbClr val="FFFFFF"/>
                  </a:solidFill>
                </a:endParaRPr>
              </a:p>
              <a:p>
                <a:pPr algn="ctr"/>
                <a:r>
                  <a:rPr lang="en-US" sz="1100" dirty="0">
                    <a:solidFill>
                      <a:srgbClr val="FFFFFF"/>
                    </a:solidFill>
                  </a:rPr>
                  <a:t>28 nm</a:t>
                </a:r>
              </a:p>
              <a:p>
                <a:pPr algn="ctr"/>
                <a:r>
                  <a:rPr lang="en-US" sz="1100" dirty="0">
                    <a:solidFill>
                      <a:srgbClr val="FFFFFF"/>
                    </a:solidFill>
                  </a:rPr>
                  <a:t>Integrated LTE</a:t>
                </a:r>
              </a:p>
              <a:p>
                <a:pPr algn="ctr"/>
                <a:r>
                  <a:rPr lang="en-US" sz="1100" dirty="0">
                    <a:solidFill>
                      <a:srgbClr val="FFFFFF"/>
                    </a:solidFill>
                  </a:rPr>
                  <a:t>3G/4G modem</a:t>
                </a:r>
              </a:p>
            </p:txBody>
          </p:sp>
          <p:sp>
            <p:nvSpPr>
              <p:cNvPr id="43" name="TextBox 42"/>
              <p:cNvSpPr txBox="1"/>
              <p:nvPr/>
            </p:nvSpPr>
            <p:spPr>
              <a:xfrm>
                <a:off x="4818888" y="6492240"/>
                <a:ext cx="1387688" cy="427987"/>
              </a:xfrm>
              <a:prstGeom prst="rect">
                <a:avLst/>
              </a:prstGeom>
              <a:noFill/>
            </p:spPr>
            <p:txBody>
              <a:bodyPr wrap="square" rtlCol="0">
                <a:spAutoFit/>
              </a:bodyPr>
              <a:lstStyle/>
              <a:p>
                <a:pPr algn="ctr"/>
                <a:r>
                  <a:rPr lang="en-US" sz="1100" dirty="0">
                    <a:solidFill>
                      <a:srgbClr val="FFFFFF"/>
                    </a:solidFill>
                  </a:rPr>
                  <a:t>Planned, not </a:t>
                </a:r>
                <a:r>
                  <a:rPr lang="en-US" sz="1100" dirty="0" err="1">
                    <a:solidFill>
                      <a:srgbClr val="FFFFFF"/>
                    </a:solidFill>
                  </a:rPr>
                  <a:t>mplemented</a:t>
                </a:r>
                <a:endParaRPr lang="en-US" sz="1100" dirty="0">
                  <a:solidFill>
                    <a:srgbClr val="FFFFFF"/>
                  </a:solidFill>
                </a:endParaRPr>
              </a:p>
            </p:txBody>
          </p:sp>
          <p:cxnSp>
            <p:nvCxnSpPr>
              <p:cNvPr id="44" name="Straight Connector 43"/>
              <p:cNvCxnSpPr/>
              <p:nvPr/>
            </p:nvCxnSpPr>
            <p:spPr>
              <a:xfrm>
                <a:off x="5022050" y="4374105"/>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4811774" y="4391861"/>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952" y="4040067"/>
                <a:ext cx="1109493" cy="20340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7697650" y="3863178"/>
                <a:ext cx="1241012" cy="1996092"/>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6242054" y="4054687"/>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7757404" y="3848665"/>
                <a:ext cx="1245391" cy="1965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7918737" y="6219310"/>
                <a:ext cx="974596" cy="435735"/>
              </a:xfrm>
              <a:prstGeom prst="rect">
                <a:avLst/>
              </a:prstGeom>
              <a:noFill/>
            </p:spPr>
            <p:txBody>
              <a:bodyPr wrap="square" rtlCol="0">
                <a:spAutoFit/>
              </a:bodyPr>
              <a:lstStyle/>
              <a:p>
                <a:r>
                  <a:rPr lang="en-US" sz="1100" dirty="0">
                    <a:solidFill>
                      <a:srgbClr val="FFFFFF"/>
                    </a:solidFill>
                  </a:rPr>
                  <a:t> Cancelled</a:t>
                </a:r>
              </a:p>
              <a:p>
                <a:pPr algn="ctr"/>
                <a:r>
                  <a:rPr lang="en-US" sz="1100" dirty="0">
                    <a:solidFill>
                      <a:srgbClr val="FFFFFF"/>
                    </a:solidFill>
                  </a:rPr>
                  <a:t>in 04/2016</a:t>
                </a:r>
              </a:p>
            </p:txBody>
          </p:sp>
          <p:sp>
            <p:nvSpPr>
              <p:cNvPr id="51" name="TextBox 50"/>
              <p:cNvSpPr txBox="1"/>
              <p:nvPr/>
            </p:nvSpPr>
            <p:spPr>
              <a:xfrm>
                <a:off x="6398779" y="6390059"/>
                <a:ext cx="1207559" cy="600164"/>
              </a:xfrm>
              <a:prstGeom prst="rect">
                <a:avLst/>
              </a:prstGeom>
              <a:noFill/>
            </p:spPr>
            <p:txBody>
              <a:bodyPr wrap="square" rtlCol="0">
                <a:spAutoFit/>
              </a:bodyPr>
              <a:lstStyle/>
              <a:p>
                <a:r>
                  <a:rPr lang="en-US" sz="1100" dirty="0">
                    <a:solidFill>
                      <a:srgbClr val="FFFFFF"/>
                    </a:solidFill>
                  </a:rPr>
                  <a:t>Planned, not implemented </a:t>
                </a:r>
              </a:p>
              <a:p>
                <a:endParaRPr lang="en-US" sz="1100" dirty="0">
                  <a:solidFill>
                    <a:srgbClr val="FFFFFF"/>
                  </a:solidFill>
                </a:endParaRPr>
              </a:p>
            </p:txBody>
          </p:sp>
        </p:grpSp>
        <p:grpSp>
          <p:nvGrpSpPr>
            <p:cNvPr id="5" name="Group 4"/>
            <p:cNvGrpSpPr/>
            <p:nvPr/>
          </p:nvGrpSpPr>
          <p:grpSpPr>
            <a:xfrm>
              <a:off x="7914376" y="1629508"/>
              <a:ext cx="930556" cy="1038079"/>
              <a:chOff x="6722587" y="2216856"/>
              <a:chExt cx="921708" cy="1026529"/>
            </a:xfrm>
          </p:grpSpPr>
          <p:pic>
            <p:nvPicPr>
              <p:cNvPr id="1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6" name="TextBox 5"/>
            <p:cNvSpPr txBox="1"/>
            <p:nvPr/>
          </p:nvSpPr>
          <p:spPr>
            <a:xfrm>
              <a:off x="7734016" y="1219906"/>
              <a:ext cx="1312839" cy="466859"/>
            </a:xfrm>
            <a:prstGeom prst="rect">
              <a:avLst/>
            </a:prstGeom>
            <a:noFill/>
          </p:spPr>
          <p:txBody>
            <a:bodyPr wrap="none" rtlCol="0">
              <a:spAutoFit/>
            </a:bodyPr>
            <a:lstStyle/>
            <a:p>
              <a:pPr algn="ctr"/>
              <a:r>
                <a:rPr lang="en-US" sz="1300" b="1" dirty="0">
                  <a:solidFill>
                    <a:srgbClr val="FFC000"/>
                  </a:solidFill>
                </a:rPr>
                <a:t>Morganfield</a:t>
              </a:r>
            </a:p>
            <a:p>
              <a:pPr algn="ctr"/>
              <a:r>
                <a:rPr lang="en-US" sz="1100" dirty="0">
                  <a:solidFill>
                    <a:srgbClr val="FFFFFF"/>
                  </a:solidFill>
                </a:rPr>
                <a:t>(2016)</a:t>
              </a:r>
            </a:p>
          </p:txBody>
        </p:sp>
        <p:sp>
          <p:nvSpPr>
            <p:cNvPr id="7" name="TextBox 6"/>
            <p:cNvSpPr txBox="1"/>
            <p:nvPr/>
          </p:nvSpPr>
          <p:spPr>
            <a:xfrm>
              <a:off x="7823071" y="2635163"/>
              <a:ext cx="1096775" cy="769441"/>
            </a:xfrm>
            <a:prstGeom prst="rect">
              <a:avLst/>
            </a:prstGeom>
            <a:noFill/>
          </p:spPr>
          <p:txBody>
            <a:bodyPr wrap="none" rtlCol="0">
              <a:spAutoFit/>
            </a:bodyPr>
            <a:lstStyle/>
            <a:p>
              <a:pPr algn="ctr"/>
              <a:r>
                <a:rPr lang="en-US" sz="1100" dirty="0">
                  <a:solidFill>
                    <a:srgbClr val="FFFFFF"/>
                  </a:solidFill>
                </a:rPr>
                <a:t>Z5xxx</a:t>
              </a:r>
            </a:p>
            <a:p>
              <a:pPr algn="ctr"/>
              <a:r>
                <a:rPr lang="en-US" sz="1100" dirty="0">
                  <a:solidFill>
                    <a:srgbClr val="FFFFFF"/>
                  </a:solidFill>
                </a:rPr>
                <a:t>4x </a:t>
              </a:r>
              <a:r>
                <a:rPr lang="en-US" sz="1100" dirty="0" err="1">
                  <a:solidFill>
                    <a:srgbClr val="FFFFFF"/>
                  </a:solidFill>
                </a:rPr>
                <a:t>Goldmont</a:t>
              </a:r>
              <a:endParaRPr lang="en-US" sz="1100" dirty="0">
                <a:solidFill>
                  <a:srgbClr val="FFFFFF"/>
                </a:solidFill>
              </a:endParaRPr>
            </a:p>
            <a:p>
              <a:pPr algn="ctr"/>
              <a:r>
                <a:rPr lang="en-US" sz="1100" dirty="0">
                  <a:solidFill>
                    <a:srgbClr val="FFFFFF"/>
                  </a:solidFill>
                </a:rPr>
                <a:t>14 nm</a:t>
              </a:r>
            </a:p>
            <a:p>
              <a:pPr algn="ctr"/>
              <a:r>
                <a:rPr lang="en-US" sz="1100" dirty="0">
                  <a:solidFill>
                    <a:srgbClr val="FFFFFF"/>
                  </a:solidFill>
                </a:rPr>
                <a:t>+XMM 7360</a:t>
              </a:r>
            </a:p>
          </p:txBody>
        </p:sp>
        <p:cxnSp>
          <p:nvCxnSpPr>
            <p:cNvPr id="8" name="Straight Connector 7"/>
            <p:cNvCxnSpPr/>
            <p:nvPr/>
          </p:nvCxnSpPr>
          <p:spPr>
            <a:xfrm>
              <a:off x="7824010" y="1223755"/>
              <a:ext cx="1313800" cy="2015199"/>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7690993" y="1223755"/>
              <a:ext cx="1355862" cy="1936374"/>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936191" y="3324107"/>
              <a:ext cx="974596" cy="435735"/>
            </a:xfrm>
            <a:prstGeom prst="rect">
              <a:avLst/>
            </a:prstGeom>
            <a:noFill/>
          </p:spPr>
          <p:txBody>
            <a:bodyPr wrap="square" rtlCol="0">
              <a:spAutoFit/>
            </a:bodyPr>
            <a:lstStyle/>
            <a:p>
              <a:r>
                <a:rPr lang="en-US" sz="1100" dirty="0">
                  <a:solidFill>
                    <a:srgbClr val="FFFFFF"/>
                  </a:solidFill>
                </a:rPr>
                <a:t>Cancelled</a:t>
              </a:r>
            </a:p>
            <a:p>
              <a:r>
                <a:rPr lang="en-US" sz="1100" dirty="0">
                  <a:solidFill>
                    <a:srgbClr val="FFFFFF"/>
                  </a:solidFill>
                </a:rPr>
                <a:t>in 04/2016</a:t>
              </a:r>
            </a:p>
          </p:txBody>
        </p:sp>
      </p:grpSp>
      <p:sp>
        <p:nvSpPr>
          <p:cNvPr id="71" name="TextBox 70"/>
          <p:cNvSpPr txBox="1"/>
          <p:nvPr/>
        </p:nvSpPr>
        <p:spPr>
          <a:xfrm>
            <a:off x="132109" y="514836"/>
            <a:ext cx="7752669" cy="369332"/>
          </a:xfrm>
          <a:prstGeom prst="rect">
            <a:avLst/>
          </a:prstGeom>
          <a:noFill/>
        </p:spPr>
        <p:txBody>
          <a:bodyPr wrap="square" rtlCol="0">
            <a:spAutoFit/>
          </a:bodyPr>
          <a:lstStyle/>
          <a:p>
            <a:r>
              <a:rPr lang="en-US" dirty="0">
                <a:solidFill>
                  <a:schemeClr val="accent6"/>
                </a:solidFill>
              </a:rPr>
              <a:t>Intel’s Atom platforms targeting smartphones (based on [11])</a:t>
            </a:r>
          </a:p>
        </p:txBody>
      </p:sp>
    </p:spTree>
    <p:extLst>
      <p:ext uri="{BB962C8B-B14F-4D97-AF65-F5344CB8AC3E}">
        <p14:creationId xmlns:p14="http://schemas.microsoft.com/office/powerpoint/2010/main" val="179180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1876"/>
            </a:gs>
            <a:gs pos="100000">
              <a:srgbClr val="3333FF"/>
            </a:gs>
          </a:gsLst>
          <a:lin ang="0" scaled="1"/>
        </a:gradFill>
        <a:effectLst/>
      </p:bgPr>
    </p:bg>
    <p:spTree>
      <p:nvGrpSpPr>
        <p:cNvPr id="1" name=""/>
        <p:cNvGrpSpPr/>
        <p:nvPr/>
      </p:nvGrpSpPr>
      <p:grpSpPr>
        <a:xfrm>
          <a:off x="0" y="0"/>
          <a:ext cx="0" cy="0"/>
          <a:chOff x="0" y="0"/>
          <a:chExt cx="0" cy="0"/>
        </a:xfrm>
      </p:grpSpPr>
      <p:sp>
        <p:nvSpPr>
          <p:cNvPr id="166914" name="Text Box 4"/>
          <p:cNvSpPr txBox="1">
            <a:spLocks noChangeArrowheads="1"/>
          </p:cNvSpPr>
          <p:nvPr/>
        </p:nvSpPr>
        <p:spPr bwMode="auto">
          <a:xfrm>
            <a:off x="752560" y="1898830"/>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1. Emergence and spread of smartphones</a:t>
            </a:r>
            <a:endParaRPr lang="hu-HU" sz="1900" dirty="0">
              <a:solidFill>
                <a:srgbClr val="FFFFFF"/>
              </a:solidFill>
              <a:latin typeface="Verdana" pitchFamily="34" charset="0"/>
            </a:endParaRPr>
          </a:p>
        </p:txBody>
      </p:sp>
      <p:sp>
        <p:nvSpPr>
          <p:cNvPr id="166915" name="Text Box 6"/>
          <p:cNvSpPr txBox="1">
            <a:spLocks noChangeArrowheads="1"/>
          </p:cNvSpPr>
          <p:nvPr/>
        </p:nvSpPr>
        <p:spPr bwMode="auto">
          <a:xfrm>
            <a:off x="251520" y="738804"/>
            <a:ext cx="1446213" cy="420628"/>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dirty="0">
                <a:solidFill>
                  <a:srgbClr val="FFFFFF"/>
                </a:solidFill>
                <a:latin typeface="Verdana" pitchFamily="34" charset="0"/>
              </a:rPr>
              <a:t>Contents</a:t>
            </a:r>
            <a:endParaRPr lang="hu-HU" dirty="0">
              <a:solidFill>
                <a:srgbClr val="FFFFFF"/>
              </a:solidFill>
              <a:latin typeface="Verdana" pitchFamily="34" charset="0"/>
            </a:endParaRPr>
          </a:p>
        </p:txBody>
      </p:sp>
      <p:sp>
        <p:nvSpPr>
          <p:cNvPr id="166917" name="Text Box 8"/>
          <p:cNvSpPr txBox="1">
            <a:spLocks noChangeArrowheads="1"/>
          </p:cNvSpPr>
          <p:nvPr/>
        </p:nvSpPr>
        <p:spPr bwMode="auto">
          <a:xfrm>
            <a:off x="746780" y="2946955"/>
            <a:ext cx="787493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3. Key requirements of mobile devices</a:t>
            </a:r>
            <a:endParaRPr lang="hu-HU" sz="1900" dirty="0">
              <a:solidFill>
                <a:srgbClr val="FFFFFF"/>
              </a:solidFill>
              <a:latin typeface="Verdana" pitchFamily="34" charset="0"/>
            </a:endParaRPr>
          </a:p>
        </p:txBody>
      </p:sp>
      <p:sp>
        <p:nvSpPr>
          <p:cNvPr id="11" name="Text Box 8"/>
          <p:cNvSpPr txBox="1">
            <a:spLocks noChangeArrowheads="1"/>
          </p:cNvSpPr>
          <p:nvPr/>
        </p:nvSpPr>
        <p:spPr bwMode="auto">
          <a:xfrm>
            <a:off x="751940" y="4014375"/>
            <a:ext cx="786977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5. Conclusions</a:t>
            </a:r>
            <a:endParaRPr lang="hu-HU" sz="1900" dirty="0">
              <a:solidFill>
                <a:srgbClr val="FFFFFF"/>
              </a:solidFill>
              <a:latin typeface="Verdana" pitchFamily="34" charset="0"/>
            </a:endParaRPr>
          </a:p>
        </p:txBody>
      </p:sp>
      <p:sp>
        <p:nvSpPr>
          <p:cNvPr id="7" name="Text Box 8"/>
          <p:cNvSpPr txBox="1">
            <a:spLocks noChangeArrowheads="1"/>
          </p:cNvSpPr>
          <p:nvPr/>
        </p:nvSpPr>
        <p:spPr bwMode="auto">
          <a:xfrm>
            <a:off x="752559" y="4516335"/>
            <a:ext cx="7869155"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6. References</a:t>
            </a:r>
            <a:endParaRPr lang="hu-HU" sz="1900" dirty="0">
              <a:solidFill>
                <a:srgbClr val="FFFFFF"/>
              </a:solidFill>
              <a:latin typeface="Verdana" pitchFamily="34" charset="0"/>
            </a:endParaRPr>
          </a:p>
        </p:txBody>
      </p:sp>
      <p:sp>
        <p:nvSpPr>
          <p:cNvPr id="8" name="Text Box 4"/>
          <p:cNvSpPr txBox="1">
            <a:spLocks noChangeArrowheads="1"/>
          </p:cNvSpPr>
          <p:nvPr/>
        </p:nvSpPr>
        <p:spPr bwMode="auto">
          <a:xfrm>
            <a:off x="752560" y="2422969"/>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2. Emergence and spread of tablets</a:t>
            </a:r>
            <a:endParaRPr lang="hu-HU" sz="1900" dirty="0">
              <a:solidFill>
                <a:srgbClr val="FFFFFF"/>
              </a:solidFill>
              <a:latin typeface="Verdana" pitchFamily="34" charset="0"/>
            </a:endParaRPr>
          </a:p>
        </p:txBody>
      </p:sp>
      <p:sp>
        <p:nvSpPr>
          <p:cNvPr id="9" name="Text Box 8"/>
          <p:cNvSpPr txBox="1">
            <a:spLocks noChangeArrowheads="1"/>
          </p:cNvSpPr>
          <p:nvPr/>
        </p:nvSpPr>
        <p:spPr bwMode="auto">
          <a:xfrm>
            <a:off x="752559" y="3487015"/>
            <a:ext cx="7869154"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 How leading IT vendors addressed the mobile boom?</a:t>
            </a:r>
            <a:endParaRPr lang="hu-HU" sz="1900" dirty="0">
              <a:solidFill>
                <a:srgbClr val="FFFFFF"/>
              </a:solidFill>
              <a:latin typeface="Verdana" pitchFamily="34" charset="0"/>
            </a:endParaRPr>
          </a:p>
        </p:txBody>
      </p:sp>
      <p:sp>
        <p:nvSpPr>
          <p:cNvPr id="10" name="Text Box 6"/>
          <p:cNvSpPr txBox="1">
            <a:spLocks noChangeArrowheads="1"/>
          </p:cNvSpPr>
          <p:nvPr/>
        </p:nvSpPr>
        <p:spPr bwMode="auto">
          <a:xfrm>
            <a:off x="341530" y="191184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2" name="Text Box 6"/>
          <p:cNvSpPr txBox="1">
            <a:spLocks noChangeArrowheads="1"/>
          </p:cNvSpPr>
          <p:nvPr/>
        </p:nvSpPr>
        <p:spPr bwMode="auto">
          <a:xfrm>
            <a:off x="341530" y="2414411"/>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3" name="Text Box 6"/>
          <p:cNvSpPr txBox="1">
            <a:spLocks noChangeArrowheads="1"/>
          </p:cNvSpPr>
          <p:nvPr/>
        </p:nvSpPr>
        <p:spPr bwMode="auto">
          <a:xfrm>
            <a:off x="341530" y="294695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4" name="Text Box 6"/>
          <p:cNvSpPr txBox="1">
            <a:spLocks noChangeArrowheads="1"/>
          </p:cNvSpPr>
          <p:nvPr/>
        </p:nvSpPr>
        <p:spPr bwMode="auto">
          <a:xfrm>
            <a:off x="341530" y="344952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5" name="Text Box 6"/>
          <p:cNvSpPr txBox="1">
            <a:spLocks noChangeArrowheads="1"/>
          </p:cNvSpPr>
          <p:nvPr/>
        </p:nvSpPr>
        <p:spPr bwMode="auto">
          <a:xfrm>
            <a:off x="346629" y="4027075"/>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16" name="Text Box 6"/>
          <p:cNvSpPr txBox="1">
            <a:spLocks noChangeArrowheads="1"/>
          </p:cNvSpPr>
          <p:nvPr/>
        </p:nvSpPr>
        <p:spPr bwMode="auto">
          <a:xfrm>
            <a:off x="346629" y="4529646"/>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18117176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049310" y="1269305"/>
            <a:ext cx="3721100" cy="4781142"/>
            <a:chOff x="1231900" y="1283939"/>
            <a:chExt cx="3721100" cy="4781142"/>
          </a:xfrm>
        </p:grpSpPr>
        <p:pic>
          <p:nvPicPr>
            <p:cNvPr id="3" name="Picture 2" descr="http://images.anandtech.com/doci/7321/baytrail-0429_678x452.jpg"/>
            <p:cNvPicPr>
              <a:picLocks noChangeAspect="1" noChangeArrowheads="1"/>
            </p:cNvPicPr>
            <p:nvPr/>
          </p:nvPicPr>
          <p:blipFill rotWithShape="1">
            <a:blip r:embed="rId2">
              <a:extLst>
                <a:ext uri="{28A0092B-C50C-407E-A947-70E740481C1C}">
                  <a14:useLocalDpi xmlns:a14="http://schemas.microsoft.com/office/drawing/2010/main" val="0"/>
                </a:ext>
              </a:extLst>
            </a:blip>
            <a:srcRect l="1746" r="46367"/>
            <a:stretch/>
          </p:blipFill>
          <p:spPr bwMode="auto">
            <a:xfrm>
              <a:off x="1231900" y="1283939"/>
              <a:ext cx="3721100" cy="4781142"/>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2726795" y="4155985"/>
              <a:ext cx="1215135" cy="1080120"/>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296349" y="2888940"/>
              <a:ext cx="1012613" cy="945105"/>
            </a:xfrm>
            <a:prstGeom prst="round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p:cNvSpPr txBox="1"/>
          <p:nvPr/>
        </p:nvSpPr>
        <p:spPr>
          <a:xfrm>
            <a:off x="119340" y="517734"/>
            <a:ext cx="8996822" cy="369332"/>
          </a:xfrm>
          <a:prstGeom prst="rect">
            <a:avLst/>
          </a:prstGeom>
          <a:noFill/>
        </p:spPr>
        <p:txBody>
          <a:bodyPr wrap="none" rtlCol="0">
            <a:spAutoFit/>
          </a:bodyPr>
          <a:lstStyle/>
          <a:p>
            <a:r>
              <a:rPr lang="en-US" dirty="0">
                <a:solidFill>
                  <a:schemeClr val="accent6"/>
                </a:solidFill>
              </a:rPr>
              <a:t>Intel’s </a:t>
            </a:r>
            <a:r>
              <a:rPr lang="en-US" dirty="0" err="1">
                <a:solidFill>
                  <a:schemeClr val="accent6"/>
                </a:solidFill>
              </a:rPr>
              <a:t>XMM</a:t>
            </a:r>
            <a:r>
              <a:rPr lang="en-US" dirty="0">
                <a:solidFill>
                  <a:schemeClr val="accent6"/>
                </a:solidFill>
              </a:rPr>
              <a:t> line including a </a:t>
            </a:r>
            <a:r>
              <a:rPr lang="en-US" dirty="0" err="1">
                <a:solidFill>
                  <a:schemeClr val="accent6"/>
                </a:solidFill>
              </a:rPr>
              <a:t>3G</a:t>
            </a:r>
            <a:r>
              <a:rPr lang="en-US" dirty="0">
                <a:solidFill>
                  <a:schemeClr val="accent6"/>
                </a:solidFill>
              </a:rPr>
              <a:t>/</a:t>
            </a:r>
            <a:r>
              <a:rPr lang="en-US" dirty="0" err="1">
                <a:solidFill>
                  <a:schemeClr val="accent6"/>
                </a:solidFill>
              </a:rPr>
              <a:t>4G</a:t>
            </a:r>
            <a:r>
              <a:rPr lang="en-US" dirty="0">
                <a:solidFill>
                  <a:schemeClr val="accent6"/>
                </a:solidFill>
              </a:rPr>
              <a:t> </a:t>
            </a:r>
            <a:r>
              <a:rPr lang="en-US">
                <a:solidFill>
                  <a:schemeClr val="accent6"/>
                </a:solidFill>
              </a:rPr>
              <a:t>modem and </a:t>
            </a:r>
            <a:r>
              <a:rPr lang="en-US" dirty="0">
                <a:solidFill>
                  <a:schemeClr val="accent6"/>
                </a:solidFill>
              </a:rPr>
              <a:t>a transceiver (on two chips)</a:t>
            </a:r>
          </a:p>
        </p:txBody>
      </p:sp>
      <p:sp>
        <p:nvSpPr>
          <p:cNvPr id="9" name="TextBox 8"/>
          <p:cNvSpPr txBox="1"/>
          <p:nvPr/>
        </p:nvSpPr>
        <p:spPr>
          <a:xfrm>
            <a:off x="7234775" y="4529011"/>
            <a:ext cx="1702710" cy="338554"/>
          </a:xfrm>
          <a:prstGeom prst="rect">
            <a:avLst/>
          </a:prstGeom>
          <a:noFill/>
        </p:spPr>
        <p:txBody>
          <a:bodyPr wrap="none" rtlCol="0">
            <a:spAutoFit/>
          </a:bodyPr>
          <a:lstStyle/>
          <a:p>
            <a:r>
              <a:rPr lang="en-US" sz="1600" dirty="0"/>
              <a:t>3G/4G modem</a:t>
            </a:r>
          </a:p>
        </p:txBody>
      </p:sp>
      <p:sp>
        <p:nvSpPr>
          <p:cNvPr id="10" name="TextBox 9"/>
          <p:cNvSpPr txBox="1"/>
          <p:nvPr/>
        </p:nvSpPr>
        <p:spPr>
          <a:xfrm>
            <a:off x="7369790" y="3156795"/>
            <a:ext cx="1685270" cy="338554"/>
          </a:xfrm>
          <a:prstGeom prst="rect">
            <a:avLst/>
          </a:prstGeom>
          <a:noFill/>
        </p:spPr>
        <p:txBody>
          <a:bodyPr wrap="none" rtlCol="0">
            <a:spAutoFit/>
          </a:bodyPr>
          <a:lstStyle/>
          <a:p>
            <a:r>
              <a:rPr lang="hu-HU" sz="1600" dirty="0"/>
              <a:t>RF </a:t>
            </a:r>
            <a:r>
              <a:rPr lang="en-US" sz="1600" dirty="0"/>
              <a:t>Transceiver</a:t>
            </a:r>
          </a:p>
        </p:txBody>
      </p:sp>
      <p:cxnSp>
        <p:nvCxnSpPr>
          <p:cNvPr id="12" name="Straight Arrow Connector 11"/>
          <p:cNvCxnSpPr/>
          <p:nvPr/>
        </p:nvCxnSpPr>
        <p:spPr>
          <a:xfrm flipH="1">
            <a:off x="5151773" y="3346858"/>
            <a:ext cx="2083002"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5759340" y="4694502"/>
            <a:ext cx="1475435"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80560" y="5264455"/>
            <a:ext cx="2670924" cy="830997"/>
          </a:xfrm>
          <a:prstGeom prst="rect">
            <a:avLst/>
          </a:prstGeom>
          <a:noFill/>
        </p:spPr>
        <p:txBody>
          <a:bodyPr wrap="none" rtlCol="0">
            <a:spAutoFit/>
          </a:bodyPr>
          <a:lstStyle/>
          <a:p>
            <a:r>
              <a:rPr lang="en-US" sz="1600" dirty="0"/>
              <a:t>Figure: Implementation</a:t>
            </a:r>
          </a:p>
          <a:p>
            <a:r>
              <a:rPr lang="hu-HU" sz="1600" dirty="0"/>
              <a:t>  </a:t>
            </a:r>
            <a:r>
              <a:rPr lang="en-US" sz="1600" dirty="0"/>
              <a:t>example of the </a:t>
            </a:r>
          </a:p>
          <a:p>
            <a:r>
              <a:rPr lang="hu-HU" sz="1600" dirty="0"/>
              <a:t>  </a:t>
            </a:r>
            <a:r>
              <a:rPr lang="en-US" sz="1600" dirty="0"/>
              <a:t>XMM7160 [46]</a:t>
            </a:r>
          </a:p>
        </p:txBody>
      </p:sp>
      <p:sp>
        <p:nvSpPr>
          <p:cNvPr id="14" name="Title 1"/>
          <p:cNvSpPr>
            <a:spLocks noGrp="1"/>
          </p:cNvSpPr>
          <p:nvPr>
            <p:ph type="title"/>
          </p:nvPr>
        </p:nvSpPr>
        <p:spPr>
          <a:xfrm>
            <a:off x="-11113" y="3175"/>
            <a:ext cx="9144001" cy="393700"/>
          </a:xfrm>
        </p:spPr>
        <p:txBody>
          <a:bodyPr/>
          <a:lstStyle/>
          <a:p>
            <a:r>
              <a:rPr lang="en-US" altLang="en-US" dirty="0">
                <a:solidFill>
                  <a:srgbClr val="FFFFFF"/>
                </a:solidFill>
                <a:latin typeface="Verdana" pitchFamily="34" charset="0"/>
                <a:cs typeface="Arial" charset="0"/>
              </a:rPr>
              <a:t>1. Emergence and spread of smartphones (18)</a:t>
            </a:r>
            <a:endParaRPr lang="en-US" dirty="0"/>
          </a:p>
        </p:txBody>
      </p:sp>
    </p:spTree>
    <p:extLst>
      <p:ext uri="{BB962C8B-B14F-4D97-AF65-F5344CB8AC3E}">
        <p14:creationId xmlns:p14="http://schemas.microsoft.com/office/powerpoint/2010/main" val="31766695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242" y="512517"/>
            <a:ext cx="8285986" cy="369332"/>
          </a:xfrm>
          <a:prstGeom prst="rect">
            <a:avLst/>
          </a:prstGeom>
          <a:noFill/>
        </p:spPr>
        <p:txBody>
          <a:bodyPr wrap="none" rtlCol="0">
            <a:spAutoFit/>
          </a:bodyPr>
          <a:lstStyle/>
          <a:p>
            <a:r>
              <a:rPr lang="en-US" dirty="0">
                <a:solidFill>
                  <a:srgbClr val="333399"/>
                </a:solidFill>
              </a:rPr>
              <a:t>Intel’s effort to optimize their devices from the software point of view</a:t>
            </a:r>
          </a:p>
        </p:txBody>
      </p:sp>
      <p:grpSp>
        <p:nvGrpSpPr>
          <p:cNvPr id="6" name="Group 5"/>
          <p:cNvGrpSpPr/>
          <p:nvPr/>
        </p:nvGrpSpPr>
        <p:grpSpPr>
          <a:xfrm>
            <a:off x="635865" y="2181977"/>
            <a:ext cx="7851570" cy="4037333"/>
            <a:chOff x="500850" y="1448780"/>
            <a:chExt cx="7851570" cy="4037333"/>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850" y="1448780"/>
              <a:ext cx="7851570" cy="40373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3"/>
            <p:cNvSpPr/>
            <p:nvPr/>
          </p:nvSpPr>
          <p:spPr bwMode="auto">
            <a:xfrm>
              <a:off x="5543615" y="2226982"/>
              <a:ext cx="2745305" cy="3182238"/>
            </a:xfrm>
            <a:prstGeom prst="ellipse">
              <a:avLst/>
            </a:prstGeom>
            <a:no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lang="en-US" sz="1400">
                <a:solidFill>
                  <a:srgbClr val="000000"/>
                </a:solidFill>
              </a:endParaRPr>
            </a:p>
          </p:txBody>
        </p:sp>
      </p:grpSp>
      <p:sp>
        <p:nvSpPr>
          <p:cNvPr id="7" name="TextBox 6"/>
          <p:cNvSpPr txBox="1"/>
          <p:nvPr/>
        </p:nvSpPr>
        <p:spPr>
          <a:xfrm>
            <a:off x="133767" y="970603"/>
            <a:ext cx="8173263" cy="830997"/>
          </a:xfrm>
          <a:prstGeom prst="rect">
            <a:avLst/>
          </a:prstGeom>
          <a:noFill/>
        </p:spPr>
        <p:txBody>
          <a:bodyPr wrap="none" rtlCol="0">
            <a:spAutoFit/>
          </a:bodyPr>
          <a:lstStyle/>
          <a:p>
            <a:r>
              <a:rPr lang="en-US" sz="1600" dirty="0">
                <a:solidFill>
                  <a:srgbClr val="000000"/>
                </a:solidFill>
              </a:rPr>
              <a:t>In their 2012 Investor meeting (5/2012) Intel revealed that </a:t>
            </a:r>
            <a:r>
              <a:rPr lang="en-US" sz="1600" dirty="0">
                <a:solidFill>
                  <a:srgbClr val="3333FF"/>
                </a:solidFill>
              </a:rPr>
              <a:t>more than 3000 </a:t>
            </a:r>
          </a:p>
          <a:p>
            <a:r>
              <a:rPr lang="en-US" sz="1600" dirty="0">
                <a:solidFill>
                  <a:srgbClr val="3333FF"/>
                </a:solidFill>
              </a:rPr>
              <a:t>  engineers are working on OS support</a:t>
            </a:r>
            <a:r>
              <a:rPr lang="en-US" sz="1600" dirty="0">
                <a:solidFill>
                  <a:srgbClr val="000000"/>
                </a:solidFill>
              </a:rPr>
              <a:t>, among them about </a:t>
            </a:r>
            <a:r>
              <a:rPr lang="en-US" sz="1600" dirty="0">
                <a:solidFill>
                  <a:srgbClr val="FF0000"/>
                </a:solidFill>
              </a:rPr>
              <a:t>1200 engineers </a:t>
            </a:r>
          </a:p>
          <a:p>
            <a:r>
              <a:rPr lang="en-US" sz="1600" dirty="0">
                <a:solidFill>
                  <a:srgbClr val="FF0000"/>
                </a:solidFill>
              </a:rPr>
              <a:t>  are dedicated to  Android</a:t>
            </a:r>
            <a:r>
              <a:rPr lang="en-US" sz="1600" dirty="0">
                <a:solidFill>
                  <a:srgbClr val="000000"/>
                </a:solidFill>
              </a:rPr>
              <a:t>, as  indicated below [11]. </a:t>
            </a:r>
          </a:p>
        </p:txBody>
      </p:sp>
      <p:sp>
        <p:nvSpPr>
          <p:cNvPr id="8" name="Title 1"/>
          <p:cNvSpPr>
            <a:spLocks noGrp="1"/>
          </p:cNvSpPr>
          <p:nvPr>
            <p:ph type="title"/>
          </p:nvPr>
        </p:nvSpPr>
        <p:spPr>
          <a:xfrm>
            <a:off x="-11113" y="3175"/>
            <a:ext cx="9144001" cy="393700"/>
          </a:xfrm>
        </p:spPr>
        <p:txBody>
          <a:bodyPr/>
          <a:lstStyle/>
          <a:p>
            <a:r>
              <a:rPr lang="en-US" altLang="en-US" dirty="0">
                <a:solidFill>
                  <a:srgbClr val="FFFFFF"/>
                </a:solidFill>
                <a:latin typeface="Verdana" pitchFamily="34" charset="0"/>
                <a:cs typeface="Arial" charset="0"/>
              </a:rPr>
              <a:t>1. Emergence and spread of smartphones (19)</a:t>
            </a:r>
            <a:endParaRPr lang="en-US" dirty="0"/>
          </a:p>
        </p:txBody>
      </p:sp>
    </p:spTree>
    <p:extLst>
      <p:ext uri="{BB962C8B-B14F-4D97-AF65-F5344CB8AC3E}">
        <p14:creationId xmlns:p14="http://schemas.microsoft.com/office/powerpoint/2010/main" val="92005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0926" y="973591"/>
            <a:ext cx="9263690" cy="1154162"/>
          </a:xfrm>
          <a:prstGeom prst="rect">
            <a:avLst/>
          </a:prstGeom>
          <a:noFill/>
        </p:spPr>
        <p:txBody>
          <a:bodyPr wrap="none" rtlCol="0">
            <a:spAutoFit/>
          </a:bodyPr>
          <a:lstStyle/>
          <a:p>
            <a:r>
              <a:rPr lang="en-US" sz="1600" dirty="0">
                <a:solidFill>
                  <a:srgbClr val="000000"/>
                </a:solidFill>
              </a:rPr>
              <a:t>Despite great efforts Intel could not become one of the 5 largest suppliers </a:t>
            </a:r>
          </a:p>
          <a:p>
            <a:pPr>
              <a:spcAft>
                <a:spcPts val="600"/>
              </a:spcAft>
            </a:pPr>
            <a:r>
              <a:rPr lang="en-US" sz="1600" dirty="0">
                <a:solidFill>
                  <a:srgbClr val="000000"/>
                </a:solidFill>
              </a:rPr>
              <a:t>   of smartphone application processors. </a:t>
            </a:r>
          </a:p>
          <a:p>
            <a:r>
              <a:rPr lang="en-US" sz="1600" dirty="0">
                <a:solidFill>
                  <a:srgbClr val="000000"/>
                </a:solidFill>
              </a:rPr>
              <a:t>According to industry sources in 2014 </a:t>
            </a:r>
            <a:r>
              <a:rPr lang="en-US" sz="1600" dirty="0">
                <a:solidFill>
                  <a:srgbClr val="0070C0"/>
                </a:solidFill>
              </a:rPr>
              <a:t>I</a:t>
            </a:r>
            <a:r>
              <a:rPr lang="en-US" sz="1600" dirty="0">
                <a:solidFill>
                  <a:srgbClr val="3333FF"/>
                </a:solidFill>
              </a:rPr>
              <a:t>ntel achieved less than 1 % </a:t>
            </a:r>
            <a:r>
              <a:rPr lang="en-US" sz="1600" dirty="0">
                <a:solidFill>
                  <a:srgbClr val="FF0000"/>
                </a:solidFill>
              </a:rPr>
              <a:t>share in revenue </a:t>
            </a:r>
            <a:endParaRPr lang="en-US" sz="1600" dirty="0">
              <a:solidFill>
                <a:srgbClr val="3333FF"/>
              </a:solidFill>
            </a:endParaRPr>
          </a:p>
          <a:p>
            <a:r>
              <a:rPr lang="en-US" sz="1600" dirty="0">
                <a:solidFill>
                  <a:srgbClr val="3333FF"/>
                </a:solidFill>
              </a:rPr>
              <a:t> in smartphone application processors</a:t>
            </a:r>
            <a:r>
              <a:rPr lang="en-US" sz="1600" dirty="0">
                <a:solidFill>
                  <a:srgbClr val="000000"/>
                </a:solidFill>
              </a:rPr>
              <a:t>.</a:t>
            </a:r>
          </a:p>
        </p:txBody>
      </p:sp>
      <p:sp>
        <p:nvSpPr>
          <p:cNvPr id="4" name="TextBox 3"/>
          <p:cNvSpPr txBox="1"/>
          <p:nvPr/>
        </p:nvSpPr>
        <p:spPr>
          <a:xfrm>
            <a:off x="118926" y="515292"/>
            <a:ext cx="7579447" cy="369332"/>
          </a:xfrm>
          <a:prstGeom prst="rect">
            <a:avLst/>
          </a:prstGeom>
          <a:noFill/>
        </p:spPr>
        <p:txBody>
          <a:bodyPr wrap="none" rtlCol="0">
            <a:spAutoFit/>
          </a:bodyPr>
          <a:lstStyle/>
          <a:p>
            <a:r>
              <a:rPr lang="en-US" dirty="0">
                <a:solidFill>
                  <a:srgbClr val="2D2D8A"/>
                </a:solidFill>
              </a:rPr>
              <a:t>Intel’s share in smartphone application processors in 2014 </a:t>
            </a:r>
            <a:r>
              <a:rPr lang="en-US" dirty="0"/>
              <a:t>[</a:t>
            </a:r>
            <a:r>
              <a:rPr lang="hu-HU" dirty="0"/>
              <a:t>54</a:t>
            </a:r>
            <a:r>
              <a:rPr lang="en-US" dirty="0"/>
              <a:t>]</a:t>
            </a:r>
          </a:p>
        </p:txBody>
      </p:sp>
      <p:sp>
        <p:nvSpPr>
          <p:cNvPr id="7"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0)</a:t>
            </a:r>
            <a:endParaRPr lang="en-US" dirty="0"/>
          </a:p>
        </p:txBody>
      </p:sp>
      <p:sp>
        <p:nvSpPr>
          <p:cNvPr id="5" name="TextBox 4"/>
          <p:cNvSpPr txBox="1"/>
          <p:nvPr/>
        </p:nvSpPr>
        <p:spPr>
          <a:xfrm>
            <a:off x="8794880" y="637421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95221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1)</a:t>
            </a:r>
            <a:endParaRPr lang="en-US" dirty="0"/>
          </a:p>
        </p:txBody>
      </p:sp>
      <p:sp>
        <p:nvSpPr>
          <p:cNvPr id="3" name="TextBox 2"/>
          <p:cNvSpPr txBox="1"/>
          <p:nvPr/>
        </p:nvSpPr>
        <p:spPr>
          <a:xfrm>
            <a:off x="117064" y="519422"/>
            <a:ext cx="5083379" cy="369332"/>
          </a:xfrm>
          <a:prstGeom prst="rect">
            <a:avLst/>
          </a:prstGeom>
          <a:noFill/>
        </p:spPr>
        <p:txBody>
          <a:bodyPr wrap="none" rtlCol="0">
            <a:spAutoFit/>
          </a:bodyPr>
          <a:lstStyle/>
          <a:p>
            <a:r>
              <a:rPr lang="hu-HU" dirty="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895273"/>
            <a:ext cx="7370351" cy="338554"/>
          </a:xfrm>
          <a:prstGeom prst="rect">
            <a:avLst/>
          </a:prstGeom>
          <a:noFill/>
        </p:spPr>
        <p:txBody>
          <a:bodyPr wrap="none" rtlCol="0">
            <a:spAutoFit/>
          </a:bodyPr>
          <a:lstStyle/>
          <a:p>
            <a:r>
              <a:rPr lang="hu-HU" sz="1600" dirty="0"/>
              <a:t>In </a:t>
            </a:r>
            <a:r>
              <a:rPr lang="hu-HU" sz="1600" dirty="0">
                <a:solidFill>
                  <a:srgbClr val="0070C0"/>
                </a:solidFill>
              </a:rPr>
              <a:t>4/2016</a:t>
            </a:r>
            <a:r>
              <a:rPr lang="hu-HU" sz="1600" dirty="0"/>
              <a:t> Intel announced their </a:t>
            </a:r>
            <a:r>
              <a:rPr lang="hu-HU" sz="1600" dirty="0">
                <a:solidFill>
                  <a:srgbClr val="FF0000"/>
                </a:solidFill>
              </a:rPr>
              <a:t>withdrawal from the mobile market</a:t>
            </a:r>
            <a:r>
              <a:rPr lang="en-US" sz="1600" dirty="0">
                <a:solidFill>
                  <a:srgbClr val="FF0000"/>
                </a:solidFill>
              </a:rPr>
              <a:t>.</a:t>
            </a:r>
            <a:r>
              <a:rPr lang="hu-HU" sz="1600" dirty="0">
                <a:solidFill>
                  <a:srgbClr val="FF0000"/>
                </a:solidFill>
              </a:rPr>
              <a:t> </a:t>
            </a:r>
            <a:endParaRPr lang="en-US" sz="1600" dirty="0"/>
          </a:p>
        </p:txBody>
      </p:sp>
      <p:sp>
        <p:nvSpPr>
          <p:cNvPr id="5" name="TextBox 4"/>
          <p:cNvSpPr txBox="1"/>
          <p:nvPr/>
        </p:nvSpPr>
        <p:spPr>
          <a:xfrm>
            <a:off x="8794880" y="638415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85894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2. Emergence and spread of tablets</a:t>
            </a:r>
          </a:p>
        </p:txBody>
      </p:sp>
    </p:spTree>
    <p:extLst>
      <p:ext uri="{BB962C8B-B14F-4D97-AF65-F5344CB8AC3E}">
        <p14:creationId xmlns:p14="http://schemas.microsoft.com/office/powerpoint/2010/main" val="376970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endParaRPr lang="en-US" dirty="0"/>
          </a:p>
        </p:txBody>
      </p:sp>
      <p:sp>
        <p:nvSpPr>
          <p:cNvPr id="3" name="Rectangle 1"/>
          <p:cNvSpPr>
            <a:spLocks noChangeArrowheads="1"/>
          </p:cNvSpPr>
          <p:nvPr/>
        </p:nvSpPr>
        <p:spPr bwMode="auto">
          <a:xfrm>
            <a:off x="776072" y="5004465"/>
            <a:ext cx="2547492"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mj-lt"/>
              </a:rPr>
              <a:t>  </a:t>
            </a:r>
            <a:r>
              <a:rPr kumimoji="0" lang="en-US" altLang="en-US" sz="13800" b="0" i="0" u="none" strike="noStrike" cap="none" normalizeH="0" baseline="0" dirty="0">
                <a:ln>
                  <a:noFill/>
                </a:ln>
                <a:solidFill>
                  <a:schemeClr val="tx1"/>
                </a:solidFill>
                <a:effectLst/>
                <a:latin typeface="+mj-lt"/>
              </a:rPr>
              <a:t/>
            </a:r>
            <a:br>
              <a:rPr kumimoji="0" lang="en-US" altLang="en-US" sz="13800" b="0" i="0" u="none" strike="noStrike" cap="none" normalizeH="0" baseline="0" dirty="0">
                <a:ln>
                  <a:noFill/>
                </a:ln>
                <a:solidFill>
                  <a:schemeClr val="tx1"/>
                </a:solidFill>
                <a:effectLst/>
                <a:latin typeface="+mj-lt"/>
              </a:rPr>
            </a:br>
            <a:r>
              <a:rPr kumimoji="0" lang="en-US" altLang="en-US" sz="1600" b="0" i="0" u="none" strike="noStrike" cap="none" normalizeH="0" baseline="0" dirty="0">
                <a:ln>
                  <a:noFill/>
                </a:ln>
                <a:solidFill>
                  <a:schemeClr val="tx1"/>
                </a:solidFill>
                <a:effectLst/>
                <a:latin typeface="+mj-lt"/>
              </a:rPr>
              <a:t>Picture of a </a:t>
            </a:r>
            <a:r>
              <a:rPr kumimoji="0" lang="en-US" altLang="en-US" sz="1600" b="0" i="0" u="none" strike="noStrike" cap="none" normalizeH="0" baseline="0" dirty="0" err="1">
                <a:ln>
                  <a:noFill/>
                </a:ln>
                <a:solidFill>
                  <a:schemeClr val="tx1"/>
                </a:solidFill>
                <a:effectLst/>
                <a:latin typeface="+mj-lt"/>
              </a:rPr>
              <a:t>DynaBook</a:t>
            </a:r>
            <a:r>
              <a:rPr kumimoji="0" lang="en-US" altLang="en-US" sz="1600" b="0" i="0" u="none" strike="noStrike" cap="none" normalizeH="0" baseline="0" dirty="0">
                <a:ln>
                  <a:noFill/>
                </a:ln>
                <a:solidFill>
                  <a:schemeClr val="tx1"/>
                </a:solidFill>
                <a:effectLst/>
                <a:latin typeface="+mj-lt"/>
              </a:rPr>
              <a:t> </a:t>
            </a:r>
          </a:p>
        </p:txBody>
      </p:sp>
      <p:pic>
        <p:nvPicPr>
          <p:cNvPr id="1028" name="Picture 4" descr="http://www.mprove.de/diplom/gui/_media/Kay72p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1444" y="2003163"/>
            <a:ext cx="4025971" cy="303254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076945" y="5139480"/>
            <a:ext cx="4572000" cy="584775"/>
          </a:xfrm>
          <a:prstGeom prst="rect">
            <a:avLst/>
          </a:prstGeom>
        </p:spPr>
        <p:txBody>
          <a:bodyPr>
            <a:spAutoFit/>
          </a:bodyPr>
          <a:lstStyle/>
          <a:p>
            <a:pPr algn="ctr"/>
            <a:r>
              <a:rPr lang="en-US" sz="1600" dirty="0">
                <a:latin typeface="+mj-lt"/>
              </a:rPr>
              <a:t>Picture of two kids sitting in the grass with </a:t>
            </a:r>
            <a:r>
              <a:rPr lang="en-US" sz="1600" dirty="0" err="1">
                <a:latin typeface="+mj-lt"/>
              </a:rPr>
              <a:t>Dynabooks</a:t>
            </a:r>
            <a:endParaRPr lang="en-US" sz="1600" dirty="0">
              <a:latin typeface="+mj-lt"/>
            </a:endParaRPr>
          </a:p>
        </p:txBody>
      </p:sp>
      <p:sp>
        <p:nvSpPr>
          <p:cNvPr id="6" name="TextBox 5"/>
          <p:cNvSpPr txBox="1"/>
          <p:nvPr/>
        </p:nvSpPr>
        <p:spPr>
          <a:xfrm>
            <a:off x="119428" y="513614"/>
            <a:ext cx="7459093" cy="684803"/>
          </a:xfrm>
          <a:prstGeom prst="rect">
            <a:avLst/>
          </a:prstGeom>
          <a:noFill/>
        </p:spPr>
        <p:txBody>
          <a:bodyPr wrap="none" rtlCol="0">
            <a:spAutoFit/>
          </a:bodyPr>
          <a:lstStyle/>
          <a:p>
            <a:pPr>
              <a:spcAft>
                <a:spcPts val="200"/>
              </a:spcAft>
            </a:pPr>
            <a:r>
              <a:rPr lang="en-US" dirty="0">
                <a:solidFill>
                  <a:schemeClr val="accent6"/>
                </a:solidFill>
                <a:latin typeface="+mj-lt"/>
              </a:rPr>
              <a:t>2. Emergence and spread of tablets</a:t>
            </a:r>
          </a:p>
          <a:p>
            <a:r>
              <a:rPr lang="en-US" dirty="0">
                <a:solidFill>
                  <a:schemeClr val="accent6"/>
                </a:solidFill>
                <a:latin typeface="+mj-lt"/>
              </a:rPr>
              <a:t>An early vision of tablets targeting children - the </a:t>
            </a:r>
            <a:r>
              <a:rPr lang="en-US" dirty="0" err="1">
                <a:solidFill>
                  <a:schemeClr val="accent6"/>
                </a:solidFill>
                <a:latin typeface="+mj-lt"/>
              </a:rPr>
              <a:t>Dynabook</a:t>
            </a:r>
            <a:r>
              <a:rPr lang="en-US" dirty="0">
                <a:solidFill>
                  <a:schemeClr val="accent6"/>
                </a:solidFill>
                <a:latin typeface="+mj-lt"/>
              </a:rPr>
              <a:t> [] </a:t>
            </a:r>
          </a:p>
        </p:txBody>
      </p:sp>
      <p:sp>
        <p:nvSpPr>
          <p:cNvPr id="7" name="TextBox 6"/>
          <p:cNvSpPr txBox="1"/>
          <p:nvPr/>
        </p:nvSpPr>
        <p:spPr>
          <a:xfrm>
            <a:off x="115767" y="1279393"/>
            <a:ext cx="8969315" cy="948978"/>
          </a:xfrm>
          <a:prstGeom prst="rect">
            <a:avLst/>
          </a:prstGeom>
          <a:noFill/>
        </p:spPr>
        <p:txBody>
          <a:bodyPr wrap="none" rtlCol="0">
            <a:spAutoFit/>
          </a:bodyPr>
          <a:lstStyle/>
          <a:p>
            <a:r>
              <a:rPr lang="en-US" dirty="0"/>
              <a:t>In 1972 at the ACM National Conference Alan Kay from the Xerox Palo Alto Research </a:t>
            </a:r>
          </a:p>
          <a:p>
            <a:pPr>
              <a:spcAft>
                <a:spcPts val="200"/>
              </a:spcAft>
            </a:pPr>
            <a:r>
              <a:rPr lang="en-US" dirty="0"/>
              <a:t>  Center (PARC) introduced a Personal Computer for Children, called the </a:t>
            </a:r>
            <a:r>
              <a:rPr lang="en-US" dirty="0" err="1"/>
              <a:t>Dynabook</a:t>
            </a:r>
            <a:r>
              <a:rPr lang="en-US" dirty="0"/>
              <a:t>.</a:t>
            </a:r>
            <a:endParaRPr lang="hu-HU" dirty="0"/>
          </a:p>
          <a:p>
            <a:r>
              <a:rPr lang="hu-HU" dirty="0"/>
              <a:t>  (Intel 8008: 1972).</a:t>
            </a:r>
            <a:endParaRPr lang="en-US" dirty="0"/>
          </a:p>
        </p:txBody>
      </p:sp>
      <p:sp>
        <p:nvSpPr>
          <p:cNvPr id="11" name="TextBox 10"/>
          <p:cNvSpPr txBox="1"/>
          <p:nvPr/>
        </p:nvSpPr>
        <p:spPr>
          <a:xfrm>
            <a:off x="296863" y="5727157"/>
            <a:ext cx="8640622" cy="1077218"/>
          </a:xfrm>
          <a:prstGeom prst="rect">
            <a:avLst/>
          </a:prstGeom>
          <a:noFill/>
        </p:spPr>
        <p:txBody>
          <a:bodyPr wrap="square" rtlCol="0">
            <a:spAutoFit/>
          </a:bodyPr>
          <a:lstStyle/>
          <a:p>
            <a:r>
              <a:rPr lang="en-US" sz="1600" dirty="0"/>
              <a:t>“This note speculates about the emergence of personal, portable information manipulators and their effects when used by both children and adults. Although it should be read as science fiction, current trends in miniaturization and price reduction almost guarantee that many of the notions discussed will actually happen in the near future."</a:t>
            </a:r>
          </a:p>
        </p:txBody>
      </p:sp>
      <p:sp>
        <p:nvSpPr>
          <p:cNvPr id="10" name="TextBox 9"/>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pic>
        <p:nvPicPr>
          <p:cNvPr id="12" name="Picture 2" descr="http://www.mprove.de/diplom/gui/_media/Kay72p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165" y="2401230"/>
            <a:ext cx="3333750" cy="264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451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31693" y="971836"/>
            <a:ext cx="8613384" cy="584775"/>
          </a:xfrm>
          <a:prstGeom prst="rect">
            <a:avLst/>
          </a:prstGeom>
          <a:noFill/>
        </p:spPr>
        <p:txBody>
          <a:bodyPr wrap="none" rtlCol="0">
            <a:spAutoFit/>
          </a:bodyPr>
          <a:lstStyle/>
          <a:p>
            <a:r>
              <a:rPr lang="en-US" sz="1600" dirty="0">
                <a:solidFill>
                  <a:srgbClr val="000000"/>
                </a:solidFill>
              </a:rPr>
              <a:t>In a talk given at the Center for Design Innovation </a:t>
            </a:r>
            <a:r>
              <a:rPr lang="en-US" sz="1600" dirty="0">
                <a:solidFill>
                  <a:srgbClr val="3333FF"/>
                </a:solidFill>
              </a:rPr>
              <a:t>Steve Jobs envisioned tablets </a:t>
            </a:r>
          </a:p>
          <a:p>
            <a:r>
              <a:rPr lang="en-US" sz="1600" dirty="0">
                <a:solidFill>
                  <a:srgbClr val="3333FF"/>
                </a:solidFill>
              </a:rPr>
              <a:t>  </a:t>
            </a:r>
            <a:r>
              <a:rPr lang="en-US" sz="1600" dirty="0">
                <a:solidFill>
                  <a:srgbClr val="000000"/>
                </a:solidFill>
              </a:rPr>
              <a:t>already </a:t>
            </a:r>
            <a:r>
              <a:rPr lang="en-US" sz="1600" dirty="0">
                <a:solidFill>
                  <a:srgbClr val="3333FF"/>
                </a:solidFill>
              </a:rPr>
              <a:t>in 1983 </a:t>
            </a:r>
            <a:r>
              <a:rPr lang="en-US" sz="1600" dirty="0">
                <a:solidFill>
                  <a:srgbClr val="000000"/>
                </a:solidFill>
              </a:rPr>
              <a:t>saying</a:t>
            </a:r>
          </a:p>
        </p:txBody>
      </p:sp>
      <p:sp>
        <p:nvSpPr>
          <p:cNvPr id="8" name="TextBox 7"/>
          <p:cNvSpPr txBox="1"/>
          <p:nvPr/>
        </p:nvSpPr>
        <p:spPr>
          <a:xfrm>
            <a:off x="131693" y="1602375"/>
            <a:ext cx="8791010" cy="1620957"/>
          </a:xfrm>
          <a:prstGeom prst="rect">
            <a:avLst/>
          </a:prstGeom>
          <a:noFill/>
        </p:spPr>
        <p:txBody>
          <a:bodyPr wrap="square" rtlCol="0">
            <a:spAutoFit/>
          </a:bodyPr>
          <a:lstStyle/>
          <a:p>
            <a:r>
              <a:rPr lang="en-US" sz="1600" dirty="0">
                <a:solidFill>
                  <a:srgbClr val="000000"/>
                </a:solidFill>
              </a:rPr>
              <a:t>”Apple’s strategy is really simple. What we want to do is </a:t>
            </a:r>
            <a:r>
              <a:rPr lang="en-US" sz="1600" dirty="0">
                <a:solidFill>
                  <a:srgbClr val="FF0000"/>
                </a:solidFill>
              </a:rPr>
              <a:t>we want to put an </a:t>
            </a:r>
          </a:p>
          <a:p>
            <a:r>
              <a:rPr lang="en-US" sz="1600" dirty="0">
                <a:solidFill>
                  <a:srgbClr val="FF0000"/>
                </a:solidFill>
              </a:rPr>
              <a:t>  incredibly great  computer in a book that you can carry around</a:t>
            </a:r>
            <a:r>
              <a:rPr lang="en-US" sz="1600" dirty="0">
                <a:solidFill>
                  <a:srgbClr val="000000"/>
                </a:solidFill>
              </a:rPr>
              <a:t> with you and learn</a:t>
            </a:r>
          </a:p>
          <a:p>
            <a:pPr>
              <a:spcAft>
                <a:spcPts val="400"/>
              </a:spcAft>
            </a:pPr>
            <a:r>
              <a:rPr lang="en-US" sz="1600" dirty="0">
                <a:solidFill>
                  <a:srgbClr val="000000"/>
                </a:solidFill>
              </a:rPr>
              <a:t>  how to use in 20 minutes.</a:t>
            </a:r>
          </a:p>
          <a:p>
            <a:r>
              <a:rPr lang="en-US" sz="1600" dirty="0">
                <a:solidFill>
                  <a:srgbClr val="000000"/>
                </a:solidFill>
              </a:rPr>
              <a:t>    ... And we </a:t>
            </a:r>
            <a:r>
              <a:rPr lang="en-US" sz="1600" dirty="0">
                <a:solidFill>
                  <a:srgbClr val="FF0000"/>
                </a:solidFill>
              </a:rPr>
              <a:t>really want to do it with a radio link </a:t>
            </a:r>
            <a:r>
              <a:rPr lang="en-US" sz="1600" dirty="0">
                <a:solidFill>
                  <a:srgbClr val="000000"/>
                </a:solidFill>
              </a:rPr>
              <a:t>in it so you don’t have to hook up</a:t>
            </a:r>
          </a:p>
          <a:p>
            <a:r>
              <a:rPr lang="en-US" sz="1600" dirty="0">
                <a:solidFill>
                  <a:srgbClr val="000000"/>
                </a:solidFill>
              </a:rPr>
              <a:t>  to anything  and you’re in communication with all of these larger databases and </a:t>
            </a:r>
          </a:p>
          <a:p>
            <a:r>
              <a:rPr lang="en-US" sz="1600" dirty="0">
                <a:solidFill>
                  <a:srgbClr val="000000"/>
                </a:solidFill>
              </a:rPr>
              <a:t>  other computers” [19].</a:t>
            </a:r>
          </a:p>
        </p:txBody>
      </p:sp>
      <p:sp>
        <p:nvSpPr>
          <p:cNvPr id="12" name="TextBox 11"/>
          <p:cNvSpPr txBox="1"/>
          <p:nvPr/>
        </p:nvSpPr>
        <p:spPr>
          <a:xfrm>
            <a:off x="131134" y="518863"/>
            <a:ext cx="3438314" cy="369332"/>
          </a:xfrm>
          <a:prstGeom prst="rect">
            <a:avLst/>
          </a:prstGeom>
          <a:noFill/>
        </p:spPr>
        <p:txBody>
          <a:bodyPr wrap="none" rtlCol="0">
            <a:spAutoFit/>
          </a:bodyPr>
          <a:lstStyle/>
          <a:p>
            <a:r>
              <a:rPr lang="en-US" dirty="0">
                <a:solidFill>
                  <a:schemeClr val="accent6"/>
                </a:solidFill>
              </a:rPr>
              <a:t>Steve Jobs vision of tablets</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(2)</a:t>
            </a:r>
            <a:endParaRPr lang="en-US" dirty="0"/>
          </a:p>
        </p:txBody>
      </p:sp>
      <p:sp>
        <p:nvSpPr>
          <p:cNvPr id="6" name="TextBox 5"/>
          <p:cNvSpPr txBox="1"/>
          <p:nvPr/>
        </p:nvSpPr>
        <p:spPr>
          <a:xfrm>
            <a:off x="8794880" y="6385058"/>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07925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(3)</a:t>
            </a:r>
            <a:endParaRPr lang="en-US" dirty="0"/>
          </a:p>
        </p:txBody>
      </p:sp>
      <p:sp>
        <p:nvSpPr>
          <p:cNvPr id="5" name="TextBox 4"/>
          <p:cNvSpPr txBox="1"/>
          <p:nvPr/>
        </p:nvSpPr>
        <p:spPr>
          <a:xfrm>
            <a:off x="320328" y="971836"/>
            <a:ext cx="9112211" cy="293926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1600" dirty="0"/>
              <a:t>We note that </a:t>
            </a:r>
            <a:r>
              <a:rPr lang="en-US" sz="1600" dirty="0">
                <a:solidFill>
                  <a:srgbClr val="0070C0"/>
                </a:solidFill>
              </a:rPr>
              <a:t>Steve Jobs and Apple engineers visited PARC in 1979</a:t>
            </a:r>
            <a:r>
              <a:rPr lang="en-US" sz="1600" dirty="0"/>
              <a:t>. </a:t>
            </a:r>
          </a:p>
          <a:p>
            <a:pPr marL="285750" indent="-285750">
              <a:buFont typeface="Arial" panose="020B0604020202020204" pitchFamily="34" charset="0"/>
              <a:buChar char="•"/>
            </a:pPr>
            <a:r>
              <a:rPr lang="en-US" sz="1600" dirty="0"/>
              <a:t>In an interview </a:t>
            </a:r>
            <a:r>
              <a:rPr lang="en-US" sz="1600" dirty="0">
                <a:solidFill>
                  <a:srgbClr val="0070C0"/>
                </a:solidFill>
              </a:rPr>
              <a:t>in 2010 w</a:t>
            </a:r>
            <a:r>
              <a:rPr lang="en-US" sz="1600" dirty="0"/>
              <a:t>hile asking "</a:t>
            </a:r>
            <a:r>
              <a:rPr lang="en-US" sz="1600" dirty="0">
                <a:solidFill>
                  <a:srgbClr val="0070C0"/>
                </a:solidFill>
              </a:rPr>
              <a:t>whether he felt that Jobs had stolen</a:t>
            </a:r>
          </a:p>
          <a:p>
            <a:pPr>
              <a:spcAft>
                <a:spcPts val="600"/>
              </a:spcAft>
            </a:pPr>
            <a:r>
              <a:rPr lang="en-US" sz="1600" dirty="0">
                <a:solidFill>
                  <a:srgbClr val="0070C0"/>
                </a:solidFill>
              </a:rPr>
              <a:t>      the idea </a:t>
            </a:r>
            <a:r>
              <a:rPr lang="en-US" sz="1600" dirty="0"/>
              <a:t>for the iPad" </a:t>
            </a:r>
            <a:r>
              <a:rPr lang="en-US" sz="1600" dirty="0">
                <a:solidFill>
                  <a:srgbClr val="0070C0"/>
                </a:solidFill>
              </a:rPr>
              <a:t>Kay denied such a thought.</a:t>
            </a:r>
          </a:p>
          <a:p>
            <a:pPr marL="285750" indent="-285750">
              <a:buFont typeface="Arial" panose="020B0604020202020204" pitchFamily="34" charset="0"/>
              <a:buChar char="•"/>
            </a:pPr>
            <a:r>
              <a:rPr lang="en-US" sz="1600" dirty="0"/>
              <a:t>He said that "</a:t>
            </a:r>
            <a:r>
              <a:rPr lang="en-US" sz="1600" dirty="0">
                <a:solidFill>
                  <a:srgbClr val="0070C0"/>
                </a:solidFill>
              </a:rPr>
              <a:t>Jobs has known about the </a:t>
            </a:r>
            <a:r>
              <a:rPr lang="en-US" sz="1600" dirty="0" err="1">
                <a:solidFill>
                  <a:srgbClr val="0070C0"/>
                </a:solidFill>
              </a:rPr>
              <a:t>Dynabook</a:t>
            </a:r>
            <a:r>
              <a:rPr lang="en-US" sz="1600" dirty="0">
                <a:solidFill>
                  <a:srgbClr val="0070C0"/>
                </a:solidFill>
              </a:rPr>
              <a:t> idea </a:t>
            </a:r>
            <a:r>
              <a:rPr lang="en-US" sz="1600" dirty="0"/>
              <a:t>and the interim-</a:t>
            </a:r>
            <a:r>
              <a:rPr lang="en-US" sz="1600" dirty="0" err="1"/>
              <a:t>Dynabook</a:t>
            </a:r>
            <a:endParaRPr lang="en-US" sz="1600" dirty="0"/>
          </a:p>
          <a:p>
            <a:pPr>
              <a:spcAft>
                <a:spcPts val="600"/>
              </a:spcAft>
            </a:pPr>
            <a:r>
              <a:rPr lang="en-US" sz="1600" dirty="0"/>
              <a:t>      machine (called the PARC Alto) for several decades".</a:t>
            </a:r>
          </a:p>
          <a:p>
            <a:pPr marL="285750" indent="-285750">
              <a:spcAft>
                <a:spcPts val="600"/>
              </a:spcAft>
              <a:buFont typeface="Arial" panose="020B0604020202020204" pitchFamily="34" charset="0"/>
              <a:buChar char="•"/>
            </a:pPr>
            <a:r>
              <a:rPr lang="en-US" sz="1600" dirty="0"/>
              <a:t>But </a:t>
            </a:r>
            <a:r>
              <a:rPr lang="en-US" sz="1600" dirty="0">
                <a:solidFill>
                  <a:srgbClr val="FF0000"/>
                </a:solidFill>
              </a:rPr>
              <a:t>there is a difference in the usage models of </a:t>
            </a:r>
            <a:r>
              <a:rPr lang="en-US" sz="1600" dirty="0" err="1">
                <a:solidFill>
                  <a:srgbClr val="FF0000"/>
                </a:solidFill>
              </a:rPr>
              <a:t>Dynabook</a:t>
            </a:r>
            <a:r>
              <a:rPr lang="en-US" sz="1600" dirty="0">
                <a:solidFill>
                  <a:srgbClr val="FF0000"/>
                </a:solidFill>
              </a:rPr>
              <a:t> and IPad.</a:t>
            </a:r>
          </a:p>
          <a:p>
            <a:r>
              <a:rPr lang="en-US" sz="1600" dirty="0"/>
              <a:t>    </a:t>
            </a:r>
            <a:r>
              <a:rPr lang="en-US" sz="1600" dirty="0" err="1">
                <a:solidFill>
                  <a:srgbClr val="FF0000"/>
                </a:solidFill>
              </a:rPr>
              <a:t>Dynabook</a:t>
            </a:r>
            <a:r>
              <a:rPr lang="en-US" sz="1600" dirty="0"/>
              <a:t> represented an idea of </a:t>
            </a:r>
            <a:r>
              <a:rPr lang="en-US" sz="1600" dirty="0">
                <a:solidFill>
                  <a:srgbClr val="0070C0"/>
                </a:solidFill>
              </a:rPr>
              <a:t>active computing </a:t>
            </a:r>
            <a:r>
              <a:rPr lang="en-US" sz="1600" dirty="0"/>
              <a:t>e.g. with children </a:t>
            </a:r>
          </a:p>
          <a:p>
            <a:pPr>
              <a:spcAft>
                <a:spcPts val="600"/>
              </a:spcAft>
            </a:pPr>
            <a:r>
              <a:rPr lang="en-US" sz="1600" dirty="0"/>
              <a:t>       programming it by means of its keyboard in Smalltalk.</a:t>
            </a:r>
          </a:p>
          <a:p>
            <a:r>
              <a:rPr lang="en-US" sz="1600" dirty="0"/>
              <a:t>    By contrast, </a:t>
            </a:r>
            <a:r>
              <a:rPr lang="en-US" sz="1600" dirty="0">
                <a:solidFill>
                  <a:srgbClr val="FF0000"/>
                </a:solidFill>
              </a:rPr>
              <a:t>iPad </a:t>
            </a:r>
            <a:r>
              <a:rPr lang="en-US" sz="1600" dirty="0"/>
              <a:t>is built for </a:t>
            </a:r>
            <a:r>
              <a:rPr lang="en-US" sz="1600" dirty="0">
                <a:solidFill>
                  <a:srgbClr val="0070C0"/>
                </a:solidFill>
              </a:rPr>
              <a:t>passive computing </a:t>
            </a:r>
            <a:r>
              <a:rPr lang="en-US" sz="1600" dirty="0"/>
              <a:t>while using applications  </a:t>
            </a:r>
          </a:p>
          <a:p>
            <a:r>
              <a:rPr lang="en-US" sz="1600" dirty="0"/>
              <a:t>      downloaded e.g. from the App Store. </a:t>
            </a:r>
          </a:p>
        </p:txBody>
      </p:sp>
      <p:sp>
        <p:nvSpPr>
          <p:cNvPr id="6" name="TextBox 5"/>
          <p:cNvSpPr txBox="1"/>
          <p:nvPr/>
        </p:nvSpPr>
        <p:spPr>
          <a:xfrm>
            <a:off x="141632" y="515379"/>
            <a:ext cx="5226880" cy="369332"/>
          </a:xfrm>
          <a:prstGeom prst="rect">
            <a:avLst/>
          </a:prstGeom>
          <a:noFill/>
        </p:spPr>
        <p:txBody>
          <a:bodyPr wrap="none" rtlCol="0">
            <a:spAutoFit/>
          </a:bodyPr>
          <a:lstStyle/>
          <a:p>
            <a:r>
              <a:rPr lang="en-US" dirty="0">
                <a:solidFill>
                  <a:schemeClr val="accent6"/>
                </a:solidFill>
              </a:rPr>
              <a:t>The relation of the </a:t>
            </a:r>
            <a:r>
              <a:rPr lang="en-US" dirty="0" err="1">
                <a:solidFill>
                  <a:schemeClr val="accent6"/>
                </a:solidFill>
              </a:rPr>
              <a:t>Dynabook</a:t>
            </a:r>
            <a:r>
              <a:rPr lang="en-US" dirty="0">
                <a:solidFill>
                  <a:schemeClr val="accent6"/>
                </a:solidFill>
              </a:rPr>
              <a:t> and iPad [73]</a:t>
            </a:r>
          </a:p>
        </p:txBody>
      </p:sp>
    </p:spTree>
    <p:extLst>
      <p:ext uri="{BB962C8B-B14F-4D97-AF65-F5344CB8AC3E}">
        <p14:creationId xmlns:p14="http://schemas.microsoft.com/office/powerpoint/2010/main" val="40421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 calcmode="lin" valueType="num">
                                      <p:cBhvr additive="base">
                                        <p:cTn id="1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anim calcmode="lin" valueType="num">
                                      <p:cBhvr additive="base">
                                        <p:cTn id="3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anim calcmode="lin" valueType="num">
                                      <p:cBhvr additive="base">
                                        <p:cTn id="43"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anim calcmode="lin" valueType="num">
                                      <p:cBhvr additive="base">
                                        <p:cTn id="47"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9976" y="1309725"/>
            <a:ext cx="9098966" cy="830997"/>
          </a:xfrm>
          <a:prstGeom prst="rect">
            <a:avLst/>
          </a:prstGeom>
          <a:noFill/>
        </p:spPr>
        <p:txBody>
          <a:bodyPr wrap="none" rtlCol="0">
            <a:spAutoFit/>
          </a:bodyPr>
          <a:lstStyle/>
          <a:p>
            <a:r>
              <a:rPr lang="en-US" sz="1600" dirty="0">
                <a:solidFill>
                  <a:srgbClr val="0070C0"/>
                </a:solidFill>
              </a:rPr>
              <a:t>In 2010</a:t>
            </a:r>
            <a:r>
              <a:rPr lang="en-US" sz="1600" dirty="0">
                <a:solidFill>
                  <a:srgbClr val="000000"/>
                </a:solidFill>
              </a:rPr>
              <a:t> Apple’s </a:t>
            </a:r>
            <a:r>
              <a:rPr lang="en-US" sz="1600" dirty="0">
                <a:solidFill>
                  <a:srgbClr val="FF0000"/>
                </a:solidFill>
              </a:rPr>
              <a:t>iPad</a:t>
            </a:r>
            <a:r>
              <a:rPr lang="en-US" sz="1600" dirty="0">
                <a:solidFill>
                  <a:srgbClr val="000000"/>
                </a:solidFill>
              </a:rPr>
              <a:t> was introduced with </a:t>
            </a:r>
            <a:r>
              <a:rPr lang="en-US" sz="1600" dirty="0">
                <a:solidFill>
                  <a:srgbClr val="3333FF"/>
                </a:solidFill>
              </a:rPr>
              <a:t>9.7 “ screen</a:t>
            </a:r>
            <a:r>
              <a:rPr lang="en-US" sz="1600" dirty="0">
                <a:solidFill>
                  <a:srgbClr val="000000"/>
                </a:solidFill>
              </a:rPr>
              <a:t>, </a:t>
            </a:r>
            <a:r>
              <a:rPr lang="en-US" sz="1600" dirty="0">
                <a:solidFill>
                  <a:srgbClr val="3333FF"/>
                </a:solidFill>
              </a:rPr>
              <a:t>touch screen </a:t>
            </a:r>
            <a:r>
              <a:rPr lang="en-US" sz="1600" dirty="0">
                <a:solidFill>
                  <a:srgbClr val="000000"/>
                </a:solidFill>
              </a:rPr>
              <a:t>and </a:t>
            </a:r>
            <a:r>
              <a:rPr lang="en-US" sz="1600" dirty="0">
                <a:solidFill>
                  <a:srgbClr val="3333FF"/>
                </a:solidFill>
              </a:rPr>
              <a:t>Wi-Fi or </a:t>
            </a:r>
          </a:p>
          <a:p>
            <a:r>
              <a:rPr lang="en-US" sz="1600" dirty="0">
                <a:solidFill>
                  <a:srgbClr val="3333FF"/>
                </a:solidFill>
              </a:rPr>
              <a:t>  </a:t>
            </a:r>
            <a:r>
              <a:rPr lang="en-US" sz="1600" dirty="0">
                <a:solidFill>
                  <a:srgbClr val="000000"/>
                </a:solidFill>
              </a:rPr>
              <a:t>additionally </a:t>
            </a:r>
            <a:r>
              <a:rPr lang="en-US" sz="1600" dirty="0">
                <a:solidFill>
                  <a:srgbClr val="3333FF"/>
                </a:solidFill>
              </a:rPr>
              <a:t>wireless </a:t>
            </a:r>
            <a:r>
              <a:rPr lang="en-US" sz="1600" dirty="0" err="1">
                <a:solidFill>
                  <a:srgbClr val="3333FF"/>
                </a:solidFill>
              </a:rPr>
              <a:t>3G</a:t>
            </a:r>
            <a:r>
              <a:rPr lang="en-US" sz="1600" dirty="0">
                <a:solidFill>
                  <a:srgbClr val="3333FF"/>
                </a:solidFill>
              </a:rPr>
              <a:t> broadband internet connection </a:t>
            </a:r>
            <a:r>
              <a:rPr lang="en-US" sz="1600" dirty="0">
                <a:solidFill>
                  <a:srgbClr val="000000"/>
                </a:solidFill>
              </a:rPr>
              <a:t>(mobile internet connection),</a:t>
            </a:r>
          </a:p>
          <a:p>
            <a:r>
              <a:rPr lang="en-US" sz="1600" dirty="0">
                <a:solidFill>
                  <a:srgbClr val="000000"/>
                </a:solidFill>
              </a:rPr>
              <a:t>  operating under </a:t>
            </a:r>
            <a:r>
              <a:rPr lang="en-US" sz="1600" dirty="0">
                <a:solidFill>
                  <a:srgbClr val="3333FF"/>
                </a:solidFill>
              </a:rPr>
              <a:t>iOS</a:t>
            </a:r>
            <a:r>
              <a:rPr lang="en-US" sz="1600" dirty="0">
                <a:solidFill>
                  <a:srgbClr val="000000"/>
                </a:solidFill>
              </a:rPr>
              <a:t> [12].</a:t>
            </a:r>
          </a:p>
        </p:txBody>
      </p:sp>
      <p:pic>
        <p:nvPicPr>
          <p:cNvPr id="3074" name="Picture 2" descr="File:Steve Jobs with the Apple iPad no logo (cropped).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551" y="2583196"/>
            <a:ext cx="2416294" cy="301533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4576" y="516661"/>
            <a:ext cx="7405361" cy="369332"/>
          </a:xfrm>
          <a:prstGeom prst="rect">
            <a:avLst/>
          </a:prstGeom>
          <a:noFill/>
        </p:spPr>
        <p:txBody>
          <a:bodyPr wrap="none" rtlCol="0">
            <a:spAutoFit/>
          </a:bodyPr>
          <a:lstStyle/>
          <a:p>
            <a:r>
              <a:rPr lang="en-US" dirty="0">
                <a:solidFill>
                  <a:srgbClr val="2D2D8A"/>
                </a:solidFill>
              </a:rPr>
              <a:t>Designs leading to the rapid spreading of tablets around 2010</a:t>
            </a:r>
          </a:p>
        </p:txBody>
      </p:sp>
      <p:sp>
        <p:nvSpPr>
          <p:cNvPr id="7" name="TextBox 6"/>
          <p:cNvSpPr txBox="1"/>
          <p:nvPr/>
        </p:nvSpPr>
        <p:spPr>
          <a:xfrm>
            <a:off x="127276" y="970390"/>
            <a:ext cx="8176084" cy="338554"/>
          </a:xfrm>
          <a:prstGeom prst="rect">
            <a:avLst/>
          </a:prstGeom>
          <a:noFill/>
        </p:spPr>
        <p:txBody>
          <a:bodyPr wrap="none" rtlCol="0">
            <a:spAutoFit/>
          </a:bodyPr>
          <a:lstStyle/>
          <a:p>
            <a:r>
              <a:rPr lang="en-US" sz="1600" dirty="0">
                <a:solidFill>
                  <a:srgbClr val="3333FF"/>
                </a:solidFill>
              </a:rPr>
              <a:t>From 2009 on </a:t>
            </a:r>
            <a:r>
              <a:rPr lang="en-US" sz="1600" dirty="0">
                <a:solidFill>
                  <a:srgbClr val="FF0000"/>
                </a:solidFill>
              </a:rPr>
              <a:t>Android-based tablets </a:t>
            </a:r>
            <a:r>
              <a:rPr lang="en-US" sz="1600" dirty="0">
                <a:solidFill>
                  <a:srgbClr val="000000"/>
                </a:solidFill>
              </a:rPr>
              <a:t>arrived the market from many vendors.</a:t>
            </a:r>
          </a:p>
        </p:txBody>
      </p:sp>
      <p:sp>
        <p:nvSpPr>
          <p:cNvPr id="6" name="TextBox 5"/>
          <p:cNvSpPr txBox="1"/>
          <p:nvPr/>
        </p:nvSpPr>
        <p:spPr>
          <a:xfrm>
            <a:off x="2141730" y="5899757"/>
            <a:ext cx="5021375" cy="307777"/>
          </a:xfrm>
          <a:prstGeom prst="rect">
            <a:avLst/>
          </a:prstGeom>
          <a:noFill/>
        </p:spPr>
        <p:txBody>
          <a:bodyPr wrap="none" rtlCol="0">
            <a:spAutoFit/>
          </a:bodyPr>
          <a:lstStyle/>
          <a:p>
            <a:r>
              <a:rPr lang="en-US" sz="1400" dirty="0">
                <a:solidFill>
                  <a:srgbClr val="000000"/>
                </a:solidFill>
              </a:rPr>
              <a:t>Figure: Steve Jobs introducing the iPad in 2010 [12]</a:t>
            </a:r>
          </a:p>
        </p:txBody>
      </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(4)</a:t>
            </a:r>
            <a:endParaRPr lang="en-US" dirty="0"/>
          </a:p>
        </p:txBody>
      </p:sp>
      <p:sp>
        <p:nvSpPr>
          <p:cNvPr id="8" name="TextBox 7"/>
          <p:cNvSpPr txBox="1"/>
          <p:nvPr/>
        </p:nvSpPr>
        <p:spPr>
          <a:xfrm>
            <a:off x="8794880" y="6383364"/>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9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additive="base">
                                        <p:cTn id="13" dur="500" fill="hold"/>
                                        <p:tgtEl>
                                          <p:spTgt spid="3074"/>
                                        </p:tgtEl>
                                        <p:attrNameLst>
                                          <p:attrName>ppt_x</p:attrName>
                                        </p:attrNameLst>
                                      </p:cBhvr>
                                      <p:tavLst>
                                        <p:tav tm="0">
                                          <p:val>
                                            <p:strVal val="#ppt_x"/>
                                          </p:val>
                                        </p:tav>
                                        <p:tav tm="100000">
                                          <p:val>
                                            <p:strVal val="#ppt_x"/>
                                          </p:val>
                                        </p:tav>
                                      </p:tavLst>
                                    </p:anim>
                                    <p:anim calcmode="lin" valueType="num">
                                      <p:cBhvr additive="base">
                                        <p:cTn id="14" dur="500" fill="hold"/>
                                        <p:tgtEl>
                                          <p:spTgt spid="307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0451" y="512517"/>
            <a:ext cx="5416419" cy="369332"/>
          </a:xfrm>
          <a:prstGeom prst="rect">
            <a:avLst/>
          </a:prstGeom>
          <a:noFill/>
        </p:spPr>
        <p:txBody>
          <a:bodyPr wrap="none" rtlCol="0">
            <a:spAutoFit/>
          </a:bodyPr>
          <a:lstStyle/>
          <a:p>
            <a:r>
              <a:rPr lang="en-US" dirty="0">
                <a:solidFill>
                  <a:srgbClr val="333399"/>
                </a:solidFill>
              </a:rPr>
              <a:t>Implementation alternatives of tablets -1 </a:t>
            </a:r>
            <a:r>
              <a:rPr lang="en-US" dirty="0">
                <a:solidFill>
                  <a:srgbClr val="000000"/>
                </a:solidFill>
              </a:rPr>
              <a:t>[8]</a:t>
            </a:r>
          </a:p>
        </p:txBody>
      </p:sp>
      <p:grpSp>
        <p:nvGrpSpPr>
          <p:cNvPr id="2" name="Group 1"/>
          <p:cNvGrpSpPr/>
          <p:nvPr/>
        </p:nvGrpSpPr>
        <p:grpSpPr>
          <a:xfrm>
            <a:off x="329173" y="1228419"/>
            <a:ext cx="8505945" cy="5390828"/>
            <a:chOff x="1280160" y="1583795"/>
            <a:chExt cx="7811671" cy="4879556"/>
          </a:xfrm>
        </p:grpSpPr>
        <p:pic>
          <p:nvPicPr>
            <p:cNvPr id="327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966" t="16324" r="-3"/>
            <a:stretch/>
          </p:blipFill>
          <p:spPr bwMode="auto">
            <a:xfrm>
              <a:off x="1280161" y="1583795"/>
              <a:ext cx="7811670" cy="48795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3928" t="12910" r="79997" b="83676"/>
            <a:stretch/>
          </p:blipFill>
          <p:spPr bwMode="auto">
            <a:xfrm rot="5400000">
              <a:off x="793985" y="2204986"/>
              <a:ext cx="1125127" cy="152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(5)</a:t>
            </a:r>
            <a:endParaRPr lang="en-US" dirty="0"/>
          </a:p>
        </p:txBody>
      </p:sp>
    </p:spTree>
    <p:extLst>
      <p:ext uri="{BB962C8B-B14F-4D97-AF65-F5344CB8AC3E}">
        <p14:creationId xmlns:p14="http://schemas.microsoft.com/office/powerpoint/2010/main" val="2846009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1. Emergence and spread of smartphones</a:t>
            </a:r>
          </a:p>
        </p:txBody>
      </p:sp>
    </p:spTree>
    <p:extLst>
      <p:ext uri="{BB962C8B-B14F-4D97-AF65-F5344CB8AC3E}">
        <p14:creationId xmlns:p14="http://schemas.microsoft.com/office/powerpoint/2010/main" val="16894257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rotWithShape="1">
          <a:blip r:embed="rId2" cstate="print">
            <a:extLst>
              <a:ext uri="{28A0092B-C50C-407E-A947-70E740481C1C}">
                <a14:useLocalDpi xmlns:a14="http://schemas.microsoft.com/office/drawing/2010/main" val="0"/>
              </a:ext>
            </a:extLst>
          </a:blip>
          <a:srcRect/>
          <a:stretch/>
        </p:blipFill>
        <p:spPr bwMode="auto">
          <a:xfrm>
            <a:off x="353650" y="2205965"/>
            <a:ext cx="4668400" cy="3158540"/>
          </a:xfrm>
          <a:prstGeom prst="rect">
            <a:avLst/>
          </a:prstGeom>
          <a:ln>
            <a:noFill/>
          </a:ln>
          <a:extLst>
            <a:ext uri="{53640926-AAD7-44D8-BBD7-CCE9431645EC}">
              <a14:shadowObscured xmlns:a14="http://schemas.microsoft.com/office/drawing/2010/main"/>
            </a:ext>
          </a:extLst>
        </p:spPr>
      </p:pic>
      <p:pic>
        <p:nvPicPr>
          <p:cNvPr id="5" name="Picture 2" descr="Microsoft Surface Pro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561" y="2125323"/>
            <a:ext cx="3769909" cy="28259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153141" y="5454515"/>
            <a:ext cx="2473754" cy="584775"/>
          </a:xfrm>
          <a:prstGeom prst="rect">
            <a:avLst/>
          </a:prstGeom>
          <a:noFill/>
        </p:spPr>
        <p:txBody>
          <a:bodyPr wrap="none" rtlCol="0">
            <a:spAutoFit/>
          </a:bodyPr>
          <a:lstStyle/>
          <a:p>
            <a:pPr algn="ctr"/>
            <a:r>
              <a:rPr lang="en-US" sz="1600" dirty="0"/>
              <a:t>Intel’s Surface Pro 3</a:t>
            </a:r>
          </a:p>
          <a:p>
            <a:pPr algn="ctr"/>
            <a:r>
              <a:rPr lang="en-US" sz="1600" dirty="0"/>
              <a:t> used as a laptop [22]</a:t>
            </a:r>
          </a:p>
        </p:txBody>
      </p:sp>
      <p:sp>
        <p:nvSpPr>
          <p:cNvPr id="11" name="TextBox 10"/>
          <p:cNvSpPr txBox="1"/>
          <p:nvPr/>
        </p:nvSpPr>
        <p:spPr>
          <a:xfrm>
            <a:off x="5659932" y="5454515"/>
            <a:ext cx="2422458" cy="584775"/>
          </a:xfrm>
          <a:prstGeom prst="rect">
            <a:avLst/>
          </a:prstGeom>
          <a:noFill/>
        </p:spPr>
        <p:txBody>
          <a:bodyPr wrap="none" rtlCol="0">
            <a:spAutoFit/>
          </a:bodyPr>
          <a:lstStyle/>
          <a:p>
            <a:pPr algn="ctr"/>
            <a:r>
              <a:rPr lang="en-US" sz="1600" dirty="0"/>
              <a:t>Intel’s Surface Pro 3</a:t>
            </a:r>
          </a:p>
          <a:p>
            <a:pPr algn="ctr"/>
            <a:r>
              <a:rPr lang="en-US" sz="1600" dirty="0"/>
              <a:t> used as a tablet [23]</a:t>
            </a:r>
          </a:p>
        </p:txBody>
      </p:sp>
      <p:sp>
        <p:nvSpPr>
          <p:cNvPr id="13" name="TextBox 12"/>
          <p:cNvSpPr txBox="1"/>
          <p:nvPr/>
        </p:nvSpPr>
        <p:spPr>
          <a:xfrm>
            <a:off x="130451" y="512517"/>
            <a:ext cx="5482142" cy="369332"/>
          </a:xfrm>
          <a:prstGeom prst="rect">
            <a:avLst/>
          </a:prstGeom>
          <a:noFill/>
        </p:spPr>
        <p:txBody>
          <a:bodyPr wrap="none" rtlCol="0">
            <a:spAutoFit/>
          </a:bodyPr>
          <a:lstStyle/>
          <a:p>
            <a:r>
              <a:rPr lang="en-US" dirty="0">
                <a:solidFill>
                  <a:srgbClr val="333399"/>
                </a:solidFill>
              </a:rPr>
              <a:t>Implementation alternatives of tablets -2 </a:t>
            </a:r>
            <a:r>
              <a:rPr lang="en-US" dirty="0">
                <a:solidFill>
                  <a:srgbClr val="000000"/>
                </a:solidFill>
              </a:rPr>
              <a:t>[8]</a:t>
            </a:r>
          </a:p>
        </p:txBody>
      </p:sp>
      <p:sp>
        <p:nvSpPr>
          <p:cNvPr id="2" name="TextBox 1"/>
          <p:cNvSpPr txBox="1"/>
          <p:nvPr/>
        </p:nvSpPr>
        <p:spPr>
          <a:xfrm>
            <a:off x="117064" y="973591"/>
            <a:ext cx="5802807" cy="338554"/>
          </a:xfrm>
          <a:prstGeom prst="rect">
            <a:avLst/>
          </a:prstGeom>
          <a:noFill/>
        </p:spPr>
        <p:txBody>
          <a:bodyPr wrap="none" rtlCol="0">
            <a:spAutoFit/>
          </a:bodyPr>
          <a:lstStyle/>
          <a:p>
            <a:r>
              <a:rPr lang="en-US" sz="1600" dirty="0"/>
              <a:t>2 in 1 tablets (≈ attachable keyboard + touchscreen)</a:t>
            </a:r>
          </a:p>
        </p:txBody>
      </p:sp>
      <p:sp>
        <p:nvSpPr>
          <p:cNvPr id="4" name="TextBox 3"/>
          <p:cNvSpPr txBox="1"/>
          <p:nvPr/>
        </p:nvSpPr>
        <p:spPr>
          <a:xfrm>
            <a:off x="136942" y="1388254"/>
            <a:ext cx="4616970" cy="661720"/>
          </a:xfrm>
          <a:prstGeom prst="rect">
            <a:avLst/>
          </a:prstGeom>
          <a:noFill/>
        </p:spPr>
        <p:txBody>
          <a:bodyPr wrap="none" rtlCol="0">
            <a:spAutoFit/>
          </a:bodyPr>
          <a:lstStyle/>
          <a:p>
            <a:pPr>
              <a:spcAft>
                <a:spcPts val="600"/>
              </a:spcAft>
            </a:pPr>
            <a:r>
              <a:rPr lang="en-US" sz="1600" dirty="0"/>
              <a:t>Example: </a:t>
            </a:r>
            <a:r>
              <a:rPr lang="en-US" sz="1600" dirty="0">
                <a:solidFill>
                  <a:srgbClr val="3333FF"/>
                </a:solidFill>
              </a:rPr>
              <a:t>Windows Surface Pro 3 (8/2014)</a:t>
            </a:r>
          </a:p>
          <a:p>
            <a:pPr>
              <a:spcAft>
                <a:spcPts val="600"/>
              </a:spcAft>
            </a:pPr>
            <a:r>
              <a:rPr lang="en-US" sz="1600" dirty="0">
                <a:solidFill>
                  <a:srgbClr val="3333FF"/>
                </a:solidFill>
              </a:rPr>
              <a:t>Aim: Replacing laptops </a:t>
            </a:r>
          </a:p>
        </p:txBody>
      </p:sp>
      <p:sp>
        <p:nvSpPr>
          <p:cNvPr id="14"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(6)</a:t>
            </a:r>
            <a:endParaRPr lang="en-US" dirty="0"/>
          </a:p>
        </p:txBody>
      </p:sp>
    </p:spTree>
    <p:extLst>
      <p:ext uri="{BB962C8B-B14F-4D97-AF65-F5344CB8AC3E}">
        <p14:creationId xmlns:p14="http://schemas.microsoft.com/office/powerpoint/2010/main" val="1444699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4242" y="953128"/>
            <a:ext cx="8938725" cy="830997"/>
          </a:xfrm>
          <a:prstGeom prst="rect">
            <a:avLst/>
          </a:prstGeom>
          <a:noFill/>
        </p:spPr>
        <p:txBody>
          <a:bodyPr wrap="square" rtlCol="0">
            <a:spAutoFit/>
          </a:bodyPr>
          <a:lstStyle/>
          <a:p>
            <a:r>
              <a:rPr lang="en-US" sz="1600" dirty="0">
                <a:solidFill>
                  <a:srgbClr val="000000"/>
                </a:solidFill>
              </a:rPr>
              <a:t>Besides smartphones</a:t>
            </a:r>
            <a:r>
              <a:rPr lang="en-US" sz="1600" dirty="0"/>
              <a:t>,</a:t>
            </a:r>
            <a:r>
              <a:rPr lang="en-US" sz="1600" dirty="0">
                <a:solidFill>
                  <a:srgbClr val="FF0000"/>
                </a:solidFill>
              </a:rPr>
              <a:t> tablets </a:t>
            </a:r>
            <a:r>
              <a:rPr lang="en-US" sz="1600" dirty="0">
                <a:solidFill>
                  <a:srgbClr val="000000"/>
                </a:solidFill>
              </a:rPr>
              <a:t>and </a:t>
            </a:r>
            <a:r>
              <a:rPr lang="en-US" sz="1600" dirty="0">
                <a:solidFill>
                  <a:srgbClr val="3333FF"/>
                </a:solidFill>
              </a:rPr>
              <a:t>all their alternative designs </a:t>
            </a:r>
            <a:r>
              <a:rPr lang="en-US" sz="1600" dirty="0"/>
              <a:t>(</a:t>
            </a:r>
            <a:r>
              <a:rPr lang="en-US" sz="1600" dirty="0">
                <a:solidFill>
                  <a:srgbClr val="000000"/>
                </a:solidFill>
              </a:rPr>
              <a:t>that  provide also keyboard/mouse input, such as convertibles or 2 in 1 designs) </a:t>
            </a:r>
            <a:r>
              <a:rPr lang="en-US" sz="1600" dirty="0">
                <a:solidFill>
                  <a:srgbClr val="3333FF"/>
                </a:solidFill>
              </a:rPr>
              <a:t>have recently the highest growth potential</a:t>
            </a:r>
            <a:r>
              <a:rPr lang="en-US" sz="1600" dirty="0">
                <a:solidFill>
                  <a:srgbClr val="000000"/>
                </a:solidFill>
              </a:rPr>
              <a:t>, as indicated in the Figure below (12/1012) [3].</a:t>
            </a: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601"/>
          <a:stretch/>
        </p:blipFill>
        <p:spPr bwMode="auto">
          <a:xfrm>
            <a:off x="1" y="2077005"/>
            <a:ext cx="9144000" cy="42323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46575" y="3655871"/>
            <a:ext cx="984565" cy="276999"/>
          </a:xfrm>
          <a:prstGeom prst="rect">
            <a:avLst/>
          </a:prstGeom>
          <a:noFill/>
        </p:spPr>
        <p:txBody>
          <a:bodyPr wrap="none" rtlCol="0">
            <a:spAutoFit/>
          </a:bodyPr>
          <a:lstStyle/>
          <a:p>
            <a:r>
              <a:rPr lang="en-US" sz="1200" b="1" dirty="0">
                <a:solidFill>
                  <a:srgbClr val="000000"/>
                </a:solidFill>
              </a:rPr>
              <a:t>Desktops</a:t>
            </a:r>
          </a:p>
        </p:txBody>
      </p:sp>
      <p:sp>
        <p:nvSpPr>
          <p:cNvPr id="7" name="TextBox 6"/>
          <p:cNvSpPr txBox="1"/>
          <p:nvPr/>
        </p:nvSpPr>
        <p:spPr>
          <a:xfrm>
            <a:off x="2475497" y="3205821"/>
            <a:ext cx="1106393" cy="276999"/>
          </a:xfrm>
          <a:prstGeom prst="rect">
            <a:avLst/>
          </a:prstGeom>
          <a:noFill/>
        </p:spPr>
        <p:txBody>
          <a:bodyPr wrap="none" rtlCol="0">
            <a:spAutoFit/>
          </a:bodyPr>
          <a:lstStyle/>
          <a:p>
            <a:r>
              <a:rPr lang="en-US" sz="1200" b="1" dirty="0">
                <a:solidFill>
                  <a:srgbClr val="000000"/>
                </a:solidFill>
              </a:rPr>
              <a:t>Notebooks</a:t>
            </a:r>
          </a:p>
        </p:txBody>
      </p:sp>
      <p:sp>
        <p:nvSpPr>
          <p:cNvPr id="8" name="TextBox 7"/>
          <p:cNvSpPr txBox="1"/>
          <p:nvPr/>
        </p:nvSpPr>
        <p:spPr>
          <a:xfrm>
            <a:off x="5465941" y="2710766"/>
            <a:ext cx="816249" cy="276999"/>
          </a:xfrm>
          <a:prstGeom prst="rect">
            <a:avLst/>
          </a:prstGeom>
          <a:noFill/>
        </p:spPr>
        <p:txBody>
          <a:bodyPr wrap="none" rtlCol="0">
            <a:spAutoFit/>
          </a:bodyPr>
          <a:lstStyle/>
          <a:p>
            <a:r>
              <a:rPr lang="en-US" sz="1200" b="1" dirty="0">
                <a:solidFill>
                  <a:srgbClr val="000000"/>
                </a:solidFill>
              </a:rPr>
              <a:t>Tablets</a:t>
            </a:r>
          </a:p>
        </p:txBody>
      </p:sp>
      <p:cxnSp>
        <p:nvCxnSpPr>
          <p:cNvPr id="9" name="Straight Arrow Connector 8"/>
          <p:cNvCxnSpPr/>
          <p:nvPr/>
        </p:nvCxnSpPr>
        <p:spPr bwMode="auto">
          <a:xfrm>
            <a:off x="1238857" y="3932870"/>
            <a:ext cx="0" cy="1208166"/>
          </a:xfrm>
          <a:prstGeom prst="straightConnector1">
            <a:avLst/>
          </a:prstGeom>
          <a:noFill/>
          <a:ln w="9525" cap="flat" cmpd="sng" algn="ctr">
            <a:solidFill>
              <a:srgbClr val="FF0000"/>
            </a:solidFill>
            <a:prstDash val="solid"/>
            <a:round/>
            <a:headEnd type="none" w="med" len="med"/>
            <a:tailEnd type="arrow"/>
          </a:ln>
          <a:effectLst/>
        </p:spPr>
      </p:cxnSp>
      <p:cxnSp>
        <p:nvCxnSpPr>
          <p:cNvPr id="10" name="Straight Arrow Connector 9"/>
          <p:cNvCxnSpPr/>
          <p:nvPr/>
        </p:nvCxnSpPr>
        <p:spPr bwMode="auto">
          <a:xfrm>
            <a:off x="3028693" y="3482820"/>
            <a:ext cx="0" cy="848126"/>
          </a:xfrm>
          <a:prstGeom prst="straightConnector1">
            <a:avLst/>
          </a:prstGeom>
          <a:noFill/>
          <a:ln w="9525" cap="flat" cmpd="sng" algn="ctr">
            <a:solidFill>
              <a:srgbClr val="FF0000"/>
            </a:solidFill>
            <a:prstDash val="solid"/>
            <a:round/>
            <a:headEnd type="none" w="med" len="med"/>
            <a:tailEnd type="arrow"/>
          </a:ln>
          <a:effectLst/>
        </p:spPr>
      </p:cxnSp>
      <p:cxnSp>
        <p:nvCxnSpPr>
          <p:cNvPr id="11" name="Straight Arrow Connector 10"/>
          <p:cNvCxnSpPr/>
          <p:nvPr/>
        </p:nvCxnSpPr>
        <p:spPr bwMode="auto">
          <a:xfrm>
            <a:off x="5922150" y="3019849"/>
            <a:ext cx="0" cy="623101"/>
          </a:xfrm>
          <a:prstGeom prst="straightConnector1">
            <a:avLst/>
          </a:prstGeom>
          <a:noFill/>
          <a:ln w="9525" cap="flat" cmpd="sng" algn="ctr">
            <a:solidFill>
              <a:srgbClr val="FF0000"/>
            </a:solidFill>
            <a:prstDash val="solid"/>
            <a:round/>
            <a:headEnd type="none" w="med" len="med"/>
            <a:tailEnd type="arrow"/>
          </a:ln>
          <a:effectLst/>
        </p:spPr>
      </p:cxnSp>
      <p:sp>
        <p:nvSpPr>
          <p:cNvPr id="12" name="Text Box 3"/>
          <p:cNvSpPr txBox="1">
            <a:spLocks noChangeArrowheads="1"/>
          </p:cNvSpPr>
          <p:nvPr/>
        </p:nvSpPr>
        <p:spPr bwMode="auto">
          <a:xfrm>
            <a:off x="566555" y="6393922"/>
            <a:ext cx="81786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sz="1600" dirty="0">
                <a:solidFill>
                  <a:srgbClr val="000000"/>
                </a:solidFill>
              </a:rPr>
              <a:t>Figure: Yearly worldwide sales figures of desktops, notebooks and tablets [3]</a:t>
            </a:r>
          </a:p>
        </p:txBody>
      </p:sp>
      <p:sp>
        <p:nvSpPr>
          <p:cNvPr id="15" name="TextBox 14"/>
          <p:cNvSpPr txBox="1"/>
          <p:nvPr/>
        </p:nvSpPr>
        <p:spPr>
          <a:xfrm>
            <a:off x="123514" y="521073"/>
            <a:ext cx="6991466" cy="369332"/>
          </a:xfrm>
          <a:prstGeom prst="rect">
            <a:avLst/>
          </a:prstGeom>
          <a:noFill/>
        </p:spPr>
        <p:txBody>
          <a:bodyPr wrap="none" rtlCol="0">
            <a:spAutoFit/>
          </a:bodyPr>
          <a:lstStyle/>
          <a:p>
            <a:r>
              <a:rPr lang="en-US" dirty="0">
                <a:solidFill>
                  <a:srgbClr val="2D2D8A"/>
                </a:solidFill>
              </a:rPr>
              <a:t>Rapid increase of tablet sales in the first half of the 2010’s</a:t>
            </a:r>
            <a:endParaRPr lang="en-US" dirty="0">
              <a:solidFill>
                <a:srgbClr val="000000"/>
              </a:solidFill>
            </a:endParaRPr>
          </a:p>
        </p:txBody>
      </p:sp>
      <p:sp>
        <p:nvSpPr>
          <p:cNvPr id="16" name="Title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2. Emergence and spread of tablets (7)</a:t>
            </a:r>
            <a:endParaRPr lang="en-US" dirty="0"/>
          </a:p>
        </p:txBody>
      </p:sp>
    </p:spTree>
    <p:extLst>
      <p:ext uri="{BB962C8B-B14F-4D97-AF65-F5344CB8AC3E}">
        <p14:creationId xmlns:p14="http://schemas.microsoft.com/office/powerpoint/2010/main" val="5741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(8)</a:t>
            </a:r>
            <a:endParaRPr lang="en-US" dirty="0"/>
          </a:p>
        </p:txBody>
      </p:sp>
      <p:pic>
        <p:nvPicPr>
          <p:cNvPr id="5" name="Picture 4"/>
          <p:cNvPicPr>
            <a:picLocks noChangeAspect="1"/>
          </p:cNvPicPr>
          <p:nvPr/>
        </p:nvPicPr>
        <p:blipFill rotWithShape="1">
          <a:blip r:embed="rId2"/>
          <a:srcRect l="6197" t="8856" r="18236" b="8856"/>
          <a:stretch/>
        </p:blipFill>
        <p:spPr>
          <a:xfrm>
            <a:off x="385763" y="1254371"/>
            <a:ext cx="8565985" cy="5244297"/>
          </a:xfrm>
          <a:prstGeom prst="rect">
            <a:avLst/>
          </a:prstGeom>
        </p:spPr>
      </p:pic>
      <p:sp>
        <p:nvSpPr>
          <p:cNvPr id="6" name="TextBox 5"/>
          <p:cNvSpPr txBox="1"/>
          <p:nvPr/>
        </p:nvSpPr>
        <p:spPr>
          <a:xfrm>
            <a:off x="121754" y="514173"/>
            <a:ext cx="8971030" cy="646331"/>
          </a:xfrm>
          <a:prstGeom prst="rect">
            <a:avLst/>
          </a:prstGeom>
          <a:noFill/>
        </p:spPr>
        <p:txBody>
          <a:bodyPr wrap="square" rtlCol="0">
            <a:spAutoFit/>
          </a:bodyPr>
          <a:lstStyle/>
          <a:p>
            <a:r>
              <a:rPr lang="en-US" dirty="0">
                <a:solidFill>
                  <a:schemeClr val="accent6"/>
                </a:solidFill>
              </a:rPr>
              <a:t>Worldwide shipment of desktop PCs, laptops and tablets from 2010 to 2016 </a:t>
            </a:r>
          </a:p>
          <a:p>
            <a:r>
              <a:rPr lang="en-US" dirty="0">
                <a:solidFill>
                  <a:schemeClr val="accent6"/>
                </a:solidFill>
              </a:rPr>
              <a:t>  as well as sale forecasts until 2021 (in million units) [35]</a:t>
            </a:r>
          </a:p>
        </p:txBody>
      </p:sp>
      <p:sp>
        <p:nvSpPr>
          <p:cNvPr id="7" name="TextBox 6"/>
          <p:cNvSpPr txBox="1"/>
          <p:nvPr/>
        </p:nvSpPr>
        <p:spPr>
          <a:xfrm>
            <a:off x="154080" y="6093623"/>
            <a:ext cx="1537600" cy="292388"/>
          </a:xfrm>
          <a:prstGeom prst="rect">
            <a:avLst/>
          </a:prstGeom>
          <a:noFill/>
        </p:spPr>
        <p:txBody>
          <a:bodyPr wrap="none" rtlCol="0">
            <a:spAutoFit/>
          </a:bodyPr>
          <a:lstStyle/>
          <a:p>
            <a:r>
              <a:rPr lang="en-US" sz="1300" dirty="0"/>
              <a:t>Source: Gartner</a:t>
            </a:r>
          </a:p>
        </p:txBody>
      </p:sp>
    </p:spTree>
    <p:extLst>
      <p:ext uri="{BB962C8B-B14F-4D97-AF65-F5344CB8AC3E}">
        <p14:creationId xmlns:p14="http://schemas.microsoft.com/office/powerpoint/2010/main" val="25028916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DD8ED-3D85-4377-92D4-4929D49E0221}"/>
              </a:ext>
            </a:extLst>
          </p:cNvPr>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9</a:t>
            </a:r>
            <a:r>
              <a:rPr lang="en-US" altLang="en-US" dirty="0">
                <a:solidFill>
                  <a:srgbClr val="FFFFFF"/>
                </a:solidFill>
                <a:latin typeface="Verdana" pitchFamily="34" charset="0"/>
                <a:cs typeface="Arial" charset="0"/>
              </a:rPr>
              <a:t>)</a:t>
            </a:r>
            <a:endParaRPr lang="hu-HU" dirty="0"/>
          </a:p>
        </p:txBody>
      </p:sp>
      <p:pic>
        <p:nvPicPr>
          <p:cNvPr id="6" name="Picture 5" descr="A screenshot of a cell phone&#10;&#10;Description automatically generated">
            <a:extLst>
              <a:ext uri="{FF2B5EF4-FFF2-40B4-BE49-F238E27FC236}">
                <a16:creationId xmlns:a16="http://schemas.microsoft.com/office/drawing/2014/main" id="{392FBA6D-FDC2-45B4-9648-7B9AA7CC5B27}"/>
              </a:ext>
            </a:extLst>
          </p:cNvPr>
          <p:cNvPicPr>
            <a:picLocks noChangeAspect="1"/>
          </p:cNvPicPr>
          <p:nvPr/>
        </p:nvPicPr>
        <p:blipFill rotWithShape="1">
          <a:blip r:embed="rId2">
            <a:extLst>
              <a:ext uri="{28A0092B-C50C-407E-A947-70E740481C1C}">
                <a14:useLocalDpi xmlns:a14="http://schemas.microsoft.com/office/drawing/2010/main" val="0"/>
              </a:ext>
            </a:extLst>
          </a:blip>
          <a:srcRect t="17718"/>
          <a:stretch/>
        </p:blipFill>
        <p:spPr>
          <a:xfrm>
            <a:off x="108559" y="1313765"/>
            <a:ext cx="8877300" cy="4388895"/>
          </a:xfrm>
          <a:prstGeom prst="rect">
            <a:avLst/>
          </a:prstGeom>
        </p:spPr>
      </p:pic>
      <p:sp>
        <p:nvSpPr>
          <p:cNvPr id="7" name="TextBox 6">
            <a:extLst>
              <a:ext uri="{FF2B5EF4-FFF2-40B4-BE49-F238E27FC236}">
                <a16:creationId xmlns:a16="http://schemas.microsoft.com/office/drawing/2014/main" id="{B01F7514-065F-49AC-B496-A3C521D40D5B}"/>
              </a:ext>
            </a:extLst>
          </p:cNvPr>
          <p:cNvSpPr txBox="1"/>
          <p:nvPr/>
        </p:nvSpPr>
        <p:spPr>
          <a:xfrm>
            <a:off x="250825" y="6624355"/>
            <a:ext cx="8400890" cy="307777"/>
          </a:xfrm>
          <a:prstGeom prst="rect">
            <a:avLst/>
          </a:prstGeom>
          <a:noFill/>
        </p:spPr>
        <p:txBody>
          <a:bodyPr wrap="none" rtlCol="0">
            <a:spAutoFit/>
          </a:bodyPr>
          <a:lstStyle/>
          <a:p>
            <a:r>
              <a:rPr lang="hu-HU" sz="1400" dirty="0"/>
              <a:t>https://www.ejectejecteject.com/statistics/24-tablet-market-share-statistics-and-analysis/</a:t>
            </a:r>
          </a:p>
        </p:txBody>
      </p:sp>
      <p:sp>
        <p:nvSpPr>
          <p:cNvPr id="8" name="TextBox 7">
            <a:extLst>
              <a:ext uri="{FF2B5EF4-FFF2-40B4-BE49-F238E27FC236}">
                <a16:creationId xmlns:a16="http://schemas.microsoft.com/office/drawing/2014/main" id="{FAFEAD42-08C2-4CCE-B66D-F7646638700E}"/>
              </a:ext>
            </a:extLst>
          </p:cNvPr>
          <p:cNvSpPr txBox="1"/>
          <p:nvPr/>
        </p:nvSpPr>
        <p:spPr>
          <a:xfrm>
            <a:off x="115888" y="512064"/>
            <a:ext cx="8366329" cy="369332"/>
          </a:xfrm>
          <a:prstGeom prst="rect">
            <a:avLst/>
          </a:prstGeom>
          <a:noFill/>
        </p:spPr>
        <p:txBody>
          <a:bodyPr wrap="none" rtlCol="0">
            <a:spAutoFit/>
          </a:bodyPr>
          <a:lstStyle/>
          <a:p>
            <a:r>
              <a:rPr lang="hu-HU" dirty="0"/>
              <a:t>Worldwide tablet shipments in million units Q1/2014 – Q1/2019 [109]</a:t>
            </a:r>
          </a:p>
        </p:txBody>
      </p:sp>
    </p:spTree>
    <p:extLst>
      <p:ext uri="{BB962C8B-B14F-4D97-AF65-F5344CB8AC3E}">
        <p14:creationId xmlns:p14="http://schemas.microsoft.com/office/powerpoint/2010/main" val="106241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539" t="13087" b="5714"/>
          <a:stretch/>
        </p:blipFill>
        <p:spPr>
          <a:xfrm>
            <a:off x="115888" y="1313765"/>
            <a:ext cx="9028112" cy="5220580"/>
          </a:xfrm>
          <a:prstGeom prst="rect">
            <a:avLst/>
          </a:prstGeom>
        </p:spPr>
      </p:pic>
      <p:sp>
        <p:nvSpPr>
          <p:cNvPr id="5" name="TextBox 4"/>
          <p:cNvSpPr txBox="1"/>
          <p:nvPr/>
        </p:nvSpPr>
        <p:spPr>
          <a:xfrm>
            <a:off x="123799" y="516661"/>
            <a:ext cx="9103774" cy="369332"/>
          </a:xfrm>
          <a:prstGeom prst="rect">
            <a:avLst/>
          </a:prstGeom>
          <a:noFill/>
        </p:spPr>
        <p:txBody>
          <a:bodyPr wrap="none" rtlCol="0">
            <a:spAutoFit/>
          </a:bodyPr>
          <a:lstStyle/>
          <a:p>
            <a:r>
              <a:rPr lang="en-US" dirty="0">
                <a:solidFill>
                  <a:schemeClr val="accent6"/>
                </a:solidFill>
              </a:rPr>
              <a:t>Global </a:t>
            </a:r>
            <a:r>
              <a:rPr lang="hu-HU" dirty="0">
                <a:solidFill>
                  <a:schemeClr val="accent6"/>
                </a:solidFill>
              </a:rPr>
              <a:t>shipments </a:t>
            </a:r>
            <a:r>
              <a:rPr lang="en-US" dirty="0">
                <a:solidFill>
                  <a:schemeClr val="accent6"/>
                </a:solidFill>
              </a:rPr>
              <a:t>of tablet O</a:t>
            </a:r>
            <a:r>
              <a:rPr lang="hu-HU" dirty="0">
                <a:solidFill>
                  <a:schemeClr val="accent6"/>
                </a:solidFill>
              </a:rPr>
              <a:t>S</a:t>
            </a:r>
            <a:r>
              <a:rPr lang="en-US" dirty="0">
                <a:solidFill>
                  <a:schemeClr val="accent6"/>
                </a:solidFill>
              </a:rPr>
              <a:t>s</a:t>
            </a:r>
            <a:r>
              <a:rPr lang="hu-HU" dirty="0">
                <a:solidFill>
                  <a:schemeClr val="accent6"/>
                </a:solidFill>
              </a:rPr>
              <a:t> in million units </a:t>
            </a:r>
            <a:r>
              <a:rPr lang="en-US" dirty="0">
                <a:solidFill>
                  <a:schemeClr val="accent6"/>
                </a:solidFill>
              </a:rPr>
              <a:t>Q2/2010-Q4/2017 2020 </a:t>
            </a:r>
            <a:r>
              <a:rPr lang="en-US" dirty="0"/>
              <a:t>[94] </a:t>
            </a:r>
          </a:p>
        </p:txBody>
      </p:sp>
      <p:sp>
        <p:nvSpPr>
          <p:cNvPr id="6" name="Title 1"/>
          <p:cNvSpPr>
            <a:spLocks noGrp="1"/>
          </p:cNvSpPr>
          <p:nvPr>
            <p:ph type="title"/>
          </p:nvPr>
        </p:nvSpPr>
        <p:spPr>
          <a:xfrm>
            <a:off x="-11460" y="8620"/>
            <a:ext cx="9144000" cy="392400"/>
          </a:xfrm>
        </p:spPr>
        <p:txBody>
          <a:bodyPr/>
          <a:lstStyle/>
          <a:p>
            <a:r>
              <a:rPr lang="en-US" altLang="en-US" dirty="0">
                <a:solidFill>
                  <a:srgbClr val="FFFFFF"/>
                </a:solidFill>
                <a:latin typeface="Verdana" pitchFamily="34" charset="0"/>
                <a:cs typeface="Arial" charset="0"/>
              </a:rPr>
              <a:t>2. Emergence and spread of tablets (10)</a:t>
            </a:r>
            <a:endParaRPr lang="en-US" dirty="0"/>
          </a:p>
        </p:txBody>
      </p:sp>
    </p:spTree>
    <p:extLst>
      <p:ext uri="{BB962C8B-B14F-4D97-AF65-F5344CB8AC3E}">
        <p14:creationId xmlns:p14="http://schemas.microsoft.com/office/powerpoint/2010/main" val="8000671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7C93-EE4F-499B-8DB8-D688953EEBDA}"/>
              </a:ext>
            </a:extLst>
          </p:cNvPr>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11</a:t>
            </a:r>
            <a:r>
              <a:rPr lang="en-US" altLang="en-US" dirty="0">
                <a:solidFill>
                  <a:srgbClr val="FFFFFF"/>
                </a:solidFill>
                <a:latin typeface="Verdana" pitchFamily="34" charset="0"/>
                <a:cs typeface="Arial" charset="0"/>
              </a:rPr>
              <a:t>)</a:t>
            </a:r>
            <a:endParaRPr lang="hu-HU" dirty="0"/>
          </a:p>
        </p:txBody>
      </p:sp>
      <p:pic>
        <p:nvPicPr>
          <p:cNvPr id="4" name="Picture 3" descr="A close up of a device&#10;&#10;Description automatically generated">
            <a:extLst>
              <a:ext uri="{FF2B5EF4-FFF2-40B4-BE49-F238E27FC236}">
                <a16:creationId xmlns:a16="http://schemas.microsoft.com/office/drawing/2014/main" id="{9CC550CF-7316-49A6-9829-56E5E8CFC2DF}"/>
              </a:ext>
            </a:extLst>
          </p:cNvPr>
          <p:cNvPicPr>
            <a:picLocks noChangeAspect="1"/>
          </p:cNvPicPr>
          <p:nvPr/>
        </p:nvPicPr>
        <p:blipFill rotWithShape="1">
          <a:blip r:embed="rId2">
            <a:extLst>
              <a:ext uri="{28A0092B-C50C-407E-A947-70E740481C1C}">
                <a14:useLocalDpi xmlns:a14="http://schemas.microsoft.com/office/drawing/2010/main" val="0"/>
              </a:ext>
            </a:extLst>
          </a:blip>
          <a:srcRect t="9020"/>
          <a:stretch/>
        </p:blipFill>
        <p:spPr>
          <a:xfrm>
            <a:off x="0" y="1403775"/>
            <a:ext cx="9144000" cy="4496206"/>
          </a:xfrm>
          <a:prstGeom prst="rect">
            <a:avLst/>
          </a:prstGeom>
        </p:spPr>
      </p:pic>
      <p:sp>
        <p:nvSpPr>
          <p:cNvPr id="5" name="TextBox 4">
            <a:extLst>
              <a:ext uri="{FF2B5EF4-FFF2-40B4-BE49-F238E27FC236}">
                <a16:creationId xmlns:a16="http://schemas.microsoft.com/office/drawing/2014/main" id="{ED0F0DF2-E177-4CAF-AE72-0774BB0ED658}"/>
              </a:ext>
            </a:extLst>
          </p:cNvPr>
          <p:cNvSpPr txBox="1"/>
          <p:nvPr/>
        </p:nvSpPr>
        <p:spPr>
          <a:xfrm>
            <a:off x="341530" y="6399330"/>
            <a:ext cx="8400890" cy="307777"/>
          </a:xfrm>
          <a:prstGeom prst="rect">
            <a:avLst/>
          </a:prstGeom>
          <a:noFill/>
        </p:spPr>
        <p:txBody>
          <a:bodyPr wrap="none" rtlCol="0">
            <a:spAutoFit/>
          </a:bodyPr>
          <a:lstStyle/>
          <a:p>
            <a:r>
              <a:rPr lang="hu-HU" sz="1400"/>
              <a:t>https://www.ejectejecteject.com/statistics/24-tablet-market-share-statistics-and-analysis/</a:t>
            </a:r>
          </a:p>
        </p:txBody>
      </p:sp>
      <p:sp>
        <p:nvSpPr>
          <p:cNvPr id="7" name="TextBox 6">
            <a:extLst>
              <a:ext uri="{FF2B5EF4-FFF2-40B4-BE49-F238E27FC236}">
                <a16:creationId xmlns:a16="http://schemas.microsoft.com/office/drawing/2014/main" id="{1186A547-8261-4AE7-BFBC-E472D064CA94}"/>
              </a:ext>
            </a:extLst>
          </p:cNvPr>
          <p:cNvSpPr txBox="1"/>
          <p:nvPr/>
        </p:nvSpPr>
        <p:spPr>
          <a:xfrm>
            <a:off x="123799" y="516661"/>
            <a:ext cx="7177927" cy="369332"/>
          </a:xfrm>
          <a:prstGeom prst="rect">
            <a:avLst/>
          </a:prstGeom>
          <a:noFill/>
        </p:spPr>
        <p:txBody>
          <a:bodyPr wrap="none" rtlCol="0">
            <a:spAutoFit/>
          </a:bodyPr>
          <a:lstStyle/>
          <a:p>
            <a:r>
              <a:rPr lang="en-US" dirty="0">
                <a:solidFill>
                  <a:schemeClr val="accent6"/>
                </a:solidFill>
              </a:rPr>
              <a:t>Global market share of tablet OSs </a:t>
            </a:r>
            <a:r>
              <a:rPr lang="hu-HU" dirty="0">
                <a:solidFill>
                  <a:schemeClr val="accent6"/>
                </a:solidFill>
              </a:rPr>
              <a:t>Q1</a:t>
            </a:r>
            <a:r>
              <a:rPr lang="en-US" dirty="0">
                <a:solidFill>
                  <a:schemeClr val="accent6"/>
                </a:solidFill>
              </a:rPr>
              <a:t>/201</a:t>
            </a:r>
            <a:r>
              <a:rPr lang="hu-HU" dirty="0">
                <a:solidFill>
                  <a:schemeClr val="accent6"/>
                </a:solidFill>
              </a:rPr>
              <a:t>6</a:t>
            </a:r>
            <a:r>
              <a:rPr lang="en-US" dirty="0">
                <a:solidFill>
                  <a:schemeClr val="accent6"/>
                </a:solidFill>
              </a:rPr>
              <a:t>-Q</a:t>
            </a:r>
            <a:r>
              <a:rPr lang="hu-HU" dirty="0">
                <a:solidFill>
                  <a:schemeClr val="accent6"/>
                </a:solidFill>
              </a:rPr>
              <a:t>1</a:t>
            </a:r>
            <a:r>
              <a:rPr lang="en-US" dirty="0">
                <a:solidFill>
                  <a:schemeClr val="accent6"/>
                </a:solidFill>
              </a:rPr>
              <a:t>/201</a:t>
            </a:r>
            <a:r>
              <a:rPr lang="hu-HU" dirty="0">
                <a:solidFill>
                  <a:schemeClr val="accent6"/>
                </a:solidFill>
              </a:rPr>
              <a:t>9</a:t>
            </a:r>
            <a:r>
              <a:rPr lang="en-US" dirty="0">
                <a:solidFill>
                  <a:schemeClr val="accent6"/>
                </a:solidFill>
              </a:rPr>
              <a:t> </a:t>
            </a:r>
            <a:r>
              <a:rPr lang="en-US" dirty="0"/>
              <a:t>[</a:t>
            </a:r>
            <a:r>
              <a:rPr lang="hu-HU" dirty="0"/>
              <a:t>109</a:t>
            </a:r>
            <a:r>
              <a:rPr lang="en-US" dirty="0"/>
              <a:t>] </a:t>
            </a:r>
          </a:p>
        </p:txBody>
      </p:sp>
    </p:spTree>
    <p:extLst>
      <p:ext uri="{BB962C8B-B14F-4D97-AF65-F5344CB8AC3E}">
        <p14:creationId xmlns:p14="http://schemas.microsoft.com/office/powerpoint/2010/main" val="32545441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2</a:t>
            </a:r>
            <a:r>
              <a:rPr lang="en-US" altLang="en-US" dirty="0">
                <a:solidFill>
                  <a:srgbClr val="FFFFFF"/>
                </a:solidFill>
                <a:latin typeface="Verdana" pitchFamily="34" charset="0"/>
                <a:cs typeface="Arial" charset="0"/>
              </a:rPr>
              <a:t>)</a:t>
            </a:r>
            <a:endParaRPr lang="en-US" dirty="0"/>
          </a:p>
        </p:txBody>
      </p:sp>
      <p:cxnSp>
        <p:nvCxnSpPr>
          <p:cNvPr id="3" name="Straight Arrow Connector 2"/>
          <p:cNvCxnSpPr/>
          <p:nvPr/>
        </p:nvCxnSpPr>
        <p:spPr>
          <a:xfrm>
            <a:off x="423271" y="1953380"/>
            <a:ext cx="0" cy="4896000"/>
          </a:xfrm>
          <a:prstGeom prst="straightConnector1">
            <a:avLst/>
          </a:prstGeom>
          <a:ln>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271" y="1151995"/>
            <a:ext cx="9144000" cy="5670668"/>
            <a:chOff x="32305" y="1133707"/>
            <a:chExt cx="9144000" cy="5670668"/>
          </a:xfrm>
        </p:grpSpPr>
        <p:sp>
          <p:nvSpPr>
            <p:cNvPr id="5" name="Right Arrow 4"/>
            <p:cNvSpPr/>
            <p:nvPr/>
          </p:nvSpPr>
          <p:spPr>
            <a:xfrm rot="20678559">
              <a:off x="1390358" y="2866234"/>
              <a:ext cx="6696000" cy="144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51695" r="9522" b="42170"/>
            <a:stretch/>
          </p:blipFill>
          <p:spPr bwMode="auto">
            <a:xfrm>
              <a:off x="32305" y="1133707"/>
              <a:ext cx="9144000" cy="5670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oup 6"/>
            <p:cNvGrpSpPr/>
            <p:nvPr/>
          </p:nvGrpSpPr>
          <p:grpSpPr>
            <a:xfrm>
              <a:off x="7925767" y="1635295"/>
              <a:ext cx="921708" cy="1026529"/>
              <a:chOff x="6722587" y="2216856"/>
              <a:chExt cx="921708" cy="1026529"/>
            </a:xfrm>
          </p:grpSpPr>
          <p:pic>
            <p:nvPicPr>
              <p:cNvPr id="4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8" name="Group 7"/>
            <p:cNvGrpSpPr/>
            <p:nvPr/>
          </p:nvGrpSpPr>
          <p:grpSpPr>
            <a:xfrm>
              <a:off x="2096845" y="3392835"/>
              <a:ext cx="921708" cy="1026529"/>
              <a:chOff x="6722587" y="2216856"/>
              <a:chExt cx="921708" cy="1026529"/>
            </a:xfrm>
          </p:grpSpPr>
          <p:pic>
            <p:nvPicPr>
              <p:cNvPr id="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9" name="Group 8"/>
            <p:cNvGrpSpPr/>
            <p:nvPr/>
          </p:nvGrpSpPr>
          <p:grpSpPr>
            <a:xfrm>
              <a:off x="3569558" y="2979204"/>
              <a:ext cx="921708" cy="1026529"/>
              <a:chOff x="6722587" y="2216856"/>
              <a:chExt cx="921708" cy="1026529"/>
            </a:xfrm>
          </p:grpSpPr>
          <p:pic>
            <p:nvPicPr>
              <p:cNvPr id="3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0" name="Group 9"/>
            <p:cNvGrpSpPr/>
            <p:nvPr/>
          </p:nvGrpSpPr>
          <p:grpSpPr>
            <a:xfrm>
              <a:off x="5041486" y="2485766"/>
              <a:ext cx="921708" cy="1026529"/>
              <a:chOff x="6722587" y="2216856"/>
              <a:chExt cx="921708" cy="1026529"/>
            </a:xfrm>
          </p:grpSpPr>
          <p:pic>
            <p:nvPicPr>
              <p:cNvPr id="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1" name="Group 10"/>
            <p:cNvGrpSpPr/>
            <p:nvPr/>
          </p:nvGrpSpPr>
          <p:grpSpPr>
            <a:xfrm>
              <a:off x="6481305" y="2022774"/>
              <a:ext cx="921708" cy="1026529"/>
              <a:chOff x="6722587" y="2216856"/>
              <a:chExt cx="921708" cy="1026529"/>
            </a:xfrm>
          </p:grpSpPr>
          <p:pic>
            <p:nvPicPr>
              <p:cNvPr id="3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 name="TextBox 11"/>
            <p:cNvSpPr txBox="1"/>
            <p:nvPr/>
          </p:nvSpPr>
          <p:spPr>
            <a:xfrm>
              <a:off x="3438277" y="2548695"/>
              <a:ext cx="1260280" cy="477054"/>
            </a:xfrm>
            <a:prstGeom prst="rect">
              <a:avLst/>
            </a:prstGeom>
            <a:noFill/>
          </p:spPr>
          <p:txBody>
            <a:bodyPr wrap="none" rtlCol="0">
              <a:spAutoFit/>
            </a:bodyPr>
            <a:lstStyle/>
            <a:p>
              <a:pPr algn="ctr">
                <a:lnSpc>
                  <a:spcPts val="1500"/>
                </a:lnSpc>
              </a:pPr>
              <a:r>
                <a:rPr lang="en-US" sz="1300" b="1" dirty="0">
                  <a:solidFill>
                    <a:srgbClr val="FFFF00"/>
                  </a:solidFill>
                </a:rPr>
                <a:t>Clover Trail</a:t>
              </a:r>
              <a:endParaRPr lang="en-US" sz="1100" b="1" dirty="0">
                <a:solidFill>
                  <a:srgbClr val="FFFF00"/>
                </a:solidFill>
              </a:endParaRPr>
            </a:p>
            <a:p>
              <a:pPr algn="ctr">
                <a:lnSpc>
                  <a:spcPts val="1500"/>
                </a:lnSpc>
              </a:pPr>
              <a:r>
                <a:rPr lang="en-US" sz="1100" dirty="0">
                  <a:solidFill>
                    <a:srgbClr val="FFFF00"/>
                  </a:solidFill>
                </a:rPr>
                <a:t>(2012)</a:t>
              </a:r>
            </a:p>
          </p:txBody>
        </p:sp>
        <p:sp>
          <p:nvSpPr>
            <p:cNvPr id="13" name="TextBox 12"/>
            <p:cNvSpPr txBox="1"/>
            <p:nvPr/>
          </p:nvSpPr>
          <p:spPr>
            <a:xfrm>
              <a:off x="2096845" y="2997635"/>
              <a:ext cx="1029449" cy="461665"/>
            </a:xfrm>
            <a:prstGeom prst="rect">
              <a:avLst/>
            </a:prstGeom>
            <a:noFill/>
          </p:spPr>
          <p:txBody>
            <a:bodyPr wrap="none" rtlCol="0">
              <a:spAutoFit/>
            </a:bodyPr>
            <a:lstStyle/>
            <a:p>
              <a:r>
                <a:rPr lang="en-US" sz="1300" b="1" dirty="0">
                  <a:solidFill>
                    <a:srgbClr val="FFFF00"/>
                  </a:solidFill>
                </a:rPr>
                <a:t>Oak Trail</a:t>
              </a:r>
            </a:p>
            <a:p>
              <a:pPr algn="ctr"/>
              <a:r>
                <a:rPr lang="en-US" sz="1100" dirty="0">
                  <a:solidFill>
                    <a:srgbClr val="FFFF00"/>
                  </a:solidFill>
                </a:rPr>
                <a:t>(2011)</a:t>
              </a:r>
            </a:p>
          </p:txBody>
        </p:sp>
        <p:sp>
          <p:nvSpPr>
            <p:cNvPr id="14" name="TextBox 13"/>
            <p:cNvSpPr txBox="1"/>
            <p:nvPr/>
          </p:nvSpPr>
          <p:spPr>
            <a:xfrm>
              <a:off x="4980971" y="2074926"/>
              <a:ext cx="1011815" cy="461665"/>
            </a:xfrm>
            <a:prstGeom prst="rect">
              <a:avLst/>
            </a:prstGeom>
            <a:noFill/>
          </p:spPr>
          <p:txBody>
            <a:bodyPr wrap="none" rtlCol="0">
              <a:spAutoFit/>
            </a:bodyPr>
            <a:lstStyle/>
            <a:p>
              <a:r>
                <a:rPr lang="en-US" sz="1300" b="1" dirty="0">
                  <a:solidFill>
                    <a:srgbClr val="FFFF00"/>
                  </a:solidFill>
                </a:rPr>
                <a:t>Bay Trail</a:t>
              </a:r>
            </a:p>
            <a:p>
              <a:pPr algn="ctr"/>
              <a:r>
                <a:rPr lang="en-US" sz="1100" dirty="0">
                  <a:solidFill>
                    <a:srgbClr val="FFFF00"/>
                  </a:solidFill>
                </a:rPr>
                <a:t>(2013)</a:t>
              </a:r>
            </a:p>
          </p:txBody>
        </p:sp>
        <p:sp>
          <p:nvSpPr>
            <p:cNvPr id="15" name="TextBox 14"/>
            <p:cNvSpPr txBox="1"/>
            <p:nvPr/>
          </p:nvSpPr>
          <p:spPr>
            <a:xfrm>
              <a:off x="6296597" y="1618839"/>
              <a:ext cx="1290738" cy="461665"/>
            </a:xfrm>
            <a:prstGeom prst="rect">
              <a:avLst/>
            </a:prstGeom>
            <a:noFill/>
          </p:spPr>
          <p:txBody>
            <a:bodyPr wrap="none" rtlCol="0">
              <a:spAutoFit/>
            </a:bodyPr>
            <a:lstStyle/>
            <a:p>
              <a:r>
                <a:rPr lang="en-US" sz="1300" b="1" dirty="0">
                  <a:solidFill>
                    <a:srgbClr val="FFFF00"/>
                  </a:solidFill>
                </a:rPr>
                <a:t>Cherry Trail</a:t>
              </a:r>
            </a:p>
            <a:p>
              <a:pPr algn="ctr"/>
              <a:r>
                <a:rPr lang="en-US" sz="1100" dirty="0">
                  <a:solidFill>
                    <a:srgbClr val="FFFF00"/>
                  </a:solidFill>
                </a:rPr>
                <a:t>(2015)</a:t>
              </a:r>
            </a:p>
          </p:txBody>
        </p:sp>
        <p:sp>
          <p:nvSpPr>
            <p:cNvPr id="16" name="TextBox 15"/>
            <p:cNvSpPr txBox="1"/>
            <p:nvPr/>
          </p:nvSpPr>
          <p:spPr>
            <a:xfrm>
              <a:off x="7745519" y="1230250"/>
              <a:ext cx="1303562" cy="461665"/>
            </a:xfrm>
            <a:prstGeom prst="rect">
              <a:avLst/>
            </a:prstGeom>
            <a:noFill/>
          </p:spPr>
          <p:txBody>
            <a:bodyPr wrap="none" rtlCol="0">
              <a:spAutoFit/>
            </a:bodyPr>
            <a:lstStyle/>
            <a:p>
              <a:pPr algn="ctr"/>
              <a:r>
                <a:rPr lang="en-US" sz="1300" b="1" dirty="0">
                  <a:solidFill>
                    <a:srgbClr val="FFFF00"/>
                  </a:solidFill>
                </a:rPr>
                <a:t>Willow Trail</a:t>
              </a:r>
            </a:p>
            <a:p>
              <a:pPr algn="ctr"/>
              <a:r>
                <a:rPr lang="en-US" sz="1100" dirty="0">
                  <a:solidFill>
                    <a:srgbClr val="FFFF00"/>
                  </a:solidFill>
                </a:rPr>
                <a:t>(201</a:t>
              </a:r>
              <a:r>
                <a:rPr lang="hu-HU" sz="1100" dirty="0">
                  <a:solidFill>
                    <a:srgbClr val="FFFF00"/>
                  </a:solidFill>
                </a:rPr>
                <a:t>6</a:t>
              </a:r>
              <a:r>
                <a:rPr lang="en-US" sz="1100" dirty="0">
                  <a:solidFill>
                    <a:srgbClr val="FFFF00"/>
                  </a:solidFill>
                </a:rPr>
                <a:t>)</a:t>
              </a:r>
            </a:p>
          </p:txBody>
        </p:sp>
        <p:sp>
          <p:nvSpPr>
            <p:cNvPr id="17" name="TextBox 16"/>
            <p:cNvSpPr txBox="1"/>
            <p:nvPr/>
          </p:nvSpPr>
          <p:spPr>
            <a:xfrm>
              <a:off x="3511579" y="3950819"/>
              <a:ext cx="1042272" cy="938719"/>
            </a:xfrm>
            <a:prstGeom prst="rect">
              <a:avLst/>
            </a:prstGeom>
            <a:noFill/>
          </p:spPr>
          <p:txBody>
            <a:bodyPr wrap="none" rtlCol="0">
              <a:spAutoFit/>
            </a:bodyPr>
            <a:lstStyle/>
            <a:p>
              <a:pPr algn="ctr"/>
              <a:r>
                <a:rPr lang="en-US" sz="1100" dirty="0">
                  <a:solidFill>
                    <a:srgbClr val="FFFF00"/>
                  </a:solidFill>
                </a:rPr>
                <a:t>Z2760</a:t>
              </a:r>
            </a:p>
            <a:p>
              <a:pPr algn="ctr"/>
              <a:r>
                <a:rPr lang="en-US" sz="1100" dirty="0">
                  <a:solidFill>
                    <a:srgbClr val="FFFF00"/>
                  </a:solidFill>
                </a:rPr>
                <a:t>2x </a:t>
              </a:r>
              <a:r>
                <a:rPr lang="en-US" sz="1100" dirty="0" err="1">
                  <a:solidFill>
                    <a:srgbClr val="FFFF00"/>
                  </a:solidFill>
                </a:rPr>
                <a:t>Saltwell</a:t>
              </a:r>
              <a:endParaRPr lang="en-US" sz="1100" dirty="0">
                <a:solidFill>
                  <a:srgbClr val="FFFF00"/>
                </a:solidFill>
              </a:endParaRPr>
            </a:p>
            <a:p>
              <a:pPr algn="ctr"/>
              <a:r>
                <a:rPr lang="en-US" sz="1100" dirty="0">
                  <a:solidFill>
                    <a:srgbClr val="FFFF00"/>
                  </a:solidFill>
                </a:rPr>
                <a:t>32 nm</a:t>
              </a:r>
            </a:p>
            <a:p>
              <a:pPr algn="ctr"/>
              <a:r>
                <a:rPr lang="en-US" sz="1100" dirty="0">
                  <a:solidFill>
                    <a:srgbClr val="FFFF00"/>
                  </a:solidFill>
                </a:rPr>
                <a:t>+XMM 6260</a:t>
              </a:r>
            </a:p>
            <a:p>
              <a:pPr algn="ctr"/>
              <a:r>
                <a:rPr lang="en-US" sz="1100" dirty="0">
                  <a:solidFill>
                    <a:srgbClr val="FFFF00"/>
                  </a:solidFill>
                </a:rPr>
                <a:t>W</a:t>
              </a:r>
            </a:p>
          </p:txBody>
        </p:sp>
        <p:sp>
          <p:nvSpPr>
            <p:cNvPr id="18" name="TextBox 17"/>
            <p:cNvSpPr txBox="1"/>
            <p:nvPr/>
          </p:nvSpPr>
          <p:spPr>
            <a:xfrm>
              <a:off x="1997276" y="4364208"/>
              <a:ext cx="1047082" cy="938719"/>
            </a:xfrm>
            <a:prstGeom prst="rect">
              <a:avLst/>
            </a:prstGeom>
            <a:noFill/>
          </p:spPr>
          <p:txBody>
            <a:bodyPr wrap="none" rtlCol="0">
              <a:spAutoFit/>
            </a:bodyPr>
            <a:lstStyle/>
            <a:p>
              <a:pPr algn="ctr"/>
              <a:r>
                <a:rPr lang="en-US" sz="1100" dirty="0">
                  <a:solidFill>
                    <a:srgbClr val="FFFF00"/>
                  </a:solidFill>
                </a:rPr>
                <a:t>Z650/670</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 </a:t>
              </a:r>
            </a:p>
            <a:p>
              <a:pPr algn="ctr"/>
              <a:r>
                <a:rPr lang="en-US" sz="1100" dirty="0">
                  <a:solidFill>
                    <a:srgbClr val="FFFF00"/>
                  </a:solidFill>
                </a:rPr>
                <a:t>W/</a:t>
              </a:r>
              <a:r>
                <a:rPr lang="en-US" sz="1100" dirty="0" err="1">
                  <a:solidFill>
                    <a:srgbClr val="FFFF00"/>
                  </a:solidFill>
                </a:rPr>
                <a:t>MeeGo</a:t>
              </a:r>
              <a:r>
                <a:rPr lang="en-US" sz="1100" dirty="0">
                  <a:solidFill>
                    <a:srgbClr val="FFFF00"/>
                  </a:solidFill>
                </a:rPr>
                <a:t>/A</a:t>
              </a:r>
            </a:p>
          </p:txBody>
        </p:sp>
        <p:sp>
          <p:nvSpPr>
            <p:cNvPr id="19" name="TextBox 18"/>
            <p:cNvSpPr txBox="1"/>
            <p:nvPr/>
          </p:nvSpPr>
          <p:spPr>
            <a:xfrm>
              <a:off x="4768173" y="3447685"/>
              <a:ext cx="1523174" cy="938719"/>
            </a:xfrm>
            <a:prstGeom prst="rect">
              <a:avLst/>
            </a:prstGeom>
            <a:noFill/>
          </p:spPr>
          <p:txBody>
            <a:bodyPr wrap="none" rtlCol="0">
              <a:spAutoFit/>
            </a:bodyPr>
            <a:lstStyle/>
            <a:p>
              <a:pPr algn="ctr"/>
              <a:r>
                <a:rPr lang="en-US" sz="1100" dirty="0">
                  <a:solidFill>
                    <a:srgbClr val="FFFF00"/>
                  </a:solidFill>
                </a:rPr>
                <a:t>Z37x0</a:t>
              </a:r>
            </a:p>
            <a:p>
              <a:pPr algn="ctr"/>
              <a:r>
                <a:rPr lang="en-US" sz="1100" dirty="0">
                  <a:solidFill>
                    <a:srgbClr val="FFFF00"/>
                  </a:solidFill>
                </a:rPr>
                <a:t>2x/4x </a:t>
              </a:r>
              <a:r>
                <a:rPr lang="en-US" sz="1100" dirty="0" err="1">
                  <a:solidFill>
                    <a:srgbClr val="FFFF00"/>
                  </a:solidFill>
                </a:rPr>
                <a:t>Silvermont</a:t>
              </a:r>
              <a:endParaRPr lang="en-US" sz="1100" dirty="0">
                <a:solidFill>
                  <a:srgbClr val="FFFF00"/>
                </a:solidFill>
              </a:endParaRPr>
            </a:p>
            <a:p>
              <a:pPr algn="ctr"/>
              <a:r>
                <a:rPr lang="en-US" sz="1100" dirty="0">
                  <a:solidFill>
                    <a:srgbClr val="FFFF00"/>
                  </a:solidFill>
                </a:rPr>
                <a:t>22 nm</a:t>
              </a:r>
            </a:p>
            <a:p>
              <a:pPr algn="ctr"/>
              <a:r>
                <a:rPr lang="en-US" sz="1100" dirty="0">
                  <a:solidFill>
                    <a:srgbClr val="FFFF00"/>
                  </a:solidFill>
                </a:rPr>
                <a:t>+XMM 6260/7160</a:t>
              </a:r>
            </a:p>
            <a:p>
              <a:pPr algn="ctr"/>
              <a:r>
                <a:rPr lang="en-US" sz="1100" dirty="0">
                  <a:solidFill>
                    <a:srgbClr val="FFFF00"/>
                  </a:solidFill>
                </a:rPr>
                <a:t>W/A</a:t>
              </a:r>
            </a:p>
          </p:txBody>
        </p:sp>
        <p:sp>
          <p:nvSpPr>
            <p:cNvPr id="20" name="TextBox 19"/>
            <p:cNvSpPr txBox="1"/>
            <p:nvPr/>
          </p:nvSpPr>
          <p:spPr>
            <a:xfrm>
              <a:off x="6224704" y="2987484"/>
              <a:ext cx="1465466" cy="938719"/>
            </a:xfrm>
            <a:prstGeom prst="rect">
              <a:avLst/>
            </a:prstGeom>
            <a:noFill/>
          </p:spPr>
          <p:txBody>
            <a:bodyPr wrap="none" rtlCol="0">
              <a:spAutoFit/>
            </a:bodyPr>
            <a:lstStyle/>
            <a:p>
              <a:pPr algn="ctr"/>
              <a:r>
                <a:rPr lang="en-US" sz="1100" dirty="0">
                  <a:solidFill>
                    <a:srgbClr val="FFFF00"/>
                  </a:solidFill>
                </a:rPr>
                <a:t>Z4xxx</a:t>
              </a:r>
            </a:p>
            <a:p>
              <a:pPr algn="ctr"/>
              <a:r>
                <a:rPr lang="en-US" sz="1100" dirty="0">
                  <a:solidFill>
                    <a:srgbClr val="FFFF00"/>
                  </a:solidFill>
                </a:rPr>
                <a:t>4x </a:t>
              </a:r>
              <a:r>
                <a:rPr lang="en-US" sz="1100" dirty="0" err="1">
                  <a:solidFill>
                    <a:srgbClr val="FFFF00"/>
                  </a:solidFill>
                </a:rPr>
                <a:t>Airmont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7160/7260</a:t>
              </a:r>
            </a:p>
            <a:p>
              <a:pPr algn="ctr"/>
              <a:r>
                <a:rPr lang="en-US" sz="1100" dirty="0">
                  <a:solidFill>
                    <a:srgbClr val="FFFF00"/>
                  </a:solidFill>
                </a:rPr>
                <a:t>W/A</a:t>
              </a:r>
            </a:p>
          </p:txBody>
        </p:sp>
        <p:sp>
          <p:nvSpPr>
            <p:cNvPr id="21" name="TextBox 20"/>
            <p:cNvSpPr txBox="1"/>
            <p:nvPr/>
          </p:nvSpPr>
          <p:spPr>
            <a:xfrm>
              <a:off x="7830116" y="2629761"/>
              <a:ext cx="1096775" cy="938719"/>
            </a:xfrm>
            <a:prstGeom prst="rect">
              <a:avLst/>
            </a:prstGeom>
            <a:noFill/>
          </p:spPr>
          <p:txBody>
            <a:bodyPr wrap="none" rtlCol="0">
              <a:spAutoFit/>
            </a:bodyPr>
            <a:lstStyle/>
            <a:p>
              <a:pPr algn="ctr"/>
              <a:r>
                <a:rPr lang="en-US" sz="1100" dirty="0">
                  <a:solidFill>
                    <a:srgbClr val="FFFF00"/>
                  </a:solidFill>
                </a:rPr>
                <a:t>Z5xxx</a:t>
              </a:r>
            </a:p>
            <a:p>
              <a:pPr algn="ctr"/>
              <a:r>
                <a:rPr lang="en-US" sz="1100" dirty="0">
                  <a:solidFill>
                    <a:srgbClr val="FFFF00"/>
                  </a:solidFill>
                </a:rPr>
                <a:t>4x </a:t>
              </a:r>
              <a:r>
                <a:rPr lang="en-US" sz="1100" dirty="0" err="1">
                  <a:solidFill>
                    <a:srgbClr val="FFFF00"/>
                  </a:solidFill>
                </a:rPr>
                <a:t>Goldmont</a:t>
              </a:r>
              <a:endParaRPr lang="en-US" sz="1100" dirty="0">
                <a:solidFill>
                  <a:srgbClr val="FFFF00"/>
                </a:solidFill>
              </a:endParaRPr>
            </a:p>
            <a:p>
              <a:pPr algn="ctr"/>
              <a:r>
                <a:rPr lang="en-US" sz="1100" dirty="0">
                  <a:solidFill>
                    <a:srgbClr val="FFFF00"/>
                  </a:solidFill>
                </a:rPr>
                <a:t>14 nm</a:t>
              </a:r>
            </a:p>
            <a:p>
              <a:pPr algn="ctr"/>
              <a:r>
                <a:rPr lang="en-US" sz="1100" dirty="0">
                  <a:solidFill>
                    <a:srgbClr val="FFFF00"/>
                  </a:solidFill>
                </a:rPr>
                <a:t>+XMM 7360</a:t>
              </a:r>
            </a:p>
            <a:p>
              <a:pPr algn="ctr"/>
              <a:r>
                <a:rPr lang="en-US" sz="1100" dirty="0">
                  <a:solidFill>
                    <a:srgbClr val="FFFF00"/>
                  </a:solidFill>
                </a:rPr>
                <a:t>W/A</a:t>
              </a:r>
            </a:p>
          </p:txBody>
        </p:sp>
        <p:sp>
          <p:nvSpPr>
            <p:cNvPr id="22" name="TextBox 21"/>
            <p:cNvSpPr txBox="1"/>
            <p:nvPr/>
          </p:nvSpPr>
          <p:spPr>
            <a:xfrm>
              <a:off x="71500" y="2226937"/>
              <a:ext cx="400110" cy="2500493"/>
            </a:xfrm>
            <a:prstGeom prst="rect">
              <a:avLst/>
            </a:prstGeom>
            <a:noFill/>
          </p:spPr>
          <p:txBody>
            <a:bodyPr vert="vert270" wrap="none" rtlCol="0">
              <a:spAutoFit/>
            </a:bodyPr>
            <a:lstStyle/>
            <a:p>
              <a:r>
                <a:rPr lang="en-US" sz="1400" dirty="0">
                  <a:solidFill>
                    <a:srgbClr val="FFFF00"/>
                  </a:solidFill>
                </a:rPr>
                <a:t>Performance (not to scale)</a:t>
              </a:r>
            </a:p>
          </p:txBody>
        </p:sp>
        <p:grpSp>
          <p:nvGrpSpPr>
            <p:cNvPr id="23" name="Group 22"/>
            <p:cNvGrpSpPr/>
            <p:nvPr/>
          </p:nvGrpSpPr>
          <p:grpSpPr>
            <a:xfrm>
              <a:off x="618596" y="3682470"/>
              <a:ext cx="921708" cy="1026529"/>
              <a:chOff x="6722587" y="2216856"/>
              <a:chExt cx="921708" cy="1026529"/>
            </a:xfrm>
          </p:grpSpPr>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1382" t="30844" r="9522" b="51344"/>
              <a:stretch/>
            </p:blipFill>
            <p:spPr bwMode="auto">
              <a:xfrm>
                <a:off x="6766560" y="2256971"/>
                <a:ext cx="845420" cy="986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0561" t="49351" r="9522" b="41635"/>
              <a:stretch/>
            </p:blipFill>
            <p:spPr bwMode="auto">
              <a:xfrm rot="325995">
                <a:off x="6722587" y="2216856"/>
                <a:ext cx="921708" cy="45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p:cNvSpPr txBox="1"/>
            <p:nvPr/>
          </p:nvSpPr>
          <p:spPr>
            <a:xfrm>
              <a:off x="649044" y="3287270"/>
              <a:ext cx="907621" cy="461665"/>
            </a:xfrm>
            <a:prstGeom prst="rect">
              <a:avLst/>
            </a:prstGeom>
            <a:noFill/>
          </p:spPr>
          <p:txBody>
            <a:bodyPr wrap="none" rtlCol="0">
              <a:spAutoFit/>
            </a:bodyPr>
            <a:lstStyle/>
            <a:p>
              <a:r>
                <a:rPr lang="en-US" sz="1300" b="1" dirty="0" err="1">
                  <a:solidFill>
                    <a:srgbClr val="FFFF00"/>
                  </a:solidFill>
                </a:rPr>
                <a:t>Menlow</a:t>
              </a:r>
              <a:endParaRPr lang="en-US" sz="1300" b="1" dirty="0">
                <a:solidFill>
                  <a:srgbClr val="FFFF00"/>
                </a:solidFill>
              </a:endParaRPr>
            </a:p>
            <a:p>
              <a:pPr algn="ctr"/>
              <a:r>
                <a:rPr lang="en-US" sz="1100" dirty="0">
                  <a:solidFill>
                    <a:srgbClr val="FFFF00"/>
                  </a:solidFill>
                </a:rPr>
                <a:t>(2008)</a:t>
              </a:r>
            </a:p>
          </p:txBody>
        </p:sp>
        <p:sp>
          <p:nvSpPr>
            <p:cNvPr id="25" name="TextBox 24"/>
            <p:cNvSpPr txBox="1"/>
            <p:nvPr/>
          </p:nvSpPr>
          <p:spPr>
            <a:xfrm>
              <a:off x="578341" y="4653843"/>
              <a:ext cx="928459" cy="938719"/>
            </a:xfrm>
            <a:prstGeom prst="rect">
              <a:avLst/>
            </a:prstGeom>
            <a:noFill/>
          </p:spPr>
          <p:txBody>
            <a:bodyPr wrap="none" rtlCol="0">
              <a:spAutoFit/>
            </a:bodyPr>
            <a:lstStyle/>
            <a:p>
              <a:pPr algn="ctr"/>
              <a:r>
                <a:rPr lang="en-US" sz="1100" dirty="0">
                  <a:solidFill>
                    <a:srgbClr val="FFFF00"/>
                  </a:solidFill>
                </a:rPr>
                <a:t>Z5xx</a:t>
              </a:r>
            </a:p>
            <a:p>
              <a:pPr algn="ctr"/>
              <a:r>
                <a:rPr lang="en-US" sz="1100" dirty="0">
                  <a:solidFill>
                    <a:srgbClr val="FFFF00"/>
                  </a:solidFill>
                </a:rPr>
                <a:t>1x </a:t>
              </a:r>
              <a:r>
                <a:rPr lang="en-US" sz="1100" dirty="0" err="1">
                  <a:solidFill>
                    <a:srgbClr val="FFFF00"/>
                  </a:solidFill>
                </a:rPr>
                <a:t>Bonnell</a:t>
              </a:r>
              <a:endParaRPr lang="en-US" sz="1100" dirty="0">
                <a:solidFill>
                  <a:srgbClr val="FFFF00"/>
                </a:solidFill>
              </a:endParaRPr>
            </a:p>
            <a:p>
              <a:pPr algn="ctr"/>
              <a:r>
                <a:rPr lang="en-US" sz="1100" dirty="0">
                  <a:solidFill>
                    <a:srgbClr val="FFFF00"/>
                  </a:solidFill>
                </a:rPr>
                <a:t>45 nm</a:t>
              </a:r>
            </a:p>
            <a:p>
              <a:pPr algn="ctr"/>
              <a:r>
                <a:rPr lang="en-US" sz="1100" dirty="0">
                  <a:solidFill>
                    <a:srgbClr val="FFFF00"/>
                  </a:solidFill>
                </a:rPr>
                <a:t>+ no XMM</a:t>
              </a:r>
            </a:p>
            <a:p>
              <a:pPr algn="ctr"/>
              <a:r>
                <a:rPr lang="en-US" sz="1100" dirty="0">
                  <a:solidFill>
                    <a:srgbClr val="FFFF00"/>
                  </a:solidFill>
                </a:rPr>
                <a:t>W/</a:t>
              </a:r>
              <a:r>
                <a:rPr lang="en-US" sz="1100" dirty="0" err="1">
                  <a:solidFill>
                    <a:srgbClr val="FFFF00"/>
                  </a:solidFill>
                </a:rPr>
                <a:t>Moblin</a:t>
              </a:r>
              <a:endParaRPr lang="en-US" sz="1100" dirty="0">
                <a:solidFill>
                  <a:srgbClr val="FFFF00"/>
                </a:solidFill>
              </a:endParaRPr>
            </a:p>
          </p:txBody>
        </p:sp>
        <p:cxnSp>
          <p:nvCxnSpPr>
            <p:cNvPr id="26" name="Straight Connector 25"/>
            <p:cNvCxnSpPr/>
            <p:nvPr/>
          </p:nvCxnSpPr>
          <p:spPr>
            <a:xfrm flipH="1">
              <a:off x="7854962" y="1278015"/>
              <a:ext cx="1192516" cy="201168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19401" y="1300331"/>
              <a:ext cx="1328077" cy="203330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7907034" y="3506070"/>
              <a:ext cx="965329" cy="430887"/>
            </a:xfrm>
            <a:prstGeom prst="rect">
              <a:avLst/>
            </a:prstGeom>
            <a:noFill/>
          </p:spPr>
          <p:txBody>
            <a:bodyPr wrap="none" rtlCol="0">
              <a:spAutoFit/>
            </a:bodyPr>
            <a:lstStyle/>
            <a:p>
              <a:r>
                <a:rPr lang="en-US" sz="1100" dirty="0">
                  <a:solidFill>
                    <a:srgbClr val="FFFF00"/>
                  </a:solidFill>
                </a:rPr>
                <a:t>Cancelled</a:t>
              </a:r>
            </a:p>
            <a:p>
              <a:r>
                <a:rPr lang="en-US" sz="1100" dirty="0">
                  <a:solidFill>
                    <a:srgbClr val="FFFF00"/>
                  </a:solidFill>
                </a:rPr>
                <a:t>in 04/2016</a:t>
              </a:r>
            </a:p>
          </p:txBody>
        </p:sp>
        <p:sp>
          <p:nvSpPr>
            <p:cNvPr id="29" name="TextBox 28"/>
            <p:cNvSpPr txBox="1"/>
            <p:nvPr/>
          </p:nvSpPr>
          <p:spPr>
            <a:xfrm>
              <a:off x="2051720" y="5955238"/>
              <a:ext cx="1143646" cy="461665"/>
            </a:xfrm>
            <a:prstGeom prst="rect">
              <a:avLst/>
            </a:prstGeom>
            <a:noFill/>
          </p:spPr>
          <p:txBody>
            <a:bodyPr wrap="none" rtlCol="0">
              <a:spAutoFit/>
            </a:bodyPr>
            <a:lstStyle/>
            <a:p>
              <a:r>
                <a:rPr lang="en-US" sz="1200" dirty="0">
                  <a:solidFill>
                    <a:srgbClr val="FFFF00"/>
                  </a:solidFill>
                </a:rPr>
                <a:t>W: Windows</a:t>
              </a:r>
            </a:p>
            <a:p>
              <a:r>
                <a:rPr lang="en-US" sz="1200" dirty="0">
                  <a:solidFill>
                    <a:srgbClr val="FFFF00"/>
                  </a:solidFill>
                </a:rPr>
                <a:t>A: Android</a:t>
              </a:r>
            </a:p>
          </p:txBody>
        </p:sp>
      </p:grpSp>
      <p:sp>
        <p:nvSpPr>
          <p:cNvPr id="43" name="TextBox 42"/>
          <p:cNvSpPr txBox="1"/>
          <p:nvPr/>
        </p:nvSpPr>
        <p:spPr>
          <a:xfrm>
            <a:off x="3904488" y="5949280"/>
            <a:ext cx="4186331" cy="830997"/>
          </a:xfrm>
          <a:prstGeom prst="rect">
            <a:avLst/>
          </a:prstGeom>
          <a:noFill/>
        </p:spPr>
        <p:txBody>
          <a:bodyPr wrap="square" rtlCol="0">
            <a:spAutoFit/>
          </a:bodyPr>
          <a:lstStyle/>
          <a:p>
            <a:pPr algn="ctr"/>
            <a:r>
              <a:rPr lang="en-US" sz="1200" dirty="0">
                <a:solidFill>
                  <a:srgbClr val="FFFF00"/>
                </a:solidFill>
              </a:rPr>
              <a:t>(Clover Trail+ (2013) not shown in the Figure!)</a:t>
            </a:r>
          </a:p>
          <a:p>
            <a:pPr algn="ctr"/>
            <a:r>
              <a:rPr lang="en-US" sz="1200" dirty="0">
                <a:solidFill>
                  <a:srgbClr val="FFFF00"/>
                </a:solidFill>
              </a:rPr>
              <a:t>(It is used both for tablets and smartphones)</a:t>
            </a:r>
          </a:p>
          <a:p>
            <a:pPr algn="ctr"/>
            <a:r>
              <a:rPr lang="en-US" sz="1200" dirty="0">
                <a:solidFill>
                  <a:srgbClr val="FFFF00"/>
                </a:solidFill>
              </a:rPr>
              <a:t>(Z2520-2580))</a:t>
            </a:r>
          </a:p>
          <a:p>
            <a:pPr algn="ctr"/>
            <a:r>
              <a:rPr lang="en-US" sz="1200" dirty="0">
                <a:solidFill>
                  <a:srgbClr val="FFFF00"/>
                </a:solidFill>
              </a:rPr>
              <a:t>(A )</a:t>
            </a:r>
          </a:p>
        </p:txBody>
      </p:sp>
      <p:sp>
        <p:nvSpPr>
          <p:cNvPr id="44" name="TextBox 43"/>
          <p:cNvSpPr txBox="1"/>
          <p:nvPr/>
        </p:nvSpPr>
        <p:spPr>
          <a:xfrm>
            <a:off x="121195" y="520564"/>
            <a:ext cx="6019597" cy="369332"/>
          </a:xfrm>
          <a:prstGeom prst="rect">
            <a:avLst/>
          </a:prstGeom>
          <a:noFill/>
        </p:spPr>
        <p:txBody>
          <a:bodyPr wrap="none" rtlCol="0">
            <a:spAutoFit/>
          </a:bodyPr>
          <a:lstStyle/>
          <a:p>
            <a:r>
              <a:rPr lang="en-US" dirty="0">
                <a:solidFill>
                  <a:schemeClr val="accent6"/>
                </a:solidFill>
              </a:rPr>
              <a:t>Intel's platforms targeting tablets (based on [11])</a:t>
            </a:r>
          </a:p>
        </p:txBody>
      </p:sp>
    </p:spTree>
    <p:extLst>
      <p:ext uri="{BB962C8B-B14F-4D97-AF65-F5344CB8AC3E}">
        <p14:creationId xmlns:p14="http://schemas.microsoft.com/office/powerpoint/2010/main" val="431040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3</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29279" y="516661"/>
            <a:ext cx="7234801" cy="369332"/>
          </a:xfrm>
          <a:prstGeom prst="rect">
            <a:avLst/>
          </a:prstGeom>
          <a:noFill/>
        </p:spPr>
        <p:txBody>
          <a:bodyPr wrap="none" rtlCol="0">
            <a:spAutoFit/>
          </a:bodyPr>
          <a:lstStyle/>
          <a:p>
            <a:r>
              <a:rPr lang="en-US" dirty="0">
                <a:solidFill>
                  <a:srgbClr val="2D2D8A"/>
                </a:solidFill>
              </a:rPr>
              <a:t>Intel’s share in tablet application processors </a:t>
            </a:r>
            <a:r>
              <a:rPr lang="en-US" dirty="0"/>
              <a:t>[</a:t>
            </a:r>
            <a:r>
              <a:rPr lang="hu-HU" dirty="0"/>
              <a:t>35</a:t>
            </a:r>
            <a:r>
              <a:rPr lang="en-US" dirty="0"/>
              <a:t>], [</a:t>
            </a:r>
            <a:r>
              <a:rPr lang="hu-HU" dirty="0"/>
              <a:t>36</a:t>
            </a:r>
            <a:r>
              <a:rPr lang="en-US" dirty="0"/>
              <a:t>], [</a:t>
            </a:r>
            <a:r>
              <a:rPr lang="hu-HU" dirty="0"/>
              <a:t>56</a:t>
            </a:r>
            <a:r>
              <a:rPr lang="en-US" dirty="0"/>
              <a:t>]</a:t>
            </a:r>
          </a:p>
        </p:txBody>
      </p:sp>
      <p:sp>
        <p:nvSpPr>
          <p:cNvPr id="5" name="TextBox 4"/>
          <p:cNvSpPr txBox="1"/>
          <p:nvPr/>
        </p:nvSpPr>
        <p:spPr>
          <a:xfrm>
            <a:off x="120926" y="943189"/>
            <a:ext cx="3483069" cy="338554"/>
          </a:xfrm>
          <a:prstGeom prst="rect">
            <a:avLst/>
          </a:prstGeom>
          <a:noFill/>
        </p:spPr>
        <p:txBody>
          <a:bodyPr wrap="none" rtlCol="0">
            <a:spAutoFit/>
          </a:bodyPr>
          <a:lstStyle/>
          <a:p>
            <a:r>
              <a:rPr lang="en-US" sz="1600" dirty="0">
                <a:solidFill>
                  <a:srgbClr val="FF0000"/>
                </a:solidFill>
              </a:rPr>
              <a:t>Intel ’s subsidies paid for OEMs </a:t>
            </a:r>
          </a:p>
        </p:txBody>
      </p:sp>
      <p:sp>
        <p:nvSpPr>
          <p:cNvPr id="6" name="TextBox 5"/>
          <p:cNvSpPr txBox="1"/>
          <p:nvPr/>
        </p:nvSpPr>
        <p:spPr>
          <a:xfrm>
            <a:off x="273367" y="1258224"/>
            <a:ext cx="8358186" cy="830997"/>
          </a:xfrm>
          <a:prstGeom prst="rect">
            <a:avLst/>
          </a:prstGeom>
          <a:noFill/>
        </p:spPr>
        <p:txBody>
          <a:bodyPr wrap="none" rtlCol="0">
            <a:spAutoFit/>
          </a:bodyPr>
          <a:lstStyle/>
          <a:p>
            <a:pPr marL="285750" indent="-285750">
              <a:buFont typeface="Arial" panose="020B0604020202020204" pitchFamily="34" charset="0"/>
              <a:buChar char="•"/>
            </a:pPr>
            <a:r>
              <a:rPr lang="en-US" sz="1600" dirty="0"/>
              <a:t>In the first years of 2010 Intel paid </a:t>
            </a:r>
            <a:r>
              <a:rPr lang="en-US" sz="1600" dirty="0">
                <a:solidFill>
                  <a:srgbClr val="FF0000"/>
                </a:solidFill>
              </a:rPr>
              <a:t>significant subsidies </a:t>
            </a:r>
            <a:r>
              <a:rPr lang="en-US" sz="1600" dirty="0"/>
              <a:t>(~ 50 $/tablet) </a:t>
            </a:r>
            <a:r>
              <a:rPr lang="en-US" sz="1600" dirty="0">
                <a:solidFill>
                  <a:srgbClr val="0070C0"/>
                </a:solidFill>
              </a:rPr>
              <a:t>to </a:t>
            </a:r>
          </a:p>
          <a:p>
            <a:r>
              <a:rPr lang="en-US" sz="1600" dirty="0">
                <a:solidFill>
                  <a:srgbClr val="0070C0"/>
                </a:solidFill>
              </a:rPr>
              <a:t>     netbook and tablet manufacturers </a:t>
            </a:r>
            <a:r>
              <a:rPr lang="en-US" sz="1600" dirty="0"/>
              <a:t>to achieve their switch from ARM based </a:t>
            </a:r>
          </a:p>
          <a:p>
            <a:r>
              <a:rPr lang="en-US" sz="1600" dirty="0"/>
              <a:t>     processors to x86 Atom processors.</a:t>
            </a:r>
          </a:p>
        </p:txBody>
      </p:sp>
      <p:sp>
        <p:nvSpPr>
          <p:cNvPr id="7" name="TextBox 6"/>
          <p:cNvSpPr txBox="1"/>
          <p:nvPr/>
        </p:nvSpPr>
        <p:spPr>
          <a:xfrm>
            <a:off x="237229" y="2383349"/>
            <a:ext cx="758034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In 2015 Intel achieved the 3</a:t>
            </a:r>
            <a:r>
              <a:rPr lang="en-US" sz="1600" dirty="0">
                <a:solidFill>
                  <a:srgbClr val="0070C0"/>
                </a:solidFill>
              </a:rPr>
              <a:t>. place in the worldwide market share in</a:t>
            </a:r>
          </a:p>
          <a:p>
            <a:pPr>
              <a:spcAft>
                <a:spcPts val="400"/>
              </a:spcAft>
            </a:pPr>
            <a:r>
              <a:rPr lang="en-US" sz="1600" dirty="0">
                <a:solidFill>
                  <a:srgbClr val="0070C0"/>
                </a:solidFill>
              </a:rPr>
              <a:t>       tablet application processor revenue, </a:t>
            </a:r>
            <a:r>
              <a:rPr lang="en-US" sz="1600" dirty="0"/>
              <a:t>as the Table below shows. </a:t>
            </a:r>
          </a:p>
        </p:txBody>
      </p:sp>
      <p:sp>
        <p:nvSpPr>
          <p:cNvPr id="8" name="TextBox 7"/>
          <p:cNvSpPr txBox="1"/>
          <p:nvPr/>
        </p:nvSpPr>
        <p:spPr>
          <a:xfrm>
            <a:off x="118306" y="2059022"/>
            <a:ext cx="5911618" cy="338554"/>
          </a:xfrm>
          <a:prstGeom prst="rect">
            <a:avLst/>
          </a:prstGeom>
          <a:noFill/>
        </p:spPr>
        <p:txBody>
          <a:bodyPr wrap="none" rtlCol="0">
            <a:spAutoFit/>
          </a:bodyPr>
          <a:lstStyle/>
          <a:p>
            <a:r>
              <a:rPr lang="en-US" sz="1600" dirty="0">
                <a:solidFill>
                  <a:srgbClr val="FF0000"/>
                </a:solidFill>
              </a:rPr>
              <a:t>Achieved market share in 2015 due to paying subsidies</a:t>
            </a:r>
          </a:p>
        </p:txBody>
      </p:sp>
      <p:graphicFrame>
        <p:nvGraphicFramePr>
          <p:cNvPr id="9" name="Táblázat 8"/>
          <p:cNvGraphicFramePr>
            <a:graphicFrameLocks noGrp="1"/>
          </p:cNvGraphicFramePr>
          <p:nvPr>
            <p:extLst>
              <p:ext uri="{D42A27DB-BD31-4B8C-83A1-F6EECF244321}">
                <p14:modId xmlns:p14="http://schemas.microsoft.com/office/powerpoint/2010/main" val="1217675489"/>
              </p:ext>
            </p:extLst>
          </p:nvPr>
        </p:nvGraphicFramePr>
        <p:xfrm>
          <a:off x="2771800" y="3376633"/>
          <a:ext cx="3735415" cy="2311400"/>
        </p:xfrm>
        <a:graphic>
          <a:graphicData uri="http://schemas.openxmlformats.org/drawingml/2006/table">
            <a:tbl>
              <a:tblPr firstRow="1" bandRow="1">
                <a:tableStyleId>{5940675A-B579-460E-94D1-54222C63F5DA}</a:tableStyleId>
              </a:tblPr>
              <a:tblGrid>
                <a:gridCol w="2025225">
                  <a:extLst>
                    <a:ext uri="{9D8B030D-6E8A-4147-A177-3AD203B41FA5}">
                      <a16:colId xmlns:a16="http://schemas.microsoft.com/office/drawing/2014/main" val="20000"/>
                    </a:ext>
                  </a:extLst>
                </a:gridCol>
                <a:gridCol w="1710190">
                  <a:extLst>
                    <a:ext uri="{9D8B030D-6E8A-4147-A177-3AD203B41FA5}">
                      <a16:colId xmlns:a16="http://schemas.microsoft.com/office/drawing/2014/main" val="20001"/>
                    </a:ext>
                  </a:extLst>
                </a:gridCol>
              </a:tblGrid>
              <a:tr h="370840">
                <a:tc gridSpan="2">
                  <a:txBody>
                    <a:bodyPr/>
                    <a:lstStyle/>
                    <a:p>
                      <a:pPr algn="ctr"/>
                      <a:r>
                        <a:rPr lang="en-US" sz="1200" dirty="0"/>
                        <a:t>Tablet application processors</a:t>
                      </a:r>
                    </a:p>
                    <a:p>
                      <a:pPr algn="ctr"/>
                      <a:r>
                        <a:rPr lang="en-US" sz="1200" dirty="0"/>
                        <a:t>worldwide market share 201</a:t>
                      </a:r>
                      <a:r>
                        <a:rPr lang="hu-HU" sz="1200" dirty="0"/>
                        <a:t>5</a:t>
                      </a:r>
                      <a:r>
                        <a:rPr lang="en-US" sz="1200" dirty="0"/>
                        <a:t> (revenue</a:t>
                      </a:r>
                      <a:r>
                        <a:rPr lang="hu-HU" sz="1200" dirty="0"/>
                        <a:t>)</a:t>
                      </a:r>
                      <a:r>
                        <a:rPr lang="en-US" sz="1200" dirty="0"/>
                        <a:t> [</a:t>
                      </a:r>
                      <a:r>
                        <a:rPr lang="hu-HU" sz="1200" dirty="0"/>
                        <a:t>57</a:t>
                      </a:r>
                      <a:r>
                        <a:rPr lang="en-US" sz="1200" dirty="0"/>
                        <a:t>] </a:t>
                      </a:r>
                    </a:p>
                  </a:txBody>
                  <a:tcPr anchor="ctr">
                    <a:solidFill>
                      <a:srgbClr val="CCECFF"/>
                    </a:solidFill>
                  </a:tcPr>
                </a:tc>
                <a:tc hMerge="1">
                  <a:txBody>
                    <a:bodyPr/>
                    <a:lstStyle/>
                    <a:p>
                      <a:endParaRPr lang="hu-HU" sz="1400" dirty="0"/>
                    </a:p>
                  </a:txBody>
                  <a:tcPr/>
                </a:tc>
                <a:extLst>
                  <a:ext uri="{0D108BD9-81ED-4DB2-BD59-A6C34878D82A}">
                    <a16:rowId xmlns:a16="http://schemas.microsoft.com/office/drawing/2014/main" val="10000"/>
                  </a:ext>
                </a:extLst>
              </a:tr>
              <a:tr h="370840">
                <a:tc>
                  <a:txBody>
                    <a:bodyPr/>
                    <a:lstStyle/>
                    <a:p>
                      <a:pPr algn="ctr"/>
                      <a:r>
                        <a:rPr lang="en-US" sz="1200" dirty="0"/>
                        <a:t>Apple (USA) </a:t>
                      </a:r>
                      <a:endParaRPr lang="hu-HU" sz="1200" dirty="0"/>
                    </a:p>
                  </a:txBody>
                  <a:tcPr anchor="ctr">
                    <a:solidFill>
                      <a:srgbClr val="FFEAD5"/>
                    </a:solidFill>
                  </a:tcPr>
                </a:tc>
                <a:tc>
                  <a:txBody>
                    <a:bodyPr/>
                    <a:lstStyle/>
                    <a:p>
                      <a:pPr algn="ctr"/>
                      <a:r>
                        <a:rPr lang="hu-HU" sz="1200" dirty="0"/>
                        <a:t>31</a:t>
                      </a:r>
                      <a:r>
                        <a:rPr lang="en-US" sz="1200" dirty="0"/>
                        <a:t> %</a:t>
                      </a:r>
                      <a:endParaRPr lang="hu-HU" sz="1200" dirty="0"/>
                    </a:p>
                  </a:txBody>
                  <a:tcPr anchor="ctr">
                    <a:solidFill>
                      <a:srgbClr val="FFEAD5"/>
                    </a:solidFill>
                  </a:tcPr>
                </a:tc>
                <a:extLst>
                  <a:ext uri="{0D108BD9-81ED-4DB2-BD59-A6C34878D82A}">
                    <a16:rowId xmlns:a16="http://schemas.microsoft.com/office/drawing/2014/main" val="100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Qualcomm (USA)</a:t>
                      </a:r>
                      <a:endParaRPr lang="hu-HU" sz="1200" dirty="0"/>
                    </a:p>
                  </a:txBody>
                  <a:tcPr anchor="ctr">
                    <a:solidFill>
                      <a:srgbClr val="FFEAD5"/>
                    </a:solidFill>
                  </a:tcPr>
                </a:tc>
                <a:tc>
                  <a:txBody>
                    <a:bodyPr/>
                    <a:lstStyle/>
                    <a:p>
                      <a:pPr algn="ctr"/>
                      <a:r>
                        <a:rPr lang="en-US" sz="1200" dirty="0"/>
                        <a:t>1</a:t>
                      </a:r>
                      <a:r>
                        <a:rPr lang="hu-HU" sz="1200" dirty="0"/>
                        <a:t>6</a:t>
                      </a:r>
                      <a:r>
                        <a:rPr lang="en-US" sz="1200" dirty="0"/>
                        <a:t> %</a:t>
                      </a:r>
                      <a:endParaRPr lang="hu-HU" sz="1200" dirty="0"/>
                    </a:p>
                  </a:txBody>
                  <a:tcPr anchor="ctr">
                    <a:solidFill>
                      <a:srgbClr val="FFEAD5"/>
                    </a:solidFill>
                  </a:tcPr>
                </a:tc>
                <a:extLst>
                  <a:ext uri="{0D108BD9-81ED-4DB2-BD59-A6C34878D82A}">
                    <a16:rowId xmlns:a16="http://schemas.microsoft.com/office/drawing/2014/main" val="10002"/>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hu-HU" sz="1200" dirty="0"/>
                        <a:t>Intel </a:t>
                      </a:r>
                      <a:r>
                        <a:rPr lang="en-US" sz="1200" dirty="0"/>
                        <a:t>(USA) </a:t>
                      </a:r>
                      <a:endParaRPr lang="hu-HU" sz="1200" dirty="0"/>
                    </a:p>
                  </a:txBody>
                  <a:tcPr anchor="ctr">
                    <a:solidFill>
                      <a:srgbClr val="FFEAD5"/>
                    </a:solidFill>
                  </a:tcPr>
                </a:tc>
                <a:tc>
                  <a:txBody>
                    <a:bodyPr/>
                    <a:lstStyle/>
                    <a:p>
                      <a:pPr algn="ctr"/>
                      <a:r>
                        <a:rPr lang="en-US" sz="1200" dirty="0"/>
                        <a:t>1</a:t>
                      </a:r>
                      <a:r>
                        <a:rPr lang="hu-HU" sz="1200" dirty="0"/>
                        <a:t>4</a:t>
                      </a:r>
                      <a:r>
                        <a:rPr lang="en-US" sz="1200" dirty="0"/>
                        <a:t> %</a:t>
                      </a:r>
                      <a:endParaRPr lang="hu-HU" sz="1200" dirty="0"/>
                    </a:p>
                  </a:txBody>
                  <a:tcPr anchor="ctr">
                    <a:solidFill>
                      <a:srgbClr val="FFEAD5"/>
                    </a:solidFill>
                  </a:tcPr>
                </a:tc>
                <a:extLst>
                  <a:ext uri="{0D108BD9-81ED-4DB2-BD59-A6C34878D82A}">
                    <a16:rowId xmlns:a16="http://schemas.microsoft.com/office/drawing/2014/main" val="10003"/>
                  </a:ext>
                </a:extLst>
              </a:tr>
              <a:tr h="370840">
                <a:tc>
                  <a:txBody>
                    <a:bodyPr/>
                    <a:lstStyle/>
                    <a:p>
                      <a:pPr algn="ctr">
                        <a:tabLst>
                          <a:tab pos="1257300" algn="l"/>
                        </a:tabLst>
                      </a:pPr>
                      <a:r>
                        <a:rPr lang="en-US" sz="1200" dirty="0" err="1"/>
                        <a:t>MediaTek</a:t>
                      </a:r>
                      <a:r>
                        <a:rPr lang="en-US" sz="1200" dirty="0"/>
                        <a:t> (Taiwan)</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4"/>
                  </a:ext>
                </a:extLst>
              </a:tr>
              <a:tr h="370840">
                <a:tc>
                  <a:txBody>
                    <a:bodyPr/>
                    <a:lstStyle/>
                    <a:p>
                      <a:pPr algn="ctr"/>
                      <a:r>
                        <a:rPr lang="en-US" sz="1200" dirty="0"/>
                        <a:t>Samsung (S. Korea)</a:t>
                      </a:r>
                      <a:endParaRPr lang="hu-HU" sz="1200" dirty="0"/>
                    </a:p>
                  </a:txBody>
                  <a:tcPr anchor="ctr">
                    <a:solidFill>
                      <a:srgbClr val="FFEAD5"/>
                    </a:solidFill>
                  </a:tcPr>
                </a:tc>
                <a:tc>
                  <a:txBody>
                    <a:bodyPr/>
                    <a:lstStyle/>
                    <a:p>
                      <a:pPr algn="ctr"/>
                      <a:endParaRPr lang="hu-HU" sz="1200" dirty="0"/>
                    </a:p>
                  </a:txBody>
                  <a:tcPr anchor="ctr">
                    <a:solidFill>
                      <a:srgbClr val="FFEAD5"/>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21550" y="5958063"/>
            <a:ext cx="8466613" cy="830997"/>
          </a:xfrm>
          <a:prstGeom prst="rect">
            <a:avLst/>
          </a:prstGeom>
          <a:noFill/>
        </p:spPr>
        <p:txBody>
          <a:bodyPr wrap="none" rtlCol="0">
            <a:spAutoFit/>
          </a:bodyPr>
          <a:lstStyle/>
          <a:p>
            <a:r>
              <a:rPr lang="en-US" sz="1600" dirty="0"/>
              <a:t>Table: Worldwide market share of application processors used in tablets in 201</a:t>
            </a:r>
            <a:r>
              <a:rPr lang="hu-HU" sz="1600" dirty="0"/>
              <a:t>5</a:t>
            </a:r>
            <a:endParaRPr lang="en-US" sz="1600" dirty="0"/>
          </a:p>
          <a:p>
            <a:pPr algn="ctr"/>
            <a:r>
              <a:rPr lang="en-US" sz="1600" dirty="0"/>
              <a:t>  (based on revenue) </a:t>
            </a:r>
          </a:p>
          <a:p>
            <a:endParaRPr lang="en-US" sz="1600" dirty="0"/>
          </a:p>
        </p:txBody>
      </p:sp>
      <p:sp>
        <p:nvSpPr>
          <p:cNvPr id="10" name="TextBox 9"/>
          <p:cNvSpPr txBox="1"/>
          <p:nvPr/>
        </p:nvSpPr>
        <p:spPr>
          <a:xfrm>
            <a:off x="296863" y="6489340"/>
            <a:ext cx="2029723" cy="307777"/>
          </a:xfrm>
          <a:prstGeom prst="rect">
            <a:avLst/>
          </a:prstGeom>
          <a:noFill/>
        </p:spPr>
        <p:txBody>
          <a:bodyPr wrap="none" rtlCol="0">
            <a:spAutoFit/>
          </a:bodyPr>
          <a:lstStyle/>
          <a:p>
            <a:r>
              <a:rPr lang="en-US" sz="1400" dirty="0"/>
              <a:t>Subsidy: </a:t>
            </a:r>
            <a:r>
              <a:rPr lang="en-US" sz="1400" dirty="0" err="1"/>
              <a:t>szubvenció</a:t>
            </a:r>
            <a:endParaRPr lang="en-US" sz="1400" dirty="0"/>
          </a:p>
        </p:txBody>
      </p:sp>
      <p:sp>
        <p:nvSpPr>
          <p:cNvPr id="11" name="TextBox 10"/>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414377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 calcmode="lin" valueType="num">
                                      <p:cBhvr additive="base">
                                        <p:cTn id="2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 calcmode="lin" valueType="num">
                                      <p:cBhvr additive="base">
                                        <p:cTn id="2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(1</a:t>
            </a:r>
            <a:r>
              <a:rPr lang="hu-HU" altLang="en-US" dirty="0">
                <a:solidFill>
                  <a:srgbClr val="FFFFFF"/>
                </a:solidFill>
                <a:latin typeface="Verdana" pitchFamily="34" charset="0"/>
                <a:cs typeface="Arial" charset="0"/>
              </a:rPr>
              <a:t>4</a:t>
            </a:r>
            <a:r>
              <a:rPr lang="en-US" altLang="en-US" dirty="0">
                <a:solidFill>
                  <a:srgbClr val="FFFFFF"/>
                </a:solidFill>
                <a:latin typeface="Verdana" pitchFamily="34" charset="0"/>
                <a:cs typeface="Arial" charset="0"/>
              </a:rPr>
              <a:t>)</a:t>
            </a:r>
            <a:endParaRPr lang="en-US" dirty="0"/>
          </a:p>
        </p:txBody>
      </p:sp>
      <p:pic>
        <p:nvPicPr>
          <p:cNvPr id="3" name="Picture 2"/>
          <p:cNvPicPr>
            <a:picLocks noChangeAspect="1"/>
          </p:cNvPicPr>
          <p:nvPr/>
        </p:nvPicPr>
        <p:blipFill rotWithShape="1">
          <a:blip r:embed="rId2"/>
          <a:srcRect t="10629" b="6797"/>
          <a:stretch/>
        </p:blipFill>
        <p:spPr>
          <a:xfrm>
            <a:off x="1016605" y="1718810"/>
            <a:ext cx="7053064" cy="4545505"/>
          </a:xfrm>
          <a:prstGeom prst="rect">
            <a:avLst/>
          </a:prstGeom>
        </p:spPr>
      </p:pic>
      <p:sp>
        <p:nvSpPr>
          <p:cNvPr id="5" name="TextBox 4"/>
          <p:cNvSpPr txBox="1"/>
          <p:nvPr/>
        </p:nvSpPr>
        <p:spPr>
          <a:xfrm>
            <a:off x="138150" y="518863"/>
            <a:ext cx="7357655" cy="369332"/>
          </a:xfrm>
          <a:prstGeom prst="rect">
            <a:avLst/>
          </a:prstGeom>
          <a:noFill/>
        </p:spPr>
        <p:txBody>
          <a:bodyPr wrap="none" rtlCol="0">
            <a:spAutoFit/>
          </a:bodyPr>
          <a:lstStyle/>
          <a:p>
            <a:r>
              <a:rPr lang="en-US" dirty="0">
                <a:solidFill>
                  <a:schemeClr val="accent6"/>
                </a:solidFill>
              </a:rPr>
              <a:t>Intel's losses on the mobile development in 2013 - 2014 [74]</a:t>
            </a:r>
          </a:p>
        </p:txBody>
      </p:sp>
      <p:sp>
        <p:nvSpPr>
          <p:cNvPr id="6" name="TextBox 5"/>
          <p:cNvSpPr txBox="1"/>
          <p:nvPr/>
        </p:nvSpPr>
        <p:spPr>
          <a:xfrm>
            <a:off x="111256" y="923908"/>
            <a:ext cx="8853514" cy="584775"/>
          </a:xfrm>
          <a:prstGeom prst="rect">
            <a:avLst/>
          </a:prstGeom>
          <a:noFill/>
        </p:spPr>
        <p:txBody>
          <a:bodyPr wrap="none" rtlCol="0">
            <a:spAutoFit/>
          </a:bodyPr>
          <a:lstStyle/>
          <a:p>
            <a:r>
              <a:rPr lang="en-US" sz="1600" dirty="0"/>
              <a:t>Nevertheless, owing to subsidies Intel's mobile and communication division has lost</a:t>
            </a:r>
          </a:p>
          <a:p>
            <a:r>
              <a:rPr lang="en-US" sz="1600" dirty="0"/>
              <a:t>   7 billion $ in the years 2013-2014 , as indicated in the next Figure [83].</a:t>
            </a:r>
          </a:p>
        </p:txBody>
      </p:sp>
      <p:sp>
        <p:nvSpPr>
          <p:cNvPr id="7" name="TextBox 6"/>
          <p:cNvSpPr txBox="1"/>
          <p:nvPr/>
        </p:nvSpPr>
        <p:spPr>
          <a:xfrm>
            <a:off x="-60234" y="6489340"/>
            <a:ext cx="9367501" cy="338554"/>
          </a:xfrm>
          <a:prstGeom prst="rect">
            <a:avLst/>
          </a:prstGeom>
          <a:noFill/>
        </p:spPr>
        <p:txBody>
          <a:bodyPr wrap="none" rtlCol="0">
            <a:spAutoFit/>
          </a:bodyPr>
          <a:lstStyle/>
          <a:p>
            <a:r>
              <a:rPr lang="en-US" sz="1600" dirty="0"/>
              <a:t>Figure: Revenues/operating income of Intel's Mobile and Communications segment [83]</a:t>
            </a:r>
          </a:p>
        </p:txBody>
      </p:sp>
    </p:spTree>
    <p:extLst>
      <p:ext uri="{BB962C8B-B14F-4D97-AF65-F5344CB8AC3E}">
        <p14:creationId xmlns:p14="http://schemas.microsoft.com/office/powerpoint/2010/main" val="27868207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2. Emergence and spread of tablets (</a:t>
            </a:r>
            <a:r>
              <a:rPr lang="hu-HU" altLang="en-US" dirty="0">
                <a:solidFill>
                  <a:srgbClr val="FFFFFF"/>
                </a:solidFill>
                <a:latin typeface="Verdana" pitchFamily="34" charset="0"/>
                <a:cs typeface="Arial" charset="0"/>
              </a:rPr>
              <a:t>15</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17064" y="512845"/>
            <a:ext cx="5083379" cy="369332"/>
          </a:xfrm>
          <a:prstGeom prst="rect">
            <a:avLst/>
          </a:prstGeom>
          <a:noFill/>
        </p:spPr>
        <p:txBody>
          <a:bodyPr wrap="none" rtlCol="0">
            <a:spAutoFit/>
          </a:bodyPr>
          <a:lstStyle/>
          <a:p>
            <a:r>
              <a:rPr lang="hu-HU" dirty="0">
                <a:solidFill>
                  <a:schemeClr val="accent6"/>
                </a:solidFill>
              </a:rPr>
              <a:t>Intel's withdrawal from the mobile market</a:t>
            </a:r>
            <a:endParaRPr lang="en-US" dirty="0">
              <a:solidFill>
                <a:schemeClr val="accent6"/>
              </a:solidFill>
            </a:endParaRPr>
          </a:p>
        </p:txBody>
      </p:sp>
      <p:sp>
        <p:nvSpPr>
          <p:cNvPr id="4" name="TextBox 3"/>
          <p:cNvSpPr txBox="1"/>
          <p:nvPr/>
        </p:nvSpPr>
        <p:spPr>
          <a:xfrm>
            <a:off x="117064" y="924493"/>
            <a:ext cx="8820980" cy="584775"/>
          </a:xfrm>
          <a:prstGeom prst="rect">
            <a:avLst/>
          </a:prstGeom>
          <a:noFill/>
        </p:spPr>
        <p:txBody>
          <a:bodyPr wrap="square" rtlCol="0">
            <a:spAutoFit/>
          </a:bodyPr>
          <a:lstStyle/>
          <a:p>
            <a:r>
              <a:rPr lang="en-US" sz="1600" dirty="0"/>
              <a:t>Due to their high losses</a:t>
            </a:r>
            <a:r>
              <a:rPr lang="hu-HU" sz="1600" dirty="0"/>
              <a:t> Intel </a:t>
            </a:r>
            <a:r>
              <a:rPr lang="en-US" sz="1600" dirty="0"/>
              <a:t>first </a:t>
            </a:r>
            <a:r>
              <a:rPr lang="en-US" sz="1600" dirty="0">
                <a:solidFill>
                  <a:srgbClr val="0070C0"/>
                </a:solidFill>
              </a:rPr>
              <a:t>stopped paying subsidies </a:t>
            </a:r>
            <a:r>
              <a:rPr lang="en-US" sz="1600" dirty="0"/>
              <a:t>and then in </a:t>
            </a:r>
            <a:r>
              <a:rPr lang="en-US" sz="1600" dirty="0">
                <a:solidFill>
                  <a:srgbClr val="0070C0"/>
                </a:solidFill>
              </a:rPr>
              <a:t>4/2016 </a:t>
            </a:r>
          </a:p>
          <a:p>
            <a:r>
              <a:rPr lang="en-US" sz="1600" dirty="0">
                <a:solidFill>
                  <a:srgbClr val="0070C0"/>
                </a:solidFill>
              </a:rPr>
              <a:t>  </a:t>
            </a:r>
            <a:r>
              <a:rPr lang="hu-HU" sz="1600" dirty="0"/>
              <a:t>announced their </a:t>
            </a:r>
            <a:r>
              <a:rPr lang="hu-HU" sz="1600" dirty="0">
                <a:solidFill>
                  <a:srgbClr val="FF0000"/>
                </a:solidFill>
              </a:rPr>
              <a:t>withdrawal from the mobile</a:t>
            </a:r>
            <a:r>
              <a:rPr lang="en-US" sz="1600" dirty="0">
                <a:solidFill>
                  <a:srgbClr val="FF0000"/>
                </a:solidFill>
              </a:rPr>
              <a:t> </a:t>
            </a:r>
            <a:r>
              <a:rPr lang="hu-HU" sz="1600" dirty="0">
                <a:solidFill>
                  <a:srgbClr val="FF0000"/>
                </a:solidFill>
              </a:rPr>
              <a:t>market</a:t>
            </a:r>
            <a:r>
              <a:rPr lang="en-US" sz="1600" dirty="0">
                <a:solidFill>
                  <a:srgbClr val="FF0000"/>
                </a:solidFill>
              </a:rPr>
              <a:t>.</a:t>
            </a:r>
          </a:p>
        </p:txBody>
      </p:sp>
      <p:sp>
        <p:nvSpPr>
          <p:cNvPr id="5" name="TextBox 4"/>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9633605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t>1. Emergence and spread of smartphones ()</a:t>
            </a:r>
            <a:br>
              <a:rPr lang="en-US" dirty="0"/>
            </a:br>
            <a:endParaRPr lang="en-US" dirty="0"/>
          </a:p>
        </p:txBody>
      </p:sp>
      <p:sp>
        <p:nvSpPr>
          <p:cNvPr id="3" name="TextBox 2"/>
          <p:cNvSpPr txBox="1"/>
          <p:nvPr/>
        </p:nvSpPr>
        <p:spPr>
          <a:xfrm>
            <a:off x="122593" y="526149"/>
            <a:ext cx="5519588" cy="684803"/>
          </a:xfrm>
          <a:prstGeom prst="rect">
            <a:avLst/>
          </a:prstGeom>
          <a:noFill/>
        </p:spPr>
        <p:txBody>
          <a:bodyPr wrap="none" rtlCol="0">
            <a:spAutoFit/>
          </a:bodyPr>
          <a:lstStyle/>
          <a:p>
            <a:pPr>
              <a:spcAft>
                <a:spcPts val="300"/>
              </a:spcAft>
            </a:pPr>
            <a:r>
              <a:rPr lang="en-US" dirty="0">
                <a:solidFill>
                  <a:schemeClr val="accent6"/>
                </a:solidFill>
                <a:latin typeface="+mj-lt"/>
              </a:rPr>
              <a:t>1. Emergence and spread of smartphones</a:t>
            </a:r>
          </a:p>
          <a:p>
            <a:r>
              <a:rPr lang="en-US" dirty="0">
                <a:solidFill>
                  <a:schemeClr val="accent6"/>
                </a:solidFill>
                <a:latin typeface="+mj-lt"/>
              </a:rPr>
              <a:t>The traditional computer market around 1995</a:t>
            </a:r>
          </a:p>
        </p:txBody>
      </p:sp>
      <p:sp>
        <p:nvSpPr>
          <p:cNvPr id="4" name="Text Box 5"/>
          <p:cNvSpPr txBox="1">
            <a:spLocks noChangeArrowheads="1"/>
          </p:cNvSpPr>
          <p:nvPr/>
        </p:nvSpPr>
        <p:spPr bwMode="auto">
          <a:xfrm>
            <a:off x="4251398" y="2475479"/>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Desktops</a:t>
            </a:r>
          </a:p>
        </p:txBody>
      </p:sp>
      <p:sp>
        <p:nvSpPr>
          <p:cNvPr id="5" name="Text Box 6"/>
          <p:cNvSpPr txBox="1">
            <a:spLocks noChangeArrowheads="1"/>
          </p:cNvSpPr>
          <p:nvPr/>
        </p:nvSpPr>
        <p:spPr bwMode="auto">
          <a:xfrm>
            <a:off x="6661656" y="2475479"/>
            <a:ext cx="196079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Embedded</a:t>
            </a:r>
          </a:p>
          <a:p>
            <a:pPr algn="ctr" eaLnBrk="1" fontAlgn="base" hangingPunct="1">
              <a:spcBef>
                <a:spcPct val="0"/>
              </a:spcBef>
              <a:spcAft>
                <a:spcPct val="0"/>
              </a:spcAft>
            </a:pPr>
            <a:r>
              <a:rPr lang="en-US" b="1" dirty="0">
                <a:solidFill>
                  <a:srgbClr val="000000"/>
                </a:solidFill>
              </a:rPr>
              <a:t>computer devices</a:t>
            </a:r>
          </a:p>
        </p:txBody>
      </p:sp>
      <p:sp>
        <p:nvSpPr>
          <p:cNvPr id="6" name="Line 9"/>
          <p:cNvSpPr>
            <a:spLocks noChangeShapeType="1"/>
          </p:cNvSpPr>
          <p:nvPr/>
        </p:nvSpPr>
        <p:spPr bwMode="auto">
          <a:xfrm>
            <a:off x="4737726" y="1848416"/>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Line 10"/>
          <p:cNvSpPr>
            <a:spLocks noChangeShapeType="1"/>
          </p:cNvSpPr>
          <p:nvPr/>
        </p:nvSpPr>
        <p:spPr bwMode="auto">
          <a:xfrm flipH="1">
            <a:off x="4736573" y="2094479"/>
            <a:ext cx="0" cy="29606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8" name="Text Box 13"/>
          <p:cNvSpPr txBox="1">
            <a:spLocks noChangeArrowheads="1"/>
          </p:cNvSpPr>
          <p:nvPr/>
        </p:nvSpPr>
        <p:spPr bwMode="auto">
          <a:xfrm>
            <a:off x="2307609" y="1538790"/>
            <a:ext cx="48558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Main computer market segments around 1995</a:t>
            </a:r>
          </a:p>
        </p:txBody>
      </p:sp>
      <p:sp>
        <p:nvSpPr>
          <p:cNvPr id="9" name="Text Box 14"/>
          <p:cNvSpPr txBox="1">
            <a:spLocks noChangeArrowheads="1"/>
          </p:cNvSpPr>
          <p:nvPr/>
        </p:nvSpPr>
        <p:spPr bwMode="auto">
          <a:xfrm>
            <a:off x="3710501" y="2950700"/>
            <a:ext cx="2020105" cy="587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Pentium lines</a:t>
            </a:r>
          </a:p>
          <a:p>
            <a:pPr algn="ctr" eaLnBrk="1" fontAlgn="base" hangingPunct="1">
              <a:spcBef>
                <a:spcPct val="0"/>
              </a:spcBef>
              <a:spcAft>
                <a:spcPct val="30000"/>
              </a:spcAft>
            </a:pPr>
            <a:r>
              <a:rPr lang="en-US" i="1" dirty="0">
                <a:solidFill>
                  <a:srgbClr val="000000"/>
                </a:solidFill>
              </a:rPr>
              <a:t>AMD’s K5, K6 lines</a:t>
            </a:r>
          </a:p>
        </p:txBody>
      </p:sp>
      <p:sp>
        <p:nvSpPr>
          <p:cNvPr id="10" name="Text Box 15"/>
          <p:cNvSpPr txBox="1">
            <a:spLocks noChangeArrowheads="1"/>
          </p:cNvSpPr>
          <p:nvPr/>
        </p:nvSpPr>
        <p:spPr bwMode="auto">
          <a:xfrm>
            <a:off x="7160420" y="2978950"/>
            <a:ext cx="119936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ARM’s lines</a:t>
            </a:r>
          </a:p>
        </p:txBody>
      </p:sp>
      <p:sp>
        <p:nvSpPr>
          <p:cNvPr id="11" name="Text Box 5"/>
          <p:cNvSpPr txBox="1">
            <a:spLocks noChangeArrowheads="1"/>
          </p:cNvSpPr>
          <p:nvPr/>
        </p:nvSpPr>
        <p:spPr bwMode="auto">
          <a:xfrm>
            <a:off x="1365533" y="2475479"/>
            <a:ext cx="95250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Servers</a:t>
            </a:r>
          </a:p>
        </p:txBody>
      </p:sp>
      <p:sp>
        <p:nvSpPr>
          <p:cNvPr id="12" name="Text Box 14"/>
          <p:cNvSpPr txBox="1">
            <a:spLocks noChangeArrowheads="1"/>
          </p:cNvSpPr>
          <p:nvPr/>
        </p:nvSpPr>
        <p:spPr bwMode="auto">
          <a:xfrm>
            <a:off x="905246" y="2939029"/>
            <a:ext cx="179728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30000"/>
              </a:spcAft>
            </a:pPr>
            <a:r>
              <a:rPr lang="en-US" i="1" dirty="0">
                <a:solidFill>
                  <a:srgbClr val="000000"/>
                </a:solidFill>
              </a:rPr>
              <a:t>Intel’s  Xeon lines</a:t>
            </a:r>
          </a:p>
        </p:txBody>
      </p:sp>
      <p:cxnSp>
        <p:nvCxnSpPr>
          <p:cNvPr id="13" name="Straight Connector 12"/>
          <p:cNvCxnSpPr>
            <a:stCxn id="6" idx="1"/>
          </p:cNvCxnSpPr>
          <p:nvPr/>
        </p:nvCxnSpPr>
        <p:spPr>
          <a:xfrm flipH="1">
            <a:off x="1799555" y="2094479"/>
            <a:ext cx="2938172" cy="3065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740908" y="2094479"/>
            <a:ext cx="2925763" cy="317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15296" y="2908435"/>
            <a:ext cx="503664" cy="307777"/>
          </a:xfrm>
          <a:prstGeom prst="rect">
            <a:avLst/>
          </a:prstGeom>
          <a:noFill/>
        </p:spPr>
        <p:txBody>
          <a:bodyPr wrap="none" rtlCol="0">
            <a:spAutoFit/>
          </a:bodyPr>
          <a:lstStyle/>
          <a:p>
            <a:r>
              <a:rPr lang="en-US" sz="1400" i="1" dirty="0">
                <a:solidFill>
                  <a:srgbClr val="000000"/>
                </a:solidFill>
              </a:rPr>
              <a:t>E.g.</a:t>
            </a:r>
          </a:p>
        </p:txBody>
      </p:sp>
      <p:sp>
        <p:nvSpPr>
          <p:cNvPr id="21" name="Oval 13"/>
          <p:cNvSpPr>
            <a:spLocks noChangeArrowheads="1"/>
          </p:cNvSpPr>
          <p:nvPr/>
        </p:nvSpPr>
        <p:spPr bwMode="auto">
          <a:xfrm>
            <a:off x="4703662" y="23643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Oval 13"/>
          <p:cNvSpPr>
            <a:spLocks noChangeArrowheads="1"/>
          </p:cNvSpPr>
          <p:nvPr/>
        </p:nvSpPr>
        <p:spPr bwMode="auto">
          <a:xfrm>
            <a:off x="1775818" y="2368948"/>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3" name="Oval 13"/>
          <p:cNvSpPr>
            <a:spLocks noChangeArrowheads="1"/>
          </p:cNvSpPr>
          <p:nvPr/>
        </p:nvSpPr>
        <p:spPr bwMode="auto">
          <a:xfrm>
            <a:off x="7621228" y="2359590"/>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0" name="TextBox 19"/>
          <p:cNvSpPr txBox="1"/>
          <p:nvPr/>
        </p:nvSpPr>
        <p:spPr>
          <a:xfrm>
            <a:off x="8815117" y="6494275"/>
            <a:ext cx="329406" cy="400110"/>
          </a:xfrm>
          <a:prstGeom prst="rect">
            <a:avLst/>
          </a:prstGeom>
          <a:noFill/>
        </p:spPr>
        <p:txBody>
          <a:bodyPr wrap="square" rtlCol="0">
            <a:spAutoFit/>
          </a:bodyPr>
          <a:lstStyle/>
          <a:p>
            <a:r>
              <a:rPr lang="en-US" sz="2000" dirty="0">
                <a:solidFill>
                  <a:srgbClr val="FF0000"/>
                </a:solidFill>
                <a:latin typeface="+mj-lt"/>
              </a:rPr>
              <a:t>*</a:t>
            </a:r>
          </a:p>
        </p:txBody>
      </p:sp>
      <p:sp>
        <p:nvSpPr>
          <p:cNvPr id="24" name="Text Box 6"/>
          <p:cNvSpPr txBox="1">
            <a:spLocks noChangeArrowheads="1"/>
          </p:cNvSpPr>
          <p:nvPr/>
        </p:nvSpPr>
        <p:spPr bwMode="auto">
          <a:xfrm>
            <a:off x="5284579" y="5190296"/>
            <a:ext cx="149111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Laptops</a:t>
            </a:r>
          </a:p>
          <a:p>
            <a:pPr algn="ctr" eaLnBrk="1" fontAlgn="base" hangingPunct="1">
              <a:spcBef>
                <a:spcPct val="0"/>
              </a:spcBef>
              <a:spcAft>
                <a:spcPct val="0"/>
              </a:spcAft>
            </a:pPr>
            <a:r>
              <a:rPr lang="en-US" b="1" dirty="0">
                <a:solidFill>
                  <a:srgbClr val="000000"/>
                </a:solidFill>
              </a:rPr>
              <a:t> (notebooks)</a:t>
            </a:r>
          </a:p>
        </p:txBody>
      </p:sp>
      <p:sp>
        <p:nvSpPr>
          <p:cNvPr id="25" name="Line 9"/>
          <p:cNvSpPr>
            <a:spLocks noChangeShapeType="1"/>
          </p:cNvSpPr>
          <p:nvPr/>
        </p:nvSpPr>
        <p:spPr bwMode="auto">
          <a:xfrm>
            <a:off x="4707015" y="4540345"/>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26" name="Text Box 5"/>
          <p:cNvSpPr txBox="1">
            <a:spLocks noChangeArrowheads="1"/>
          </p:cNvSpPr>
          <p:nvPr/>
        </p:nvSpPr>
        <p:spPr bwMode="auto">
          <a:xfrm>
            <a:off x="2962537" y="5190296"/>
            <a:ext cx="111440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Desktops</a:t>
            </a:r>
          </a:p>
        </p:txBody>
      </p:sp>
      <p:cxnSp>
        <p:nvCxnSpPr>
          <p:cNvPr id="27" name="Straight Connector 26"/>
          <p:cNvCxnSpPr>
            <a:endCxn id="29" idx="0"/>
          </p:cNvCxnSpPr>
          <p:nvPr/>
        </p:nvCxnSpPr>
        <p:spPr>
          <a:xfrm flipH="1">
            <a:off x="3500936" y="4786408"/>
            <a:ext cx="1206079" cy="2751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endCxn id="30" idx="1"/>
          </p:cNvCxnSpPr>
          <p:nvPr/>
        </p:nvCxnSpPr>
        <p:spPr>
          <a:xfrm>
            <a:off x="4675256" y="4786176"/>
            <a:ext cx="1363261" cy="2765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Oval 13"/>
          <p:cNvSpPr>
            <a:spLocks noChangeArrowheads="1"/>
          </p:cNvSpPr>
          <p:nvPr/>
        </p:nvSpPr>
        <p:spPr bwMode="auto">
          <a:xfrm>
            <a:off x="3464936" y="5061553"/>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0" name="Oval 13"/>
          <p:cNvSpPr>
            <a:spLocks noChangeArrowheads="1"/>
          </p:cNvSpPr>
          <p:nvPr/>
        </p:nvSpPr>
        <p:spPr bwMode="auto">
          <a:xfrm>
            <a:off x="6027973" y="5052195"/>
            <a:ext cx="72000" cy="72000"/>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32" name="TextBox 31"/>
          <p:cNvSpPr txBox="1"/>
          <p:nvPr/>
        </p:nvSpPr>
        <p:spPr>
          <a:xfrm>
            <a:off x="5292080" y="5731513"/>
            <a:ext cx="1577676" cy="307777"/>
          </a:xfrm>
          <a:prstGeom prst="rect">
            <a:avLst/>
          </a:prstGeom>
          <a:noFill/>
        </p:spPr>
        <p:txBody>
          <a:bodyPr wrap="none" rtlCol="0">
            <a:spAutoFit/>
          </a:bodyPr>
          <a:lstStyle/>
          <a:p>
            <a:r>
              <a:rPr lang="en-US" sz="1400" i="1" dirty="0"/>
              <a:t>Since about 1995</a:t>
            </a:r>
          </a:p>
        </p:txBody>
      </p:sp>
      <p:sp>
        <p:nvSpPr>
          <p:cNvPr id="35" name="TextBox 34"/>
          <p:cNvSpPr txBox="1"/>
          <p:nvPr/>
        </p:nvSpPr>
        <p:spPr>
          <a:xfrm>
            <a:off x="71500" y="3813613"/>
            <a:ext cx="8023350" cy="923330"/>
          </a:xfrm>
          <a:prstGeom prst="rect">
            <a:avLst/>
          </a:prstGeom>
          <a:noFill/>
        </p:spPr>
        <p:txBody>
          <a:bodyPr wrap="none" rtlCol="0">
            <a:spAutoFit/>
          </a:bodyPr>
          <a:lstStyle/>
          <a:p>
            <a:r>
              <a:rPr lang="en-US" dirty="0">
                <a:latin typeface="Verdana"/>
              </a:rPr>
              <a:t>Around 1995: </a:t>
            </a:r>
            <a:r>
              <a:rPr lang="en-US" dirty="0">
                <a:solidFill>
                  <a:srgbClr val="000000"/>
                </a:solidFill>
                <a:latin typeface="Verdana"/>
              </a:rPr>
              <a:t>spreading of </a:t>
            </a:r>
            <a:r>
              <a:rPr lang="en-US" dirty="0">
                <a:solidFill>
                  <a:srgbClr val="0070C0"/>
                </a:solidFill>
                <a:latin typeface="Verdana"/>
              </a:rPr>
              <a:t>multimedia, graphics and internet and</a:t>
            </a:r>
          </a:p>
          <a:p>
            <a:r>
              <a:rPr lang="en-US" dirty="0">
                <a:latin typeface="Verdana"/>
              </a:rPr>
              <a:t>  </a:t>
            </a:r>
            <a:r>
              <a:rPr lang="en-US" sz="1600" dirty="0">
                <a:latin typeface="Verdana"/>
              </a:rPr>
              <a:t>emergence</a:t>
            </a:r>
            <a:r>
              <a:rPr lang="en-US" dirty="0">
                <a:latin typeface="Verdana"/>
              </a:rPr>
              <a:t> o</a:t>
            </a:r>
            <a:r>
              <a:rPr lang="en-US" dirty="0">
                <a:solidFill>
                  <a:srgbClr val="0070C0"/>
                </a:solidFill>
                <a:latin typeface="Verdana"/>
              </a:rPr>
              <a:t>f </a:t>
            </a:r>
            <a:r>
              <a:rPr lang="en-US" dirty="0">
                <a:solidFill>
                  <a:srgbClr val="FF0000"/>
                </a:solidFill>
                <a:latin typeface="Verdana"/>
              </a:rPr>
              <a:t>laptops (</a:t>
            </a:r>
            <a:r>
              <a:rPr lang="en-US" dirty="0">
                <a:latin typeface="Verdana"/>
              </a:rPr>
              <a:t>aka</a:t>
            </a:r>
            <a:r>
              <a:rPr lang="en-US" dirty="0">
                <a:solidFill>
                  <a:srgbClr val="FF0000"/>
                </a:solidFill>
                <a:latin typeface="Verdana"/>
              </a:rPr>
              <a:t> notebooks) </a:t>
            </a:r>
            <a:r>
              <a:rPr lang="en-US" dirty="0">
                <a:solidFill>
                  <a:srgbClr val="000000"/>
                </a:solidFill>
                <a:latin typeface="Verdana"/>
              </a:rPr>
              <a:t>(portable computers).</a:t>
            </a:r>
          </a:p>
          <a:p>
            <a:endParaRPr lang="en-US" dirty="0">
              <a:solidFill>
                <a:srgbClr val="000000"/>
              </a:solidFill>
              <a:latin typeface="Verdana"/>
            </a:endParaRPr>
          </a:p>
        </p:txBody>
      </p:sp>
    </p:spTree>
    <p:extLst>
      <p:ext uri="{BB962C8B-B14F-4D97-AF65-F5344CB8AC3E}">
        <p14:creationId xmlns:p14="http://schemas.microsoft.com/office/powerpoint/2010/main" val="850532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additive="base">
                                        <p:cTn id="35" dur="500" fill="hold"/>
                                        <p:tgtEl>
                                          <p:spTgt spid="32"/>
                                        </p:tgtEl>
                                        <p:attrNameLst>
                                          <p:attrName>ppt_x</p:attrName>
                                        </p:attrNameLst>
                                      </p:cBhvr>
                                      <p:tavLst>
                                        <p:tav tm="0">
                                          <p:val>
                                            <p:strVal val="#ppt_x"/>
                                          </p:val>
                                        </p:tav>
                                        <p:tav tm="100000">
                                          <p:val>
                                            <p:strVal val="#ppt_x"/>
                                          </p:val>
                                        </p:tav>
                                      </p:tavLst>
                                    </p:anim>
                                    <p:anim calcmode="lin" valueType="num">
                                      <p:cBhvr additive="base">
                                        <p:cTn id="36" dur="500" fill="hold"/>
                                        <p:tgtEl>
                                          <p:spTgt spid="3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 calcmode="lin" valueType="num">
                                      <p:cBhvr additive="base">
                                        <p:cTn id="39" dur="500" fill="hold"/>
                                        <p:tgtEl>
                                          <p:spTgt spid="35"/>
                                        </p:tgtEl>
                                        <p:attrNameLst>
                                          <p:attrName>ppt_x</p:attrName>
                                        </p:attrNameLst>
                                      </p:cBhvr>
                                      <p:tavLst>
                                        <p:tav tm="0">
                                          <p:val>
                                            <p:strVal val="#ppt_x"/>
                                          </p:val>
                                        </p:tav>
                                        <p:tav tm="100000">
                                          <p:val>
                                            <p:strVal val="#ppt_x"/>
                                          </p:val>
                                        </p:tav>
                                      </p:tavLst>
                                    </p:anim>
                                    <p:anim calcmode="lin" valueType="num">
                                      <p:cBhvr additive="base">
                                        <p:cTn id="4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animBg="1"/>
      <p:bldP spid="26" grpId="0"/>
      <p:bldP spid="29" grpId="0" animBg="1"/>
      <p:bldP spid="30" grpId="0" animBg="1"/>
      <p:bldP spid="32" grpId="0"/>
      <p:bldP spid="35"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66578"/>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3. Key requirements of mobile devices (tablets, smartphones)</a:t>
            </a:r>
          </a:p>
        </p:txBody>
      </p:sp>
    </p:spTree>
    <p:extLst>
      <p:ext uri="{BB962C8B-B14F-4D97-AF65-F5344CB8AC3E}">
        <p14:creationId xmlns:p14="http://schemas.microsoft.com/office/powerpoint/2010/main" val="19749107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 Key requirement of mobile devices (tablets, smartphones)</a:t>
            </a:r>
            <a:endParaRPr lang="en-US" dirty="0"/>
          </a:p>
        </p:txBody>
      </p:sp>
      <p:sp>
        <p:nvSpPr>
          <p:cNvPr id="3" name="Line 8"/>
          <p:cNvSpPr>
            <a:spLocks noChangeShapeType="1"/>
          </p:cNvSpPr>
          <p:nvPr/>
        </p:nvSpPr>
        <p:spPr bwMode="auto">
          <a:xfrm flipH="1">
            <a:off x="4552420" y="1415354"/>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0"/>
          <p:cNvSpPr>
            <a:spLocks noChangeShapeType="1"/>
          </p:cNvSpPr>
          <p:nvPr/>
        </p:nvSpPr>
        <p:spPr bwMode="auto">
          <a:xfrm flipV="1">
            <a:off x="2853946" y="1589979"/>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1"/>
          <p:cNvSpPr>
            <a:spLocks noChangeShapeType="1"/>
          </p:cNvSpPr>
          <p:nvPr/>
        </p:nvSpPr>
        <p:spPr bwMode="auto">
          <a:xfrm>
            <a:off x="6274315" y="1589979"/>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Line 13"/>
          <p:cNvSpPr>
            <a:spLocks noChangeShapeType="1"/>
          </p:cNvSpPr>
          <p:nvPr/>
        </p:nvSpPr>
        <p:spPr bwMode="auto">
          <a:xfrm flipH="1">
            <a:off x="2856490" y="1589979"/>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7" name="Text Box 4"/>
          <p:cNvSpPr txBox="1">
            <a:spLocks noChangeArrowheads="1"/>
          </p:cNvSpPr>
          <p:nvPr/>
        </p:nvSpPr>
        <p:spPr bwMode="auto">
          <a:xfrm>
            <a:off x="1540391" y="1163702"/>
            <a:ext cx="6030065"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requirements of mobile devices (tablets, smartphones)</a:t>
            </a:r>
          </a:p>
        </p:txBody>
      </p:sp>
      <p:sp>
        <p:nvSpPr>
          <p:cNvPr id="8" name="Text Box 5"/>
          <p:cNvSpPr txBox="1">
            <a:spLocks noChangeArrowheads="1"/>
          </p:cNvSpPr>
          <p:nvPr/>
        </p:nvSpPr>
        <p:spPr bwMode="auto">
          <a:xfrm>
            <a:off x="5475860" y="1859854"/>
            <a:ext cx="1596911" cy="490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Connectivity</a:t>
            </a:r>
          </a:p>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(3G/4G/Wi-Fi)</a:t>
            </a:r>
            <a:endParaRPr lang="hu-HU" altLang="en-US" sz="1300" dirty="0">
              <a:solidFill>
                <a:srgbClr val="000000"/>
              </a:solidFill>
              <a:latin typeface="Verdana" pitchFamily="34" charset="0"/>
            </a:endParaRPr>
          </a:p>
        </p:txBody>
      </p:sp>
      <p:sp>
        <p:nvSpPr>
          <p:cNvPr id="9" name="Text Box 5"/>
          <p:cNvSpPr txBox="1">
            <a:spLocks noChangeArrowheads="1"/>
          </p:cNvSpPr>
          <p:nvPr/>
        </p:nvSpPr>
        <p:spPr bwMode="auto">
          <a:xfrm>
            <a:off x="1747791" y="1859854"/>
            <a:ext cx="2172390"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Low power operation</a:t>
            </a:r>
            <a:endParaRPr lang="hu-HU" altLang="en-US" sz="1300" dirty="0">
              <a:solidFill>
                <a:srgbClr val="000000"/>
              </a:solidFill>
              <a:latin typeface="Verdana" pitchFamily="34" charset="0"/>
            </a:endParaRPr>
          </a:p>
        </p:txBody>
      </p:sp>
      <p:sp>
        <p:nvSpPr>
          <p:cNvPr id="10" name="Oval 12"/>
          <p:cNvSpPr>
            <a:spLocks noChangeArrowheads="1"/>
          </p:cNvSpPr>
          <p:nvPr/>
        </p:nvSpPr>
        <p:spPr bwMode="auto">
          <a:xfrm>
            <a:off x="2823785" y="1723329"/>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1" name="Oval 7"/>
          <p:cNvSpPr>
            <a:spLocks noChangeArrowheads="1"/>
          </p:cNvSpPr>
          <p:nvPr/>
        </p:nvSpPr>
        <p:spPr bwMode="auto">
          <a:xfrm>
            <a:off x="6239505" y="1726504"/>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2" name="TextBox 11"/>
          <p:cNvSpPr txBox="1"/>
          <p:nvPr/>
        </p:nvSpPr>
        <p:spPr>
          <a:xfrm>
            <a:off x="117892" y="519836"/>
            <a:ext cx="7399911" cy="369332"/>
          </a:xfrm>
          <a:prstGeom prst="rect">
            <a:avLst/>
          </a:prstGeom>
          <a:noFill/>
        </p:spPr>
        <p:txBody>
          <a:bodyPr wrap="none" rtlCol="0">
            <a:spAutoFit/>
          </a:bodyPr>
          <a:lstStyle/>
          <a:p>
            <a:r>
              <a:rPr lang="en-US" dirty="0">
                <a:solidFill>
                  <a:srgbClr val="2D2D8A"/>
                </a:solidFill>
                <a:latin typeface="Verdana"/>
              </a:rPr>
              <a:t>3. Key requirements of mobile devices (tablets, smartphones)</a:t>
            </a:r>
          </a:p>
        </p:txBody>
      </p:sp>
      <p:sp>
        <p:nvSpPr>
          <p:cNvPr id="13" name="TextBox 12"/>
          <p:cNvSpPr txBox="1"/>
          <p:nvPr/>
        </p:nvSpPr>
        <p:spPr>
          <a:xfrm>
            <a:off x="2276745" y="2442218"/>
            <a:ext cx="1132041" cy="292388"/>
          </a:xfrm>
          <a:prstGeom prst="rect">
            <a:avLst/>
          </a:prstGeom>
          <a:noFill/>
        </p:spPr>
        <p:txBody>
          <a:bodyPr wrap="none" rtlCol="0">
            <a:spAutoFit/>
          </a:bodyPr>
          <a:lstStyle/>
          <a:p>
            <a:r>
              <a:rPr lang="en-US" sz="1300" i="1" dirty="0"/>
              <a:t>(Section 3.1)</a:t>
            </a:r>
          </a:p>
        </p:txBody>
      </p:sp>
      <p:sp>
        <p:nvSpPr>
          <p:cNvPr id="14" name="TextBox 13"/>
          <p:cNvSpPr txBox="1"/>
          <p:nvPr/>
        </p:nvSpPr>
        <p:spPr>
          <a:xfrm>
            <a:off x="5697125" y="2442218"/>
            <a:ext cx="1132041" cy="292388"/>
          </a:xfrm>
          <a:prstGeom prst="rect">
            <a:avLst/>
          </a:prstGeom>
          <a:noFill/>
        </p:spPr>
        <p:txBody>
          <a:bodyPr wrap="none" rtlCol="0">
            <a:spAutoFit/>
          </a:bodyPr>
          <a:lstStyle/>
          <a:p>
            <a:r>
              <a:rPr lang="en-US" sz="1300" i="1" dirty="0"/>
              <a:t>(Section 3.2)</a:t>
            </a:r>
          </a:p>
        </p:txBody>
      </p:sp>
      <p:sp>
        <p:nvSpPr>
          <p:cNvPr id="15" name="TextBox 14"/>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74521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p:bldP spid="8" grpId="0"/>
      <p:bldP spid="9" grpId="0"/>
      <p:bldP spid="10" grpId="0" animBg="1"/>
      <p:bldP spid="11" grpId="0" animBg="1"/>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71677"/>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3.1 Low power operation</a:t>
            </a:r>
          </a:p>
        </p:txBody>
      </p:sp>
    </p:spTree>
    <p:extLst>
      <p:ext uri="{BB962C8B-B14F-4D97-AF65-F5344CB8AC3E}">
        <p14:creationId xmlns:p14="http://schemas.microsoft.com/office/powerpoint/2010/main" val="29617642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a:t>
            </a:r>
            <a:endParaRPr lang="en-US" dirty="0"/>
          </a:p>
        </p:txBody>
      </p:sp>
      <p:sp>
        <p:nvSpPr>
          <p:cNvPr id="3" name="TextBox 2"/>
          <p:cNvSpPr txBox="1"/>
          <p:nvPr/>
        </p:nvSpPr>
        <p:spPr>
          <a:xfrm>
            <a:off x="107125" y="519422"/>
            <a:ext cx="3067635" cy="369332"/>
          </a:xfrm>
          <a:prstGeom prst="rect">
            <a:avLst/>
          </a:prstGeom>
          <a:noFill/>
        </p:spPr>
        <p:txBody>
          <a:bodyPr wrap="none" rtlCol="0">
            <a:spAutoFit/>
          </a:bodyPr>
          <a:lstStyle/>
          <a:p>
            <a:r>
              <a:rPr lang="en-US" dirty="0">
                <a:solidFill>
                  <a:srgbClr val="2D2D8A"/>
                </a:solidFill>
              </a:rPr>
              <a:t>3.1 Low power operation</a:t>
            </a:r>
          </a:p>
        </p:txBody>
      </p:sp>
      <p:sp>
        <p:nvSpPr>
          <p:cNvPr id="6" name="TextBox 5"/>
          <p:cNvSpPr txBox="1"/>
          <p:nvPr/>
        </p:nvSpPr>
        <p:spPr>
          <a:xfrm>
            <a:off x="117086" y="933966"/>
            <a:ext cx="2201244" cy="338554"/>
          </a:xfrm>
          <a:prstGeom prst="rect">
            <a:avLst/>
          </a:prstGeom>
          <a:noFill/>
        </p:spPr>
        <p:txBody>
          <a:bodyPr wrap="none" rtlCol="0">
            <a:spAutoFit/>
          </a:bodyPr>
          <a:lstStyle/>
          <a:p>
            <a:r>
              <a:rPr lang="en-US" sz="1600" dirty="0"/>
              <a:t>It will be expressed</a:t>
            </a:r>
          </a:p>
        </p:txBody>
      </p:sp>
      <p:sp>
        <p:nvSpPr>
          <p:cNvPr id="8" name="TextBox 7"/>
          <p:cNvSpPr txBox="1"/>
          <p:nvPr/>
        </p:nvSpPr>
        <p:spPr>
          <a:xfrm>
            <a:off x="422160" y="1279843"/>
            <a:ext cx="8189486" cy="882293"/>
          </a:xfrm>
          <a:prstGeom prst="rect">
            <a:avLst/>
          </a:prstGeom>
          <a:noFill/>
        </p:spPr>
        <p:txBody>
          <a:bodyPr wrap="none" rtlCol="0">
            <a:spAutoFit/>
          </a:bodyPr>
          <a:lstStyle/>
          <a:p>
            <a:pPr marL="285750" indent="-285750">
              <a:buFont typeface="Arial" panose="020B0604020202020204" pitchFamily="34" charset="0"/>
              <a:buChar char="•"/>
            </a:pPr>
            <a:r>
              <a:rPr lang="en-US" sz="1600" dirty="0"/>
              <a:t>either by specifying </a:t>
            </a:r>
            <a:r>
              <a:rPr lang="en-US" sz="1600" dirty="0">
                <a:solidFill>
                  <a:srgbClr val="FF0000"/>
                </a:solidFill>
              </a:rPr>
              <a:t>the power consumption</a:t>
            </a:r>
            <a:r>
              <a:rPr lang="en-US" sz="1600" dirty="0"/>
              <a:t>, e.g. the TDP value of</a:t>
            </a:r>
          </a:p>
          <a:p>
            <a:pPr>
              <a:spcAft>
                <a:spcPts val="400"/>
              </a:spcAft>
            </a:pPr>
            <a:r>
              <a:rPr lang="en-US" sz="1600" dirty="0"/>
              <a:t>      the processor in Watt, </a:t>
            </a:r>
          </a:p>
          <a:p>
            <a:pPr marL="285750" indent="-285750">
              <a:buFont typeface="Arial" panose="020B0604020202020204" pitchFamily="34" charset="0"/>
              <a:buChar char="•"/>
            </a:pPr>
            <a:r>
              <a:rPr lang="en-US" sz="1600" dirty="0"/>
              <a:t>or in in </a:t>
            </a:r>
            <a:r>
              <a:rPr lang="en-US" sz="1600" dirty="0">
                <a:solidFill>
                  <a:srgbClr val="FF0000"/>
                </a:solidFill>
              </a:rPr>
              <a:t>length of the operating hours </a:t>
            </a:r>
            <a:r>
              <a:rPr lang="en-US" sz="1600" dirty="0"/>
              <a:t>of the device under given conditions.</a:t>
            </a:r>
          </a:p>
        </p:txBody>
      </p:sp>
      <p:sp>
        <p:nvSpPr>
          <p:cNvPr id="4" name="Rectangle 3"/>
          <p:cNvSpPr/>
          <p:nvPr/>
        </p:nvSpPr>
        <p:spPr>
          <a:xfrm>
            <a:off x="386535" y="2414907"/>
            <a:ext cx="8336414" cy="73152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60140" y="2625741"/>
            <a:ext cx="8364406" cy="338554"/>
          </a:xfrm>
          <a:prstGeom prst="rect">
            <a:avLst/>
          </a:prstGeom>
          <a:noFill/>
        </p:spPr>
        <p:txBody>
          <a:bodyPr wrap="none" rtlCol="0">
            <a:spAutoFit/>
          </a:bodyPr>
          <a:lstStyle/>
          <a:p>
            <a:r>
              <a:rPr lang="en-US" sz="1600" dirty="0"/>
              <a:t>Power consumption = Active power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r>
              <a:rPr lang="en-US" sz="1600" dirty="0"/>
              <a:t>) + Leakage power (</a:t>
            </a:r>
            <a:r>
              <a:rPr lang="en-US" sz="1600" dirty="0" err="1"/>
              <a:t>V</a:t>
            </a:r>
            <a:r>
              <a:rPr lang="en-US" sz="1600" baseline="-25000" dirty="0" err="1"/>
              <a:t>CC</a:t>
            </a:r>
            <a:r>
              <a:rPr lang="en-US" sz="1600" dirty="0">
                <a:latin typeface="Cambria Math" panose="02040503050406030204" pitchFamily="18" charset="0"/>
                <a:ea typeface="Cambria Math" panose="02040503050406030204" pitchFamily="18" charset="0"/>
              </a:rPr>
              <a:t> ∗ </a:t>
            </a:r>
            <a:r>
              <a:rPr lang="en-US" sz="1600" dirty="0" err="1">
                <a:latin typeface="Cambria Math" panose="02040503050406030204" pitchFamily="18" charset="0"/>
                <a:ea typeface="Cambria Math" panose="02040503050406030204" pitchFamily="18" charset="0"/>
              </a:rPr>
              <a:t>I</a:t>
            </a:r>
            <a:r>
              <a:rPr lang="en-US" sz="1600" baseline="-25000" dirty="0" err="1"/>
              <a:t>leak</a:t>
            </a:r>
            <a:r>
              <a:rPr lang="en-US" sz="1600" dirty="0"/>
              <a:t>)</a:t>
            </a:r>
          </a:p>
        </p:txBody>
      </p:sp>
      <p:sp>
        <p:nvSpPr>
          <p:cNvPr id="10" name="TextBox 9"/>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807587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additive="base">
                                        <p:cTn id="21"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ppt_x"/>
                                          </p:val>
                                        </p:tav>
                                        <p:tav tm="100000">
                                          <p:val>
                                            <p:strVal val="#ppt_x"/>
                                          </p:val>
                                        </p:tav>
                                      </p:tavLst>
                                    </p:anim>
                                    <p:anim calcmode="lin" valueType="num">
                                      <p:cBhvr additive="base">
                                        <p:cTn id="28" dur="50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8434425" cy="369332"/>
          </a:xfrm>
          <a:prstGeom prst="rect">
            <a:avLst/>
          </a:prstGeom>
          <a:noFill/>
        </p:spPr>
        <p:txBody>
          <a:bodyPr wrap="none" rtlCol="0">
            <a:spAutoFit/>
          </a:bodyPr>
          <a:lstStyle/>
          <a:p>
            <a:r>
              <a:rPr lang="en-US" dirty="0">
                <a:solidFill>
                  <a:srgbClr val="2D2D8A"/>
                </a:solidFill>
                <a:latin typeface="Verdana"/>
              </a:rPr>
              <a:t>Contrasting the design paradigms of traditional and mobile processors </a:t>
            </a:r>
          </a:p>
        </p:txBody>
      </p:sp>
      <p:sp>
        <p:nvSpPr>
          <p:cNvPr id="10" name="Rectangle 9"/>
          <p:cNvSpPr/>
          <p:nvPr/>
        </p:nvSpPr>
        <p:spPr>
          <a:xfrm>
            <a:off x="523676" y="1088740"/>
            <a:ext cx="7902324" cy="166478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TextBox 10"/>
          <p:cNvSpPr txBox="1"/>
          <p:nvPr/>
        </p:nvSpPr>
        <p:spPr>
          <a:xfrm>
            <a:off x="604748" y="1754523"/>
            <a:ext cx="2755883"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High performance/power</a:t>
            </a:r>
          </a:p>
          <a:p>
            <a:pPr algn="ctr">
              <a:spcAft>
                <a:spcPts val="400"/>
              </a:spcAft>
            </a:pPr>
            <a:r>
              <a:rPr lang="en-US" sz="1600" dirty="0">
                <a:solidFill>
                  <a:srgbClr val="FF0000"/>
                </a:solidFill>
                <a:latin typeface="Verdana"/>
              </a:rPr>
              <a:t>(Power efficiency) </a:t>
            </a:r>
          </a:p>
          <a:p>
            <a:pPr algn="ctr"/>
            <a:r>
              <a:rPr lang="en-US" sz="1600" dirty="0">
                <a:solidFill>
                  <a:srgbClr val="000000"/>
                </a:solidFill>
                <a:latin typeface="Verdana"/>
              </a:rPr>
              <a:t>(e.g. GFLOPS/Watt)</a:t>
            </a:r>
          </a:p>
        </p:txBody>
      </p:sp>
      <p:sp>
        <p:nvSpPr>
          <p:cNvPr id="12" name="TextBox 11"/>
          <p:cNvSpPr txBox="1"/>
          <p:nvPr/>
        </p:nvSpPr>
        <p:spPr>
          <a:xfrm>
            <a:off x="775150" y="1313765"/>
            <a:ext cx="2432461" cy="338554"/>
          </a:xfrm>
          <a:prstGeom prst="rect">
            <a:avLst/>
          </a:prstGeom>
          <a:noFill/>
        </p:spPr>
        <p:txBody>
          <a:bodyPr wrap="none" rtlCol="0">
            <a:spAutoFit/>
          </a:bodyPr>
          <a:lstStyle/>
          <a:p>
            <a:r>
              <a:rPr lang="en-US" sz="1600" dirty="0">
                <a:solidFill>
                  <a:srgbClr val="0070C0"/>
                </a:solidFill>
                <a:latin typeface="Verdana"/>
              </a:rPr>
              <a:t>Traditional processors</a:t>
            </a:r>
          </a:p>
        </p:txBody>
      </p:sp>
      <p:sp>
        <p:nvSpPr>
          <p:cNvPr id="13" name="TextBox 12"/>
          <p:cNvSpPr txBox="1"/>
          <p:nvPr/>
        </p:nvSpPr>
        <p:spPr>
          <a:xfrm>
            <a:off x="5339052" y="1313765"/>
            <a:ext cx="2771913" cy="338554"/>
          </a:xfrm>
          <a:prstGeom prst="rect">
            <a:avLst/>
          </a:prstGeom>
          <a:noFill/>
        </p:spPr>
        <p:txBody>
          <a:bodyPr wrap="none" rtlCol="0">
            <a:spAutoFit/>
          </a:bodyPr>
          <a:lstStyle/>
          <a:p>
            <a:r>
              <a:rPr lang="en-US" sz="1600" dirty="0">
                <a:solidFill>
                  <a:srgbClr val="0070C0"/>
                </a:solidFill>
                <a:latin typeface="Verdana"/>
              </a:rPr>
              <a:t>Tablets and smartphones</a:t>
            </a:r>
          </a:p>
        </p:txBody>
      </p:sp>
      <p:sp>
        <p:nvSpPr>
          <p:cNvPr id="14" name="TextBox 13"/>
          <p:cNvSpPr txBox="1"/>
          <p:nvPr/>
        </p:nvSpPr>
        <p:spPr>
          <a:xfrm>
            <a:off x="5126721" y="1758020"/>
            <a:ext cx="3164264" cy="907941"/>
          </a:xfrm>
          <a:prstGeom prst="rect">
            <a:avLst/>
          </a:prstGeom>
          <a:noFill/>
        </p:spPr>
        <p:txBody>
          <a:bodyPr wrap="none" rtlCol="0">
            <a:spAutoFit/>
          </a:bodyPr>
          <a:lstStyle/>
          <a:p>
            <a:pPr algn="ctr">
              <a:spcAft>
                <a:spcPts val="200"/>
              </a:spcAft>
            </a:pPr>
            <a:r>
              <a:rPr lang="en-US" sz="1600" dirty="0">
                <a:solidFill>
                  <a:srgbClr val="FF0000"/>
                </a:solidFill>
                <a:latin typeface="Verdana"/>
              </a:rPr>
              <a:t>Low power consumption</a:t>
            </a:r>
          </a:p>
          <a:p>
            <a:pPr algn="ctr">
              <a:spcAft>
                <a:spcPts val="400"/>
              </a:spcAft>
            </a:pPr>
            <a:r>
              <a:rPr lang="en-US" sz="1600" dirty="0">
                <a:solidFill>
                  <a:srgbClr val="000000"/>
                </a:solidFill>
                <a:latin typeface="Verdana"/>
              </a:rPr>
              <a:t>(Watt)</a:t>
            </a:r>
          </a:p>
          <a:p>
            <a:pPr algn="ctr"/>
            <a:r>
              <a:rPr lang="en-US" sz="1600" dirty="0">
                <a:solidFill>
                  <a:srgbClr val="000000"/>
                </a:solidFill>
                <a:latin typeface="Verdana"/>
              </a:rPr>
              <a:t>(Number of operating hours)</a:t>
            </a:r>
          </a:p>
        </p:txBody>
      </p:sp>
      <p:sp>
        <p:nvSpPr>
          <p:cNvPr id="15" name="Left-Right Arrow 14"/>
          <p:cNvSpPr/>
          <p:nvPr/>
        </p:nvSpPr>
        <p:spPr>
          <a:xfrm>
            <a:off x="3970585" y="1764268"/>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a:t>
            </a:r>
            <a:endParaRPr lang="en-US" dirty="0"/>
          </a:p>
        </p:txBody>
      </p:sp>
      <p:sp>
        <p:nvSpPr>
          <p:cNvPr id="16" name="TextBox 15"/>
          <p:cNvSpPr txBox="1"/>
          <p:nvPr/>
        </p:nvSpPr>
        <p:spPr>
          <a:xfrm>
            <a:off x="8794880" y="639250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36586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p:bldP spid="13" grpId="0"/>
      <p:bldP spid="14" grpId="0"/>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(3)</a:t>
            </a:r>
            <a:endParaRPr lang="en-US" dirty="0"/>
          </a:p>
        </p:txBody>
      </p:sp>
      <p:pic>
        <p:nvPicPr>
          <p:cNvPr id="3" name="Picture 2"/>
          <p:cNvPicPr>
            <a:picLocks noChangeAspect="1"/>
          </p:cNvPicPr>
          <p:nvPr/>
        </p:nvPicPr>
        <p:blipFill rotWithShape="1">
          <a:blip r:embed="rId2"/>
          <a:srcRect b="12594"/>
          <a:stretch/>
        </p:blipFill>
        <p:spPr>
          <a:xfrm>
            <a:off x="824304" y="1043735"/>
            <a:ext cx="7495391" cy="5310860"/>
          </a:xfrm>
          <a:prstGeom prst="rect">
            <a:avLst/>
          </a:prstGeom>
        </p:spPr>
      </p:pic>
      <p:pic>
        <p:nvPicPr>
          <p:cNvPr id="5" name="Picture 4"/>
          <p:cNvPicPr>
            <a:picLocks noChangeAspect="1"/>
          </p:cNvPicPr>
          <p:nvPr/>
        </p:nvPicPr>
        <p:blipFill rotWithShape="1">
          <a:blip r:embed="rId3"/>
          <a:srcRect b="32303"/>
          <a:stretch/>
        </p:blipFill>
        <p:spPr>
          <a:xfrm>
            <a:off x="3176845" y="6353357"/>
            <a:ext cx="2903403" cy="361278"/>
          </a:xfrm>
          <a:prstGeom prst="rect">
            <a:avLst/>
          </a:prstGeom>
        </p:spPr>
      </p:pic>
      <p:sp>
        <p:nvSpPr>
          <p:cNvPr id="6" name="TextBox 5"/>
          <p:cNvSpPr txBox="1"/>
          <p:nvPr/>
        </p:nvSpPr>
        <p:spPr>
          <a:xfrm>
            <a:off x="113543" y="519236"/>
            <a:ext cx="5065810" cy="369332"/>
          </a:xfrm>
          <a:prstGeom prst="rect">
            <a:avLst/>
          </a:prstGeom>
          <a:noFill/>
        </p:spPr>
        <p:txBody>
          <a:bodyPr wrap="none" rtlCol="0">
            <a:spAutoFit/>
          </a:bodyPr>
          <a:lstStyle/>
          <a:p>
            <a:r>
              <a:rPr lang="en-US" dirty="0">
                <a:solidFill>
                  <a:schemeClr val="accent6"/>
                </a:solidFill>
              </a:rPr>
              <a:t>Sustainable power for </a:t>
            </a:r>
            <a:r>
              <a:rPr lang="en-US" dirty="0" err="1">
                <a:solidFill>
                  <a:schemeClr val="accent6"/>
                </a:solidFill>
              </a:rPr>
              <a:t>fanless</a:t>
            </a:r>
            <a:r>
              <a:rPr lang="en-US" dirty="0">
                <a:solidFill>
                  <a:schemeClr val="accent6"/>
                </a:solidFill>
              </a:rPr>
              <a:t> tablets [78]</a:t>
            </a:r>
          </a:p>
        </p:txBody>
      </p:sp>
      <p:grpSp>
        <p:nvGrpSpPr>
          <p:cNvPr id="11" name="Group 10"/>
          <p:cNvGrpSpPr/>
          <p:nvPr/>
        </p:nvGrpSpPr>
        <p:grpSpPr>
          <a:xfrm>
            <a:off x="1601670" y="1314035"/>
            <a:ext cx="3735415" cy="1260140"/>
            <a:chOff x="1376645" y="1178750"/>
            <a:chExt cx="4140461" cy="1335636"/>
          </a:xfrm>
        </p:grpSpPr>
        <p:pic>
          <p:nvPicPr>
            <p:cNvPr id="9" name="Picture 8"/>
            <p:cNvPicPr>
              <a:picLocks noChangeAspect="1"/>
            </p:cNvPicPr>
            <p:nvPr/>
          </p:nvPicPr>
          <p:blipFill rotWithShape="1">
            <a:blip r:embed="rId4"/>
            <a:srcRect l="53445" t="16083" r="1274" b="55848"/>
            <a:stretch/>
          </p:blipFill>
          <p:spPr>
            <a:xfrm>
              <a:off x="1376645" y="1178750"/>
              <a:ext cx="4140461" cy="1080120"/>
            </a:xfrm>
            <a:prstGeom prst="rect">
              <a:avLst/>
            </a:prstGeom>
          </p:spPr>
        </p:pic>
        <p:pic>
          <p:nvPicPr>
            <p:cNvPr id="10" name="Picture 9"/>
            <p:cNvPicPr>
              <a:picLocks noChangeAspect="1"/>
            </p:cNvPicPr>
            <p:nvPr/>
          </p:nvPicPr>
          <p:blipFill rotWithShape="1">
            <a:blip r:embed="rId4"/>
            <a:srcRect l="53445" t="41813" r="23914" b="50000"/>
            <a:stretch/>
          </p:blipFill>
          <p:spPr>
            <a:xfrm>
              <a:off x="1376645" y="2199351"/>
              <a:ext cx="2070231" cy="315035"/>
            </a:xfrm>
            <a:prstGeom prst="rect">
              <a:avLst/>
            </a:prstGeom>
          </p:spPr>
        </p:pic>
      </p:grpSp>
      <p:sp>
        <p:nvSpPr>
          <p:cNvPr id="12" name="TextBox 11"/>
          <p:cNvSpPr txBox="1"/>
          <p:nvPr/>
        </p:nvSpPr>
        <p:spPr>
          <a:xfrm>
            <a:off x="8794880" y="6383363"/>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6063786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(4)</a:t>
            </a:r>
            <a:endParaRPr lang="en-US" dirty="0"/>
          </a:p>
        </p:txBody>
      </p:sp>
      <p:sp>
        <p:nvSpPr>
          <p:cNvPr id="6" name="TextBox 5"/>
          <p:cNvSpPr txBox="1"/>
          <p:nvPr/>
        </p:nvSpPr>
        <p:spPr>
          <a:xfrm>
            <a:off x="106991" y="521109"/>
            <a:ext cx="4151329" cy="369332"/>
          </a:xfrm>
          <a:prstGeom prst="rect">
            <a:avLst/>
          </a:prstGeom>
          <a:noFill/>
        </p:spPr>
        <p:txBody>
          <a:bodyPr wrap="none" rtlCol="0">
            <a:spAutoFit/>
          </a:bodyPr>
          <a:lstStyle/>
          <a:p>
            <a:r>
              <a:rPr lang="en-US" dirty="0">
                <a:solidFill>
                  <a:schemeClr val="accent6"/>
                </a:solidFill>
              </a:rPr>
              <a:t>Total platform power consumption</a:t>
            </a:r>
          </a:p>
        </p:txBody>
      </p:sp>
      <p:sp>
        <p:nvSpPr>
          <p:cNvPr id="7" name="TextBox 6"/>
          <p:cNvSpPr txBox="1"/>
          <p:nvPr/>
        </p:nvSpPr>
        <p:spPr>
          <a:xfrm>
            <a:off x="116465" y="929728"/>
            <a:ext cx="9398920" cy="584775"/>
          </a:xfrm>
          <a:prstGeom prst="rect">
            <a:avLst/>
          </a:prstGeom>
          <a:noFill/>
        </p:spPr>
        <p:txBody>
          <a:bodyPr wrap="none" rtlCol="0">
            <a:spAutoFit/>
          </a:bodyPr>
          <a:lstStyle/>
          <a:p>
            <a:r>
              <a:rPr lang="en-US" sz="1600" dirty="0"/>
              <a:t>It results from the power consumption of the </a:t>
            </a:r>
            <a:r>
              <a:rPr lang="en-US" sz="1600" dirty="0">
                <a:solidFill>
                  <a:srgbClr val="0070C0"/>
                </a:solidFill>
              </a:rPr>
              <a:t>SOC, Flash memory, co-processors etc</a:t>
            </a:r>
            <a:r>
              <a:rPr lang="en-US" sz="1600" dirty="0"/>
              <a:t>. </a:t>
            </a:r>
          </a:p>
          <a:p>
            <a:r>
              <a:rPr lang="en-US" sz="1600" dirty="0"/>
              <a:t>  i.e. from any circuit that is mounted on the motherboard. </a:t>
            </a:r>
          </a:p>
        </p:txBody>
      </p:sp>
      <p:grpSp>
        <p:nvGrpSpPr>
          <p:cNvPr id="8" name="Group 7"/>
          <p:cNvGrpSpPr/>
          <p:nvPr/>
        </p:nvGrpSpPr>
        <p:grpSpPr>
          <a:xfrm>
            <a:off x="213246" y="1808820"/>
            <a:ext cx="8753475" cy="4500500"/>
            <a:chOff x="250824" y="1358770"/>
            <a:chExt cx="8753475" cy="4185465"/>
          </a:xfrm>
        </p:grpSpPr>
        <p:pic>
          <p:nvPicPr>
            <p:cNvPr id="9" name="Picture 2" descr="https://d3nevzfk7ii3be.cloudfront.net/igi/G3FWF2MOmX2tNVLK.huge"/>
            <p:cNvPicPr>
              <a:picLocks noChangeAspect="1" noChangeArrowheads="1"/>
            </p:cNvPicPr>
            <p:nvPr/>
          </p:nvPicPr>
          <p:blipFill rotWithShape="1">
            <a:blip r:embed="rId2">
              <a:extLst>
                <a:ext uri="{28A0092B-C50C-407E-A947-70E740481C1C}">
                  <a14:useLocalDpi xmlns:a14="http://schemas.microsoft.com/office/drawing/2010/main" val="0"/>
                </a:ext>
              </a:extLst>
            </a:blip>
            <a:srcRect l="2063" t="14533" r="1534" b="30937"/>
            <a:stretch/>
          </p:blipFill>
          <p:spPr bwMode="auto">
            <a:xfrm>
              <a:off x="250824" y="1829290"/>
              <a:ext cx="8753475" cy="37149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82851" r="4869" b="11579"/>
            <a:stretch/>
          </p:blipFill>
          <p:spPr bwMode="auto">
            <a:xfrm>
              <a:off x="3041830" y="3239260"/>
              <a:ext cx="4455495" cy="324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10526" r="4869" b="57658"/>
            <a:stretch/>
          </p:blipFill>
          <p:spPr bwMode="auto">
            <a:xfrm>
              <a:off x="1241630" y="1403775"/>
              <a:ext cx="3863180" cy="1608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67" t="44974" r="4869" b="18893"/>
            <a:stretch/>
          </p:blipFill>
          <p:spPr bwMode="auto">
            <a:xfrm>
              <a:off x="5112060" y="1358770"/>
              <a:ext cx="3863180" cy="182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3" name="TextBox 12"/>
          <p:cNvSpPr txBox="1"/>
          <p:nvPr/>
        </p:nvSpPr>
        <p:spPr>
          <a:xfrm>
            <a:off x="1331600" y="6330806"/>
            <a:ext cx="7155835" cy="338554"/>
          </a:xfrm>
          <a:prstGeom prst="rect">
            <a:avLst/>
          </a:prstGeom>
          <a:noFill/>
        </p:spPr>
        <p:txBody>
          <a:bodyPr wrap="square" rtlCol="0">
            <a:spAutoFit/>
          </a:bodyPr>
          <a:lstStyle/>
          <a:p>
            <a:r>
              <a:rPr lang="en-US" sz="1600" dirty="0"/>
              <a:t>Figure: Example: one side of the iPad Air 2 motherboard [79]</a:t>
            </a:r>
          </a:p>
        </p:txBody>
      </p:sp>
    </p:spTree>
    <p:extLst>
      <p:ext uri="{BB962C8B-B14F-4D97-AF65-F5344CB8AC3E}">
        <p14:creationId xmlns:p14="http://schemas.microsoft.com/office/powerpoint/2010/main" val="644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(5)</a:t>
            </a:r>
            <a:endParaRPr lang="en-US" dirty="0"/>
          </a:p>
        </p:txBody>
      </p:sp>
      <p:pic>
        <p:nvPicPr>
          <p:cNvPr id="3" name="Picture 2"/>
          <p:cNvPicPr>
            <a:picLocks noChangeAspect="1"/>
          </p:cNvPicPr>
          <p:nvPr/>
        </p:nvPicPr>
        <p:blipFill rotWithShape="1">
          <a:blip r:embed="rId2"/>
          <a:srcRect t="14055"/>
          <a:stretch/>
        </p:blipFill>
        <p:spPr>
          <a:xfrm>
            <a:off x="0" y="1205095"/>
            <a:ext cx="9144000" cy="4924205"/>
          </a:xfrm>
          <a:prstGeom prst="rect">
            <a:avLst/>
          </a:prstGeom>
        </p:spPr>
      </p:pic>
      <p:sp>
        <p:nvSpPr>
          <p:cNvPr id="4" name="TextBox 3"/>
          <p:cNvSpPr txBox="1"/>
          <p:nvPr/>
        </p:nvSpPr>
        <p:spPr>
          <a:xfrm>
            <a:off x="124092" y="518863"/>
            <a:ext cx="6673622" cy="646331"/>
          </a:xfrm>
          <a:prstGeom prst="rect">
            <a:avLst/>
          </a:prstGeom>
          <a:noFill/>
        </p:spPr>
        <p:txBody>
          <a:bodyPr wrap="none" rtlCol="0">
            <a:spAutoFit/>
          </a:bodyPr>
          <a:lstStyle/>
          <a:p>
            <a:r>
              <a:rPr lang="en-US" dirty="0">
                <a:solidFill>
                  <a:schemeClr val="accent6"/>
                </a:solidFill>
              </a:rPr>
              <a:t>Example: Total power consumption of tablets</a:t>
            </a:r>
          </a:p>
          <a:p>
            <a:r>
              <a:rPr lang="en-US" dirty="0">
                <a:solidFill>
                  <a:schemeClr val="accent6"/>
                </a:solidFill>
              </a:rPr>
              <a:t>  while running the (</a:t>
            </a:r>
            <a:r>
              <a:rPr lang="en-US" dirty="0" err="1">
                <a:solidFill>
                  <a:schemeClr val="accent6"/>
                </a:solidFill>
              </a:rPr>
              <a:t>SunSpider</a:t>
            </a:r>
            <a:r>
              <a:rPr lang="en-US" dirty="0">
                <a:solidFill>
                  <a:schemeClr val="accent6"/>
                </a:solidFill>
              </a:rPr>
              <a:t> 0.9.1 benchmark) [80]</a:t>
            </a:r>
          </a:p>
        </p:txBody>
      </p:sp>
      <p:sp>
        <p:nvSpPr>
          <p:cNvPr id="5" name="TextBox 4"/>
          <p:cNvSpPr txBox="1"/>
          <p:nvPr/>
        </p:nvSpPr>
        <p:spPr>
          <a:xfrm>
            <a:off x="1151620" y="6058453"/>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6" name="TextBox 5"/>
          <p:cNvSpPr txBox="1"/>
          <p:nvPr/>
        </p:nvSpPr>
        <p:spPr>
          <a:xfrm>
            <a:off x="4161762" y="6057950"/>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7" name="TextBox 6"/>
          <p:cNvSpPr txBox="1"/>
          <p:nvPr/>
        </p:nvSpPr>
        <p:spPr>
          <a:xfrm>
            <a:off x="6156318" y="6058453"/>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9" name="Rectangle 8"/>
          <p:cNvSpPr/>
          <p:nvPr/>
        </p:nvSpPr>
        <p:spPr>
          <a:xfrm>
            <a:off x="1704052" y="1358770"/>
            <a:ext cx="5523243" cy="338554"/>
          </a:xfrm>
          <a:prstGeom prst="rect">
            <a:avLst/>
          </a:prstGeom>
        </p:spPr>
        <p:txBody>
          <a:bodyPr wrap="none">
            <a:spAutoFit/>
          </a:bodyPr>
          <a:lstStyle/>
          <a:p>
            <a:pPr marL="171450" lvl="0" indent="-171450">
              <a:spcAft>
                <a:spcPts val="300"/>
              </a:spcAft>
              <a:buFont typeface="Arial" panose="020B0604020202020204" pitchFamily="34" charset="0"/>
              <a:buChar char="•"/>
            </a:pPr>
            <a:r>
              <a:rPr lang="en-US" sz="1600" dirty="0" err="1">
                <a:solidFill>
                  <a:srgbClr val="000000"/>
                </a:solidFill>
              </a:rPr>
              <a:t>SunSpider</a:t>
            </a:r>
            <a:r>
              <a:rPr lang="en-US" sz="1600" dirty="0">
                <a:solidFill>
                  <a:srgbClr val="000000"/>
                </a:solidFill>
              </a:rPr>
              <a:t>, is a mid-length JavaScript benchmark.</a:t>
            </a:r>
          </a:p>
        </p:txBody>
      </p:sp>
      <p:sp>
        <p:nvSpPr>
          <p:cNvPr id="8" name="TextBox 7"/>
          <p:cNvSpPr txBox="1"/>
          <p:nvPr/>
        </p:nvSpPr>
        <p:spPr>
          <a:xfrm>
            <a:off x="8332383" y="2098013"/>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0" name="TextBox 9"/>
          <p:cNvSpPr txBox="1"/>
          <p:nvPr/>
        </p:nvSpPr>
        <p:spPr>
          <a:xfrm>
            <a:off x="7362310" y="2843935"/>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1" name="TextBox 10"/>
          <p:cNvSpPr txBox="1"/>
          <p:nvPr/>
        </p:nvSpPr>
        <p:spPr>
          <a:xfrm>
            <a:off x="6109636" y="3012340"/>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3596480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(6)</a:t>
            </a:r>
            <a:endParaRPr lang="en-US" dirty="0"/>
          </a:p>
        </p:txBody>
      </p:sp>
      <p:sp>
        <p:nvSpPr>
          <p:cNvPr id="4" name="Rectangle 3"/>
          <p:cNvSpPr>
            <a:spLocks noChangeArrowheads="1"/>
          </p:cNvSpPr>
          <p:nvPr/>
        </p:nvSpPr>
        <p:spPr bwMode="auto">
          <a:xfrm>
            <a:off x="2123235" y="2966650"/>
            <a:ext cx="9144000" cy="0"/>
          </a:xfrm>
          <a:prstGeom prst="rect">
            <a:avLst/>
          </a:prstGeom>
          <a:solidFill>
            <a:srgbClr val="F6F6F6"/>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chemeClr val="tx1"/>
                </a:solidFill>
                <a:effectLst/>
                <a:latin typeface="Arial" panose="020B0604020202020204" pitchFamily="34" charset="0"/>
              </a:rPr>
              <a:t>  </a:t>
            </a:r>
            <a:r>
              <a:rPr kumimoji="0" lang="en-US" altLang="en-US" sz="13200" b="0" i="0" u="none" strike="noStrike" cap="none" normalizeH="0" baseline="0">
                <a:ln>
                  <a:noFill/>
                </a:ln>
                <a:solidFill>
                  <a:schemeClr val="tx1"/>
                </a:solidFill>
                <a:effectLst/>
                <a:latin typeface="Arial" panose="020B0604020202020204" pitchFamily="34" charset="0"/>
              </a:rPr>
              <a:t/>
            </a:r>
            <a:br>
              <a:rPr kumimoji="0" lang="en-US" altLang="en-US" sz="13200" b="0" i="0" u="none" strike="noStrike" cap="none" normalizeH="0" baseline="0">
                <a:ln>
                  <a:noFill/>
                </a:ln>
                <a:solidFill>
                  <a:schemeClr val="tx1"/>
                </a:solidFill>
                <a:effectLst/>
                <a:latin typeface="Arial" panose="020B0604020202020204" pitchFamily="34" charset="0"/>
              </a:rPr>
            </a:br>
            <a:r>
              <a:rPr kumimoji="0" lang="en-US" altLang="en-US" sz="1000" b="0" i="1" u="none" strike="noStrike" cap="none" normalizeH="0" baseline="0">
                <a:ln>
                  <a:noFill/>
                </a:ln>
                <a:solidFill>
                  <a:srgbClr val="444444"/>
                </a:solidFill>
                <a:effectLst/>
                <a:latin typeface="Arimo"/>
              </a:rPr>
              <a:t>Basic LC filter modified with an inline resistor</a:t>
            </a:r>
            <a:r>
              <a:rPr kumimoji="0" lang="en-US" altLang="en-US" sz="8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7" name="Group 6"/>
          <p:cNvGrpSpPr/>
          <p:nvPr/>
        </p:nvGrpSpPr>
        <p:grpSpPr>
          <a:xfrm>
            <a:off x="1961710" y="1133745"/>
            <a:ext cx="4533900" cy="2105025"/>
            <a:chOff x="2186735" y="2753925"/>
            <a:chExt cx="4533900" cy="2105025"/>
          </a:xfrm>
        </p:grpSpPr>
        <p:pic>
          <p:nvPicPr>
            <p:cNvPr id="3076" name="Picture 4" descr="https://images.anandtech.com/reviews/SoC/Intel/CTvT3/LCfiltermodified.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6735" y="2753925"/>
              <a:ext cx="4533900" cy="21050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635322" y="2856986"/>
              <a:ext cx="1064715" cy="276999"/>
            </a:xfrm>
            <a:prstGeom prst="rect">
              <a:avLst/>
            </a:prstGeom>
            <a:noFill/>
          </p:spPr>
          <p:txBody>
            <a:bodyPr wrap="none" rtlCol="0">
              <a:spAutoFit/>
            </a:bodyPr>
            <a:lstStyle/>
            <a:p>
              <a:r>
                <a:rPr lang="en-US" sz="1200" dirty="0"/>
                <a:t>e.g. 20 m</a:t>
              </a:r>
              <a:r>
                <a:rPr lang="el-GR" sz="1200" dirty="0"/>
                <a:t>Ω</a:t>
              </a:r>
              <a:endParaRPr lang="en-US" sz="1200" dirty="0"/>
            </a:p>
          </p:txBody>
        </p:sp>
      </p:grpSp>
      <p:sp>
        <p:nvSpPr>
          <p:cNvPr id="6" name="TextBox 5"/>
          <p:cNvSpPr txBox="1"/>
          <p:nvPr/>
        </p:nvSpPr>
        <p:spPr>
          <a:xfrm>
            <a:off x="126444" y="517158"/>
            <a:ext cx="5841664" cy="369332"/>
          </a:xfrm>
          <a:prstGeom prst="rect">
            <a:avLst/>
          </a:prstGeom>
          <a:noFill/>
        </p:spPr>
        <p:txBody>
          <a:bodyPr wrap="none" rtlCol="0">
            <a:spAutoFit/>
          </a:bodyPr>
          <a:lstStyle/>
          <a:p>
            <a:r>
              <a:rPr lang="en-US" dirty="0">
                <a:solidFill>
                  <a:schemeClr val="accent6"/>
                </a:solidFill>
              </a:rPr>
              <a:t>Measuring the power consumption of a CPU [80]</a:t>
            </a:r>
          </a:p>
        </p:txBody>
      </p:sp>
    </p:spTree>
    <p:extLst>
      <p:ext uri="{BB962C8B-B14F-4D97-AF65-F5344CB8AC3E}">
        <p14:creationId xmlns:p14="http://schemas.microsoft.com/office/powerpoint/2010/main" val="1131083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(7)</a:t>
            </a:r>
            <a:endParaRPr lang="en-US" dirty="0"/>
          </a:p>
        </p:txBody>
      </p:sp>
      <p:pic>
        <p:nvPicPr>
          <p:cNvPr id="3" name="Picture 2"/>
          <p:cNvPicPr>
            <a:picLocks noChangeAspect="1"/>
          </p:cNvPicPr>
          <p:nvPr/>
        </p:nvPicPr>
        <p:blipFill rotWithShape="1">
          <a:blip r:embed="rId2"/>
          <a:srcRect t="13179"/>
          <a:stretch/>
        </p:blipFill>
        <p:spPr>
          <a:xfrm>
            <a:off x="0" y="1154554"/>
            <a:ext cx="9144000" cy="5199771"/>
          </a:xfrm>
          <a:prstGeom prst="rect">
            <a:avLst/>
          </a:prstGeom>
        </p:spPr>
      </p:pic>
      <p:sp>
        <p:nvSpPr>
          <p:cNvPr id="5" name="TextBox 4"/>
          <p:cNvSpPr txBox="1"/>
          <p:nvPr/>
        </p:nvSpPr>
        <p:spPr>
          <a:xfrm>
            <a:off x="1601670" y="4396335"/>
            <a:ext cx="4233467" cy="684803"/>
          </a:xfrm>
          <a:prstGeom prst="rect">
            <a:avLst/>
          </a:prstGeom>
          <a:noFill/>
        </p:spPr>
        <p:txBody>
          <a:bodyPr wrap="none" rtlCol="0">
            <a:spAutoFit/>
          </a:bodyPr>
          <a:lstStyle/>
          <a:p>
            <a:pPr marL="171450" indent="-171450">
              <a:spcAft>
                <a:spcPts val="300"/>
              </a:spcAft>
              <a:buFont typeface="Arial" panose="020B0604020202020204" pitchFamily="34" charset="0"/>
              <a:buChar char="•"/>
            </a:pPr>
            <a:r>
              <a:rPr lang="en-US" sz="1200" dirty="0" err="1"/>
              <a:t>SunSpider</a:t>
            </a:r>
            <a:r>
              <a:rPr lang="en-US" sz="1200" dirty="0"/>
              <a:t>, is a mid-length JavaScript benchmark.</a:t>
            </a:r>
          </a:p>
          <a:p>
            <a:pPr marL="171450" indent="-171450">
              <a:buFont typeface="Arial" panose="020B0604020202020204" pitchFamily="34" charset="0"/>
              <a:buChar char="•"/>
            </a:pPr>
            <a:r>
              <a:rPr lang="en-US" sz="1200" dirty="0"/>
              <a:t>In the power consumption of Qualcomm's </a:t>
            </a:r>
            <a:r>
              <a:rPr lang="en-US" sz="1200" dirty="0" err="1"/>
              <a:t>S4</a:t>
            </a:r>
            <a:endParaRPr lang="en-US" sz="1200" dirty="0"/>
          </a:p>
          <a:p>
            <a:r>
              <a:rPr lang="en-US" sz="1200" dirty="0"/>
              <a:t>     the </a:t>
            </a:r>
            <a:r>
              <a:rPr lang="en-US" sz="1200" dirty="0" err="1"/>
              <a:t>L2</a:t>
            </a:r>
            <a:r>
              <a:rPr lang="en-US" sz="1200" dirty="0"/>
              <a:t> cache is not taken into account.</a:t>
            </a:r>
          </a:p>
        </p:txBody>
      </p:sp>
      <p:sp>
        <p:nvSpPr>
          <p:cNvPr id="7" name="TextBox 6"/>
          <p:cNvSpPr txBox="1"/>
          <p:nvPr/>
        </p:nvSpPr>
        <p:spPr>
          <a:xfrm>
            <a:off x="1151620" y="6324364"/>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8" name="TextBox 7"/>
          <p:cNvSpPr txBox="1"/>
          <p:nvPr/>
        </p:nvSpPr>
        <p:spPr>
          <a:xfrm>
            <a:off x="4161762" y="6323861"/>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9" name="TextBox 8"/>
          <p:cNvSpPr txBox="1"/>
          <p:nvPr/>
        </p:nvSpPr>
        <p:spPr>
          <a:xfrm>
            <a:off x="6156318" y="6324364"/>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11" name="TextBox 10"/>
          <p:cNvSpPr txBox="1"/>
          <p:nvPr/>
        </p:nvSpPr>
        <p:spPr>
          <a:xfrm>
            <a:off x="124092" y="518863"/>
            <a:ext cx="8779135" cy="646331"/>
          </a:xfrm>
          <a:prstGeom prst="rect">
            <a:avLst/>
          </a:prstGeom>
          <a:noFill/>
        </p:spPr>
        <p:txBody>
          <a:bodyPr wrap="none" rtlCol="0">
            <a:spAutoFit/>
          </a:bodyPr>
          <a:lstStyle/>
          <a:p>
            <a:r>
              <a:rPr lang="en-US" dirty="0">
                <a:solidFill>
                  <a:schemeClr val="accent6"/>
                </a:solidFill>
              </a:rPr>
              <a:t>Example: Power consumption of CPUs while running the (</a:t>
            </a:r>
            <a:r>
              <a:rPr lang="en-US" dirty="0" err="1">
                <a:solidFill>
                  <a:schemeClr val="accent6"/>
                </a:solidFill>
              </a:rPr>
              <a:t>SunSpider</a:t>
            </a:r>
            <a:r>
              <a:rPr lang="en-US" dirty="0">
                <a:solidFill>
                  <a:schemeClr val="accent6"/>
                </a:solidFill>
              </a:rPr>
              <a:t> 0.9.1</a:t>
            </a:r>
          </a:p>
          <a:p>
            <a:r>
              <a:rPr lang="en-US" dirty="0">
                <a:solidFill>
                  <a:schemeClr val="accent6"/>
                </a:solidFill>
              </a:rPr>
              <a:t>  benchmark) [80]</a:t>
            </a:r>
          </a:p>
        </p:txBody>
      </p:sp>
      <p:sp>
        <p:nvSpPr>
          <p:cNvPr id="12" name="TextBox 11"/>
          <p:cNvSpPr txBox="1"/>
          <p:nvPr/>
        </p:nvSpPr>
        <p:spPr>
          <a:xfrm>
            <a:off x="8794880" y="6392509"/>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8293883" y="2348880"/>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3" name="TextBox 12"/>
          <p:cNvSpPr txBox="1"/>
          <p:nvPr/>
        </p:nvSpPr>
        <p:spPr>
          <a:xfrm>
            <a:off x="5327115" y="2292260"/>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4" name="TextBox 13"/>
          <p:cNvSpPr txBox="1"/>
          <p:nvPr/>
        </p:nvSpPr>
        <p:spPr>
          <a:xfrm>
            <a:off x="6109636" y="4227475"/>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2088381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113" t="37745" r="8049" b="27333"/>
          <a:stretch/>
        </p:blipFill>
        <p:spPr bwMode="auto">
          <a:xfrm>
            <a:off x="-18510" y="1358771"/>
            <a:ext cx="9149439" cy="238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392189" y="1527054"/>
            <a:ext cx="1624741" cy="371776"/>
          </a:xfrm>
          <a:prstGeom prst="rect">
            <a:avLst/>
          </a:prstGeom>
          <a:solidFill>
            <a:srgbClr val="43A1FF"/>
          </a:solidFill>
          <a:ln>
            <a:noFill/>
          </a:ln>
        </p:spPr>
        <p:txBody>
          <a:bodyPr wrap="square" rtlCol="0">
            <a:spAutoFit/>
          </a:bodyPr>
          <a:lstStyle/>
          <a:p>
            <a:endParaRPr lang="en-US" dirty="0">
              <a:solidFill>
                <a:srgbClr val="000000"/>
              </a:solidFill>
            </a:endParaRPr>
          </a:p>
        </p:txBody>
      </p:sp>
      <p:sp>
        <p:nvSpPr>
          <p:cNvPr id="4" name="TextBox 3"/>
          <p:cNvSpPr txBox="1"/>
          <p:nvPr/>
        </p:nvSpPr>
        <p:spPr>
          <a:xfrm>
            <a:off x="2252039" y="1358770"/>
            <a:ext cx="6878890" cy="371776"/>
          </a:xfrm>
          <a:prstGeom prst="rect">
            <a:avLst/>
          </a:prstGeom>
          <a:solidFill>
            <a:srgbClr val="2D96FF"/>
          </a:solidFill>
          <a:ln>
            <a:noFill/>
          </a:ln>
        </p:spPr>
        <p:txBody>
          <a:bodyPr wrap="square" rtlCol="0">
            <a:spAutoFit/>
          </a:bodyPr>
          <a:lstStyle/>
          <a:p>
            <a:endParaRPr lang="en-US" dirty="0">
              <a:solidFill>
                <a:srgbClr val="000000"/>
              </a:solidFill>
            </a:endParaRPr>
          </a:p>
        </p:txBody>
      </p:sp>
      <p:sp>
        <p:nvSpPr>
          <p:cNvPr id="5" name="Rectangle 4"/>
          <p:cNvSpPr/>
          <p:nvPr/>
        </p:nvSpPr>
        <p:spPr>
          <a:xfrm>
            <a:off x="2726795" y="1358770"/>
            <a:ext cx="5130569" cy="1200059"/>
          </a:xfrm>
          <a:prstGeom prst="rect">
            <a:avLst/>
          </a:prstGeom>
          <a:solidFill>
            <a:srgbClr val="009B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6" name="Oval 5"/>
          <p:cNvSpPr/>
          <p:nvPr/>
        </p:nvSpPr>
        <p:spPr>
          <a:xfrm>
            <a:off x="4792361" y="1845978"/>
            <a:ext cx="3105344" cy="23546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TextBox 6"/>
          <p:cNvSpPr txBox="1"/>
          <p:nvPr/>
        </p:nvSpPr>
        <p:spPr>
          <a:xfrm>
            <a:off x="124515" y="514173"/>
            <a:ext cx="9355446" cy="646331"/>
          </a:xfrm>
          <a:prstGeom prst="rect">
            <a:avLst/>
          </a:prstGeom>
          <a:noFill/>
        </p:spPr>
        <p:txBody>
          <a:bodyPr wrap="none" rtlCol="0">
            <a:spAutoFit/>
          </a:bodyPr>
          <a:lstStyle/>
          <a:p>
            <a:r>
              <a:rPr lang="en-US" dirty="0">
                <a:solidFill>
                  <a:srgbClr val="333399"/>
                </a:solidFill>
              </a:rPr>
              <a:t>Emerging of mobile devices, first smartphones (</a:t>
            </a:r>
            <a:r>
              <a:rPr lang="en-US" dirty="0">
                <a:solidFill>
                  <a:srgbClr val="333399"/>
                </a:solidFill>
                <a:latin typeface="Verdana" panose="020B0604030504040204" pitchFamily="34" charset="0"/>
                <a:ea typeface="Verdana" panose="020B0604030504040204" pitchFamily="34" charset="0"/>
              </a:rPr>
              <a:t>≈</a:t>
            </a:r>
            <a:r>
              <a:rPr lang="en-US" dirty="0">
                <a:solidFill>
                  <a:srgbClr val="333399"/>
                </a:solidFill>
              </a:rPr>
              <a:t>2006) then tablets (</a:t>
            </a:r>
            <a:r>
              <a:rPr lang="en-US" dirty="0">
                <a:solidFill>
                  <a:srgbClr val="333399"/>
                </a:solidFill>
                <a:latin typeface="Verdana" panose="020B0604030504040204" pitchFamily="34" charset="0"/>
                <a:ea typeface="Verdana" panose="020B0604030504040204" pitchFamily="34" charset="0"/>
              </a:rPr>
              <a:t>≈2010)</a:t>
            </a:r>
          </a:p>
          <a:p>
            <a:r>
              <a:rPr lang="en-US" dirty="0">
                <a:solidFill>
                  <a:srgbClr val="333399"/>
                </a:solidFill>
                <a:latin typeface="Verdana" panose="020B0604030504040204" pitchFamily="34" charset="0"/>
                <a:ea typeface="Verdana" panose="020B0604030504040204" pitchFamily="34" charset="0"/>
              </a:rPr>
              <a:t> </a:t>
            </a:r>
            <a:r>
              <a:rPr lang="en-US" dirty="0">
                <a:solidFill>
                  <a:srgbClr val="333399"/>
                </a:solidFill>
              </a:rPr>
              <a:t> </a:t>
            </a:r>
            <a:r>
              <a:rPr lang="en-US" dirty="0">
                <a:solidFill>
                  <a:srgbClr val="000000"/>
                </a:solidFill>
              </a:rPr>
              <a:t>[2]</a:t>
            </a:r>
          </a:p>
        </p:txBody>
      </p:sp>
      <p:sp>
        <p:nvSpPr>
          <p:cNvPr id="11" name="Title 1"/>
          <p:cNvSpPr>
            <a:spLocks noGrp="1"/>
          </p:cNvSpPr>
          <p:nvPr>
            <p:ph type="title"/>
          </p:nvPr>
        </p:nvSpPr>
        <p:spPr/>
        <p:txBody>
          <a:bodyPr/>
          <a:lstStyle/>
          <a:p>
            <a:r>
              <a:rPr lang="en-US" dirty="0"/>
              <a:t/>
            </a:r>
            <a:br>
              <a:rPr lang="en-US" dirty="0"/>
            </a:br>
            <a:r>
              <a:rPr lang="en-US" altLang="en-US" dirty="0">
                <a:solidFill>
                  <a:srgbClr val="FFFFFF"/>
                </a:solidFill>
                <a:latin typeface="Verdana" pitchFamily="34" charset="0"/>
                <a:cs typeface="Arial" charset="0"/>
              </a:rPr>
              <a:t>1. Emergence and spread of smartphones (1)</a:t>
            </a:r>
            <a:br>
              <a:rPr lang="en-US" altLang="en-US" dirty="0">
                <a:solidFill>
                  <a:srgbClr val="FFFFFF"/>
                </a:solidFill>
                <a:latin typeface="Verdana" pitchFamily="34" charset="0"/>
                <a:cs typeface="Arial" charset="0"/>
              </a:rPr>
            </a:br>
            <a:endParaRPr lang="en-US" dirty="0"/>
          </a:p>
        </p:txBody>
      </p:sp>
      <p:sp>
        <p:nvSpPr>
          <p:cNvPr id="3" name="TextBox 2"/>
          <p:cNvSpPr txBox="1"/>
          <p:nvPr/>
        </p:nvSpPr>
        <p:spPr>
          <a:xfrm>
            <a:off x="5401595" y="4378769"/>
            <a:ext cx="1917513" cy="307777"/>
          </a:xfrm>
          <a:prstGeom prst="rect">
            <a:avLst/>
          </a:prstGeom>
          <a:noFill/>
        </p:spPr>
        <p:txBody>
          <a:bodyPr wrap="none" rtlCol="0">
            <a:spAutoFit/>
          </a:bodyPr>
          <a:lstStyle/>
          <a:p>
            <a:r>
              <a:rPr lang="en-US" sz="1400" b="1" dirty="0">
                <a:solidFill>
                  <a:srgbClr val="FF0000"/>
                </a:solidFill>
              </a:rPr>
              <a:t>The mobile boom</a:t>
            </a:r>
          </a:p>
        </p:txBody>
      </p:sp>
      <p:sp>
        <p:nvSpPr>
          <p:cNvPr id="8" name="TextBox 7"/>
          <p:cNvSpPr txBox="1"/>
          <p:nvPr/>
        </p:nvSpPr>
        <p:spPr>
          <a:xfrm>
            <a:off x="731451" y="6399330"/>
            <a:ext cx="7974234" cy="338554"/>
          </a:xfrm>
          <a:prstGeom prst="rect">
            <a:avLst/>
          </a:prstGeom>
          <a:noFill/>
        </p:spPr>
        <p:txBody>
          <a:bodyPr wrap="none" rtlCol="0">
            <a:spAutoFit/>
          </a:bodyPr>
          <a:lstStyle/>
          <a:p>
            <a:r>
              <a:rPr lang="en-US" sz="1600" dirty="0"/>
              <a:t>Netbooks: Small size laptops (e.g. with a display size of 10" or smaller.) </a:t>
            </a:r>
          </a:p>
        </p:txBody>
      </p:sp>
    </p:spTree>
    <p:extLst>
      <p:ext uri="{BB962C8B-B14F-4D97-AF65-F5344CB8AC3E}">
        <p14:creationId xmlns:p14="http://schemas.microsoft.com/office/powerpoint/2010/main" val="83423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(8)</a:t>
            </a:r>
            <a:endParaRPr lang="en-US" dirty="0"/>
          </a:p>
        </p:txBody>
      </p:sp>
      <p:sp>
        <p:nvSpPr>
          <p:cNvPr id="4" name="TextBox 3"/>
          <p:cNvSpPr txBox="1"/>
          <p:nvPr/>
        </p:nvSpPr>
        <p:spPr>
          <a:xfrm>
            <a:off x="116505" y="525161"/>
            <a:ext cx="7337073" cy="338554"/>
          </a:xfrm>
          <a:prstGeom prst="rect">
            <a:avLst/>
          </a:prstGeom>
          <a:noFill/>
        </p:spPr>
        <p:txBody>
          <a:bodyPr wrap="none" rtlCol="0">
            <a:spAutoFit/>
          </a:bodyPr>
          <a:lstStyle/>
          <a:p>
            <a:r>
              <a:rPr lang="en-US" sz="1600" dirty="0">
                <a:solidFill>
                  <a:srgbClr val="FF0000"/>
                </a:solidFill>
              </a:rPr>
              <a:t>Remark to the power management of the referenced processors [80]</a:t>
            </a:r>
          </a:p>
        </p:txBody>
      </p:sp>
      <p:sp>
        <p:nvSpPr>
          <p:cNvPr id="5" name="TextBox 4"/>
          <p:cNvSpPr txBox="1"/>
          <p:nvPr/>
        </p:nvSpPr>
        <p:spPr>
          <a:xfrm>
            <a:off x="224081" y="922167"/>
            <a:ext cx="8859733"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 cores in both the </a:t>
            </a:r>
            <a:r>
              <a:rPr lang="en-US" sz="1600" dirty="0">
                <a:solidFill>
                  <a:srgbClr val="0070C0"/>
                </a:solidFill>
              </a:rPr>
              <a:t>dual core Atom </a:t>
            </a:r>
            <a:r>
              <a:rPr lang="en-US" sz="1600" dirty="0"/>
              <a:t>and</a:t>
            </a:r>
            <a:r>
              <a:rPr lang="en-US" sz="1600" dirty="0">
                <a:solidFill>
                  <a:srgbClr val="0070C0"/>
                </a:solidFill>
              </a:rPr>
              <a:t> 4+1 core NVIDIA's </a:t>
            </a:r>
            <a:r>
              <a:rPr lang="en-US" sz="1600" dirty="0" err="1">
                <a:solidFill>
                  <a:srgbClr val="0070C0"/>
                </a:solidFill>
              </a:rPr>
              <a:t>Tegra</a:t>
            </a:r>
            <a:r>
              <a:rPr lang="en-US" sz="1600" dirty="0">
                <a:solidFill>
                  <a:srgbClr val="0070C0"/>
                </a:solidFill>
              </a:rPr>
              <a:t> 3 share the </a:t>
            </a:r>
          </a:p>
          <a:p>
            <a:pPr>
              <a:spcAft>
                <a:spcPts val="600"/>
              </a:spcAft>
            </a:pPr>
            <a:r>
              <a:rPr lang="en-US" sz="1600" dirty="0">
                <a:solidFill>
                  <a:srgbClr val="0070C0"/>
                </a:solidFill>
              </a:rPr>
              <a:t>     same voltage and frequency</a:t>
            </a:r>
            <a:r>
              <a:rPr lang="en-US" sz="1600" dirty="0"/>
              <a:t> during power management. </a:t>
            </a:r>
            <a:endParaRPr lang="en-US" sz="1600" dirty="0">
              <a:solidFill>
                <a:srgbClr val="0070C0"/>
              </a:solidFill>
            </a:endParaRPr>
          </a:p>
        </p:txBody>
      </p:sp>
      <p:grpSp>
        <p:nvGrpSpPr>
          <p:cNvPr id="11" name="Group 10"/>
          <p:cNvGrpSpPr/>
          <p:nvPr/>
        </p:nvGrpSpPr>
        <p:grpSpPr>
          <a:xfrm>
            <a:off x="0" y="2348880"/>
            <a:ext cx="9162510" cy="4050450"/>
            <a:chOff x="0" y="2366321"/>
            <a:chExt cx="9162510" cy="4050450"/>
          </a:xfrm>
        </p:grpSpPr>
        <p:pic>
          <p:nvPicPr>
            <p:cNvPr id="6" name="Picture 5"/>
            <p:cNvPicPr>
              <a:picLocks noChangeAspect="1"/>
            </p:cNvPicPr>
            <p:nvPr/>
          </p:nvPicPr>
          <p:blipFill rotWithShape="1">
            <a:blip r:embed="rId2"/>
            <a:srcRect t="13583" b="10907"/>
            <a:stretch/>
          </p:blipFill>
          <p:spPr>
            <a:xfrm>
              <a:off x="0" y="2366321"/>
              <a:ext cx="9144000" cy="4050450"/>
            </a:xfrm>
            <a:prstGeom prst="rect">
              <a:avLst/>
            </a:prstGeom>
          </p:spPr>
        </p:pic>
        <p:pic>
          <p:nvPicPr>
            <p:cNvPr id="7" name="Picture 6"/>
            <p:cNvPicPr>
              <a:picLocks noChangeAspect="1"/>
            </p:cNvPicPr>
            <p:nvPr/>
          </p:nvPicPr>
          <p:blipFill rotWithShape="1">
            <a:blip r:embed="rId2"/>
            <a:srcRect l="46063" t="87977" r="37695" b="7514"/>
            <a:stretch/>
          </p:blipFill>
          <p:spPr>
            <a:xfrm>
              <a:off x="7677345" y="6132226"/>
              <a:ext cx="1485165" cy="270030"/>
            </a:xfrm>
            <a:prstGeom prst="rect">
              <a:avLst/>
            </a:prstGeom>
          </p:spPr>
        </p:pic>
        <p:pic>
          <p:nvPicPr>
            <p:cNvPr id="8" name="Picture 7"/>
            <p:cNvPicPr>
              <a:picLocks noChangeAspect="1"/>
            </p:cNvPicPr>
            <p:nvPr/>
          </p:nvPicPr>
          <p:blipFill rotWithShape="1">
            <a:blip r:embed="rId2"/>
            <a:srcRect l="37204" t="93988" r="49014" b="752"/>
            <a:stretch/>
          </p:blipFill>
          <p:spPr>
            <a:xfrm>
              <a:off x="7272301" y="4149080"/>
              <a:ext cx="1260139" cy="315035"/>
            </a:xfrm>
            <a:prstGeom prst="rect">
              <a:avLst/>
            </a:prstGeom>
          </p:spPr>
        </p:pic>
        <p:pic>
          <p:nvPicPr>
            <p:cNvPr id="9" name="Picture 8"/>
            <p:cNvPicPr>
              <a:picLocks noChangeAspect="1"/>
            </p:cNvPicPr>
            <p:nvPr/>
          </p:nvPicPr>
          <p:blipFill rotWithShape="1">
            <a:blip r:embed="rId2"/>
            <a:srcRect l="50001" t="93236" r="36709" b="752"/>
            <a:stretch/>
          </p:blipFill>
          <p:spPr>
            <a:xfrm>
              <a:off x="7272300" y="4375569"/>
              <a:ext cx="1215135" cy="360039"/>
            </a:xfrm>
            <a:prstGeom prst="rect">
              <a:avLst/>
            </a:prstGeom>
          </p:spPr>
        </p:pic>
      </p:grpSp>
      <p:sp>
        <p:nvSpPr>
          <p:cNvPr id="10" name="TextBox 9"/>
          <p:cNvSpPr txBox="1"/>
          <p:nvPr/>
        </p:nvSpPr>
        <p:spPr>
          <a:xfrm>
            <a:off x="-33024" y="6480335"/>
            <a:ext cx="9422579" cy="338554"/>
          </a:xfrm>
          <a:prstGeom prst="rect">
            <a:avLst/>
          </a:prstGeom>
          <a:noFill/>
        </p:spPr>
        <p:txBody>
          <a:bodyPr wrap="none" rtlCol="0">
            <a:spAutoFit/>
          </a:bodyPr>
          <a:lstStyle/>
          <a:p>
            <a:r>
              <a:rPr lang="en-US" sz="1600" dirty="0"/>
              <a:t>Figure: Power consumption of the </a:t>
            </a:r>
            <a:r>
              <a:rPr lang="en-US" sz="1600" dirty="0" err="1"/>
              <a:t>S4</a:t>
            </a:r>
            <a:r>
              <a:rPr lang="en-US" sz="1600" dirty="0"/>
              <a:t> while running the </a:t>
            </a:r>
            <a:r>
              <a:rPr lang="en-US" sz="1600" dirty="0" err="1"/>
              <a:t>Sunspider</a:t>
            </a:r>
            <a:r>
              <a:rPr lang="en-US" sz="1600" dirty="0"/>
              <a:t> 0.9.1 benchmark [80] </a:t>
            </a:r>
          </a:p>
        </p:txBody>
      </p:sp>
      <p:sp>
        <p:nvSpPr>
          <p:cNvPr id="12" name="TextBox 11"/>
          <p:cNvSpPr txBox="1"/>
          <p:nvPr/>
        </p:nvSpPr>
        <p:spPr>
          <a:xfrm>
            <a:off x="224081" y="1473535"/>
            <a:ext cx="8892819" cy="907941"/>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70C0"/>
                </a:solidFill>
              </a:rPr>
              <a:t>By contrast, the dual core Qualcomm's </a:t>
            </a:r>
            <a:r>
              <a:rPr lang="en-US" sz="1600" dirty="0" err="1">
                <a:solidFill>
                  <a:srgbClr val="0070C0"/>
                </a:solidFill>
              </a:rPr>
              <a:t>S4</a:t>
            </a:r>
            <a:r>
              <a:rPr lang="en-US" sz="1600" dirty="0">
                <a:solidFill>
                  <a:srgbClr val="0070C0"/>
                </a:solidFill>
              </a:rPr>
              <a:t> </a:t>
            </a:r>
            <a:r>
              <a:rPr lang="en-US" sz="1600" dirty="0"/>
              <a:t>make use of </a:t>
            </a:r>
            <a:r>
              <a:rPr lang="en-US" sz="1600" dirty="0">
                <a:solidFill>
                  <a:srgbClr val="0070C0"/>
                </a:solidFill>
              </a:rPr>
              <a:t>per core voltage and </a:t>
            </a:r>
            <a:endParaRPr lang="en-US" sz="1600" dirty="0">
              <a:solidFill>
                <a:srgbClr val="000000"/>
              </a:solidFill>
            </a:endParaRPr>
          </a:p>
          <a:p>
            <a:pPr lvl="0">
              <a:spcAft>
                <a:spcPts val="600"/>
              </a:spcAft>
            </a:pPr>
            <a:r>
              <a:rPr lang="en-US" sz="1600" dirty="0">
                <a:solidFill>
                  <a:srgbClr val="000000"/>
                </a:solidFill>
              </a:rPr>
              <a:t>      </a:t>
            </a:r>
            <a:r>
              <a:rPr lang="en-US" sz="1600" dirty="0">
                <a:solidFill>
                  <a:srgbClr val="0070C0"/>
                </a:solidFill>
              </a:rPr>
              <a:t>frequency scaling</a:t>
            </a:r>
            <a:r>
              <a:rPr lang="en-US" sz="1600" dirty="0">
                <a:solidFill>
                  <a:srgbClr val="000000"/>
                </a:solidFill>
              </a:rPr>
              <a:t>, as indicated below.</a:t>
            </a:r>
          </a:p>
          <a:p>
            <a:pPr marL="285750" lvl="0" indent="-285750">
              <a:buFont typeface="Arial" panose="020B0604020202020204" pitchFamily="34" charset="0"/>
              <a:buChar char="•"/>
            </a:pPr>
            <a:r>
              <a:rPr lang="en-US" sz="1600" dirty="0">
                <a:solidFill>
                  <a:srgbClr val="000000"/>
                </a:solidFill>
              </a:rPr>
              <a:t>In addition </a:t>
            </a:r>
            <a:r>
              <a:rPr lang="en-US" sz="1600" dirty="0" err="1">
                <a:solidFill>
                  <a:srgbClr val="000000"/>
                </a:solidFill>
              </a:rPr>
              <a:t>L2</a:t>
            </a:r>
            <a:r>
              <a:rPr lang="en-US" sz="1600" dirty="0">
                <a:solidFill>
                  <a:srgbClr val="000000"/>
                </a:solidFill>
              </a:rPr>
              <a:t> has a separate voltage rail and can be power managed separately.</a:t>
            </a:r>
            <a:endParaRPr lang="en-US" dirty="0"/>
          </a:p>
        </p:txBody>
      </p:sp>
    </p:spTree>
    <p:extLst>
      <p:ext uri="{BB962C8B-B14F-4D97-AF65-F5344CB8AC3E}">
        <p14:creationId xmlns:p14="http://schemas.microsoft.com/office/powerpoint/2010/main" val="3353149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(9)</a:t>
            </a:r>
            <a:endParaRPr lang="en-US" dirty="0"/>
          </a:p>
        </p:txBody>
      </p:sp>
      <p:pic>
        <p:nvPicPr>
          <p:cNvPr id="3" name="Picture 2"/>
          <p:cNvPicPr>
            <a:picLocks noChangeAspect="1"/>
          </p:cNvPicPr>
          <p:nvPr/>
        </p:nvPicPr>
        <p:blipFill rotWithShape="1">
          <a:blip r:embed="rId2"/>
          <a:srcRect t="12080"/>
          <a:stretch/>
        </p:blipFill>
        <p:spPr>
          <a:xfrm>
            <a:off x="0" y="837370"/>
            <a:ext cx="9144000" cy="5265585"/>
          </a:xfrm>
          <a:prstGeom prst="rect">
            <a:avLst/>
          </a:prstGeom>
        </p:spPr>
      </p:pic>
      <p:sp>
        <p:nvSpPr>
          <p:cNvPr id="5" name="TextBox 4"/>
          <p:cNvSpPr txBox="1"/>
          <p:nvPr/>
        </p:nvSpPr>
        <p:spPr>
          <a:xfrm>
            <a:off x="120584" y="513614"/>
            <a:ext cx="6514156" cy="369332"/>
          </a:xfrm>
          <a:prstGeom prst="rect">
            <a:avLst/>
          </a:prstGeom>
          <a:noFill/>
        </p:spPr>
        <p:txBody>
          <a:bodyPr wrap="none" rtlCol="0">
            <a:spAutoFit/>
          </a:bodyPr>
          <a:lstStyle/>
          <a:p>
            <a:r>
              <a:rPr lang="en-US" dirty="0">
                <a:solidFill>
                  <a:schemeClr val="accent6"/>
                </a:solidFill>
              </a:rPr>
              <a:t>Example: Total idle power consumption of tablets [80]</a:t>
            </a:r>
          </a:p>
        </p:txBody>
      </p:sp>
      <p:sp>
        <p:nvSpPr>
          <p:cNvPr id="6" name="TextBox 5"/>
          <p:cNvSpPr txBox="1"/>
          <p:nvPr/>
        </p:nvSpPr>
        <p:spPr>
          <a:xfrm>
            <a:off x="1151620" y="6013448"/>
            <a:ext cx="2113079" cy="430887"/>
          </a:xfrm>
          <a:prstGeom prst="rect">
            <a:avLst/>
          </a:prstGeom>
          <a:noFill/>
        </p:spPr>
        <p:txBody>
          <a:bodyPr wrap="none" rtlCol="0">
            <a:spAutoFit/>
          </a:bodyPr>
          <a:lstStyle/>
          <a:p>
            <a:pPr algn="ctr"/>
            <a:r>
              <a:rPr lang="en-US" sz="1100" dirty="0">
                <a:solidFill>
                  <a:schemeClr val="bg1">
                    <a:lumMod val="50000"/>
                  </a:schemeClr>
                </a:solidFill>
              </a:rPr>
              <a:t>NVidia </a:t>
            </a:r>
            <a:r>
              <a:rPr lang="en-US" sz="1100" dirty="0" err="1">
                <a:solidFill>
                  <a:schemeClr val="bg1">
                    <a:lumMod val="50000"/>
                  </a:schemeClr>
                </a:solidFill>
              </a:rPr>
              <a:t>T30</a:t>
            </a:r>
            <a:r>
              <a:rPr lang="en-US" sz="1100" dirty="0">
                <a:solidFill>
                  <a:schemeClr val="bg1">
                    <a:lumMod val="50000"/>
                  </a:schemeClr>
                </a:solidFill>
              </a:rPr>
              <a:t> </a:t>
            </a:r>
          </a:p>
          <a:p>
            <a:pPr algn="ctr"/>
            <a:r>
              <a:rPr lang="en-US" sz="1100" dirty="0" err="1">
                <a:solidFill>
                  <a:schemeClr val="bg1">
                    <a:lumMod val="50000"/>
                  </a:schemeClr>
                </a:solidFill>
              </a:rPr>
              <a:t>4+1x</a:t>
            </a:r>
            <a:r>
              <a:rPr lang="en-US" sz="1100" dirty="0">
                <a:solidFill>
                  <a:schemeClr val="bg1">
                    <a:lumMod val="50000"/>
                  </a:schemeClr>
                </a:solidFill>
              </a:rPr>
              <a:t> Cortex </a:t>
            </a:r>
            <a:r>
              <a:rPr lang="en-US" sz="1100" dirty="0" err="1">
                <a:solidFill>
                  <a:schemeClr val="bg1">
                    <a:lumMod val="50000"/>
                  </a:schemeClr>
                </a:solidFill>
              </a:rPr>
              <a:t>A9</a:t>
            </a:r>
            <a:r>
              <a:rPr lang="en-US" sz="1100" dirty="0">
                <a:solidFill>
                  <a:schemeClr val="bg1">
                    <a:lumMod val="50000"/>
                  </a:schemeClr>
                </a:solidFill>
              </a:rPr>
              <a:t>, 1.3 GHz)</a:t>
            </a:r>
          </a:p>
        </p:txBody>
      </p:sp>
      <p:sp>
        <p:nvSpPr>
          <p:cNvPr id="7" name="TextBox 6"/>
          <p:cNvSpPr txBox="1"/>
          <p:nvPr/>
        </p:nvSpPr>
        <p:spPr>
          <a:xfrm>
            <a:off x="4161762" y="6012945"/>
            <a:ext cx="1441420" cy="430887"/>
          </a:xfrm>
          <a:prstGeom prst="rect">
            <a:avLst/>
          </a:prstGeom>
          <a:noFill/>
        </p:spPr>
        <p:txBody>
          <a:bodyPr wrap="none" rtlCol="0">
            <a:spAutoFit/>
          </a:bodyPr>
          <a:lstStyle/>
          <a:p>
            <a:pPr algn="ctr"/>
            <a:r>
              <a:rPr lang="en-US" sz="1100" dirty="0">
                <a:solidFill>
                  <a:schemeClr val="bg1">
                    <a:lumMod val="50000"/>
                  </a:schemeClr>
                </a:solidFill>
              </a:rPr>
              <a:t>Intel Atom </a:t>
            </a:r>
            <a:r>
              <a:rPr lang="en-US" sz="1100" dirty="0" err="1">
                <a:solidFill>
                  <a:schemeClr val="bg1">
                    <a:lumMod val="50000"/>
                  </a:schemeClr>
                </a:solidFill>
              </a:rPr>
              <a:t>Z2760</a:t>
            </a:r>
            <a:endParaRPr lang="en-US" sz="1100" dirty="0">
              <a:solidFill>
                <a:schemeClr val="bg1">
                  <a:lumMod val="50000"/>
                </a:schemeClr>
              </a:solidFill>
            </a:endParaRP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1.8 GHz)</a:t>
            </a:r>
          </a:p>
        </p:txBody>
      </p:sp>
      <p:sp>
        <p:nvSpPr>
          <p:cNvPr id="8" name="TextBox 7"/>
          <p:cNvSpPr txBox="1"/>
          <p:nvPr/>
        </p:nvSpPr>
        <p:spPr>
          <a:xfrm>
            <a:off x="6156318" y="6013448"/>
            <a:ext cx="2153154" cy="430887"/>
          </a:xfrm>
          <a:prstGeom prst="rect">
            <a:avLst/>
          </a:prstGeom>
          <a:noFill/>
        </p:spPr>
        <p:txBody>
          <a:bodyPr wrap="none" rtlCol="0">
            <a:spAutoFit/>
          </a:bodyPr>
          <a:lstStyle/>
          <a:p>
            <a:pPr algn="ctr"/>
            <a:r>
              <a:rPr lang="en-US" sz="1100" dirty="0">
                <a:solidFill>
                  <a:schemeClr val="bg1">
                    <a:lumMod val="50000"/>
                  </a:schemeClr>
                </a:solidFill>
              </a:rPr>
              <a:t>Qualcomm </a:t>
            </a:r>
            <a:r>
              <a:rPr lang="en-US" sz="1100" dirty="0" err="1">
                <a:solidFill>
                  <a:schemeClr val="bg1">
                    <a:lumMod val="50000"/>
                  </a:schemeClr>
                </a:solidFill>
              </a:rPr>
              <a:t>S4</a:t>
            </a:r>
            <a:r>
              <a:rPr lang="en-US" sz="1100" dirty="0">
                <a:solidFill>
                  <a:schemeClr val="bg1">
                    <a:lumMod val="50000"/>
                  </a:schemeClr>
                </a:solidFill>
              </a:rPr>
              <a:t> (</a:t>
            </a:r>
            <a:r>
              <a:rPr lang="en-US" sz="1100" dirty="0" err="1">
                <a:solidFill>
                  <a:schemeClr val="bg1">
                    <a:lumMod val="50000"/>
                  </a:schemeClr>
                </a:solidFill>
              </a:rPr>
              <a:t>APQ8060A</a:t>
            </a:r>
            <a:r>
              <a:rPr lang="en-US" sz="1100" dirty="0">
                <a:solidFill>
                  <a:schemeClr val="bg1">
                    <a:lumMod val="50000"/>
                  </a:schemeClr>
                </a:solidFill>
              </a:rPr>
              <a:t>) </a:t>
            </a:r>
          </a:p>
          <a:p>
            <a:pPr algn="ctr"/>
            <a:r>
              <a:rPr lang="en-US" sz="1100" dirty="0">
                <a:solidFill>
                  <a:schemeClr val="bg1">
                    <a:lumMod val="50000"/>
                  </a:schemeClr>
                </a:solidFill>
              </a:rPr>
              <a:t>(</a:t>
            </a:r>
            <a:r>
              <a:rPr lang="en-US" sz="1100" dirty="0" err="1">
                <a:solidFill>
                  <a:schemeClr val="bg1">
                    <a:lumMod val="50000"/>
                  </a:schemeClr>
                </a:solidFill>
              </a:rPr>
              <a:t>2C</a:t>
            </a:r>
            <a:r>
              <a:rPr lang="en-US" sz="1100" dirty="0">
                <a:solidFill>
                  <a:schemeClr val="bg1">
                    <a:lumMod val="50000"/>
                  </a:schemeClr>
                </a:solidFill>
              </a:rPr>
              <a:t> 1.5 GHz)</a:t>
            </a:r>
          </a:p>
        </p:txBody>
      </p:sp>
      <p:sp>
        <p:nvSpPr>
          <p:cNvPr id="9" name="TextBox 8"/>
          <p:cNvSpPr txBox="1"/>
          <p:nvPr/>
        </p:nvSpPr>
        <p:spPr>
          <a:xfrm>
            <a:off x="2771800" y="1898830"/>
            <a:ext cx="663964" cy="461665"/>
          </a:xfrm>
          <a:prstGeom prst="rect">
            <a:avLst/>
          </a:prstGeom>
          <a:noFill/>
        </p:spPr>
        <p:txBody>
          <a:bodyPr wrap="none" rtlCol="0">
            <a:spAutoFit/>
          </a:bodyPr>
          <a:lstStyle/>
          <a:p>
            <a:pPr algn="ctr"/>
            <a:r>
              <a:rPr lang="en-US" sz="1200" dirty="0" err="1">
                <a:solidFill>
                  <a:srgbClr val="00B050"/>
                </a:solidFill>
              </a:rPr>
              <a:t>Nvidia</a:t>
            </a:r>
            <a:endParaRPr lang="en-US" sz="1200" dirty="0">
              <a:solidFill>
                <a:srgbClr val="00B050"/>
              </a:solidFill>
            </a:endParaRPr>
          </a:p>
          <a:p>
            <a:pPr algn="ctr"/>
            <a:r>
              <a:rPr lang="en-US" sz="1200" dirty="0">
                <a:solidFill>
                  <a:srgbClr val="00B050"/>
                </a:solidFill>
              </a:rPr>
              <a:t>T30</a:t>
            </a:r>
          </a:p>
        </p:txBody>
      </p:sp>
      <p:sp>
        <p:nvSpPr>
          <p:cNvPr id="10" name="TextBox 9"/>
          <p:cNvSpPr txBox="1"/>
          <p:nvPr/>
        </p:nvSpPr>
        <p:spPr>
          <a:xfrm>
            <a:off x="4662010" y="3732420"/>
            <a:ext cx="595035" cy="461665"/>
          </a:xfrm>
          <a:prstGeom prst="rect">
            <a:avLst/>
          </a:prstGeom>
          <a:noFill/>
        </p:spPr>
        <p:txBody>
          <a:bodyPr wrap="none" rtlCol="0">
            <a:spAutoFit/>
          </a:bodyPr>
          <a:lstStyle/>
          <a:p>
            <a:pPr algn="ctr"/>
            <a:r>
              <a:rPr lang="en-US" sz="1200" dirty="0">
                <a:solidFill>
                  <a:srgbClr val="0070C0"/>
                </a:solidFill>
              </a:rPr>
              <a:t>Intel </a:t>
            </a:r>
          </a:p>
          <a:p>
            <a:pPr algn="ctr"/>
            <a:r>
              <a:rPr lang="en-US" sz="1200" dirty="0">
                <a:solidFill>
                  <a:srgbClr val="0070C0"/>
                </a:solidFill>
              </a:rPr>
              <a:t>Atom</a:t>
            </a:r>
          </a:p>
        </p:txBody>
      </p:sp>
      <p:sp>
        <p:nvSpPr>
          <p:cNvPr id="11" name="TextBox 10"/>
          <p:cNvSpPr txBox="1"/>
          <p:nvPr/>
        </p:nvSpPr>
        <p:spPr>
          <a:xfrm>
            <a:off x="7162188" y="2483895"/>
            <a:ext cx="1010212" cy="461665"/>
          </a:xfrm>
          <a:prstGeom prst="rect">
            <a:avLst/>
          </a:prstGeom>
          <a:noFill/>
        </p:spPr>
        <p:txBody>
          <a:bodyPr wrap="none" rtlCol="0">
            <a:spAutoFit/>
          </a:bodyPr>
          <a:lstStyle/>
          <a:p>
            <a:pPr algn="ctr"/>
            <a:r>
              <a:rPr lang="en-US" sz="1200" dirty="0">
                <a:solidFill>
                  <a:srgbClr val="C00000"/>
                </a:solidFill>
              </a:rPr>
              <a:t>Qualcomm</a:t>
            </a:r>
          </a:p>
          <a:p>
            <a:pPr algn="ctr"/>
            <a:r>
              <a:rPr lang="en-US" sz="1200" dirty="0">
                <a:solidFill>
                  <a:srgbClr val="C00000"/>
                </a:solidFill>
              </a:rPr>
              <a:t>S4</a:t>
            </a:r>
          </a:p>
        </p:txBody>
      </p:sp>
    </p:spTree>
    <p:extLst>
      <p:ext uri="{BB962C8B-B14F-4D97-AF65-F5344CB8AC3E}">
        <p14:creationId xmlns:p14="http://schemas.microsoft.com/office/powerpoint/2010/main" val="38064966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(10)</a:t>
            </a:r>
            <a:endParaRPr lang="en-US" dirty="0"/>
          </a:p>
        </p:txBody>
      </p:sp>
      <p:sp>
        <p:nvSpPr>
          <p:cNvPr id="3" name="TextBox 2"/>
          <p:cNvSpPr txBox="1"/>
          <p:nvPr/>
        </p:nvSpPr>
        <p:spPr>
          <a:xfrm>
            <a:off x="296525" y="953725"/>
            <a:ext cx="4076757" cy="1323439"/>
          </a:xfrm>
          <a:prstGeom prst="rect">
            <a:avLst/>
          </a:prstGeom>
          <a:noFill/>
        </p:spPr>
        <p:txBody>
          <a:bodyPr wrap="none" rtlCol="0">
            <a:spAutoFit/>
          </a:bodyPr>
          <a:lstStyle/>
          <a:p>
            <a:pPr marL="285750" indent="-285750">
              <a:buFont typeface="Arial" panose="020B0604020202020204" pitchFamily="34" charset="0"/>
              <a:buChar char="•"/>
            </a:pPr>
            <a:r>
              <a:rPr lang="en-US" sz="1600" dirty="0"/>
              <a:t>Apple iPad: 32.4 </a:t>
            </a:r>
            <a:r>
              <a:rPr lang="en-US" sz="1600" dirty="0" err="1"/>
              <a:t>Wh</a:t>
            </a:r>
            <a:endParaRPr lang="en-US" sz="1600" dirty="0"/>
          </a:p>
          <a:p>
            <a:pPr marL="285750" indent="-285750">
              <a:buFont typeface="Arial" panose="020B0604020202020204" pitchFamily="34" charset="0"/>
              <a:buChar char="•"/>
            </a:pPr>
            <a:r>
              <a:rPr lang="en-US" sz="1600" dirty="0"/>
              <a:t>Apple iPad Air: 32.4 </a:t>
            </a:r>
            <a:r>
              <a:rPr lang="en-US" sz="1600" dirty="0" err="1"/>
              <a:t>Wh</a:t>
            </a:r>
            <a:endParaRPr lang="en-US" sz="1600" dirty="0"/>
          </a:p>
          <a:p>
            <a:pPr marL="285750" indent="-285750">
              <a:buFont typeface="Arial" panose="020B0604020202020204" pitchFamily="34" charset="0"/>
              <a:buChar char="•"/>
            </a:pPr>
            <a:r>
              <a:rPr lang="en-US" sz="1600" dirty="0"/>
              <a:t>Microsoft Surface RT: 31.5 </a:t>
            </a:r>
            <a:r>
              <a:rPr lang="en-US" sz="1600" dirty="0" err="1"/>
              <a:t>Wh</a:t>
            </a:r>
            <a:r>
              <a:rPr lang="en-US" sz="1600" dirty="0"/>
              <a:t> </a:t>
            </a:r>
          </a:p>
          <a:p>
            <a:pPr marL="285750" indent="-285750">
              <a:buFont typeface="Arial" panose="020B0604020202020204" pitchFamily="34" charset="0"/>
              <a:buChar char="•"/>
            </a:pPr>
            <a:r>
              <a:rPr lang="en-US" sz="1600" dirty="0"/>
              <a:t>Acer </a:t>
            </a:r>
            <a:r>
              <a:rPr lang="en-US" sz="1600" dirty="0" err="1"/>
              <a:t>Iconia</a:t>
            </a:r>
            <a:r>
              <a:rPr lang="en-US" sz="1600" dirty="0"/>
              <a:t> </a:t>
            </a:r>
            <a:r>
              <a:rPr lang="en-US" sz="1600" dirty="0" err="1"/>
              <a:t>W510</a:t>
            </a:r>
            <a:r>
              <a:rPr lang="en-US" sz="1600" dirty="0"/>
              <a:t>: 3.54 Ah (4.7 V)</a:t>
            </a:r>
          </a:p>
          <a:p>
            <a:pPr marL="285750" indent="-285750">
              <a:buFont typeface="Arial" panose="020B0604020202020204" pitchFamily="34" charset="0"/>
              <a:buChar char="•"/>
            </a:pPr>
            <a:r>
              <a:rPr lang="en-US" sz="1600" dirty="0"/>
              <a:t>Dell XPS 10: 28 </a:t>
            </a:r>
            <a:r>
              <a:rPr lang="en-US" sz="1600" dirty="0" err="1"/>
              <a:t>Wh</a:t>
            </a:r>
            <a:endParaRPr lang="en-US" sz="1600" dirty="0"/>
          </a:p>
        </p:txBody>
      </p:sp>
      <p:sp>
        <p:nvSpPr>
          <p:cNvPr id="4" name="TextBox 3"/>
          <p:cNvSpPr txBox="1"/>
          <p:nvPr/>
        </p:nvSpPr>
        <p:spPr>
          <a:xfrm>
            <a:off x="118560" y="515900"/>
            <a:ext cx="4222887" cy="369332"/>
          </a:xfrm>
          <a:prstGeom prst="rect">
            <a:avLst/>
          </a:prstGeom>
          <a:noFill/>
        </p:spPr>
        <p:txBody>
          <a:bodyPr wrap="none" rtlCol="0">
            <a:spAutoFit/>
          </a:bodyPr>
          <a:lstStyle/>
          <a:p>
            <a:r>
              <a:rPr lang="en-US" dirty="0">
                <a:solidFill>
                  <a:schemeClr val="accent6"/>
                </a:solidFill>
              </a:rPr>
              <a:t>Battery sizes of tablets - examples</a:t>
            </a:r>
          </a:p>
        </p:txBody>
      </p:sp>
    </p:spTree>
    <p:extLst>
      <p:ext uri="{BB962C8B-B14F-4D97-AF65-F5344CB8AC3E}">
        <p14:creationId xmlns:p14="http://schemas.microsoft.com/office/powerpoint/2010/main" val="5865623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(11)</a:t>
            </a:r>
            <a:endParaRPr lang="en-US" dirty="0"/>
          </a:p>
        </p:txBody>
      </p:sp>
      <p:pic>
        <p:nvPicPr>
          <p:cNvPr id="3" name="Picture 2"/>
          <p:cNvPicPr>
            <a:picLocks noChangeAspect="1"/>
          </p:cNvPicPr>
          <p:nvPr/>
        </p:nvPicPr>
        <p:blipFill rotWithShape="1">
          <a:blip r:embed="rId2"/>
          <a:srcRect l="3243" t="15803" r="782" b="9123"/>
          <a:stretch/>
        </p:blipFill>
        <p:spPr>
          <a:xfrm>
            <a:off x="296525" y="1196861"/>
            <a:ext cx="8775974" cy="4958970"/>
          </a:xfrm>
          <a:prstGeom prst="rect">
            <a:avLst/>
          </a:prstGeom>
        </p:spPr>
      </p:pic>
      <p:pic>
        <p:nvPicPr>
          <p:cNvPr id="4" name="Picture 3"/>
          <p:cNvPicPr>
            <a:picLocks noChangeAspect="1"/>
          </p:cNvPicPr>
          <p:nvPr/>
        </p:nvPicPr>
        <p:blipFill rotWithShape="1">
          <a:blip r:embed="rId2"/>
          <a:srcRect l="2258" t="93602" r="782" b="2310"/>
          <a:stretch/>
        </p:blipFill>
        <p:spPr>
          <a:xfrm>
            <a:off x="206514" y="6254624"/>
            <a:ext cx="8865985" cy="270030"/>
          </a:xfrm>
          <a:prstGeom prst="rect">
            <a:avLst/>
          </a:prstGeom>
        </p:spPr>
      </p:pic>
      <p:sp>
        <p:nvSpPr>
          <p:cNvPr id="5" name="TextBox 4"/>
          <p:cNvSpPr txBox="1"/>
          <p:nvPr/>
        </p:nvSpPr>
        <p:spPr>
          <a:xfrm>
            <a:off x="6727031" y="6542765"/>
            <a:ext cx="2347117" cy="261610"/>
          </a:xfrm>
          <a:prstGeom prst="rect">
            <a:avLst/>
          </a:prstGeom>
          <a:noFill/>
        </p:spPr>
        <p:txBody>
          <a:bodyPr wrap="none" rtlCol="0">
            <a:spAutoFit/>
          </a:bodyPr>
          <a:lstStyle/>
          <a:p>
            <a:r>
              <a:rPr lang="en-US" sz="1100" dirty="0"/>
              <a:t>1.3 GHz </a:t>
            </a:r>
            <a:r>
              <a:rPr lang="en-US" sz="1100" dirty="0" err="1"/>
              <a:t>2C</a:t>
            </a:r>
            <a:r>
              <a:rPr lang="en-US" sz="1100" dirty="0"/>
              <a:t> </a:t>
            </a:r>
            <a:r>
              <a:rPr lang="en-US" sz="1100" dirty="0" err="1"/>
              <a:t>A6</a:t>
            </a:r>
            <a:r>
              <a:rPr lang="en-US" sz="1100" dirty="0"/>
              <a:t> (Swift, </a:t>
            </a:r>
            <a:r>
              <a:rPr lang="en-US" sz="1100" dirty="0" err="1"/>
              <a:t>ARMv7</a:t>
            </a:r>
            <a:r>
              <a:rPr lang="en-US" sz="1100" dirty="0"/>
              <a:t>)</a:t>
            </a:r>
          </a:p>
        </p:txBody>
      </p:sp>
      <p:sp>
        <p:nvSpPr>
          <p:cNvPr id="6" name="TextBox 5"/>
          <p:cNvSpPr txBox="1"/>
          <p:nvPr/>
        </p:nvSpPr>
        <p:spPr>
          <a:xfrm>
            <a:off x="3401870" y="6542765"/>
            <a:ext cx="3219151" cy="261610"/>
          </a:xfrm>
          <a:prstGeom prst="rect">
            <a:avLst/>
          </a:prstGeom>
          <a:noFill/>
        </p:spPr>
        <p:txBody>
          <a:bodyPr wrap="none" rtlCol="0">
            <a:spAutoFit/>
          </a:bodyPr>
          <a:lstStyle/>
          <a:p>
            <a:r>
              <a:rPr lang="en-US" sz="1100" dirty="0"/>
              <a:t>1.5 GHz </a:t>
            </a:r>
            <a:r>
              <a:rPr lang="en-US" sz="1100" dirty="0" err="1"/>
              <a:t>2C</a:t>
            </a:r>
            <a:r>
              <a:rPr lang="en-US" sz="1100" dirty="0"/>
              <a:t> </a:t>
            </a:r>
            <a:r>
              <a:rPr lang="en-US" sz="1100" dirty="0" err="1"/>
              <a:t>MSM8960</a:t>
            </a:r>
            <a:r>
              <a:rPr lang="en-US" sz="1100" dirty="0"/>
              <a:t> (Krait 200, </a:t>
            </a:r>
            <a:r>
              <a:rPr lang="en-US" sz="1100" dirty="0" err="1"/>
              <a:t>ARMv7</a:t>
            </a:r>
            <a:r>
              <a:rPr lang="en-US" sz="1100" dirty="0"/>
              <a:t>)</a:t>
            </a:r>
          </a:p>
        </p:txBody>
      </p:sp>
      <p:sp>
        <p:nvSpPr>
          <p:cNvPr id="7" name="TextBox 6"/>
          <p:cNvSpPr txBox="1"/>
          <p:nvPr/>
        </p:nvSpPr>
        <p:spPr>
          <a:xfrm>
            <a:off x="676139" y="6542765"/>
            <a:ext cx="2367956" cy="261610"/>
          </a:xfrm>
          <a:prstGeom prst="rect">
            <a:avLst/>
          </a:prstGeom>
          <a:noFill/>
        </p:spPr>
        <p:txBody>
          <a:bodyPr wrap="none" rtlCol="0">
            <a:spAutoFit/>
          </a:bodyPr>
          <a:lstStyle/>
          <a:p>
            <a:r>
              <a:rPr lang="en-US" sz="1100" dirty="0"/>
              <a:t>1.6 GHz Atom </a:t>
            </a:r>
            <a:r>
              <a:rPr lang="en-US" sz="1100" dirty="0" err="1"/>
              <a:t>Z2460</a:t>
            </a:r>
            <a:r>
              <a:rPr lang="en-US" sz="1100" dirty="0"/>
              <a:t> (</a:t>
            </a:r>
            <a:r>
              <a:rPr lang="en-US" sz="1100" dirty="0" err="1"/>
              <a:t>x86</a:t>
            </a:r>
            <a:r>
              <a:rPr lang="en-US" sz="1100" dirty="0"/>
              <a:t>-32)</a:t>
            </a:r>
          </a:p>
        </p:txBody>
      </p:sp>
      <p:sp>
        <p:nvSpPr>
          <p:cNvPr id="8" name="TextBox 7"/>
          <p:cNvSpPr txBox="1"/>
          <p:nvPr/>
        </p:nvSpPr>
        <p:spPr>
          <a:xfrm>
            <a:off x="126444" y="519510"/>
            <a:ext cx="7705123" cy="646331"/>
          </a:xfrm>
          <a:prstGeom prst="rect">
            <a:avLst/>
          </a:prstGeom>
          <a:noFill/>
        </p:spPr>
        <p:txBody>
          <a:bodyPr wrap="none" rtlCol="0">
            <a:spAutoFit/>
          </a:bodyPr>
          <a:lstStyle/>
          <a:p>
            <a:r>
              <a:rPr lang="en-US" dirty="0">
                <a:solidFill>
                  <a:schemeClr val="accent6"/>
                </a:solidFill>
              </a:rPr>
              <a:t>Example: Power consumption of smartphones while running the </a:t>
            </a:r>
          </a:p>
          <a:p>
            <a:r>
              <a:rPr lang="en-US" dirty="0">
                <a:solidFill>
                  <a:schemeClr val="accent6"/>
                </a:solidFill>
              </a:rPr>
              <a:t>  (Kraken Benchmark 2 [80] </a:t>
            </a:r>
          </a:p>
        </p:txBody>
      </p:sp>
      <p:sp>
        <p:nvSpPr>
          <p:cNvPr id="9" name="TextBox 8"/>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10" name="TextBox 9"/>
          <p:cNvSpPr txBox="1"/>
          <p:nvPr/>
        </p:nvSpPr>
        <p:spPr>
          <a:xfrm>
            <a:off x="2123054" y="3699030"/>
            <a:ext cx="689612" cy="523220"/>
          </a:xfrm>
          <a:prstGeom prst="rect">
            <a:avLst/>
          </a:prstGeom>
          <a:noFill/>
        </p:spPr>
        <p:txBody>
          <a:bodyPr wrap="none" rtlCol="0">
            <a:spAutoFit/>
          </a:bodyPr>
          <a:lstStyle/>
          <a:p>
            <a:pPr algn="ctr"/>
            <a:r>
              <a:rPr lang="en-US" sz="1400" dirty="0">
                <a:solidFill>
                  <a:srgbClr val="DEA900"/>
                </a:solidFill>
              </a:rPr>
              <a:t>Apple</a:t>
            </a:r>
          </a:p>
          <a:p>
            <a:pPr algn="ctr"/>
            <a:r>
              <a:rPr lang="en-US" sz="1400" dirty="0">
                <a:solidFill>
                  <a:srgbClr val="DEA900"/>
                </a:solidFill>
              </a:rPr>
              <a:t> A6</a:t>
            </a:r>
          </a:p>
        </p:txBody>
      </p:sp>
      <p:sp>
        <p:nvSpPr>
          <p:cNvPr id="11" name="TextBox 10"/>
          <p:cNvSpPr txBox="1"/>
          <p:nvPr/>
        </p:nvSpPr>
        <p:spPr>
          <a:xfrm>
            <a:off x="5917948" y="1538790"/>
            <a:ext cx="1148070" cy="523220"/>
          </a:xfrm>
          <a:prstGeom prst="rect">
            <a:avLst/>
          </a:prstGeom>
          <a:noFill/>
        </p:spPr>
        <p:txBody>
          <a:bodyPr wrap="none" rtlCol="0">
            <a:spAutoFit/>
          </a:bodyPr>
          <a:lstStyle/>
          <a:p>
            <a:pPr algn="ctr"/>
            <a:r>
              <a:rPr lang="en-US" sz="1400" dirty="0">
                <a:solidFill>
                  <a:srgbClr val="C00000"/>
                </a:solidFill>
              </a:rPr>
              <a:t>Qualcomm</a:t>
            </a:r>
          </a:p>
          <a:p>
            <a:pPr algn="ctr"/>
            <a:r>
              <a:rPr lang="en-US" sz="1400" dirty="0">
                <a:solidFill>
                  <a:srgbClr val="C00000"/>
                </a:solidFill>
              </a:rPr>
              <a:t>S4</a:t>
            </a:r>
          </a:p>
        </p:txBody>
      </p:sp>
      <p:sp>
        <p:nvSpPr>
          <p:cNvPr id="12" name="TextBox 11"/>
          <p:cNvSpPr txBox="1"/>
          <p:nvPr/>
        </p:nvSpPr>
        <p:spPr>
          <a:xfrm>
            <a:off x="3630403" y="1149875"/>
            <a:ext cx="1301831" cy="523220"/>
          </a:xfrm>
          <a:prstGeom prst="rect">
            <a:avLst/>
          </a:prstGeom>
          <a:noFill/>
        </p:spPr>
        <p:txBody>
          <a:bodyPr wrap="none" rtlCol="0">
            <a:spAutoFit/>
          </a:bodyPr>
          <a:lstStyle/>
          <a:p>
            <a:pPr algn="ctr"/>
            <a:r>
              <a:rPr lang="en-US" sz="1400" dirty="0">
                <a:solidFill>
                  <a:srgbClr val="0070C0"/>
                </a:solidFill>
              </a:rPr>
              <a:t>Intel</a:t>
            </a:r>
          </a:p>
          <a:p>
            <a:pPr algn="ctr"/>
            <a:r>
              <a:rPr lang="en-US" sz="1400" dirty="0">
                <a:solidFill>
                  <a:srgbClr val="0070C0"/>
                </a:solidFill>
              </a:rPr>
              <a:t>Atom Z2460</a:t>
            </a:r>
          </a:p>
        </p:txBody>
      </p:sp>
    </p:spTree>
    <p:extLst>
      <p:ext uri="{BB962C8B-B14F-4D97-AF65-F5344CB8AC3E}">
        <p14:creationId xmlns:p14="http://schemas.microsoft.com/office/powerpoint/2010/main" val="15117897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images.anandtech.com/doci/7974/Screen-Shot-2014-04-29-at-1.07.24-AM.jpg"/>
          <p:cNvPicPr>
            <a:picLocks noChangeAspect="1" noChangeArrowheads="1"/>
          </p:cNvPicPr>
          <p:nvPr/>
        </p:nvPicPr>
        <p:blipFill rotWithShape="1">
          <a:blip r:embed="rId2">
            <a:extLst>
              <a:ext uri="{28A0092B-C50C-407E-A947-70E740481C1C}">
                <a14:useLocalDpi xmlns:a14="http://schemas.microsoft.com/office/drawing/2010/main" val="0"/>
              </a:ext>
            </a:extLst>
          </a:blip>
          <a:srcRect t="1190"/>
          <a:stretch/>
        </p:blipFill>
        <p:spPr bwMode="auto">
          <a:xfrm>
            <a:off x="268572" y="1256553"/>
            <a:ext cx="8603955" cy="53749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820" y="520495"/>
            <a:ext cx="9596025" cy="369332"/>
          </a:xfrm>
          <a:prstGeom prst="rect">
            <a:avLst/>
          </a:prstGeom>
          <a:noFill/>
        </p:spPr>
        <p:txBody>
          <a:bodyPr wrap="none" rtlCol="0">
            <a:spAutoFit/>
          </a:bodyPr>
          <a:lstStyle/>
          <a:p>
            <a:r>
              <a:rPr lang="en-US" dirty="0">
                <a:solidFill>
                  <a:schemeClr val="accent6"/>
                </a:solidFill>
              </a:rPr>
              <a:t>Example: AMD’s technologies to reduce power consumption (2008-2014) </a:t>
            </a:r>
            <a:r>
              <a:rPr lang="en-US" dirty="0"/>
              <a:t>[27] </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(12)</a:t>
            </a:r>
            <a:endParaRPr lang="en-US" dirty="0"/>
          </a:p>
        </p:txBody>
      </p:sp>
    </p:spTree>
    <p:extLst>
      <p:ext uri="{BB962C8B-B14F-4D97-AF65-F5344CB8AC3E}">
        <p14:creationId xmlns:p14="http://schemas.microsoft.com/office/powerpoint/2010/main" val="27500177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1395" y="519422"/>
            <a:ext cx="4330032" cy="369332"/>
          </a:xfrm>
          <a:prstGeom prst="rect">
            <a:avLst/>
          </a:prstGeom>
          <a:noFill/>
        </p:spPr>
        <p:txBody>
          <a:bodyPr wrap="none" rtlCol="0">
            <a:spAutoFit/>
          </a:bodyPr>
          <a:lstStyle/>
          <a:p>
            <a:r>
              <a:rPr lang="en-US" dirty="0">
                <a:solidFill>
                  <a:srgbClr val="2D2D8A"/>
                </a:solidFill>
                <a:latin typeface="Verdana"/>
              </a:rPr>
              <a:t>Achieving low power consumption </a:t>
            </a:r>
          </a:p>
        </p:txBody>
      </p:sp>
      <p:sp>
        <p:nvSpPr>
          <p:cNvPr id="17" name="TextBox 16"/>
          <p:cNvSpPr txBox="1"/>
          <p:nvPr/>
        </p:nvSpPr>
        <p:spPr>
          <a:xfrm>
            <a:off x="116505" y="908720"/>
            <a:ext cx="7973465" cy="338554"/>
          </a:xfrm>
          <a:prstGeom prst="rect">
            <a:avLst/>
          </a:prstGeom>
          <a:noFill/>
        </p:spPr>
        <p:txBody>
          <a:bodyPr wrap="none" rtlCol="0">
            <a:spAutoFit/>
          </a:bodyPr>
          <a:lstStyle/>
          <a:p>
            <a:r>
              <a:rPr lang="en-US" sz="1600" dirty="0">
                <a:solidFill>
                  <a:srgbClr val="000000"/>
                </a:solidFill>
                <a:latin typeface="Verdana"/>
              </a:rPr>
              <a:t>In this point let’s </a:t>
            </a:r>
            <a:r>
              <a:rPr lang="en-US" sz="1600" dirty="0">
                <a:solidFill>
                  <a:srgbClr val="FF0000"/>
                </a:solidFill>
                <a:latin typeface="Verdana"/>
              </a:rPr>
              <a:t>focus on the microarchitecture of CPUs </a:t>
            </a:r>
            <a:r>
              <a:rPr lang="en-US" sz="1600" dirty="0">
                <a:latin typeface="Verdana"/>
              </a:rPr>
              <a:t>(processor cores).</a:t>
            </a:r>
          </a:p>
        </p:txBody>
      </p:sp>
      <p:sp>
        <p:nvSpPr>
          <p:cNvPr id="1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(13)</a:t>
            </a:r>
            <a:endParaRPr lang="en-US" dirty="0"/>
          </a:p>
        </p:txBody>
      </p:sp>
      <p:sp>
        <p:nvSpPr>
          <p:cNvPr id="16" name="TextBox 15"/>
          <p:cNvSpPr txBox="1"/>
          <p:nvPr/>
        </p:nvSpPr>
        <p:spPr>
          <a:xfrm>
            <a:off x="8794880" y="638336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001233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ne 8"/>
          <p:cNvSpPr>
            <a:spLocks noChangeShapeType="1"/>
          </p:cNvSpPr>
          <p:nvPr/>
        </p:nvSpPr>
        <p:spPr bwMode="auto">
          <a:xfrm flipH="1">
            <a:off x="4552420" y="1340392"/>
            <a:ext cx="7938" cy="1730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3" name="Line 10"/>
          <p:cNvSpPr>
            <a:spLocks noChangeShapeType="1"/>
          </p:cNvSpPr>
          <p:nvPr/>
        </p:nvSpPr>
        <p:spPr bwMode="auto">
          <a:xfrm flipV="1">
            <a:off x="2853946" y="1515017"/>
            <a:ext cx="342201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4" name="Line 11"/>
          <p:cNvSpPr>
            <a:spLocks noChangeShapeType="1"/>
          </p:cNvSpPr>
          <p:nvPr/>
        </p:nvSpPr>
        <p:spPr bwMode="auto">
          <a:xfrm>
            <a:off x="6274315" y="1515017"/>
            <a:ext cx="3290" cy="1651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5" name="Line 13"/>
          <p:cNvSpPr>
            <a:spLocks noChangeShapeType="1"/>
          </p:cNvSpPr>
          <p:nvPr/>
        </p:nvSpPr>
        <p:spPr bwMode="auto">
          <a:xfrm flipH="1">
            <a:off x="2856490" y="1515017"/>
            <a:ext cx="0" cy="16986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1300"/>
          </a:p>
        </p:txBody>
      </p:sp>
      <p:sp>
        <p:nvSpPr>
          <p:cNvPr id="6" name="Text Box 4"/>
          <p:cNvSpPr txBox="1">
            <a:spLocks noChangeArrowheads="1"/>
          </p:cNvSpPr>
          <p:nvPr/>
        </p:nvSpPr>
        <p:spPr bwMode="auto">
          <a:xfrm>
            <a:off x="1781691" y="1088740"/>
            <a:ext cx="5580619"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buFontTx/>
              <a:buNone/>
            </a:pPr>
            <a:r>
              <a:rPr lang="en-US" altLang="en-US" sz="1300" b="1" dirty="0">
                <a:solidFill>
                  <a:srgbClr val="000000"/>
                </a:solidFill>
                <a:latin typeface="Verdana" pitchFamily="34" charset="0"/>
              </a:rPr>
              <a:t>Key enablers of low power microarchitectures</a:t>
            </a:r>
            <a:endParaRPr lang="hu-HU" altLang="en-US" sz="1300" dirty="0">
              <a:solidFill>
                <a:srgbClr val="000000"/>
              </a:solidFill>
              <a:latin typeface="Verdana" pitchFamily="34" charset="0"/>
            </a:endParaRPr>
          </a:p>
        </p:txBody>
      </p:sp>
      <p:sp>
        <p:nvSpPr>
          <p:cNvPr id="7" name="Text Box 5"/>
          <p:cNvSpPr txBox="1">
            <a:spLocks noChangeArrowheads="1"/>
          </p:cNvSpPr>
          <p:nvPr/>
        </p:nvSpPr>
        <p:spPr bwMode="auto">
          <a:xfrm>
            <a:off x="5224987" y="1784892"/>
            <a:ext cx="2098651"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Low clock frequency</a:t>
            </a:r>
            <a:endParaRPr lang="hu-HU" altLang="en-US" sz="1300" dirty="0">
              <a:solidFill>
                <a:srgbClr val="000000"/>
              </a:solidFill>
              <a:latin typeface="Verdana" pitchFamily="34" charset="0"/>
            </a:endParaRPr>
          </a:p>
        </p:txBody>
      </p:sp>
      <p:sp>
        <p:nvSpPr>
          <p:cNvPr id="8" name="Text Box 5"/>
          <p:cNvSpPr txBox="1">
            <a:spLocks noChangeArrowheads="1"/>
          </p:cNvSpPr>
          <p:nvPr/>
        </p:nvSpPr>
        <p:spPr bwMode="auto">
          <a:xfrm>
            <a:off x="1501724" y="1784892"/>
            <a:ext cx="2664512" cy="272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lnSpc>
                <a:spcPct val="90000"/>
              </a:lnSpc>
              <a:spcBef>
                <a:spcPct val="0"/>
              </a:spcBef>
              <a:spcAft>
                <a:spcPts val="300"/>
              </a:spcAft>
              <a:buFontTx/>
              <a:buNone/>
            </a:pPr>
            <a:r>
              <a:rPr lang="en-US" altLang="en-US" sz="1300" b="1" dirty="0">
                <a:solidFill>
                  <a:srgbClr val="000000"/>
                </a:solidFill>
                <a:latin typeface="Verdana" pitchFamily="34" charset="0"/>
              </a:rPr>
              <a:t>Narrow microarchitecture </a:t>
            </a:r>
            <a:endParaRPr lang="hu-HU" altLang="en-US" sz="1300" dirty="0">
              <a:solidFill>
                <a:srgbClr val="000000"/>
              </a:solidFill>
              <a:latin typeface="Verdana" pitchFamily="34" charset="0"/>
            </a:endParaRPr>
          </a:p>
        </p:txBody>
      </p:sp>
      <p:sp>
        <p:nvSpPr>
          <p:cNvPr id="9" name="Oval 12"/>
          <p:cNvSpPr>
            <a:spLocks noChangeArrowheads="1"/>
          </p:cNvSpPr>
          <p:nvPr/>
        </p:nvSpPr>
        <p:spPr bwMode="auto">
          <a:xfrm>
            <a:off x="2823785" y="1648367"/>
            <a:ext cx="60325"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0" name="Oval 7"/>
          <p:cNvSpPr>
            <a:spLocks noChangeArrowheads="1"/>
          </p:cNvSpPr>
          <p:nvPr/>
        </p:nvSpPr>
        <p:spPr bwMode="auto">
          <a:xfrm>
            <a:off x="6239505" y="1651542"/>
            <a:ext cx="69850" cy="60325"/>
          </a:xfrm>
          <a:prstGeom prst="ellipse">
            <a:avLst/>
          </a:prstGeom>
          <a:solidFill>
            <a:srgbClr val="FFFFFF"/>
          </a:solidFill>
          <a:ln w="0">
            <a:solidFill>
              <a:schemeClr val="tx1"/>
            </a:solidFill>
            <a:round/>
            <a:headEnd/>
            <a:tailEnd/>
          </a:ln>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endParaRPr lang="hu-HU" altLang="en-US" sz="1300">
              <a:solidFill>
                <a:srgbClr val="000000"/>
              </a:solidFill>
              <a:latin typeface="Verdana" pitchFamily="34" charset="0"/>
            </a:endParaRPr>
          </a:p>
        </p:txBody>
      </p:sp>
      <p:sp>
        <p:nvSpPr>
          <p:cNvPr id="13" name="Rectangle 12"/>
          <p:cNvSpPr/>
          <p:nvPr/>
        </p:nvSpPr>
        <p:spPr>
          <a:xfrm>
            <a:off x="117337" y="518393"/>
            <a:ext cx="7515497" cy="341632"/>
          </a:xfrm>
          <a:prstGeom prst="rect">
            <a:avLst/>
          </a:prstGeom>
        </p:spPr>
        <p:txBody>
          <a:bodyPr wrap="square">
            <a:spAutoFit/>
          </a:bodyPr>
          <a:lstStyle/>
          <a:p>
            <a:pPr>
              <a:lnSpc>
                <a:spcPct val="90000"/>
              </a:lnSpc>
              <a:spcBef>
                <a:spcPct val="0"/>
              </a:spcBef>
            </a:pPr>
            <a:r>
              <a:rPr lang="en-US" altLang="en-US" dirty="0">
                <a:solidFill>
                  <a:schemeClr val="accent6"/>
                </a:solidFill>
                <a:latin typeface="Verdana" pitchFamily="34" charset="0"/>
              </a:rPr>
              <a:t>Key enablers of low power microarchitectures</a:t>
            </a:r>
            <a:endParaRPr lang="hu-HU" altLang="en-US" dirty="0">
              <a:solidFill>
                <a:schemeClr val="accent6"/>
              </a:solidFill>
              <a:latin typeface="Verdana" pitchFamily="34" charset="0"/>
            </a:endParaRPr>
          </a:p>
        </p:txBody>
      </p:sp>
      <p:sp>
        <p:nvSpPr>
          <p:cNvPr id="14"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(14)</a:t>
            </a:r>
            <a:endParaRPr lang="en-US" dirty="0"/>
          </a:p>
        </p:txBody>
      </p:sp>
      <p:sp>
        <p:nvSpPr>
          <p:cNvPr id="12" name="TextBox 11"/>
          <p:cNvSpPr txBox="1"/>
          <p:nvPr/>
        </p:nvSpPr>
        <p:spPr>
          <a:xfrm>
            <a:off x="2321750" y="2209594"/>
            <a:ext cx="1452642" cy="292388"/>
          </a:xfrm>
          <a:prstGeom prst="rect">
            <a:avLst/>
          </a:prstGeom>
          <a:noFill/>
        </p:spPr>
        <p:txBody>
          <a:bodyPr wrap="none" rtlCol="0">
            <a:spAutoFit/>
          </a:bodyPr>
          <a:lstStyle/>
          <a:p>
            <a:r>
              <a:rPr lang="en-US" sz="1300" i="1" dirty="0">
                <a:latin typeface="+mj-lt"/>
              </a:rPr>
              <a:t>(Section 3.1.2)</a:t>
            </a:r>
          </a:p>
        </p:txBody>
      </p:sp>
      <p:sp>
        <p:nvSpPr>
          <p:cNvPr id="15" name="TextBox 14"/>
          <p:cNvSpPr txBox="1"/>
          <p:nvPr/>
        </p:nvSpPr>
        <p:spPr>
          <a:xfrm>
            <a:off x="5640758" y="2209594"/>
            <a:ext cx="1452642" cy="292388"/>
          </a:xfrm>
          <a:prstGeom prst="rect">
            <a:avLst/>
          </a:prstGeom>
          <a:noFill/>
        </p:spPr>
        <p:txBody>
          <a:bodyPr wrap="none" rtlCol="0">
            <a:spAutoFit/>
          </a:bodyPr>
          <a:lstStyle/>
          <a:p>
            <a:r>
              <a:rPr lang="en-US" sz="1300" i="1" dirty="0">
                <a:latin typeface="+mj-lt"/>
              </a:rPr>
              <a:t>(Section 3.1.3)</a:t>
            </a:r>
          </a:p>
        </p:txBody>
      </p:sp>
      <p:sp>
        <p:nvSpPr>
          <p:cNvPr id="16" name="TextBox 15"/>
          <p:cNvSpPr txBox="1"/>
          <p:nvPr/>
        </p:nvSpPr>
        <p:spPr>
          <a:xfrm>
            <a:off x="8794880" y="6374222"/>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76486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(15)</a:t>
            </a:r>
            <a:endParaRPr lang="en-US" dirty="0"/>
          </a:p>
        </p:txBody>
      </p:sp>
      <p:sp>
        <p:nvSpPr>
          <p:cNvPr id="3" name="TextBox 2"/>
          <p:cNvSpPr txBox="1"/>
          <p:nvPr/>
        </p:nvSpPr>
        <p:spPr>
          <a:xfrm>
            <a:off x="126106" y="519510"/>
            <a:ext cx="3877985" cy="369332"/>
          </a:xfrm>
          <a:prstGeom prst="rect">
            <a:avLst/>
          </a:prstGeom>
          <a:noFill/>
        </p:spPr>
        <p:txBody>
          <a:bodyPr wrap="none" rtlCol="0">
            <a:spAutoFit/>
          </a:bodyPr>
          <a:lstStyle/>
          <a:p>
            <a:r>
              <a:rPr lang="en-US" dirty="0">
                <a:solidFill>
                  <a:schemeClr val="accent6"/>
                </a:solidFill>
              </a:rPr>
              <a:t>3.1.2 “Narrow” microarchitectures -1</a:t>
            </a:r>
          </a:p>
        </p:txBody>
      </p:sp>
      <p:sp>
        <p:nvSpPr>
          <p:cNvPr id="4" name="TextBox 3"/>
          <p:cNvSpPr txBox="1"/>
          <p:nvPr/>
        </p:nvSpPr>
        <p:spPr>
          <a:xfrm>
            <a:off x="229815" y="928619"/>
            <a:ext cx="8643905" cy="661720"/>
          </a:xfrm>
          <a:prstGeom prst="rect">
            <a:avLst/>
          </a:prstGeom>
          <a:noFill/>
        </p:spPr>
        <p:txBody>
          <a:bodyPr wrap="none" rtlCol="0">
            <a:spAutoFit/>
          </a:bodyPr>
          <a:lstStyle/>
          <a:p>
            <a:pPr marL="285750" indent="-285750">
              <a:spcAft>
                <a:spcPts val="600"/>
              </a:spcAft>
              <a:buFont typeface="Arial" panose="020B0604020202020204" pitchFamily="34" charset="0"/>
              <a:buChar char="•"/>
            </a:pPr>
            <a:r>
              <a:rPr lang="en-US" sz="1600" dirty="0">
                <a:latin typeface="+mj-lt"/>
              </a:rPr>
              <a:t>Obviously,  a </a:t>
            </a:r>
            <a:r>
              <a:rPr lang="en-US" sz="1600" dirty="0">
                <a:solidFill>
                  <a:srgbClr val="FF0000"/>
                </a:solidFill>
                <a:latin typeface="+mj-lt"/>
              </a:rPr>
              <a:t>narrow microarchitecture </a:t>
            </a:r>
            <a:r>
              <a:rPr lang="en-US" sz="1600" dirty="0">
                <a:latin typeface="+mj-lt"/>
              </a:rPr>
              <a:t>consumes less power than a wider one.</a:t>
            </a:r>
          </a:p>
          <a:p>
            <a:pPr marL="285750" indent="-285750">
              <a:spcAft>
                <a:spcPts val="600"/>
              </a:spcAft>
              <a:buFont typeface="Arial" panose="020B0604020202020204" pitchFamily="34" charset="0"/>
              <a:buChar char="•"/>
            </a:pPr>
            <a:r>
              <a:rPr lang="en-US" sz="1600" dirty="0">
                <a:latin typeface="+mj-lt"/>
              </a:rPr>
              <a:t>What does a narrow microarchitecture mean?</a:t>
            </a:r>
          </a:p>
        </p:txBody>
      </p:sp>
      <p:sp>
        <p:nvSpPr>
          <p:cNvPr id="5" name="TextBox 4"/>
          <p:cNvSpPr txBox="1"/>
          <p:nvPr/>
        </p:nvSpPr>
        <p:spPr>
          <a:xfrm>
            <a:off x="8794880" y="638336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51810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(16)</a:t>
            </a:r>
            <a:endParaRPr lang="en-US" dirty="0"/>
          </a:p>
        </p:txBody>
      </p:sp>
      <p:sp>
        <p:nvSpPr>
          <p:cNvPr id="4" name="TextBox 5"/>
          <p:cNvSpPr txBox="1">
            <a:spLocks noChangeArrowheads="1"/>
          </p:cNvSpPr>
          <p:nvPr/>
        </p:nvSpPr>
        <p:spPr bwMode="auto">
          <a:xfrm>
            <a:off x="2231740" y="5904275"/>
            <a:ext cx="55034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r>
              <a:rPr lang="en-US" altLang="en-US" sz="1600" dirty="0">
                <a:solidFill>
                  <a:srgbClr val="000000"/>
                </a:solidFill>
                <a:cs typeface="Arial" charset="0"/>
              </a:rPr>
              <a:t>Microarchitecture of the cores of Sandy Bridge [90]</a:t>
            </a:r>
          </a:p>
        </p:txBody>
      </p:sp>
      <p:sp>
        <p:nvSpPr>
          <p:cNvPr id="5" name="Rectangle 6"/>
          <p:cNvSpPr>
            <a:spLocks noChangeArrowheads="1"/>
          </p:cNvSpPr>
          <p:nvPr/>
        </p:nvSpPr>
        <p:spPr bwMode="auto">
          <a:xfrm>
            <a:off x="7947025" y="5678488"/>
            <a:ext cx="450850" cy="630237"/>
          </a:xfrm>
          <a:prstGeom prst="rect">
            <a:avLst/>
          </a:prstGeom>
          <a:solidFill>
            <a:schemeClr val="bg1"/>
          </a:solidFill>
          <a:ln>
            <a:noFill/>
          </a:ln>
          <a:extLst>
            <a:ext uri="{91240B29-F687-4F45-9708-019B960494DF}">
              <a14:hiddenLine xmlns:a14="http://schemas.microsoft.com/office/drawing/2010/main" w="19050" algn="ctr">
                <a:solidFill>
                  <a:srgbClr val="000000"/>
                </a:solidFill>
                <a:round/>
                <a:headEnd/>
                <a:tailEnd/>
              </a14:hiddenLine>
            </a:ext>
          </a:extLst>
        </p:spPr>
        <p:txBody>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eaLnBrk="1" fontAlgn="base" hangingPunct="1">
              <a:spcBef>
                <a:spcPct val="0"/>
              </a:spcBef>
              <a:spcAft>
                <a:spcPct val="0"/>
              </a:spcAft>
              <a:buFontTx/>
              <a:buNone/>
            </a:pPr>
            <a:endParaRPr lang="en-US" altLang="en-US" sz="1400" b="1">
              <a:solidFill>
                <a:srgbClr val="000000"/>
              </a:solidFill>
              <a:cs typeface="Arial" charset="0"/>
            </a:endParaRPr>
          </a:p>
        </p:txBody>
      </p:sp>
      <p:sp>
        <p:nvSpPr>
          <p:cNvPr id="7" name="TextBox 6"/>
          <p:cNvSpPr txBox="1"/>
          <p:nvPr/>
        </p:nvSpPr>
        <p:spPr>
          <a:xfrm>
            <a:off x="115888" y="539388"/>
            <a:ext cx="5599610" cy="369332"/>
          </a:xfrm>
          <a:prstGeom prst="rect">
            <a:avLst/>
          </a:prstGeom>
          <a:noFill/>
        </p:spPr>
        <p:txBody>
          <a:bodyPr wrap="none" rtlCol="0">
            <a:spAutoFit/>
          </a:bodyPr>
          <a:lstStyle/>
          <a:p>
            <a:r>
              <a:rPr lang="en-US" dirty="0">
                <a:solidFill>
                  <a:schemeClr val="accent6"/>
                </a:solidFill>
                <a:latin typeface="+mj-lt"/>
              </a:rPr>
              <a:t>Example for the "width of a microarchitecture"</a:t>
            </a:r>
          </a:p>
        </p:txBody>
      </p:sp>
      <p:grpSp>
        <p:nvGrpSpPr>
          <p:cNvPr id="9" name="Group 8"/>
          <p:cNvGrpSpPr/>
          <p:nvPr/>
        </p:nvGrpSpPr>
        <p:grpSpPr>
          <a:xfrm>
            <a:off x="1317485" y="1088740"/>
            <a:ext cx="7620000" cy="4589748"/>
            <a:chOff x="881590" y="1088740"/>
            <a:chExt cx="7620000" cy="4589748"/>
          </a:xfrm>
        </p:grpSpPr>
        <p:pic>
          <p:nvPicPr>
            <p:cNvPr id="3" name="Picture 2" descr="http://www.hardwaresecrets.com/imageview.php?image=30986"/>
            <p:cNvPicPr>
              <a:picLocks noChangeAspect="1" noChangeArrowheads="1"/>
            </p:cNvPicPr>
            <p:nvPr/>
          </p:nvPicPr>
          <p:blipFill>
            <a:blip r:embed="rId2">
              <a:extLst>
                <a:ext uri="{28A0092B-C50C-407E-A947-70E740481C1C}">
                  <a14:useLocalDpi xmlns:a14="http://schemas.microsoft.com/office/drawing/2010/main" val="0"/>
                </a:ext>
              </a:extLst>
            </a:blip>
            <a:srcRect t="6969" b="5600"/>
            <a:stretch>
              <a:fillRect/>
            </a:stretch>
          </p:blipFill>
          <p:spPr bwMode="auto">
            <a:xfrm>
              <a:off x="881590" y="1088740"/>
              <a:ext cx="7620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8023938" y="5229200"/>
              <a:ext cx="464205" cy="449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161510" y="1808820"/>
            <a:ext cx="1053494" cy="523220"/>
          </a:xfrm>
          <a:prstGeom prst="rect">
            <a:avLst/>
          </a:prstGeom>
          <a:noFill/>
        </p:spPr>
        <p:txBody>
          <a:bodyPr wrap="none" rtlCol="0">
            <a:spAutoFit/>
          </a:bodyPr>
          <a:lstStyle/>
          <a:p>
            <a:pPr algn="ctr"/>
            <a:r>
              <a:rPr lang="en-US" sz="1400" dirty="0">
                <a:latin typeface="+mj-lt"/>
              </a:rPr>
              <a:t>In-order</a:t>
            </a:r>
          </a:p>
          <a:p>
            <a:pPr algn="ctr"/>
            <a:r>
              <a:rPr lang="en-US" sz="1400" dirty="0">
                <a:latin typeface="+mj-lt"/>
              </a:rPr>
              <a:t>Front end</a:t>
            </a:r>
          </a:p>
        </p:txBody>
      </p:sp>
      <p:sp>
        <p:nvSpPr>
          <p:cNvPr id="11" name="TextBox 10"/>
          <p:cNvSpPr txBox="1"/>
          <p:nvPr/>
        </p:nvSpPr>
        <p:spPr>
          <a:xfrm>
            <a:off x="28398" y="3580855"/>
            <a:ext cx="1319720" cy="738664"/>
          </a:xfrm>
          <a:prstGeom prst="rect">
            <a:avLst/>
          </a:prstGeom>
          <a:noFill/>
        </p:spPr>
        <p:txBody>
          <a:bodyPr wrap="none" rtlCol="0">
            <a:spAutoFit/>
          </a:bodyPr>
          <a:lstStyle/>
          <a:p>
            <a:pPr algn="ctr"/>
            <a:r>
              <a:rPr lang="en-US" sz="1400" dirty="0">
                <a:latin typeface="+mj-lt"/>
              </a:rPr>
              <a:t>Out-of-order</a:t>
            </a:r>
          </a:p>
          <a:p>
            <a:pPr algn="ctr"/>
            <a:r>
              <a:rPr lang="en-US" sz="1400" dirty="0">
                <a:latin typeface="+mj-lt"/>
              </a:rPr>
              <a:t>parallel</a:t>
            </a:r>
          </a:p>
          <a:p>
            <a:pPr algn="ctr"/>
            <a:r>
              <a:rPr lang="en-US" sz="1400" dirty="0">
                <a:latin typeface="+mj-lt"/>
              </a:rPr>
              <a:t>Back end</a:t>
            </a:r>
          </a:p>
        </p:txBody>
      </p:sp>
    </p:spTree>
    <p:extLst>
      <p:ext uri="{BB962C8B-B14F-4D97-AF65-F5344CB8AC3E}">
        <p14:creationId xmlns:p14="http://schemas.microsoft.com/office/powerpoint/2010/main" val="1155497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(17)</a:t>
            </a:r>
            <a:endParaRPr lang="en-US" dirty="0"/>
          </a:p>
        </p:txBody>
      </p:sp>
      <p:sp>
        <p:nvSpPr>
          <p:cNvPr id="3" name="TextBox 2"/>
          <p:cNvSpPr txBox="1"/>
          <p:nvPr/>
        </p:nvSpPr>
        <p:spPr>
          <a:xfrm>
            <a:off x="126106" y="519510"/>
            <a:ext cx="4006225" cy="369332"/>
          </a:xfrm>
          <a:prstGeom prst="rect">
            <a:avLst/>
          </a:prstGeom>
          <a:noFill/>
        </p:spPr>
        <p:txBody>
          <a:bodyPr wrap="none" rtlCol="0">
            <a:spAutoFit/>
          </a:bodyPr>
          <a:lstStyle/>
          <a:p>
            <a:r>
              <a:rPr lang="en-US" dirty="0">
                <a:solidFill>
                  <a:schemeClr val="accent6"/>
                </a:solidFill>
              </a:rPr>
              <a:t>3.1.2 “Narrow” microarchitectures -2</a:t>
            </a:r>
          </a:p>
        </p:txBody>
      </p:sp>
      <p:sp>
        <p:nvSpPr>
          <p:cNvPr id="4" name="TextBox 3"/>
          <p:cNvSpPr txBox="1"/>
          <p:nvPr/>
        </p:nvSpPr>
        <p:spPr>
          <a:xfrm>
            <a:off x="229815" y="928619"/>
            <a:ext cx="8747138" cy="2292935"/>
          </a:xfrm>
          <a:prstGeom prst="rect">
            <a:avLst/>
          </a:prstGeom>
          <a:noFill/>
        </p:spPr>
        <p:txBody>
          <a:bodyPr wrap="none" rtlCol="0">
            <a:spAutoFit/>
          </a:bodyPr>
          <a:lstStyle/>
          <a:p>
            <a:pPr marL="285750" lvl="0" indent="-285750">
              <a:buFont typeface="Arial" panose="020B0604020202020204" pitchFamily="34" charset="0"/>
              <a:buChar char="•"/>
            </a:pPr>
            <a:r>
              <a:rPr lang="en-US" sz="1600" dirty="0">
                <a:solidFill>
                  <a:srgbClr val="000000"/>
                </a:solidFill>
                <a:latin typeface="Verdana"/>
              </a:rPr>
              <a:t>A </a:t>
            </a:r>
            <a:r>
              <a:rPr lang="en-US" sz="1600" dirty="0">
                <a:solidFill>
                  <a:srgbClr val="0070C0"/>
                </a:solidFill>
                <a:latin typeface="Verdana"/>
              </a:rPr>
              <a:t>suitable characteristics of the width of a microarchitecture is the </a:t>
            </a:r>
            <a:r>
              <a:rPr lang="en-US" sz="1600" dirty="0">
                <a:solidFill>
                  <a:srgbClr val="FF0000"/>
                </a:solidFill>
                <a:latin typeface="Verdana"/>
              </a:rPr>
              <a:t>width of its</a:t>
            </a:r>
          </a:p>
          <a:p>
            <a:pPr lvl="0">
              <a:spcAft>
                <a:spcPts val="600"/>
              </a:spcAft>
            </a:pPr>
            <a:r>
              <a:rPr lang="en-US" sz="1600" dirty="0">
                <a:solidFill>
                  <a:srgbClr val="0070C0"/>
                </a:solidFill>
                <a:latin typeface="Verdana"/>
              </a:rPr>
              <a:t>       </a:t>
            </a:r>
            <a:r>
              <a:rPr lang="en-US" sz="1600" dirty="0">
                <a:solidFill>
                  <a:srgbClr val="FF0000"/>
                </a:solidFill>
                <a:latin typeface="Verdana"/>
              </a:rPr>
              <a:t>front end</a:t>
            </a:r>
            <a:r>
              <a:rPr lang="en-US" sz="1600" dirty="0">
                <a:solidFill>
                  <a:srgbClr val="0070C0"/>
                </a:solidFill>
                <a:latin typeface="Verdana"/>
              </a:rPr>
              <a:t>, </a:t>
            </a:r>
            <a:r>
              <a:rPr lang="en-US" sz="1600" dirty="0">
                <a:solidFill>
                  <a:srgbClr val="000000"/>
                </a:solidFill>
                <a:latin typeface="Verdana"/>
              </a:rPr>
              <a:t>that can be characterized by the </a:t>
            </a:r>
            <a:r>
              <a:rPr lang="en-US" sz="1600" dirty="0">
                <a:solidFill>
                  <a:srgbClr val="FF0000"/>
                </a:solidFill>
                <a:latin typeface="Verdana"/>
              </a:rPr>
              <a:t>decode width.</a:t>
            </a:r>
            <a:endParaRPr lang="en-US" sz="1600" dirty="0">
              <a:latin typeface="+mj-lt"/>
            </a:endParaRPr>
          </a:p>
          <a:p>
            <a:pPr marL="285750" indent="-285750">
              <a:buFont typeface="Arial" panose="020B0604020202020204" pitchFamily="34" charset="0"/>
              <a:buChar char="•"/>
            </a:pPr>
            <a:r>
              <a:rPr lang="en-US" sz="1600" dirty="0">
                <a:latin typeface="+mj-lt"/>
              </a:rPr>
              <a:t>We note that in a well designed microarchitecture </a:t>
            </a:r>
            <a:r>
              <a:rPr lang="en-US" sz="1600" dirty="0">
                <a:solidFill>
                  <a:srgbClr val="0070C0"/>
                </a:solidFill>
                <a:latin typeface="+mj-lt"/>
              </a:rPr>
              <a:t>all subsystems</a:t>
            </a:r>
            <a:r>
              <a:rPr lang="en-US" sz="1600" dirty="0">
                <a:latin typeface="+mj-lt"/>
              </a:rPr>
              <a:t>, like fetching,</a:t>
            </a:r>
          </a:p>
          <a:p>
            <a:r>
              <a:rPr lang="en-US" sz="1600" dirty="0">
                <a:latin typeface="+mj-lt"/>
              </a:rPr>
              <a:t>       decoding, renaming dispatching or issuing instructions are </a:t>
            </a:r>
            <a:r>
              <a:rPr lang="en-US" sz="1600" dirty="0">
                <a:solidFill>
                  <a:srgbClr val="0070C0"/>
                </a:solidFill>
                <a:latin typeface="+mj-lt"/>
              </a:rPr>
              <a:t>appropriately</a:t>
            </a:r>
          </a:p>
          <a:p>
            <a:pPr>
              <a:spcAft>
                <a:spcPts val="600"/>
              </a:spcAft>
            </a:pPr>
            <a:r>
              <a:rPr lang="en-US" sz="1600" dirty="0">
                <a:solidFill>
                  <a:srgbClr val="0070C0"/>
                </a:solidFill>
                <a:latin typeface="+mj-lt"/>
              </a:rPr>
              <a:t>       fitted to each other</a:t>
            </a:r>
            <a:r>
              <a:rPr lang="en-US" sz="1600" dirty="0">
                <a:latin typeface="+mj-lt"/>
              </a:rPr>
              <a:t>. </a:t>
            </a:r>
          </a:p>
          <a:p>
            <a:pPr marL="285750" indent="-285750">
              <a:buFont typeface="Arial" panose="020B0604020202020204" pitchFamily="34" charset="0"/>
              <a:buChar char="•"/>
            </a:pPr>
            <a:r>
              <a:rPr lang="en-US" sz="1600" dirty="0">
                <a:latin typeface="+mj-lt"/>
              </a:rPr>
              <a:t>To achieve low power consumption </a:t>
            </a:r>
            <a:r>
              <a:rPr lang="en-US" sz="1600" dirty="0">
                <a:solidFill>
                  <a:srgbClr val="FF0000"/>
                </a:solidFill>
                <a:latin typeface="+mj-lt"/>
              </a:rPr>
              <a:t>first application processors </a:t>
            </a:r>
            <a:r>
              <a:rPr lang="en-US" sz="1600" dirty="0">
                <a:latin typeface="+mj-lt"/>
              </a:rPr>
              <a:t>used in tablets</a:t>
            </a:r>
          </a:p>
          <a:p>
            <a:r>
              <a:rPr lang="en-US" sz="1600" dirty="0">
                <a:latin typeface="+mj-lt"/>
              </a:rPr>
              <a:t>       and smartphones were </a:t>
            </a:r>
            <a:r>
              <a:rPr lang="en-US" sz="1600" dirty="0">
                <a:solidFill>
                  <a:srgbClr val="0070C0"/>
                </a:solidFill>
                <a:latin typeface="+mj-lt"/>
              </a:rPr>
              <a:t>"thin" designs with a typical decode width of 2, </a:t>
            </a:r>
          </a:p>
          <a:p>
            <a:r>
              <a:rPr lang="en-US" sz="1600" dirty="0">
                <a:latin typeface="+mj-lt"/>
              </a:rPr>
              <a:t>       as shown in the next Figure. </a:t>
            </a:r>
          </a:p>
        </p:txBody>
      </p:sp>
      <p:sp>
        <p:nvSpPr>
          <p:cNvPr id="5" name="TextBox 4"/>
          <p:cNvSpPr txBox="1"/>
          <p:nvPr/>
        </p:nvSpPr>
        <p:spPr>
          <a:xfrm>
            <a:off x="8794880" y="639250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3112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 calcmode="lin" valueType="num">
                                      <p:cBhvr additive="base">
                                        <p:cTn id="2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
                                            <p:txEl>
                                              <p:pRg st="7" end="7"/>
                                            </p:txEl>
                                          </p:spTgt>
                                        </p:tgtEl>
                                        <p:attrNameLst>
                                          <p:attrName>style.visibility</p:attrName>
                                        </p:attrNameLst>
                                      </p:cBhvr>
                                      <p:to>
                                        <p:strVal val="visible"/>
                                      </p:to>
                                    </p:set>
                                    <p:anim calcmode="lin" valueType="num">
                                      <p:cBhvr additive="base">
                                        <p:cTn id="2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1. Emergence and spread of smartphones (2)</a:t>
            </a:r>
            <a:endParaRPr lang="en-US" dirty="0"/>
          </a:p>
        </p:txBody>
      </p:sp>
      <p:sp>
        <p:nvSpPr>
          <p:cNvPr id="3" name="TextBox 2"/>
          <p:cNvSpPr txBox="1"/>
          <p:nvPr/>
        </p:nvSpPr>
        <p:spPr>
          <a:xfrm>
            <a:off x="115131" y="519281"/>
            <a:ext cx="3618298" cy="369332"/>
          </a:xfrm>
          <a:prstGeom prst="rect">
            <a:avLst/>
          </a:prstGeom>
          <a:noFill/>
        </p:spPr>
        <p:txBody>
          <a:bodyPr wrap="none" rtlCol="0">
            <a:spAutoFit/>
          </a:bodyPr>
          <a:lstStyle/>
          <a:p>
            <a:r>
              <a:rPr lang="en-US" dirty="0">
                <a:solidFill>
                  <a:srgbClr val="333399"/>
                </a:solidFill>
              </a:rPr>
              <a:t>Emergence of smartphones-1</a:t>
            </a:r>
          </a:p>
        </p:txBody>
      </p:sp>
      <p:sp>
        <p:nvSpPr>
          <p:cNvPr id="5" name="TextBox 4"/>
          <p:cNvSpPr txBox="1"/>
          <p:nvPr/>
        </p:nvSpPr>
        <p:spPr>
          <a:xfrm>
            <a:off x="296863" y="998730"/>
            <a:ext cx="5625323" cy="830997"/>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Forerunners</a:t>
            </a:r>
            <a:r>
              <a:rPr lang="en-US" sz="1600" dirty="0"/>
              <a:t> of smartphones emerged already</a:t>
            </a:r>
          </a:p>
          <a:p>
            <a:r>
              <a:rPr lang="en-US" sz="1600" dirty="0"/>
              <a:t>      </a:t>
            </a:r>
            <a:r>
              <a:rPr lang="en-US" sz="1600" dirty="0">
                <a:solidFill>
                  <a:srgbClr val="3333FF"/>
                </a:solidFill>
              </a:rPr>
              <a:t>at the beginning of the 2000’s</a:t>
            </a:r>
            <a:r>
              <a:rPr lang="en-US" sz="1600" dirty="0"/>
              <a:t>, like </a:t>
            </a:r>
            <a:r>
              <a:rPr lang="en-US" sz="1600" dirty="0">
                <a:solidFill>
                  <a:srgbClr val="3333FF"/>
                </a:solidFill>
              </a:rPr>
              <a:t>Nokia’s 7650</a:t>
            </a:r>
          </a:p>
          <a:p>
            <a:r>
              <a:rPr lang="en-US" sz="1600" dirty="0"/>
              <a:t>     (shipped in 2002). </a:t>
            </a:r>
          </a:p>
        </p:txBody>
      </p:sp>
      <p:pic>
        <p:nvPicPr>
          <p:cNvPr id="6" name="Picture 15" descr="http://upload.wikimedia.org/wikipedia/commons/thumb/d/da/Nokia_7650_01.jpg/320px-Nokia_7650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088740"/>
            <a:ext cx="1710190" cy="453734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832140" y="5904275"/>
            <a:ext cx="2880320" cy="338554"/>
          </a:xfrm>
          <a:prstGeom prst="rect">
            <a:avLst/>
          </a:prstGeom>
          <a:noFill/>
        </p:spPr>
        <p:txBody>
          <a:bodyPr wrap="square" rtlCol="0">
            <a:spAutoFit/>
          </a:bodyPr>
          <a:lstStyle/>
          <a:p>
            <a:r>
              <a:rPr lang="en-US" sz="1600" dirty="0"/>
              <a:t>Figure: Nokia’s 7650 [39]</a:t>
            </a:r>
          </a:p>
        </p:txBody>
      </p:sp>
      <p:sp>
        <p:nvSpPr>
          <p:cNvPr id="8" name="TextBox 7"/>
          <p:cNvSpPr txBox="1"/>
          <p:nvPr/>
        </p:nvSpPr>
        <p:spPr>
          <a:xfrm>
            <a:off x="283646" y="1853825"/>
            <a:ext cx="5773504"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a:t>The 7650 became the </a:t>
            </a:r>
            <a:r>
              <a:rPr lang="en-US" sz="1600" dirty="0">
                <a:solidFill>
                  <a:srgbClr val="3333FF"/>
                </a:solidFill>
              </a:rPr>
              <a:t>first widely available phone</a:t>
            </a:r>
          </a:p>
          <a:p>
            <a:r>
              <a:rPr lang="en-US" sz="1600" dirty="0">
                <a:solidFill>
                  <a:srgbClr val="3333FF"/>
                </a:solidFill>
              </a:rPr>
              <a:t>      with camera and color screen </a:t>
            </a:r>
            <a:r>
              <a:rPr lang="en-US" sz="1600" dirty="0"/>
              <a:t>but supported </a:t>
            </a:r>
          </a:p>
          <a:p>
            <a:pPr>
              <a:spcAft>
                <a:spcPts val="600"/>
              </a:spcAft>
            </a:pPr>
            <a:r>
              <a:rPr lang="en-US" sz="1600" dirty="0"/>
              <a:t>      </a:t>
            </a:r>
            <a:r>
              <a:rPr lang="en-US" sz="1600" dirty="0">
                <a:solidFill>
                  <a:srgbClr val="3333FF"/>
                </a:solidFill>
              </a:rPr>
              <a:t>no video</a:t>
            </a:r>
            <a:r>
              <a:rPr lang="en-US" sz="1600" dirty="0"/>
              <a:t>.</a:t>
            </a:r>
          </a:p>
          <a:p>
            <a:pPr marL="285750" indent="-285750">
              <a:buFont typeface="Arial" panose="020B0604020202020204" pitchFamily="34" charset="0"/>
              <a:buChar char="•"/>
            </a:pPr>
            <a:r>
              <a:rPr lang="en-US" sz="1600" dirty="0"/>
              <a:t>It was the first Nokia phone running under</a:t>
            </a:r>
          </a:p>
          <a:p>
            <a:r>
              <a:rPr lang="en-US" sz="1600" dirty="0"/>
              <a:t>      the</a:t>
            </a:r>
            <a:r>
              <a:rPr lang="en-US" sz="1600" dirty="0">
                <a:solidFill>
                  <a:schemeClr val="accent6"/>
                </a:solidFill>
              </a:rPr>
              <a:t> </a:t>
            </a:r>
            <a:r>
              <a:rPr lang="en-US" sz="1600" dirty="0">
                <a:solidFill>
                  <a:srgbClr val="3333FF"/>
                </a:solidFill>
              </a:rPr>
              <a:t>Symbian OS.</a:t>
            </a:r>
          </a:p>
        </p:txBody>
      </p:sp>
    </p:spTree>
    <p:extLst>
      <p:ext uri="{BB962C8B-B14F-4D97-AF65-F5344CB8AC3E}">
        <p14:creationId xmlns:p14="http://schemas.microsoft.com/office/powerpoint/2010/main" val="2834502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 calcmode="lin" valueType="num">
                                      <p:cBhvr additive="base">
                                        <p:cTn id="1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8">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 calcmode="lin" valueType="num">
                                      <p:cBhvr additive="base">
                                        <p:cTn id="15"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8">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 calcmode="lin" valueType="num">
                                      <p:cBhvr additive="base">
                                        <p:cTn id="23"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9789" y="1147771"/>
            <a:ext cx="8197836" cy="5611599"/>
          </a:xfrm>
          <a:prstGeom prst="rect">
            <a:avLst/>
          </a:prstGeom>
        </p:spPr>
      </p:pic>
      <p:sp>
        <p:nvSpPr>
          <p:cNvPr id="3" name="TextBox 2"/>
          <p:cNvSpPr txBox="1"/>
          <p:nvPr/>
        </p:nvSpPr>
        <p:spPr>
          <a:xfrm>
            <a:off x="168627" y="1016877"/>
            <a:ext cx="1683474" cy="292388"/>
          </a:xfrm>
          <a:prstGeom prst="rect">
            <a:avLst/>
          </a:prstGeom>
          <a:noFill/>
        </p:spPr>
        <p:txBody>
          <a:bodyPr wrap="none" rtlCol="0">
            <a:spAutoFit/>
          </a:bodyPr>
          <a:lstStyle/>
          <a:p>
            <a:r>
              <a:rPr lang="hu-HU" sz="1300" dirty="0" err="1">
                <a:solidFill>
                  <a:srgbClr val="2D2D8A"/>
                </a:solidFill>
              </a:rPr>
              <a:t>High</a:t>
            </a:r>
            <a:r>
              <a:rPr lang="hu-HU" sz="1300" dirty="0">
                <a:solidFill>
                  <a:srgbClr val="2D2D8A"/>
                </a:solidFill>
              </a:rPr>
              <a:t> performance</a:t>
            </a:r>
            <a:endParaRPr lang="en-US" sz="1300" dirty="0">
              <a:solidFill>
                <a:srgbClr val="000000"/>
              </a:solidFill>
            </a:endParaRPr>
          </a:p>
        </p:txBody>
      </p:sp>
      <p:sp>
        <p:nvSpPr>
          <p:cNvPr id="4" name="TextBox 2"/>
          <p:cNvSpPr txBox="1"/>
          <p:nvPr/>
        </p:nvSpPr>
        <p:spPr>
          <a:xfrm>
            <a:off x="213632" y="1996335"/>
            <a:ext cx="1122423" cy="284693"/>
          </a:xfrm>
          <a:prstGeom prst="rect">
            <a:avLst/>
          </a:prstGeom>
          <a:noFill/>
        </p:spPr>
        <p:txBody>
          <a:bodyPr wrap="none" rtlCol="0">
            <a:spAutoFit/>
          </a:bodyPr>
          <a:lstStyle/>
          <a:p>
            <a:r>
              <a:rPr lang="hu-HU" sz="1250" dirty="0" err="1">
                <a:solidFill>
                  <a:srgbClr val="2D2D8A"/>
                </a:solidFill>
              </a:rPr>
              <a:t>Mainstream</a:t>
            </a:r>
            <a:endParaRPr lang="en-US" sz="1250" dirty="0">
              <a:solidFill>
                <a:srgbClr val="000000"/>
              </a:solidFill>
            </a:endParaRPr>
          </a:p>
        </p:txBody>
      </p:sp>
      <p:sp>
        <p:nvSpPr>
          <p:cNvPr id="5" name="TextBox 2"/>
          <p:cNvSpPr txBox="1"/>
          <p:nvPr/>
        </p:nvSpPr>
        <p:spPr>
          <a:xfrm>
            <a:off x="234723" y="5040561"/>
            <a:ext cx="1053494" cy="284693"/>
          </a:xfrm>
          <a:prstGeom prst="rect">
            <a:avLst/>
          </a:prstGeom>
          <a:noFill/>
        </p:spPr>
        <p:txBody>
          <a:bodyPr wrap="none" rtlCol="0">
            <a:spAutoFit/>
          </a:bodyPr>
          <a:lstStyle/>
          <a:p>
            <a:r>
              <a:rPr lang="hu-HU" sz="1250" dirty="0" err="1">
                <a:solidFill>
                  <a:srgbClr val="2D2D8A"/>
                </a:solidFill>
              </a:rPr>
              <a:t>Low</a:t>
            </a:r>
            <a:r>
              <a:rPr lang="hu-HU" sz="1250" dirty="0">
                <a:solidFill>
                  <a:srgbClr val="2D2D8A"/>
                </a:solidFill>
              </a:rPr>
              <a:t> </a:t>
            </a:r>
            <a:r>
              <a:rPr lang="hu-HU" sz="1250" dirty="0" err="1">
                <a:solidFill>
                  <a:srgbClr val="2D2D8A"/>
                </a:solidFill>
              </a:rPr>
              <a:t>power</a:t>
            </a:r>
            <a:endParaRPr lang="en-US" sz="1250" dirty="0">
              <a:solidFill>
                <a:srgbClr val="000000"/>
              </a:solidFill>
            </a:endParaRPr>
          </a:p>
        </p:txBody>
      </p:sp>
      <p:sp>
        <p:nvSpPr>
          <p:cNvPr id="8" name="Title 7"/>
          <p:cNvSpPr>
            <a:spLocks noGrp="1"/>
          </p:cNvSpPr>
          <p:nvPr>
            <p:ph type="title"/>
          </p:nvPr>
        </p:nvSpPr>
        <p:spPr>
          <a:solidFill>
            <a:srgbClr val="0070C0"/>
          </a:solidFill>
        </p:spPr>
        <p:txBody>
          <a:bodyPr/>
          <a:lstStyle/>
          <a:p>
            <a:r>
              <a:rPr lang="en-US" altLang="en-US" dirty="0">
                <a:solidFill>
                  <a:srgbClr val="FFFFFF"/>
                </a:solidFill>
                <a:latin typeface="Verdana" pitchFamily="34" charset="0"/>
                <a:cs typeface="Arial" charset="0"/>
              </a:rPr>
              <a:t>3.1 Low power operation (18)</a:t>
            </a:r>
            <a:endParaRPr lang="en-US" dirty="0"/>
          </a:p>
        </p:txBody>
      </p:sp>
      <p:sp>
        <p:nvSpPr>
          <p:cNvPr id="9" name="TextBox 8"/>
          <p:cNvSpPr txBox="1"/>
          <p:nvPr/>
        </p:nvSpPr>
        <p:spPr>
          <a:xfrm>
            <a:off x="108524" y="521501"/>
            <a:ext cx="9063187" cy="369332"/>
          </a:xfrm>
          <a:prstGeom prst="rect">
            <a:avLst/>
          </a:prstGeom>
          <a:noFill/>
        </p:spPr>
        <p:txBody>
          <a:bodyPr wrap="none" rtlCol="0">
            <a:spAutoFit/>
          </a:bodyPr>
          <a:lstStyle/>
          <a:p>
            <a:r>
              <a:rPr lang="en-US" dirty="0">
                <a:solidFill>
                  <a:srgbClr val="2D2D8A"/>
                </a:solidFill>
              </a:rPr>
              <a:t>Key features of </a:t>
            </a:r>
            <a:r>
              <a:rPr lang="en-US" dirty="0" err="1">
                <a:solidFill>
                  <a:srgbClr val="2D2D8A"/>
                </a:solidFill>
              </a:rPr>
              <a:t>ARMv7</a:t>
            </a:r>
            <a:r>
              <a:rPr lang="en-US" dirty="0">
                <a:solidFill>
                  <a:srgbClr val="2D2D8A"/>
                </a:solidFill>
              </a:rPr>
              <a:t> ISA based early microarchitectures (based on [14]) </a:t>
            </a:r>
          </a:p>
        </p:txBody>
      </p:sp>
      <p:sp>
        <p:nvSpPr>
          <p:cNvPr id="6" name="Rectangle 5"/>
          <p:cNvSpPr/>
          <p:nvPr/>
        </p:nvSpPr>
        <p:spPr bwMode="auto">
          <a:xfrm>
            <a:off x="3086834" y="1403350"/>
            <a:ext cx="685800" cy="5311015"/>
          </a:xfrm>
          <a:prstGeom prst="rect">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rgbClr val="3333CC"/>
              </a:solidFill>
              <a:effectLst/>
              <a:latin typeface="Verdana" pitchFamily="34" charset="0"/>
            </a:endParaRPr>
          </a:p>
        </p:txBody>
      </p:sp>
    </p:spTree>
    <p:extLst>
      <p:ext uri="{BB962C8B-B14F-4D97-AF65-F5344CB8AC3E}">
        <p14:creationId xmlns:p14="http://schemas.microsoft.com/office/powerpoint/2010/main" val="36577606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(19)</a:t>
            </a:r>
            <a:endParaRPr lang="en-US" dirty="0"/>
          </a:p>
        </p:txBody>
      </p:sp>
      <p:sp>
        <p:nvSpPr>
          <p:cNvPr id="3" name="TextBox 2"/>
          <p:cNvSpPr txBox="1"/>
          <p:nvPr/>
        </p:nvSpPr>
        <p:spPr>
          <a:xfrm>
            <a:off x="132811" y="929999"/>
            <a:ext cx="8143127" cy="830997"/>
          </a:xfrm>
          <a:prstGeom prst="rect">
            <a:avLst/>
          </a:prstGeom>
          <a:noFill/>
        </p:spPr>
        <p:txBody>
          <a:bodyPr wrap="none" rtlCol="0">
            <a:spAutoFit/>
          </a:bodyPr>
          <a:lstStyle/>
          <a:p>
            <a:r>
              <a:rPr lang="en-US" sz="1600" dirty="0">
                <a:latin typeface="+mj-lt"/>
              </a:rPr>
              <a:t>We note that at the same time </a:t>
            </a:r>
            <a:r>
              <a:rPr lang="en-US" sz="1600" dirty="0">
                <a:solidFill>
                  <a:srgbClr val="FF0000"/>
                </a:solidFill>
                <a:latin typeface="+mj-lt"/>
              </a:rPr>
              <a:t>Intel's mainline processors </a:t>
            </a:r>
            <a:r>
              <a:rPr lang="en-US" sz="1600" dirty="0">
                <a:solidFill>
                  <a:srgbClr val="0070C0"/>
                </a:solidFill>
                <a:latin typeface="+mj-lt"/>
              </a:rPr>
              <a:t>had a 4-wide </a:t>
            </a:r>
          </a:p>
          <a:p>
            <a:r>
              <a:rPr lang="en-US" sz="1600" dirty="0">
                <a:solidFill>
                  <a:srgbClr val="0070C0"/>
                </a:solidFill>
                <a:latin typeface="+mj-lt"/>
              </a:rPr>
              <a:t>  microarchitecture</a:t>
            </a:r>
            <a:r>
              <a:rPr lang="en-US" sz="1600" dirty="0">
                <a:latin typeface="+mj-lt"/>
              </a:rPr>
              <a:t>, as indicated below,  to provide high performance/power </a:t>
            </a:r>
          </a:p>
          <a:p>
            <a:r>
              <a:rPr lang="en-US" sz="1600" dirty="0">
                <a:latin typeface="+mj-lt"/>
              </a:rPr>
              <a:t> (in terms of </a:t>
            </a:r>
            <a:r>
              <a:rPr lang="en-US" sz="1600" dirty="0" err="1">
                <a:latin typeface="+mj-lt"/>
              </a:rPr>
              <a:t>GFLOPS</a:t>
            </a:r>
            <a:r>
              <a:rPr lang="en-US" sz="1600" dirty="0">
                <a:latin typeface="+mj-lt"/>
              </a:rPr>
              <a:t>/Watt). </a:t>
            </a:r>
          </a:p>
        </p:txBody>
      </p:sp>
      <p:sp>
        <p:nvSpPr>
          <p:cNvPr id="4" name="TextBox 3"/>
          <p:cNvSpPr txBox="1"/>
          <p:nvPr/>
        </p:nvSpPr>
        <p:spPr>
          <a:xfrm>
            <a:off x="590340" y="4734435"/>
            <a:ext cx="8257136" cy="584775"/>
          </a:xfrm>
          <a:prstGeom prst="rect">
            <a:avLst/>
          </a:prstGeom>
          <a:noFill/>
        </p:spPr>
        <p:txBody>
          <a:bodyPr wrap="square" rtlCol="0">
            <a:spAutoFit/>
          </a:bodyPr>
          <a:lstStyle/>
          <a:p>
            <a:r>
              <a:rPr lang="en-US" sz="1600" dirty="0">
                <a:solidFill>
                  <a:srgbClr val="000000"/>
                </a:solidFill>
                <a:latin typeface="+mj-lt"/>
              </a:rPr>
              <a:t>Figure: Width of Intel’s Core 2 (2006) to Broadwell (2014) </a:t>
            </a:r>
            <a:r>
              <a:rPr lang="en-US" sz="1600" dirty="0" err="1">
                <a:solidFill>
                  <a:srgbClr val="000000"/>
                </a:solidFill>
                <a:latin typeface="+mj-lt"/>
              </a:rPr>
              <a:t>microarchitetures</a:t>
            </a:r>
            <a:r>
              <a:rPr lang="en-US" sz="1600" dirty="0">
                <a:solidFill>
                  <a:srgbClr val="000000"/>
                </a:solidFill>
                <a:latin typeface="+mj-lt"/>
              </a:rPr>
              <a:t> </a:t>
            </a:r>
          </a:p>
          <a:p>
            <a:r>
              <a:rPr lang="en-US" sz="1600" dirty="0">
                <a:solidFill>
                  <a:srgbClr val="000000"/>
                </a:solidFill>
                <a:latin typeface="+mj-lt"/>
              </a:rPr>
              <a:t>  underlying servers to laptops [10]</a:t>
            </a:r>
          </a:p>
        </p:txBody>
      </p:sp>
      <p:pic>
        <p:nvPicPr>
          <p:cNvPr id="5" name="Kép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582" y="2207868"/>
            <a:ext cx="7319825" cy="2301832"/>
          </a:xfrm>
          <a:prstGeom prst="rect">
            <a:avLst/>
          </a:prstGeom>
        </p:spPr>
      </p:pic>
      <p:sp>
        <p:nvSpPr>
          <p:cNvPr id="6" name="TextBox 5"/>
          <p:cNvSpPr txBox="1"/>
          <p:nvPr/>
        </p:nvSpPr>
        <p:spPr>
          <a:xfrm>
            <a:off x="5081980" y="1947003"/>
            <a:ext cx="665567" cy="261610"/>
          </a:xfrm>
          <a:prstGeom prst="rect">
            <a:avLst/>
          </a:prstGeom>
          <a:noFill/>
        </p:spPr>
        <p:txBody>
          <a:bodyPr wrap="none" rtlCol="0">
            <a:spAutoFit/>
          </a:bodyPr>
          <a:lstStyle/>
          <a:p>
            <a:r>
              <a:rPr lang="en-US" sz="1100" b="1" dirty="0">
                <a:solidFill>
                  <a:srgbClr val="000000"/>
                </a:solidFill>
              </a:rPr>
              <a:t>64-bit</a:t>
            </a:r>
          </a:p>
        </p:txBody>
      </p:sp>
      <p:sp>
        <p:nvSpPr>
          <p:cNvPr id="7" name="Oval 6"/>
          <p:cNvSpPr/>
          <p:nvPr/>
        </p:nvSpPr>
        <p:spPr>
          <a:xfrm>
            <a:off x="3718921" y="2584243"/>
            <a:ext cx="628132" cy="166518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Kép 4"/>
          <p:cNvPicPr>
            <a:picLocks noChangeAspect="1"/>
          </p:cNvPicPr>
          <p:nvPr/>
        </p:nvPicPr>
        <p:blipFill rotWithShape="1">
          <a:blip r:embed="rId2">
            <a:extLst>
              <a:ext uri="{28A0092B-C50C-407E-A947-70E740481C1C}">
                <a14:useLocalDpi xmlns:a14="http://schemas.microsoft.com/office/drawing/2010/main" val="0"/>
              </a:ext>
            </a:extLst>
          </a:blip>
          <a:srcRect l="4683" t="63515" r="77862" b="18243"/>
          <a:stretch/>
        </p:blipFill>
        <p:spPr>
          <a:xfrm>
            <a:off x="1919144" y="3450036"/>
            <a:ext cx="638824" cy="239992"/>
          </a:xfrm>
          <a:prstGeom prst="rect">
            <a:avLst/>
          </a:prstGeom>
        </p:spPr>
      </p:pic>
      <p:pic>
        <p:nvPicPr>
          <p:cNvPr id="9" name="Kép 4"/>
          <p:cNvPicPr>
            <a:picLocks noChangeAspect="1"/>
          </p:cNvPicPr>
          <p:nvPr/>
        </p:nvPicPr>
        <p:blipFill rotWithShape="1">
          <a:blip r:embed="rId2">
            <a:extLst>
              <a:ext uri="{28A0092B-C50C-407E-A947-70E740481C1C}">
                <a14:useLocalDpi xmlns:a14="http://schemas.microsoft.com/office/drawing/2010/main" val="0"/>
              </a:ext>
            </a:extLst>
          </a:blip>
          <a:srcRect l="4057" t="25287" r="76883" b="55161"/>
          <a:stretch/>
        </p:blipFill>
        <p:spPr>
          <a:xfrm>
            <a:off x="1106614" y="3239978"/>
            <a:ext cx="1395155" cy="450050"/>
          </a:xfrm>
          <a:prstGeom prst="rect">
            <a:avLst/>
          </a:prstGeom>
        </p:spPr>
      </p:pic>
      <p:sp>
        <p:nvSpPr>
          <p:cNvPr id="10" name="TextBox 9"/>
          <p:cNvSpPr txBox="1"/>
          <p:nvPr/>
        </p:nvSpPr>
        <p:spPr>
          <a:xfrm>
            <a:off x="1257837" y="2977496"/>
            <a:ext cx="1125628" cy="931024"/>
          </a:xfrm>
          <a:prstGeom prst="rect">
            <a:avLst/>
          </a:prstGeom>
          <a:noFill/>
        </p:spPr>
        <p:txBody>
          <a:bodyPr wrap="none" rtlCol="0">
            <a:spAutoFit/>
          </a:bodyPr>
          <a:lstStyle/>
          <a:p>
            <a:pPr algn="ctr">
              <a:spcAft>
                <a:spcPts val="300"/>
              </a:spcAft>
            </a:pPr>
            <a:r>
              <a:rPr lang="en-US" sz="1300" b="1" dirty="0"/>
              <a:t>Intel</a:t>
            </a:r>
          </a:p>
          <a:p>
            <a:pPr algn="ctr"/>
            <a:r>
              <a:rPr lang="en-US" sz="1300" b="1" dirty="0"/>
              <a:t>Core 2</a:t>
            </a:r>
          </a:p>
          <a:p>
            <a:pPr algn="ctr"/>
            <a:r>
              <a:rPr lang="en-US" sz="1300" b="1" dirty="0"/>
              <a:t>to</a:t>
            </a:r>
          </a:p>
          <a:p>
            <a:pPr algn="ctr"/>
            <a:r>
              <a:rPr lang="en-US" sz="1300" b="1" dirty="0"/>
              <a:t>Broadwell</a:t>
            </a:r>
          </a:p>
        </p:txBody>
      </p:sp>
      <p:sp>
        <p:nvSpPr>
          <p:cNvPr id="12" name="TextBox 11"/>
          <p:cNvSpPr txBox="1"/>
          <p:nvPr/>
        </p:nvSpPr>
        <p:spPr>
          <a:xfrm>
            <a:off x="117920" y="520871"/>
            <a:ext cx="3429144" cy="369332"/>
          </a:xfrm>
          <a:prstGeom prst="rect">
            <a:avLst/>
          </a:prstGeom>
          <a:noFill/>
        </p:spPr>
        <p:txBody>
          <a:bodyPr wrap="none" rtlCol="0">
            <a:spAutoFit/>
          </a:bodyPr>
          <a:lstStyle/>
          <a:p>
            <a:r>
              <a:rPr lang="en-US" dirty="0">
                <a:solidFill>
                  <a:schemeClr val="accent6"/>
                </a:solidFill>
              </a:rPr>
              <a:t>“Narrow” microarchitectures -3</a:t>
            </a:r>
          </a:p>
        </p:txBody>
      </p:sp>
    </p:spTree>
    <p:extLst>
      <p:ext uri="{BB962C8B-B14F-4D97-AF65-F5344CB8AC3E}">
        <p14:creationId xmlns:p14="http://schemas.microsoft.com/office/powerpoint/2010/main" val="39211312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(20)</a:t>
            </a:r>
            <a:endParaRPr lang="en-US" dirty="0"/>
          </a:p>
        </p:txBody>
      </p:sp>
      <p:sp>
        <p:nvSpPr>
          <p:cNvPr id="3" name="TextBox 2"/>
          <p:cNvSpPr txBox="1"/>
          <p:nvPr/>
        </p:nvSpPr>
        <p:spPr>
          <a:xfrm>
            <a:off x="114862" y="514173"/>
            <a:ext cx="7923772" cy="623248"/>
          </a:xfrm>
          <a:prstGeom prst="rect">
            <a:avLst/>
          </a:prstGeom>
          <a:noFill/>
        </p:spPr>
        <p:txBody>
          <a:bodyPr wrap="none" rtlCol="0">
            <a:spAutoFit/>
          </a:bodyPr>
          <a:lstStyle/>
          <a:p>
            <a:pPr>
              <a:spcAft>
                <a:spcPts val="300"/>
              </a:spcAft>
            </a:pPr>
            <a:r>
              <a:rPr lang="en-US" sz="1600" dirty="0">
                <a:solidFill>
                  <a:srgbClr val="FF0000"/>
                </a:solidFill>
                <a:latin typeface="+mj-lt"/>
              </a:rPr>
              <a:t>Remarks</a:t>
            </a:r>
          </a:p>
          <a:p>
            <a:pPr marL="285750" indent="-285750">
              <a:buFont typeface="Arial" panose="020B0604020202020204" pitchFamily="34" charset="0"/>
              <a:buChar char="•"/>
            </a:pPr>
            <a:r>
              <a:rPr lang="en-US" sz="1600" dirty="0">
                <a:solidFill>
                  <a:srgbClr val="FF0000"/>
                </a:solidFill>
                <a:latin typeface="+mj-lt"/>
              </a:rPr>
              <a:t>Evolution of the decode width </a:t>
            </a:r>
            <a:r>
              <a:rPr lang="en-US" sz="1600" dirty="0">
                <a:solidFill>
                  <a:srgbClr val="0070C0"/>
                </a:solidFill>
                <a:latin typeface="+mj-lt"/>
              </a:rPr>
              <a:t>in Intel's mainstream microarchitectures</a:t>
            </a:r>
            <a:endParaRPr lang="en-US" sz="1600" dirty="0">
              <a:latin typeface="+mj-lt"/>
            </a:endParaRPr>
          </a:p>
        </p:txBody>
      </p:sp>
      <p:sp>
        <p:nvSpPr>
          <p:cNvPr id="7" name="TextBox 6"/>
          <p:cNvSpPr txBox="1"/>
          <p:nvPr/>
        </p:nvSpPr>
        <p:spPr>
          <a:xfrm>
            <a:off x="537107" y="1144243"/>
            <a:ext cx="5049011"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latin typeface="+mj-lt"/>
              </a:rPr>
              <a:t>up to the Pentium 4 (2000): 3-wide</a:t>
            </a:r>
          </a:p>
          <a:p>
            <a:pPr marL="285750" indent="-285750">
              <a:spcAft>
                <a:spcPts val="300"/>
              </a:spcAft>
              <a:buFont typeface="Arial" panose="020B0604020202020204" pitchFamily="34" charset="0"/>
              <a:buChar char="•"/>
            </a:pPr>
            <a:r>
              <a:rPr lang="en-US" sz="1600" dirty="0">
                <a:latin typeface="+mj-lt"/>
              </a:rPr>
              <a:t>beginning with the Core 2 (2006): 4-wide</a:t>
            </a:r>
          </a:p>
          <a:p>
            <a:pPr marL="285750" indent="-285750">
              <a:spcAft>
                <a:spcPts val="300"/>
              </a:spcAft>
              <a:buFont typeface="Arial" panose="020B0604020202020204" pitchFamily="34" charset="0"/>
              <a:buChar char="•"/>
            </a:pPr>
            <a:r>
              <a:rPr lang="en-US" sz="1600" dirty="0">
                <a:latin typeface="+mj-lt"/>
              </a:rPr>
              <a:t>beginning with the </a:t>
            </a:r>
            <a:r>
              <a:rPr lang="en-US" sz="1600" dirty="0" err="1">
                <a:latin typeface="+mj-lt"/>
              </a:rPr>
              <a:t>Skylake</a:t>
            </a:r>
            <a:r>
              <a:rPr lang="en-US" sz="1600" dirty="0">
                <a:latin typeface="+mj-lt"/>
              </a:rPr>
              <a:t> (2015): 5-wide</a:t>
            </a:r>
          </a:p>
        </p:txBody>
      </p:sp>
      <p:sp>
        <p:nvSpPr>
          <p:cNvPr id="12" name="TextBox 11"/>
          <p:cNvSpPr txBox="1"/>
          <p:nvPr/>
        </p:nvSpPr>
        <p:spPr>
          <a:xfrm>
            <a:off x="114862" y="2147708"/>
            <a:ext cx="9161098" cy="907941"/>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By contrast </a:t>
            </a:r>
            <a:r>
              <a:rPr lang="en-US" sz="1600" dirty="0">
                <a:solidFill>
                  <a:srgbClr val="0070C0"/>
                </a:solidFill>
                <a:latin typeface="+mj-lt"/>
              </a:rPr>
              <a:t>AMD's microarchitectures remained 3-wide until the </a:t>
            </a:r>
            <a:r>
              <a:rPr lang="en-US" sz="1600" dirty="0" err="1">
                <a:solidFill>
                  <a:srgbClr val="0070C0"/>
                </a:solidFill>
                <a:latin typeface="+mj-lt"/>
              </a:rPr>
              <a:t>K15</a:t>
            </a:r>
            <a:r>
              <a:rPr lang="en-US" sz="1600" dirty="0">
                <a:solidFill>
                  <a:srgbClr val="0070C0"/>
                </a:solidFill>
                <a:latin typeface="+mj-lt"/>
              </a:rPr>
              <a:t> Bulldozer line</a:t>
            </a:r>
          </a:p>
          <a:p>
            <a:pPr>
              <a:spcAft>
                <a:spcPts val="600"/>
              </a:spcAft>
            </a:pPr>
            <a:r>
              <a:rPr lang="en-US" sz="1600" dirty="0">
                <a:solidFill>
                  <a:srgbClr val="0070C0"/>
                </a:solidFill>
                <a:latin typeface="+mj-lt"/>
              </a:rPr>
              <a:t>       </a:t>
            </a:r>
            <a:r>
              <a:rPr lang="hu-HU" sz="1600" dirty="0">
                <a:solidFill>
                  <a:srgbClr val="0070C0"/>
                </a:solidFill>
                <a:latin typeface="+mj-lt"/>
              </a:rPr>
              <a:t>arrived </a:t>
            </a:r>
            <a:r>
              <a:rPr lang="en-US" sz="1600" dirty="0">
                <a:solidFill>
                  <a:srgbClr val="0070C0"/>
                </a:solidFill>
                <a:latin typeface="+mj-lt"/>
              </a:rPr>
              <a:t>(2011).</a:t>
            </a:r>
          </a:p>
          <a:p>
            <a:r>
              <a:rPr lang="en-US" sz="1600" dirty="0">
                <a:latin typeface="+mj-lt"/>
              </a:rPr>
              <a:t>    This fact was a significant contributor to Intel's performance superiority.</a:t>
            </a:r>
          </a:p>
        </p:txBody>
      </p:sp>
      <p:sp>
        <p:nvSpPr>
          <p:cNvPr id="13" name="TextBox 12"/>
          <p:cNvSpPr txBox="1"/>
          <p:nvPr/>
        </p:nvSpPr>
        <p:spPr>
          <a:xfrm>
            <a:off x="8794880" y="6375518"/>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75345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(21)</a:t>
            </a:r>
            <a:endParaRPr lang="en-US" dirty="0"/>
          </a:p>
        </p:txBody>
      </p:sp>
      <p:sp>
        <p:nvSpPr>
          <p:cNvPr id="3" name="TextBox 2"/>
          <p:cNvSpPr txBox="1"/>
          <p:nvPr/>
        </p:nvSpPr>
        <p:spPr>
          <a:xfrm>
            <a:off x="131134" y="514820"/>
            <a:ext cx="8551722" cy="369332"/>
          </a:xfrm>
          <a:prstGeom prst="rect">
            <a:avLst/>
          </a:prstGeom>
          <a:noFill/>
        </p:spPr>
        <p:txBody>
          <a:bodyPr wrap="square" rtlCol="0">
            <a:spAutoFit/>
          </a:bodyPr>
          <a:lstStyle/>
          <a:p>
            <a:r>
              <a:rPr lang="en-US" dirty="0">
                <a:solidFill>
                  <a:schemeClr val="accent6"/>
                </a:solidFill>
                <a:latin typeface="+mj-lt"/>
              </a:rPr>
              <a:t>Evolution of the width of mobile cores -1</a:t>
            </a:r>
          </a:p>
        </p:txBody>
      </p:sp>
      <p:sp>
        <p:nvSpPr>
          <p:cNvPr id="5" name="TextBox 4"/>
          <p:cNvSpPr txBox="1"/>
          <p:nvPr/>
        </p:nvSpPr>
        <p:spPr>
          <a:xfrm>
            <a:off x="118272" y="924493"/>
            <a:ext cx="8717066" cy="830997"/>
          </a:xfrm>
          <a:prstGeom prst="rect">
            <a:avLst/>
          </a:prstGeom>
          <a:noFill/>
        </p:spPr>
        <p:txBody>
          <a:bodyPr wrap="none" rtlCol="0">
            <a:spAutoFit/>
          </a:bodyPr>
          <a:lstStyle/>
          <a:p>
            <a:r>
              <a:rPr lang="en-US" sz="1600" dirty="0">
                <a:solidFill>
                  <a:srgbClr val="0070C0"/>
                </a:solidFill>
                <a:latin typeface="+mj-lt"/>
              </a:rPr>
              <a:t>Advancements in IC technology and power management </a:t>
            </a:r>
            <a:r>
              <a:rPr lang="en-US" sz="1600" dirty="0">
                <a:latin typeface="+mj-lt"/>
              </a:rPr>
              <a:t>allowed </a:t>
            </a:r>
            <a:r>
              <a:rPr lang="en-US" sz="1600" dirty="0">
                <a:solidFill>
                  <a:srgbClr val="FF0000"/>
                </a:solidFill>
                <a:latin typeface="+mj-lt"/>
              </a:rPr>
              <a:t>to widen the </a:t>
            </a:r>
          </a:p>
          <a:p>
            <a:r>
              <a:rPr lang="en-US" sz="1600" dirty="0">
                <a:solidFill>
                  <a:srgbClr val="FF0000"/>
                </a:solidFill>
                <a:latin typeface="+mj-lt"/>
              </a:rPr>
              <a:t>  microarchitecture of mobiles </a:t>
            </a:r>
            <a:r>
              <a:rPr lang="en-US" sz="1600" dirty="0">
                <a:latin typeface="+mj-lt"/>
              </a:rPr>
              <a:t>without noticeable raising their power consumption,</a:t>
            </a:r>
          </a:p>
          <a:p>
            <a:r>
              <a:rPr lang="en-US" sz="1600" dirty="0">
                <a:latin typeface="+mj-lt"/>
              </a:rPr>
              <a:t>  as follows. </a:t>
            </a:r>
          </a:p>
        </p:txBody>
      </p:sp>
      <p:sp>
        <p:nvSpPr>
          <p:cNvPr id="6" name="TextBox 5"/>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0511197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62" y="507293"/>
            <a:ext cx="50685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333399"/>
                </a:solidFill>
                <a:latin typeface="Verdana"/>
              </a:rPr>
              <a:t>Evolution of the width of mobile cores -2</a:t>
            </a:r>
          </a:p>
        </p:txBody>
      </p:sp>
      <p:sp>
        <p:nvSpPr>
          <p:cNvPr id="3" name="Text Box 5"/>
          <p:cNvSpPr txBox="1">
            <a:spLocks noChangeArrowheads="1"/>
          </p:cNvSpPr>
          <p:nvPr/>
        </p:nvSpPr>
        <p:spPr bwMode="auto">
          <a:xfrm>
            <a:off x="3504432" y="1625234"/>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3-wide</a:t>
            </a:r>
          </a:p>
        </p:txBody>
      </p:sp>
      <p:sp>
        <p:nvSpPr>
          <p:cNvPr id="4" name="Text Box 5"/>
          <p:cNvSpPr txBox="1">
            <a:spLocks noChangeArrowheads="1"/>
          </p:cNvSpPr>
          <p:nvPr/>
        </p:nvSpPr>
        <p:spPr bwMode="auto">
          <a:xfrm>
            <a:off x="1658324" y="162314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2-wide</a:t>
            </a:r>
          </a:p>
        </p:txBody>
      </p:sp>
      <p:sp>
        <p:nvSpPr>
          <p:cNvPr id="5" name="Oval 13"/>
          <p:cNvSpPr>
            <a:spLocks noChangeArrowheads="1"/>
          </p:cNvSpPr>
          <p:nvPr/>
        </p:nvSpPr>
        <p:spPr bwMode="auto">
          <a:xfrm>
            <a:off x="8210335" y="1543954"/>
            <a:ext cx="65087" cy="61913"/>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Text Box 5"/>
          <p:cNvSpPr txBox="1">
            <a:spLocks noChangeArrowheads="1"/>
          </p:cNvSpPr>
          <p:nvPr/>
        </p:nvSpPr>
        <p:spPr bwMode="auto">
          <a:xfrm>
            <a:off x="5234942" y="1621797"/>
            <a:ext cx="18787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4-wide</a:t>
            </a:r>
          </a:p>
        </p:txBody>
      </p:sp>
      <p:cxnSp>
        <p:nvCxnSpPr>
          <p:cNvPr id="14" name="Straight Connector 13"/>
          <p:cNvCxnSpPr/>
          <p:nvPr/>
        </p:nvCxnSpPr>
        <p:spPr bwMode="auto">
          <a:xfrm flipH="1">
            <a:off x="1949840" y="1318043"/>
            <a:ext cx="2958395" cy="258892"/>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00451" y="1318043"/>
            <a:ext cx="3307303" cy="263407"/>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Text Box 4"/>
          <p:cNvSpPr txBox="1">
            <a:spLocks noChangeArrowheads="1"/>
          </p:cNvSpPr>
          <p:nvPr/>
        </p:nvSpPr>
        <p:spPr bwMode="auto">
          <a:xfrm>
            <a:off x="1196625" y="966006"/>
            <a:ext cx="7404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marL="0" marR="0" lvl="0" indent="0" algn="ctr" defTabSz="914400" rtl="0" eaLnBrk="1" fontAlgn="auto" latinLnBrk="0" hangingPunct="1">
              <a:lnSpc>
                <a:spcPct val="100000"/>
              </a:lnSpc>
              <a:spcBef>
                <a:spcPct val="0"/>
              </a:spcBef>
              <a:spcAft>
                <a:spcPts val="0"/>
              </a:spcAft>
              <a:buClrTx/>
              <a:buSzTx/>
              <a:buFont typeface="Wingdings" pitchFamily="2" charset="2"/>
              <a:buNone/>
              <a:tabLst/>
              <a:defRPr/>
            </a:pP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Width of mobile cores (or of big cores of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big.LITTLE</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altLang="en-US" sz="1200" b="1" i="0" u="none" strike="noStrike" kern="1200" cap="none" spc="0" normalizeH="0" baseline="0" noProof="0" dirty="0" err="1">
                <a:ln>
                  <a:noFill/>
                </a:ln>
                <a:solidFill>
                  <a:srgbClr val="000000"/>
                </a:solidFill>
                <a:effectLst/>
                <a:uLnTx/>
                <a:uFillTx/>
                <a:latin typeface="Verdana" pitchFamily="34" charset="0"/>
                <a:ea typeface="+mn-ea"/>
                <a:cs typeface="+mn-cs"/>
              </a:rPr>
              <a:t>dynamIQ</a:t>
            </a:r>
            <a:r>
              <a:rPr kumimoji="0" lang="en-US" altLang="en-US" sz="1200" b="1" i="0" u="none" strike="noStrike" kern="1200" cap="none" spc="0" normalizeH="0" baseline="0" noProof="0" dirty="0">
                <a:ln>
                  <a:noFill/>
                </a:ln>
                <a:solidFill>
                  <a:srgbClr val="000000"/>
                </a:solidFill>
                <a:effectLst/>
                <a:uLnTx/>
                <a:uFillTx/>
                <a:latin typeface="Verdana" pitchFamily="34" charset="0"/>
                <a:ea typeface="+mn-ea"/>
                <a:cs typeface="+mn-cs"/>
              </a:rPr>
              <a:t> core clusters)</a:t>
            </a:r>
          </a:p>
        </p:txBody>
      </p:sp>
      <p:sp>
        <p:nvSpPr>
          <p:cNvPr id="19" name="Text Box 6"/>
          <p:cNvSpPr txBox="1">
            <a:spLocks noChangeArrowheads="1"/>
          </p:cNvSpPr>
          <p:nvPr/>
        </p:nvSpPr>
        <p:spPr bwMode="auto">
          <a:xfrm>
            <a:off x="7835816" y="1623851"/>
            <a:ext cx="78098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rPr>
              <a:t>6-wide</a:t>
            </a:r>
          </a:p>
        </p:txBody>
      </p:sp>
      <p:sp>
        <p:nvSpPr>
          <p:cNvPr id="21" name="Oval 20"/>
          <p:cNvSpPr>
            <a:spLocks noChangeArrowheads="1"/>
          </p:cNvSpPr>
          <p:nvPr/>
        </p:nvSpPr>
        <p:spPr bwMode="auto">
          <a:xfrm>
            <a:off x="1903452" y="155194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cxnSp>
        <p:nvCxnSpPr>
          <p:cNvPr id="29" name="Straight Connector 28"/>
          <p:cNvCxnSpPr/>
          <p:nvPr/>
        </p:nvCxnSpPr>
        <p:spPr bwMode="auto">
          <a:xfrm flipH="1">
            <a:off x="3917379" y="1318043"/>
            <a:ext cx="969126" cy="270031"/>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1" name="Straight Connector 30"/>
          <p:cNvCxnSpPr/>
          <p:nvPr/>
        </p:nvCxnSpPr>
        <p:spPr bwMode="auto">
          <a:xfrm>
            <a:off x="4900451" y="1311780"/>
            <a:ext cx="1257605" cy="252936"/>
          </a:xfrm>
          <a:prstGeom prst="line">
            <a:avLst/>
          </a:prstGeom>
          <a:noFill/>
          <a:ln w="63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4" name="Oval 13"/>
          <p:cNvSpPr>
            <a:spLocks noChangeArrowheads="1"/>
          </p:cNvSpPr>
          <p:nvPr/>
        </p:nvSpPr>
        <p:spPr bwMode="auto">
          <a:xfrm>
            <a:off x="3884834" y="1555581"/>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 name="Oval 45"/>
          <p:cNvSpPr>
            <a:spLocks noChangeArrowheads="1"/>
          </p:cNvSpPr>
          <p:nvPr/>
        </p:nvSpPr>
        <p:spPr bwMode="auto">
          <a:xfrm>
            <a:off x="6137115" y="1547647"/>
            <a:ext cx="65088" cy="60325"/>
          </a:xfrm>
          <a:prstGeom prst="ellipse">
            <a:avLst/>
          </a:prstGeom>
          <a:solidFill>
            <a:srgbClr val="FFFFFF"/>
          </a:solidFill>
          <a:ln w="0">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hu-HU"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9" name="TextBox 48"/>
          <p:cNvSpPr txBox="1"/>
          <p:nvPr/>
        </p:nvSpPr>
        <p:spPr>
          <a:xfrm>
            <a:off x="71500" y="1894552"/>
            <a:ext cx="749218" cy="2827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ARM</a:t>
            </a:r>
          </a:p>
        </p:txBody>
      </p:sp>
      <p:sp>
        <p:nvSpPr>
          <p:cNvPr id="51" name="TextBox 50"/>
          <p:cNvSpPr txBox="1"/>
          <p:nvPr/>
        </p:nvSpPr>
        <p:spPr>
          <a:xfrm>
            <a:off x="829078" y="1894551"/>
            <a:ext cx="2137614" cy="123880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 Cortex-A cores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except the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(2005-2009)</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Cortex-A73 (2016)</a:t>
            </a:r>
          </a:p>
        </p:txBody>
      </p:sp>
      <p:sp>
        <p:nvSpPr>
          <p:cNvPr id="52" name="TextBox 51"/>
          <p:cNvSpPr txBox="1"/>
          <p:nvPr/>
        </p:nvSpPr>
        <p:spPr>
          <a:xfrm>
            <a:off x="2842295" y="1891827"/>
            <a:ext cx="213761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v7 ISA 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(32-bit) Cortex-A15</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(2010)</a:t>
            </a:r>
          </a:p>
        </p:txBody>
      </p:sp>
      <p:sp>
        <p:nvSpPr>
          <p:cNvPr id="53" name="TextBox 52"/>
          <p:cNvSpPr txBox="1"/>
          <p:nvPr/>
        </p:nvSpPr>
        <p:spPr>
          <a:xfrm>
            <a:off x="124593" y="3129096"/>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Intel</a:t>
            </a:r>
          </a:p>
        </p:txBody>
      </p:sp>
      <p:sp>
        <p:nvSpPr>
          <p:cNvPr id="54" name="TextBox 53"/>
          <p:cNvSpPr txBox="1"/>
          <p:nvPr/>
        </p:nvSpPr>
        <p:spPr>
          <a:xfrm>
            <a:off x="1209370" y="3099278"/>
            <a:ext cx="133758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Atom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(2008-2016)</a:t>
            </a:r>
          </a:p>
        </p:txBody>
      </p:sp>
      <p:sp>
        <p:nvSpPr>
          <p:cNvPr id="55" name="TextBox 54"/>
          <p:cNvSpPr txBox="1"/>
          <p:nvPr/>
        </p:nvSpPr>
        <p:spPr>
          <a:xfrm>
            <a:off x="114534" y="3527959"/>
            <a:ext cx="73173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AMD</a:t>
            </a:r>
          </a:p>
        </p:txBody>
      </p:sp>
      <p:sp>
        <p:nvSpPr>
          <p:cNvPr id="56" name="TextBox 55"/>
          <p:cNvSpPr txBox="1"/>
          <p:nvPr/>
        </p:nvSpPr>
        <p:spPr>
          <a:xfrm>
            <a:off x="1269331" y="3478263"/>
            <a:ext cx="1286817" cy="4645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Cat family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(2011-2015)</a:t>
            </a:r>
          </a:p>
        </p:txBody>
      </p:sp>
      <p:sp>
        <p:nvSpPr>
          <p:cNvPr id="57" name="TextBox 56"/>
          <p:cNvSpPr txBox="1"/>
          <p:nvPr/>
        </p:nvSpPr>
        <p:spPr>
          <a:xfrm>
            <a:off x="114534" y="3950913"/>
            <a:ext cx="72431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Apple</a:t>
            </a:r>
          </a:p>
        </p:txBody>
      </p:sp>
      <p:sp>
        <p:nvSpPr>
          <p:cNvPr id="58" name="TextBox 57"/>
          <p:cNvSpPr txBox="1"/>
          <p:nvPr/>
        </p:nvSpPr>
        <p:spPr>
          <a:xfrm>
            <a:off x="1121442" y="3957445"/>
            <a:ext cx="16503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Cortex-A8 (2009)</a:t>
            </a:r>
          </a:p>
        </p:txBody>
      </p:sp>
      <p:sp>
        <p:nvSpPr>
          <p:cNvPr id="59" name="TextBox 58"/>
          <p:cNvSpPr txBox="1"/>
          <p:nvPr/>
        </p:nvSpPr>
        <p:spPr>
          <a:xfrm>
            <a:off x="3045994" y="3954625"/>
            <a:ext cx="1764395" cy="287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A6 (Swift (2012)</a:t>
            </a:r>
          </a:p>
        </p:txBody>
      </p:sp>
      <p:sp>
        <p:nvSpPr>
          <p:cNvPr id="60" name="TextBox 59"/>
          <p:cNvSpPr txBox="1"/>
          <p:nvPr/>
        </p:nvSpPr>
        <p:spPr>
          <a:xfrm>
            <a:off x="7093648" y="3957445"/>
            <a:ext cx="1984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A7 (Cyclone (2013)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and subsequent cores</a:t>
            </a:r>
          </a:p>
        </p:txBody>
      </p:sp>
      <p:sp>
        <p:nvSpPr>
          <p:cNvPr id="61" name="TextBox 60"/>
          <p:cNvSpPr txBox="1"/>
          <p:nvPr/>
        </p:nvSpPr>
        <p:spPr>
          <a:xfrm>
            <a:off x="107112" y="42382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Qualcomm</a:t>
            </a:r>
          </a:p>
        </p:txBody>
      </p:sp>
      <p:sp>
        <p:nvSpPr>
          <p:cNvPr id="62" name="TextBox 61"/>
          <p:cNvSpPr txBox="1"/>
          <p:nvPr/>
        </p:nvSpPr>
        <p:spPr>
          <a:xfrm>
            <a:off x="947037" y="4242885"/>
            <a:ext cx="194265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Scorpion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(S1-S3) (2007-2010)</a:t>
            </a:r>
          </a:p>
        </p:txBody>
      </p:sp>
      <p:sp>
        <p:nvSpPr>
          <p:cNvPr id="63" name="TextBox 62"/>
          <p:cNvSpPr txBox="1"/>
          <p:nvPr/>
        </p:nvSpPr>
        <p:spPr>
          <a:xfrm>
            <a:off x="2953227" y="4249212"/>
            <a:ext cx="1933277" cy="18697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Krait v7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(S4/S400/S60x/S80x)</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(2012-2014)</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280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(S820/821/835) (2015/2016/2017)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Kryo</a:t>
            </a:r>
            <a:r>
              <a:rPr kumimoji="0" lang="en-US" sz="1200" b="0" i="0" u="none" strike="noStrike" kern="1200" cap="none" spc="0" normalizeH="0" baseline="0" noProof="0" dirty="0">
                <a:ln>
                  <a:noFill/>
                </a:ln>
                <a:solidFill>
                  <a:srgbClr val="000000"/>
                </a:solidFill>
                <a:effectLst/>
                <a:uLnTx/>
                <a:uFillTx/>
                <a:latin typeface="Verdana"/>
                <a:ea typeface="+mn-ea"/>
                <a:cs typeface="+mn-cs"/>
              </a:rPr>
              <a:t> 385 v8.2 ISA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(S845) (2018)</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4" name="TextBox 63"/>
          <p:cNvSpPr txBox="1"/>
          <p:nvPr/>
        </p:nvSpPr>
        <p:spPr>
          <a:xfrm>
            <a:off x="116505" y="5861574"/>
            <a:ext cx="1035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Samsung</a:t>
            </a:r>
          </a:p>
        </p:txBody>
      </p:sp>
      <p:sp>
        <p:nvSpPr>
          <p:cNvPr id="65" name="TextBox 64"/>
          <p:cNvSpPr txBox="1"/>
          <p:nvPr/>
        </p:nvSpPr>
        <p:spPr>
          <a:xfrm>
            <a:off x="5088487" y="5889901"/>
            <a:ext cx="2251557"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M1 core v8 ISA (2016) </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8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M2 core v8 ISA (2017)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 </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Octa</a:t>
            </a:r>
            <a:r>
              <a:rPr kumimoji="0" lang="en-US" sz="1200" b="0" i="0" u="none" strike="noStrike" kern="1200" cap="none" spc="0" normalizeH="0" baseline="0" noProof="0" dirty="0">
                <a:ln>
                  <a:noFill/>
                </a:ln>
                <a:solidFill>
                  <a:srgbClr val="000000"/>
                </a:solidFill>
                <a:effectLst/>
                <a:uLnTx/>
                <a:uFillTx/>
                <a:latin typeface="Verdana"/>
                <a:ea typeface="+mn-ea"/>
                <a:cs typeface="+mn-cs"/>
              </a:rPr>
              <a:t>)</a:t>
            </a:r>
          </a:p>
        </p:txBody>
      </p:sp>
      <p:sp>
        <p:nvSpPr>
          <p:cNvPr id="66" name="TextBox 65"/>
          <p:cNvSpPr txBox="1"/>
          <p:nvPr/>
        </p:nvSpPr>
        <p:spPr>
          <a:xfrm>
            <a:off x="7413829" y="5893999"/>
            <a:ext cx="1758041"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M3 core v8.2 ISA (2018)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9810)</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Verdana"/>
              <a:ea typeface="+mn-ea"/>
              <a:cs typeface="+mn-cs"/>
            </a:endParaRPr>
          </a:p>
        </p:txBody>
      </p:sp>
      <p:sp>
        <p:nvSpPr>
          <p:cNvPr id="67" name="TextBox 66"/>
          <p:cNvSpPr txBox="1"/>
          <p:nvPr/>
        </p:nvSpPr>
        <p:spPr>
          <a:xfrm>
            <a:off x="2478197" y="2646103"/>
            <a:ext cx="283191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v8 ISA-based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(64-bit) Cortex-A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Verdana"/>
                <a:ea typeface="+mn-ea"/>
                <a:cs typeface="+mn-cs"/>
              </a:rPr>
              <a:t>except the Cortex-A73 (2012-)</a:t>
            </a:r>
          </a:p>
        </p:txBody>
      </p:sp>
      <p:sp>
        <p:nvSpPr>
          <p:cNvPr id="35" name="TextBox 34"/>
          <p:cNvSpPr txBox="1"/>
          <p:nvPr/>
        </p:nvSpPr>
        <p:spPr>
          <a:xfrm>
            <a:off x="2780501" y="5854567"/>
            <a:ext cx="2219170" cy="8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5 v7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(2013-2014)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a:t>
            </a:r>
            <a:r>
              <a:rPr kumimoji="0" lang="en-US" sz="1200" b="0" i="0" u="none" strike="noStrike" kern="1200" cap="none" spc="0" normalizeH="0" baseline="0" noProof="0" dirty="0" err="1">
                <a:ln>
                  <a:noFill/>
                </a:ln>
                <a:solidFill>
                  <a:srgbClr val="000000"/>
                </a:solidFill>
                <a:effectLst/>
                <a:uLnTx/>
                <a:uFillTx/>
                <a:latin typeface="Verdana"/>
                <a:ea typeface="+mn-ea"/>
                <a:cs typeface="+mn-cs"/>
              </a:rPr>
              <a:t>Exynos</a:t>
            </a:r>
            <a:r>
              <a:rPr kumimoji="0" lang="en-US" sz="1200" b="0" i="0" u="none" strike="noStrike" kern="1200" cap="none" spc="0" normalizeH="0" baseline="0" noProof="0" dirty="0">
                <a:ln>
                  <a:noFill/>
                </a:ln>
                <a:solidFill>
                  <a:srgbClr val="000000"/>
                </a:solidFill>
                <a:effectLst/>
                <a:uLnTx/>
                <a:uFillTx/>
                <a:latin typeface="Verdana"/>
                <a:ea typeface="+mn-ea"/>
                <a:cs typeface="+mn-cs"/>
              </a:rPr>
              <a:t> 7 v8 ISA</a:t>
            </a:r>
          </a:p>
          <a:p>
            <a:pPr marL="0" marR="0" lvl="0" indent="0" algn="ctr" defTabSz="914400" rtl="0" eaLnBrk="1" fontAlgn="auto" latinLnBrk="0" hangingPunct="1">
              <a:lnSpc>
                <a:spcPct val="100000"/>
              </a:lnSpc>
              <a:spcBef>
                <a:spcPts val="0"/>
              </a:spcBef>
              <a:spcAft>
                <a:spcPts val="3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a:ea typeface="+mn-ea"/>
                <a:cs typeface="+mn-cs"/>
              </a:rPr>
              <a:t> (2016) </a:t>
            </a:r>
          </a:p>
        </p:txBody>
      </p:sp>
      <p:sp>
        <p:nvSpPr>
          <p:cNvPr id="8" name="Right Arrow 7"/>
          <p:cNvSpPr/>
          <p:nvPr/>
        </p:nvSpPr>
        <p:spPr bwMode="auto">
          <a:xfrm>
            <a:off x="2831729" y="196544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7" name="Right Arrow 36"/>
          <p:cNvSpPr/>
          <p:nvPr/>
        </p:nvSpPr>
        <p:spPr bwMode="auto">
          <a:xfrm>
            <a:off x="2831732" y="27469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8" name="Right Arrow 37"/>
          <p:cNvSpPr/>
          <p:nvPr/>
        </p:nvSpPr>
        <p:spPr bwMode="auto">
          <a:xfrm>
            <a:off x="2835131" y="4052067"/>
            <a:ext cx="274320" cy="89157"/>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9" name="Right Arrow 38"/>
          <p:cNvSpPr/>
          <p:nvPr/>
        </p:nvSpPr>
        <p:spPr bwMode="auto">
          <a:xfrm>
            <a:off x="2832516" y="433609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0" name="Right Arrow 39"/>
          <p:cNvSpPr/>
          <p:nvPr/>
        </p:nvSpPr>
        <p:spPr bwMode="auto">
          <a:xfrm>
            <a:off x="4833152" y="599040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1" name="Right Arrow 40"/>
          <p:cNvSpPr/>
          <p:nvPr/>
        </p:nvSpPr>
        <p:spPr bwMode="auto">
          <a:xfrm>
            <a:off x="4829050" y="6347322"/>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2" name="Right Arrow 41"/>
          <p:cNvSpPr/>
          <p:nvPr/>
        </p:nvSpPr>
        <p:spPr bwMode="auto">
          <a:xfrm>
            <a:off x="5988587" y="405206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3" name="Right Arrow 42"/>
          <p:cNvSpPr/>
          <p:nvPr/>
        </p:nvSpPr>
        <p:spPr bwMode="auto">
          <a:xfrm>
            <a:off x="7244437" y="5996907"/>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5"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3.1 Low power operation (22)</a:t>
            </a:r>
            <a:endParaRPr lang="hu-HU" dirty="0"/>
          </a:p>
        </p:txBody>
      </p:sp>
      <p:sp>
        <p:nvSpPr>
          <p:cNvPr id="2" name="TextBox 1"/>
          <p:cNvSpPr txBox="1"/>
          <p:nvPr/>
        </p:nvSpPr>
        <p:spPr>
          <a:xfrm>
            <a:off x="5382090" y="2646197"/>
            <a:ext cx="1645450" cy="461665"/>
          </a:xfrm>
          <a:prstGeom prst="rect">
            <a:avLst/>
          </a:prstGeom>
          <a:noFill/>
        </p:spPr>
        <p:txBody>
          <a:bodyPr wrap="none" rtlCol="0">
            <a:spAutoFit/>
          </a:bodyPr>
          <a:lstStyle/>
          <a:p>
            <a:pPr algn="ctr"/>
            <a:r>
              <a:rPr lang="en-GB" sz="1200" dirty="0">
                <a:solidFill>
                  <a:srgbClr val="000000"/>
                </a:solidFill>
                <a:latin typeface="Verdana"/>
              </a:rPr>
              <a:t>v8 ISA-based</a:t>
            </a:r>
          </a:p>
          <a:p>
            <a:pPr algn="ctr"/>
            <a:r>
              <a:rPr lang="en-GB" sz="1200" dirty="0">
                <a:solidFill>
                  <a:srgbClr val="000000"/>
                </a:solidFill>
                <a:latin typeface="Verdana"/>
              </a:rPr>
              <a:t>Cortex-A76 (2018)</a:t>
            </a:r>
            <a:endParaRPr lang="en-US" dirty="0">
              <a:latin typeface="+mj-lt"/>
            </a:endParaRPr>
          </a:p>
        </p:txBody>
      </p:sp>
      <p:sp>
        <p:nvSpPr>
          <p:cNvPr id="47" name="Right Arrow 46"/>
          <p:cNvSpPr/>
          <p:nvPr/>
        </p:nvSpPr>
        <p:spPr bwMode="auto">
          <a:xfrm>
            <a:off x="4960650" y="2753925"/>
            <a:ext cx="274320" cy="90010"/>
          </a:xfrm>
          <a:prstGeom prst="rightArrow">
            <a:avLst/>
          </a:prstGeom>
          <a:solidFill>
            <a:srgbClr val="FF0000"/>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8" name="TextBox 47"/>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175400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images.anandtech.com/doci/7910/Cyclone.png"/>
          <p:cNvPicPr>
            <a:picLocks noChangeAspect="1" noChangeArrowheads="1"/>
          </p:cNvPicPr>
          <p:nvPr/>
        </p:nvPicPr>
        <p:blipFill rotWithShape="1">
          <a:blip r:embed="rId2">
            <a:extLst>
              <a:ext uri="{28A0092B-C50C-407E-A947-70E740481C1C}">
                <a14:useLocalDpi xmlns:a14="http://schemas.microsoft.com/office/drawing/2010/main" val="0"/>
              </a:ext>
            </a:extLst>
          </a:blip>
          <a:srcRect t="10621"/>
          <a:stretch/>
        </p:blipFill>
        <p:spPr bwMode="auto">
          <a:xfrm>
            <a:off x="144464" y="1178750"/>
            <a:ext cx="8838026" cy="565285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p:cNvCxnSpPr/>
          <p:nvPr/>
        </p:nvCxnSpPr>
        <p:spPr bwMode="auto">
          <a:xfrm>
            <a:off x="12416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1" name="Straight Arrow Connector 10"/>
          <p:cNvCxnSpPr/>
          <p:nvPr/>
        </p:nvCxnSpPr>
        <p:spPr bwMode="auto">
          <a:xfrm>
            <a:off x="196171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2" name="Straight Arrow Connector 11"/>
          <p:cNvCxnSpPr/>
          <p:nvPr/>
        </p:nvCxnSpPr>
        <p:spPr bwMode="auto">
          <a:xfrm>
            <a:off x="26817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3" name="Straight Arrow Connector 12"/>
          <p:cNvCxnSpPr/>
          <p:nvPr/>
        </p:nvCxnSpPr>
        <p:spPr bwMode="auto">
          <a:xfrm>
            <a:off x="340187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4" name="Straight Arrow Connector 13"/>
          <p:cNvCxnSpPr/>
          <p:nvPr/>
        </p:nvCxnSpPr>
        <p:spPr bwMode="auto">
          <a:xfrm>
            <a:off x="4202232"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5" name="Straight Arrow Connector 14"/>
          <p:cNvCxnSpPr/>
          <p:nvPr/>
        </p:nvCxnSpPr>
        <p:spPr bwMode="auto">
          <a:xfrm>
            <a:off x="493204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6" name="Straight Arrow Connector 15"/>
          <p:cNvCxnSpPr/>
          <p:nvPr/>
        </p:nvCxnSpPr>
        <p:spPr bwMode="auto">
          <a:xfrm>
            <a:off x="574213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7" name="Straight Arrow Connector 16"/>
          <p:cNvCxnSpPr/>
          <p:nvPr/>
        </p:nvCxnSpPr>
        <p:spPr bwMode="auto">
          <a:xfrm>
            <a:off x="6422069"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cxnSp>
        <p:nvCxnSpPr>
          <p:cNvPr id="18" name="Straight Arrow Connector 17"/>
          <p:cNvCxnSpPr/>
          <p:nvPr/>
        </p:nvCxnSpPr>
        <p:spPr bwMode="auto">
          <a:xfrm>
            <a:off x="7182290" y="3523566"/>
            <a:ext cx="0" cy="225348"/>
          </a:xfrm>
          <a:prstGeom prst="straightConnector1">
            <a:avLst/>
          </a:prstGeom>
          <a:noFill/>
          <a:ln w="25400" cap="flat" cmpd="sng" algn="ctr">
            <a:solidFill>
              <a:schemeClr val="tx1"/>
            </a:solidFill>
            <a:prstDash val="solid"/>
            <a:round/>
            <a:headEnd type="none" w="med" len="med"/>
            <a:tailEnd type="triangle" w="med" len="med"/>
          </a:ln>
          <a:effectLst/>
        </p:spPr>
      </p:cxnSp>
      <p:sp>
        <p:nvSpPr>
          <p:cNvPr id="4" name="TextBox 3"/>
          <p:cNvSpPr txBox="1"/>
          <p:nvPr/>
        </p:nvSpPr>
        <p:spPr>
          <a:xfrm>
            <a:off x="123343" y="513614"/>
            <a:ext cx="8324395" cy="369332"/>
          </a:xfrm>
          <a:prstGeom prst="rect">
            <a:avLst/>
          </a:prstGeom>
          <a:noFill/>
        </p:spPr>
        <p:txBody>
          <a:bodyPr wrap="none" rtlCol="0">
            <a:spAutoFit/>
          </a:bodyPr>
          <a:lstStyle/>
          <a:p>
            <a:r>
              <a:rPr lang="en-US" dirty="0">
                <a:solidFill>
                  <a:schemeClr val="accent6"/>
                </a:solidFill>
                <a:latin typeface="+mj-lt"/>
              </a:rPr>
              <a:t>Example: Apple’s Cyclone core, introduced in the A7 SOC (2013) </a:t>
            </a:r>
            <a:r>
              <a:rPr lang="en-US" dirty="0">
                <a:latin typeface="+mj-lt"/>
              </a:rPr>
              <a:t>[48]</a:t>
            </a:r>
          </a:p>
        </p:txBody>
      </p:sp>
      <p:sp>
        <p:nvSpPr>
          <p:cNvPr id="1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(23)</a:t>
            </a:r>
            <a:endParaRPr lang="en-US" b="1" dirty="0"/>
          </a:p>
        </p:txBody>
      </p:sp>
      <p:sp>
        <p:nvSpPr>
          <p:cNvPr id="2" name="Rounded Rectangle 1"/>
          <p:cNvSpPr/>
          <p:nvPr/>
        </p:nvSpPr>
        <p:spPr>
          <a:xfrm>
            <a:off x="173038" y="2101517"/>
            <a:ext cx="8674437" cy="225025"/>
          </a:xfrm>
          <a:prstGeom prst="round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0810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http://cdn1.appleinsider.com/gallery/10856-3294-PadAir2vsNexus9-l.png"/>
          <p:cNvPicPr>
            <a:picLocks noChangeAspect="1" noChangeArrowheads="1"/>
          </p:cNvPicPr>
          <p:nvPr/>
        </p:nvPicPr>
        <p:blipFill rotWithShape="1">
          <a:blip r:embed="rId2">
            <a:extLst>
              <a:ext uri="{28A0092B-C50C-407E-A947-70E740481C1C}">
                <a14:useLocalDpi xmlns:a14="http://schemas.microsoft.com/office/drawing/2010/main" val="0"/>
              </a:ext>
            </a:extLst>
          </a:blip>
          <a:srcRect r="695"/>
          <a:stretch/>
        </p:blipFill>
        <p:spPr bwMode="auto">
          <a:xfrm>
            <a:off x="38115" y="1411788"/>
            <a:ext cx="9080485" cy="54118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165" y="512541"/>
            <a:ext cx="8189614" cy="646331"/>
          </a:xfrm>
          <a:prstGeom prst="rect">
            <a:avLst/>
          </a:prstGeom>
          <a:noFill/>
        </p:spPr>
        <p:txBody>
          <a:bodyPr wrap="none" rtlCol="0">
            <a:spAutoFit/>
          </a:bodyPr>
          <a:lstStyle/>
          <a:p>
            <a:r>
              <a:rPr lang="en-US" dirty="0">
                <a:solidFill>
                  <a:schemeClr val="accent6"/>
                </a:solidFill>
                <a:latin typeface="+mj-lt"/>
              </a:rPr>
              <a:t>The performance of Apple's Cyclone based tablets while running the</a:t>
            </a:r>
          </a:p>
          <a:p>
            <a:r>
              <a:rPr lang="en-US" dirty="0">
                <a:solidFill>
                  <a:schemeClr val="accent6"/>
                </a:solidFill>
                <a:latin typeface="+mj-lt"/>
              </a:rPr>
              <a:t>  </a:t>
            </a:r>
            <a:r>
              <a:rPr lang="en-US" dirty="0" err="1">
                <a:solidFill>
                  <a:schemeClr val="accent6"/>
                </a:solidFill>
                <a:latin typeface="+mj-lt"/>
              </a:rPr>
              <a:t>Geekbench</a:t>
            </a:r>
            <a:r>
              <a:rPr lang="en-US" dirty="0">
                <a:solidFill>
                  <a:schemeClr val="accent6"/>
                </a:solidFill>
                <a:latin typeface="+mj-lt"/>
              </a:rPr>
              <a:t> 3.2 benchmark </a:t>
            </a:r>
            <a:r>
              <a:rPr lang="en-US" dirty="0">
                <a:latin typeface="+mj-lt"/>
              </a:rPr>
              <a:t>[49]</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(24)</a:t>
            </a:r>
            <a:endParaRPr lang="en-US" dirty="0"/>
          </a:p>
        </p:txBody>
      </p:sp>
      <p:sp>
        <p:nvSpPr>
          <p:cNvPr id="3" name="TextBox 2"/>
          <p:cNvSpPr txBox="1"/>
          <p:nvPr/>
        </p:nvSpPr>
        <p:spPr>
          <a:xfrm>
            <a:off x="7820309" y="3977073"/>
            <a:ext cx="1015021" cy="430887"/>
          </a:xfrm>
          <a:prstGeom prst="rect">
            <a:avLst/>
          </a:prstGeom>
          <a:noFill/>
        </p:spPr>
        <p:txBody>
          <a:bodyPr wrap="none" rtlCol="0">
            <a:spAutoFit/>
          </a:bodyPr>
          <a:lstStyle/>
          <a:p>
            <a:pPr algn="ctr"/>
            <a:r>
              <a:rPr lang="en-US" sz="1100" b="1" dirty="0">
                <a:solidFill>
                  <a:srgbClr val="FF0000"/>
                </a:solidFill>
                <a:latin typeface="+mj-lt"/>
              </a:rPr>
              <a:t>3 Typhoon</a:t>
            </a:r>
          </a:p>
          <a:p>
            <a:pPr algn="ctr"/>
            <a:r>
              <a:rPr lang="en-US" sz="1100" b="1" dirty="0">
                <a:solidFill>
                  <a:srgbClr val="FF0000"/>
                </a:solidFill>
                <a:latin typeface="+mj-lt"/>
              </a:rPr>
              <a:t> cores</a:t>
            </a:r>
          </a:p>
        </p:txBody>
      </p:sp>
      <p:cxnSp>
        <p:nvCxnSpPr>
          <p:cNvPr id="6" name="Straight Arrow Connector 5"/>
          <p:cNvCxnSpPr/>
          <p:nvPr/>
        </p:nvCxnSpPr>
        <p:spPr>
          <a:xfrm flipH="1" flipV="1">
            <a:off x="8327820" y="2499956"/>
            <a:ext cx="24018" cy="147600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8037385" y="1196861"/>
            <a:ext cx="498855" cy="261610"/>
          </a:xfrm>
          <a:prstGeom prst="rect">
            <a:avLst/>
          </a:prstGeom>
          <a:noFill/>
        </p:spPr>
        <p:txBody>
          <a:bodyPr wrap="none" rtlCol="0">
            <a:spAutoFit/>
          </a:bodyPr>
          <a:lstStyle/>
          <a:p>
            <a:r>
              <a:rPr lang="en-US" sz="1100" dirty="0"/>
              <a:t>2014</a:t>
            </a:r>
          </a:p>
        </p:txBody>
      </p:sp>
      <p:sp>
        <p:nvSpPr>
          <p:cNvPr id="9" name="TextBox 8"/>
          <p:cNvSpPr txBox="1"/>
          <p:nvPr/>
        </p:nvSpPr>
        <p:spPr>
          <a:xfrm>
            <a:off x="6957265" y="1208062"/>
            <a:ext cx="498855" cy="261610"/>
          </a:xfrm>
          <a:prstGeom prst="rect">
            <a:avLst/>
          </a:prstGeom>
          <a:noFill/>
        </p:spPr>
        <p:txBody>
          <a:bodyPr wrap="none" rtlCol="0">
            <a:spAutoFit/>
          </a:bodyPr>
          <a:lstStyle/>
          <a:p>
            <a:r>
              <a:rPr lang="en-US" sz="1100" dirty="0"/>
              <a:t>2013</a:t>
            </a:r>
          </a:p>
        </p:txBody>
      </p:sp>
      <p:sp>
        <p:nvSpPr>
          <p:cNvPr id="10" name="TextBox 9"/>
          <p:cNvSpPr txBox="1"/>
          <p:nvPr/>
        </p:nvSpPr>
        <p:spPr>
          <a:xfrm>
            <a:off x="6593031" y="3051131"/>
            <a:ext cx="949299" cy="430887"/>
          </a:xfrm>
          <a:prstGeom prst="rect">
            <a:avLst/>
          </a:prstGeom>
          <a:noFill/>
        </p:spPr>
        <p:txBody>
          <a:bodyPr wrap="none" rtlCol="0">
            <a:spAutoFit/>
          </a:bodyPr>
          <a:lstStyle/>
          <a:p>
            <a:pPr algn="ctr"/>
            <a:r>
              <a:rPr lang="en-US" sz="1100" b="1" dirty="0">
                <a:solidFill>
                  <a:srgbClr val="FF0000"/>
                </a:solidFill>
                <a:latin typeface="+mj-lt"/>
              </a:rPr>
              <a:t>2 Cyclone</a:t>
            </a:r>
          </a:p>
          <a:p>
            <a:pPr algn="ctr"/>
            <a:r>
              <a:rPr lang="en-US" sz="1100" b="1" dirty="0">
                <a:solidFill>
                  <a:srgbClr val="FF0000"/>
                </a:solidFill>
                <a:latin typeface="+mj-lt"/>
              </a:rPr>
              <a:t> cores</a:t>
            </a:r>
          </a:p>
        </p:txBody>
      </p:sp>
      <p:cxnSp>
        <p:nvCxnSpPr>
          <p:cNvPr id="11" name="Straight Arrow Connector 10"/>
          <p:cNvCxnSpPr/>
          <p:nvPr/>
        </p:nvCxnSpPr>
        <p:spPr>
          <a:xfrm flipV="1">
            <a:off x="6867525" y="2499957"/>
            <a:ext cx="0" cy="551174"/>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4388406" y="3383995"/>
            <a:ext cx="389850" cy="276999"/>
          </a:xfrm>
          <a:prstGeom prst="rect">
            <a:avLst/>
          </a:prstGeom>
          <a:noFill/>
        </p:spPr>
        <p:txBody>
          <a:bodyPr wrap="none" rtlCol="0">
            <a:spAutoFit/>
          </a:bodyPr>
          <a:lstStyle/>
          <a:p>
            <a:r>
              <a:rPr lang="en-US" sz="1200" dirty="0" err="1">
                <a:latin typeface="+mj-lt"/>
              </a:rPr>
              <a:t>K1</a:t>
            </a:r>
            <a:endParaRPr lang="en-US" sz="1200" dirty="0">
              <a:latin typeface="+mj-lt"/>
            </a:endParaRPr>
          </a:p>
        </p:txBody>
      </p:sp>
      <p:sp>
        <p:nvSpPr>
          <p:cNvPr id="12" name="TextBox 11"/>
          <p:cNvSpPr txBox="1"/>
          <p:nvPr/>
        </p:nvSpPr>
        <p:spPr>
          <a:xfrm>
            <a:off x="4391980" y="5582271"/>
            <a:ext cx="494046" cy="276999"/>
          </a:xfrm>
          <a:prstGeom prst="rect">
            <a:avLst/>
          </a:prstGeom>
          <a:noFill/>
        </p:spPr>
        <p:txBody>
          <a:bodyPr wrap="none" rtlCol="0">
            <a:spAutoFit/>
          </a:bodyPr>
          <a:lstStyle/>
          <a:p>
            <a:r>
              <a:rPr lang="en-US" sz="1200" dirty="0" err="1">
                <a:latin typeface="+mj-lt"/>
              </a:rPr>
              <a:t>A8X</a:t>
            </a:r>
            <a:endParaRPr lang="en-US" sz="1200" dirty="0">
              <a:latin typeface="+mj-lt"/>
            </a:endParaRPr>
          </a:p>
        </p:txBody>
      </p:sp>
    </p:spTree>
    <p:extLst>
      <p:ext uri="{BB962C8B-B14F-4D97-AF65-F5344CB8AC3E}">
        <p14:creationId xmlns:p14="http://schemas.microsoft.com/office/powerpoint/2010/main" val="1431374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6942" y="1217821"/>
            <a:ext cx="8663975" cy="1400383"/>
          </a:xfrm>
          <a:prstGeom prst="rect">
            <a:avLst/>
          </a:prstGeom>
          <a:noFill/>
        </p:spPr>
        <p:txBody>
          <a:bodyPr wrap="none" rtlCol="0">
            <a:spAutoFit/>
          </a:bodyPr>
          <a:lstStyle/>
          <a:p>
            <a:pPr marL="285750" indent="-285750">
              <a:buClr>
                <a:srgbClr val="000000"/>
              </a:buClr>
              <a:buFont typeface="Arial" panose="020B0604020202020204" pitchFamily="34" charset="0"/>
              <a:buChar char="•"/>
            </a:pPr>
            <a:r>
              <a:rPr lang="en-US" sz="1600" dirty="0">
                <a:solidFill>
                  <a:srgbClr val="FF0000"/>
                </a:solidFill>
                <a:latin typeface="Verdana"/>
              </a:rPr>
              <a:t>Intel</a:t>
            </a:r>
            <a:r>
              <a:rPr lang="en-US" sz="1600" dirty="0">
                <a:solidFill>
                  <a:srgbClr val="000000"/>
                </a:solidFill>
                <a:latin typeface="Verdana"/>
              </a:rPr>
              <a:t> </a:t>
            </a:r>
            <a:r>
              <a:rPr lang="en-US" sz="1600" dirty="0">
                <a:solidFill>
                  <a:srgbClr val="0070C0"/>
                </a:solidFill>
                <a:latin typeface="Verdana"/>
              </a:rPr>
              <a:t>lost Apple as a perspective buyer </a:t>
            </a:r>
            <a:r>
              <a:rPr lang="en-US" sz="1600" dirty="0">
                <a:solidFill>
                  <a:srgbClr val="000000"/>
                </a:solidFill>
                <a:latin typeface="Verdana"/>
              </a:rPr>
              <a:t>of their chips for the iPad line,</a:t>
            </a:r>
          </a:p>
          <a:p>
            <a:r>
              <a:rPr lang="en-US" sz="1600" dirty="0">
                <a:solidFill>
                  <a:srgbClr val="000000"/>
                </a:solidFill>
                <a:latin typeface="Verdana"/>
              </a:rPr>
              <a:t>       and the </a:t>
            </a:r>
            <a:r>
              <a:rPr lang="en-US" sz="1600" dirty="0">
                <a:solidFill>
                  <a:srgbClr val="0070C0"/>
                </a:solidFill>
                <a:latin typeface="Verdana"/>
              </a:rPr>
              <a:t>iPad Air 2 also severely hit the perspective of their not so successful </a:t>
            </a:r>
          </a:p>
          <a:p>
            <a:pPr>
              <a:spcAft>
                <a:spcPts val="600"/>
              </a:spcAft>
            </a:pPr>
            <a:r>
              <a:rPr lang="en-US" sz="1600" dirty="0">
                <a:solidFill>
                  <a:srgbClr val="0070C0"/>
                </a:solidFill>
                <a:latin typeface="Verdana"/>
              </a:rPr>
              <a:t>       Atom line.</a:t>
            </a:r>
          </a:p>
          <a:p>
            <a:r>
              <a:rPr lang="en-US" sz="1600" dirty="0">
                <a:solidFill>
                  <a:srgbClr val="0070C0"/>
                </a:solidFill>
                <a:latin typeface="Verdana"/>
              </a:rPr>
              <a:t>   Due to missing market success, </a:t>
            </a:r>
            <a:r>
              <a:rPr lang="en-US" sz="1600" dirty="0">
                <a:latin typeface="Verdana"/>
              </a:rPr>
              <a:t>at last </a:t>
            </a:r>
            <a:r>
              <a:rPr lang="en-US" sz="1600" dirty="0">
                <a:solidFill>
                  <a:srgbClr val="0070C0"/>
                </a:solidFill>
                <a:latin typeface="Verdana"/>
              </a:rPr>
              <a:t>Intel </a:t>
            </a:r>
            <a:r>
              <a:rPr lang="en-US" sz="1600" dirty="0">
                <a:solidFill>
                  <a:srgbClr val="FF0000"/>
                </a:solidFill>
                <a:latin typeface="Verdana"/>
              </a:rPr>
              <a:t>cancelled their mobile application</a:t>
            </a:r>
          </a:p>
          <a:p>
            <a:pPr>
              <a:spcAft>
                <a:spcPts val="600"/>
              </a:spcAft>
            </a:pPr>
            <a:r>
              <a:rPr lang="en-US" sz="1600" dirty="0">
                <a:solidFill>
                  <a:srgbClr val="FF0000"/>
                </a:solidFill>
                <a:latin typeface="Verdana"/>
              </a:rPr>
              <a:t>      processor activities </a:t>
            </a:r>
            <a:r>
              <a:rPr lang="en-US" sz="1600" dirty="0">
                <a:solidFill>
                  <a:srgbClr val="0070C0"/>
                </a:solidFill>
                <a:latin typeface="Verdana"/>
              </a:rPr>
              <a:t>in 04/2016. </a:t>
            </a:r>
          </a:p>
        </p:txBody>
      </p:sp>
      <p:sp>
        <p:nvSpPr>
          <p:cNvPr id="7" name="TextBox 6"/>
          <p:cNvSpPr txBox="1"/>
          <p:nvPr/>
        </p:nvSpPr>
        <p:spPr>
          <a:xfrm>
            <a:off x="113607" y="519836"/>
            <a:ext cx="8264507" cy="646331"/>
          </a:xfrm>
          <a:prstGeom prst="rect">
            <a:avLst/>
          </a:prstGeom>
          <a:noFill/>
        </p:spPr>
        <p:txBody>
          <a:bodyPr wrap="none" rtlCol="0">
            <a:spAutoFit/>
          </a:bodyPr>
          <a:lstStyle/>
          <a:p>
            <a:r>
              <a:rPr lang="en-US" dirty="0">
                <a:solidFill>
                  <a:srgbClr val="2D2D8A"/>
                </a:solidFill>
                <a:latin typeface="Verdana"/>
              </a:rPr>
              <a:t>Implications of the extremely high performance of Apple’s A8X-based</a:t>
            </a:r>
          </a:p>
          <a:p>
            <a:r>
              <a:rPr lang="en-US" dirty="0">
                <a:solidFill>
                  <a:srgbClr val="2D2D8A"/>
                </a:solidFill>
                <a:latin typeface="Verdana"/>
              </a:rPr>
              <a:t>  iPad Air 2 (including 3 Typhoon cores) (2014) </a:t>
            </a:r>
            <a:r>
              <a:rPr lang="en-US" dirty="0">
                <a:solidFill>
                  <a:srgbClr val="000000"/>
                </a:solidFill>
                <a:latin typeface="Verdana"/>
              </a:rPr>
              <a:t>[50]</a:t>
            </a:r>
          </a:p>
        </p:txBody>
      </p:sp>
      <p:sp>
        <p:nvSpPr>
          <p:cNvPr id="8"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(25)</a:t>
            </a:r>
            <a:endParaRPr lang="en-US" dirty="0"/>
          </a:p>
        </p:txBody>
      </p:sp>
      <p:sp>
        <p:nvSpPr>
          <p:cNvPr id="6" name="TextBox 5"/>
          <p:cNvSpPr txBox="1"/>
          <p:nvPr/>
        </p:nvSpPr>
        <p:spPr>
          <a:xfrm>
            <a:off x="8794880" y="6383366"/>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25012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anim calcmode="lin" valueType="num">
                                      <p:cBhvr additive="base">
                                        <p:cTn id="2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endParaRPr lang="en-US" dirty="0"/>
          </a:p>
        </p:txBody>
      </p:sp>
      <p:sp>
        <p:nvSpPr>
          <p:cNvPr id="4" name="TextBox 3"/>
          <p:cNvSpPr txBox="1"/>
          <p:nvPr/>
        </p:nvSpPr>
        <p:spPr>
          <a:xfrm>
            <a:off x="142547" y="515355"/>
            <a:ext cx="8269380" cy="369332"/>
          </a:xfrm>
          <a:prstGeom prst="rect">
            <a:avLst/>
          </a:prstGeom>
          <a:noFill/>
        </p:spPr>
        <p:txBody>
          <a:bodyPr wrap="none" rtlCol="0">
            <a:spAutoFit/>
          </a:bodyPr>
          <a:lstStyle/>
          <a:p>
            <a:r>
              <a:rPr lang="en-US" dirty="0">
                <a:solidFill>
                  <a:srgbClr val="2D2D8A"/>
                </a:solidFill>
                <a:latin typeface="Verdana"/>
              </a:rPr>
              <a:t>NVidia's leaving the smartphone and tablet market in June 2016 [81]</a:t>
            </a:r>
          </a:p>
        </p:txBody>
      </p:sp>
      <p:sp>
        <p:nvSpPr>
          <p:cNvPr id="7" name="TextBox 6"/>
          <p:cNvSpPr txBox="1"/>
          <p:nvPr/>
        </p:nvSpPr>
        <p:spPr>
          <a:xfrm>
            <a:off x="174000" y="2673243"/>
            <a:ext cx="9109802" cy="1400383"/>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In 6/2016 (at </a:t>
            </a:r>
            <a:r>
              <a:rPr lang="en-US" sz="1600" dirty="0" err="1">
                <a:latin typeface="+mj-lt"/>
              </a:rPr>
              <a:t>Computex</a:t>
            </a:r>
            <a:r>
              <a:rPr lang="en-US" sz="1600" dirty="0">
                <a:latin typeface="+mj-lt"/>
              </a:rPr>
              <a:t>) NVIDIA's CEO J. Huang declared the firm's leaving the </a:t>
            </a:r>
          </a:p>
          <a:p>
            <a:pPr>
              <a:spcAft>
                <a:spcPts val="600"/>
              </a:spcAft>
            </a:pPr>
            <a:r>
              <a:rPr lang="en-US" sz="1600" dirty="0">
                <a:latin typeface="+mj-lt"/>
              </a:rPr>
              <a:t>     </a:t>
            </a:r>
            <a:r>
              <a:rPr lang="en-US" sz="1600" dirty="0" err="1">
                <a:latin typeface="+mj-lt"/>
              </a:rPr>
              <a:t>smarphone</a:t>
            </a:r>
            <a:r>
              <a:rPr lang="en-US" sz="1600" dirty="0">
                <a:latin typeface="+mj-lt"/>
              </a:rPr>
              <a:t> and tablet market by saying: </a:t>
            </a:r>
          </a:p>
          <a:p>
            <a:r>
              <a:rPr lang="en-US" sz="1600" dirty="0">
                <a:solidFill>
                  <a:srgbClr val="000000"/>
                </a:solidFill>
                <a:latin typeface="+mj-lt"/>
              </a:rPr>
              <a:t>: “</a:t>
            </a:r>
            <a:r>
              <a:rPr lang="en-US" sz="1600" dirty="0">
                <a:solidFill>
                  <a:srgbClr val="FF0000"/>
                </a:solidFill>
                <a:latin typeface="+mj-lt"/>
              </a:rPr>
              <a:t>We are no longer interested in that market”. He adds, “Anybody can build </a:t>
            </a:r>
          </a:p>
          <a:p>
            <a:r>
              <a:rPr lang="en-US" sz="1600" dirty="0">
                <a:solidFill>
                  <a:srgbClr val="FF0000"/>
                </a:solidFill>
                <a:latin typeface="+mj-lt"/>
              </a:rPr>
              <a:t>    smartphones, and we’re happy to enjoy these devices, but we’ll let someone else</a:t>
            </a:r>
          </a:p>
          <a:p>
            <a:r>
              <a:rPr lang="en-US" sz="1600" dirty="0">
                <a:solidFill>
                  <a:srgbClr val="FF0000"/>
                </a:solidFill>
                <a:latin typeface="+mj-lt"/>
              </a:rPr>
              <a:t>    build them”.</a:t>
            </a:r>
            <a:endParaRPr lang="en-US" sz="1600" dirty="0">
              <a:latin typeface="+mj-lt"/>
            </a:endParaRPr>
          </a:p>
        </p:txBody>
      </p:sp>
      <p:sp>
        <p:nvSpPr>
          <p:cNvPr id="8" name="TextBox 7"/>
          <p:cNvSpPr txBox="1"/>
          <p:nvPr/>
        </p:nvSpPr>
        <p:spPr>
          <a:xfrm>
            <a:off x="183357" y="4059360"/>
            <a:ext cx="8137164"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latin typeface="+mj-lt"/>
              </a:rPr>
              <a:t>Instead NVIDIA became interested in designing in-car computers and car</a:t>
            </a:r>
          </a:p>
          <a:p>
            <a:r>
              <a:rPr lang="en-US" sz="1600" dirty="0">
                <a:latin typeface="+mj-lt"/>
              </a:rPr>
              <a:t>     infotainment systems. </a:t>
            </a:r>
          </a:p>
        </p:txBody>
      </p:sp>
      <p:sp>
        <p:nvSpPr>
          <p:cNvPr id="9" name="TextBox 8"/>
          <p:cNvSpPr txBox="1"/>
          <p:nvPr/>
        </p:nvSpPr>
        <p:spPr>
          <a:xfrm>
            <a:off x="8794880" y="6392510"/>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3" name="TextBox 2"/>
          <p:cNvSpPr txBox="1"/>
          <p:nvPr/>
        </p:nvSpPr>
        <p:spPr>
          <a:xfrm>
            <a:off x="183357" y="953725"/>
            <a:ext cx="8832098" cy="1685077"/>
          </a:xfrm>
          <a:prstGeom prst="rect">
            <a:avLst/>
          </a:prstGeom>
          <a:noFill/>
        </p:spPr>
        <p:txBody>
          <a:bodyPr wrap="none" rtlCol="0">
            <a:spAutoFit/>
          </a:bodyPr>
          <a:lstStyle/>
          <a:p>
            <a:pPr marL="285750" lvl="0" indent="-285750">
              <a:buClr>
                <a:srgbClr val="000000"/>
              </a:buClr>
              <a:buFont typeface="Arial" panose="020B0604020202020204" pitchFamily="34" charset="0"/>
              <a:buChar char="•"/>
            </a:pPr>
            <a:r>
              <a:rPr lang="en-US" sz="1600" dirty="0">
                <a:solidFill>
                  <a:srgbClr val="FF0000"/>
                </a:solidFill>
                <a:latin typeface="Verdana"/>
              </a:rPr>
              <a:t>NVIDIA’s</a:t>
            </a:r>
            <a:r>
              <a:rPr lang="en-US" sz="1600" dirty="0">
                <a:solidFill>
                  <a:srgbClr val="000000"/>
                </a:solidFill>
                <a:latin typeface="Verdana"/>
              </a:rPr>
              <a:t> </a:t>
            </a:r>
            <a:r>
              <a:rPr lang="en-US" sz="1600" dirty="0" err="1">
                <a:solidFill>
                  <a:srgbClr val="000000"/>
                </a:solidFill>
                <a:latin typeface="Verdana"/>
              </a:rPr>
              <a:t>Tegra</a:t>
            </a:r>
            <a:r>
              <a:rPr lang="en-US" sz="1600" dirty="0">
                <a:solidFill>
                  <a:srgbClr val="000000"/>
                </a:solidFill>
                <a:latin typeface="Verdana"/>
              </a:rPr>
              <a:t> 4 chips were not successful, so </a:t>
            </a:r>
            <a:r>
              <a:rPr lang="en-US" sz="1600" dirty="0">
                <a:solidFill>
                  <a:srgbClr val="0070C0"/>
                </a:solidFill>
                <a:latin typeface="Verdana"/>
              </a:rPr>
              <a:t>the firm announced in 05/2014</a:t>
            </a:r>
          </a:p>
          <a:p>
            <a:pPr lvl="0">
              <a:spcAft>
                <a:spcPts val="600"/>
              </a:spcAft>
            </a:pPr>
            <a:r>
              <a:rPr lang="en-US" sz="1600" dirty="0">
                <a:solidFill>
                  <a:srgbClr val="0070C0"/>
                </a:solidFill>
                <a:latin typeface="Verdana"/>
              </a:rPr>
              <a:t>       that they will </a:t>
            </a:r>
            <a:r>
              <a:rPr lang="en-US" sz="1600" dirty="0">
                <a:solidFill>
                  <a:srgbClr val="FF0000"/>
                </a:solidFill>
                <a:latin typeface="Verdana"/>
              </a:rPr>
              <a:t>abandon the phone market</a:t>
            </a:r>
            <a:r>
              <a:rPr lang="en-US" sz="1600" dirty="0">
                <a:solidFill>
                  <a:srgbClr val="0070C0"/>
                </a:solidFill>
                <a:latin typeface="Verdana"/>
              </a:rPr>
              <a:t>.</a:t>
            </a:r>
          </a:p>
          <a:p>
            <a:pPr lvl="0"/>
            <a:r>
              <a:rPr lang="en-US" sz="1600" dirty="0">
                <a:solidFill>
                  <a:srgbClr val="000000"/>
                </a:solidFill>
                <a:latin typeface="Verdana"/>
              </a:rPr>
              <a:t>    Apple’s iPad Air 2 with its A8X processor and its GPU with 256 EUs </a:t>
            </a:r>
            <a:r>
              <a:rPr lang="en-US" sz="1600" dirty="0">
                <a:solidFill>
                  <a:srgbClr val="000000"/>
                </a:solidFill>
              </a:rPr>
              <a:t>became a very</a:t>
            </a:r>
            <a:r>
              <a:rPr lang="en-US" sz="1600" dirty="0">
                <a:solidFill>
                  <a:srgbClr val="000000"/>
                </a:solidFill>
                <a:latin typeface="Verdana"/>
              </a:rPr>
              <a:t> </a:t>
            </a:r>
          </a:p>
          <a:p>
            <a:pPr lvl="0"/>
            <a:r>
              <a:rPr lang="en-US" sz="1600" dirty="0">
                <a:solidFill>
                  <a:srgbClr val="000000"/>
                </a:solidFill>
                <a:latin typeface="Verdana"/>
              </a:rPr>
              <a:t>       powerful rival to NVIDIA's subsequent 64-bit K1 chip including a GPU with </a:t>
            </a:r>
          </a:p>
          <a:p>
            <a:pPr lvl="0">
              <a:spcAft>
                <a:spcPts val="300"/>
              </a:spcAft>
            </a:pPr>
            <a:r>
              <a:rPr lang="en-US" sz="1600" dirty="0">
                <a:solidFill>
                  <a:srgbClr val="000000"/>
                </a:solidFill>
                <a:latin typeface="Verdana"/>
              </a:rPr>
              <a:t>       192 EUs.</a:t>
            </a:r>
          </a:p>
          <a:p>
            <a:pPr lvl="0"/>
            <a:r>
              <a:rPr lang="en-US" sz="1600" dirty="0">
                <a:solidFill>
                  <a:srgbClr val="000000"/>
                </a:solidFill>
                <a:latin typeface="Verdana"/>
              </a:rPr>
              <a:t>    As a consequence, </a:t>
            </a:r>
            <a:r>
              <a:rPr lang="en-US" sz="1600" dirty="0">
                <a:solidFill>
                  <a:srgbClr val="0070C0"/>
                </a:solidFill>
                <a:latin typeface="Verdana"/>
              </a:rPr>
              <a:t>NVIDIA also gave up their tablet interests</a:t>
            </a:r>
            <a:r>
              <a:rPr lang="en-US" sz="1600" dirty="0">
                <a:solidFill>
                  <a:srgbClr val="000000"/>
                </a:solidFill>
                <a:latin typeface="Verdana"/>
              </a:rPr>
              <a:t>.  </a:t>
            </a:r>
          </a:p>
        </p:txBody>
      </p:sp>
    </p:spTree>
    <p:extLst>
      <p:ext uri="{BB962C8B-B14F-4D97-AF65-F5344CB8AC3E}">
        <p14:creationId xmlns:p14="http://schemas.microsoft.com/office/powerpoint/2010/main" val="211135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 calcmode="lin" valueType="num">
                                      <p:cBhvr additive="base">
                                        <p:cTn id="3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 calcmode="lin" valueType="num">
                                      <p:cBhvr additive="base">
                                        <p:cTn id="39"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7">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anim calcmode="lin" valueType="num">
                                      <p:cBhvr additive="base">
                                        <p:cTn id="43"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
                                            <p:txEl>
                                              <p:pRg st="2" end="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7">
                                            <p:txEl>
                                              <p:pRg st="4" end="4"/>
                                            </p:txEl>
                                          </p:spTgt>
                                        </p:tgtEl>
                                        <p:attrNameLst>
                                          <p:attrName>style.visibility</p:attrName>
                                        </p:attrNameLst>
                                      </p:cBhvr>
                                      <p:to>
                                        <p:strVal val="visible"/>
                                      </p:to>
                                    </p:set>
                                    <p:anim calcmode="lin" valueType="num">
                                      <p:cBhvr additive="base">
                                        <p:cTn id="51"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8">
                                            <p:txEl>
                                              <p:pRg st="0" end="0"/>
                                            </p:txEl>
                                          </p:spTgt>
                                        </p:tgtEl>
                                        <p:attrNameLst>
                                          <p:attrName>style.visibility</p:attrName>
                                        </p:attrNameLst>
                                      </p:cBhvr>
                                      <p:to>
                                        <p:strVal val="visible"/>
                                      </p:to>
                                    </p:set>
                                    <p:anim calcmode="lin" valueType="num">
                                      <p:cBhvr additive="base">
                                        <p:cTn id="5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8">
                                            <p:txEl>
                                              <p:pRg st="1" end="1"/>
                                            </p:txEl>
                                          </p:spTgt>
                                        </p:tgtEl>
                                        <p:attrNameLst>
                                          <p:attrName>style.visibility</p:attrName>
                                        </p:attrNameLst>
                                      </p:cBhvr>
                                      <p:to>
                                        <p:strVal val="visible"/>
                                      </p:to>
                                    </p:set>
                                    <p:anim calcmode="lin" valueType="num">
                                      <p:cBhvr additive="base">
                                        <p:cTn id="61"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r>
              <a:rPr lang="hu-HU" altLang="en-US" dirty="0">
                <a:solidFill>
                  <a:srgbClr val="FFFFFF"/>
                </a:solidFill>
                <a:latin typeface="Verdana" pitchFamily="34" charset="0"/>
                <a:cs typeface="Arial" charset="0"/>
              </a:rPr>
              <a:t>b</a:t>
            </a:r>
            <a:r>
              <a:rPr lang="en-US" altLang="en-US" dirty="0">
                <a:solidFill>
                  <a:srgbClr val="FFFFFF"/>
                </a:solidFill>
                <a:latin typeface="Verdana" pitchFamily="34" charset="0"/>
                <a:cs typeface="Arial" charset="0"/>
              </a:rPr>
              <a:t>)</a:t>
            </a:r>
            <a:endParaRPr lang="en-US" dirty="0"/>
          </a:p>
        </p:txBody>
      </p:sp>
      <p:sp>
        <p:nvSpPr>
          <p:cNvPr id="3" name="TextBox 2"/>
          <p:cNvSpPr txBox="1"/>
          <p:nvPr/>
        </p:nvSpPr>
        <p:spPr>
          <a:xfrm>
            <a:off x="125513" y="511988"/>
            <a:ext cx="977960" cy="338554"/>
          </a:xfrm>
          <a:prstGeom prst="rect">
            <a:avLst/>
          </a:prstGeom>
          <a:noFill/>
        </p:spPr>
        <p:txBody>
          <a:bodyPr wrap="none" rtlCol="0">
            <a:spAutoFit/>
          </a:bodyPr>
          <a:lstStyle/>
          <a:p>
            <a:r>
              <a:rPr lang="en-US" sz="1600" dirty="0">
                <a:solidFill>
                  <a:srgbClr val="FF0000"/>
                </a:solidFill>
                <a:latin typeface="+mj-lt"/>
              </a:rPr>
              <a:t>Remark</a:t>
            </a:r>
            <a:endParaRPr lang="en-US" dirty="0">
              <a:solidFill>
                <a:srgbClr val="FF0000"/>
              </a:solidFill>
              <a:latin typeface="+mj-lt"/>
            </a:endParaRPr>
          </a:p>
        </p:txBody>
      </p:sp>
      <p:sp>
        <p:nvSpPr>
          <p:cNvPr id="6" name="TextBox 5"/>
          <p:cNvSpPr txBox="1"/>
          <p:nvPr/>
        </p:nvSpPr>
        <p:spPr>
          <a:xfrm>
            <a:off x="126395" y="863715"/>
            <a:ext cx="8578823" cy="1077218"/>
          </a:xfrm>
          <a:prstGeom prst="rect">
            <a:avLst/>
          </a:prstGeom>
          <a:noFill/>
        </p:spPr>
        <p:txBody>
          <a:bodyPr wrap="none" rtlCol="0">
            <a:spAutoFit/>
          </a:bodyPr>
          <a:lstStyle/>
          <a:p>
            <a:r>
              <a:rPr lang="en-US" sz="1600" dirty="0">
                <a:latin typeface="+mj-lt"/>
              </a:rPr>
              <a:t>According to [106] </a:t>
            </a:r>
            <a:r>
              <a:rPr lang="en-US" sz="1600" dirty="0">
                <a:solidFill>
                  <a:srgbClr val="0070C0"/>
                </a:solidFill>
                <a:latin typeface="+mj-lt"/>
              </a:rPr>
              <a:t>Apple’s A10 </a:t>
            </a:r>
            <a:r>
              <a:rPr lang="en-US" sz="1600" dirty="0">
                <a:latin typeface="+mj-lt"/>
              </a:rPr>
              <a:t>(used in the iPhone 7 (2016) introduced an even </a:t>
            </a:r>
          </a:p>
          <a:p>
            <a:r>
              <a:rPr lang="en-US" sz="1600" dirty="0">
                <a:latin typeface="+mj-lt"/>
              </a:rPr>
              <a:t>  wider </a:t>
            </a:r>
            <a:r>
              <a:rPr lang="en-US" sz="1600" dirty="0">
                <a:solidFill>
                  <a:srgbClr val="0070C0"/>
                </a:solidFill>
                <a:latin typeface="+mj-lt"/>
              </a:rPr>
              <a:t>(7-wide) microarchitecture</a:t>
            </a:r>
            <a:r>
              <a:rPr lang="en-US" sz="1600" dirty="0">
                <a:latin typeface="+mj-lt"/>
              </a:rPr>
              <a:t>, and Apple’s subsequent processors up to </a:t>
            </a:r>
          </a:p>
          <a:p>
            <a:r>
              <a:rPr lang="en-US" sz="1600" dirty="0">
                <a:latin typeface="+mj-lt"/>
              </a:rPr>
              <a:t>  the latest A13 (Bionic 2019) chip (used in the iPhone 11 and iPhone 11 Pro)</a:t>
            </a:r>
          </a:p>
          <a:p>
            <a:r>
              <a:rPr lang="en-US" sz="1600" dirty="0">
                <a:latin typeface="+mj-lt"/>
              </a:rPr>
              <a:t>  have a 7-wide front-end. </a:t>
            </a:r>
          </a:p>
        </p:txBody>
      </p:sp>
      <p:sp>
        <p:nvSpPr>
          <p:cNvPr id="8" name="TextBox 7"/>
          <p:cNvSpPr txBox="1"/>
          <p:nvPr/>
        </p:nvSpPr>
        <p:spPr>
          <a:xfrm>
            <a:off x="113385" y="1940974"/>
            <a:ext cx="5931432" cy="338554"/>
          </a:xfrm>
          <a:prstGeom prst="rect">
            <a:avLst/>
          </a:prstGeom>
          <a:noFill/>
        </p:spPr>
        <p:txBody>
          <a:bodyPr wrap="none" rtlCol="0">
            <a:spAutoFit/>
          </a:bodyPr>
          <a:lstStyle/>
          <a:p>
            <a:r>
              <a:rPr lang="en-US" sz="1600" dirty="0">
                <a:latin typeface="+mj-lt"/>
              </a:rPr>
              <a:t>The </a:t>
            </a:r>
            <a:r>
              <a:rPr lang="en-US" sz="1600" dirty="0">
                <a:solidFill>
                  <a:srgbClr val="0070C0"/>
                </a:solidFill>
                <a:latin typeface="+mj-lt"/>
              </a:rPr>
              <a:t>A13 is the most powerful mobile processor </a:t>
            </a:r>
            <a:r>
              <a:rPr lang="en-US" sz="1600" dirty="0">
                <a:latin typeface="+mj-lt"/>
              </a:rPr>
              <a:t>to date.</a:t>
            </a:r>
          </a:p>
        </p:txBody>
      </p:sp>
    </p:spTree>
    <p:extLst>
      <p:ext uri="{BB962C8B-B14F-4D97-AF65-F5344CB8AC3E}">
        <p14:creationId xmlns:p14="http://schemas.microsoft.com/office/powerpoint/2010/main" val="9425469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75511" y="1016841"/>
            <a:ext cx="4870244" cy="2215991"/>
          </a:xfrm>
          <a:prstGeom prst="rect">
            <a:avLst/>
          </a:prstGeom>
          <a:noFill/>
        </p:spPr>
        <p:txBody>
          <a:bodyPr wrap="none" rtlCol="0">
            <a:spAutoFit/>
          </a:bodyPr>
          <a:lstStyle/>
          <a:p>
            <a:pPr marL="285750" indent="-285750">
              <a:buFont typeface="Arial" panose="020B0604020202020204" pitchFamily="34" charset="0"/>
              <a:buChar char="•"/>
            </a:pPr>
            <a:r>
              <a:rPr lang="en-US" sz="1600" dirty="0"/>
              <a:t>The </a:t>
            </a:r>
            <a:r>
              <a:rPr lang="en-US" sz="1600" dirty="0">
                <a:solidFill>
                  <a:srgbClr val="3333FF"/>
                </a:solidFill>
              </a:rPr>
              <a:t>emergence of </a:t>
            </a:r>
            <a:r>
              <a:rPr lang="en-US" sz="1600" dirty="0">
                <a:solidFill>
                  <a:srgbClr val="FF0000"/>
                </a:solidFill>
              </a:rPr>
              <a:t>smartphones</a:t>
            </a:r>
            <a:r>
              <a:rPr lang="en-US" sz="1600" dirty="0">
                <a:solidFill>
                  <a:srgbClr val="3333FF"/>
                </a:solidFill>
              </a:rPr>
              <a:t> </a:t>
            </a:r>
            <a:r>
              <a:rPr lang="en-US" sz="1600" dirty="0"/>
              <a:t>is often</a:t>
            </a:r>
          </a:p>
          <a:p>
            <a:r>
              <a:rPr lang="en-US" sz="1600" dirty="0"/>
              <a:t>      contributed to the </a:t>
            </a:r>
            <a:r>
              <a:rPr lang="en-US" sz="1600" dirty="0">
                <a:solidFill>
                  <a:srgbClr val="3333FF"/>
                </a:solidFill>
              </a:rPr>
              <a:t>BlackBerry Pearl 8100</a:t>
            </a:r>
          </a:p>
          <a:p>
            <a:r>
              <a:rPr lang="en-US" sz="1600" dirty="0"/>
              <a:t>      line of the Canadian firm </a:t>
            </a:r>
            <a:r>
              <a:rPr lang="en-US" sz="1600" dirty="0">
                <a:solidFill>
                  <a:srgbClr val="3333FF"/>
                </a:solidFill>
              </a:rPr>
              <a:t>RIM</a:t>
            </a:r>
            <a:r>
              <a:rPr lang="en-US" sz="1600" dirty="0"/>
              <a:t> </a:t>
            </a:r>
          </a:p>
          <a:p>
            <a:pPr>
              <a:spcAft>
                <a:spcPts val="600"/>
              </a:spcAft>
            </a:pPr>
            <a:r>
              <a:rPr lang="en-US" sz="1600" dirty="0"/>
              <a:t>      (Research in Motion)[5].</a:t>
            </a:r>
          </a:p>
          <a:p>
            <a:pPr marL="285750" indent="-285750">
              <a:buFont typeface="Arial" panose="020B0604020202020204" pitchFamily="34" charset="0"/>
              <a:buChar char="•"/>
            </a:pPr>
            <a:r>
              <a:rPr lang="en-US" sz="1600" dirty="0"/>
              <a:t>This phone – shipped in </a:t>
            </a:r>
            <a:r>
              <a:rPr lang="en-US" sz="1600" dirty="0">
                <a:solidFill>
                  <a:srgbClr val="3333FF"/>
                </a:solidFill>
              </a:rPr>
              <a:t>2006</a:t>
            </a:r>
            <a:r>
              <a:rPr lang="en-US" sz="1600" dirty="0"/>
              <a:t> -  supported</a:t>
            </a:r>
          </a:p>
          <a:p>
            <a:r>
              <a:rPr lang="en-US" sz="1600" dirty="0"/>
              <a:t>      beyond a camera also </a:t>
            </a:r>
            <a:r>
              <a:rPr lang="en-US" sz="1600" dirty="0">
                <a:solidFill>
                  <a:srgbClr val="3333FF"/>
                </a:solidFill>
              </a:rPr>
              <a:t>video and became</a:t>
            </a:r>
          </a:p>
          <a:p>
            <a:pPr>
              <a:spcAft>
                <a:spcPts val="600"/>
              </a:spcAft>
            </a:pPr>
            <a:r>
              <a:rPr lang="en-US" sz="1600" dirty="0">
                <a:solidFill>
                  <a:srgbClr val="3333FF"/>
                </a:solidFill>
              </a:rPr>
              <a:t>      very popular in the US.</a:t>
            </a:r>
          </a:p>
          <a:p>
            <a:pPr marL="285750" indent="-285750">
              <a:buFont typeface="Arial" panose="020B0604020202020204" pitchFamily="34" charset="0"/>
              <a:buChar char="•"/>
            </a:pPr>
            <a:r>
              <a:rPr lang="en-US" sz="1600" dirty="0"/>
              <a:t>It was run under the </a:t>
            </a:r>
            <a:r>
              <a:rPr lang="en-US" sz="1600" dirty="0">
                <a:solidFill>
                  <a:srgbClr val="3333FF"/>
                </a:solidFill>
              </a:rPr>
              <a:t>BlackBerry OS</a:t>
            </a:r>
            <a:r>
              <a:rPr lang="en-US" sz="1600" dirty="0"/>
              <a:t>.</a:t>
            </a:r>
          </a:p>
        </p:txBody>
      </p:sp>
      <p:sp>
        <p:nvSpPr>
          <p:cNvPr id="4" name="TextBox 3"/>
          <p:cNvSpPr txBox="1"/>
          <p:nvPr/>
        </p:nvSpPr>
        <p:spPr>
          <a:xfrm>
            <a:off x="124501" y="513072"/>
            <a:ext cx="3738524" cy="369332"/>
          </a:xfrm>
          <a:prstGeom prst="rect">
            <a:avLst/>
          </a:prstGeom>
          <a:noFill/>
        </p:spPr>
        <p:txBody>
          <a:bodyPr wrap="none" rtlCol="0">
            <a:spAutoFit/>
          </a:bodyPr>
          <a:lstStyle/>
          <a:p>
            <a:r>
              <a:rPr lang="en-US" dirty="0">
                <a:solidFill>
                  <a:schemeClr val="accent6"/>
                </a:solidFill>
              </a:rPr>
              <a:t>Emergence of smartphones-2</a:t>
            </a:r>
          </a:p>
        </p:txBody>
      </p:sp>
      <p:pic>
        <p:nvPicPr>
          <p:cNvPr id="5" name="Picture 4" descr="http://www.brighthand.com/assets/5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9965" y="908720"/>
            <a:ext cx="2857500" cy="52673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383600" y="5906015"/>
            <a:ext cx="3328860" cy="523220"/>
          </a:xfrm>
          <a:prstGeom prst="rect">
            <a:avLst/>
          </a:prstGeom>
          <a:noFill/>
        </p:spPr>
        <p:txBody>
          <a:bodyPr wrap="none" rtlCol="0">
            <a:spAutoFit/>
          </a:bodyPr>
          <a:lstStyle/>
          <a:p>
            <a:r>
              <a:rPr lang="en-US" sz="1400" dirty="0"/>
              <a:t>Figure: RIM’s </a:t>
            </a:r>
            <a:r>
              <a:rPr lang="en-US" sz="1400" dirty="0" err="1"/>
              <a:t>BlackBarry</a:t>
            </a:r>
            <a:r>
              <a:rPr lang="en-US" sz="1400" dirty="0"/>
              <a:t> Perl 8100</a:t>
            </a:r>
          </a:p>
          <a:p>
            <a:pPr algn="ctr"/>
            <a:r>
              <a:rPr lang="en-US" sz="1400" dirty="0"/>
              <a:t> (2006) [38]</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(3)</a:t>
            </a:r>
            <a:endParaRPr lang="en-US" dirty="0"/>
          </a:p>
        </p:txBody>
      </p:sp>
      <p:sp>
        <p:nvSpPr>
          <p:cNvPr id="7" name="TextBox 6"/>
          <p:cNvSpPr txBox="1"/>
          <p:nvPr/>
        </p:nvSpPr>
        <p:spPr>
          <a:xfrm>
            <a:off x="8777241" y="6382999"/>
            <a:ext cx="36598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962991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anim calcmode="lin" valueType="num">
                                      <p:cBhvr additive="base">
                                        <p:cTn id="1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anim calcmode="lin" valueType="num">
                                      <p:cBhvr additive="base">
                                        <p:cTn id="1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(26</a:t>
            </a:r>
            <a:r>
              <a:rPr lang="hu-HU" altLang="en-US" dirty="0">
                <a:solidFill>
                  <a:srgbClr val="FFFFFF"/>
                </a:solidFill>
                <a:latin typeface="Verdana" pitchFamily="34" charset="0"/>
                <a:cs typeface="Arial" charset="0"/>
              </a:rPr>
              <a:t>c</a:t>
            </a:r>
            <a:r>
              <a:rPr lang="en-US" altLang="en-US" dirty="0">
                <a:solidFill>
                  <a:srgbClr val="FFFFFF"/>
                </a:solidFill>
                <a:latin typeface="Verdana" pitchFamily="34" charset="0"/>
                <a:cs typeface="Arial" charset="0"/>
              </a:rPr>
              <a:t>)</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1670" y="1250401"/>
            <a:ext cx="5866807" cy="5058919"/>
          </a:xfrm>
          <a:prstGeom prst="rect">
            <a:avLst/>
          </a:prstGeom>
        </p:spPr>
      </p:pic>
      <p:sp>
        <p:nvSpPr>
          <p:cNvPr id="7" name="TextBox 6"/>
          <p:cNvSpPr txBox="1"/>
          <p:nvPr/>
        </p:nvSpPr>
        <p:spPr>
          <a:xfrm>
            <a:off x="115888" y="513048"/>
            <a:ext cx="9028112" cy="369332"/>
          </a:xfrm>
          <a:prstGeom prst="rect">
            <a:avLst/>
          </a:prstGeom>
          <a:noFill/>
        </p:spPr>
        <p:txBody>
          <a:bodyPr wrap="square" rtlCol="0">
            <a:spAutoFit/>
          </a:bodyPr>
          <a:lstStyle/>
          <a:p>
            <a:r>
              <a:rPr lang="en-US" dirty="0">
                <a:solidFill>
                  <a:schemeClr val="accent6"/>
                </a:solidFill>
                <a:latin typeface="+mj-lt"/>
              </a:rPr>
              <a:t>Floorplan of Apple’s A13 processor [107]</a:t>
            </a:r>
          </a:p>
        </p:txBody>
      </p:sp>
      <p:sp>
        <p:nvSpPr>
          <p:cNvPr id="8" name="TextBox 7"/>
          <p:cNvSpPr txBox="1"/>
          <p:nvPr/>
        </p:nvSpPr>
        <p:spPr>
          <a:xfrm>
            <a:off x="1807445" y="6441215"/>
            <a:ext cx="6525725" cy="338554"/>
          </a:xfrm>
          <a:prstGeom prst="rect">
            <a:avLst/>
          </a:prstGeom>
          <a:noFill/>
        </p:spPr>
        <p:txBody>
          <a:bodyPr wrap="square" rtlCol="0">
            <a:spAutoFit/>
          </a:bodyPr>
          <a:lstStyle/>
          <a:p>
            <a:r>
              <a:rPr lang="en-US" sz="1600" dirty="0">
                <a:latin typeface="+mj-lt"/>
              </a:rPr>
              <a:t>7+ nm technology, 98 mm2, 8.5 billion transistors [] </a:t>
            </a:r>
          </a:p>
        </p:txBody>
      </p:sp>
    </p:spTree>
    <p:extLst>
      <p:ext uri="{BB962C8B-B14F-4D97-AF65-F5344CB8AC3E}">
        <p14:creationId xmlns:p14="http://schemas.microsoft.com/office/powerpoint/2010/main" val="31935085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7417" y="513614"/>
            <a:ext cx="3471143" cy="369332"/>
          </a:xfrm>
          <a:prstGeom prst="rect">
            <a:avLst/>
          </a:prstGeom>
          <a:noFill/>
        </p:spPr>
        <p:txBody>
          <a:bodyPr wrap="none" rtlCol="0">
            <a:spAutoFit/>
          </a:bodyPr>
          <a:lstStyle/>
          <a:p>
            <a:r>
              <a:rPr lang="en-US" dirty="0">
                <a:solidFill>
                  <a:schemeClr val="accent6"/>
                </a:solidFill>
              </a:rPr>
              <a:t>3.1.3 Low clock frequency-1</a:t>
            </a:r>
          </a:p>
        </p:txBody>
      </p:sp>
      <p:sp>
        <p:nvSpPr>
          <p:cNvPr id="5" name="TextBox 4"/>
          <p:cNvSpPr txBox="1"/>
          <p:nvPr/>
        </p:nvSpPr>
        <p:spPr>
          <a:xfrm>
            <a:off x="1172057" y="1328368"/>
            <a:ext cx="6567824" cy="338554"/>
          </a:xfrm>
          <a:prstGeom prst="rect">
            <a:avLst/>
          </a:prstGeom>
          <a:noFill/>
        </p:spPr>
        <p:txBody>
          <a:bodyPr wrap="none" rtlCol="0">
            <a:spAutoFit/>
          </a:bodyPr>
          <a:lstStyle/>
          <a:p>
            <a:r>
              <a:rPr lang="en-US" sz="1600" dirty="0"/>
              <a:t>In addition: higher fc requires higher </a:t>
            </a:r>
            <a:r>
              <a:rPr lang="en-US" sz="1600" dirty="0" err="1"/>
              <a:t>V</a:t>
            </a:r>
            <a:r>
              <a:rPr lang="en-US" sz="1600" baseline="-25000" dirty="0" err="1"/>
              <a:t>CC</a:t>
            </a:r>
            <a:r>
              <a:rPr lang="en-US" sz="1600" baseline="-25000" dirty="0"/>
              <a:t> </a:t>
            </a:r>
            <a:r>
              <a:rPr lang="en-US" sz="1600" dirty="0"/>
              <a:t>(</a:t>
            </a:r>
            <a:r>
              <a:rPr lang="en-US" sz="1600" dirty="0" err="1"/>
              <a:t>V</a:t>
            </a:r>
            <a:r>
              <a:rPr lang="en-US" sz="1600" baseline="-25000" dirty="0" err="1"/>
              <a:t>CC</a:t>
            </a:r>
            <a:r>
              <a:rPr lang="en-US" sz="1600" dirty="0"/>
              <a:t> ≈ </a:t>
            </a:r>
            <a:r>
              <a:rPr lang="en-US" sz="1600" dirty="0" err="1"/>
              <a:t>const</a:t>
            </a:r>
            <a:r>
              <a:rPr lang="en-US" sz="1600" dirty="0"/>
              <a:t> x </a:t>
            </a:r>
            <a:r>
              <a:rPr lang="en-US" sz="1600" dirty="0" err="1"/>
              <a:t>f</a:t>
            </a:r>
            <a:r>
              <a:rPr lang="en-US" sz="1600" baseline="-25000" dirty="0" err="1"/>
              <a:t>C</a:t>
            </a:r>
            <a:r>
              <a:rPr lang="en-US" sz="1600" dirty="0"/>
              <a:t>).</a:t>
            </a:r>
          </a:p>
        </p:txBody>
      </p:sp>
      <p:sp>
        <p:nvSpPr>
          <p:cNvPr id="6" name="TextBox 5"/>
          <p:cNvSpPr txBox="1"/>
          <p:nvPr/>
        </p:nvSpPr>
        <p:spPr>
          <a:xfrm>
            <a:off x="136942" y="904665"/>
            <a:ext cx="827471" cy="338554"/>
          </a:xfrm>
          <a:prstGeom prst="rect">
            <a:avLst/>
          </a:prstGeom>
          <a:noFill/>
        </p:spPr>
        <p:txBody>
          <a:bodyPr wrap="none" rtlCol="0">
            <a:spAutoFit/>
          </a:bodyPr>
          <a:lstStyle/>
          <a:p>
            <a:r>
              <a:rPr lang="en-US" sz="1600" dirty="0">
                <a:solidFill>
                  <a:srgbClr val="FF0000"/>
                </a:solidFill>
              </a:rPr>
              <a:t>Basics</a:t>
            </a:r>
          </a:p>
        </p:txBody>
      </p:sp>
      <p:pic>
        <p:nvPicPr>
          <p:cNvPr id="9" name="Picture 2" descr="http://images.anandtech.com/doci/3742/graph8.jpg"/>
          <p:cNvPicPr>
            <a:picLocks noChangeAspect="1" noChangeArrowheads="1"/>
          </p:cNvPicPr>
          <p:nvPr/>
        </p:nvPicPr>
        <p:blipFill rotWithShape="1">
          <a:blip r:embed="rId2">
            <a:extLst>
              <a:ext uri="{28A0092B-C50C-407E-A947-70E740481C1C}">
                <a14:useLocalDpi xmlns:a14="http://schemas.microsoft.com/office/drawing/2010/main" val="0"/>
              </a:ext>
            </a:extLst>
          </a:blip>
          <a:srcRect l="1695" t="12140" r="1336" b="4413"/>
          <a:stretch/>
        </p:blipFill>
        <p:spPr bwMode="auto">
          <a:xfrm>
            <a:off x="1148305" y="1947127"/>
            <a:ext cx="6751095" cy="334627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8510" y="5473426"/>
            <a:ext cx="9670083" cy="338554"/>
          </a:xfrm>
          <a:prstGeom prst="rect">
            <a:avLst/>
          </a:prstGeom>
          <a:noFill/>
        </p:spPr>
        <p:txBody>
          <a:bodyPr wrap="none" rtlCol="0">
            <a:spAutoFit/>
          </a:bodyPr>
          <a:lstStyle/>
          <a:p>
            <a:r>
              <a:rPr lang="en-US" sz="1600" dirty="0"/>
              <a:t>Figure: Core voltage (</a:t>
            </a:r>
            <a:r>
              <a:rPr lang="en-US" sz="1600" dirty="0" err="1"/>
              <a:t>V</a:t>
            </a:r>
            <a:r>
              <a:rPr lang="en-US" sz="1600" baseline="-25000" dirty="0" err="1"/>
              <a:t>CC</a:t>
            </a:r>
            <a:r>
              <a:rPr lang="en-US" sz="1600" dirty="0"/>
              <a:t>) vs. clock frequency (</a:t>
            </a:r>
            <a:r>
              <a:rPr lang="en-US" sz="1600" dirty="0" err="1"/>
              <a:t>f</a:t>
            </a:r>
            <a:r>
              <a:rPr lang="en-US" sz="1600" baseline="-25000" dirty="0" err="1"/>
              <a:t>C</a:t>
            </a:r>
            <a:r>
              <a:rPr lang="en-US" sz="1600" dirty="0"/>
              <a:t>) for Intel’s </a:t>
            </a:r>
            <a:r>
              <a:rPr lang="en-US" sz="1600" dirty="0" err="1"/>
              <a:t>Westmere</a:t>
            </a:r>
            <a:r>
              <a:rPr lang="en-US" sz="1600" dirty="0"/>
              <a:t> processors [26] </a:t>
            </a:r>
          </a:p>
        </p:txBody>
      </p:sp>
      <p:sp>
        <p:nvSpPr>
          <p:cNvPr id="10"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(27)</a:t>
            </a:r>
            <a:endParaRPr lang="en-US" dirty="0"/>
          </a:p>
        </p:txBody>
      </p:sp>
      <p:sp>
        <p:nvSpPr>
          <p:cNvPr id="11" name="TextBox 10"/>
          <p:cNvSpPr txBox="1"/>
          <p:nvPr/>
        </p:nvSpPr>
        <p:spPr>
          <a:xfrm>
            <a:off x="1223586" y="928184"/>
            <a:ext cx="4464492" cy="338554"/>
          </a:xfrm>
          <a:prstGeom prst="rect">
            <a:avLst/>
          </a:prstGeom>
          <a:noFill/>
        </p:spPr>
        <p:txBody>
          <a:bodyPr wrap="none" rtlCol="0">
            <a:spAutoFit/>
          </a:bodyPr>
          <a:lstStyle/>
          <a:p>
            <a:r>
              <a:rPr lang="en-US" sz="1600" dirty="0"/>
              <a:t>Active power consumption = </a:t>
            </a:r>
            <a:r>
              <a:rPr lang="en-US" sz="1600" dirty="0" err="1"/>
              <a:t>C</a:t>
            </a:r>
            <a:r>
              <a:rPr lang="en-US" sz="1600" baseline="-25000" dirty="0" err="1"/>
              <a:t>dyn</a:t>
            </a:r>
            <a:r>
              <a:rPr lang="en-US" sz="1600" dirty="0" err="1">
                <a:latin typeface="Cambria Math" panose="02040503050406030204" pitchFamily="18" charset="0"/>
                <a:ea typeface="Cambria Math" panose="02040503050406030204" pitchFamily="18" charset="0"/>
              </a:rPr>
              <a:t>∗</a:t>
            </a:r>
            <a:r>
              <a:rPr lang="en-US" sz="1600" dirty="0" err="1"/>
              <a:t>V</a:t>
            </a:r>
            <a:r>
              <a:rPr lang="en-US" sz="1600" baseline="-25000" dirty="0" err="1"/>
              <a:t>CC</a:t>
            </a:r>
            <a:r>
              <a:rPr lang="en-US" sz="1600" baseline="30000" dirty="0" err="1"/>
              <a:t>2</a:t>
            </a:r>
            <a:r>
              <a:rPr lang="en-US" sz="1600" dirty="0">
                <a:latin typeface="Cambria Math" panose="02040503050406030204" pitchFamily="18" charset="0"/>
                <a:ea typeface="Cambria Math" panose="02040503050406030204" pitchFamily="18" charset="0"/>
              </a:rPr>
              <a:t> ∗ </a:t>
            </a:r>
            <a:r>
              <a:rPr lang="en-US" sz="1600" dirty="0"/>
              <a:t>f</a:t>
            </a:r>
            <a:r>
              <a:rPr lang="en-US" sz="1600" baseline="-25000" dirty="0"/>
              <a:t>c</a:t>
            </a:r>
            <a:endParaRPr lang="en-US" sz="1600" dirty="0"/>
          </a:p>
        </p:txBody>
      </p:sp>
    </p:spTree>
    <p:extLst>
      <p:ext uri="{BB962C8B-B14F-4D97-AF65-F5344CB8AC3E}">
        <p14:creationId xmlns:p14="http://schemas.microsoft.com/office/powerpoint/2010/main" val="200663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ppt_x"/>
                                          </p:val>
                                        </p:tav>
                                        <p:tav tm="100000">
                                          <p:val>
                                            <p:strVal val="#ppt_x"/>
                                          </p:val>
                                        </p:tav>
                                      </p:tavLst>
                                    </p:anim>
                                    <p:anim calcmode="lin" valueType="num">
                                      <p:cBhvr additive="base">
                                        <p:cTn id="1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4073" y="3220124"/>
            <a:ext cx="3754169"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high base clock frequency</a:t>
            </a:r>
          </a:p>
          <a:p>
            <a:pPr algn="ctr">
              <a:spcAft>
                <a:spcPts val="200"/>
              </a:spcAft>
            </a:pPr>
            <a:r>
              <a:rPr lang="en-US" sz="1600" dirty="0">
                <a:solidFill>
                  <a:srgbClr val="000000"/>
                </a:solidFill>
                <a:latin typeface="Verdana"/>
              </a:rPr>
              <a:t>(typically 2-4 GHz)</a:t>
            </a:r>
          </a:p>
        </p:txBody>
      </p:sp>
      <p:sp>
        <p:nvSpPr>
          <p:cNvPr id="5" name="TextBox 4"/>
          <p:cNvSpPr txBox="1"/>
          <p:nvPr/>
        </p:nvSpPr>
        <p:spPr>
          <a:xfrm>
            <a:off x="1033259" y="1673805"/>
            <a:ext cx="1850571" cy="338554"/>
          </a:xfrm>
          <a:prstGeom prst="rect">
            <a:avLst/>
          </a:prstGeom>
          <a:noFill/>
        </p:spPr>
        <p:txBody>
          <a:bodyPr wrap="none" rtlCol="0">
            <a:spAutoFit/>
          </a:bodyPr>
          <a:lstStyle/>
          <a:p>
            <a:r>
              <a:rPr lang="en-US" sz="1600" dirty="0">
                <a:solidFill>
                  <a:srgbClr val="0070C0"/>
                </a:solidFill>
              </a:rPr>
              <a:t>Traditional CPUs</a:t>
            </a:r>
          </a:p>
        </p:txBody>
      </p:sp>
      <p:sp>
        <p:nvSpPr>
          <p:cNvPr id="6" name="TextBox 5"/>
          <p:cNvSpPr txBox="1"/>
          <p:nvPr/>
        </p:nvSpPr>
        <p:spPr>
          <a:xfrm>
            <a:off x="5899165" y="1673805"/>
            <a:ext cx="1441420" cy="338554"/>
          </a:xfrm>
          <a:prstGeom prst="rect">
            <a:avLst/>
          </a:prstGeom>
          <a:noFill/>
        </p:spPr>
        <p:txBody>
          <a:bodyPr wrap="none" rtlCol="0">
            <a:spAutoFit/>
          </a:bodyPr>
          <a:lstStyle/>
          <a:p>
            <a:r>
              <a:rPr lang="en-US" sz="1600" dirty="0">
                <a:solidFill>
                  <a:srgbClr val="0070C0"/>
                </a:solidFill>
              </a:rPr>
              <a:t>Mobile CPUs</a:t>
            </a:r>
          </a:p>
        </p:txBody>
      </p:sp>
      <p:sp>
        <p:nvSpPr>
          <p:cNvPr id="7" name="TextBox 6"/>
          <p:cNvSpPr txBox="1"/>
          <p:nvPr/>
        </p:nvSpPr>
        <p:spPr>
          <a:xfrm>
            <a:off x="4917515" y="3223621"/>
            <a:ext cx="3659592" cy="610424"/>
          </a:xfrm>
          <a:prstGeom prst="rect">
            <a:avLst/>
          </a:prstGeom>
          <a:noFill/>
        </p:spPr>
        <p:txBody>
          <a:bodyPr wrap="none" rtlCol="0">
            <a:spAutoFit/>
          </a:bodyPr>
          <a:lstStyle/>
          <a:p>
            <a:pPr algn="ctr">
              <a:spcAft>
                <a:spcPts val="200"/>
              </a:spcAft>
            </a:pPr>
            <a:r>
              <a:rPr lang="en-US" sz="1600" dirty="0">
                <a:solidFill>
                  <a:srgbClr val="FF0000"/>
                </a:solidFill>
                <a:latin typeface="Verdana"/>
              </a:rPr>
              <a:t>Relative low base clock frequency</a:t>
            </a:r>
          </a:p>
          <a:p>
            <a:pPr algn="ctr"/>
            <a:r>
              <a:rPr lang="en-US" sz="1600" dirty="0">
                <a:solidFill>
                  <a:srgbClr val="000000"/>
                </a:solidFill>
                <a:latin typeface="Verdana"/>
              </a:rPr>
              <a:t>(typically 1-2 GHz)</a:t>
            </a:r>
          </a:p>
        </p:txBody>
      </p:sp>
      <p:sp>
        <p:nvSpPr>
          <p:cNvPr id="8" name="Left-Right Arrow 7"/>
          <p:cNvSpPr/>
          <p:nvPr/>
        </p:nvSpPr>
        <p:spPr>
          <a:xfrm>
            <a:off x="4035642" y="3350892"/>
            <a:ext cx="720000" cy="144000"/>
          </a:xfrm>
          <a:prstGeom prst="lef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extBox 1"/>
          <p:cNvSpPr txBox="1"/>
          <p:nvPr/>
        </p:nvSpPr>
        <p:spPr>
          <a:xfrm>
            <a:off x="116919" y="511983"/>
            <a:ext cx="2862002" cy="369332"/>
          </a:xfrm>
          <a:prstGeom prst="rect">
            <a:avLst/>
          </a:prstGeom>
          <a:noFill/>
        </p:spPr>
        <p:txBody>
          <a:bodyPr wrap="none" rtlCol="0">
            <a:spAutoFit/>
          </a:bodyPr>
          <a:lstStyle/>
          <a:p>
            <a:r>
              <a:rPr lang="en-US" dirty="0">
                <a:solidFill>
                  <a:schemeClr val="accent6"/>
                </a:solidFill>
              </a:rPr>
              <a:t> Low clock frequency-2</a:t>
            </a:r>
          </a:p>
        </p:txBody>
      </p:sp>
      <p:sp>
        <p:nvSpPr>
          <p:cNvPr id="17" name="Right Arrow 16"/>
          <p:cNvSpPr/>
          <p:nvPr/>
        </p:nvSpPr>
        <p:spPr>
          <a:xfrm>
            <a:off x="3052088" y="1351363"/>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18" name="TextBox 17"/>
          <p:cNvSpPr txBox="1"/>
          <p:nvPr/>
        </p:nvSpPr>
        <p:spPr>
          <a:xfrm>
            <a:off x="1802665" y="1216349"/>
            <a:ext cx="1103187" cy="338554"/>
          </a:xfrm>
          <a:prstGeom prst="rect">
            <a:avLst/>
          </a:prstGeom>
          <a:noFill/>
        </p:spPr>
        <p:txBody>
          <a:bodyPr wrap="none" rtlCol="0">
            <a:spAutoFit/>
          </a:bodyPr>
          <a:lstStyle/>
          <a:p>
            <a:r>
              <a:rPr lang="en-US" sz="1600" dirty="0"/>
              <a:t>Higher </a:t>
            </a:r>
            <a:r>
              <a:rPr lang="en-US" sz="1600" dirty="0" err="1"/>
              <a:t>f</a:t>
            </a:r>
            <a:r>
              <a:rPr lang="en-US" sz="1600" baseline="-25000" dirty="0" err="1"/>
              <a:t>C</a:t>
            </a:r>
            <a:endParaRPr lang="en-US" sz="1600" baseline="-25000" dirty="0"/>
          </a:p>
        </p:txBody>
      </p:sp>
      <p:sp>
        <p:nvSpPr>
          <p:cNvPr id="19" name="TextBox 18"/>
          <p:cNvSpPr txBox="1"/>
          <p:nvPr/>
        </p:nvSpPr>
        <p:spPr>
          <a:xfrm>
            <a:off x="3592148" y="1216349"/>
            <a:ext cx="1244251" cy="338554"/>
          </a:xfrm>
          <a:prstGeom prst="rect">
            <a:avLst/>
          </a:prstGeom>
          <a:noFill/>
        </p:spPr>
        <p:txBody>
          <a:bodyPr wrap="none" rtlCol="0">
            <a:spAutoFit/>
          </a:bodyPr>
          <a:lstStyle/>
          <a:p>
            <a:r>
              <a:rPr lang="en-US" sz="1600" dirty="0"/>
              <a:t>higher </a:t>
            </a:r>
            <a:r>
              <a:rPr lang="en-US" sz="1600" dirty="0" err="1"/>
              <a:t>V</a:t>
            </a:r>
            <a:r>
              <a:rPr lang="en-US" sz="1600" baseline="-25000" dirty="0" err="1"/>
              <a:t>CC</a:t>
            </a:r>
            <a:endParaRPr lang="en-US" sz="1600" baseline="-25000" dirty="0"/>
          </a:p>
        </p:txBody>
      </p:sp>
      <p:sp>
        <p:nvSpPr>
          <p:cNvPr id="20" name="Right Arrow 19"/>
          <p:cNvSpPr/>
          <p:nvPr/>
        </p:nvSpPr>
        <p:spPr>
          <a:xfrm>
            <a:off x="5122318" y="1351364"/>
            <a:ext cx="360000" cy="9144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21" name="TextBox 20"/>
          <p:cNvSpPr txBox="1"/>
          <p:nvPr/>
        </p:nvSpPr>
        <p:spPr>
          <a:xfrm>
            <a:off x="5662378" y="1216349"/>
            <a:ext cx="1069524" cy="338554"/>
          </a:xfrm>
          <a:prstGeom prst="rect">
            <a:avLst/>
          </a:prstGeom>
          <a:noFill/>
        </p:spPr>
        <p:txBody>
          <a:bodyPr wrap="none" rtlCol="0">
            <a:spAutoFit/>
          </a:bodyPr>
          <a:lstStyle/>
          <a:p>
            <a:r>
              <a:rPr lang="en-US" sz="1600" dirty="0"/>
              <a:t>higher D</a:t>
            </a:r>
          </a:p>
        </p:txBody>
      </p:sp>
      <p:sp>
        <p:nvSpPr>
          <p:cNvPr id="24" name="TextBox 23"/>
          <p:cNvSpPr txBox="1"/>
          <p:nvPr/>
        </p:nvSpPr>
        <p:spPr>
          <a:xfrm>
            <a:off x="216454" y="910328"/>
            <a:ext cx="1133644" cy="338554"/>
          </a:xfrm>
          <a:prstGeom prst="rect">
            <a:avLst/>
          </a:prstGeom>
          <a:noFill/>
        </p:spPr>
        <p:txBody>
          <a:bodyPr wrap="none" rtlCol="0">
            <a:spAutoFit/>
          </a:bodyPr>
          <a:lstStyle/>
          <a:p>
            <a:r>
              <a:rPr lang="en-US" sz="1600" dirty="0"/>
              <a:t>It follows</a:t>
            </a:r>
          </a:p>
        </p:txBody>
      </p:sp>
      <p:sp>
        <p:nvSpPr>
          <p:cNvPr id="16"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3.1 Low power operation (28)</a:t>
            </a:r>
            <a:endParaRPr lang="en-US" dirty="0"/>
          </a:p>
        </p:txBody>
      </p:sp>
      <p:sp>
        <p:nvSpPr>
          <p:cNvPr id="3" name="TextBox 2"/>
          <p:cNvSpPr txBox="1"/>
          <p:nvPr/>
        </p:nvSpPr>
        <p:spPr>
          <a:xfrm>
            <a:off x="6860458" y="1216349"/>
            <a:ext cx="910827" cy="338554"/>
          </a:xfrm>
          <a:prstGeom prst="rect">
            <a:avLst/>
          </a:prstGeom>
          <a:noFill/>
        </p:spPr>
        <p:txBody>
          <a:bodyPr wrap="none" rtlCol="0">
            <a:spAutoFit/>
          </a:bodyPr>
          <a:lstStyle/>
          <a:p>
            <a:r>
              <a:rPr lang="en-US" sz="1600" dirty="0"/>
              <a:t>D ≈ </a:t>
            </a:r>
            <a:r>
              <a:rPr lang="en-US" sz="1600" dirty="0" err="1"/>
              <a:t>f</a:t>
            </a:r>
            <a:r>
              <a:rPr lang="en-US" sz="1600" baseline="-25000" dirty="0" err="1"/>
              <a:t>C</a:t>
            </a:r>
            <a:r>
              <a:rPr lang="en-US" sz="1600" baseline="30000" dirty="0" err="1"/>
              <a:t>3</a:t>
            </a:r>
            <a:endParaRPr lang="en-US" sz="1600" baseline="30000" dirty="0"/>
          </a:p>
        </p:txBody>
      </p:sp>
      <p:sp>
        <p:nvSpPr>
          <p:cNvPr id="22" name="TextBox 21"/>
          <p:cNvSpPr txBox="1"/>
          <p:nvPr/>
        </p:nvSpPr>
        <p:spPr>
          <a:xfrm>
            <a:off x="8794880" y="6392513"/>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5292080" y="2348880"/>
            <a:ext cx="2686954" cy="338554"/>
          </a:xfrm>
          <a:prstGeom prst="rect">
            <a:avLst/>
          </a:prstGeom>
          <a:noFill/>
        </p:spPr>
        <p:txBody>
          <a:bodyPr wrap="none" rtlCol="0">
            <a:spAutoFit/>
          </a:bodyPr>
          <a:lstStyle/>
          <a:p>
            <a:r>
              <a:rPr lang="en-US" sz="1600" dirty="0">
                <a:solidFill>
                  <a:srgbClr val="0070C0"/>
                </a:solidFill>
              </a:rPr>
              <a:t>Low power consumption</a:t>
            </a:r>
          </a:p>
        </p:txBody>
      </p:sp>
      <p:sp>
        <p:nvSpPr>
          <p:cNvPr id="23" name="TextBox 22"/>
          <p:cNvSpPr txBox="1"/>
          <p:nvPr/>
        </p:nvSpPr>
        <p:spPr>
          <a:xfrm>
            <a:off x="566555" y="2348880"/>
            <a:ext cx="3278462" cy="338554"/>
          </a:xfrm>
          <a:prstGeom prst="rect">
            <a:avLst/>
          </a:prstGeom>
          <a:noFill/>
        </p:spPr>
        <p:txBody>
          <a:bodyPr wrap="none" rtlCol="0">
            <a:spAutoFit/>
          </a:bodyPr>
          <a:lstStyle/>
          <a:p>
            <a:r>
              <a:rPr lang="en-US" sz="1600" dirty="0">
                <a:solidFill>
                  <a:srgbClr val="0070C0"/>
                </a:solidFill>
              </a:rPr>
              <a:t>Higher allowed power budget </a:t>
            </a:r>
          </a:p>
        </p:txBody>
      </p:sp>
      <p:sp>
        <p:nvSpPr>
          <p:cNvPr id="10" name="Down Arrow 9"/>
          <p:cNvSpPr/>
          <p:nvPr/>
        </p:nvSpPr>
        <p:spPr>
          <a:xfrm>
            <a:off x="1916704" y="2012359"/>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wn Arrow 24"/>
          <p:cNvSpPr/>
          <p:nvPr/>
        </p:nvSpPr>
        <p:spPr>
          <a:xfrm>
            <a:off x="6685805" y="2006951"/>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p:cNvSpPr/>
          <p:nvPr/>
        </p:nvSpPr>
        <p:spPr>
          <a:xfrm>
            <a:off x="6700682" y="2793925"/>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p:cNvSpPr/>
          <p:nvPr/>
        </p:nvSpPr>
        <p:spPr>
          <a:xfrm>
            <a:off x="1916705" y="2748920"/>
            <a:ext cx="91440" cy="32004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40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500" fill="hold"/>
                                        <p:tgtEl>
                                          <p:spTgt spid="26"/>
                                        </p:tgtEl>
                                        <p:attrNameLst>
                                          <p:attrName>ppt_x</p:attrName>
                                        </p:attrNameLst>
                                      </p:cBhvr>
                                      <p:tavLst>
                                        <p:tav tm="0">
                                          <p:val>
                                            <p:strVal val="#ppt_x"/>
                                          </p:val>
                                        </p:tav>
                                        <p:tav tm="100000">
                                          <p:val>
                                            <p:strVal val="#ppt_x"/>
                                          </p:val>
                                        </p:tav>
                                      </p:tavLst>
                                    </p:anim>
                                    <p:anim calcmode="lin" valueType="num">
                                      <p:cBhvr additive="base">
                                        <p:cTn id="2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ppt_x"/>
                                          </p:val>
                                        </p:tav>
                                        <p:tav tm="100000">
                                          <p:val>
                                            <p:strVal val="#ppt_x"/>
                                          </p:val>
                                        </p:tav>
                                      </p:tavLst>
                                    </p:anim>
                                    <p:anim calcmode="lin" valueType="num">
                                      <p:cBhvr additive="base">
                                        <p:cTn id="34" dur="500" fill="hold"/>
                                        <p:tgtEl>
                                          <p:spTgt spid="5"/>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fill="hold"/>
                                        <p:tgtEl>
                                          <p:spTgt spid="27"/>
                                        </p:tgtEl>
                                        <p:attrNameLst>
                                          <p:attrName>ppt_x</p:attrName>
                                        </p:attrNameLst>
                                      </p:cBhvr>
                                      <p:tavLst>
                                        <p:tav tm="0">
                                          <p:val>
                                            <p:strVal val="#ppt_x"/>
                                          </p:val>
                                        </p:tav>
                                        <p:tav tm="100000">
                                          <p:val>
                                            <p:strVal val="#ppt_x"/>
                                          </p:val>
                                        </p:tav>
                                      </p:tavLst>
                                    </p:anim>
                                    <p:anim calcmode="lin" valueType="num">
                                      <p:cBhvr additive="base">
                                        <p:cTn id="46"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animBg="1"/>
      <p:bldP spid="9" grpId="0"/>
      <p:bldP spid="23" grpId="0"/>
      <p:bldP spid="10" grpId="0" animBg="1"/>
      <p:bldP spid="25" grpId="0" animBg="1"/>
      <p:bldP spid="26" grpId="0" animBg="1"/>
      <p:bldP spid="2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3.1 Low power operation (29)</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215321056"/>
              </p:ext>
            </p:extLst>
          </p:nvPr>
        </p:nvGraphicFramePr>
        <p:xfrm>
          <a:off x="476546" y="1530297"/>
          <a:ext cx="8436078" cy="3598504"/>
        </p:xfrm>
        <a:graphic>
          <a:graphicData uri="http://schemas.openxmlformats.org/drawingml/2006/table">
            <a:tbl>
              <a:tblPr firstRow="1" bandRow="1">
                <a:tableStyleId>{5C22544A-7EE6-4342-B048-85BDC9FD1C3A}</a:tableStyleId>
              </a:tblPr>
              <a:tblGrid>
                <a:gridCol w="1406013">
                  <a:extLst>
                    <a:ext uri="{9D8B030D-6E8A-4147-A177-3AD203B41FA5}">
                      <a16:colId xmlns:a16="http://schemas.microsoft.com/office/drawing/2014/main" val="20000"/>
                    </a:ext>
                  </a:extLst>
                </a:gridCol>
                <a:gridCol w="1406013">
                  <a:extLst>
                    <a:ext uri="{9D8B030D-6E8A-4147-A177-3AD203B41FA5}">
                      <a16:colId xmlns:a16="http://schemas.microsoft.com/office/drawing/2014/main" val="20001"/>
                    </a:ext>
                  </a:extLst>
                </a:gridCol>
                <a:gridCol w="1406013">
                  <a:extLst>
                    <a:ext uri="{9D8B030D-6E8A-4147-A177-3AD203B41FA5}">
                      <a16:colId xmlns:a16="http://schemas.microsoft.com/office/drawing/2014/main" val="20002"/>
                    </a:ext>
                  </a:extLst>
                </a:gridCol>
                <a:gridCol w="1406013">
                  <a:extLst>
                    <a:ext uri="{9D8B030D-6E8A-4147-A177-3AD203B41FA5}">
                      <a16:colId xmlns:a16="http://schemas.microsoft.com/office/drawing/2014/main" val="20003"/>
                    </a:ext>
                  </a:extLst>
                </a:gridCol>
                <a:gridCol w="1406013">
                  <a:extLst>
                    <a:ext uri="{9D8B030D-6E8A-4147-A177-3AD203B41FA5}">
                      <a16:colId xmlns:a16="http://schemas.microsoft.com/office/drawing/2014/main" val="20004"/>
                    </a:ext>
                  </a:extLst>
                </a:gridCol>
                <a:gridCol w="1406013">
                  <a:extLst>
                    <a:ext uri="{9D8B030D-6E8A-4147-A177-3AD203B41FA5}">
                      <a16:colId xmlns:a16="http://schemas.microsoft.com/office/drawing/2014/main" val="20005"/>
                    </a:ext>
                  </a:extLst>
                </a:gridCol>
              </a:tblGrid>
              <a:tr h="869248">
                <a:tc>
                  <a:txBody>
                    <a:bodyPr/>
                    <a:lstStyle/>
                    <a:p>
                      <a:pPr algn="ctr"/>
                      <a:r>
                        <a:rPr lang="en-US" sz="1400" b="1" dirty="0"/>
                        <a:t>TDP</a:t>
                      </a:r>
                    </a:p>
                    <a:p>
                      <a:pPr algn="ctr"/>
                      <a:r>
                        <a:rPr lang="en-US" sz="1400" b="1" dirty="0"/>
                        <a:t>(W)</a:t>
                      </a:r>
                    </a:p>
                  </a:txBody>
                  <a:tcPr anchor="ctr">
                    <a:solidFill>
                      <a:srgbClr val="0070C0"/>
                    </a:solidFill>
                  </a:tcPr>
                </a:tc>
                <a:tc>
                  <a:txBody>
                    <a:bodyPr/>
                    <a:lstStyle/>
                    <a:p>
                      <a:pPr algn="ctr"/>
                      <a:r>
                        <a:rPr lang="en-US" sz="1400" b="1" dirty="0"/>
                        <a:t>No. of cores</a:t>
                      </a:r>
                    </a:p>
                  </a:txBody>
                  <a:tcPr anchor="ctr">
                    <a:solidFill>
                      <a:srgbClr val="0070C0"/>
                    </a:solidFill>
                  </a:tcPr>
                </a:tc>
                <a:tc>
                  <a:txBody>
                    <a:bodyPr/>
                    <a:lstStyle/>
                    <a:p>
                      <a:pPr algn="ctr"/>
                      <a:r>
                        <a:rPr lang="en-US" sz="1400" b="1" dirty="0"/>
                        <a:t>Graphics</a:t>
                      </a:r>
                    </a:p>
                  </a:txBody>
                  <a:tcPr anchor="ctr">
                    <a:solidFill>
                      <a:srgbClr val="0070C0"/>
                    </a:solidFill>
                  </a:tcPr>
                </a:tc>
                <a:tc>
                  <a:txBody>
                    <a:bodyPr/>
                    <a:lstStyle/>
                    <a:p>
                      <a:pPr algn="ctr"/>
                      <a:r>
                        <a:rPr lang="en-US" sz="1400" b="1" dirty="0"/>
                        <a:t>No. of</a:t>
                      </a:r>
                    </a:p>
                    <a:p>
                      <a:pPr algn="ctr"/>
                      <a:r>
                        <a:rPr lang="en-US" sz="1400" b="1" dirty="0"/>
                        <a:t>graphics EUs</a:t>
                      </a:r>
                    </a:p>
                  </a:txBody>
                  <a:tcPr anchor="ctr">
                    <a:solidFill>
                      <a:srgbClr val="0070C0"/>
                    </a:solidFill>
                  </a:tcPr>
                </a:tc>
                <a:tc>
                  <a:txBody>
                    <a:bodyPr/>
                    <a:lstStyle/>
                    <a:p>
                      <a:pPr algn="ctr"/>
                      <a:r>
                        <a:rPr lang="en-US" sz="1400" b="1" dirty="0" err="1"/>
                        <a:t>eDRAM</a:t>
                      </a:r>
                      <a:endParaRPr lang="en-US" sz="1400" b="1" dirty="0"/>
                    </a:p>
                  </a:txBody>
                  <a:tcPr anchor="ctr">
                    <a:solidFill>
                      <a:srgbClr val="0070C0"/>
                    </a:solidFill>
                  </a:tcPr>
                </a:tc>
                <a:tc>
                  <a:txBody>
                    <a:bodyPr/>
                    <a:lstStyle/>
                    <a:p>
                      <a:pPr algn="ctr"/>
                      <a:r>
                        <a:rPr lang="en-US" sz="1400" b="1" dirty="0"/>
                        <a:t>Base frequency</a:t>
                      </a:r>
                    </a:p>
                    <a:p>
                      <a:pPr algn="ctr"/>
                      <a:r>
                        <a:rPr lang="en-US" sz="1400" b="1" dirty="0"/>
                        <a:t>up to (GHz)</a:t>
                      </a:r>
                    </a:p>
                  </a:txBody>
                  <a:tcPr anchor="ctr">
                    <a:solidFill>
                      <a:srgbClr val="0070C0"/>
                    </a:solidFill>
                  </a:tcPr>
                </a:tc>
                <a:extLst>
                  <a:ext uri="{0D108BD9-81ED-4DB2-BD59-A6C34878D82A}">
                    <a16:rowId xmlns:a16="http://schemas.microsoft.com/office/drawing/2014/main" val="10000"/>
                  </a:ext>
                </a:extLst>
              </a:tr>
              <a:tr h="341157">
                <a:tc>
                  <a:txBody>
                    <a:bodyPr/>
                    <a:lstStyle/>
                    <a:p>
                      <a:pPr algn="ctr"/>
                      <a:r>
                        <a:rPr lang="en-US" sz="1400" dirty="0"/>
                        <a:t>4.5 </a:t>
                      </a:r>
                    </a:p>
                  </a:txBody>
                  <a:tcPr anchor="ctr"/>
                </a:tc>
                <a:tc>
                  <a:txBody>
                    <a:bodyPr/>
                    <a:lstStyle/>
                    <a:p>
                      <a:pPr algn="ctr"/>
                      <a:r>
                        <a:rPr lang="en-US" sz="1400" dirty="0"/>
                        <a:t>2</a:t>
                      </a:r>
                    </a:p>
                  </a:txBody>
                  <a:tcPr anchor="ctr"/>
                </a:tc>
                <a:tc>
                  <a:txBody>
                    <a:bodyPr/>
                    <a:lstStyle/>
                    <a:p>
                      <a:pPr algn="ctr"/>
                      <a:r>
                        <a:rPr lang="en-US" sz="1400" dirty="0"/>
                        <a:t>HD 515</a:t>
                      </a:r>
                    </a:p>
                  </a:txBody>
                  <a:tcPr anchor="ctr"/>
                </a:tc>
                <a:tc>
                  <a:txBody>
                    <a:bodyPr/>
                    <a:lstStyle/>
                    <a:p>
                      <a:pPr algn="ctr"/>
                      <a:r>
                        <a:rPr lang="en-US" sz="1400" dirty="0"/>
                        <a:t>18</a:t>
                      </a:r>
                    </a:p>
                  </a:txBody>
                  <a:tcPr anchor="ctr"/>
                </a:tc>
                <a:tc>
                  <a:txBody>
                    <a:bodyPr/>
                    <a:lstStyle/>
                    <a:p>
                      <a:pPr algn="ctr"/>
                      <a:r>
                        <a:rPr lang="en-US" sz="1400" dirty="0"/>
                        <a:t>--</a:t>
                      </a:r>
                    </a:p>
                  </a:txBody>
                  <a:tcPr anchor="ctr"/>
                </a:tc>
                <a:tc>
                  <a:txBody>
                    <a:bodyPr/>
                    <a:lstStyle/>
                    <a:p>
                      <a:pPr algn="ctr"/>
                      <a:r>
                        <a:rPr lang="en-US" sz="1400" dirty="0"/>
                        <a:t>1.2</a:t>
                      </a:r>
                    </a:p>
                  </a:txBody>
                  <a:tcPr anchor="ctr"/>
                </a:tc>
                <a:extLst>
                  <a:ext uri="{0D108BD9-81ED-4DB2-BD59-A6C34878D82A}">
                    <a16:rowId xmlns:a16="http://schemas.microsoft.com/office/drawing/2014/main" val="10001"/>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540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2.2</a:t>
                      </a:r>
                    </a:p>
                  </a:txBody>
                  <a:tcPr anchor="ctr"/>
                </a:tc>
                <a:extLst>
                  <a:ext uri="{0D108BD9-81ED-4DB2-BD59-A6C34878D82A}">
                    <a16:rowId xmlns:a16="http://schemas.microsoft.com/office/drawing/2014/main" val="10002"/>
                  </a:ext>
                </a:extLst>
              </a:tr>
              <a:tr h="341157">
                <a:tc>
                  <a:txBody>
                    <a:bodyPr/>
                    <a:lstStyle/>
                    <a:p>
                      <a:pPr algn="ctr"/>
                      <a:r>
                        <a:rPr lang="en-US" sz="1400" dirty="0"/>
                        <a:t>15</a:t>
                      </a:r>
                    </a:p>
                  </a:txBody>
                  <a:tcPr anchor="ctr"/>
                </a:tc>
                <a:tc>
                  <a:txBody>
                    <a:bodyPr/>
                    <a:lstStyle/>
                    <a:p>
                      <a:pPr algn="ctr"/>
                      <a:r>
                        <a:rPr lang="en-US" sz="1400" dirty="0"/>
                        <a:t>2</a:t>
                      </a:r>
                    </a:p>
                  </a:txBody>
                  <a:tcPr anchor="ctr"/>
                </a:tc>
                <a:tc>
                  <a:txBody>
                    <a:bodyPr/>
                    <a:lstStyle/>
                    <a:p>
                      <a:pPr algn="ctr"/>
                      <a:r>
                        <a:rPr lang="en-US" sz="1400" dirty="0"/>
                        <a:t>HD 520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2.6</a:t>
                      </a:r>
                    </a:p>
                  </a:txBody>
                  <a:tcPr anchor="ctr"/>
                </a:tc>
                <a:extLst>
                  <a:ext uri="{0D108BD9-81ED-4DB2-BD59-A6C34878D82A}">
                    <a16:rowId xmlns:a16="http://schemas.microsoft.com/office/drawing/2014/main" val="10003"/>
                  </a:ext>
                </a:extLst>
              </a:tr>
              <a:tr h="341157">
                <a:tc>
                  <a:txBody>
                    <a:bodyPr/>
                    <a:lstStyle/>
                    <a:p>
                      <a:pPr algn="ctr"/>
                      <a:r>
                        <a:rPr lang="en-US" sz="1400" dirty="0"/>
                        <a:t>28</a:t>
                      </a:r>
                    </a:p>
                  </a:txBody>
                  <a:tcPr anchor="ctr"/>
                </a:tc>
                <a:tc>
                  <a:txBody>
                    <a:bodyPr/>
                    <a:lstStyle/>
                    <a:p>
                      <a:pPr algn="ctr"/>
                      <a:r>
                        <a:rPr lang="en-US" sz="1400" dirty="0"/>
                        <a:t>2</a:t>
                      </a:r>
                    </a:p>
                  </a:txBody>
                  <a:tcPr anchor="ctr"/>
                </a:tc>
                <a:tc>
                  <a:txBody>
                    <a:bodyPr/>
                    <a:lstStyle/>
                    <a:p>
                      <a:pPr algn="ctr"/>
                      <a:r>
                        <a:rPr lang="en-US" sz="1400" dirty="0"/>
                        <a:t>HD 550</a:t>
                      </a:r>
                    </a:p>
                  </a:txBody>
                  <a:tcPr anchor="ctr"/>
                </a:tc>
                <a:tc>
                  <a:txBody>
                    <a:bodyPr/>
                    <a:lstStyle/>
                    <a:p>
                      <a:pPr algn="ctr"/>
                      <a:r>
                        <a:rPr lang="en-US" sz="1400" dirty="0"/>
                        <a:t>48</a:t>
                      </a:r>
                    </a:p>
                  </a:txBody>
                  <a:tcPr anchor="ctr"/>
                </a:tc>
                <a:tc>
                  <a:txBody>
                    <a:bodyPr/>
                    <a:lstStyle/>
                    <a:p>
                      <a:pPr algn="ctr"/>
                      <a:r>
                        <a:rPr lang="en-US" sz="1400" dirty="0"/>
                        <a:t>64 MB</a:t>
                      </a:r>
                    </a:p>
                  </a:txBody>
                  <a:tcPr anchor="ctr"/>
                </a:tc>
                <a:tc>
                  <a:txBody>
                    <a:bodyPr/>
                    <a:lstStyle/>
                    <a:p>
                      <a:pPr algn="ctr"/>
                      <a:r>
                        <a:rPr lang="en-US" sz="1400" dirty="0"/>
                        <a:t>3.3</a:t>
                      </a:r>
                    </a:p>
                  </a:txBody>
                  <a:tcPr anchor="ctr"/>
                </a:tc>
                <a:extLst>
                  <a:ext uri="{0D108BD9-81ED-4DB2-BD59-A6C34878D82A}">
                    <a16:rowId xmlns:a16="http://schemas.microsoft.com/office/drawing/2014/main" val="10004"/>
                  </a:ext>
                </a:extLst>
              </a:tr>
              <a:tr h="341157">
                <a:tc>
                  <a:txBody>
                    <a:bodyPr/>
                    <a:lstStyle/>
                    <a:p>
                      <a:pPr algn="ctr"/>
                      <a:r>
                        <a:rPr lang="en-US" sz="1400" dirty="0"/>
                        <a:t>35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2.8</a:t>
                      </a:r>
                    </a:p>
                  </a:txBody>
                  <a:tcPr anchor="ctr"/>
                </a:tc>
                <a:extLst>
                  <a:ext uri="{0D108BD9-81ED-4DB2-BD59-A6C34878D82A}">
                    <a16:rowId xmlns:a16="http://schemas.microsoft.com/office/drawing/2014/main" val="10005"/>
                  </a:ext>
                </a:extLst>
              </a:tr>
              <a:tr h="341157">
                <a:tc>
                  <a:txBody>
                    <a:bodyPr/>
                    <a:lstStyle/>
                    <a:p>
                      <a:pPr algn="ctr"/>
                      <a:r>
                        <a:rPr lang="en-US" sz="1400" dirty="0"/>
                        <a:t>45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2.9</a:t>
                      </a:r>
                    </a:p>
                  </a:txBody>
                  <a:tcPr anchor="ctr"/>
                </a:tc>
                <a:extLst>
                  <a:ext uri="{0D108BD9-81ED-4DB2-BD59-A6C34878D82A}">
                    <a16:rowId xmlns:a16="http://schemas.microsoft.com/office/drawing/2014/main" val="10006"/>
                  </a:ext>
                </a:extLst>
              </a:tr>
              <a:tr h="341157">
                <a:tc>
                  <a:txBody>
                    <a:bodyPr/>
                    <a:lstStyle/>
                    <a:p>
                      <a:pPr algn="ctr"/>
                      <a:r>
                        <a:rPr lang="en-US" sz="1400" dirty="0"/>
                        <a:t>65</a:t>
                      </a:r>
                    </a:p>
                  </a:txBody>
                  <a:tcPr anchor="ctr"/>
                </a:tc>
                <a:tc>
                  <a:txBody>
                    <a:bodyPr/>
                    <a:lstStyle/>
                    <a:p>
                      <a:pPr algn="ctr"/>
                      <a:r>
                        <a:rPr lang="en-US" sz="1400" dirty="0"/>
                        <a:t>4</a:t>
                      </a:r>
                    </a:p>
                  </a:txBody>
                  <a:tcPr anchor="ctr"/>
                </a:tc>
                <a:tc>
                  <a:txBody>
                    <a:bodyPr/>
                    <a:lstStyle/>
                    <a:p>
                      <a:pPr algn="ctr"/>
                      <a:r>
                        <a:rPr lang="en-US" sz="1400" dirty="0"/>
                        <a:t>HD 530</a:t>
                      </a:r>
                    </a:p>
                  </a:txBody>
                  <a:tcPr anchor="ctr"/>
                </a:tc>
                <a:tc>
                  <a:txBody>
                    <a:bodyPr/>
                    <a:lstStyle/>
                    <a:p>
                      <a:pPr algn="ctr"/>
                      <a:r>
                        <a:rPr lang="en-US" sz="1400" dirty="0"/>
                        <a:t>24</a:t>
                      </a:r>
                    </a:p>
                  </a:txBody>
                  <a:tcPr anchor="ctr"/>
                </a:tc>
                <a:tc>
                  <a:txBody>
                    <a:bodyPr/>
                    <a:lstStyle/>
                    <a:p>
                      <a:pPr algn="ctr"/>
                      <a:r>
                        <a:rPr lang="en-US" sz="1400" dirty="0"/>
                        <a:t>--</a:t>
                      </a:r>
                    </a:p>
                  </a:txBody>
                  <a:tcPr anchor="ctr"/>
                </a:tc>
                <a:tc>
                  <a:txBody>
                    <a:bodyPr/>
                    <a:lstStyle/>
                    <a:p>
                      <a:pPr algn="ctr"/>
                      <a:r>
                        <a:rPr lang="en-US" sz="1400" dirty="0"/>
                        <a:t>3.4</a:t>
                      </a:r>
                    </a:p>
                  </a:txBody>
                  <a:tcPr anchor="ctr"/>
                </a:tc>
                <a:extLst>
                  <a:ext uri="{0D108BD9-81ED-4DB2-BD59-A6C34878D82A}">
                    <a16:rowId xmlns:a16="http://schemas.microsoft.com/office/drawing/2014/main" val="10007"/>
                  </a:ext>
                </a:extLst>
              </a:tr>
              <a:tr h="341157">
                <a:tc>
                  <a:txBody>
                    <a:bodyPr/>
                    <a:lstStyle/>
                    <a:p>
                      <a:pPr algn="ctr"/>
                      <a:r>
                        <a:rPr lang="en-US" sz="1400" dirty="0"/>
                        <a:t>91</a:t>
                      </a:r>
                    </a:p>
                  </a:txBody>
                  <a:tcPr anchor="ctr"/>
                </a:tc>
                <a:tc>
                  <a:txBody>
                    <a:bodyPr/>
                    <a:lstStyle/>
                    <a:p>
                      <a:pPr algn="ctr"/>
                      <a:r>
                        <a:rPr lang="en-US" sz="1400" dirty="0"/>
                        <a:t>4</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a:t>
                      </a:r>
                    </a:p>
                  </a:txBody>
                  <a:tcPr anchor="ctr"/>
                </a:tc>
                <a:tc>
                  <a:txBody>
                    <a:bodyPr/>
                    <a:lstStyle/>
                    <a:p>
                      <a:pPr algn="ctr"/>
                      <a:r>
                        <a:rPr lang="en-US" sz="1400" dirty="0"/>
                        <a:t>4.2</a:t>
                      </a:r>
                    </a:p>
                  </a:txBody>
                  <a:tcPr anchor="ctr"/>
                </a:tc>
                <a:extLst>
                  <a:ext uri="{0D108BD9-81ED-4DB2-BD59-A6C34878D82A}">
                    <a16:rowId xmlns:a16="http://schemas.microsoft.com/office/drawing/2014/main" val="10008"/>
                  </a:ext>
                </a:extLst>
              </a:tr>
            </a:tbl>
          </a:graphicData>
        </a:graphic>
      </p:graphicFrame>
      <p:sp>
        <p:nvSpPr>
          <p:cNvPr id="4" name="TextBox 3"/>
          <p:cNvSpPr txBox="1"/>
          <p:nvPr/>
        </p:nvSpPr>
        <p:spPr>
          <a:xfrm>
            <a:off x="120926" y="519422"/>
            <a:ext cx="7613816" cy="584775"/>
          </a:xfrm>
          <a:prstGeom prst="rect">
            <a:avLst/>
          </a:prstGeom>
          <a:noFill/>
        </p:spPr>
        <p:txBody>
          <a:bodyPr wrap="none" rtlCol="0">
            <a:spAutoFit/>
          </a:bodyPr>
          <a:lstStyle/>
          <a:p>
            <a:r>
              <a:rPr lang="en-US" sz="1600" dirty="0">
                <a:solidFill>
                  <a:srgbClr val="2D2D8A"/>
                </a:solidFill>
              </a:rPr>
              <a:t>Example: Base frequency of </a:t>
            </a:r>
            <a:r>
              <a:rPr lang="en-US" sz="1600" dirty="0" err="1">
                <a:solidFill>
                  <a:srgbClr val="2D2D8A"/>
                </a:solidFill>
              </a:rPr>
              <a:t>Skylake</a:t>
            </a:r>
            <a:r>
              <a:rPr lang="en-US" sz="1600" dirty="0">
                <a:solidFill>
                  <a:srgbClr val="2D2D8A"/>
                </a:solidFill>
              </a:rPr>
              <a:t> models with different TDPs and </a:t>
            </a:r>
          </a:p>
          <a:p>
            <a:r>
              <a:rPr lang="en-US" sz="1600" dirty="0">
                <a:solidFill>
                  <a:srgbClr val="2D2D8A"/>
                </a:solidFill>
              </a:rPr>
              <a:t>  configurations </a:t>
            </a:r>
            <a:r>
              <a:rPr lang="en-US" sz="1600" dirty="0">
                <a:solidFill>
                  <a:srgbClr val="000000"/>
                </a:solidFill>
              </a:rPr>
              <a:t>(Based on data from [</a:t>
            </a:r>
            <a:r>
              <a:rPr lang="hu-HU" sz="1600" dirty="0">
                <a:solidFill>
                  <a:srgbClr val="000000"/>
                </a:solidFill>
              </a:rPr>
              <a:t>58</a:t>
            </a:r>
            <a:r>
              <a:rPr lang="en-US" sz="1600" dirty="0">
                <a:solidFill>
                  <a:srgbClr val="000000"/>
                </a:solidFill>
              </a:rPr>
              <a:t>]) </a:t>
            </a:r>
          </a:p>
        </p:txBody>
      </p:sp>
      <p:sp>
        <p:nvSpPr>
          <p:cNvPr id="7" name="TextBox 6"/>
          <p:cNvSpPr txBox="1"/>
          <p:nvPr/>
        </p:nvSpPr>
        <p:spPr>
          <a:xfrm>
            <a:off x="161510" y="5490737"/>
            <a:ext cx="8591711" cy="584775"/>
          </a:xfrm>
          <a:prstGeom prst="rect">
            <a:avLst/>
          </a:prstGeom>
          <a:noFill/>
        </p:spPr>
        <p:txBody>
          <a:bodyPr wrap="none" rtlCol="0">
            <a:spAutoFit/>
          </a:bodyPr>
          <a:lstStyle/>
          <a:p>
            <a:r>
              <a:rPr lang="en-US" sz="1600" dirty="0">
                <a:solidFill>
                  <a:srgbClr val="FF0000"/>
                </a:solidFill>
              </a:rPr>
              <a:t>Note</a:t>
            </a:r>
            <a:r>
              <a:rPr lang="en-US" sz="1600" dirty="0">
                <a:solidFill>
                  <a:srgbClr val="000000"/>
                </a:solidFill>
              </a:rPr>
              <a:t> that low TDP can be achieved first of all </a:t>
            </a:r>
            <a:r>
              <a:rPr lang="en-US" sz="1600" dirty="0">
                <a:solidFill>
                  <a:srgbClr val="0070C0"/>
                </a:solidFill>
              </a:rPr>
              <a:t>by reducing the core frequency </a:t>
            </a:r>
            <a:r>
              <a:rPr lang="en-US" sz="1600" dirty="0">
                <a:solidFill>
                  <a:srgbClr val="000000"/>
                </a:solidFill>
              </a:rPr>
              <a:t>and</a:t>
            </a:r>
          </a:p>
          <a:p>
            <a:r>
              <a:rPr lang="en-US" sz="1600" dirty="0">
                <a:solidFill>
                  <a:srgbClr val="000000"/>
                </a:solidFill>
              </a:rPr>
              <a:t>  limiting the computer resources (cores, GPU EUs) provided.  </a:t>
            </a:r>
          </a:p>
        </p:txBody>
      </p:sp>
      <p:sp>
        <p:nvSpPr>
          <p:cNvPr id="6" name="Rounded Rectangle 5"/>
          <p:cNvSpPr/>
          <p:nvPr/>
        </p:nvSpPr>
        <p:spPr>
          <a:xfrm>
            <a:off x="701570" y="1503807"/>
            <a:ext cx="900100" cy="3709994"/>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497324" y="1516850"/>
            <a:ext cx="1415299" cy="3645830"/>
          </a:xfrm>
          <a:prstGeom prst="roundRect">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192183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701570" y="1691630"/>
            <a:ext cx="7889103" cy="52223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altLang="en-US" sz="1900" dirty="0">
                <a:solidFill>
                  <a:srgbClr val="FFFFFF"/>
                </a:solidFill>
                <a:latin typeface="Verdana" pitchFamily="34" charset="0"/>
                <a:cs typeface="Arial" charset="0"/>
              </a:rPr>
              <a:t> 3.2 Connectivity</a:t>
            </a:r>
          </a:p>
        </p:txBody>
      </p:sp>
    </p:spTree>
    <p:extLst>
      <p:ext uri="{BB962C8B-B14F-4D97-AF65-F5344CB8AC3E}">
        <p14:creationId xmlns:p14="http://schemas.microsoft.com/office/powerpoint/2010/main" val="7609259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(1)</a:t>
            </a:r>
            <a:endParaRPr lang="en-US" dirty="0"/>
          </a:p>
        </p:txBody>
      </p:sp>
      <p:sp>
        <p:nvSpPr>
          <p:cNvPr id="3" name="TextBox 2"/>
          <p:cNvSpPr txBox="1"/>
          <p:nvPr/>
        </p:nvSpPr>
        <p:spPr>
          <a:xfrm>
            <a:off x="115751" y="519422"/>
            <a:ext cx="2078261" cy="369332"/>
          </a:xfrm>
          <a:prstGeom prst="rect">
            <a:avLst/>
          </a:prstGeom>
          <a:noFill/>
        </p:spPr>
        <p:txBody>
          <a:bodyPr wrap="none" rtlCol="0">
            <a:spAutoFit/>
          </a:bodyPr>
          <a:lstStyle/>
          <a:p>
            <a:r>
              <a:rPr lang="en-US" dirty="0">
                <a:solidFill>
                  <a:schemeClr val="accent6"/>
                </a:solidFill>
              </a:rPr>
              <a:t>3.2 Connectivity</a:t>
            </a:r>
          </a:p>
        </p:txBody>
      </p:sp>
      <p:sp>
        <p:nvSpPr>
          <p:cNvPr id="4" name="TextBox 3"/>
          <p:cNvSpPr txBox="1"/>
          <p:nvPr/>
        </p:nvSpPr>
        <p:spPr>
          <a:xfrm>
            <a:off x="131420" y="924467"/>
            <a:ext cx="6778394" cy="338554"/>
          </a:xfrm>
          <a:prstGeom prst="rect">
            <a:avLst/>
          </a:prstGeom>
          <a:noFill/>
        </p:spPr>
        <p:txBody>
          <a:bodyPr wrap="none" rtlCol="0">
            <a:spAutoFit/>
          </a:bodyPr>
          <a:lstStyle/>
          <a:p>
            <a:r>
              <a:rPr lang="en-US" sz="1600" dirty="0"/>
              <a:t>Connectivity may include (depending on the model features) </a:t>
            </a:r>
          </a:p>
        </p:txBody>
      </p:sp>
      <p:sp>
        <p:nvSpPr>
          <p:cNvPr id="5" name="TextBox 4"/>
          <p:cNvSpPr txBox="1"/>
          <p:nvPr/>
        </p:nvSpPr>
        <p:spPr>
          <a:xfrm>
            <a:off x="352028" y="1284507"/>
            <a:ext cx="5619423" cy="90794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LAN connectivity  </a:t>
            </a:r>
          </a:p>
          <a:p>
            <a:pPr marL="285750" indent="-285750">
              <a:spcAft>
                <a:spcPts val="300"/>
              </a:spcAft>
              <a:buFont typeface="Arial" panose="020B0604020202020204" pitchFamily="34" charset="0"/>
              <a:buChar char="•"/>
            </a:pPr>
            <a:r>
              <a:rPr lang="en-US" sz="1600" dirty="0"/>
              <a:t>Wi-Fi connectivity (coined after Hi-Fi)</a:t>
            </a:r>
          </a:p>
          <a:p>
            <a:pPr marL="285750" indent="-285750">
              <a:spcAft>
                <a:spcPts val="300"/>
              </a:spcAft>
              <a:buFont typeface="Arial" panose="020B0604020202020204" pitchFamily="34" charset="0"/>
              <a:buChar char="•"/>
            </a:pPr>
            <a:r>
              <a:rPr lang="en-US" sz="1600" dirty="0"/>
              <a:t>mobile broadband connectivity (recently 3G/4G). </a:t>
            </a:r>
          </a:p>
        </p:txBody>
      </p:sp>
      <p:sp>
        <p:nvSpPr>
          <p:cNvPr id="6" name="TextBox 5"/>
          <p:cNvSpPr txBox="1"/>
          <p:nvPr/>
        </p:nvSpPr>
        <p:spPr>
          <a:xfrm>
            <a:off x="127900" y="2229612"/>
            <a:ext cx="7557838" cy="338554"/>
          </a:xfrm>
          <a:prstGeom prst="rect">
            <a:avLst/>
          </a:prstGeom>
          <a:noFill/>
        </p:spPr>
        <p:txBody>
          <a:bodyPr wrap="none" rtlCol="0">
            <a:spAutoFit/>
          </a:bodyPr>
          <a:lstStyle/>
          <a:p>
            <a:r>
              <a:rPr lang="en-US" sz="1600" dirty="0"/>
              <a:t>Subsequently, we will focus only on the </a:t>
            </a:r>
            <a:r>
              <a:rPr lang="en-US" sz="1600" dirty="0">
                <a:solidFill>
                  <a:srgbClr val="FF0000"/>
                </a:solidFill>
              </a:rPr>
              <a:t>mobile broadband connectivity</a:t>
            </a:r>
            <a:r>
              <a:rPr lang="en-US" sz="1600" dirty="0"/>
              <a:t>.</a:t>
            </a:r>
          </a:p>
        </p:txBody>
      </p:sp>
    </p:spTree>
    <p:extLst>
      <p:ext uri="{BB962C8B-B14F-4D97-AF65-F5344CB8AC3E}">
        <p14:creationId xmlns:p14="http://schemas.microsoft.com/office/powerpoint/2010/main" val="363372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3960" y="519422"/>
            <a:ext cx="8918211" cy="369332"/>
          </a:xfrm>
          <a:prstGeom prst="rect">
            <a:avLst/>
          </a:prstGeom>
          <a:noFill/>
        </p:spPr>
        <p:txBody>
          <a:bodyPr wrap="none" rtlCol="0">
            <a:spAutoFit/>
          </a:bodyPr>
          <a:lstStyle/>
          <a:p>
            <a:r>
              <a:rPr lang="en-US" dirty="0">
                <a:solidFill>
                  <a:schemeClr val="accent6"/>
                </a:solidFill>
              </a:rPr>
              <a:t>Simplified view of a platform providing mobile broadband connectivity </a:t>
            </a:r>
            <a:r>
              <a:rPr lang="en-US" dirty="0"/>
              <a:t>[</a:t>
            </a:r>
            <a:r>
              <a:rPr lang="hu-HU" dirty="0"/>
              <a:t>59</a:t>
            </a:r>
            <a:r>
              <a:rPr lang="en-US" dirty="0"/>
              <a:t>]</a:t>
            </a:r>
          </a:p>
        </p:txBody>
      </p:sp>
      <p:sp>
        <p:nvSpPr>
          <p:cNvPr id="10" name="TextBox 9"/>
          <p:cNvSpPr txBox="1"/>
          <p:nvPr/>
        </p:nvSpPr>
        <p:spPr>
          <a:xfrm>
            <a:off x="1360422" y="6122331"/>
            <a:ext cx="6721968" cy="276999"/>
          </a:xfrm>
          <a:prstGeom prst="rect">
            <a:avLst/>
          </a:prstGeom>
          <a:noFill/>
        </p:spPr>
        <p:txBody>
          <a:bodyPr wrap="none" rtlCol="0">
            <a:spAutoFit/>
          </a:bodyPr>
          <a:lstStyle/>
          <a:p>
            <a:r>
              <a:rPr lang="en-US" sz="1200" dirty="0"/>
              <a:t>PA: Power Amplifier</a:t>
            </a:r>
            <a:r>
              <a:rPr lang="hu-HU" sz="1200" dirty="0"/>
              <a:t>    LNA: Low Noise Amplifier   Transceiver: Transmitter/Receiver</a:t>
            </a:r>
            <a:endParaRPr lang="en-US" sz="1200" dirty="0"/>
          </a:p>
        </p:txBody>
      </p:sp>
      <p:grpSp>
        <p:nvGrpSpPr>
          <p:cNvPr id="11" name="Group 10"/>
          <p:cNvGrpSpPr/>
          <p:nvPr/>
        </p:nvGrpSpPr>
        <p:grpSpPr>
          <a:xfrm>
            <a:off x="108520" y="1088740"/>
            <a:ext cx="9144000" cy="4806262"/>
            <a:chOff x="1" y="1284416"/>
            <a:chExt cx="9144000" cy="4806262"/>
          </a:xfrm>
        </p:grpSpPr>
        <p:grpSp>
          <p:nvGrpSpPr>
            <p:cNvPr id="9" name="Group 8"/>
            <p:cNvGrpSpPr/>
            <p:nvPr/>
          </p:nvGrpSpPr>
          <p:grpSpPr>
            <a:xfrm>
              <a:off x="1" y="1284416"/>
              <a:ext cx="9144000" cy="4806262"/>
              <a:chOff x="1" y="1284416"/>
              <a:chExt cx="9144000" cy="4806262"/>
            </a:xfrm>
          </p:grpSpPr>
          <p:pic>
            <p:nvPicPr>
              <p:cNvPr id="11266"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1660" t="6227" r="2267" b="4058"/>
              <a:stretch/>
            </p:blipFill>
            <p:spPr bwMode="auto">
              <a:xfrm>
                <a:off x="1" y="1284416"/>
                <a:ext cx="9144000" cy="480626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8096344" y="4155448"/>
                <a:ext cx="526106" cy="230832"/>
              </a:xfrm>
              <a:prstGeom prst="rect">
                <a:avLst/>
              </a:prstGeom>
              <a:noFill/>
            </p:spPr>
            <p:txBody>
              <a:bodyPr wrap="none" rtlCol="0">
                <a:spAutoFit/>
              </a:bodyPr>
              <a:lstStyle/>
              <a:p>
                <a:r>
                  <a:rPr lang="en-US" sz="900" dirty="0"/>
                  <a:t>(DSP)</a:t>
                </a:r>
              </a:p>
            </p:txBody>
          </p:sp>
          <p:pic>
            <p:nvPicPr>
              <p:cNvPr id="7" name="Picture 2" descr="http://images.anandtech.com/doci/6541/RadioToday2.png"/>
              <p:cNvPicPr>
                <a:picLocks noChangeAspect="1" noChangeArrowheads="1"/>
              </p:cNvPicPr>
              <p:nvPr/>
            </p:nvPicPr>
            <p:blipFill rotWithShape="1">
              <a:blip r:embed="rId2">
                <a:extLst>
                  <a:ext uri="{28A0092B-C50C-407E-A947-70E740481C1C}">
                    <a14:useLocalDpi xmlns:a14="http://schemas.microsoft.com/office/drawing/2010/main" val="0"/>
                  </a:ext>
                </a:extLst>
              </a:blip>
              <a:srcRect l="72352" t="28455" r="17364" b="62278"/>
              <a:stretch/>
            </p:blipFill>
            <p:spPr bwMode="auto">
              <a:xfrm>
                <a:off x="6024517" y="2438890"/>
                <a:ext cx="2925325" cy="25202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67155" y="2483895"/>
                <a:ext cx="2858475" cy="507831"/>
              </a:xfrm>
              <a:prstGeom prst="rect">
                <a:avLst/>
              </a:prstGeom>
              <a:noFill/>
            </p:spPr>
            <p:txBody>
              <a:bodyPr wrap="none" rtlCol="0">
                <a:spAutoFit/>
              </a:bodyPr>
              <a:lstStyle/>
              <a:p>
                <a:pPr algn="ctr"/>
                <a:r>
                  <a:rPr lang="en-US" sz="1350" b="1" dirty="0">
                    <a:latin typeface="Arial" panose="020B0604020202020204" pitchFamily="34" charset="0"/>
                    <a:cs typeface="Arial" panose="020B0604020202020204" pitchFamily="34" charset="0"/>
                  </a:rPr>
                  <a:t>Modem + Application Processor</a:t>
                </a:r>
              </a:p>
              <a:p>
                <a:pPr algn="ctr"/>
                <a:r>
                  <a:rPr lang="en-US" sz="1350" dirty="0">
                    <a:latin typeface="Arial" panose="020B0604020202020204" pitchFamily="34" charset="0"/>
                    <a:cs typeface="Arial" panose="020B0604020202020204" pitchFamily="34" charset="0"/>
                  </a:rPr>
                  <a:t>(</a:t>
                </a:r>
                <a:r>
                  <a:rPr lang="hu-HU" sz="1350" dirty="0">
                    <a:latin typeface="Arial" panose="020B0604020202020204" pitchFamily="34" charset="0"/>
                    <a:cs typeface="Arial" panose="020B0604020202020204" pitchFamily="34" charset="0"/>
                  </a:rPr>
                  <a:t>if</a:t>
                </a:r>
                <a:r>
                  <a:rPr lang="en-US" sz="1350" dirty="0">
                    <a:latin typeface="Arial" panose="020B0604020202020204" pitchFamily="34" charset="0"/>
                    <a:cs typeface="Arial" panose="020B0604020202020204" pitchFamily="34" charset="0"/>
                  </a:rPr>
                  <a:t> integrated implementation)</a:t>
                </a:r>
              </a:p>
            </p:txBody>
          </p:sp>
          <p:sp>
            <p:nvSpPr>
              <p:cNvPr id="8" name="Rounded Rectangle 7"/>
              <p:cNvSpPr/>
              <p:nvPr/>
            </p:nvSpPr>
            <p:spPr>
              <a:xfrm>
                <a:off x="116505" y="1284416"/>
                <a:ext cx="2025225" cy="61441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p:nvSpPr>
          <p:spPr>
            <a:xfrm>
              <a:off x="4153335" y="2419285"/>
              <a:ext cx="479477" cy="292388"/>
            </a:xfrm>
            <a:prstGeom prst="rect">
              <a:avLst/>
            </a:prstGeom>
            <a:noFill/>
          </p:spPr>
          <p:txBody>
            <a:bodyPr wrap="none" rtlCol="0">
              <a:spAutoFit/>
            </a:bodyPr>
            <a:lstStyle/>
            <a:p>
              <a:r>
                <a:rPr lang="en-US" sz="1300" dirty="0"/>
                <a:t>RF</a:t>
              </a:r>
            </a:p>
          </p:txBody>
        </p:sp>
      </p:grpSp>
      <p:sp>
        <p:nvSpPr>
          <p:cNvPr id="14"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3.2 Connectivity (2)</a:t>
            </a:r>
            <a:endParaRPr lang="en-US" dirty="0"/>
          </a:p>
        </p:txBody>
      </p:sp>
      <p:sp>
        <p:nvSpPr>
          <p:cNvPr id="2" name="TextBox 1"/>
          <p:cNvSpPr txBox="1"/>
          <p:nvPr/>
        </p:nvSpPr>
        <p:spPr>
          <a:xfrm>
            <a:off x="3508169" y="3413344"/>
            <a:ext cx="465192" cy="261610"/>
          </a:xfrm>
          <a:prstGeom prst="rect">
            <a:avLst/>
          </a:prstGeom>
          <a:noFill/>
        </p:spPr>
        <p:txBody>
          <a:bodyPr wrap="none" rtlCol="0">
            <a:spAutoFit/>
          </a:bodyPr>
          <a:lstStyle/>
          <a:p>
            <a:r>
              <a:rPr lang="hu-HU" sz="1100" dirty="0">
                <a:solidFill>
                  <a:schemeClr val="bg1"/>
                </a:solidFill>
              </a:rPr>
              <a:t>LNA</a:t>
            </a:r>
            <a:endParaRPr lang="en-US" sz="1100" dirty="0">
              <a:solidFill>
                <a:schemeClr val="bg1"/>
              </a:solidFill>
            </a:endParaRPr>
          </a:p>
        </p:txBody>
      </p:sp>
      <p:sp>
        <p:nvSpPr>
          <p:cNvPr id="4" name="TextBox 3"/>
          <p:cNvSpPr txBox="1"/>
          <p:nvPr/>
        </p:nvSpPr>
        <p:spPr>
          <a:xfrm>
            <a:off x="4979782" y="3400869"/>
            <a:ext cx="584659" cy="196551"/>
          </a:xfrm>
          <a:prstGeom prst="rect">
            <a:avLst/>
          </a:prstGeom>
          <a:noFill/>
        </p:spPr>
        <p:txBody>
          <a:bodyPr wrap="none" rtlCol="0">
            <a:spAutoFit/>
          </a:bodyPr>
          <a:lstStyle/>
          <a:p>
            <a:r>
              <a:rPr lang="hu-HU" sz="1100" dirty="0">
                <a:solidFill>
                  <a:schemeClr val="bg1"/>
                </a:solidFill>
              </a:rPr>
              <a:t>Mixers</a:t>
            </a:r>
            <a:endParaRPr lang="en-US" sz="1100" dirty="0">
              <a:solidFill>
                <a:schemeClr val="bg1"/>
              </a:solidFill>
            </a:endParaRPr>
          </a:p>
        </p:txBody>
      </p:sp>
      <p:sp>
        <p:nvSpPr>
          <p:cNvPr id="13" name="TextBox 12"/>
          <p:cNvSpPr txBox="1"/>
          <p:nvPr/>
        </p:nvSpPr>
        <p:spPr>
          <a:xfrm>
            <a:off x="6164603" y="2783274"/>
            <a:ext cx="2701381" cy="923330"/>
          </a:xfrm>
          <a:prstGeom prst="rect">
            <a:avLst/>
          </a:prstGeom>
          <a:noFill/>
        </p:spPr>
        <p:txBody>
          <a:bodyPr wrap="none" rtlCol="0">
            <a:spAutoFit/>
          </a:bodyPr>
          <a:lstStyle/>
          <a:p>
            <a:r>
              <a:rPr lang="hu-HU" sz="1350" dirty="0"/>
              <a:t>Modem: Actually a baseband</a:t>
            </a:r>
          </a:p>
          <a:p>
            <a:r>
              <a:rPr lang="hu-HU" sz="1350" dirty="0"/>
              <a:t> processor that runs under a</a:t>
            </a:r>
          </a:p>
          <a:p>
            <a:r>
              <a:rPr lang="hu-HU" sz="1350" dirty="0"/>
              <a:t> proprietary real-time OS).</a:t>
            </a:r>
          </a:p>
          <a:p>
            <a:r>
              <a:rPr lang="hu-HU" sz="1350" dirty="0"/>
              <a:t> It has two functions:</a:t>
            </a:r>
            <a:endParaRPr lang="en-US" sz="1350" dirty="0"/>
          </a:p>
        </p:txBody>
      </p:sp>
      <p:sp>
        <p:nvSpPr>
          <p:cNvPr id="15" name="TextBox 14"/>
          <p:cNvSpPr txBox="1"/>
          <p:nvPr/>
        </p:nvSpPr>
        <p:spPr>
          <a:xfrm>
            <a:off x="6300699" y="3660144"/>
            <a:ext cx="2674130" cy="1131079"/>
          </a:xfrm>
          <a:prstGeom prst="rect">
            <a:avLst/>
          </a:prstGeom>
          <a:noFill/>
        </p:spPr>
        <p:txBody>
          <a:bodyPr wrap="none" rtlCol="0">
            <a:spAutoFit/>
          </a:bodyPr>
          <a:lstStyle/>
          <a:p>
            <a:pPr marL="285750" indent="-285750">
              <a:buFont typeface="Arial" panose="020B0604020202020204" pitchFamily="34" charset="0"/>
              <a:buChar char="•"/>
            </a:pPr>
            <a:r>
              <a:rPr lang="hu-HU" sz="1350" dirty="0"/>
              <a:t>to performe modulation/</a:t>
            </a:r>
          </a:p>
          <a:p>
            <a:r>
              <a:rPr lang="hu-HU" sz="1350" dirty="0"/>
              <a:t>       demodulation and</a:t>
            </a:r>
          </a:p>
          <a:p>
            <a:pPr marL="285750" indent="-285750">
              <a:buFont typeface="Arial" panose="020B0604020202020204" pitchFamily="34" charset="0"/>
              <a:buChar char="•"/>
            </a:pPr>
            <a:r>
              <a:rPr lang="hu-HU" sz="1350" dirty="0"/>
              <a:t>to manage the </a:t>
            </a:r>
          </a:p>
          <a:p>
            <a:r>
              <a:rPr lang="hu-HU" sz="1350" dirty="0"/>
              <a:t>       communication</a:t>
            </a:r>
          </a:p>
          <a:p>
            <a:r>
              <a:rPr lang="hu-HU" sz="1350" dirty="0"/>
              <a:t>       according to a protocol</a:t>
            </a:r>
            <a:endParaRPr lang="en-US" sz="1350" dirty="0"/>
          </a:p>
        </p:txBody>
      </p:sp>
      <p:sp>
        <p:nvSpPr>
          <p:cNvPr id="16" name="TextBox 15"/>
          <p:cNvSpPr txBox="1"/>
          <p:nvPr/>
        </p:nvSpPr>
        <p:spPr>
          <a:xfrm>
            <a:off x="848718" y="6376705"/>
            <a:ext cx="4623382" cy="276999"/>
          </a:xfrm>
          <a:prstGeom prst="rect">
            <a:avLst/>
          </a:prstGeom>
          <a:noFill/>
        </p:spPr>
        <p:txBody>
          <a:bodyPr wrap="none" rtlCol="0">
            <a:spAutoFit/>
          </a:bodyPr>
          <a:lstStyle/>
          <a:p>
            <a:r>
              <a:rPr lang="en-US" sz="1200" dirty="0"/>
              <a:t>Multiband: multiple frequency bands, e.g. 900/1800 MHz</a:t>
            </a:r>
          </a:p>
        </p:txBody>
      </p:sp>
      <p:sp>
        <p:nvSpPr>
          <p:cNvPr id="17" name="TextBox 16"/>
          <p:cNvSpPr txBox="1"/>
          <p:nvPr/>
        </p:nvSpPr>
        <p:spPr>
          <a:xfrm>
            <a:off x="5782028" y="6383674"/>
            <a:ext cx="2129173" cy="276999"/>
          </a:xfrm>
          <a:prstGeom prst="rect">
            <a:avLst/>
          </a:prstGeom>
          <a:noFill/>
        </p:spPr>
        <p:txBody>
          <a:bodyPr wrap="none" rtlCol="0">
            <a:spAutoFit/>
          </a:bodyPr>
          <a:lstStyle/>
          <a:p>
            <a:r>
              <a:rPr lang="en-US" sz="1200" dirty="0"/>
              <a:t>Multimode: </a:t>
            </a:r>
            <a:r>
              <a:rPr lang="en-US" sz="1200" dirty="0" err="1"/>
              <a:t>3G</a:t>
            </a:r>
            <a:r>
              <a:rPr lang="en-US" sz="1200" dirty="0"/>
              <a:t>/ </a:t>
            </a:r>
            <a:r>
              <a:rPr lang="en-US" sz="1200" dirty="0" err="1"/>
              <a:t>4G</a:t>
            </a:r>
            <a:r>
              <a:rPr lang="en-US" sz="1200" dirty="0"/>
              <a:t> (LTE)</a:t>
            </a:r>
          </a:p>
        </p:txBody>
      </p:sp>
      <p:sp>
        <p:nvSpPr>
          <p:cNvPr id="19" name="TextBox 18"/>
          <p:cNvSpPr txBox="1"/>
          <p:nvPr/>
        </p:nvSpPr>
        <p:spPr>
          <a:xfrm>
            <a:off x="8794880" y="6401657"/>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8706003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(3)</a:t>
            </a:r>
            <a:endParaRPr lang="en-US" dirty="0"/>
          </a:p>
        </p:txBody>
      </p:sp>
      <p:sp>
        <p:nvSpPr>
          <p:cNvPr id="4" name="Text Box 6"/>
          <p:cNvSpPr txBox="1">
            <a:spLocks noChangeArrowheads="1"/>
          </p:cNvSpPr>
          <p:nvPr/>
        </p:nvSpPr>
        <p:spPr bwMode="auto">
          <a:xfrm>
            <a:off x="4787266" y="2793127"/>
            <a:ext cx="358944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integrated </a:t>
            </a:r>
          </a:p>
          <a:p>
            <a:pPr algn="ctr" eaLnBrk="1" fontAlgn="base" hangingPunct="1">
              <a:spcBef>
                <a:spcPct val="0"/>
              </a:spcBef>
              <a:spcAft>
                <a:spcPct val="0"/>
              </a:spcAft>
            </a:pPr>
            <a:r>
              <a:rPr lang="en-US" b="1" dirty="0">
                <a:solidFill>
                  <a:srgbClr val="000000"/>
                </a:solidFill>
              </a:rPr>
              <a:t>application processor and modem</a:t>
            </a:r>
          </a:p>
        </p:txBody>
      </p:sp>
      <p:sp>
        <p:nvSpPr>
          <p:cNvPr id="5" name="Line 9"/>
          <p:cNvSpPr>
            <a:spLocks noChangeShapeType="1"/>
          </p:cNvSpPr>
          <p:nvPr/>
        </p:nvSpPr>
        <p:spPr bwMode="auto">
          <a:xfrm>
            <a:off x="4407526" y="2280364"/>
            <a:ext cx="0" cy="2460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fontAlgn="base">
              <a:spcBef>
                <a:spcPct val="0"/>
              </a:spcBef>
              <a:spcAft>
                <a:spcPct val="0"/>
              </a:spcAft>
            </a:pPr>
            <a:endParaRPr lang="en-US" sz="1400" dirty="0">
              <a:solidFill>
                <a:srgbClr val="000000"/>
              </a:solidFill>
              <a:latin typeface="Verdana" pitchFamily="34" charset="0"/>
            </a:endParaRPr>
          </a:p>
        </p:txBody>
      </p:sp>
      <p:sp>
        <p:nvSpPr>
          <p:cNvPr id="7" name="Text Box 13"/>
          <p:cNvSpPr txBox="1">
            <a:spLocks noChangeArrowheads="1"/>
          </p:cNvSpPr>
          <p:nvPr/>
        </p:nvSpPr>
        <p:spPr bwMode="auto">
          <a:xfrm>
            <a:off x="1431885" y="1943835"/>
            <a:ext cx="596669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fontAlgn="base" hangingPunct="1">
              <a:spcBef>
                <a:spcPct val="0"/>
              </a:spcBef>
              <a:spcAft>
                <a:spcPct val="0"/>
              </a:spcAft>
            </a:pPr>
            <a:r>
              <a:rPr lang="en-US" b="1" dirty="0">
                <a:solidFill>
                  <a:srgbClr val="000000"/>
                </a:solidFill>
              </a:rPr>
              <a:t>Integration of the application processor and the modem </a:t>
            </a:r>
          </a:p>
        </p:txBody>
      </p:sp>
      <p:sp>
        <p:nvSpPr>
          <p:cNvPr id="9" name="Text Box 15"/>
          <p:cNvSpPr txBox="1">
            <a:spLocks noChangeArrowheads="1"/>
          </p:cNvSpPr>
          <p:nvPr/>
        </p:nvSpPr>
        <p:spPr bwMode="auto">
          <a:xfrm>
            <a:off x="4846106" y="3383995"/>
            <a:ext cx="3490059"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Qualcomm’s MSM product offerings</a:t>
            </a:r>
          </a:p>
          <a:p>
            <a:pPr algn="ctr" eaLnBrk="1" fontAlgn="base" hangingPunct="1">
              <a:spcBef>
                <a:spcPct val="0"/>
              </a:spcBef>
            </a:pPr>
            <a:r>
              <a:rPr lang="en-US" i="1" dirty="0">
                <a:solidFill>
                  <a:srgbClr val="000000"/>
                </a:solidFill>
              </a:rPr>
              <a:t>since ~ 1996</a:t>
            </a:r>
          </a:p>
          <a:p>
            <a:pPr algn="ctr" eaLnBrk="1" fontAlgn="base" hangingPunct="1">
              <a:spcBef>
                <a:spcPct val="0"/>
              </a:spcBef>
              <a:spcAft>
                <a:spcPct val="30000"/>
              </a:spcAft>
            </a:pPr>
            <a:r>
              <a:rPr lang="en-US" i="1" dirty="0">
                <a:solidFill>
                  <a:srgbClr val="000000"/>
                </a:solidFill>
              </a:rPr>
              <a:t>including their Snapdragon families</a:t>
            </a:r>
          </a:p>
        </p:txBody>
      </p:sp>
      <p:sp>
        <p:nvSpPr>
          <p:cNvPr id="10" name="Text Box 5"/>
          <p:cNvSpPr txBox="1">
            <a:spLocks noChangeArrowheads="1"/>
          </p:cNvSpPr>
          <p:nvPr/>
        </p:nvSpPr>
        <p:spPr bwMode="auto">
          <a:xfrm>
            <a:off x="404399" y="2793127"/>
            <a:ext cx="369524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spcAft>
                <a:spcPct val="0"/>
              </a:spcAft>
            </a:pPr>
            <a:r>
              <a:rPr lang="en-US" b="1" dirty="0">
                <a:solidFill>
                  <a:srgbClr val="000000"/>
                </a:solidFill>
              </a:rPr>
              <a:t>Use of discrete </a:t>
            </a:r>
          </a:p>
          <a:p>
            <a:pPr algn="ctr" eaLnBrk="1" fontAlgn="base" hangingPunct="1">
              <a:spcBef>
                <a:spcPct val="0"/>
              </a:spcBef>
              <a:spcAft>
                <a:spcPct val="0"/>
              </a:spcAft>
            </a:pPr>
            <a:r>
              <a:rPr lang="en-US" b="1" dirty="0">
                <a:solidFill>
                  <a:srgbClr val="000000"/>
                </a:solidFill>
              </a:rPr>
              <a:t>application processor and modem</a:t>
            </a:r>
          </a:p>
        </p:txBody>
      </p:sp>
      <p:cxnSp>
        <p:nvCxnSpPr>
          <p:cNvPr id="12" name="Straight Connector 11"/>
          <p:cNvCxnSpPr/>
          <p:nvPr/>
        </p:nvCxnSpPr>
        <p:spPr>
          <a:xfrm flipH="1">
            <a:off x="2222064" y="2521075"/>
            <a:ext cx="2185462"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415234" y="2521075"/>
            <a:ext cx="2175894" cy="18712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Oval 13"/>
          <p:cNvSpPr>
            <a:spLocks noChangeArrowheads="1"/>
          </p:cNvSpPr>
          <p:nvPr/>
        </p:nvSpPr>
        <p:spPr bwMode="auto">
          <a:xfrm>
            <a:off x="2197216" y="2686597"/>
            <a:ext cx="65088" cy="60325"/>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17" name="Oval 13"/>
          <p:cNvSpPr>
            <a:spLocks noChangeArrowheads="1"/>
          </p:cNvSpPr>
          <p:nvPr/>
        </p:nvSpPr>
        <p:spPr bwMode="auto">
          <a:xfrm>
            <a:off x="6579828" y="2677239"/>
            <a:ext cx="65087" cy="61913"/>
          </a:xfrm>
          <a:prstGeom prst="ellipse">
            <a:avLst/>
          </a:prstGeom>
          <a:solidFill>
            <a:srgbClr val="FFFFFF"/>
          </a:solidFill>
          <a:ln w="0">
            <a:solidFill>
              <a:schemeClr val="tx1"/>
            </a:solidFill>
            <a:round/>
            <a:headEnd/>
            <a:tailEnd/>
          </a:ln>
        </p:spPr>
        <p:txBody>
          <a:bodyPr/>
          <a:lstStyle/>
          <a:p>
            <a:pPr eaLnBrk="0" fontAlgn="base" hangingPunct="0">
              <a:spcBef>
                <a:spcPct val="0"/>
              </a:spcBef>
              <a:spcAft>
                <a:spcPct val="0"/>
              </a:spcAft>
            </a:pPr>
            <a:endParaRPr lang="hu-HU" sz="1400" dirty="0">
              <a:solidFill>
                <a:srgbClr val="000000"/>
              </a:solidFill>
              <a:latin typeface="Verdana" pitchFamily="34" charset="0"/>
            </a:endParaRPr>
          </a:p>
        </p:txBody>
      </p:sp>
      <p:sp>
        <p:nvSpPr>
          <p:cNvPr id="22" name="TextBox 21"/>
          <p:cNvSpPr txBox="1"/>
          <p:nvPr/>
        </p:nvSpPr>
        <p:spPr>
          <a:xfrm>
            <a:off x="561870" y="4673510"/>
            <a:ext cx="3571812" cy="307777"/>
          </a:xfrm>
          <a:prstGeom prst="rect">
            <a:avLst/>
          </a:prstGeom>
          <a:noFill/>
        </p:spPr>
        <p:txBody>
          <a:bodyPr wrap="none" rtlCol="0">
            <a:spAutoFit/>
          </a:bodyPr>
          <a:lstStyle/>
          <a:p>
            <a:r>
              <a:rPr lang="en-US" sz="1400" i="1" dirty="0"/>
              <a:t>NVIDIA’s </a:t>
            </a:r>
            <a:r>
              <a:rPr lang="en-US" sz="1400" i="1" dirty="0" err="1"/>
              <a:t>Tegra</a:t>
            </a:r>
            <a:r>
              <a:rPr lang="en-US" sz="1400" i="1" dirty="0"/>
              <a:t> 2-4, K1 (since 2011) </a:t>
            </a:r>
          </a:p>
        </p:txBody>
      </p:sp>
      <p:sp>
        <p:nvSpPr>
          <p:cNvPr id="23" name="TextBox 22"/>
          <p:cNvSpPr txBox="1"/>
          <p:nvPr/>
        </p:nvSpPr>
        <p:spPr>
          <a:xfrm>
            <a:off x="5421708" y="4673510"/>
            <a:ext cx="2476960" cy="307777"/>
          </a:xfrm>
          <a:prstGeom prst="rect">
            <a:avLst/>
          </a:prstGeom>
          <a:noFill/>
        </p:spPr>
        <p:txBody>
          <a:bodyPr wrap="none" rtlCol="0">
            <a:spAutoFit/>
          </a:bodyPr>
          <a:lstStyle/>
          <a:p>
            <a:r>
              <a:rPr lang="en-US" sz="1400" i="1" dirty="0"/>
              <a:t>NVIDIA’s </a:t>
            </a:r>
            <a:r>
              <a:rPr lang="en-US" sz="1400" i="1" dirty="0" err="1"/>
              <a:t>Tegra</a:t>
            </a:r>
            <a:r>
              <a:rPr lang="en-US" sz="1400" i="1" dirty="0"/>
              <a:t> 4i (2014)</a:t>
            </a:r>
          </a:p>
        </p:txBody>
      </p:sp>
      <p:sp>
        <p:nvSpPr>
          <p:cNvPr id="26" name="TextBox 25"/>
          <p:cNvSpPr txBox="1"/>
          <p:nvPr/>
        </p:nvSpPr>
        <p:spPr>
          <a:xfrm>
            <a:off x="4702080" y="4120915"/>
            <a:ext cx="4325415" cy="523220"/>
          </a:xfrm>
          <a:prstGeom prst="rect">
            <a:avLst/>
          </a:prstGeom>
          <a:noFill/>
        </p:spPr>
        <p:txBody>
          <a:bodyPr wrap="none" rtlCol="0">
            <a:spAutoFit/>
          </a:bodyPr>
          <a:lstStyle/>
          <a:p>
            <a:pPr algn="ctr"/>
            <a:r>
              <a:rPr lang="en-US" sz="1400" i="1" dirty="0" err="1"/>
              <a:t>MediaTek’s</a:t>
            </a:r>
            <a:r>
              <a:rPr lang="en-US" sz="1400" i="1" dirty="0"/>
              <a:t> 6xxx/8xxx families (since ~ 2009)</a:t>
            </a:r>
          </a:p>
          <a:p>
            <a:pPr algn="ctr"/>
            <a:r>
              <a:rPr lang="en-US" sz="1400" i="1" dirty="0"/>
              <a:t>except the 81xx line</a:t>
            </a:r>
          </a:p>
        </p:txBody>
      </p:sp>
      <p:sp>
        <p:nvSpPr>
          <p:cNvPr id="27" name="TextBox 26"/>
          <p:cNvSpPr txBox="1"/>
          <p:nvPr/>
        </p:nvSpPr>
        <p:spPr>
          <a:xfrm>
            <a:off x="893816" y="4095426"/>
            <a:ext cx="2717603" cy="307777"/>
          </a:xfrm>
          <a:prstGeom prst="rect">
            <a:avLst/>
          </a:prstGeom>
          <a:noFill/>
        </p:spPr>
        <p:txBody>
          <a:bodyPr wrap="none" rtlCol="0">
            <a:spAutoFit/>
          </a:bodyPr>
          <a:lstStyle/>
          <a:p>
            <a:pPr algn="ctr"/>
            <a:r>
              <a:rPr lang="en-US" sz="1400" i="1" dirty="0" err="1"/>
              <a:t>MediaTek’s</a:t>
            </a:r>
            <a:r>
              <a:rPr lang="en-US" sz="1400" i="1" dirty="0"/>
              <a:t> 81xx line (2013)</a:t>
            </a:r>
          </a:p>
        </p:txBody>
      </p:sp>
      <p:sp>
        <p:nvSpPr>
          <p:cNvPr id="28" name="TextBox 27"/>
          <p:cNvSpPr txBox="1"/>
          <p:nvPr/>
        </p:nvSpPr>
        <p:spPr>
          <a:xfrm>
            <a:off x="115751" y="518881"/>
            <a:ext cx="6687215" cy="369332"/>
          </a:xfrm>
          <a:prstGeom prst="rect">
            <a:avLst/>
          </a:prstGeom>
          <a:noFill/>
        </p:spPr>
        <p:txBody>
          <a:bodyPr wrap="none" rtlCol="0">
            <a:spAutoFit/>
          </a:bodyPr>
          <a:lstStyle/>
          <a:p>
            <a:r>
              <a:rPr lang="en-US" dirty="0">
                <a:solidFill>
                  <a:schemeClr val="accent6"/>
                </a:solidFill>
              </a:rPr>
              <a:t>Integration of the application processor and the modem</a:t>
            </a:r>
          </a:p>
        </p:txBody>
      </p:sp>
      <p:sp>
        <p:nvSpPr>
          <p:cNvPr id="29" name="TextBox 28"/>
          <p:cNvSpPr txBox="1"/>
          <p:nvPr/>
        </p:nvSpPr>
        <p:spPr>
          <a:xfrm>
            <a:off x="646561" y="5094185"/>
            <a:ext cx="3495124" cy="523220"/>
          </a:xfrm>
          <a:prstGeom prst="rect">
            <a:avLst/>
          </a:prstGeom>
          <a:noFill/>
        </p:spPr>
        <p:txBody>
          <a:bodyPr wrap="none" rtlCol="0">
            <a:spAutoFit/>
          </a:bodyPr>
          <a:lstStyle/>
          <a:p>
            <a:pPr algn="ctr"/>
            <a:r>
              <a:rPr lang="en-US" sz="1400" dirty="0"/>
              <a:t>Samsung’s </a:t>
            </a:r>
            <a:r>
              <a:rPr lang="en-US" sz="1400" dirty="0" err="1"/>
              <a:t>Exynos</a:t>
            </a:r>
            <a:r>
              <a:rPr lang="en-US" sz="1400" dirty="0"/>
              <a:t> 3/4/5/7 families</a:t>
            </a:r>
          </a:p>
          <a:p>
            <a:pPr algn="ctr"/>
            <a:r>
              <a:rPr lang="en-US" sz="1400" dirty="0"/>
              <a:t>(since ~ 2010)</a:t>
            </a:r>
          </a:p>
        </p:txBody>
      </p:sp>
      <p:sp>
        <p:nvSpPr>
          <p:cNvPr id="32" name="TextBox 31"/>
          <p:cNvSpPr txBox="1"/>
          <p:nvPr/>
        </p:nvSpPr>
        <p:spPr>
          <a:xfrm>
            <a:off x="256919" y="932733"/>
            <a:ext cx="8984767" cy="907941"/>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FF0000"/>
                </a:solidFill>
              </a:rPr>
              <a:t>Integrating the modem </a:t>
            </a:r>
            <a:r>
              <a:rPr lang="en-US" sz="1600" dirty="0"/>
              <a:t>onto the application processor die results in </a:t>
            </a:r>
            <a:r>
              <a:rPr lang="en-US" sz="1600" dirty="0">
                <a:solidFill>
                  <a:srgbClr val="0070C0"/>
                </a:solidFill>
              </a:rPr>
              <a:t>less costs </a:t>
            </a:r>
            <a:r>
              <a:rPr lang="en-US" sz="1600" dirty="0"/>
              <a:t>and</a:t>
            </a:r>
          </a:p>
          <a:p>
            <a:pPr>
              <a:spcAft>
                <a:spcPts val="600"/>
              </a:spcAft>
              <a:buClr>
                <a:schemeClr val="tx1"/>
              </a:buClr>
            </a:pPr>
            <a:r>
              <a:rPr lang="en-US" sz="1600" dirty="0"/>
              <a:t>      </a:t>
            </a:r>
            <a:r>
              <a:rPr lang="en-US" sz="1600" dirty="0">
                <a:solidFill>
                  <a:srgbClr val="0070C0"/>
                </a:solidFill>
              </a:rPr>
              <a:t>shorter time to market</a:t>
            </a:r>
            <a:r>
              <a:rPr lang="en-US" sz="1600" dirty="0"/>
              <a:t>.</a:t>
            </a:r>
          </a:p>
          <a:p>
            <a:pPr marL="285750" indent="-285750">
              <a:buClr>
                <a:schemeClr val="tx1"/>
              </a:buClr>
              <a:buFont typeface="Arial" panose="020B0604020202020204" pitchFamily="34" charset="0"/>
              <a:buChar char="•"/>
            </a:pPr>
            <a:r>
              <a:rPr lang="en-US" sz="1600" dirty="0">
                <a:solidFill>
                  <a:srgbClr val="0070C0"/>
                </a:solidFill>
              </a:rPr>
              <a:t>Qualcomm pioneered </a:t>
            </a:r>
            <a:r>
              <a:rPr lang="en-US" sz="1600" dirty="0"/>
              <a:t>this move designing integrated parts already about 1996.</a:t>
            </a:r>
          </a:p>
        </p:txBody>
      </p:sp>
      <p:sp>
        <p:nvSpPr>
          <p:cNvPr id="24" name="Right Arrow 23"/>
          <p:cNvSpPr/>
          <p:nvPr/>
        </p:nvSpPr>
        <p:spPr>
          <a:xfrm>
            <a:off x="4151733" y="4776857"/>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909712" y="5154451"/>
            <a:ext cx="3030253" cy="523220"/>
          </a:xfrm>
          <a:prstGeom prst="rect">
            <a:avLst/>
          </a:prstGeom>
          <a:noFill/>
        </p:spPr>
        <p:txBody>
          <a:bodyPr wrap="none" rtlCol="0">
            <a:spAutoFit/>
          </a:bodyPr>
          <a:lstStyle/>
          <a:p>
            <a:pPr algn="ctr"/>
            <a:r>
              <a:rPr lang="en-US" sz="1400" i="1" dirty="0"/>
              <a:t>Samsung’s </a:t>
            </a:r>
            <a:r>
              <a:rPr lang="en-US" sz="1400" i="1" dirty="0" err="1"/>
              <a:t>Exynos</a:t>
            </a:r>
            <a:r>
              <a:rPr lang="en-US" sz="1400" i="1" dirty="0"/>
              <a:t> 8 </a:t>
            </a:r>
            <a:r>
              <a:rPr lang="en-US" sz="1400" i="1" dirty="0" err="1"/>
              <a:t>Octa</a:t>
            </a:r>
            <a:r>
              <a:rPr lang="en-US" sz="1400" i="1" dirty="0"/>
              <a:t> 8890</a:t>
            </a:r>
          </a:p>
          <a:p>
            <a:pPr algn="ctr"/>
            <a:r>
              <a:rPr lang="en-US" sz="1400" i="1" dirty="0"/>
              <a:t>(2015)</a:t>
            </a:r>
          </a:p>
        </p:txBody>
      </p:sp>
      <p:sp>
        <p:nvSpPr>
          <p:cNvPr id="33" name="Right Arrow 32"/>
          <p:cNvSpPr/>
          <p:nvPr/>
        </p:nvSpPr>
        <p:spPr>
          <a:xfrm>
            <a:off x="4166955" y="4202441"/>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ight Arrow 33"/>
          <p:cNvSpPr/>
          <p:nvPr/>
        </p:nvSpPr>
        <p:spPr>
          <a:xfrm>
            <a:off x="4134829" y="5225476"/>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5830" y="6206775"/>
            <a:ext cx="3385855" cy="523220"/>
          </a:xfrm>
          <a:prstGeom prst="rect">
            <a:avLst/>
          </a:prstGeom>
        </p:spPr>
        <p:txBody>
          <a:bodyPr wrap="square">
            <a:spAutoFit/>
          </a:bodyPr>
          <a:lstStyle/>
          <a:p>
            <a:r>
              <a:rPr lang="en-US" sz="1400" i="1" dirty="0"/>
              <a:t>Apple’s own processor designs</a:t>
            </a:r>
          </a:p>
          <a:p>
            <a:r>
              <a:rPr lang="en-US" sz="1400" i="1" dirty="0"/>
              <a:t>(Swift (2012), Cyclone (2013)</a:t>
            </a:r>
          </a:p>
        </p:txBody>
      </p:sp>
      <p:sp>
        <p:nvSpPr>
          <p:cNvPr id="35" name="Text Box 14"/>
          <p:cNvSpPr txBox="1">
            <a:spLocks noChangeArrowheads="1"/>
          </p:cNvSpPr>
          <p:nvPr/>
        </p:nvSpPr>
        <p:spPr bwMode="auto">
          <a:xfrm>
            <a:off x="376055" y="5711720"/>
            <a:ext cx="3692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fontAlgn="base" hangingPunct="1">
              <a:spcBef>
                <a:spcPct val="0"/>
              </a:spcBef>
            </a:pPr>
            <a:r>
              <a:rPr lang="en-US" i="1" dirty="0">
                <a:solidFill>
                  <a:srgbClr val="000000"/>
                </a:solidFill>
              </a:rPr>
              <a:t>Intel’s  Atom line (2008)</a:t>
            </a:r>
          </a:p>
          <a:p>
            <a:pPr algn="ctr" eaLnBrk="1" fontAlgn="base" hangingPunct="1">
              <a:spcBef>
                <a:spcPct val="0"/>
              </a:spcBef>
              <a:spcAft>
                <a:spcPct val="30000"/>
              </a:spcAft>
            </a:pPr>
            <a:r>
              <a:rPr lang="en-US" i="1" dirty="0">
                <a:solidFill>
                  <a:srgbClr val="000000"/>
                </a:solidFill>
              </a:rPr>
              <a:t>except recent Atom X3 (Sophia (2015)</a:t>
            </a:r>
          </a:p>
        </p:txBody>
      </p:sp>
      <p:sp>
        <p:nvSpPr>
          <p:cNvPr id="36" name="TextBox 35"/>
          <p:cNvSpPr txBox="1"/>
          <p:nvPr/>
        </p:nvSpPr>
        <p:spPr>
          <a:xfrm>
            <a:off x="584419" y="5705671"/>
            <a:ext cx="503664" cy="307777"/>
          </a:xfrm>
          <a:prstGeom prst="rect">
            <a:avLst/>
          </a:prstGeom>
          <a:noFill/>
        </p:spPr>
        <p:txBody>
          <a:bodyPr wrap="none" rtlCol="0">
            <a:spAutoFit/>
          </a:bodyPr>
          <a:lstStyle/>
          <a:p>
            <a:r>
              <a:rPr lang="en-US" sz="1400" i="1" dirty="0">
                <a:solidFill>
                  <a:srgbClr val="000000"/>
                </a:solidFill>
              </a:rPr>
              <a:t>E.g.</a:t>
            </a:r>
          </a:p>
        </p:txBody>
      </p:sp>
      <p:sp>
        <p:nvSpPr>
          <p:cNvPr id="37" name="Rectangle 36"/>
          <p:cNvSpPr/>
          <p:nvPr/>
        </p:nvSpPr>
        <p:spPr>
          <a:xfrm>
            <a:off x="4995476" y="5741371"/>
            <a:ext cx="3166251" cy="307777"/>
          </a:xfrm>
          <a:prstGeom prst="rect">
            <a:avLst/>
          </a:prstGeom>
        </p:spPr>
        <p:txBody>
          <a:bodyPr wrap="none">
            <a:spAutoFit/>
          </a:bodyPr>
          <a:lstStyle/>
          <a:p>
            <a:pPr lvl="0" algn="ctr" fontAlgn="base">
              <a:spcBef>
                <a:spcPct val="0"/>
              </a:spcBef>
            </a:pPr>
            <a:r>
              <a:rPr lang="en-US" sz="1400" i="1" dirty="0">
                <a:solidFill>
                  <a:srgbClr val="000000"/>
                </a:solidFill>
              </a:rPr>
              <a:t>Intel’s  Atom X3 (Sophia) (2015)</a:t>
            </a:r>
          </a:p>
        </p:txBody>
      </p:sp>
      <p:sp>
        <p:nvSpPr>
          <p:cNvPr id="38" name="Right Arrow 37"/>
          <p:cNvSpPr/>
          <p:nvPr/>
        </p:nvSpPr>
        <p:spPr>
          <a:xfrm>
            <a:off x="4153294" y="5845799"/>
            <a:ext cx="457200" cy="1371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p:cNvSpPr txBox="1"/>
          <p:nvPr/>
        </p:nvSpPr>
        <p:spPr>
          <a:xfrm>
            <a:off x="8794880" y="6392515"/>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0681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 calcmode="lin" valueType="num">
                                      <p:cBhvr additive="base">
                                        <p:cTn id="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
                                            <p:txEl>
                                              <p:pRg st="1" end="1"/>
                                            </p:txEl>
                                          </p:spTgt>
                                        </p:tgtEl>
                                        <p:attrNameLst>
                                          <p:attrName>style.visibility</p:attrName>
                                        </p:attrNameLst>
                                      </p:cBhvr>
                                      <p:to>
                                        <p:strVal val="visible"/>
                                      </p:to>
                                    </p:set>
                                    <p:anim calcmode="lin" valueType="num">
                                      <p:cBhvr additive="base">
                                        <p:cTn id="1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2">
                                            <p:txEl>
                                              <p:pRg st="2" end="2"/>
                                            </p:txEl>
                                          </p:spTgt>
                                        </p:tgtEl>
                                        <p:attrNameLst>
                                          <p:attrName>style.visibility</p:attrName>
                                        </p:attrNameLst>
                                      </p:cBhvr>
                                      <p:to>
                                        <p:strVal val="visible"/>
                                      </p:to>
                                    </p:set>
                                    <p:anim calcmode="lin" valueType="num">
                                      <p:cBhvr additive="base">
                                        <p:cTn id="17" dur="500" fill="hold"/>
                                        <p:tgtEl>
                                          <p:spTgt spid="3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500" fill="hold"/>
                                        <p:tgtEl>
                                          <p:spTgt spid="13"/>
                                        </p:tgtEl>
                                        <p:attrNameLst>
                                          <p:attrName>ppt_x</p:attrName>
                                        </p:attrNameLst>
                                      </p:cBhvr>
                                      <p:tavLst>
                                        <p:tav tm="0">
                                          <p:val>
                                            <p:strVal val="#ppt_x"/>
                                          </p:val>
                                        </p:tav>
                                        <p:tav tm="100000">
                                          <p:val>
                                            <p:strVal val="#ppt_x"/>
                                          </p:val>
                                        </p:tav>
                                      </p:tavLst>
                                    </p:anim>
                                    <p:anim calcmode="lin" valueType="num">
                                      <p:cBhvr additive="base">
                                        <p:cTn id="48" dur="500" fill="hold"/>
                                        <p:tgtEl>
                                          <p:spTgt spid="13"/>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ppt_x"/>
                                          </p:val>
                                        </p:tav>
                                        <p:tav tm="100000">
                                          <p:val>
                                            <p:strVal val="#ppt_x"/>
                                          </p:val>
                                        </p:tav>
                                      </p:tavLst>
                                    </p:anim>
                                    <p:anim calcmode="lin" valueType="num">
                                      <p:cBhvr additive="base">
                                        <p:cTn id="52" dur="500" fill="hold"/>
                                        <p:tgtEl>
                                          <p:spTgt spid="1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additive="base">
                                        <p:cTn id="59" dur="500" fill="hold"/>
                                        <p:tgtEl>
                                          <p:spTgt spid="22"/>
                                        </p:tgtEl>
                                        <p:attrNameLst>
                                          <p:attrName>ppt_x</p:attrName>
                                        </p:attrNameLst>
                                      </p:cBhvr>
                                      <p:tavLst>
                                        <p:tav tm="0">
                                          <p:val>
                                            <p:strVal val="#ppt_x"/>
                                          </p:val>
                                        </p:tav>
                                        <p:tav tm="100000">
                                          <p:val>
                                            <p:strVal val="#ppt_x"/>
                                          </p:val>
                                        </p:tav>
                                      </p:tavLst>
                                    </p:anim>
                                    <p:anim calcmode="lin" valueType="num">
                                      <p:cBhvr additive="base">
                                        <p:cTn id="60" dur="500" fill="hold"/>
                                        <p:tgtEl>
                                          <p:spTgt spid="22"/>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3"/>
                                        </p:tgtEl>
                                        <p:attrNameLst>
                                          <p:attrName>style.visibility</p:attrName>
                                        </p:attrNameLst>
                                      </p:cBhvr>
                                      <p:to>
                                        <p:strVal val="visible"/>
                                      </p:to>
                                    </p:set>
                                    <p:anim calcmode="lin" valueType="num">
                                      <p:cBhvr additive="base">
                                        <p:cTn id="63" dur="500" fill="hold"/>
                                        <p:tgtEl>
                                          <p:spTgt spid="23"/>
                                        </p:tgtEl>
                                        <p:attrNameLst>
                                          <p:attrName>ppt_x</p:attrName>
                                        </p:attrNameLst>
                                      </p:cBhvr>
                                      <p:tavLst>
                                        <p:tav tm="0">
                                          <p:val>
                                            <p:strVal val="#ppt_x"/>
                                          </p:val>
                                        </p:tav>
                                        <p:tav tm="100000">
                                          <p:val>
                                            <p:strVal val="#ppt_x"/>
                                          </p:val>
                                        </p:tav>
                                      </p:tavLst>
                                    </p:anim>
                                    <p:anim calcmode="lin" valueType="num">
                                      <p:cBhvr additive="base">
                                        <p:cTn id="64" dur="500" fill="hold"/>
                                        <p:tgtEl>
                                          <p:spTgt spid="23"/>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additive="base">
                                        <p:cTn id="71" dur="500" fill="hold"/>
                                        <p:tgtEl>
                                          <p:spTgt spid="27"/>
                                        </p:tgtEl>
                                        <p:attrNameLst>
                                          <p:attrName>ppt_x</p:attrName>
                                        </p:attrNameLst>
                                      </p:cBhvr>
                                      <p:tavLst>
                                        <p:tav tm="0">
                                          <p:val>
                                            <p:strVal val="#ppt_x"/>
                                          </p:val>
                                        </p:tav>
                                        <p:tav tm="100000">
                                          <p:val>
                                            <p:strVal val="#ppt_x"/>
                                          </p:val>
                                        </p:tav>
                                      </p:tavLst>
                                    </p:anim>
                                    <p:anim calcmode="lin" valueType="num">
                                      <p:cBhvr additive="base">
                                        <p:cTn id="72" dur="500" fill="hold"/>
                                        <p:tgtEl>
                                          <p:spTgt spid="27"/>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 calcmode="lin" valueType="num">
                                      <p:cBhvr additive="base">
                                        <p:cTn id="75" dur="500" fill="hold"/>
                                        <p:tgtEl>
                                          <p:spTgt spid="29"/>
                                        </p:tgtEl>
                                        <p:attrNameLst>
                                          <p:attrName>ppt_x</p:attrName>
                                        </p:attrNameLst>
                                      </p:cBhvr>
                                      <p:tavLst>
                                        <p:tav tm="0">
                                          <p:val>
                                            <p:strVal val="#ppt_x"/>
                                          </p:val>
                                        </p:tav>
                                        <p:tav tm="100000">
                                          <p:val>
                                            <p:strVal val="#ppt_x"/>
                                          </p:val>
                                        </p:tav>
                                      </p:tavLst>
                                    </p:anim>
                                    <p:anim calcmode="lin" valueType="num">
                                      <p:cBhvr additive="base">
                                        <p:cTn id="76" dur="500" fill="hold"/>
                                        <p:tgtEl>
                                          <p:spTgt spid="2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1"/>
                                        </p:tgtEl>
                                        <p:attrNameLst>
                                          <p:attrName>style.visibility</p:attrName>
                                        </p:attrNameLst>
                                      </p:cBhvr>
                                      <p:to>
                                        <p:strVal val="visible"/>
                                      </p:to>
                                    </p:set>
                                    <p:anim calcmode="lin" valueType="num">
                                      <p:cBhvr additive="base">
                                        <p:cTn id="83" dur="500" fill="hold"/>
                                        <p:tgtEl>
                                          <p:spTgt spid="31"/>
                                        </p:tgtEl>
                                        <p:attrNameLst>
                                          <p:attrName>ppt_x</p:attrName>
                                        </p:attrNameLst>
                                      </p:cBhvr>
                                      <p:tavLst>
                                        <p:tav tm="0">
                                          <p:val>
                                            <p:strVal val="#ppt_x"/>
                                          </p:val>
                                        </p:tav>
                                        <p:tav tm="100000">
                                          <p:val>
                                            <p:strVal val="#ppt_x"/>
                                          </p:val>
                                        </p:tav>
                                      </p:tavLst>
                                    </p:anim>
                                    <p:anim calcmode="lin" valueType="num">
                                      <p:cBhvr additive="base">
                                        <p:cTn id="84" dur="500" fill="hold"/>
                                        <p:tgtEl>
                                          <p:spTgt spid="3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33"/>
                                        </p:tgtEl>
                                        <p:attrNameLst>
                                          <p:attrName>style.visibility</p:attrName>
                                        </p:attrNameLst>
                                      </p:cBhvr>
                                      <p:to>
                                        <p:strVal val="visible"/>
                                      </p:to>
                                    </p:set>
                                    <p:anim calcmode="lin" valueType="num">
                                      <p:cBhvr additive="base">
                                        <p:cTn id="87" dur="500" fill="hold"/>
                                        <p:tgtEl>
                                          <p:spTgt spid="33"/>
                                        </p:tgtEl>
                                        <p:attrNameLst>
                                          <p:attrName>ppt_x</p:attrName>
                                        </p:attrNameLst>
                                      </p:cBhvr>
                                      <p:tavLst>
                                        <p:tav tm="0">
                                          <p:val>
                                            <p:strVal val="#ppt_x"/>
                                          </p:val>
                                        </p:tav>
                                        <p:tav tm="100000">
                                          <p:val>
                                            <p:strVal val="#ppt_x"/>
                                          </p:val>
                                        </p:tav>
                                      </p:tavLst>
                                    </p:anim>
                                    <p:anim calcmode="lin" valueType="num">
                                      <p:cBhvr additive="base">
                                        <p:cTn id="88" dur="500" fill="hold"/>
                                        <p:tgtEl>
                                          <p:spTgt spid="3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34"/>
                                        </p:tgtEl>
                                        <p:attrNameLst>
                                          <p:attrName>style.visibility</p:attrName>
                                        </p:attrNameLst>
                                      </p:cBhvr>
                                      <p:to>
                                        <p:strVal val="visible"/>
                                      </p:to>
                                    </p:set>
                                    <p:anim calcmode="lin" valueType="num">
                                      <p:cBhvr additive="base">
                                        <p:cTn id="91" dur="500" fill="hold"/>
                                        <p:tgtEl>
                                          <p:spTgt spid="34"/>
                                        </p:tgtEl>
                                        <p:attrNameLst>
                                          <p:attrName>ppt_x</p:attrName>
                                        </p:attrNameLst>
                                      </p:cBhvr>
                                      <p:tavLst>
                                        <p:tav tm="0">
                                          <p:val>
                                            <p:strVal val="#ppt_x"/>
                                          </p:val>
                                        </p:tav>
                                        <p:tav tm="100000">
                                          <p:val>
                                            <p:strVal val="#ppt_x"/>
                                          </p:val>
                                        </p:tav>
                                      </p:tavLst>
                                    </p:anim>
                                    <p:anim calcmode="lin" valueType="num">
                                      <p:cBhvr additive="base">
                                        <p:cTn id="92" dur="500" fill="hold"/>
                                        <p:tgtEl>
                                          <p:spTgt spid="3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additive="base">
                                        <p:cTn id="95" dur="500" fill="hold"/>
                                        <p:tgtEl>
                                          <p:spTgt spid="8"/>
                                        </p:tgtEl>
                                        <p:attrNameLst>
                                          <p:attrName>ppt_x</p:attrName>
                                        </p:attrNameLst>
                                      </p:cBhvr>
                                      <p:tavLst>
                                        <p:tav tm="0">
                                          <p:val>
                                            <p:strVal val="#ppt_x"/>
                                          </p:val>
                                        </p:tav>
                                        <p:tav tm="100000">
                                          <p:val>
                                            <p:strVal val="#ppt_x"/>
                                          </p:val>
                                        </p:tav>
                                      </p:tavLst>
                                    </p:anim>
                                    <p:anim calcmode="lin" valueType="num">
                                      <p:cBhvr additive="base">
                                        <p:cTn id="96" dur="500" fill="hold"/>
                                        <p:tgtEl>
                                          <p:spTgt spid="8"/>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5"/>
                                        </p:tgtEl>
                                        <p:attrNameLst>
                                          <p:attrName>style.visibility</p:attrName>
                                        </p:attrNameLst>
                                      </p:cBhvr>
                                      <p:to>
                                        <p:strVal val="visible"/>
                                      </p:to>
                                    </p:set>
                                    <p:anim calcmode="lin" valueType="num">
                                      <p:cBhvr additive="base">
                                        <p:cTn id="99" dur="500" fill="hold"/>
                                        <p:tgtEl>
                                          <p:spTgt spid="35"/>
                                        </p:tgtEl>
                                        <p:attrNameLst>
                                          <p:attrName>ppt_x</p:attrName>
                                        </p:attrNameLst>
                                      </p:cBhvr>
                                      <p:tavLst>
                                        <p:tav tm="0">
                                          <p:val>
                                            <p:strVal val="#ppt_x"/>
                                          </p:val>
                                        </p:tav>
                                        <p:tav tm="100000">
                                          <p:val>
                                            <p:strVal val="#ppt_x"/>
                                          </p:val>
                                        </p:tav>
                                      </p:tavLst>
                                    </p:anim>
                                    <p:anim calcmode="lin" valueType="num">
                                      <p:cBhvr additive="base">
                                        <p:cTn id="100" dur="500" fill="hold"/>
                                        <p:tgtEl>
                                          <p:spTgt spid="35"/>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anim calcmode="lin" valueType="num">
                                      <p:cBhvr additive="base">
                                        <p:cTn id="103" dur="500" fill="hold"/>
                                        <p:tgtEl>
                                          <p:spTgt spid="36"/>
                                        </p:tgtEl>
                                        <p:attrNameLst>
                                          <p:attrName>ppt_x</p:attrName>
                                        </p:attrNameLst>
                                      </p:cBhvr>
                                      <p:tavLst>
                                        <p:tav tm="0">
                                          <p:val>
                                            <p:strVal val="#ppt_x"/>
                                          </p:val>
                                        </p:tav>
                                        <p:tav tm="100000">
                                          <p:val>
                                            <p:strVal val="#ppt_x"/>
                                          </p:val>
                                        </p:tav>
                                      </p:tavLst>
                                    </p:anim>
                                    <p:anim calcmode="lin" valueType="num">
                                      <p:cBhvr additive="base">
                                        <p:cTn id="104" dur="500" fill="hold"/>
                                        <p:tgtEl>
                                          <p:spTgt spid="36"/>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37"/>
                                        </p:tgtEl>
                                        <p:attrNameLst>
                                          <p:attrName>style.visibility</p:attrName>
                                        </p:attrNameLst>
                                      </p:cBhvr>
                                      <p:to>
                                        <p:strVal val="visible"/>
                                      </p:to>
                                    </p:set>
                                    <p:anim calcmode="lin" valueType="num">
                                      <p:cBhvr additive="base">
                                        <p:cTn id="107" dur="500" fill="hold"/>
                                        <p:tgtEl>
                                          <p:spTgt spid="37"/>
                                        </p:tgtEl>
                                        <p:attrNameLst>
                                          <p:attrName>ppt_x</p:attrName>
                                        </p:attrNameLst>
                                      </p:cBhvr>
                                      <p:tavLst>
                                        <p:tav tm="0">
                                          <p:val>
                                            <p:strVal val="#ppt_x"/>
                                          </p:val>
                                        </p:tav>
                                        <p:tav tm="100000">
                                          <p:val>
                                            <p:strVal val="#ppt_x"/>
                                          </p:val>
                                        </p:tav>
                                      </p:tavLst>
                                    </p:anim>
                                    <p:anim calcmode="lin" valueType="num">
                                      <p:cBhvr additive="base">
                                        <p:cTn id="108" dur="500" fill="hold"/>
                                        <p:tgtEl>
                                          <p:spTgt spid="37"/>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38"/>
                                        </p:tgtEl>
                                        <p:attrNameLst>
                                          <p:attrName>style.visibility</p:attrName>
                                        </p:attrNameLst>
                                      </p:cBhvr>
                                      <p:to>
                                        <p:strVal val="visible"/>
                                      </p:to>
                                    </p:set>
                                    <p:anim calcmode="lin" valueType="num">
                                      <p:cBhvr additive="base">
                                        <p:cTn id="111" dur="500" fill="hold"/>
                                        <p:tgtEl>
                                          <p:spTgt spid="38"/>
                                        </p:tgtEl>
                                        <p:attrNameLst>
                                          <p:attrName>ppt_x</p:attrName>
                                        </p:attrNameLst>
                                      </p:cBhvr>
                                      <p:tavLst>
                                        <p:tav tm="0">
                                          <p:val>
                                            <p:strVal val="#ppt_x"/>
                                          </p:val>
                                        </p:tav>
                                        <p:tav tm="100000">
                                          <p:val>
                                            <p:strVal val="#ppt_x"/>
                                          </p:val>
                                        </p:tav>
                                      </p:tavLst>
                                    </p:anim>
                                    <p:anim calcmode="lin" valueType="num">
                                      <p:cBhvr additive="base">
                                        <p:cTn id="112" dur="500" fill="hold"/>
                                        <p:tgtEl>
                                          <p:spTgt spid="38"/>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30"/>
                                        </p:tgtEl>
                                        <p:attrNameLst>
                                          <p:attrName>style.visibility</p:attrName>
                                        </p:attrNameLst>
                                      </p:cBhvr>
                                      <p:to>
                                        <p:strVal val="visible"/>
                                      </p:to>
                                    </p:set>
                                    <p:anim calcmode="lin" valueType="num">
                                      <p:cBhvr additive="base">
                                        <p:cTn id="115" dur="500" fill="hold"/>
                                        <p:tgtEl>
                                          <p:spTgt spid="30"/>
                                        </p:tgtEl>
                                        <p:attrNameLst>
                                          <p:attrName>ppt_x</p:attrName>
                                        </p:attrNameLst>
                                      </p:cBhvr>
                                      <p:tavLst>
                                        <p:tav tm="0">
                                          <p:val>
                                            <p:strVal val="#ppt_x"/>
                                          </p:val>
                                        </p:tav>
                                        <p:tav tm="100000">
                                          <p:val>
                                            <p:strVal val="#ppt_x"/>
                                          </p:val>
                                        </p:tav>
                                      </p:tavLst>
                                    </p:anim>
                                    <p:anim calcmode="lin" valueType="num">
                                      <p:cBhvr additive="base">
                                        <p:cTn id="11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7" grpId="0"/>
      <p:bldP spid="9" grpId="0"/>
      <p:bldP spid="10" grpId="0"/>
      <p:bldP spid="16" grpId="0" animBg="1"/>
      <p:bldP spid="17" grpId="0" animBg="1"/>
      <p:bldP spid="22" grpId="0"/>
      <p:bldP spid="23" grpId="0"/>
      <p:bldP spid="26" grpId="0"/>
      <p:bldP spid="27" grpId="0"/>
      <p:bldP spid="29" grpId="0"/>
      <p:bldP spid="24" grpId="0" animBg="1"/>
      <p:bldP spid="31" grpId="0"/>
      <p:bldP spid="33" grpId="0" animBg="1"/>
      <p:bldP spid="34" grpId="0" animBg="1"/>
      <p:bldP spid="8" grpId="0"/>
      <p:bldP spid="35" grpId="0"/>
      <p:bldP spid="36" grpId="0"/>
      <p:bldP spid="37" grpId="0"/>
      <p:bldP spid="38" grpId="0" animBg="1"/>
      <p:bldP spid="30"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s://d3nevzfk7ii3be.cloudfront.net/igi/t2Cw1XeX2HnFS4s1.huge"/>
          <p:cNvPicPr>
            <a:picLocks noChangeAspect="1" noChangeArrowheads="1"/>
          </p:cNvPicPr>
          <p:nvPr/>
        </p:nvPicPr>
        <p:blipFill rotWithShape="1">
          <a:blip r:embed="rId2">
            <a:extLst>
              <a:ext uri="{28A0092B-C50C-407E-A947-70E740481C1C}">
                <a14:useLocalDpi xmlns:a14="http://schemas.microsoft.com/office/drawing/2010/main" val="0"/>
              </a:ext>
            </a:extLst>
          </a:blip>
          <a:srcRect t="6000" b="15039"/>
          <a:stretch/>
        </p:blipFill>
        <p:spPr bwMode="auto">
          <a:xfrm>
            <a:off x="334675" y="1727845"/>
            <a:ext cx="8467725" cy="5016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9375" t="29499" r="4531" b="13251"/>
          <a:stretch/>
        </p:blipFill>
        <p:spPr bwMode="auto">
          <a:xfrm>
            <a:off x="2006715" y="1121861"/>
            <a:ext cx="3825425" cy="3792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22799" y="519514"/>
            <a:ext cx="9057288" cy="369332"/>
          </a:xfrm>
          <a:prstGeom prst="rect">
            <a:avLst/>
          </a:prstGeom>
          <a:noFill/>
        </p:spPr>
        <p:txBody>
          <a:bodyPr wrap="none" rtlCol="0">
            <a:spAutoFit/>
          </a:bodyPr>
          <a:lstStyle/>
          <a:p>
            <a:r>
              <a:rPr lang="en-US" dirty="0">
                <a:solidFill>
                  <a:schemeClr val="accent6"/>
                </a:solidFill>
              </a:rPr>
              <a:t>Example of using discrete application processor and modem: The iPhone 6+</a:t>
            </a:r>
          </a:p>
        </p:txBody>
      </p:sp>
      <p:sp>
        <p:nvSpPr>
          <p:cNvPr id="6" name="Rounded Rectangle 5"/>
          <p:cNvSpPr/>
          <p:nvPr/>
        </p:nvSpPr>
        <p:spPr bwMode="auto">
          <a:xfrm>
            <a:off x="2006715" y="1121861"/>
            <a:ext cx="3825425" cy="821974"/>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9" name="Rounded Rectangle 8"/>
          <p:cNvSpPr/>
          <p:nvPr/>
        </p:nvSpPr>
        <p:spPr bwMode="auto">
          <a:xfrm>
            <a:off x="2006715" y="1976956"/>
            <a:ext cx="3825425" cy="410987"/>
          </a:xfrm>
          <a:prstGeom prst="roundRect">
            <a:avLst/>
          </a:prstGeom>
          <a:noFill/>
          <a:ln w="19050" cap="flat" cmpd="sng" algn="ctr">
            <a:solidFill>
              <a:srgbClr val="FF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Verdana" pitchFamily="34" charset="0"/>
            </a:endParaRPr>
          </a:p>
        </p:txBody>
      </p:sp>
      <p:sp>
        <p:nvSpPr>
          <p:cNvPr id="10" name="TextBox 9"/>
          <p:cNvSpPr txBox="1"/>
          <p:nvPr/>
        </p:nvSpPr>
        <p:spPr>
          <a:xfrm>
            <a:off x="2456765" y="2683520"/>
            <a:ext cx="3253327" cy="276999"/>
          </a:xfrm>
          <a:prstGeom prst="rect">
            <a:avLst/>
          </a:prstGeom>
          <a:noFill/>
        </p:spPr>
        <p:txBody>
          <a:bodyPr wrap="none" rtlCol="0">
            <a:spAutoFit/>
          </a:bodyPr>
          <a:lstStyle/>
          <a:p>
            <a:r>
              <a:rPr lang="en-US" sz="1200" b="1" dirty="0">
                <a:solidFill>
                  <a:schemeClr val="bg1">
                    <a:lumMod val="50000"/>
                  </a:schemeClr>
                </a:solidFill>
                <a:latin typeface="Arial" panose="020B0604020202020204" pitchFamily="34" charset="0"/>
                <a:cs typeface="Arial" panose="020B0604020202020204" pitchFamily="34" charset="0"/>
              </a:rPr>
              <a:t>PAD: Integrated Power Amplifier-Duplexer</a:t>
            </a:r>
          </a:p>
        </p:txBody>
      </p:sp>
      <p:sp>
        <p:nvSpPr>
          <p:cNvPr id="11" name="Cím 1"/>
          <p:cNvSpPr>
            <a:spLocks noGrp="1"/>
          </p:cNvSpPr>
          <p:nvPr>
            <p:ph type="title"/>
          </p:nvPr>
        </p:nvSpPr>
        <p:spPr>
          <a:xfrm>
            <a:off x="0" y="0"/>
            <a:ext cx="9144000" cy="393700"/>
          </a:xfrm>
        </p:spPr>
        <p:txBody>
          <a:bodyPr/>
          <a:lstStyle/>
          <a:p>
            <a:r>
              <a:rPr lang="en-US" altLang="en-US" dirty="0">
                <a:solidFill>
                  <a:srgbClr val="FFFFFF"/>
                </a:solidFill>
                <a:latin typeface="Verdana" pitchFamily="34" charset="0"/>
                <a:cs typeface="Arial" charset="0"/>
              </a:rPr>
              <a:t>3.2 Connectivity (4)</a:t>
            </a:r>
            <a:endParaRPr lang="hu-HU" dirty="0"/>
          </a:p>
        </p:txBody>
      </p:sp>
      <p:sp>
        <p:nvSpPr>
          <p:cNvPr id="7" name="TextBox 6"/>
          <p:cNvSpPr txBox="1"/>
          <p:nvPr/>
        </p:nvSpPr>
        <p:spPr>
          <a:xfrm>
            <a:off x="6244195" y="1005635"/>
            <a:ext cx="2557111" cy="646331"/>
          </a:xfrm>
          <a:prstGeom prst="rect">
            <a:avLst/>
          </a:prstGeom>
          <a:noFill/>
        </p:spPr>
        <p:txBody>
          <a:bodyPr wrap="none" rtlCol="0">
            <a:spAutoFit/>
          </a:bodyPr>
          <a:lstStyle/>
          <a:p>
            <a:pPr algn="ctr"/>
            <a:r>
              <a:rPr lang="en-US" dirty="0">
                <a:solidFill>
                  <a:schemeClr val="accent6"/>
                </a:solidFill>
              </a:rPr>
              <a:t>The front side of the</a:t>
            </a:r>
          </a:p>
          <a:p>
            <a:pPr algn="ctr"/>
            <a:r>
              <a:rPr lang="en-US" dirty="0">
                <a:solidFill>
                  <a:schemeClr val="accent6"/>
                </a:solidFill>
              </a:rPr>
              <a:t>logic board </a:t>
            </a:r>
            <a:r>
              <a:rPr lang="en-US" dirty="0"/>
              <a:t>[</a:t>
            </a:r>
            <a:r>
              <a:rPr lang="hu-HU" dirty="0"/>
              <a:t>60</a:t>
            </a:r>
            <a:r>
              <a:rPr lang="en-US" dirty="0"/>
              <a:t>] </a:t>
            </a:r>
          </a:p>
        </p:txBody>
      </p:sp>
    </p:spTree>
    <p:extLst>
      <p:ext uri="{BB962C8B-B14F-4D97-AF65-F5344CB8AC3E}">
        <p14:creationId xmlns:p14="http://schemas.microsoft.com/office/powerpoint/2010/main" val="9525460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latin typeface="Verdana" pitchFamily="34" charset="0"/>
                <a:cs typeface="Arial" charset="0"/>
              </a:rPr>
              <a:t>3.2 Connectivity (5)</a:t>
            </a:r>
            <a:endParaRPr lang="en-US" dirty="0"/>
          </a:p>
        </p:txBody>
      </p:sp>
      <p:pic>
        <p:nvPicPr>
          <p:cNvPr id="1028" name="Picture 4" descr="http://images.anandtech.com/doci/9552/Snapdragon_820_Diagram2_678x452.PNG"/>
          <p:cNvPicPr>
            <a:picLocks noChangeAspect="1" noChangeArrowheads="1"/>
          </p:cNvPicPr>
          <p:nvPr/>
        </p:nvPicPr>
        <p:blipFill rotWithShape="1">
          <a:blip r:embed="rId2">
            <a:extLst>
              <a:ext uri="{28A0092B-C50C-407E-A947-70E740481C1C}">
                <a14:useLocalDpi xmlns:a14="http://schemas.microsoft.com/office/drawing/2010/main" val="0"/>
              </a:ext>
            </a:extLst>
          </a:blip>
          <a:srcRect l="22770" t="3477" r="23114" b="13378"/>
          <a:stretch/>
        </p:blipFill>
        <p:spPr bwMode="auto">
          <a:xfrm>
            <a:off x="2173920" y="1663987"/>
            <a:ext cx="4783345" cy="478034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9754" y="519281"/>
            <a:ext cx="8113888" cy="684803"/>
          </a:xfrm>
          <a:prstGeom prst="rect">
            <a:avLst/>
          </a:prstGeom>
          <a:noFill/>
        </p:spPr>
        <p:txBody>
          <a:bodyPr wrap="none" rtlCol="0">
            <a:spAutoFit/>
          </a:bodyPr>
          <a:lstStyle/>
          <a:p>
            <a:pPr>
              <a:spcAft>
                <a:spcPts val="300"/>
              </a:spcAft>
            </a:pPr>
            <a:r>
              <a:rPr lang="en-US" dirty="0">
                <a:solidFill>
                  <a:schemeClr val="accent6"/>
                </a:solidFill>
                <a:latin typeface="+mj-lt"/>
              </a:rPr>
              <a:t>Example</a:t>
            </a:r>
            <a:r>
              <a:rPr lang="en-US" dirty="0">
                <a:solidFill>
                  <a:schemeClr val="accent6"/>
                </a:solidFill>
              </a:rPr>
              <a:t> of using an integrated application processor and a modem </a:t>
            </a:r>
          </a:p>
          <a:p>
            <a:r>
              <a:rPr lang="en-US" dirty="0">
                <a:solidFill>
                  <a:schemeClr val="accent6"/>
                </a:solidFill>
              </a:rPr>
              <a:t>  (Qualcomm’s </a:t>
            </a:r>
            <a:r>
              <a:rPr lang="en-US" dirty="0">
                <a:solidFill>
                  <a:schemeClr val="accent6"/>
                </a:solidFill>
                <a:latin typeface="+mj-lt"/>
              </a:rPr>
              <a:t>Snapdragon</a:t>
            </a:r>
            <a:r>
              <a:rPr lang="en-US" dirty="0">
                <a:solidFill>
                  <a:schemeClr val="accent6"/>
                </a:solidFill>
              </a:rPr>
              <a:t> 820) </a:t>
            </a:r>
            <a:r>
              <a:rPr lang="en-US" dirty="0"/>
              <a:t>[</a:t>
            </a:r>
            <a:r>
              <a:rPr lang="hu-HU" dirty="0"/>
              <a:t>61</a:t>
            </a:r>
            <a:r>
              <a:rPr lang="en-US" dirty="0"/>
              <a:t>]</a:t>
            </a:r>
          </a:p>
        </p:txBody>
      </p:sp>
      <p:sp>
        <p:nvSpPr>
          <p:cNvPr id="5" name="Rectangle 4"/>
          <p:cNvSpPr/>
          <p:nvPr/>
        </p:nvSpPr>
        <p:spPr>
          <a:xfrm>
            <a:off x="5028955" y="1910268"/>
            <a:ext cx="1755195" cy="1513464"/>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36985" y="4296795"/>
            <a:ext cx="2385265" cy="1828499"/>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69785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4873" y="513072"/>
            <a:ext cx="3772186" cy="369332"/>
          </a:xfrm>
          <a:prstGeom prst="rect">
            <a:avLst/>
          </a:prstGeom>
          <a:noFill/>
        </p:spPr>
        <p:txBody>
          <a:bodyPr wrap="none" rtlCol="0">
            <a:spAutoFit/>
          </a:bodyPr>
          <a:lstStyle/>
          <a:p>
            <a:r>
              <a:rPr lang="en-US" dirty="0">
                <a:solidFill>
                  <a:schemeClr val="accent6"/>
                </a:solidFill>
              </a:rPr>
              <a:t>Early spread of smartphones-1</a:t>
            </a:r>
          </a:p>
        </p:txBody>
      </p:sp>
      <p:sp>
        <p:nvSpPr>
          <p:cNvPr id="5" name="Rectangle 4"/>
          <p:cNvSpPr/>
          <p:nvPr/>
        </p:nvSpPr>
        <p:spPr>
          <a:xfrm>
            <a:off x="187268" y="969595"/>
            <a:ext cx="8945272" cy="907941"/>
          </a:xfrm>
          <a:prstGeom prst="rect">
            <a:avLst/>
          </a:prstGeom>
        </p:spPr>
        <p:txBody>
          <a:bodyPr wrap="square">
            <a:spAutoFit/>
          </a:bodyPr>
          <a:lstStyle/>
          <a:p>
            <a:pPr marL="285750" lvl="0" indent="-285750">
              <a:buClr>
                <a:srgbClr val="000000"/>
              </a:buClr>
              <a:buFont typeface="Arial" pitchFamily="34" charset="0"/>
              <a:buChar char="•"/>
            </a:pPr>
            <a:r>
              <a:rPr lang="en-US" sz="1600" dirty="0">
                <a:solidFill>
                  <a:srgbClr val="3333FF"/>
                </a:solidFill>
              </a:rPr>
              <a:t>In 2007 </a:t>
            </a:r>
            <a:r>
              <a:rPr lang="en-US" sz="1600" dirty="0">
                <a:solidFill>
                  <a:srgbClr val="FF0000"/>
                </a:solidFill>
              </a:rPr>
              <a:t>Apple’s iPhone </a:t>
            </a:r>
            <a:r>
              <a:rPr lang="en-US" sz="1600" dirty="0">
                <a:solidFill>
                  <a:srgbClr val="000000"/>
                </a:solidFill>
              </a:rPr>
              <a:t>gave a </a:t>
            </a:r>
            <a:r>
              <a:rPr lang="en-US" sz="1600" dirty="0">
                <a:solidFill>
                  <a:srgbClr val="3333FF"/>
                </a:solidFill>
              </a:rPr>
              <a:t>strong momentum </a:t>
            </a:r>
            <a:r>
              <a:rPr lang="en-US" sz="1600" dirty="0">
                <a:solidFill>
                  <a:srgbClr val="000000"/>
                </a:solidFill>
              </a:rPr>
              <a:t>for rapid spreading of </a:t>
            </a:r>
          </a:p>
          <a:p>
            <a:pPr lvl="0">
              <a:spcAft>
                <a:spcPts val="600"/>
              </a:spcAft>
              <a:buClr>
                <a:srgbClr val="000000"/>
              </a:buClr>
            </a:pPr>
            <a:r>
              <a:rPr lang="en-US" sz="1600" dirty="0">
                <a:solidFill>
                  <a:srgbClr val="000000"/>
                </a:solidFill>
              </a:rPr>
              <a:t>      smartphones.</a:t>
            </a:r>
          </a:p>
          <a:p>
            <a:pPr lvl="0">
              <a:spcAft>
                <a:spcPts val="600"/>
              </a:spcAft>
              <a:buClr>
                <a:srgbClr val="000000"/>
              </a:buClr>
            </a:pPr>
            <a:r>
              <a:rPr lang="en-US" sz="1600" dirty="0">
                <a:solidFill>
                  <a:srgbClr val="3333FF"/>
                </a:solidFill>
              </a:rPr>
              <a:t>    </a:t>
            </a:r>
            <a:r>
              <a:rPr lang="en-US" sz="1600" dirty="0"/>
              <a:t>It run under the </a:t>
            </a:r>
            <a:r>
              <a:rPr lang="en-US" sz="1600" dirty="0">
                <a:solidFill>
                  <a:srgbClr val="3333FF"/>
                </a:solidFill>
              </a:rPr>
              <a:t>iPhone OS </a:t>
            </a:r>
            <a:r>
              <a:rPr lang="en-US" sz="1600" dirty="0"/>
              <a:t>(</a:t>
            </a:r>
            <a:r>
              <a:rPr lang="en-US" sz="1600" dirty="0">
                <a:solidFill>
                  <a:srgbClr val="3333FF"/>
                </a:solidFill>
              </a:rPr>
              <a:t>renamed later to iOS </a:t>
            </a:r>
            <a:r>
              <a:rPr lang="en-US" sz="1600" dirty="0"/>
              <a:t>in 2010).</a:t>
            </a:r>
          </a:p>
        </p:txBody>
      </p:sp>
      <p:sp>
        <p:nvSpPr>
          <p:cNvPr id="7"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(4)</a:t>
            </a:r>
            <a:endParaRPr lang="en-US" dirty="0"/>
          </a:p>
        </p:txBody>
      </p:sp>
      <p:pic>
        <p:nvPicPr>
          <p:cNvPr id="6" name="Picture 3" descr="http://mobilarena.hu/dl/cnt/2007-07/1654/stevejob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760" y="2196299"/>
            <a:ext cx="4762500" cy="347662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01570" y="6043210"/>
            <a:ext cx="8006744" cy="338554"/>
          </a:xfrm>
          <a:prstGeom prst="rect">
            <a:avLst/>
          </a:prstGeom>
          <a:noFill/>
        </p:spPr>
        <p:txBody>
          <a:bodyPr wrap="none" rtlCol="0">
            <a:spAutoFit/>
          </a:bodyPr>
          <a:lstStyle/>
          <a:p>
            <a:r>
              <a:rPr lang="en-US" sz="1600" dirty="0"/>
              <a:t>Figure: Steve Jobs introducing the iPhone at </a:t>
            </a:r>
            <a:r>
              <a:rPr lang="en-US" sz="1600" dirty="0" err="1"/>
              <a:t>MacWorld</a:t>
            </a:r>
            <a:r>
              <a:rPr lang="en-US" sz="1600" dirty="0"/>
              <a:t> Expo in 1/2007 [47]</a:t>
            </a:r>
          </a:p>
        </p:txBody>
      </p:sp>
      <p:sp>
        <p:nvSpPr>
          <p:cNvPr id="8" name="TextBox 7"/>
          <p:cNvSpPr txBox="1"/>
          <p:nvPr/>
        </p:nvSpPr>
        <p:spPr>
          <a:xfrm>
            <a:off x="8796955" y="6385650"/>
            <a:ext cx="348172" cy="400110"/>
          </a:xfrm>
          <a:prstGeom prst="rect">
            <a:avLst/>
          </a:prstGeom>
          <a:noFill/>
        </p:spPr>
        <p:txBody>
          <a:bodyPr wrap="squar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190967499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971550"/>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altLang="en-US" sz="1900" dirty="0">
                <a:solidFill>
                  <a:srgbClr val="FFFFFF"/>
                </a:solidFill>
                <a:latin typeface="Verdana" pitchFamily="34" charset="0"/>
                <a:cs typeface="Arial" charset="0"/>
              </a:rPr>
              <a:t>4. How leading IT vendors addressed the mobile boom?</a:t>
            </a:r>
          </a:p>
        </p:txBody>
      </p:sp>
      <p:sp>
        <p:nvSpPr>
          <p:cNvPr id="3" name="Text Box 4"/>
          <p:cNvSpPr txBox="1">
            <a:spLocks noChangeArrowheads="1"/>
          </p:cNvSpPr>
          <p:nvPr/>
        </p:nvSpPr>
        <p:spPr bwMode="auto">
          <a:xfrm>
            <a:off x="1331641" y="2425880"/>
            <a:ext cx="6975747" cy="438903"/>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4.2 AMD’s response to the mobile boom</a:t>
            </a:r>
          </a:p>
        </p:txBody>
      </p:sp>
      <p:sp>
        <p:nvSpPr>
          <p:cNvPr id="4" name="Text Box 7"/>
          <p:cNvSpPr txBox="1">
            <a:spLocks noChangeArrowheads="1"/>
          </p:cNvSpPr>
          <p:nvPr/>
        </p:nvSpPr>
        <p:spPr bwMode="auto">
          <a:xfrm>
            <a:off x="1331641" y="1898830"/>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4.1 Intel’s response to the mobile boom</a:t>
            </a:r>
          </a:p>
        </p:txBody>
      </p:sp>
      <p:sp>
        <p:nvSpPr>
          <p:cNvPr id="5" name="Text Box 6"/>
          <p:cNvSpPr txBox="1">
            <a:spLocks noChangeArrowheads="1"/>
          </p:cNvSpPr>
          <p:nvPr/>
        </p:nvSpPr>
        <p:spPr bwMode="auto">
          <a:xfrm>
            <a:off x="971600" y="1919678"/>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6" name="Text Box 6"/>
          <p:cNvSpPr txBox="1">
            <a:spLocks noChangeArrowheads="1"/>
          </p:cNvSpPr>
          <p:nvPr/>
        </p:nvSpPr>
        <p:spPr bwMode="auto">
          <a:xfrm>
            <a:off x="971600" y="2422249"/>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
        <p:nvSpPr>
          <p:cNvPr id="7" name="Text Box 4"/>
          <p:cNvSpPr txBox="1">
            <a:spLocks noChangeArrowheads="1"/>
          </p:cNvSpPr>
          <p:nvPr/>
        </p:nvSpPr>
        <p:spPr bwMode="auto">
          <a:xfrm>
            <a:off x="1331641" y="2966451"/>
            <a:ext cx="6975747" cy="487056"/>
          </a:xfrm>
          <a:prstGeom prst="rect">
            <a:avLst/>
          </a:prstGeom>
          <a:solidFill>
            <a:srgbClr val="0000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marL="342900" indent="-342900" algn="l" eaLnBrk="0" hangingPunct="0">
              <a:defRPr>
                <a:solidFill>
                  <a:schemeClr val="tx1"/>
                </a:solidFill>
                <a:latin typeface="Arial" pitchFamily="34" charset="0"/>
              </a:defRPr>
            </a:lvl1pPr>
            <a:lvl2pPr marL="742950" indent="-285750" algn="l" eaLnBrk="0" hangingPunct="0">
              <a:defRPr>
                <a:solidFill>
                  <a:schemeClr val="tx1"/>
                </a:solidFill>
                <a:latin typeface="Arial" pitchFamily="34" charset="0"/>
              </a:defRPr>
            </a:lvl2pPr>
            <a:lvl3pPr marL="1143000" indent="-228600" algn="l" eaLnBrk="0" hangingPunct="0">
              <a:defRPr>
                <a:solidFill>
                  <a:schemeClr val="tx1"/>
                </a:solidFill>
                <a:latin typeface="Arial" pitchFamily="34" charset="0"/>
              </a:defRPr>
            </a:lvl3pPr>
            <a:lvl4pPr marL="1600200" indent="-228600" algn="l" eaLnBrk="0" hangingPunct="0">
              <a:defRPr>
                <a:solidFill>
                  <a:schemeClr val="tx1"/>
                </a:solidFill>
                <a:latin typeface="Arial" pitchFamily="34" charset="0"/>
              </a:defRPr>
            </a:lvl4pPr>
            <a:lvl5pPr marL="2057400" indent="-228600" algn="l"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lnSpc>
                <a:spcPct val="135000"/>
              </a:lnSpc>
              <a:spcBef>
                <a:spcPct val="0"/>
              </a:spcBef>
              <a:spcAft>
                <a:spcPct val="0"/>
              </a:spcAft>
            </a:pPr>
            <a:r>
              <a:rPr lang="en-US" sz="1900" dirty="0">
                <a:solidFill>
                  <a:srgbClr val="FFFFFF"/>
                </a:solidFill>
                <a:latin typeface="Verdana" pitchFamily="34" charset="0"/>
              </a:rPr>
              <a:t>4.3 Microsoft’s response to the mobile boom</a:t>
            </a:r>
          </a:p>
        </p:txBody>
      </p:sp>
      <p:sp>
        <p:nvSpPr>
          <p:cNvPr id="8" name="Text Box 6"/>
          <p:cNvSpPr txBox="1">
            <a:spLocks noChangeArrowheads="1"/>
          </p:cNvSpPr>
          <p:nvPr/>
        </p:nvSpPr>
        <p:spPr bwMode="auto">
          <a:xfrm>
            <a:off x="971600" y="2962820"/>
            <a:ext cx="410724" cy="39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Verdana" pitchFamily="34" charset="0"/>
              </a:defRPr>
            </a:lvl1pPr>
            <a:lvl2pPr marL="742950" indent="-285750" eaLnBrk="0" hangingPunct="0">
              <a:spcBef>
                <a:spcPct val="20000"/>
              </a:spcBef>
              <a:buChar char="–"/>
              <a:defRPr sz="2800">
                <a:solidFill>
                  <a:schemeClr val="tx1"/>
                </a:solidFill>
                <a:latin typeface="Verdana" pitchFamily="34" charset="0"/>
              </a:defRPr>
            </a:lvl2pPr>
            <a:lvl3pPr marL="1143000" indent="-228600" eaLnBrk="0" hangingPunct="0">
              <a:spcBef>
                <a:spcPct val="20000"/>
              </a:spcBef>
              <a:buChar char="•"/>
              <a:defRPr sz="2400">
                <a:solidFill>
                  <a:schemeClr val="tx1"/>
                </a:solidFill>
                <a:latin typeface="Verdana" pitchFamily="34" charset="0"/>
              </a:defRPr>
            </a:lvl3pPr>
            <a:lvl4pPr marL="1600200" indent="-228600" eaLnBrk="0" hangingPunct="0">
              <a:spcBef>
                <a:spcPct val="20000"/>
              </a:spcBef>
              <a:buChar char="–"/>
              <a:defRPr sz="2000">
                <a:solidFill>
                  <a:schemeClr val="tx1"/>
                </a:solidFill>
                <a:latin typeface="Verdana" pitchFamily="34" charset="0"/>
              </a:defRPr>
            </a:lvl4pPr>
            <a:lvl5pPr marL="2057400" indent="-228600" eaLnBrk="0" hangingPunct="0">
              <a:spcBef>
                <a:spcPct val="20000"/>
              </a:spcBef>
              <a:buChar char="»"/>
              <a:defRPr sz="2000">
                <a:solidFill>
                  <a:schemeClr val="tx1"/>
                </a:solidFill>
                <a:latin typeface="Verdana" pitchFamily="34" charset="0"/>
              </a:defRPr>
            </a:lvl5pPr>
            <a:lvl6pPr marL="2514600" indent="-228600" eaLnBrk="0" fontAlgn="base" hangingPunct="0">
              <a:spcBef>
                <a:spcPct val="20000"/>
              </a:spcBef>
              <a:spcAft>
                <a:spcPct val="0"/>
              </a:spcAft>
              <a:buChar char="»"/>
              <a:defRPr sz="2000">
                <a:solidFill>
                  <a:schemeClr val="tx1"/>
                </a:solidFill>
                <a:latin typeface="Verdana" pitchFamily="34" charset="0"/>
              </a:defRPr>
            </a:lvl6pPr>
            <a:lvl7pPr marL="2971800" indent="-228600" eaLnBrk="0" fontAlgn="base" hangingPunct="0">
              <a:spcBef>
                <a:spcPct val="20000"/>
              </a:spcBef>
              <a:spcAft>
                <a:spcPct val="0"/>
              </a:spcAft>
              <a:buChar char="»"/>
              <a:defRPr sz="2000">
                <a:solidFill>
                  <a:schemeClr val="tx1"/>
                </a:solidFill>
                <a:latin typeface="Verdana" pitchFamily="34" charset="0"/>
              </a:defRPr>
            </a:lvl7pPr>
            <a:lvl8pPr marL="3429000" indent="-228600" eaLnBrk="0" fontAlgn="base" hangingPunct="0">
              <a:spcBef>
                <a:spcPct val="20000"/>
              </a:spcBef>
              <a:spcAft>
                <a:spcPct val="0"/>
              </a:spcAft>
              <a:buChar char="»"/>
              <a:defRPr sz="2000">
                <a:solidFill>
                  <a:schemeClr val="tx1"/>
                </a:solidFill>
                <a:latin typeface="Verdana" pitchFamily="34" charset="0"/>
              </a:defRPr>
            </a:lvl8pPr>
            <a:lvl9pPr marL="3886200" indent="-228600" eaLnBrk="0" fontAlgn="base" hangingPunct="0">
              <a:spcBef>
                <a:spcPct val="20000"/>
              </a:spcBef>
              <a:spcAft>
                <a:spcPct val="0"/>
              </a:spcAft>
              <a:buChar char="»"/>
              <a:defRPr sz="2000">
                <a:solidFill>
                  <a:schemeClr val="tx1"/>
                </a:solidFill>
                <a:latin typeface="Verdana" pitchFamily="34" charset="0"/>
              </a:defRPr>
            </a:lvl9pPr>
          </a:lstStyle>
          <a:p>
            <a:pPr algn="ctr" eaLnBrk="1" fontAlgn="base" hangingPunct="1">
              <a:spcBef>
                <a:spcPct val="0"/>
              </a:spcBef>
              <a:spcAft>
                <a:spcPct val="0"/>
              </a:spcAft>
            </a:pPr>
            <a:r>
              <a:rPr lang="en-US" altLang="en-US" sz="1900" dirty="0">
                <a:solidFill>
                  <a:srgbClr val="FFFFFF"/>
                </a:solidFill>
                <a:cs typeface="Arial" charset="0"/>
              </a:rPr>
              <a:t> </a:t>
            </a:r>
          </a:p>
        </p:txBody>
      </p:sp>
    </p:spTree>
    <p:extLst>
      <p:ext uri="{BB962C8B-B14F-4D97-AF65-F5344CB8AC3E}">
        <p14:creationId xmlns:p14="http://schemas.microsoft.com/office/powerpoint/2010/main" val="22722705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None/>
            </a:pPr>
            <a:r>
              <a:rPr lang="en-US" sz="1900" dirty="0">
                <a:solidFill>
                  <a:srgbClr val="FFFFFF"/>
                </a:solidFill>
                <a:latin typeface="Verdana" pitchFamily="34" charset="0"/>
              </a:rPr>
              <a:t>4.1 Intel’s response to the mobile boom</a:t>
            </a:r>
          </a:p>
        </p:txBody>
      </p:sp>
    </p:spTree>
    <p:extLst>
      <p:ext uri="{BB962C8B-B14F-4D97-AF65-F5344CB8AC3E}">
        <p14:creationId xmlns:p14="http://schemas.microsoft.com/office/powerpoint/2010/main" val="41831265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7168" y="981119"/>
            <a:ext cx="8730633" cy="1502776"/>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rgbClr val="FFFFFF"/>
              </a:solidFill>
              <a:latin typeface="Verdana"/>
            </a:endParaRPr>
          </a:p>
        </p:txBody>
      </p:sp>
      <p:sp>
        <p:nvSpPr>
          <p:cNvPr id="6" name="TextBox 5"/>
          <p:cNvSpPr txBox="1"/>
          <p:nvPr/>
        </p:nvSpPr>
        <p:spPr>
          <a:xfrm>
            <a:off x="137770" y="519836"/>
            <a:ext cx="5088381" cy="369332"/>
          </a:xfrm>
          <a:prstGeom prst="rect">
            <a:avLst/>
          </a:prstGeom>
          <a:noFill/>
        </p:spPr>
        <p:txBody>
          <a:bodyPr wrap="none" rtlCol="0">
            <a:spAutoFit/>
          </a:bodyPr>
          <a:lstStyle/>
          <a:p>
            <a:r>
              <a:rPr lang="en-US" dirty="0">
                <a:solidFill>
                  <a:srgbClr val="2D2D8A"/>
                </a:solidFill>
              </a:rPr>
              <a:t>4.1 Intel’s response to the mobile boom-1</a:t>
            </a:r>
          </a:p>
        </p:txBody>
      </p:sp>
      <p:sp>
        <p:nvSpPr>
          <p:cNvPr id="7"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4.1 Intel’s response to the mobile boom (1)</a:t>
            </a:r>
            <a:br>
              <a:rPr lang="en-US" dirty="0">
                <a:solidFill>
                  <a:srgbClr val="FFFFFF"/>
                </a:solidFill>
                <a:latin typeface="Verdana" pitchFamily="34" charset="0"/>
              </a:rPr>
            </a:br>
            <a:endParaRPr lang="en-US" dirty="0"/>
          </a:p>
        </p:txBody>
      </p:sp>
      <p:sp>
        <p:nvSpPr>
          <p:cNvPr id="8" name="TextBox 7"/>
          <p:cNvSpPr txBox="1"/>
          <p:nvPr/>
        </p:nvSpPr>
        <p:spPr>
          <a:xfrm>
            <a:off x="8794880" y="6383367"/>
            <a:ext cx="348172" cy="400110"/>
          </a:xfrm>
          <a:prstGeom prst="rect">
            <a:avLst/>
          </a:prstGeom>
          <a:noFill/>
        </p:spPr>
        <p:txBody>
          <a:bodyPr wrap="none" rtlCol="0">
            <a:spAutoFit/>
          </a:bodyPr>
          <a:lstStyle/>
          <a:p>
            <a:r>
              <a:rPr lang="en-US" sz="2000" dirty="0">
                <a:solidFill>
                  <a:srgbClr val="FF0000"/>
                </a:solidFill>
                <a:latin typeface="+mj-lt"/>
              </a:rPr>
              <a:t>*</a:t>
            </a:r>
          </a:p>
        </p:txBody>
      </p:sp>
      <p:sp>
        <p:nvSpPr>
          <p:cNvPr id="9" name="TextBox 8"/>
          <p:cNvSpPr txBox="1"/>
          <p:nvPr/>
        </p:nvSpPr>
        <p:spPr>
          <a:xfrm>
            <a:off x="98565" y="1146650"/>
            <a:ext cx="8828122" cy="1138773"/>
          </a:xfrm>
          <a:prstGeom prst="rect">
            <a:avLst/>
          </a:prstGeom>
          <a:noFill/>
        </p:spPr>
        <p:txBody>
          <a:bodyPr wrap="none" rtlCol="0">
            <a:spAutoFit/>
          </a:bodyPr>
          <a:lstStyle/>
          <a:p>
            <a:pPr algn="ctr">
              <a:spcAft>
                <a:spcPts val="1200"/>
              </a:spcAft>
            </a:pPr>
            <a:r>
              <a:rPr lang="en-US" sz="1600" dirty="0">
                <a:solidFill>
                  <a:srgbClr val="FF0000"/>
                </a:solidFill>
                <a:latin typeface="+mj-lt"/>
              </a:rPr>
              <a:t>Intel’s and AMD’s traditional CPUs </a:t>
            </a:r>
            <a:r>
              <a:rPr lang="en-US" sz="1600" dirty="0">
                <a:solidFill>
                  <a:srgbClr val="000000"/>
                </a:solidFill>
                <a:latin typeface="+mj-lt"/>
              </a:rPr>
              <a:t>are </a:t>
            </a:r>
            <a:r>
              <a:rPr lang="en-US" sz="1600" dirty="0">
                <a:solidFill>
                  <a:srgbClr val="0070C0"/>
                </a:solidFill>
                <a:latin typeface="+mj-lt"/>
              </a:rPr>
              <a:t>designed for high performance/power</a:t>
            </a:r>
            <a:r>
              <a:rPr lang="en-US" sz="1600" dirty="0">
                <a:solidFill>
                  <a:srgbClr val="000000"/>
                </a:solidFill>
                <a:latin typeface="+mj-lt"/>
              </a:rPr>
              <a:t>,</a:t>
            </a:r>
          </a:p>
          <a:p>
            <a:pPr algn="ctr">
              <a:spcAft>
                <a:spcPts val="1200"/>
              </a:spcAft>
            </a:pPr>
            <a:r>
              <a:rPr lang="en-US" sz="1600" dirty="0">
                <a:solidFill>
                  <a:srgbClr val="000000"/>
                </a:solidFill>
                <a:latin typeface="+mj-lt"/>
              </a:rPr>
              <a:t>but </a:t>
            </a:r>
            <a:r>
              <a:rPr lang="en-US" sz="1600" dirty="0">
                <a:solidFill>
                  <a:srgbClr val="FF0000"/>
                </a:solidFill>
                <a:latin typeface="+mj-lt"/>
              </a:rPr>
              <a:t>mobile devices </a:t>
            </a:r>
            <a:r>
              <a:rPr lang="en-US" sz="1600" dirty="0">
                <a:solidFill>
                  <a:srgbClr val="000000"/>
                </a:solidFill>
                <a:latin typeface="+mj-lt"/>
              </a:rPr>
              <a:t>require </a:t>
            </a:r>
            <a:r>
              <a:rPr lang="en-US" sz="1600" dirty="0">
                <a:solidFill>
                  <a:srgbClr val="0070C0"/>
                </a:solidFill>
                <a:latin typeface="+mj-lt"/>
              </a:rPr>
              <a:t>low power consumption</a:t>
            </a:r>
            <a:r>
              <a:rPr lang="en-US" sz="1600" dirty="0">
                <a:solidFill>
                  <a:srgbClr val="3333FF"/>
                </a:solidFill>
                <a:latin typeface="+mj-lt"/>
              </a:rPr>
              <a:t>, </a:t>
            </a:r>
            <a:r>
              <a:rPr lang="en-US" sz="1600" dirty="0">
                <a:latin typeface="+mj-lt"/>
              </a:rPr>
              <a:t>consequently</a:t>
            </a:r>
          </a:p>
          <a:p>
            <a:pPr algn="ctr">
              <a:spcAft>
                <a:spcPts val="400"/>
              </a:spcAft>
            </a:pPr>
            <a:r>
              <a:rPr lang="en-US" sz="1600" dirty="0">
                <a:solidFill>
                  <a:srgbClr val="3333FF"/>
                </a:solidFill>
                <a:latin typeface="+mj-lt"/>
              </a:rPr>
              <a:t>  </a:t>
            </a:r>
            <a:r>
              <a:rPr lang="en-US" sz="1600" dirty="0">
                <a:solidFill>
                  <a:srgbClr val="FF0000"/>
                </a:solidFill>
                <a:latin typeface="+mj-lt"/>
              </a:rPr>
              <a:t>Intel’s and AMD’s traditional microarchitectures are not suited for mobile devices. </a:t>
            </a:r>
          </a:p>
        </p:txBody>
      </p:sp>
    </p:spTree>
    <p:extLst>
      <p:ext uri="{BB962C8B-B14F-4D97-AF65-F5344CB8AC3E}">
        <p14:creationId xmlns:p14="http://schemas.microsoft.com/office/powerpoint/2010/main" val="45781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Sima Dezső\Documents\market_data\PCs-smartphones-and-tablets-unit-shipment-forecast-until-2017.jpg"/>
          <p:cNvPicPr>
            <a:picLocks noChangeAspect="1" noChangeArrowheads="1"/>
          </p:cNvPicPr>
          <p:nvPr/>
        </p:nvPicPr>
        <p:blipFill rotWithShape="1">
          <a:blip r:embed="rId2">
            <a:extLst>
              <a:ext uri="{28A0092B-C50C-407E-A947-70E740481C1C}">
                <a14:useLocalDpi xmlns:a14="http://schemas.microsoft.com/office/drawing/2010/main" val="0"/>
              </a:ext>
            </a:extLst>
          </a:blip>
          <a:srcRect t="11745" b="7412"/>
          <a:stretch/>
        </p:blipFill>
        <p:spPr bwMode="auto">
          <a:xfrm>
            <a:off x="1106733" y="1214696"/>
            <a:ext cx="6840642" cy="56346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887" y="512517"/>
            <a:ext cx="9104004" cy="646331"/>
          </a:xfrm>
          <a:prstGeom prst="rect">
            <a:avLst/>
          </a:prstGeom>
          <a:noFill/>
        </p:spPr>
        <p:txBody>
          <a:bodyPr wrap="square" rtlCol="0">
            <a:spAutoFit/>
          </a:bodyPr>
          <a:lstStyle/>
          <a:p>
            <a:r>
              <a:rPr lang="en-US" dirty="0">
                <a:solidFill>
                  <a:schemeClr val="accent6"/>
                </a:solidFill>
                <a:latin typeface="+mj-lt"/>
              </a:rPr>
              <a:t>Dynamic increase of smartphone and tablet shipments vs. PCs (2011-2017)</a:t>
            </a:r>
          </a:p>
          <a:p>
            <a:r>
              <a:rPr lang="en-US" dirty="0">
                <a:solidFill>
                  <a:schemeClr val="accent6"/>
                </a:solidFill>
                <a:latin typeface="+mj-lt"/>
              </a:rPr>
              <a:t>  </a:t>
            </a:r>
            <a:r>
              <a:rPr lang="en-US" dirty="0">
                <a:latin typeface="+mj-lt"/>
              </a:rPr>
              <a:t>[28]</a:t>
            </a:r>
          </a:p>
        </p:txBody>
      </p:sp>
      <p:sp>
        <p:nvSpPr>
          <p:cNvPr id="3" name="TextBox 2"/>
          <p:cNvSpPr txBox="1"/>
          <p:nvPr/>
        </p:nvSpPr>
        <p:spPr>
          <a:xfrm>
            <a:off x="173272" y="6451593"/>
            <a:ext cx="2326278" cy="307777"/>
          </a:xfrm>
          <a:prstGeom prst="rect">
            <a:avLst/>
          </a:prstGeom>
          <a:noFill/>
        </p:spPr>
        <p:txBody>
          <a:bodyPr wrap="none" rtlCol="0">
            <a:spAutoFit/>
          </a:bodyPr>
          <a:lstStyle/>
          <a:p>
            <a:r>
              <a:rPr lang="en-US" sz="1400" dirty="0"/>
              <a:t>Source: Gartner (2013)</a:t>
            </a:r>
          </a:p>
        </p:txBody>
      </p:sp>
      <p:sp>
        <p:nvSpPr>
          <p:cNvPr id="7" name="TextBox 6"/>
          <p:cNvSpPr txBox="1"/>
          <p:nvPr/>
        </p:nvSpPr>
        <p:spPr>
          <a:xfrm>
            <a:off x="1993263" y="1808820"/>
            <a:ext cx="3478837" cy="1015663"/>
          </a:xfrm>
          <a:prstGeom prst="rect">
            <a:avLst/>
          </a:prstGeom>
          <a:noFill/>
        </p:spPr>
        <p:txBody>
          <a:bodyPr wrap="none" rtlCol="0">
            <a:spAutoFit/>
          </a:bodyPr>
          <a:lstStyle/>
          <a:p>
            <a:r>
              <a:rPr lang="en-US" sz="1500" dirty="0">
                <a:solidFill>
                  <a:srgbClr val="FF0000"/>
                </a:solidFill>
                <a:latin typeface="+mj-lt"/>
              </a:rPr>
              <a:t>Smartphone and tablet shipments</a:t>
            </a:r>
          </a:p>
          <a:p>
            <a:r>
              <a:rPr lang="en-US" sz="1500" dirty="0">
                <a:solidFill>
                  <a:srgbClr val="FF0000"/>
                </a:solidFill>
                <a:latin typeface="+mj-lt"/>
              </a:rPr>
              <a:t>will vastly exceed PC shipments</a:t>
            </a:r>
          </a:p>
          <a:p>
            <a:r>
              <a:rPr lang="en-US" sz="1500" dirty="0">
                <a:solidFill>
                  <a:srgbClr val="FF0000"/>
                </a:solidFill>
                <a:latin typeface="+mj-lt"/>
              </a:rPr>
              <a:t>(desktops and notebooks)</a:t>
            </a:r>
          </a:p>
          <a:p>
            <a:r>
              <a:rPr lang="en-US" sz="1500" dirty="0">
                <a:solidFill>
                  <a:srgbClr val="FF0000"/>
                </a:solidFill>
                <a:latin typeface="+mj-lt"/>
              </a:rPr>
              <a:t>in a few years </a:t>
            </a:r>
          </a:p>
        </p:txBody>
      </p:sp>
      <p:sp>
        <p:nvSpPr>
          <p:cNvPr id="11"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4.1 Intel’s response to the mobile boom (2)</a:t>
            </a:r>
            <a:br>
              <a:rPr lang="en-US" dirty="0">
                <a:solidFill>
                  <a:srgbClr val="FFFFFF"/>
                </a:solidFill>
                <a:latin typeface="Verdana" pitchFamily="34" charset="0"/>
              </a:rPr>
            </a:br>
            <a:r>
              <a:rPr lang="en-US" dirty="0"/>
              <a:t> (1)</a:t>
            </a:r>
          </a:p>
        </p:txBody>
      </p:sp>
    </p:spTree>
    <p:extLst>
      <p:ext uri="{BB962C8B-B14F-4D97-AF65-F5344CB8AC3E}">
        <p14:creationId xmlns:p14="http://schemas.microsoft.com/office/powerpoint/2010/main" val="1576999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r>
            <a:br>
              <a:rPr lang="en-US" dirty="0"/>
            </a:br>
            <a:r>
              <a:rPr lang="en-US" dirty="0">
                <a:solidFill>
                  <a:srgbClr val="FFFFFF"/>
                </a:solidFill>
                <a:latin typeface="Verdana" pitchFamily="34" charset="0"/>
              </a:rPr>
              <a:t>4.1 Intel’s response to the mobile boom (3)</a:t>
            </a:r>
            <a:br>
              <a:rPr lang="en-US" dirty="0">
                <a:solidFill>
                  <a:srgbClr val="FFFFFF"/>
                </a:solidFill>
                <a:latin typeface="Verdana" pitchFamily="34" charset="0"/>
              </a:rPr>
            </a:br>
            <a:endParaRPr lang="en-US" dirty="0"/>
          </a:p>
        </p:txBody>
      </p:sp>
      <p:sp>
        <p:nvSpPr>
          <p:cNvPr id="3" name="Rectangle 2"/>
          <p:cNvSpPr/>
          <p:nvPr/>
        </p:nvSpPr>
        <p:spPr>
          <a:xfrm>
            <a:off x="71500" y="1673805"/>
            <a:ext cx="8955995" cy="2340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4" name="TextBox 3"/>
          <p:cNvSpPr txBox="1"/>
          <p:nvPr/>
        </p:nvSpPr>
        <p:spPr>
          <a:xfrm>
            <a:off x="191480" y="2730406"/>
            <a:ext cx="8971030" cy="338554"/>
          </a:xfrm>
          <a:prstGeom prst="rect">
            <a:avLst/>
          </a:prstGeom>
          <a:noFill/>
          <a:ln>
            <a:noFill/>
          </a:ln>
        </p:spPr>
        <p:txBody>
          <a:bodyPr wrap="square" rtlCol="0">
            <a:spAutoFit/>
          </a:bodyPr>
          <a:lstStyle/>
          <a:p>
            <a:r>
              <a:rPr lang="en-US" sz="1600" dirty="0">
                <a:solidFill>
                  <a:srgbClr val="0070C0"/>
                </a:solidFill>
                <a:latin typeface="+mj-lt"/>
              </a:rPr>
              <a:t>Thus Intel and AMD were forced</a:t>
            </a:r>
          </a:p>
        </p:txBody>
      </p:sp>
      <p:sp>
        <p:nvSpPr>
          <p:cNvPr id="5" name="TextBox 4"/>
          <p:cNvSpPr txBox="1"/>
          <p:nvPr/>
        </p:nvSpPr>
        <p:spPr>
          <a:xfrm>
            <a:off x="476546" y="3041762"/>
            <a:ext cx="8550950" cy="882293"/>
          </a:xfrm>
          <a:prstGeom prst="rect">
            <a:avLst/>
          </a:prstGeom>
          <a:noFill/>
        </p:spPr>
        <p:txBody>
          <a:bodyPr wrap="square" rtlCol="0">
            <a:spAutoFit/>
          </a:bodyPr>
          <a:lstStyle/>
          <a:p>
            <a:pPr marL="285750" indent="-285750">
              <a:buClr>
                <a:schemeClr val="tx1"/>
              </a:buClr>
              <a:buFont typeface="Arial" pitchFamily="34" charset="0"/>
              <a:buChar char="•"/>
            </a:pPr>
            <a:r>
              <a:rPr lang="en-US" sz="1600" dirty="0">
                <a:solidFill>
                  <a:srgbClr val="FF0000"/>
                </a:solidFill>
                <a:latin typeface="+mj-lt"/>
              </a:rPr>
              <a:t>to</a:t>
            </a:r>
            <a:r>
              <a:rPr lang="en-US" sz="1600" dirty="0">
                <a:solidFill>
                  <a:srgbClr val="000000"/>
                </a:solidFill>
                <a:latin typeface="+mj-lt"/>
              </a:rPr>
              <a:t> </a:t>
            </a:r>
            <a:r>
              <a:rPr lang="en-US" sz="1600" dirty="0">
                <a:solidFill>
                  <a:srgbClr val="FF0000"/>
                </a:solidFill>
                <a:latin typeface="+mj-lt"/>
              </a:rPr>
              <a:t>introduce new, narrow </a:t>
            </a:r>
            <a:r>
              <a:rPr lang="en-US" sz="1600" dirty="0">
                <a:solidFill>
                  <a:srgbClr val="0070C0"/>
                </a:solidFill>
                <a:latin typeface="+mj-lt"/>
              </a:rPr>
              <a:t>(i.e. 2-wide)</a:t>
            </a:r>
            <a:r>
              <a:rPr lang="en-US" sz="1600" dirty="0">
                <a:solidFill>
                  <a:srgbClr val="3333FF"/>
                </a:solidFill>
                <a:latin typeface="+mj-lt"/>
              </a:rPr>
              <a:t>, </a:t>
            </a:r>
            <a:r>
              <a:rPr lang="en-US" sz="1600" dirty="0">
                <a:solidFill>
                  <a:srgbClr val="FF0000"/>
                </a:solidFill>
                <a:latin typeface="+mj-lt"/>
              </a:rPr>
              <a:t>low-power microarchitectures</a:t>
            </a:r>
            <a:r>
              <a:rPr lang="en-US" sz="1600" dirty="0">
                <a:solidFill>
                  <a:srgbClr val="0070C0"/>
                </a:solidFill>
                <a:latin typeface="+mj-lt"/>
              </a:rPr>
              <a:t> </a:t>
            </a:r>
          </a:p>
          <a:p>
            <a:pPr>
              <a:spcAft>
                <a:spcPts val="400"/>
              </a:spcAft>
            </a:pPr>
            <a:r>
              <a:rPr lang="en-US" sz="1600" dirty="0">
                <a:solidFill>
                  <a:srgbClr val="0070C0"/>
                </a:solidFill>
                <a:latin typeface="+mj-lt"/>
              </a:rPr>
              <a:t>      </a:t>
            </a:r>
            <a:r>
              <a:rPr lang="en-US" sz="1600" dirty="0">
                <a:solidFill>
                  <a:srgbClr val="000000"/>
                </a:solidFill>
                <a:latin typeface="+mj-lt"/>
              </a:rPr>
              <a:t>for their  CPUs and</a:t>
            </a:r>
          </a:p>
          <a:p>
            <a:pPr marL="285750" indent="-285750">
              <a:buClr>
                <a:schemeClr val="tx1"/>
              </a:buClr>
              <a:buFont typeface="Arial" pitchFamily="34" charset="0"/>
              <a:buChar char="•"/>
            </a:pPr>
            <a:r>
              <a:rPr lang="en-US" sz="1600" dirty="0">
                <a:solidFill>
                  <a:srgbClr val="FF0000"/>
                </a:solidFill>
                <a:latin typeface="+mj-lt"/>
              </a:rPr>
              <a:t>clock them at a relative low rate</a:t>
            </a:r>
            <a:r>
              <a:rPr lang="en-US" sz="1600" dirty="0">
                <a:solidFill>
                  <a:srgbClr val="0070C0"/>
                </a:solidFill>
                <a:latin typeface="+mj-lt"/>
              </a:rPr>
              <a:t>.</a:t>
            </a:r>
            <a:endParaRPr lang="en-US" sz="1600" dirty="0">
              <a:solidFill>
                <a:srgbClr val="000000"/>
              </a:solidFill>
              <a:latin typeface="+mj-lt"/>
            </a:endParaRPr>
          </a:p>
        </p:txBody>
      </p:sp>
      <p:sp>
        <p:nvSpPr>
          <p:cNvPr id="6" name="Down Arrow 5"/>
          <p:cNvSpPr/>
          <p:nvPr/>
        </p:nvSpPr>
        <p:spPr>
          <a:xfrm>
            <a:off x="4505310" y="2150910"/>
            <a:ext cx="144000" cy="468000"/>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FFFFFF"/>
              </a:solidFill>
              <a:latin typeface="+mj-lt"/>
            </a:endParaRPr>
          </a:p>
        </p:txBody>
      </p:sp>
      <p:sp>
        <p:nvSpPr>
          <p:cNvPr id="7" name="Rectangle 6"/>
          <p:cNvSpPr/>
          <p:nvPr/>
        </p:nvSpPr>
        <p:spPr>
          <a:xfrm>
            <a:off x="81505" y="1133745"/>
            <a:ext cx="8928000" cy="972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mj-lt"/>
            </a:endParaRPr>
          </a:p>
        </p:txBody>
      </p:sp>
      <p:sp>
        <p:nvSpPr>
          <p:cNvPr id="8" name="TextBox 7"/>
          <p:cNvSpPr txBox="1"/>
          <p:nvPr/>
        </p:nvSpPr>
        <p:spPr>
          <a:xfrm>
            <a:off x="319098" y="1204150"/>
            <a:ext cx="8463985" cy="830997"/>
          </a:xfrm>
          <a:prstGeom prst="rect">
            <a:avLst/>
          </a:prstGeom>
          <a:noFill/>
        </p:spPr>
        <p:txBody>
          <a:bodyPr wrap="none" rtlCol="0">
            <a:spAutoFit/>
          </a:bodyPr>
          <a:lstStyle/>
          <a:p>
            <a:pPr algn="ctr"/>
            <a:r>
              <a:rPr lang="en-US" sz="1600" dirty="0">
                <a:solidFill>
                  <a:srgbClr val="0070C0"/>
                </a:solidFill>
                <a:latin typeface="+mj-lt"/>
              </a:rPr>
              <a:t>To avoid shrinking market shares on the global processor market</a:t>
            </a:r>
          </a:p>
          <a:p>
            <a:pPr algn="ctr"/>
            <a:r>
              <a:rPr lang="en-US" sz="1600" dirty="0">
                <a:solidFill>
                  <a:srgbClr val="0070C0"/>
                </a:solidFill>
                <a:latin typeface="+mj-lt"/>
              </a:rPr>
              <a:t> and benefit from the rapidly increasing mobile market </a:t>
            </a:r>
          </a:p>
          <a:p>
            <a:pPr algn="ctr"/>
            <a:r>
              <a:rPr lang="en-US" sz="1600" dirty="0">
                <a:solidFill>
                  <a:srgbClr val="FF0000"/>
                </a:solidFill>
                <a:latin typeface="+mj-lt"/>
              </a:rPr>
              <a:t>Intel and AMD needed processors that are competitive with ARM based designs</a:t>
            </a:r>
            <a:r>
              <a:rPr lang="en-US" sz="1600" dirty="0">
                <a:latin typeface="+mj-lt"/>
              </a:rPr>
              <a:t>.</a:t>
            </a:r>
          </a:p>
        </p:txBody>
      </p:sp>
      <p:sp>
        <p:nvSpPr>
          <p:cNvPr id="11" name="TextBox 10"/>
          <p:cNvSpPr txBox="1"/>
          <p:nvPr/>
        </p:nvSpPr>
        <p:spPr>
          <a:xfrm>
            <a:off x="127003" y="516661"/>
            <a:ext cx="6071149" cy="369332"/>
          </a:xfrm>
          <a:prstGeom prst="rect">
            <a:avLst/>
          </a:prstGeom>
          <a:noFill/>
        </p:spPr>
        <p:txBody>
          <a:bodyPr wrap="none" rtlCol="0">
            <a:spAutoFit/>
          </a:bodyPr>
          <a:lstStyle/>
          <a:p>
            <a:r>
              <a:rPr lang="en-US" dirty="0">
                <a:solidFill>
                  <a:srgbClr val="2D2D8A"/>
                </a:solidFill>
              </a:rPr>
              <a:t>Intel’s and AMD’s response to the mobile boom-2</a:t>
            </a:r>
          </a:p>
        </p:txBody>
      </p:sp>
      <p:sp>
        <p:nvSpPr>
          <p:cNvPr id="10" name="TextBox 9"/>
          <p:cNvSpPr txBox="1"/>
          <p:nvPr/>
        </p:nvSpPr>
        <p:spPr>
          <a:xfrm>
            <a:off x="8794880" y="6383369"/>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52319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(4)</a:t>
            </a:r>
            <a:endParaRPr lang="en-US" dirty="0"/>
          </a:p>
        </p:txBody>
      </p:sp>
      <p:grpSp>
        <p:nvGrpSpPr>
          <p:cNvPr id="3" name="Group 2"/>
          <p:cNvGrpSpPr/>
          <p:nvPr/>
        </p:nvGrpSpPr>
        <p:grpSpPr>
          <a:xfrm>
            <a:off x="86116" y="1319136"/>
            <a:ext cx="9097479" cy="4770013"/>
            <a:chOff x="86116" y="1330623"/>
            <a:chExt cx="9097479" cy="4770013"/>
          </a:xfrm>
        </p:grpSpPr>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16" y="1330623"/>
              <a:ext cx="8986384" cy="4770013"/>
            </a:xfrm>
            <a:prstGeom prst="rect">
              <a:avLst/>
            </a:prstGeom>
          </p:spPr>
        </p:pic>
        <p:sp>
          <p:nvSpPr>
            <p:cNvPr id="5" name="Rounded Rectangle 4"/>
            <p:cNvSpPr/>
            <p:nvPr/>
          </p:nvSpPr>
          <p:spPr>
            <a:xfrm>
              <a:off x="90425" y="4265092"/>
              <a:ext cx="8964000" cy="1584000"/>
            </a:xfrm>
            <a:prstGeom prst="roundRect">
              <a:avLst/>
            </a:prstGeom>
            <a:noFill/>
            <a:ln w="381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Kép 1"/>
            <p:cNvPicPr>
              <a:picLocks noChangeAspect="1"/>
            </p:cNvPicPr>
            <p:nvPr/>
          </p:nvPicPr>
          <p:blipFill rotWithShape="1">
            <a:blip r:embed="rId3">
              <a:extLst>
                <a:ext uri="{28A0092B-C50C-407E-A947-70E740481C1C}">
                  <a14:useLocalDpi xmlns:a14="http://schemas.microsoft.com/office/drawing/2010/main" val="0"/>
                </a:ext>
              </a:extLst>
            </a:blip>
            <a:srcRect l="78983" t="85998" r="13040" b="6436"/>
            <a:stretch/>
          </p:blipFill>
          <p:spPr>
            <a:xfrm>
              <a:off x="4617005" y="5399813"/>
              <a:ext cx="4320480" cy="332685"/>
            </a:xfrm>
            <a:prstGeom prst="rect">
              <a:avLst/>
            </a:prstGeom>
          </p:spPr>
        </p:pic>
        <p:sp>
          <p:nvSpPr>
            <p:cNvPr id="7" name="TextBox 6"/>
            <p:cNvSpPr txBox="1"/>
            <p:nvPr/>
          </p:nvSpPr>
          <p:spPr>
            <a:xfrm>
              <a:off x="4886353" y="5382636"/>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in-order</a:t>
              </a:r>
            </a:p>
          </p:txBody>
        </p:sp>
        <p:sp>
          <p:nvSpPr>
            <p:cNvPr id="8" name="TextBox 7"/>
            <p:cNvSpPr txBox="1"/>
            <p:nvPr/>
          </p:nvSpPr>
          <p:spPr>
            <a:xfrm>
              <a:off x="6172609" y="5385069"/>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9" name="TextBox 8"/>
            <p:cNvSpPr txBox="1"/>
            <p:nvPr/>
          </p:nvSpPr>
          <p:spPr>
            <a:xfrm>
              <a:off x="7183005" y="5386618"/>
              <a:ext cx="1146553" cy="384721"/>
            </a:xfrm>
            <a:prstGeom prst="rect">
              <a:avLst/>
            </a:prstGeom>
            <a:noFill/>
          </p:spPr>
          <p:txBody>
            <a:bodyPr wrap="square" rtlCol="0">
              <a:spAutoFit/>
            </a:bodyPr>
            <a:lstStyle/>
            <a:p>
              <a:pPr algn="ctr"/>
              <a:r>
                <a:rPr lang="en-US" sz="950" i="1" dirty="0">
                  <a:solidFill>
                    <a:schemeClr val="bg1"/>
                  </a:solidFill>
                </a:rPr>
                <a:t>2-wide</a:t>
              </a:r>
            </a:p>
            <a:p>
              <a:pPr algn="ctr"/>
              <a:r>
                <a:rPr lang="en-US" sz="950" i="1" dirty="0">
                  <a:solidFill>
                    <a:schemeClr val="bg1"/>
                  </a:solidFill>
                </a:rPr>
                <a:t>out-of-order</a:t>
              </a:r>
            </a:p>
          </p:txBody>
        </p:sp>
        <p:sp>
          <p:nvSpPr>
            <p:cNvPr id="10" name="TextBox 9"/>
            <p:cNvSpPr txBox="1"/>
            <p:nvPr/>
          </p:nvSpPr>
          <p:spPr>
            <a:xfrm>
              <a:off x="8037042" y="5383087"/>
              <a:ext cx="1146553" cy="384721"/>
            </a:xfrm>
            <a:prstGeom prst="rect">
              <a:avLst/>
            </a:prstGeom>
            <a:noFill/>
          </p:spPr>
          <p:txBody>
            <a:bodyPr wrap="square" rtlCol="0">
              <a:spAutoFit/>
            </a:bodyPr>
            <a:lstStyle/>
            <a:p>
              <a:pPr algn="ctr"/>
              <a:r>
                <a:rPr lang="en-US" sz="950" i="1" dirty="0">
                  <a:solidFill>
                    <a:schemeClr val="bg1"/>
                  </a:solidFill>
                </a:rPr>
                <a:t>3-wide</a:t>
              </a:r>
            </a:p>
            <a:p>
              <a:pPr algn="ctr"/>
              <a:r>
                <a:rPr lang="en-US" sz="950" i="1" dirty="0">
                  <a:solidFill>
                    <a:schemeClr val="bg1"/>
                  </a:solidFill>
                </a:rPr>
                <a:t>out-of-order</a:t>
              </a:r>
            </a:p>
          </p:txBody>
        </p:sp>
      </p:grpSp>
      <p:sp>
        <p:nvSpPr>
          <p:cNvPr id="11" name="TextBox 1"/>
          <p:cNvSpPr txBox="1">
            <a:spLocks noChangeArrowheads="1"/>
          </p:cNvSpPr>
          <p:nvPr/>
        </p:nvSpPr>
        <p:spPr bwMode="auto">
          <a:xfrm>
            <a:off x="111956" y="515210"/>
            <a:ext cx="6841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dirty="0">
                <a:solidFill>
                  <a:schemeClr val="accent6"/>
                </a:solidFill>
                <a:latin typeface="Verdana"/>
              </a:rPr>
              <a:t>Evolution of Intel’s basic microarchitectures</a:t>
            </a:r>
            <a:r>
              <a:rPr lang="hu-HU" dirty="0">
                <a:solidFill>
                  <a:schemeClr val="accent6"/>
                </a:solidFill>
                <a:latin typeface="Verdana"/>
              </a:rPr>
              <a:t> [</a:t>
            </a:r>
            <a:r>
              <a:rPr lang="en-US" dirty="0">
                <a:solidFill>
                  <a:schemeClr val="accent6"/>
                </a:solidFill>
                <a:latin typeface="Verdana"/>
              </a:rPr>
              <a:t>Based on 2</a:t>
            </a:r>
            <a:r>
              <a:rPr lang="hu-HU" dirty="0">
                <a:solidFill>
                  <a:schemeClr val="accent6"/>
                </a:solidFill>
                <a:latin typeface="Verdana"/>
              </a:rPr>
              <a:t>]</a:t>
            </a:r>
            <a:endParaRPr lang="en-US" dirty="0">
              <a:solidFill>
                <a:schemeClr val="accent6"/>
              </a:solidFill>
              <a:latin typeface="Verdana"/>
            </a:endParaRPr>
          </a:p>
        </p:txBody>
      </p:sp>
    </p:spTree>
    <p:extLst>
      <p:ext uri="{BB962C8B-B14F-4D97-AF65-F5344CB8AC3E}">
        <p14:creationId xmlns:p14="http://schemas.microsoft.com/office/powerpoint/2010/main" val="41662074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4.1 Intel’s response to the mobile boom (5)</a:t>
            </a:r>
            <a:endParaRPr lang="en-US" dirty="0"/>
          </a:p>
        </p:txBody>
      </p:sp>
      <p:sp>
        <p:nvSpPr>
          <p:cNvPr id="3" name="TextBox 2"/>
          <p:cNvSpPr txBox="1"/>
          <p:nvPr/>
        </p:nvSpPr>
        <p:spPr>
          <a:xfrm flipH="1">
            <a:off x="173255" y="513046"/>
            <a:ext cx="8899245" cy="369332"/>
          </a:xfrm>
          <a:prstGeom prst="rect">
            <a:avLst/>
          </a:prstGeom>
          <a:noFill/>
        </p:spPr>
        <p:txBody>
          <a:bodyPr wrap="square" rtlCol="0">
            <a:spAutoFit/>
          </a:bodyPr>
          <a:lstStyle/>
          <a:p>
            <a:r>
              <a:rPr lang="en-US" dirty="0">
                <a:solidFill>
                  <a:schemeClr val="accent6"/>
                </a:solidFill>
              </a:rPr>
              <a:t>The fate of Intel’s low power Atom line </a:t>
            </a:r>
          </a:p>
        </p:txBody>
      </p:sp>
      <p:sp>
        <p:nvSpPr>
          <p:cNvPr id="4" name="TextBox 3"/>
          <p:cNvSpPr txBox="1"/>
          <p:nvPr/>
        </p:nvSpPr>
        <p:spPr>
          <a:xfrm>
            <a:off x="161510" y="879845"/>
            <a:ext cx="8912633" cy="584775"/>
          </a:xfrm>
          <a:prstGeom prst="rect">
            <a:avLst/>
          </a:prstGeom>
          <a:noFill/>
        </p:spPr>
        <p:txBody>
          <a:bodyPr wrap="none" rtlCol="0">
            <a:spAutoFit/>
          </a:bodyPr>
          <a:lstStyle/>
          <a:p>
            <a:r>
              <a:rPr lang="en-US" sz="1600" dirty="0"/>
              <a:t>This issue was already reviewed in Sections 1 and 2 while discussing the emergence</a:t>
            </a:r>
          </a:p>
          <a:p>
            <a:r>
              <a:rPr lang="en-US" sz="1600" dirty="0"/>
              <a:t>   and evolution of smartphones and tablets. </a:t>
            </a:r>
          </a:p>
        </p:txBody>
      </p:sp>
    </p:spTree>
    <p:extLst>
      <p:ext uri="{BB962C8B-B14F-4D97-AF65-F5344CB8AC3E}">
        <p14:creationId xmlns:p14="http://schemas.microsoft.com/office/powerpoint/2010/main" val="38062087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900" b="0" i="0" u="none" strike="noStrike" kern="1200" cap="none" spc="0" normalizeH="0" baseline="0" noProof="0" dirty="0">
                <a:ln>
                  <a:noFill/>
                </a:ln>
                <a:solidFill>
                  <a:srgbClr val="FFFFFF"/>
                </a:solidFill>
                <a:effectLst/>
                <a:uLnTx/>
                <a:uFillTx/>
                <a:latin typeface="Verdana" pitchFamily="34" charset="0"/>
                <a:ea typeface="+mn-ea"/>
                <a:cs typeface="+mn-cs"/>
              </a:rPr>
              <a:t>4.2 AMD’s response to the mobile boom</a:t>
            </a:r>
          </a:p>
        </p:txBody>
      </p:sp>
    </p:spTree>
    <p:extLst>
      <p:ext uri="{BB962C8B-B14F-4D97-AF65-F5344CB8AC3E}">
        <p14:creationId xmlns:p14="http://schemas.microsoft.com/office/powerpoint/2010/main" val="19673341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23960" y="951553"/>
            <a:ext cx="5248232" cy="369332"/>
          </a:xfrm>
          <a:prstGeom prst="rect">
            <a:avLst/>
          </a:prstGeom>
        </p:spPr>
        <p:txBody>
          <a:bodyPr wrap="none">
            <a:spAutoFit/>
          </a:bodyPr>
          <a:lstStyle/>
          <a:p>
            <a:pPr fontAlgn="base">
              <a:spcBef>
                <a:spcPct val="0"/>
              </a:spcBef>
              <a:spcAft>
                <a:spcPct val="0"/>
              </a:spcAft>
            </a:pPr>
            <a:r>
              <a:rPr lang="en-US" dirty="0">
                <a:solidFill>
                  <a:srgbClr val="333399"/>
                </a:solidFill>
              </a:rPr>
              <a:t>Evolution of AMD’s basic microarchitectures</a:t>
            </a:r>
            <a:endParaRPr lang="en-US" dirty="0">
              <a:solidFill>
                <a:srgbClr val="000000"/>
              </a:solidFill>
            </a:endParaRPr>
          </a:p>
        </p:txBody>
      </p:sp>
      <p:sp>
        <p:nvSpPr>
          <p:cNvPr id="33" name="Szövegdoboz 51"/>
          <p:cNvSpPr txBox="1"/>
          <p:nvPr/>
        </p:nvSpPr>
        <p:spPr>
          <a:xfrm>
            <a:off x="7857365" y="6139378"/>
            <a:ext cx="575799" cy="276999"/>
          </a:xfrm>
          <a:prstGeom prst="rect">
            <a:avLst/>
          </a:prstGeom>
          <a:noFill/>
        </p:spPr>
        <p:txBody>
          <a:bodyPr wrap="none" rtlCol="0">
            <a:spAutoFit/>
          </a:bodyPr>
          <a:lstStyle/>
          <a:p>
            <a:r>
              <a:rPr lang="hu-HU" sz="1200" dirty="0">
                <a:solidFill>
                  <a:srgbClr val="FFFFFF"/>
                </a:solidFill>
                <a:ea typeface="Verdana" pitchFamily="34" charset="0"/>
                <a:cs typeface="Verdana" pitchFamily="34" charset="0"/>
              </a:rPr>
              <a:t>201</a:t>
            </a:r>
            <a:r>
              <a:rPr lang="en-US" sz="1200" dirty="0">
                <a:solidFill>
                  <a:srgbClr val="FFFFFF"/>
                </a:solidFill>
                <a:ea typeface="Verdana" pitchFamily="34" charset="0"/>
                <a:cs typeface="Verdana" pitchFamily="34" charset="0"/>
              </a:rPr>
              <a:t>4</a:t>
            </a:r>
            <a:endParaRPr lang="hu-HU" sz="1200" dirty="0">
              <a:solidFill>
                <a:srgbClr val="FFFFFF"/>
              </a:solidFill>
              <a:ea typeface="Verdana" pitchFamily="34" charset="0"/>
              <a:cs typeface="Verdana" pitchFamily="34" charset="0"/>
            </a:endParaRPr>
          </a:p>
        </p:txBody>
      </p:sp>
      <p:cxnSp>
        <p:nvCxnSpPr>
          <p:cNvPr id="13" name="Straight Connector 12"/>
          <p:cNvCxnSpPr/>
          <p:nvPr/>
        </p:nvCxnSpPr>
        <p:spPr>
          <a:xfrm>
            <a:off x="231756" y="6534345"/>
            <a:ext cx="857071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547664" y="6374648"/>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259950"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4970140" y="6370703"/>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676755" y="6371372"/>
            <a:ext cx="0" cy="90679"/>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8383370" y="6371372"/>
            <a:ext cx="0" cy="90679"/>
          </a:xfrm>
          <a:prstGeom prst="line">
            <a:avLst/>
          </a:prstGeom>
        </p:spPr>
        <p:style>
          <a:lnRef idx="1">
            <a:schemeClr val="accent1"/>
          </a:lnRef>
          <a:fillRef idx="0">
            <a:schemeClr val="accent1"/>
          </a:fillRef>
          <a:effectRef idx="0">
            <a:schemeClr val="accent1"/>
          </a:effectRef>
          <a:fontRef idx="minor">
            <a:schemeClr val="tx1"/>
          </a:fontRef>
        </p:style>
      </p:cxnSp>
      <p:sp>
        <p:nvSpPr>
          <p:cNvPr id="42" name="Szövegdoboz 77"/>
          <p:cNvSpPr txBox="1"/>
          <p:nvPr/>
        </p:nvSpPr>
        <p:spPr>
          <a:xfrm>
            <a:off x="7452320" y="4530112"/>
            <a:ext cx="651140" cy="246221"/>
          </a:xfrm>
          <a:prstGeom prst="rect">
            <a:avLst/>
          </a:prstGeom>
          <a:noFill/>
        </p:spPr>
        <p:txBody>
          <a:bodyPr wrap="none" rtlCol="0">
            <a:spAutoFit/>
          </a:bodyPr>
          <a:lstStyle/>
          <a:p>
            <a:r>
              <a:rPr lang="en-US" sz="1000" dirty="0">
                <a:solidFill>
                  <a:srgbClr val="FFFFFF"/>
                </a:solidFill>
                <a:ea typeface="Verdana" pitchFamily="34" charset="0"/>
                <a:cs typeface="Verdana" pitchFamily="34" charset="0"/>
              </a:rPr>
              <a:t>4</a:t>
            </a:r>
            <a:r>
              <a:rPr lang="hu-HU" sz="1000" dirty="0">
                <a:solidFill>
                  <a:srgbClr val="FFFFFF"/>
                </a:solidFill>
                <a:ea typeface="Verdana" pitchFamily="34" charset="0"/>
                <a:cs typeface="Verdana" pitchFamily="34" charset="0"/>
              </a:rPr>
              <a:t>/201</a:t>
            </a:r>
            <a:r>
              <a:rPr lang="en-US" sz="1000" dirty="0">
                <a:solidFill>
                  <a:srgbClr val="FFFFFF"/>
                </a:solidFill>
                <a:ea typeface="Verdana" pitchFamily="34" charset="0"/>
                <a:cs typeface="Verdana" pitchFamily="34" charset="0"/>
              </a:rPr>
              <a:t>4</a:t>
            </a:r>
            <a:endParaRPr lang="hu-HU" sz="1000" dirty="0">
              <a:solidFill>
                <a:srgbClr val="FFFFFF"/>
              </a:solidFill>
              <a:ea typeface="Verdana" pitchFamily="34" charset="0"/>
              <a:cs typeface="Verdana" pitchFamily="34" charset="0"/>
            </a:endParaRPr>
          </a:p>
        </p:txBody>
      </p:sp>
      <p:sp>
        <p:nvSpPr>
          <p:cNvPr id="19" name="TextBox 18"/>
          <p:cNvSpPr txBox="1"/>
          <p:nvPr/>
        </p:nvSpPr>
        <p:spPr>
          <a:xfrm>
            <a:off x="3065250" y="5584390"/>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4" name="TextBox 43"/>
          <p:cNvSpPr txBox="1"/>
          <p:nvPr/>
        </p:nvSpPr>
        <p:spPr>
          <a:xfrm>
            <a:off x="6147175"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5" name="TextBox 44"/>
          <p:cNvSpPr txBox="1"/>
          <p:nvPr/>
        </p:nvSpPr>
        <p:spPr>
          <a:xfrm>
            <a:off x="7835780" y="5610232"/>
            <a:ext cx="1056700" cy="430887"/>
          </a:xfrm>
          <a:prstGeom prst="rect">
            <a:avLst/>
          </a:prstGeom>
          <a:noFill/>
        </p:spPr>
        <p:txBody>
          <a:bodyPr wrap="none" rtlCol="0">
            <a:spAutoFit/>
          </a:bodyPr>
          <a:lstStyle/>
          <a:p>
            <a:pPr algn="ctr"/>
            <a:r>
              <a:rPr lang="en-US" sz="1100" dirty="0">
                <a:solidFill>
                  <a:schemeClr val="bg1"/>
                </a:solidFill>
              </a:rPr>
              <a:t>2-wide</a:t>
            </a:r>
          </a:p>
          <a:p>
            <a:pPr algn="ctr"/>
            <a:r>
              <a:rPr lang="en-US" sz="1100" dirty="0">
                <a:solidFill>
                  <a:schemeClr val="bg1"/>
                </a:solidFill>
              </a:rPr>
              <a:t>out-of-order</a:t>
            </a:r>
          </a:p>
        </p:txBody>
      </p:sp>
      <p:sp>
        <p:nvSpPr>
          <p:cNvPr id="46" name="TextBox 45"/>
          <p:cNvSpPr txBox="1"/>
          <p:nvPr/>
        </p:nvSpPr>
        <p:spPr>
          <a:xfrm>
            <a:off x="4730435" y="3224967"/>
            <a:ext cx="1056700" cy="430887"/>
          </a:xfrm>
          <a:prstGeom prst="rect">
            <a:avLst/>
          </a:prstGeom>
          <a:noFill/>
        </p:spPr>
        <p:txBody>
          <a:bodyPr wrap="none" rtlCol="0">
            <a:spAutoFit/>
          </a:bodyPr>
          <a:lstStyle/>
          <a:p>
            <a:pPr algn="ctr"/>
            <a:r>
              <a:rPr lang="en-US" sz="1100" dirty="0">
                <a:solidFill>
                  <a:schemeClr val="bg1"/>
                </a:solidFill>
              </a:rPr>
              <a:t>4-wide</a:t>
            </a:r>
          </a:p>
          <a:p>
            <a:pPr algn="ctr"/>
            <a:r>
              <a:rPr lang="en-US" sz="1100" dirty="0">
                <a:solidFill>
                  <a:schemeClr val="bg1"/>
                </a:solidFill>
              </a:rPr>
              <a:t>out-of-order</a:t>
            </a:r>
          </a:p>
        </p:txBody>
      </p:sp>
      <p:sp>
        <p:nvSpPr>
          <p:cNvPr id="48"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4.2 AMD’s response to the mobile boom (1)</a:t>
            </a:r>
            <a:br>
              <a:rPr lang="en-US" dirty="0">
                <a:solidFill>
                  <a:srgbClr val="FFFFFF"/>
                </a:solidFill>
                <a:latin typeface="Verdana" pitchFamily="34" charset="0"/>
              </a:rPr>
            </a:br>
            <a:endParaRPr lang="en-US" dirty="0"/>
          </a:p>
        </p:txBody>
      </p:sp>
      <p:pic>
        <p:nvPicPr>
          <p:cNvPr id="49" name="Kép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57" y="1658647"/>
            <a:ext cx="9083325" cy="4875697"/>
          </a:xfrm>
          <a:prstGeom prst="rect">
            <a:avLst/>
          </a:prstGeom>
        </p:spPr>
      </p:pic>
      <p:sp>
        <p:nvSpPr>
          <p:cNvPr id="53" name="Rounded Rectangle 52"/>
          <p:cNvSpPr/>
          <p:nvPr/>
        </p:nvSpPr>
        <p:spPr>
          <a:xfrm>
            <a:off x="72402" y="4625317"/>
            <a:ext cx="9000000" cy="1584000"/>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3960" y="493796"/>
            <a:ext cx="4828694" cy="369332"/>
          </a:xfrm>
          <a:prstGeom prst="rect">
            <a:avLst/>
          </a:prstGeom>
          <a:noFill/>
        </p:spPr>
        <p:txBody>
          <a:bodyPr wrap="none" rtlCol="0">
            <a:spAutoFit/>
          </a:bodyPr>
          <a:lstStyle/>
          <a:p>
            <a:r>
              <a:rPr lang="en-US" dirty="0">
                <a:solidFill>
                  <a:schemeClr val="accent6"/>
                </a:solidFill>
              </a:rPr>
              <a:t>4.2 AMD’s response to the mobile boom</a:t>
            </a:r>
          </a:p>
        </p:txBody>
      </p:sp>
    </p:spTree>
    <p:extLst>
      <p:ext uri="{BB962C8B-B14F-4D97-AF65-F5344CB8AC3E}">
        <p14:creationId xmlns:p14="http://schemas.microsoft.com/office/powerpoint/2010/main" val="491262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(2)</a:t>
            </a:r>
            <a:endParaRPr lang="en-US" dirty="0"/>
          </a:p>
        </p:txBody>
      </p:sp>
      <p:sp>
        <p:nvSpPr>
          <p:cNvPr id="3" name="TextBox 2"/>
          <p:cNvSpPr txBox="1"/>
          <p:nvPr/>
        </p:nvSpPr>
        <p:spPr>
          <a:xfrm>
            <a:off x="121918" y="514732"/>
            <a:ext cx="4769254" cy="369332"/>
          </a:xfrm>
          <a:prstGeom prst="rect">
            <a:avLst/>
          </a:prstGeom>
          <a:noFill/>
        </p:spPr>
        <p:txBody>
          <a:bodyPr wrap="none" rtlCol="0">
            <a:spAutoFit/>
          </a:bodyPr>
          <a:lstStyle/>
          <a:p>
            <a:r>
              <a:rPr lang="hu-HU" dirty="0">
                <a:solidFill>
                  <a:schemeClr val="accent6"/>
                </a:solidFill>
              </a:rPr>
              <a:t>Cancellation of AMD's Cat line </a:t>
            </a:r>
            <a:r>
              <a:rPr lang="hu-HU">
                <a:solidFill>
                  <a:schemeClr val="accent6"/>
                </a:solidFill>
              </a:rPr>
              <a:t>in 2015</a:t>
            </a:r>
            <a:endParaRPr lang="en-US" dirty="0">
              <a:solidFill>
                <a:schemeClr val="accent6"/>
              </a:solidFill>
            </a:endParaRPr>
          </a:p>
        </p:txBody>
      </p:sp>
      <p:sp>
        <p:nvSpPr>
          <p:cNvPr id="4" name="TextBox 3"/>
          <p:cNvSpPr txBox="1"/>
          <p:nvPr/>
        </p:nvSpPr>
        <p:spPr>
          <a:xfrm>
            <a:off x="380559" y="919777"/>
            <a:ext cx="8667373" cy="2292935"/>
          </a:xfrm>
          <a:prstGeom prst="rect">
            <a:avLst/>
          </a:prstGeom>
          <a:noFill/>
        </p:spPr>
        <p:txBody>
          <a:bodyPr wrap="none" rtlCol="0">
            <a:spAutoFit/>
          </a:bodyPr>
          <a:lstStyle/>
          <a:p>
            <a:pPr marL="285750" indent="-285750">
              <a:buFont typeface="Arial" panose="020B0604020202020204" pitchFamily="34" charset="0"/>
              <a:buChar char="•"/>
            </a:pPr>
            <a:r>
              <a:rPr lang="en-US" sz="1600" dirty="0"/>
              <a:t>Neither Intel nor AMD became successful on the mobile market, so beyond</a:t>
            </a:r>
          </a:p>
          <a:p>
            <a:pPr>
              <a:spcAft>
                <a:spcPts val="600"/>
              </a:spcAft>
            </a:pPr>
            <a:r>
              <a:rPr lang="en-US" sz="1600" dirty="0"/>
              <a:t>      Intel </a:t>
            </a:r>
            <a:r>
              <a:rPr lang="en-US" sz="1600" dirty="0">
                <a:solidFill>
                  <a:srgbClr val="0070C0"/>
                </a:solidFill>
              </a:rPr>
              <a:t>also AMD cancelled their activities on this market.</a:t>
            </a:r>
          </a:p>
          <a:p>
            <a:pPr marL="285750" indent="-285750">
              <a:buFont typeface="Arial" panose="020B0604020202020204" pitchFamily="34" charset="0"/>
              <a:buChar char="•"/>
            </a:pPr>
            <a:r>
              <a:rPr lang="hu-HU" sz="1600" dirty="0"/>
              <a:t>The </a:t>
            </a:r>
            <a:r>
              <a:rPr lang="hu-HU" sz="1600" dirty="0">
                <a:solidFill>
                  <a:srgbClr val="0070C0"/>
                </a:solidFill>
              </a:rPr>
              <a:t>last core of AMD's Cat line </a:t>
            </a:r>
            <a:r>
              <a:rPr lang="hu-HU" sz="1600" dirty="0"/>
              <a:t>was the </a:t>
            </a:r>
            <a:r>
              <a:rPr lang="hu-HU" sz="1600" dirty="0">
                <a:solidFill>
                  <a:srgbClr val="FF0000"/>
                </a:solidFill>
              </a:rPr>
              <a:t>Puma+ core </a:t>
            </a:r>
            <a:r>
              <a:rPr lang="hu-HU" sz="1600" dirty="0"/>
              <a:t>(launched in 6/2015 in the</a:t>
            </a:r>
          </a:p>
          <a:p>
            <a:pPr>
              <a:spcAft>
                <a:spcPts val="600"/>
              </a:spcAft>
            </a:pPr>
            <a:r>
              <a:rPr lang="hu-HU" sz="1600" dirty="0"/>
              <a:t>      Carrizo-L APU).</a:t>
            </a:r>
          </a:p>
          <a:p>
            <a:pPr marL="285750" indent="-285750">
              <a:buFont typeface="Arial" panose="020B0604020202020204" pitchFamily="34" charset="0"/>
              <a:buChar char="•"/>
            </a:pPr>
            <a:r>
              <a:rPr lang="hu-HU" sz="1600" dirty="0">
                <a:solidFill>
                  <a:srgbClr val="0070C0"/>
                </a:solidFill>
              </a:rPr>
              <a:t>In AMD's 2016 Mobility roadmap there is no sign of an APU powered by the </a:t>
            </a:r>
          </a:p>
          <a:p>
            <a:r>
              <a:rPr lang="hu-HU" sz="1600" dirty="0">
                <a:solidFill>
                  <a:srgbClr val="0070C0"/>
                </a:solidFill>
              </a:rPr>
              <a:t>      Puma+ core or a derivative of a core belonging to the Cat line</a:t>
            </a:r>
            <a:r>
              <a:rPr lang="en-US" sz="1600" dirty="0">
                <a:solidFill>
                  <a:srgbClr val="0070C0"/>
                </a:solidFill>
              </a:rPr>
              <a:t>, </a:t>
            </a:r>
            <a:r>
              <a:rPr lang="en-US" sz="1600" dirty="0"/>
              <a:t>as seen in the</a:t>
            </a:r>
          </a:p>
          <a:p>
            <a:pPr>
              <a:spcAft>
                <a:spcPts val="600"/>
              </a:spcAft>
            </a:pPr>
            <a:r>
              <a:rPr lang="en-US" sz="1600" dirty="0"/>
              <a:t>      next Figure. </a:t>
            </a:r>
            <a:endParaRPr lang="hu-HU" sz="1600" dirty="0"/>
          </a:p>
          <a:p>
            <a:pPr marL="285750" indent="-285750">
              <a:buFont typeface="Arial" panose="020B0604020202020204" pitchFamily="34" charset="0"/>
              <a:buChar char="•"/>
            </a:pPr>
            <a:r>
              <a:rPr lang="hu-HU" sz="1600" dirty="0"/>
              <a:t>Instead AMD place</a:t>
            </a:r>
            <a:r>
              <a:rPr lang="en-US" sz="1600" dirty="0"/>
              <a:t>d</a:t>
            </a:r>
            <a:r>
              <a:rPr lang="hu-HU" sz="1600" dirty="0"/>
              <a:t> </a:t>
            </a:r>
            <a:r>
              <a:rPr lang="hu-HU" sz="1600" dirty="0">
                <a:solidFill>
                  <a:srgbClr val="0070C0"/>
                </a:solidFill>
              </a:rPr>
              <a:t>emphasis on</a:t>
            </a:r>
            <a:r>
              <a:rPr lang="en-US" sz="1600" dirty="0">
                <a:solidFill>
                  <a:srgbClr val="0070C0"/>
                </a:solidFill>
              </a:rPr>
              <a:t> </a:t>
            </a:r>
            <a:r>
              <a:rPr lang="hu-HU" sz="1600" dirty="0">
                <a:solidFill>
                  <a:srgbClr val="0070C0"/>
                </a:solidFill>
              </a:rPr>
              <a:t>Zen </a:t>
            </a:r>
            <a:r>
              <a:rPr lang="en-US" sz="1600" dirty="0">
                <a:solidFill>
                  <a:srgbClr val="0070C0"/>
                </a:solidFill>
              </a:rPr>
              <a:t>core based products in the mobile sector</a:t>
            </a:r>
            <a:r>
              <a:rPr lang="en-US" sz="1600" dirty="0"/>
              <a:t>.</a:t>
            </a:r>
          </a:p>
        </p:txBody>
      </p:sp>
      <p:sp>
        <p:nvSpPr>
          <p:cNvPr id="5" name="TextBox 4"/>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205465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3" end="3"/>
                                            </p:txEl>
                                          </p:spTgt>
                                        </p:tgtEl>
                                        <p:attrNameLst>
                                          <p:attrName>style.visibility</p:attrName>
                                        </p:attrNameLst>
                                      </p:cBhvr>
                                      <p:to>
                                        <p:strVal val="visible"/>
                                      </p:to>
                                    </p:set>
                                    <p:anim calcmode="lin" valueType="num">
                                      <p:cBhvr additive="base">
                                        <p:cTn id="11"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anim calcmode="lin" valueType="num">
                                      <p:cBhvr additive="base">
                                        <p:cTn id="1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4" end="4"/>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 calcmode="lin" valueType="num">
                                      <p:cBhvr additive="base">
                                        <p:cTn id="19"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5" end="5"/>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 calcmode="lin" valueType="num">
                                      <p:cBhvr additive="base">
                                        <p:cTn id="2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additive="base">
                                        <p:cTn id="2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76" y="512244"/>
            <a:ext cx="977960" cy="338554"/>
          </a:xfrm>
          <a:prstGeom prst="rect">
            <a:avLst/>
          </a:prstGeom>
          <a:noFill/>
        </p:spPr>
        <p:txBody>
          <a:bodyPr wrap="none" rtlCol="0">
            <a:spAutoFit/>
          </a:bodyPr>
          <a:lstStyle/>
          <a:p>
            <a:r>
              <a:rPr lang="en-US" sz="1600" dirty="0">
                <a:solidFill>
                  <a:srgbClr val="3333FF"/>
                </a:solidFill>
              </a:rPr>
              <a:t>Remark</a:t>
            </a:r>
          </a:p>
        </p:txBody>
      </p:sp>
      <p:sp>
        <p:nvSpPr>
          <p:cNvPr id="4" name="TextBox 3"/>
          <p:cNvSpPr txBox="1"/>
          <p:nvPr/>
        </p:nvSpPr>
        <p:spPr>
          <a:xfrm>
            <a:off x="146881" y="923869"/>
            <a:ext cx="8946488" cy="707578"/>
          </a:xfrm>
          <a:prstGeom prst="rect">
            <a:avLst/>
          </a:prstGeom>
          <a:noFill/>
        </p:spPr>
        <p:txBody>
          <a:bodyPr wrap="none" rtlCol="0">
            <a:spAutoFit/>
          </a:bodyPr>
          <a:lstStyle/>
          <a:p>
            <a:r>
              <a:rPr lang="en-US" sz="1600" dirty="0">
                <a:solidFill>
                  <a:srgbClr val="3333FF"/>
                </a:solidFill>
              </a:rPr>
              <a:t>After the introduction of iPhone (2007) Steve Ballmer </a:t>
            </a:r>
            <a:r>
              <a:rPr lang="en-US" sz="1600" dirty="0"/>
              <a:t>(CEO of Microsoft) said in an</a:t>
            </a:r>
          </a:p>
          <a:p>
            <a:r>
              <a:rPr lang="en-US" sz="1600" dirty="0"/>
              <a:t>  interview [20]:</a:t>
            </a:r>
          </a:p>
        </p:txBody>
      </p:sp>
      <p:sp>
        <p:nvSpPr>
          <p:cNvPr id="5" name="TextBox 4"/>
          <p:cNvSpPr txBox="1"/>
          <p:nvPr/>
        </p:nvSpPr>
        <p:spPr>
          <a:xfrm>
            <a:off x="237229" y="1515998"/>
            <a:ext cx="8835677" cy="1374735"/>
          </a:xfrm>
          <a:prstGeom prst="rect">
            <a:avLst/>
          </a:prstGeom>
          <a:noFill/>
        </p:spPr>
        <p:txBody>
          <a:bodyPr wrap="square" rtlCol="0">
            <a:spAutoFit/>
          </a:bodyPr>
          <a:lstStyle/>
          <a:p>
            <a:r>
              <a:rPr lang="en-US" sz="1600" dirty="0"/>
              <a:t>“</a:t>
            </a:r>
            <a:r>
              <a:rPr lang="en-US" sz="1600" dirty="0">
                <a:solidFill>
                  <a:srgbClr val="FF0000"/>
                </a:solidFill>
              </a:rPr>
              <a:t>There's no chance that the iPhone is going to get any significant market share.</a:t>
            </a:r>
          </a:p>
          <a:p>
            <a:pPr>
              <a:spcAft>
                <a:spcPts val="400"/>
              </a:spcAft>
            </a:pPr>
            <a:r>
              <a:rPr lang="en-US" sz="1600" dirty="0">
                <a:solidFill>
                  <a:srgbClr val="FF0000"/>
                </a:solidFill>
              </a:rPr>
              <a:t>   No chance…</a:t>
            </a:r>
          </a:p>
          <a:p>
            <a:r>
              <a:rPr lang="en-US" sz="1600" dirty="0"/>
              <a:t>But if you actually take a look at the 1.3 billion phones that get sold, I'd prefer</a:t>
            </a:r>
          </a:p>
          <a:p>
            <a:r>
              <a:rPr lang="en-US" sz="1600" dirty="0"/>
              <a:t>  to have </a:t>
            </a:r>
            <a:r>
              <a:rPr lang="en-US" sz="1600" dirty="0">
                <a:solidFill>
                  <a:srgbClr val="3333FF"/>
                </a:solidFill>
              </a:rPr>
              <a:t>our software </a:t>
            </a:r>
            <a:r>
              <a:rPr lang="en-US" sz="1600" dirty="0"/>
              <a:t>(Windows Phone) </a:t>
            </a:r>
            <a:r>
              <a:rPr lang="en-US" sz="1600" dirty="0">
                <a:solidFill>
                  <a:srgbClr val="3333FF"/>
                </a:solidFill>
              </a:rPr>
              <a:t>in 60% or 70% or 80% </a:t>
            </a:r>
            <a:r>
              <a:rPr lang="en-US" sz="1600" dirty="0"/>
              <a:t>of them, than</a:t>
            </a:r>
          </a:p>
          <a:p>
            <a:r>
              <a:rPr lang="en-US" sz="1600" dirty="0"/>
              <a:t>  I would to have </a:t>
            </a:r>
            <a:r>
              <a:rPr lang="en-US" sz="1600" dirty="0">
                <a:solidFill>
                  <a:srgbClr val="3333FF"/>
                </a:solidFill>
              </a:rPr>
              <a:t>2% or 3%, which is what Apple might get”.</a:t>
            </a:r>
          </a:p>
        </p:txBody>
      </p:sp>
      <p:sp>
        <p:nvSpPr>
          <p:cNvPr id="9" name="Title 1"/>
          <p:cNvSpPr>
            <a:spLocks noGrp="1"/>
          </p:cNvSpPr>
          <p:nvPr>
            <p:ph type="title"/>
          </p:nvPr>
        </p:nvSpPr>
        <p:spPr>
          <a:xfrm>
            <a:off x="-11460" y="3898"/>
            <a:ext cx="9144000" cy="392400"/>
          </a:xfrm>
        </p:spPr>
        <p:txBody>
          <a:bodyPr/>
          <a:lstStyle/>
          <a:p>
            <a:r>
              <a:rPr lang="en-US" altLang="en-US" dirty="0">
                <a:solidFill>
                  <a:srgbClr val="FFFFFF"/>
                </a:solidFill>
                <a:latin typeface="Verdana" pitchFamily="34" charset="0"/>
                <a:cs typeface="Arial" charset="0"/>
              </a:rPr>
              <a:t>1. Emergence and spread of smartphones (5)</a:t>
            </a:r>
            <a:endParaRPr lang="en-US" dirty="0"/>
          </a:p>
        </p:txBody>
      </p:sp>
    </p:spTree>
    <p:extLst>
      <p:ext uri="{BB962C8B-B14F-4D97-AF65-F5344CB8AC3E}">
        <p14:creationId xmlns:p14="http://schemas.microsoft.com/office/powerpoint/2010/main" val="267470940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(3)</a:t>
            </a:r>
            <a:endParaRPr lang="en-US" dirty="0"/>
          </a:p>
        </p:txBody>
      </p:sp>
      <p:grpSp>
        <p:nvGrpSpPr>
          <p:cNvPr id="6176" name="Group 6175"/>
          <p:cNvGrpSpPr/>
          <p:nvPr/>
        </p:nvGrpSpPr>
        <p:grpSpPr>
          <a:xfrm>
            <a:off x="24863" y="1500300"/>
            <a:ext cx="9105900" cy="4876800"/>
            <a:chOff x="63500" y="1297505"/>
            <a:chExt cx="9105900" cy="4876800"/>
          </a:xfrm>
        </p:grpSpPr>
        <p:pic>
          <p:nvPicPr>
            <p:cNvPr id="6269" name="Picture 125" descr="http://media.redgamingtech.com/rgt-website/2015/04/amd-2015-2016-mobility-low-power-roadmap-lea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1297505"/>
              <a:ext cx="9105900" cy="4876800"/>
            </a:xfrm>
            <a:prstGeom prst="rect">
              <a:avLst/>
            </a:prstGeom>
            <a:noFill/>
            <a:extLst>
              <a:ext uri="{909E8E84-426E-40DD-AFC4-6F175D3DCCD1}">
                <a14:hiddenFill xmlns:a14="http://schemas.microsoft.com/office/drawing/2010/main">
                  <a:solidFill>
                    <a:srgbClr val="FFFFFF"/>
                  </a:solidFill>
                </a14:hiddenFill>
              </a:ext>
            </a:extLst>
          </p:spPr>
        </p:pic>
        <p:sp>
          <p:nvSpPr>
            <p:cNvPr id="6174" name="Rectangle 6173"/>
            <p:cNvSpPr/>
            <p:nvPr/>
          </p:nvSpPr>
          <p:spPr>
            <a:xfrm>
              <a:off x="3671900" y="3557504"/>
              <a:ext cx="1476000" cy="360000"/>
            </a:xfrm>
            <a:prstGeom prst="rect">
              <a:avLst/>
            </a:prstGeom>
            <a:noFill/>
            <a:ln>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175" name="TextBox 6174"/>
          <p:cNvSpPr txBox="1"/>
          <p:nvPr/>
        </p:nvSpPr>
        <p:spPr>
          <a:xfrm>
            <a:off x="104380" y="515363"/>
            <a:ext cx="8308493" cy="646331"/>
          </a:xfrm>
          <a:prstGeom prst="rect">
            <a:avLst/>
          </a:prstGeom>
          <a:noFill/>
        </p:spPr>
        <p:txBody>
          <a:bodyPr wrap="none" rtlCol="0">
            <a:spAutoFit/>
          </a:bodyPr>
          <a:lstStyle/>
          <a:p>
            <a:r>
              <a:rPr lang="hu-HU" dirty="0">
                <a:solidFill>
                  <a:schemeClr val="accent6"/>
                </a:solidFill>
              </a:rPr>
              <a:t>AMD's leaked mobility roadmap for 2015-2016 without indicating the </a:t>
            </a:r>
          </a:p>
          <a:p>
            <a:r>
              <a:rPr lang="hu-HU" dirty="0">
                <a:solidFill>
                  <a:schemeClr val="accent6"/>
                </a:solidFill>
              </a:rPr>
              <a:t>  Puma core for 2016 [</a:t>
            </a:r>
            <a:r>
              <a:rPr lang="en-US" dirty="0">
                <a:solidFill>
                  <a:schemeClr val="accent6"/>
                </a:solidFill>
              </a:rPr>
              <a:t>87</a:t>
            </a:r>
            <a:r>
              <a:rPr lang="hu-HU" dirty="0">
                <a:solidFill>
                  <a:schemeClr val="accent6"/>
                </a:solidFill>
              </a:rPr>
              <a:t>]</a:t>
            </a:r>
            <a:endParaRPr lang="en-US" dirty="0">
              <a:solidFill>
                <a:schemeClr val="accent6"/>
              </a:solidFill>
            </a:endParaRPr>
          </a:p>
        </p:txBody>
      </p:sp>
      <p:sp>
        <p:nvSpPr>
          <p:cNvPr id="3" name="Rectangle 2"/>
          <p:cNvSpPr/>
          <p:nvPr/>
        </p:nvSpPr>
        <p:spPr>
          <a:xfrm>
            <a:off x="7701052" y="239388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696595" y="3673275"/>
            <a:ext cx="1374236" cy="450050"/>
          </a:xfrm>
          <a:prstGeom prst="rect">
            <a:avLst/>
          </a:prstGeom>
          <a:noFill/>
          <a:ln w="38100">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47184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(4)</a:t>
            </a:r>
            <a:endParaRPr lang="en-US" dirty="0"/>
          </a:p>
        </p:txBody>
      </p:sp>
      <p:sp>
        <p:nvSpPr>
          <p:cNvPr id="3" name="TextBox 2"/>
          <p:cNvSpPr txBox="1"/>
          <p:nvPr/>
        </p:nvSpPr>
        <p:spPr>
          <a:xfrm>
            <a:off x="692681" y="1448780"/>
            <a:ext cx="3595471" cy="1762021"/>
          </a:xfrm>
          <a:prstGeom prst="rect">
            <a:avLst/>
          </a:prstGeom>
          <a:noFill/>
        </p:spPr>
        <p:txBody>
          <a:bodyPr wrap="none" rtlCol="0">
            <a:spAutoFit/>
          </a:bodyPr>
          <a:lstStyle/>
          <a:p>
            <a:pPr marL="285750" indent="-285750">
              <a:spcAft>
                <a:spcPts val="300"/>
              </a:spcAft>
              <a:buFont typeface="Arial" panose="020B0604020202020204" pitchFamily="34" charset="0"/>
              <a:buChar char="•"/>
            </a:pPr>
            <a:r>
              <a:rPr lang="en-US" sz="1600" dirty="0"/>
              <a:t>Nintendo Wii U (2012)</a:t>
            </a:r>
          </a:p>
          <a:p>
            <a:pPr marL="285750" indent="-285750">
              <a:spcAft>
                <a:spcPts val="300"/>
              </a:spcAft>
              <a:buFont typeface="Arial" panose="020B0604020202020204" pitchFamily="34" charset="0"/>
              <a:buChar char="•"/>
            </a:pPr>
            <a:r>
              <a:rPr lang="en-US" sz="1600" dirty="0"/>
              <a:t>Sony </a:t>
            </a:r>
            <a:r>
              <a:rPr lang="en-US" sz="1600" dirty="0" err="1"/>
              <a:t>Playstation</a:t>
            </a:r>
            <a:r>
              <a:rPr lang="en-US" sz="1600" dirty="0"/>
              <a:t> 4 (2013)</a:t>
            </a:r>
          </a:p>
          <a:p>
            <a:pPr marL="285750" indent="-285750">
              <a:spcAft>
                <a:spcPts val="300"/>
              </a:spcAft>
              <a:buFont typeface="Arial" panose="020B0604020202020204" pitchFamily="34" charset="0"/>
              <a:buChar char="•"/>
            </a:pPr>
            <a:r>
              <a:rPr lang="en-US" sz="1600" dirty="0"/>
              <a:t>Microsoft Xbox One (2013)</a:t>
            </a:r>
          </a:p>
          <a:p>
            <a:pPr marL="285750" indent="-285750">
              <a:spcAft>
                <a:spcPts val="300"/>
              </a:spcAft>
              <a:buFont typeface="Arial" panose="020B0604020202020204" pitchFamily="34" charset="0"/>
              <a:buChar char="•"/>
            </a:pPr>
            <a:r>
              <a:rPr lang="en-US" sz="1600" dirty="0"/>
              <a:t>Microsoft Xbox One S (2016)</a:t>
            </a:r>
          </a:p>
          <a:p>
            <a:pPr marL="285750" indent="-285750">
              <a:spcAft>
                <a:spcPts val="300"/>
              </a:spcAft>
              <a:buFont typeface="Arial" panose="020B0604020202020204" pitchFamily="34" charset="0"/>
              <a:buChar char="•"/>
            </a:pPr>
            <a:r>
              <a:rPr lang="en-US" sz="1600" dirty="0"/>
              <a:t>Microsoft Xbox One X (2017)</a:t>
            </a:r>
          </a:p>
          <a:p>
            <a:pPr marL="285750" indent="-285750">
              <a:spcAft>
                <a:spcPts val="300"/>
              </a:spcAft>
              <a:buFont typeface="Arial" panose="020B0604020202020204" pitchFamily="34" charset="0"/>
              <a:buChar char="•"/>
            </a:pPr>
            <a:r>
              <a:rPr lang="en-US" sz="1600" dirty="0" err="1"/>
              <a:t>Ataribox</a:t>
            </a:r>
            <a:r>
              <a:rPr lang="en-US" sz="1600" dirty="0"/>
              <a:t> (2017).</a:t>
            </a:r>
          </a:p>
        </p:txBody>
      </p:sp>
      <p:sp>
        <p:nvSpPr>
          <p:cNvPr id="4" name="TextBox 3"/>
          <p:cNvSpPr txBox="1"/>
          <p:nvPr/>
        </p:nvSpPr>
        <p:spPr>
          <a:xfrm>
            <a:off x="122929" y="518881"/>
            <a:ext cx="8730403" cy="369332"/>
          </a:xfrm>
          <a:prstGeom prst="rect">
            <a:avLst/>
          </a:prstGeom>
          <a:noFill/>
        </p:spPr>
        <p:txBody>
          <a:bodyPr wrap="none" rtlCol="0">
            <a:spAutoFit/>
          </a:bodyPr>
          <a:lstStyle/>
          <a:p>
            <a:r>
              <a:rPr lang="en-US" dirty="0">
                <a:solidFill>
                  <a:schemeClr val="accent6"/>
                </a:solidFill>
              </a:rPr>
              <a:t>Use of AMD’s low power Jaguar and Puma architectures in game consoles</a:t>
            </a:r>
          </a:p>
        </p:txBody>
      </p:sp>
      <p:sp>
        <p:nvSpPr>
          <p:cNvPr id="5" name="TextBox 4"/>
          <p:cNvSpPr txBox="1"/>
          <p:nvPr/>
        </p:nvSpPr>
        <p:spPr>
          <a:xfrm>
            <a:off x="306802" y="863715"/>
            <a:ext cx="8729697" cy="584775"/>
          </a:xfrm>
          <a:prstGeom prst="rect">
            <a:avLst/>
          </a:prstGeom>
          <a:noFill/>
        </p:spPr>
        <p:txBody>
          <a:bodyPr wrap="none" rtlCol="0">
            <a:spAutoFit/>
          </a:bodyPr>
          <a:lstStyle/>
          <a:p>
            <a:pPr marL="285750" indent="-285750">
              <a:buClr>
                <a:schemeClr val="tx1"/>
              </a:buClr>
              <a:buFont typeface="Arial" panose="020B0604020202020204" pitchFamily="34" charset="0"/>
              <a:buChar char="•"/>
            </a:pPr>
            <a:r>
              <a:rPr lang="en-US" sz="1600" dirty="0">
                <a:solidFill>
                  <a:srgbClr val="0070C0"/>
                </a:solidFill>
              </a:rPr>
              <a:t>Most recent game consoles </a:t>
            </a:r>
            <a:r>
              <a:rPr lang="en-US" sz="1600" dirty="0"/>
              <a:t>are based on  AMD’s low power </a:t>
            </a:r>
            <a:r>
              <a:rPr lang="en-US" sz="1600" dirty="0">
                <a:solidFill>
                  <a:srgbClr val="FF0000"/>
                </a:solidFill>
              </a:rPr>
              <a:t>Jaguar architecture</a:t>
            </a:r>
            <a:r>
              <a:rPr lang="en-US" sz="1600" dirty="0"/>
              <a:t>,</a:t>
            </a:r>
          </a:p>
          <a:p>
            <a:r>
              <a:rPr lang="en-US" sz="1600" dirty="0"/>
              <a:t>     including  </a:t>
            </a:r>
          </a:p>
        </p:txBody>
      </p:sp>
      <p:sp>
        <p:nvSpPr>
          <p:cNvPr id="6" name="TextBox 5"/>
          <p:cNvSpPr txBox="1"/>
          <p:nvPr/>
        </p:nvSpPr>
        <p:spPr>
          <a:xfrm>
            <a:off x="306802" y="3230310"/>
            <a:ext cx="8712065" cy="584775"/>
          </a:xfrm>
          <a:prstGeom prst="rect">
            <a:avLst/>
          </a:prstGeom>
          <a:noFill/>
        </p:spPr>
        <p:txBody>
          <a:bodyPr wrap="none" rtlCol="0">
            <a:spAutoFit/>
          </a:bodyPr>
          <a:lstStyle/>
          <a:p>
            <a:pPr marL="285750" indent="-285750">
              <a:buFont typeface="Arial" panose="020B0604020202020204" pitchFamily="34" charset="0"/>
              <a:buChar char="•"/>
            </a:pPr>
            <a:r>
              <a:rPr lang="en-US" sz="1600" dirty="0"/>
              <a:t>These consoles have a noticeable global market share, as indicated in the next</a:t>
            </a:r>
          </a:p>
          <a:p>
            <a:r>
              <a:rPr lang="en-US" sz="1600" dirty="0"/>
              <a:t>      Figure. </a:t>
            </a:r>
          </a:p>
        </p:txBody>
      </p:sp>
      <p:sp>
        <p:nvSpPr>
          <p:cNvPr id="7" name="TextBox 6"/>
          <p:cNvSpPr txBox="1"/>
          <p:nvPr/>
        </p:nvSpPr>
        <p:spPr>
          <a:xfrm>
            <a:off x="8794880" y="639251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48422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4.2 AMD’s response to the mobile boom (5)</a:t>
            </a:r>
            <a:endParaRPr lang="en-US" dirty="0"/>
          </a:p>
        </p:txBody>
      </p:sp>
      <p:pic>
        <p:nvPicPr>
          <p:cNvPr id="3" name="Picture 2"/>
          <p:cNvPicPr>
            <a:picLocks noChangeAspect="1"/>
          </p:cNvPicPr>
          <p:nvPr/>
        </p:nvPicPr>
        <p:blipFill rotWithShape="1">
          <a:blip r:embed="rId2"/>
          <a:srcRect t="17182" b="7308"/>
          <a:stretch/>
        </p:blipFill>
        <p:spPr>
          <a:xfrm>
            <a:off x="2079210" y="1133745"/>
            <a:ext cx="5238095" cy="5580620"/>
          </a:xfrm>
          <a:prstGeom prst="rect">
            <a:avLst/>
          </a:prstGeom>
        </p:spPr>
      </p:pic>
      <p:sp>
        <p:nvSpPr>
          <p:cNvPr id="5" name="TextBox 4"/>
          <p:cNvSpPr txBox="1"/>
          <p:nvPr/>
        </p:nvSpPr>
        <p:spPr>
          <a:xfrm>
            <a:off x="46557" y="517734"/>
            <a:ext cx="9538958" cy="646331"/>
          </a:xfrm>
          <a:prstGeom prst="rect">
            <a:avLst/>
          </a:prstGeom>
          <a:noFill/>
        </p:spPr>
        <p:txBody>
          <a:bodyPr wrap="none" rtlCol="0">
            <a:spAutoFit/>
          </a:bodyPr>
          <a:lstStyle/>
          <a:p>
            <a:r>
              <a:rPr lang="en-US" dirty="0">
                <a:solidFill>
                  <a:schemeClr val="accent6"/>
                </a:solidFill>
              </a:rPr>
              <a:t>Global unit sales of current generation video game consoles 2008-2017</a:t>
            </a:r>
            <a:r>
              <a:rPr lang="hu-HU" dirty="0">
                <a:solidFill>
                  <a:schemeClr val="accent6"/>
                </a:solidFill>
              </a:rPr>
              <a:t> </a:t>
            </a:r>
            <a:r>
              <a:rPr lang="en-US" dirty="0"/>
              <a:t>[105]</a:t>
            </a:r>
          </a:p>
          <a:p>
            <a:r>
              <a:rPr lang="en-US" dirty="0">
                <a:solidFill>
                  <a:schemeClr val="accent6"/>
                </a:solidFill>
              </a:rPr>
              <a:t>  (in million units)</a:t>
            </a:r>
          </a:p>
        </p:txBody>
      </p:sp>
      <p:sp>
        <p:nvSpPr>
          <p:cNvPr id="6" name="TextBox 5"/>
          <p:cNvSpPr txBox="1"/>
          <p:nvPr/>
        </p:nvSpPr>
        <p:spPr>
          <a:xfrm>
            <a:off x="5946337" y="1432793"/>
            <a:ext cx="3081158" cy="1485022"/>
          </a:xfrm>
          <a:prstGeom prst="rect">
            <a:avLst/>
          </a:prstGeom>
          <a:noFill/>
        </p:spPr>
        <p:txBody>
          <a:bodyPr wrap="square" rtlCol="0">
            <a:spAutoFit/>
          </a:bodyPr>
          <a:lstStyle/>
          <a:p>
            <a:pPr marL="285750" indent="-285750">
              <a:spcAft>
                <a:spcPts val="300"/>
              </a:spcAft>
              <a:buFont typeface="Arial" panose="020B0604020202020204" pitchFamily="34" charset="0"/>
              <a:buChar char="•"/>
            </a:pPr>
            <a:r>
              <a:rPr lang="en-US" sz="1300" dirty="0"/>
              <a:t>Nintendo Wii U (2012)</a:t>
            </a:r>
          </a:p>
          <a:p>
            <a:pPr marL="285750" indent="-285750">
              <a:spcAft>
                <a:spcPts val="300"/>
              </a:spcAft>
              <a:buFont typeface="Arial" panose="020B0604020202020204" pitchFamily="34" charset="0"/>
              <a:buChar char="•"/>
            </a:pPr>
            <a:r>
              <a:rPr lang="en-US" sz="1300" dirty="0"/>
              <a:t>Sony </a:t>
            </a:r>
            <a:r>
              <a:rPr lang="en-US" sz="1300" dirty="0" err="1"/>
              <a:t>Playstation</a:t>
            </a:r>
            <a:r>
              <a:rPr lang="en-US" sz="1300" dirty="0"/>
              <a:t> 4 (2013)</a:t>
            </a:r>
          </a:p>
          <a:p>
            <a:pPr marL="285750" indent="-285750">
              <a:spcAft>
                <a:spcPts val="300"/>
              </a:spcAft>
              <a:buFont typeface="Arial" panose="020B0604020202020204" pitchFamily="34" charset="0"/>
              <a:buChar char="•"/>
            </a:pPr>
            <a:r>
              <a:rPr lang="en-US" sz="1300" dirty="0"/>
              <a:t>Microsoft Xbox One (2013)</a:t>
            </a:r>
          </a:p>
          <a:p>
            <a:pPr marL="285750" indent="-285750">
              <a:spcAft>
                <a:spcPts val="300"/>
              </a:spcAft>
              <a:buFont typeface="Arial" panose="020B0604020202020204" pitchFamily="34" charset="0"/>
              <a:buChar char="•"/>
            </a:pPr>
            <a:r>
              <a:rPr lang="en-US" sz="1300" dirty="0"/>
              <a:t>Microsoft Xbox One S (2016)</a:t>
            </a:r>
          </a:p>
          <a:p>
            <a:pPr marL="285750" indent="-285750">
              <a:spcAft>
                <a:spcPts val="300"/>
              </a:spcAft>
              <a:buFont typeface="Arial" panose="020B0604020202020204" pitchFamily="34" charset="0"/>
              <a:buChar char="•"/>
            </a:pPr>
            <a:r>
              <a:rPr lang="en-US" sz="1300" dirty="0"/>
              <a:t>Microsoft Xbox One X (2017)</a:t>
            </a:r>
          </a:p>
          <a:p>
            <a:pPr marL="285750" indent="-285750">
              <a:spcAft>
                <a:spcPts val="300"/>
              </a:spcAft>
              <a:buFont typeface="Arial" panose="020B0604020202020204" pitchFamily="34" charset="0"/>
              <a:buChar char="•"/>
            </a:pPr>
            <a:r>
              <a:rPr lang="en-US" sz="1300" dirty="0" err="1"/>
              <a:t>Ataribox</a:t>
            </a:r>
            <a:r>
              <a:rPr lang="en-US" sz="1300" dirty="0"/>
              <a:t> (2017).</a:t>
            </a:r>
          </a:p>
        </p:txBody>
      </p:sp>
      <p:sp>
        <p:nvSpPr>
          <p:cNvPr id="7" name="Rounded Rectangle 6"/>
          <p:cNvSpPr/>
          <p:nvPr/>
        </p:nvSpPr>
        <p:spPr>
          <a:xfrm>
            <a:off x="5472099" y="5650375"/>
            <a:ext cx="1215135"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963191" y="5319210"/>
            <a:ext cx="913954"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2321750" y="5319210"/>
            <a:ext cx="1404000" cy="270030"/>
          </a:xfrm>
          <a:prstGeom prst="roundRect">
            <a:avLst/>
          </a:prstGeom>
          <a:noFill/>
          <a:ln>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787135" y="1133745"/>
            <a:ext cx="2088136" cy="292388"/>
          </a:xfrm>
          <a:prstGeom prst="rect">
            <a:avLst/>
          </a:prstGeom>
          <a:noFill/>
        </p:spPr>
        <p:txBody>
          <a:bodyPr wrap="none" rtlCol="0">
            <a:spAutoFit/>
          </a:bodyPr>
          <a:lstStyle/>
          <a:p>
            <a:r>
              <a:rPr lang="en-US" sz="1300" dirty="0"/>
              <a:t>With AMD’s processors</a:t>
            </a:r>
          </a:p>
        </p:txBody>
      </p:sp>
    </p:spTree>
    <p:extLst>
      <p:ext uri="{BB962C8B-B14F-4D97-AF65-F5344CB8AC3E}">
        <p14:creationId xmlns:p14="http://schemas.microsoft.com/office/powerpoint/2010/main" val="181001047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182F76"/>
            </a:gs>
            <a:gs pos="100000">
              <a:srgbClr val="3366FF"/>
            </a:gs>
          </a:gsLst>
          <a:lin ang="0" scaled="1"/>
        </a:gradFill>
        <a:effectLst/>
      </p:bgPr>
    </p:bg>
    <p:spTree>
      <p:nvGrpSpPr>
        <p:cNvPr id="1" name=""/>
        <p:cNvGrpSpPr/>
        <p:nvPr/>
      </p:nvGrpSpPr>
      <p:grpSpPr>
        <a:xfrm>
          <a:off x="0" y="0"/>
          <a:ext cx="0" cy="0"/>
          <a:chOff x="0" y="0"/>
          <a:chExt cx="0" cy="0"/>
        </a:xfrm>
      </p:grpSpPr>
      <p:sp>
        <p:nvSpPr>
          <p:cNvPr id="52226" name="AutoShape 3"/>
          <p:cNvSpPr>
            <a:spLocks noChangeArrowheads="1"/>
          </p:cNvSpPr>
          <p:nvPr/>
        </p:nvSpPr>
        <p:spPr bwMode="auto">
          <a:xfrm>
            <a:off x="871538" y="1664035"/>
            <a:ext cx="7404100" cy="504825"/>
          </a:xfrm>
          <a:prstGeom prst="roundRect">
            <a:avLst>
              <a:gd name="adj" fmla="val 0"/>
            </a:avLst>
          </a:prstGeom>
          <a:solidFill>
            <a:srgbClr val="000080"/>
          </a:solidFill>
          <a:ln w="9525">
            <a:solidFill>
              <a:schemeClr val="bg1"/>
            </a:solidFill>
            <a:round/>
            <a:headEnd/>
            <a:tailEnd/>
          </a:ln>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fontAlgn="base" hangingPunct="1">
              <a:spcBef>
                <a:spcPct val="0"/>
              </a:spcBef>
              <a:spcAft>
                <a:spcPct val="0"/>
              </a:spcAft>
              <a:buFontTx/>
              <a:buNone/>
            </a:pPr>
            <a:r>
              <a:rPr lang="en-US" sz="1900" dirty="0">
                <a:solidFill>
                  <a:srgbClr val="FFFFFF"/>
                </a:solidFill>
                <a:latin typeface="Verdana" pitchFamily="34" charset="0"/>
              </a:rPr>
              <a:t>4.3 Microsoft’s response to </a:t>
            </a:r>
            <a:r>
              <a:rPr lang="hu-HU" sz="1900" dirty="0">
                <a:solidFill>
                  <a:srgbClr val="FFFFFF"/>
                </a:solidFill>
                <a:latin typeface="Verdana" pitchFamily="34" charset="0"/>
              </a:rPr>
              <a:t>address </a:t>
            </a:r>
            <a:r>
              <a:rPr lang="en-US" sz="1900" dirty="0">
                <a:solidFill>
                  <a:srgbClr val="FFFFFF"/>
                </a:solidFill>
                <a:latin typeface="Verdana" pitchFamily="34" charset="0"/>
              </a:rPr>
              <a:t>the mobile boom</a:t>
            </a:r>
          </a:p>
        </p:txBody>
      </p:sp>
    </p:spTree>
    <p:extLst>
      <p:ext uri="{BB962C8B-B14F-4D97-AF65-F5344CB8AC3E}">
        <p14:creationId xmlns:p14="http://schemas.microsoft.com/office/powerpoint/2010/main" val="20808695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868" y="516661"/>
            <a:ext cx="6815455" cy="369332"/>
          </a:xfrm>
          <a:prstGeom prst="rect">
            <a:avLst/>
          </a:prstGeom>
          <a:noFill/>
        </p:spPr>
        <p:txBody>
          <a:bodyPr wrap="none" rtlCol="0">
            <a:spAutoFit/>
          </a:bodyPr>
          <a:lstStyle/>
          <a:p>
            <a:r>
              <a:rPr lang="en-US" dirty="0">
                <a:solidFill>
                  <a:schemeClr val="accent6"/>
                </a:solidFill>
                <a:latin typeface="+mj-lt"/>
              </a:rPr>
              <a:t>4.3 Microsoft’s response to </a:t>
            </a:r>
            <a:r>
              <a:rPr lang="hu-HU" dirty="0">
                <a:solidFill>
                  <a:schemeClr val="accent6"/>
                </a:solidFill>
                <a:latin typeface="+mj-lt"/>
              </a:rPr>
              <a:t>address </a:t>
            </a:r>
            <a:r>
              <a:rPr lang="en-US" dirty="0">
                <a:solidFill>
                  <a:schemeClr val="accent6"/>
                </a:solidFill>
                <a:latin typeface="+mj-lt"/>
              </a:rPr>
              <a:t>the mobile boom</a:t>
            </a:r>
            <a:r>
              <a:rPr lang="hu-HU" dirty="0">
                <a:solidFill>
                  <a:schemeClr val="accent6"/>
                </a:solidFill>
                <a:latin typeface="+mj-lt"/>
              </a:rPr>
              <a:t> </a:t>
            </a:r>
            <a:r>
              <a:rPr lang="en-US" dirty="0">
                <a:solidFill>
                  <a:schemeClr val="accent6"/>
                </a:solidFill>
                <a:latin typeface="+mj-lt"/>
              </a:rPr>
              <a:t>-1</a:t>
            </a:r>
          </a:p>
        </p:txBody>
      </p:sp>
      <p:sp>
        <p:nvSpPr>
          <p:cNvPr id="6" name="TextBox 5"/>
          <p:cNvSpPr txBox="1"/>
          <p:nvPr/>
        </p:nvSpPr>
        <p:spPr>
          <a:xfrm>
            <a:off x="127003" y="925114"/>
            <a:ext cx="7025128" cy="369332"/>
          </a:xfrm>
          <a:prstGeom prst="rect">
            <a:avLst/>
          </a:prstGeom>
          <a:noFill/>
        </p:spPr>
        <p:txBody>
          <a:bodyPr wrap="none" rtlCol="0">
            <a:spAutoFit/>
          </a:bodyPr>
          <a:lstStyle/>
          <a:p>
            <a:r>
              <a:rPr lang="en-US" dirty="0">
                <a:solidFill>
                  <a:schemeClr val="accent6"/>
                </a:solidFill>
                <a:latin typeface="+mj-lt"/>
              </a:rPr>
              <a:t>Worldwide software revenues in 2017 (billion US $) </a:t>
            </a:r>
            <a:r>
              <a:rPr lang="en-US" dirty="0">
                <a:latin typeface="+mj-lt"/>
              </a:rPr>
              <a:t>[103]</a:t>
            </a:r>
          </a:p>
        </p:txBody>
      </p:sp>
      <p:sp>
        <p:nvSpPr>
          <p:cNvPr id="7" name="Title 1"/>
          <p:cNvSpPr>
            <a:spLocks noGrp="1"/>
          </p:cNvSpPr>
          <p:nvPr>
            <p:ph type="title"/>
          </p:nvPr>
        </p:nvSpPr>
        <p:spPr>
          <a:xfrm>
            <a:off x="-11460" y="3898"/>
            <a:ext cx="9144000" cy="392400"/>
          </a:xfrm>
        </p:spPr>
        <p:txBody>
          <a:bodyPr/>
          <a:lstStyle/>
          <a:p>
            <a:r>
              <a:rPr lang="en-US" dirty="0"/>
              <a:t/>
            </a:r>
            <a:br>
              <a:rPr lang="en-US" dirty="0"/>
            </a:br>
            <a:r>
              <a:rPr lang="en-US" dirty="0">
                <a:solidFill>
                  <a:srgbClr val="FFFFFF"/>
                </a:solidFill>
                <a:latin typeface="Verdana" pitchFamily="34" charset="0"/>
              </a:rPr>
              <a:t>4.3 Microsoft’s response to the mobile boom (1)</a:t>
            </a:r>
            <a:br>
              <a:rPr lang="en-US" dirty="0">
                <a:solidFill>
                  <a:srgbClr val="FFFFFF"/>
                </a:solidFill>
                <a:latin typeface="Verdana" pitchFamily="34" charset="0"/>
              </a:rPr>
            </a:br>
            <a:endParaRPr lang="en-US" dirty="0"/>
          </a:p>
        </p:txBody>
      </p:sp>
      <p:pic>
        <p:nvPicPr>
          <p:cNvPr id="4" name="Picture 3"/>
          <p:cNvPicPr>
            <a:picLocks noChangeAspect="1"/>
          </p:cNvPicPr>
          <p:nvPr/>
        </p:nvPicPr>
        <p:blipFill>
          <a:blip r:embed="rId2"/>
          <a:stretch>
            <a:fillRect/>
          </a:stretch>
        </p:blipFill>
        <p:spPr>
          <a:xfrm>
            <a:off x="447716" y="1685392"/>
            <a:ext cx="8235869" cy="4353897"/>
          </a:xfrm>
          <a:prstGeom prst="rect">
            <a:avLst/>
          </a:prstGeom>
        </p:spPr>
      </p:pic>
      <p:sp>
        <p:nvSpPr>
          <p:cNvPr id="2" name="TextBox 1"/>
          <p:cNvSpPr txBox="1"/>
          <p:nvPr/>
        </p:nvSpPr>
        <p:spPr>
          <a:xfrm>
            <a:off x="447716" y="6341580"/>
            <a:ext cx="5159399" cy="369332"/>
          </a:xfrm>
          <a:prstGeom prst="rect">
            <a:avLst/>
          </a:prstGeom>
          <a:noFill/>
        </p:spPr>
        <p:txBody>
          <a:bodyPr wrap="square" rtlCol="0">
            <a:spAutoFit/>
          </a:bodyPr>
          <a:lstStyle/>
          <a:p>
            <a:r>
              <a:rPr lang="en-US" dirty="0"/>
              <a:t>(</a:t>
            </a:r>
            <a:r>
              <a:rPr lang="en-US" sz="1600" dirty="0">
                <a:latin typeface="+mj-lt"/>
              </a:rPr>
              <a:t>GDP</a:t>
            </a:r>
            <a:r>
              <a:rPr lang="en-US" dirty="0"/>
              <a:t> of Hungary in 2017: </a:t>
            </a:r>
            <a:r>
              <a:rPr lang="en-US" dirty="0">
                <a:latin typeface="Verdana" panose="020B0604030504040204" pitchFamily="34" charset="0"/>
                <a:ea typeface="Verdana" panose="020B0604030504040204" pitchFamily="34" charset="0"/>
              </a:rPr>
              <a:t>~ 140 billion US $)</a:t>
            </a:r>
            <a:r>
              <a:rPr lang="en-US" dirty="0"/>
              <a:t> </a:t>
            </a:r>
          </a:p>
        </p:txBody>
      </p:sp>
    </p:spTree>
    <p:extLst>
      <p:ext uri="{BB962C8B-B14F-4D97-AF65-F5344CB8AC3E}">
        <p14:creationId xmlns:p14="http://schemas.microsoft.com/office/powerpoint/2010/main" val="428668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a:t>
            </a:r>
            <a:r>
              <a:rPr lang="hu-HU" dirty="0">
                <a:solidFill>
                  <a:srgbClr val="FFFFFF"/>
                </a:solidFill>
                <a:latin typeface="Verdana" pitchFamily="34" charset="0"/>
              </a:rPr>
              <a:t>2</a:t>
            </a:r>
            <a:r>
              <a:rPr lang="en-US" dirty="0">
                <a:solidFill>
                  <a:srgbClr val="FFFFFF"/>
                </a:solidFill>
                <a:latin typeface="Verdana" pitchFamily="34" charset="0"/>
              </a:rPr>
              <a:t>)</a:t>
            </a:r>
            <a:endParaRPr lang="en-US" dirty="0"/>
          </a:p>
        </p:txBody>
      </p:sp>
      <p:sp>
        <p:nvSpPr>
          <p:cNvPr id="6" name="Rectangle 5"/>
          <p:cNvSpPr/>
          <p:nvPr/>
        </p:nvSpPr>
        <p:spPr>
          <a:xfrm>
            <a:off x="1871700" y="1178750"/>
            <a:ext cx="4951997" cy="292388"/>
          </a:xfrm>
          <a:prstGeom prst="rect">
            <a:avLst/>
          </a:prstGeom>
        </p:spPr>
        <p:txBody>
          <a:bodyPr wrap="none">
            <a:spAutoFit/>
          </a:bodyPr>
          <a:lstStyle/>
          <a:p>
            <a:pPr lvl="0" algn="ctr"/>
            <a:r>
              <a:rPr lang="hu-HU" altLang="en-US" sz="1300" b="1" dirty="0">
                <a:solidFill>
                  <a:srgbClr val="000000"/>
                </a:solidFill>
              </a:rPr>
              <a:t>Microsoft's response to address the mobile boom</a:t>
            </a:r>
            <a:endParaRPr lang="en-US" altLang="en-US" sz="1300" b="1" dirty="0">
              <a:solidFill>
                <a:srgbClr val="000000"/>
              </a:solidFill>
            </a:endParaRPr>
          </a:p>
        </p:txBody>
      </p:sp>
      <p:sp>
        <p:nvSpPr>
          <p:cNvPr id="7" name="Text Box 4"/>
          <p:cNvSpPr txBox="1">
            <a:spLocks noChangeArrowheads="1"/>
          </p:cNvSpPr>
          <p:nvPr/>
        </p:nvSpPr>
        <p:spPr bwMode="auto">
          <a:xfrm>
            <a:off x="58942" y="2044472"/>
            <a:ext cx="1722748"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Introduc</a:t>
            </a:r>
            <a:r>
              <a:rPr lang="en-US" altLang="en-US" sz="1300" b="1" dirty="0" err="1">
                <a:solidFill>
                  <a:srgbClr val="000000"/>
                </a:solidFill>
              </a:rPr>
              <a:t>ing</a:t>
            </a:r>
            <a:r>
              <a:rPr lang="en-US" altLang="en-US" sz="1300" b="1" dirty="0">
                <a:solidFill>
                  <a:srgbClr val="000000"/>
                </a:solidFill>
              </a:rPr>
              <a:t> </a:t>
            </a:r>
            <a:r>
              <a:rPr lang="hu-HU" altLang="en-US" sz="1300" b="1" dirty="0">
                <a:solidFill>
                  <a:srgbClr val="000000"/>
                </a:solidFill>
              </a:rPr>
              <a:t> </a:t>
            </a:r>
          </a:p>
          <a:p>
            <a:pPr algn="ctr">
              <a:spcBef>
                <a:spcPct val="0"/>
              </a:spcBef>
              <a:buClrTx/>
              <a:buSzTx/>
              <a:buFontTx/>
              <a:buNone/>
            </a:pPr>
            <a:r>
              <a:rPr lang="hu-HU" altLang="en-US" sz="1300" b="1" dirty="0">
                <a:solidFill>
                  <a:srgbClr val="000000"/>
                </a:solidFill>
              </a:rPr>
              <a:t>Windows for </a:t>
            </a:r>
            <a:endParaRPr lang="en-US" altLang="en-US" sz="1300" b="1" dirty="0">
              <a:solidFill>
                <a:srgbClr val="000000"/>
              </a:solidFill>
            </a:endParaRPr>
          </a:p>
          <a:p>
            <a:pPr algn="ctr">
              <a:spcBef>
                <a:spcPct val="0"/>
              </a:spcBef>
              <a:buClrTx/>
              <a:buSzTx/>
              <a:buFontTx/>
              <a:buNone/>
            </a:pPr>
            <a:r>
              <a:rPr lang="hu-HU" altLang="en-US" sz="1300" b="1" dirty="0">
                <a:solidFill>
                  <a:srgbClr val="000000"/>
                </a:solidFill>
              </a:rPr>
              <a:t>smartphones</a:t>
            </a:r>
            <a:endParaRPr lang="en-US" altLang="en-US" sz="1300" b="1" dirty="0">
              <a:solidFill>
                <a:srgbClr val="000000"/>
              </a:solidFill>
            </a:endParaRPr>
          </a:p>
        </p:txBody>
      </p:sp>
      <p:sp>
        <p:nvSpPr>
          <p:cNvPr id="8" name="Oval 13"/>
          <p:cNvSpPr>
            <a:spLocks noChangeArrowheads="1"/>
          </p:cNvSpPr>
          <p:nvPr/>
        </p:nvSpPr>
        <p:spPr bwMode="auto">
          <a:xfrm>
            <a:off x="926595" y="1988155"/>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9" name="Line 17"/>
          <p:cNvSpPr>
            <a:spLocks noChangeShapeType="1"/>
          </p:cNvSpPr>
          <p:nvPr/>
        </p:nvSpPr>
        <p:spPr bwMode="auto">
          <a:xfrm flipV="1">
            <a:off x="971600" y="1809363"/>
            <a:ext cx="6876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0" name="Line 25"/>
          <p:cNvSpPr>
            <a:spLocks noChangeShapeType="1"/>
          </p:cNvSpPr>
          <p:nvPr/>
        </p:nvSpPr>
        <p:spPr bwMode="auto">
          <a:xfrm>
            <a:off x="958372" y="1805657"/>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1" name="Oval 13"/>
          <p:cNvSpPr>
            <a:spLocks noChangeArrowheads="1"/>
          </p:cNvSpPr>
          <p:nvPr/>
        </p:nvSpPr>
        <p:spPr bwMode="auto">
          <a:xfrm>
            <a:off x="7818337" y="1989742"/>
            <a:ext cx="50155"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2" name="Line 29"/>
          <p:cNvSpPr>
            <a:spLocks noChangeShapeType="1"/>
          </p:cNvSpPr>
          <p:nvPr/>
        </p:nvSpPr>
        <p:spPr bwMode="auto">
          <a:xfrm flipH="1">
            <a:off x="7853351" y="1805635"/>
            <a:ext cx="0" cy="190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cxnSp>
        <p:nvCxnSpPr>
          <p:cNvPr id="14" name="Straight Connector 13"/>
          <p:cNvCxnSpPr/>
          <p:nvPr/>
        </p:nvCxnSpPr>
        <p:spPr bwMode="auto">
          <a:xfrm>
            <a:off x="4346975" y="1552037"/>
            <a:ext cx="1" cy="24447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CC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5" name="Text Box 4"/>
          <p:cNvSpPr txBox="1">
            <a:spLocks noChangeArrowheads="1"/>
          </p:cNvSpPr>
          <p:nvPr/>
        </p:nvSpPr>
        <p:spPr bwMode="auto">
          <a:xfrm>
            <a:off x="6648872" y="2048370"/>
            <a:ext cx="237862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en-US" altLang="en-US" sz="1300" b="1" dirty="0">
                <a:solidFill>
                  <a:srgbClr val="000000"/>
                </a:solidFill>
              </a:rPr>
              <a:t>Microsoft’s v</a:t>
            </a:r>
            <a:r>
              <a:rPr lang="hu-HU" altLang="en-US" sz="1300" b="1" dirty="0">
                <a:solidFill>
                  <a:srgbClr val="000000"/>
                </a:solidFill>
              </a:rPr>
              <a:t>ision to become</a:t>
            </a:r>
            <a:r>
              <a:rPr lang="en-US" altLang="en-US" sz="1300" b="1" dirty="0">
                <a:solidFill>
                  <a:srgbClr val="000000"/>
                </a:solidFill>
              </a:rPr>
              <a:t> a</a:t>
            </a:r>
          </a:p>
          <a:p>
            <a:pPr algn="ctr">
              <a:spcBef>
                <a:spcPct val="0"/>
              </a:spcBef>
              <a:buClrTx/>
              <a:buSzTx/>
              <a:buFontTx/>
              <a:buNone/>
            </a:pPr>
            <a:r>
              <a:rPr lang="en-US" altLang="en-US" sz="1300" b="1" dirty="0">
                <a:solidFill>
                  <a:srgbClr val="000000"/>
                </a:solidFill>
              </a:rPr>
              <a:t>devices and services </a:t>
            </a:r>
          </a:p>
          <a:p>
            <a:pPr algn="ctr">
              <a:spcBef>
                <a:spcPct val="0"/>
              </a:spcBef>
              <a:buClrTx/>
              <a:buSzTx/>
              <a:buFontTx/>
              <a:buNone/>
            </a:pPr>
            <a:r>
              <a:rPr lang="en-US" altLang="en-US" sz="1300" b="1" dirty="0">
                <a:solidFill>
                  <a:srgbClr val="000000"/>
                </a:solidFill>
              </a:rPr>
              <a:t>company</a:t>
            </a:r>
          </a:p>
        </p:txBody>
      </p:sp>
      <p:sp>
        <p:nvSpPr>
          <p:cNvPr id="16" name="Oval 13"/>
          <p:cNvSpPr>
            <a:spLocks noChangeArrowheads="1"/>
          </p:cNvSpPr>
          <p:nvPr/>
        </p:nvSpPr>
        <p:spPr bwMode="auto">
          <a:xfrm>
            <a:off x="5542028" y="1991318"/>
            <a:ext cx="65087"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17" name="Line 25"/>
          <p:cNvSpPr>
            <a:spLocks noChangeShapeType="1"/>
          </p:cNvSpPr>
          <p:nvPr/>
        </p:nvSpPr>
        <p:spPr bwMode="auto">
          <a:xfrm>
            <a:off x="5573984"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18" name="TextBox 17"/>
          <p:cNvSpPr txBox="1"/>
          <p:nvPr/>
        </p:nvSpPr>
        <p:spPr>
          <a:xfrm>
            <a:off x="117259" y="512423"/>
            <a:ext cx="6213560" cy="369332"/>
          </a:xfrm>
          <a:prstGeom prst="rect">
            <a:avLst/>
          </a:prstGeom>
          <a:noFill/>
        </p:spPr>
        <p:txBody>
          <a:bodyPr wrap="none" rtlCol="0">
            <a:spAutoFit/>
          </a:bodyPr>
          <a:lstStyle/>
          <a:p>
            <a:r>
              <a:rPr lang="hu-HU" dirty="0">
                <a:solidFill>
                  <a:schemeClr val="accent6"/>
                </a:solidFill>
                <a:latin typeface="+mj-lt"/>
              </a:rPr>
              <a:t>Microsoft's response to address the mobile boom -2</a:t>
            </a:r>
            <a:endParaRPr lang="en-US" dirty="0">
              <a:solidFill>
                <a:schemeClr val="accent6"/>
              </a:solidFill>
              <a:latin typeface="+mj-lt"/>
            </a:endParaRPr>
          </a:p>
        </p:txBody>
      </p:sp>
      <p:sp>
        <p:nvSpPr>
          <p:cNvPr id="19" name="Text Box 4"/>
          <p:cNvSpPr txBox="1">
            <a:spLocks noChangeArrowheads="1"/>
          </p:cNvSpPr>
          <p:nvPr/>
        </p:nvSpPr>
        <p:spPr bwMode="auto">
          <a:xfrm>
            <a:off x="1736685" y="2051377"/>
            <a:ext cx="2493272"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touchscreen tablets</a:t>
            </a:r>
          </a:p>
        </p:txBody>
      </p:sp>
      <p:sp>
        <p:nvSpPr>
          <p:cNvPr id="3" name="TextBox 2"/>
          <p:cNvSpPr txBox="1"/>
          <p:nvPr/>
        </p:nvSpPr>
        <p:spPr>
          <a:xfrm>
            <a:off x="192310" y="2982335"/>
            <a:ext cx="1409360" cy="292388"/>
          </a:xfrm>
          <a:prstGeom prst="rect">
            <a:avLst/>
          </a:prstGeom>
          <a:noFill/>
        </p:spPr>
        <p:txBody>
          <a:bodyPr wrap="none" rtlCol="0">
            <a:spAutoFit/>
          </a:bodyPr>
          <a:lstStyle/>
          <a:p>
            <a:r>
              <a:rPr lang="en-US" sz="1300" i="1" dirty="0"/>
              <a:t>(Subsection a)</a:t>
            </a:r>
          </a:p>
        </p:txBody>
      </p:sp>
      <p:sp>
        <p:nvSpPr>
          <p:cNvPr id="21" name="TextBox 20"/>
          <p:cNvSpPr txBox="1"/>
          <p:nvPr/>
        </p:nvSpPr>
        <p:spPr>
          <a:xfrm>
            <a:off x="4932040" y="2978950"/>
            <a:ext cx="1252266" cy="292388"/>
          </a:xfrm>
          <a:prstGeom prst="rect">
            <a:avLst/>
          </a:prstGeom>
          <a:noFill/>
        </p:spPr>
        <p:txBody>
          <a:bodyPr wrap="none" rtlCol="0">
            <a:spAutoFit/>
          </a:bodyPr>
          <a:lstStyle/>
          <a:p>
            <a:r>
              <a:rPr lang="en-US" sz="1300" i="1" dirty="0"/>
              <a:t>(Subsection c)</a:t>
            </a:r>
          </a:p>
        </p:txBody>
      </p:sp>
      <p:sp>
        <p:nvSpPr>
          <p:cNvPr id="22" name="TextBox 21"/>
          <p:cNvSpPr txBox="1"/>
          <p:nvPr/>
        </p:nvSpPr>
        <p:spPr>
          <a:xfrm>
            <a:off x="7196911" y="2978950"/>
            <a:ext cx="1306913" cy="292388"/>
          </a:xfrm>
          <a:prstGeom prst="rect">
            <a:avLst/>
          </a:prstGeom>
          <a:noFill/>
        </p:spPr>
        <p:txBody>
          <a:bodyPr wrap="square" rtlCol="0">
            <a:spAutoFit/>
          </a:bodyPr>
          <a:lstStyle/>
          <a:p>
            <a:r>
              <a:rPr lang="en-US" sz="1300" i="1" dirty="0"/>
              <a:t>(Subsection d)</a:t>
            </a:r>
          </a:p>
        </p:txBody>
      </p:sp>
      <p:sp>
        <p:nvSpPr>
          <p:cNvPr id="23" name="Oval 13"/>
          <p:cNvSpPr>
            <a:spLocks noChangeArrowheads="1"/>
          </p:cNvSpPr>
          <p:nvPr/>
        </p:nvSpPr>
        <p:spPr bwMode="auto">
          <a:xfrm>
            <a:off x="2996825" y="1991318"/>
            <a:ext cx="50786" cy="60325"/>
          </a:xfrm>
          <a:prstGeom prst="ellipse">
            <a:avLst/>
          </a:prstGeom>
          <a:solidFill>
            <a:srgbClr val="FFFFFF"/>
          </a:solidFill>
          <a:ln w="0">
            <a:solidFill>
              <a:srgbClr val="000000"/>
            </a:solidFill>
            <a:round/>
            <a:headEnd/>
            <a:tailEnd/>
          </a:ln>
        </p:spPr>
        <p:txBody>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spcBef>
                <a:spcPct val="0"/>
              </a:spcBef>
              <a:buClrTx/>
              <a:buSzTx/>
              <a:buFontTx/>
              <a:buNone/>
            </a:pPr>
            <a:endParaRPr lang="hu-HU" altLang="en-US" sz="1300" dirty="0">
              <a:solidFill>
                <a:srgbClr val="000000"/>
              </a:solidFill>
            </a:endParaRPr>
          </a:p>
        </p:txBody>
      </p:sp>
      <p:sp>
        <p:nvSpPr>
          <p:cNvPr id="24" name="Line 25"/>
          <p:cNvSpPr>
            <a:spLocks noChangeShapeType="1"/>
          </p:cNvSpPr>
          <p:nvPr/>
        </p:nvSpPr>
        <p:spPr bwMode="auto">
          <a:xfrm>
            <a:off x="3019268" y="1808820"/>
            <a:ext cx="1" cy="17773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sz="1300" dirty="0"/>
          </a:p>
        </p:txBody>
      </p:sp>
      <p:sp>
        <p:nvSpPr>
          <p:cNvPr id="25" name="Text Box 4"/>
          <p:cNvSpPr txBox="1">
            <a:spLocks noChangeArrowheads="1"/>
          </p:cNvSpPr>
          <p:nvPr/>
        </p:nvSpPr>
        <p:spPr bwMode="auto">
          <a:xfrm>
            <a:off x="4256965" y="2054540"/>
            <a:ext cx="256528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itchFamily="2" charset="2"/>
              <a:buChar char="p"/>
              <a:defRPr sz="2800">
                <a:solidFill>
                  <a:schemeClr val="tx1"/>
                </a:solidFill>
                <a:latin typeface="Verdana" pitchFamily="34" charset="0"/>
              </a:defRPr>
            </a:lvl1pPr>
            <a:lvl2pPr marL="742950" indent="-285750">
              <a:spcBef>
                <a:spcPct val="20000"/>
              </a:spcBef>
              <a:buClr>
                <a:schemeClr val="tx2"/>
              </a:buClr>
              <a:buSzPct val="75000"/>
              <a:buFont typeface="Wingdings" pitchFamily="2" charset="2"/>
              <a:buChar char="n"/>
              <a:defRPr sz="2400">
                <a:solidFill>
                  <a:schemeClr val="tx1"/>
                </a:solidFill>
                <a:latin typeface="Verdana" pitchFamily="34" charset="0"/>
              </a:defRPr>
            </a:lvl2pPr>
            <a:lvl3pPr marL="1143000" indent="-228600">
              <a:spcBef>
                <a:spcPct val="20000"/>
              </a:spcBef>
              <a:buClr>
                <a:schemeClr val="accent1"/>
              </a:buClr>
              <a:buSzPct val="65000"/>
              <a:buFont typeface="Wingdings" pitchFamily="2" charset="2"/>
              <a:buChar char="p"/>
              <a:defRPr sz="2000">
                <a:solidFill>
                  <a:schemeClr val="tx1"/>
                </a:solidFill>
                <a:latin typeface="Verdana" pitchFamily="34" charset="0"/>
              </a:defRPr>
            </a:lvl3pPr>
            <a:lvl4pPr marL="1600200" indent="-228600">
              <a:spcBef>
                <a:spcPct val="20000"/>
              </a:spcBef>
              <a:buClr>
                <a:schemeClr val="bg2"/>
              </a:buClr>
              <a:buFont typeface="Wingdings" pitchFamily="2" charset="2"/>
              <a:buChar char="§"/>
              <a:defRPr sz="2000">
                <a:solidFill>
                  <a:schemeClr val="tx1"/>
                </a:solidFill>
                <a:latin typeface="Verdana" pitchFamily="34" charset="0"/>
              </a:defRPr>
            </a:lvl4pPr>
            <a:lvl5pPr marL="2057400" indent="-228600">
              <a:spcBef>
                <a:spcPct val="20000"/>
              </a:spcBef>
              <a:buClr>
                <a:schemeClr val="tx2"/>
              </a:buClr>
              <a:buSzPct val="80000"/>
              <a:buFont typeface="Wingdings" pitchFamily="2" charset="2"/>
              <a:buChar char="§"/>
              <a:defRPr sz="2000">
                <a:solidFill>
                  <a:schemeClr val="tx1"/>
                </a:solidFill>
                <a:latin typeface="Verdana" pitchFamily="34" charset="0"/>
              </a:defRPr>
            </a:lvl5pPr>
            <a:lvl6pPr marL="25146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6pPr>
            <a:lvl7pPr marL="29718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7pPr>
            <a:lvl8pPr marL="34290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8pPr>
            <a:lvl9pPr marL="3886200" indent="-228600" eaLnBrk="0" fontAlgn="base" hangingPunct="0">
              <a:spcBef>
                <a:spcPct val="20000"/>
              </a:spcBef>
              <a:spcAft>
                <a:spcPct val="0"/>
              </a:spcAft>
              <a:buClr>
                <a:schemeClr val="tx2"/>
              </a:buClr>
              <a:buSzPct val="80000"/>
              <a:buFont typeface="Wingdings" pitchFamily="2" charset="2"/>
              <a:buChar char="§"/>
              <a:defRPr sz="2000">
                <a:solidFill>
                  <a:schemeClr val="tx1"/>
                </a:solidFill>
                <a:latin typeface="Verdana" pitchFamily="34" charset="0"/>
              </a:defRPr>
            </a:lvl9pPr>
          </a:lstStyle>
          <a:p>
            <a:pPr algn="ctr">
              <a:spcBef>
                <a:spcPct val="0"/>
              </a:spcBef>
              <a:buClrTx/>
              <a:buSzTx/>
              <a:buFontTx/>
              <a:buNone/>
            </a:pPr>
            <a:r>
              <a:rPr lang="hu-HU" altLang="en-US" sz="1300" b="1" dirty="0">
                <a:solidFill>
                  <a:srgbClr val="000000"/>
                </a:solidFill>
              </a:rPr>
              <a:t>Widening</a:t>
            </a:r>
            <a:r>
              <a:rPr lang="en-US" altLang="en-US" sz="1300" b="1" dirty="0">
                <a:solidFill>
                  <a:srgbClr val="000000"/>
                </a:solidFill>
              </a:rPr>
              <a:t> the scope</a:t>
            </a:r>
            <a:endParaRPr lang="hu-HU" altLang="en-US" sz="1300" b="1" dirty="0">
              <a:solidFill>
                <a:srgbClr val="000000"/>
              </a:solidFill>
            </a:endParaRPr>
          </a:p>
          <a:p>
            <a:pPr algn="ctr">
              <a:spcBef>
                <a:spcPct val="0"/>
              </a:spcBef>
              <a:buClrTx/>
              <a:buSzTx/>
              <a:buFontTx/>
              <a:buNone/>
            </a:pPr>
            <a:r>
              <a:rPr lang="en-US" altLang="en-US" sz="1300" b="1" dirty="0">
                <a:solidFill>
                  <a:srgbClr val="000000"/>
                </a:solidFill>
              </a:rPr>
              <a:t> of Windows</a:t>
            </a:r>
            <a:r>
              <a:rPr lang="hu-HU" altLang="en-US" sz="1300" b="1" dirty="0">
                <a:solidFill>
                  <a:srgbClr val="000000"/>
                </a:solidFill>
              </a:rPr>
              <a:t> </a:t>
            </a:r>
            <a:r>
              <a:rPr lang="en-US" altLang="en-US" sz="1300" b="1" dirty="0">
                <a:solidFill>
                  <a:srgbClr val="000000"/>
                </a:solidFill>
              </a:rPr>
              <a:t>to cover also ARM processors</a:t>
            </a:r>
          </a:p>
        </p:txBody>
      </p:sp>
      <p:sp>
        <p:nvSpPr>
          <p:cNvPr id="26" name="TextBox 25"/>
          <p:cNvSpPr txBox="1"/>
          <p:nvPr/>
        </p:nvSpPr>
        <p:spPr>
          <a:xfrm>
            <a:off x="2366755" y="2985498"/>
            <a:ext cx="1261884" cy="292388"/>
          </a:xfrm>
          <a:prstGeom prst="rect">
            <a:avLst/>
          </a:prstGeom>
          <a:noFill/>
        </p:spPr>
        <p:txBody>
          <a:bodyPr wrap="none" rtlCol="0">
            <a:spAutoFit/>
          </a:bodyPr>
          <a:lstStyle/>
          <a:p>
            <a:r>
              <a:rPr lang="en-US" sz="1300" i="1" dirty="0"/>
              <a:t>(Subsection b)</a:t>
            </a:r>
          </a:p>
        </p:txBody>
      </p:sp>
      <p:sp>
        <p:nvSpPr>
          <p:cNvPr id="27" name="TextBox 26"/>
          <p:cNvSpPr txBox="1"/>
          <p:nvPr/>
        </p:nvSpPr>
        <p:spPr>
          <a:xfrm>
            <a:off x="8794880" y="6469991"/>
            <a:ext cx="348172" cy="400110"/>
          </a:xfrm>
          <a:prstGeom prst="rect">
            <a:avLst/>
          </a:prstGeom>
          <a:noFill/>
        </p:spPr>
        <p:txBody>
          <a:bodyPr wrap="none" rtlCol="0">
            <a:spAutoFit/>
          </a:bodyPr>
          <a:lstStyle/>
          <a:p>
            <a:r>
              <a:rPr lang="en-US" sz="2000" dirty="0">
                <a:solidFill>
                  <a:srgbClr val="FF0000"/>
                </a:solidFill>
                <a:latin typeface="+mj-lt"/>
              </a:rPr>
              <a:t>*</a:t>
            </a:r>
          </a:p>
        </p:txBody>
      </p:sp>
    </p:spTree>
    <p:extLst>
      <p:ext uri="{BB962C8B-B14F-4D97-AF65-F5344CB8AC3E}">
        <p14:creationId xmlns:p14="http://schemas.microsoft.com/office/powerpoint/2010/main" val="359656901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(3)</a:t>
            </a:r>
            <a:endParaRPr lang="en-US" dirty="0"/>
          </a:p>
        </p:txBody>
      </p:sp>
      <p:sp>
        <p:nvSpPr>
          <p:cNvPr id="4" name="TextBox 3"/>
          <p:cNvSpPr txBox="1"/>
          <p:nvPr/>
        </p:nvSpPr>
        <p:spPr>
          <a:xfrm>
            <a:off x="121949" y="518302"/>
            <a:ext cx="50257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2D8A"/>
                </a:solidFill>
                <a:effectLst/>
                <a:uLnTx/>
                <a:uFillTx/>
                <a:latin typeface="Verdana"/>
                <a:ea typeface="+mn-ea"/>
                <a:cs typeface="+mn-cs"/>
              </a:rPr>
              <a:t>a</a:t>
            </a:r>
            <a:r>
              <a:rPr kumimoji="0" lang="hu-HU" sz="1800" b="0" i="0" u="none" strike="noStrike" kern="1200" cap="none" spc="0" normalizeH="0" baseline="0" noProof="0" dirty="0">
                <a:ln>
                  <a:noFill/>
                </a:ln>
                <a:solidFill>
                  <a:srgbClr val="2D2D8A"/>
                </a:solidFill>
                <a:effectLst/>
                <a:uLnTx/>
                <a:uFillTx/>
                <a:latin typeface="Verdana"/>
                <a:ea typeface="+mn-ea"/>
                <a:cs typeface="+mn-cs"/>
              </a:rPr>
              <a:t>) Introduc</a:t>
            </a:r>
            <a:r>
              <a:rPr kumimoji="0" lang="en-US" sz="1800" b="0" i="0" u="none" strike="noStrike" kern="1200" cap="none" spc="0" normalizeH="0" baseline="0" noProof="0" dirty="0" err="1">
                <a:ln>
                  <a:noFill/>
                </a:ln>
                <a:solidFill>
                  <a:srgbClr val="2D2D8A"/>
                </a:solidFill>
                <a:effectLst/>
                <a:uLnTx/>
                <a:uFillTx/>
                <a:latin typeface="Verdana"/>
                <a:ea typeface="+mn-ea"/>
                <a:cs typeface="+mn-cs"/>
              </a:rPr>
              <a:t>ing</a:t>
            </a:r>
            <a:r>
              <a:rPr kumimoji="0" lang="hu-HU" sz="1800" b="0" i="0" u="none" strike="noStrike" kern="1200" cap="none" spc="0" normalizeH="0" baseline="0" noProof="0" dirty="0">
                <a:ln>
                  <a:noFill/>
                </a:ln>
                <a:solidFill>
                  <a:srgbClr val="2D2D8A"/>
                </a:solidFill>
                <a:effectLst/>
                <a:uLnTx/>
                <a:uFillTx/>
                <a:latin typeface="Verdana"/>
                <a:ea typeface="+mn-ea"/>
                <a:cs typeface="+mn-cs"/>
              </a:rPr>
              <a:t> Windows </a:t>
            </a:r>
            <a:r>
              <a:rPr kumimoji="0" lang="en-US" sz="1800" b="0" i="0" u="none" strike="noStrike" kern="1200" cap="none" spc="0" normalizeH="0" baseline="0" noProof="0" dirty="0">
                <a:ln>
                  <a:noFill/>
                </a:ln>
                <a:solidFill>
                  <a:srgbClr val="2D2D8A"/>
                </a:solidFill>
                <a:effectLst/>
                <a:uLnTx/>
                <a:uFillTx/>
                <a:latin typeface="Verdana"/>
                <a:ea typeface="+mn-ea"/>
                <a:cs typeface="+mn-cs"/>
              </a:rPr>
              <a:t>for</a:t>
            </a:r>
            <a:r>
              <a:rPr kumimoji="0" lang="hu-HU" sz="1800" b="0" i="0" u="none" strike="noStrike" kern="1200" cap="none" spc="0" normalizeH="0" baseline="0" noProof="0" dirty="0">
                <a:ln>
                  <a:noFill/>
                </a:ln>
                <a:solidFill>
                  <a:srgbClr val="2D2D8A"/>
                </a:solidFill>
                <a:effectLst/>
                <a:uLnTx/>
                <a:uFillTx/>
                <a:latin typeface="Verdana"/>
                <a:ea typeface="+mn-ea"/>
                <a:cs typeface="+mn-cs"/>
              </a:rPr>
              <a:t> smartphones</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sp>
        <p:nvSpPr>
          <p:cNvPr id="5" name="TextBox 4"/>
          <p:cNvSpPr txBox="1"/>
          <p:nvPr/>
        </p:nvSpPr>
        <p:spPr>
          <a:xfrm>
            <a:off x="451055" y="890818"/>
            <a:ext cx="332065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2003 Windows Mobile 2003</a:t>
            </a:r>
          </a:p>
        </p:txBody>
      </p:sp>
      <p:sp>
        <p:nvSpPr>
          <p:cNvPr id="6" name="TextBox 5"/>
          <p:cNvSpPr txBox="1"/>
          <p:nvPr/>
        </p:nvSpPr>
        <p:spPr>
          <a:xfrm>
            <a:off x="1196625" y="1223547"/>
            <a:ext cx="7875875"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It was based on the kernel of Microsoft's Windows 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hu-HU" sz="1600" b="0" i="0" u="none" strike="noStrike" kern="1200" cap="none" spc="0" normalizeH="0" baseline="0" noProof="0" dirty="0">
                <a:ln>
                  <a:noFill/>
                </a:ln>
                <a:solidFill>
                  <a:srgbClr val="FF0000"/>
                </a:solidFill>
                <a:effectLst/>
                <a:uLnTx/>
                <a:uFillTx/>
                <a:latin typeface="Verdana"/>
                <a:ea typeface="+mn-ea"/>
                <a:cs typeface="+mn-cs"/>
              </a:rPr>
              <a:t>Windows CE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was</a:t>
            </a:r>
            <a:r>
              <a:rPr kumimoji="0" lang="hu-HU" sz="1600" b="0" i="0" u="none" strike="noStrike" kern="1200" cap="none" spc="0" normalizeH="0" baseline="0" noProof="0" dirty="0">
                <a:ln>
                  <a:noFill/>
                </a:ln>
                <a:solidFill>
                  <a:srgbClr val="000000"/>
                </a:solidFill>
                <a:effectLst/>
                <a:uLnTx/>
                <a:uFillTx/>
                <a:latin typeface="Verdana"/>
                <a:ea typeface="+mn-ea"/>
                <a:cs typeface="+mn-cs"/>
              </a:rPr>
              <a:t> an OS for embedded devices, optimized for minimal</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hu-HU" sz="1600" b="0" i="0" u="none" strike="noStrike" kern="1200" cap="none" spc="0" normalizeH="0" baseline="0" noProof="0" dirty="0">
                <a:ln>
                  <a:noFill/>
                </a:ln>
                <a:solidFill>
                  <a:srgbClr val="000000"/>
                </a:solidFill>
                <a:effectLst/>
                <a:uLnTx/>
                <a:uFillTx/>
                <a:latin typeface="Verdana"/>
                <a:ea typeface="+mn-ea"/>
                <a:cs typeface="+mn-cs"/>
              </a:rPr>
              <a:t>memory).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7" name="TextBox 6"/>
          <p:cNvSpPr txBox="1"/>
          <p:nvPr/>
        </p:nvSpPr>
        <p:spPr>
          <a:xfrm>
            <a:off x="356521" y="2381140"/>
            <a:ext cx="2815194"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2010 Windows </a:t>
            </a:r>
            <a:r>
              <a:rPr kumimoji="0" lang="en-US" sz="1600" b="0" i="0" u="none" strike="noStrike" kern="1200" cap="none" spc="0" normalizeH="0" baseline="0" noProof="0" dirty="0">
                <a:ln>
                  <a:noFill/>
                </a:ln>
                <a:solidFill>
                  <a:srgbClr val="000000"/>
                </a:solidFill>
                <a:effectLst/>
                <a:uLnTx/>
                <a:uFillTx/>
                <a:latin typeface="Verdana"/>
                <a:ea typeface="+mn-ea"/>
                <a:cs typeface="+mn-cs"/>
              </a:rPr>
              <a:t>Phone 7 </a:t>
            </a:r>
            <a:endParaRPr kumimoji="0" lang="hu-HU"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8" name="TextBox 7"/>
          <p:cNvSpPr txBox="1"/>
          <p:nvPr/>
        </p:nvSpPr>
        <p:spPr>
          <a:xfrm>
            <a:off x="566555" y="5086344"/>
            <a:ext cx="7355779" cy="90794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Despite Microsoft's efforts, </a:t>
            </a:r>
            <a:r>
              <a:rPr kumimoji="0" lang="hu-HU" sz="1600" b="0" i="0" u="none" strike="noStrike" kern="1200" cap="none" spc="0" normalizeH="0" baseline="0" noProof="0" dirty="0">
                <a:ln>
                  <a:noFill/>
                </a:ln>
                <a:solidFill>
                  <a:srgbClr val="FF0000"/>
                </a:solidFill>
                <a:effectLst/>
                <a:uLnTx/>
                <a:uFillTx/>
                <a:latin typeface="Verdana"/>
                <a:ea typeface="+mn-ea"/>
                <a:cs typeface="+mn-cs"/>
              </a:rPr>
              <a:t>Windows based phone OSs could not</a:t>
            </a:r>
            <a:endParaRPr kumimoji="0" lang="en-US" sz="1600" b="0" i="0" u="none" strike="noStrike" kern="1200" cap="none" spc="0" normalizeH="0" baseline="0" noProof="0" dirty="0">
              <a:ln>
                <a:noFill/>
              </a:ln>
              <a:solidFill>
                <a:srgbClr val="FF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achieve notable</a:t>
            </a:r>
            <a:r>
              <a:rPr kumimoji="0" lang="en-US" sz="1600" b="0" i="0" u="none" strike="noStrike" kern="1200" cap="none" spc="0" normalizeH="0" baseline="0" noProof="0" dirty="0">
                <a:ln>
                  <a:noFill/>
                </a:ln>
                <a:solidFill>
                  <a:srgbClr val="FF0000"/>
                </a:solidFill>
                <a:effectLst/>
                <a:uLnTx/>
                <a:uFillTx/>
                <a:latin typeface="Verdana"/>
                <a:ea typeface="+mn-ea"/>
                <a:cs typeface="+mn-cs"/>
              </a:rPr>
              <a:t> </a:t>
            </a:r>
            <a:r>
              <a:rPr kumimoji="0" lang="hu-HU" sz="1600" b="0" i="0" u="none" strike="noStrike" kern="1200" cap="none" spc="0" normalizeH="0" baseline="0" noProof="0" dirty="0">
                <a:ln>
                  <a:noFill/>
                </a:ln>
                <a:solidFill>
                  <a:srgbClr val="FF0000"/>
                </a:solidFill>
                <a:effectLst/>
                <a:uLnTx/>
                <a:uFillTx/>
                <a:latin typeface="Verdana"/>
                <a:ea typeface="+mn-ea"/>
                <a:cs typeface="+mn-cs"/>
              </a:rPr>
              <a:t>market share,</a:t>
            </a:r>
            <a:r>
              <a:rPr kumimoji="0" lang="hu-HU" sz="1600" b="0" i="0" u="none" strike="noStrike" kern="1200" cap="none" spc="0" normalizeH="0" baseline="0" noProof="0" dirty="0">
                <a:ln>
                  <a:noFill/>
                </a:ln>
                <a:solidFill>
                  <a:srgbClr val="000000"/>
                </a:solidFill>
                <a:effectLst/>
                <a:uLnTx/>
                <a:uFillTx/>
                <a:latin typeface="Verdana"/>
                <a:ea typeface="+mn-ea"/>
                <a:cs typeface="+mn-cs"/>
              </a:rPr>
              <a:t> as indicated in the next Figure.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Finally, in </a:t>
            </a:r>
            <a:r>
              <a:rPr kumimoji="0" lang="en-US" sz="1600" b="0" i="0" u="none" strike="noStrike" kern="1200" cap="none" spc="0" normalizeH="0" baseline="0" noProof="0" dirty="0">
                <a:ln>
                  <a:noFill/>
                </a:ln>
                <a:solidFill>
                  <a:srgbClr val="0070C0"/>
                </a:solidFill>
                <a:effectLst/>
                <a:uLnTx/>
                <a:uFillTx/>
                <a:latin typeface="Verdana"/>
                <a:ea typeface="+mn-ea"/>
                <a:cs typeface="+mn-cs"/>
              </a:rPr>
              <a:t>10/2017 </a:t>
            </a:r>
            <a:r>
              <a:rPr kumimoji="0" lang="en-US" sz="1600" b="0" i="0" u="none" strike="noStrike" kern="1200" cap="none" spc="0" normalizeH="0" baseline="0" noProof="0" dirty="0">
                <a:ln>
                  <a:noFill/>
                </a:ln>
                <a:solidFill>
                  <a:srgbClr val="FF0000"/>
                </a:solidFill>
                <a:effectLst/>
                <a:uLnTx/>
                <a:uFillTx/>
                <a:latin typeface="Verdana"/>
                <a:ea typeface="+mn-ea"/>
                <a:cs typeface="+mn-cs"/>
              </a:rPr>
              <a:t>Microsoft cancelled Windows 10 Mobile.</a:t>
            </a:r>
          </a:p>
        </p:txBody>
      </p:sp>
      <p:sp>
        <p:nvSpPr>
          <p:cNvPr id="10" name="TextBox 9"/>
          <p:cNvSpPr txBox="1"/>
          <p:nvPr/>
        </p:nvSpPr>
        <p:spPr>
          <a:xfrm>
            <a:off x="1057728" y="2696383"/>
            <a:ext cx="7826181" cy="1205458"/>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70C0"/>
                </a:solidFill>
                <a:effectLst/>
                <a:uLnTx/>
                <a:uFillTx/>
                <a:latin typeface="Verdana"/>
                <a:ea typeface="+mn-ea"/>
                <a:cs typeface="+mn-cs"/>
              </a:rPr>
              <a:t>Nokia's Lumia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smartphone series, </a:t>
            </a:r>
            <a:r>
              <a:rPr kumimoji="0" lang="en-US" sz="1600" b="0" i="0" u="none" strike="noStrike" kern="1200" cap="none" spc="0" normalizeH="0" baseline="0" noProof="0" dirty="0">
                <a:ln>
                  <a:noFill/>
                </a:ln>
                <a:solidFill>
                  <a:srgbClr val="0070C0"/>
                </a:solidFill>
                <a:effectLst/>
                <a:uLnTx/>
                <a:uFillTx/>
                <a:latin typeface="Verdana"/>
                <a:ea typeface="+mn-ea"/>
                <a:cs typeface="+mn-cs"/>
              </a:rPr>
              <a:t>starting with the Lumia 800 (2011</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a:t>
            </a:r>
            <a:endParaRPr kumimoji="0" lang="en-US" sz="1600" b="0" i="0" u="none" strike="noStrike" kern="1200" cap="none" spc="0" normalizeH="0" baseline="0" noProof="0" dirty="0">
              <a:ln>
                <a:noFill/>
              </a:ln>
              <a:solidFill>
                <a:srgbClr val="0070C0"/>
              </a:solidFill>
              <a:effectLst/>
              <a:uLnTx/>
              <a:uFillTx/>
              <a:latin typeface="Verdana"/>
              <a:ea typeface="+mn-ea"/>
              <a:cs typeface="+mn-cs"/>
            </a:endParaRPr>
          </a:p>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were based on Qualcomm's processors but run under the</a:t>
            </a:r>
          </a:p>
          <a:p>
            <a:pPr marR="0" lvl="0" algn="l" defTabSz="914400" rtl="0" eaLnBrk="1" fontAlgn="auto" latinLnBrk="0" hangingPunct="1">
              <a:lnSpc>
                <a:spcPct val="100000"/>
              </a:lnSpc>
              <a:spcBef>
                <a:spcPts val="0"/>
              </a:spcBef>
              <a:spcAft>
                <a:spcPts val="600"/>
              </a:spcAft>
              <a:buClrTx/>
              <a:buSzTx/>
              <a:tabLst/>
              <a:defRPr/>
            </a:pPr>
            <a:r>
              <a:rPr kumimoji="0" lang="en-US" sz="1600" b="0" i="0" u="none" strike="noStrike" kern="1200" cap="none" spc="0" normalizeH="0" baseline="0" noProof="0" dirty="0">
                <a:ln>
                  <a:noFill/>
                </a:ln>
                <a:solidFill>
                  <a:srgbClr val="0070C0"/>
                </a:solidFill>
                <a:effectLst/>
                <a:uLnTx/>
                <a:uFillTx/>
                <a:latin typeface="Verdana"/>
                <a:ea typeface="+mn-ea"/>
                <a:cs typeface="+mn-cs"/>
              </a:rPr>
              <a:t>       Windows Phone (later the Windows 10 Mobile) </a:t>
            </a:r>
            <a:r>
              <a:rPr kumimoji="0" lang="en-US" sz="1600" b="0" i="0" u="none" strike="noStrike" kern="1200" cap="none" spc="0" normalizeH="0" baseline="0" noProof="0" dirty="0" smtClean="0">
                <a:ln>
                  <a:noFill/>
                </a:ln>
                <a:solidFill>
                  <a:srgbClr val="0070C0"/>
                </a:solidFill>
                <a:effectLst/>
                <a:uLnTx/>
                <a:uFillTx/>
                <a:latin typeface="Verdana"/>
                <a:ea typeface="+mn-ea"/>
                <a:cs typeface="+mn-cs"/>
              </a:rPr>
              <a:t>OSs.</a:t>
            </a:r>
          </a:p>
          <a:p>
            <a:pPr marR="0" lvl="0" algn="l" defTabSz="914400" rtl="0" eaLnBrk="1" fontAlgn="auto" latinLnBrk="0" hangingPunct="1">
              <a:lnSpc>
                <a:spcPct val="100000"/>
              </a:lnSpc>
              <a:spcBef>
                <a:spcPts val="0"/>
              </a:spcBef>
              <a:spcAft>
                <a:spcPts val="200"/>
              </a:spcAft>
              <a:buClrTx/>
              <a:buSzTx/>
              <a:tabLst/>
              <a:defRPr/>
            </a:pP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Windows Phone 7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earned moderate success.</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1" name="TextBox 10"/>
          <p:cNvSpPr txBox="1"/>
          <p:nvPr/>
        </p:nvSpPr>
        <p:spPr>
          <a:xfrm>
            <a:off x="1100969" y="4149080"/>
            <a:ext cx="3092513" cy="61042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2010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8</a:t>
            </a:r>
          </a:p>
          <a:p>
            <a:pPr marR="0" lvl="0" algn="l" defTabSz="914400" rtl="0" eaLnBrk="1" fontAlgn="auto" latinLnBrk="0" hangingPunct="1">
              <a:lnSpc>
                <a:spcPct val="100000"/>
              </a:lnSpc>
              <a:spcBef>
                <a:spcPts val="0"/>
              </a:spcBef>
              <a:spcAft>
                <a:spcPts val="200"/>
              </a:spcAft>
              <a:buClrTx/>
              <a:buSzTx/>
              <a:tabLst/>
              <a:defRPr/>
            </a:pPr>
            <a:r>
              <a:rPr kumimoji="0" lang="hu-HU"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2014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Windows </a:t>
            </a:r>
            <a:r>
              <a:rPr kumimoji="0" lang="hu-HU" sz="1600" b="0" i="0" u="none" strike="noStrike" kern="1200" cap="none" spc="0" normalizeH="0" baseline="0" noProof="0" dirty="0">
                <a:ln>
                  <a:noFill/>
                </a:ln>
                <a:solidFill>
                  <a:srgbClr val="000000"/>
                </a:solidFill>
                <a:effectLst/>
                <a:uLnTx/>
                <a:uFillTx/>
                <a:latin typeface="Verdana"/>
                <a:ea typeface="+mn-ea"/>
                <a:cs typeface="+mn-cs"/>
              </a:rPr>
              <a:t>Phone </a:t>
            </a:r>
            <a:r>
              <a:rPr kumimoji="0" lang="hu-HU" sz="1600" b="0" i="0" u="none" strike="noStrike" kern="1200" cap="none" spc="0" normalizeH="0" baseline="0" noProof="0" dirty="0" smtClean="0">
                <a:ln>
                  <a:noFill/>
                </a:ln>
                <a:solidFill>
                  <a:srgbClr val="000000"/>
                </a:solidFill>
                <a:effectLst/>
                <a:uLnTx/>
                <a:uFillTx/>
                <a:latin typeface="Verdana"/>
                <a:ea typeface="+mn-ea"/>
                <a:cs typeface="+mn-cs"/>
              </a:rPr>
              <a:t>8.1  </a:t>
            </a:r>
            <a:endParaRPr kumimoji="0" lang="en-US" sz="1600" b="0" i="0" u="none" strike="noStrike" kern="1200" cap="none" spc="0" normalizeH="0" baseline="0" noProof="0" dirty="0">
              <a:ln>
                <a:noFill/>
              </a:ln>
              <a:solidFill>
                <a:srgbClr val="000000"/>
              </a:solidFill>
              <a:effectLst/>
              <a:uLnTx/>
              <a:uFillTx/>
              <a:latin typeface="Verdana"/>
              <a:ea typeface="+mn-ea"/>
              <a:cs typeface="+mn-cs"/>
            </a:endParaRPr>
          </a:p>
        </p:txBody>
      </p:sp>
      <p:sp>
        <p:nvSpPr>
          <p:cNvPr id="12" name="TextBox 11"/>
          <p:cNvSpPr txBox="1"/>
          <p:nvPr/>
        </p:nvSpPr>
        <p:spPr>
          <a:xfrm>
            <a:off x="926595" y="3834045"/>
            <a:ext cx="2568139" cy="338554"/>
          </a:xfrm>
          <a:prstGeom prst="rect">
            <a:avLst/>
          </a:prstGeom>
          <a:noFill/>
        </p:spPr>
        <p:txBody>
          <a:bodyPr wrap="non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600" b="0" i="0" u="none" strike="noStrike" kern="1200" cap="none" spc="0" normalizeH="0" baseline="0" noProof="0" dirty="0">
                <a:ln>
                  <a:noFill/>
                </a:ln>
                <a:solidFill>
                  <a:srgbClr val="000000"/>
                </a:solidFill>
                <a:effectLst/>
                <a:uLnTx/>
                <a:uFillTx/>
                <a:latin typeface="Verdana"/>
                <a:ea typeface="+mn-ea"/>
                <a:cs typeface="+mn-cs"/>
              </a:rPr>
              <a:t> </a:t>
            </a:r>
            <a:r>
              <a:rPr kumimoji="0" lang="en-US" sz="1600" b="0" i="0" u="none" strike="noStrike" kern="1200" cap="none" spc="0" normalizeH="0" baseline="0" noProof="0" dirty="0" smtClean="0">
                <a:ln>
                  <a:noFill/>
                </a:ln>
                <a:solidFill>
                  <a:srgbClr val="000000"/>
                </a:solidFill>
                <a:effectLst/>
                <a:uLnTx/>
                <a:uFillTx/>
                <a:latin typeface="Verdana"/>
                <a:ea typeface="+mn-ea"/>
                <a:cs typeface="+mn-cs"/>
              </a:rPr>
              <a:t> Subsequent </a:t>
            </a:r>
            <a:r>
              <a:rPr kumimoji="0" lang="en-US" sz="1600" b="0" i="0" u="none" strike="noStrike" kern="1200" cap="none" spc="0" normalizeH="0" baseline="0" noProof="0" dirty="0">
                <a:ln>
                  <a:noFill/>
                </a:ln>
                <a:solidFill>
                  <a:srgbClr val="000000"/>
                </a:solidFill>
                <a:effectLst/>
                <a:uLnTx/>
                <a:uFillTx/>
                <a:latin typeface="Verdana"/>
                <a:ea typeface="+mn-ea"/>
                <a:cs typeface="+mn-cs"/>
              </a:rPr>
              <a:t>versions:</a:t>
            </a:r>
          </a:p>
        </p:txBody>
      </p:sp>
      <p:sp>
        <p:nvSpPr>
          <p:cNvPr id="14" name="TextBox 13"/>
          <p:cNvSpPr txBox="1"/>
          <p:nvPr/>
        </p:nvSpPr>
        <p:spPr>
          <a:xfrm>
            <a:off x="1116240" y="2033845"/>
            <a:ext cx="6494085" cy="369332"/>
          </a:xfrm>
          <a:prstGeom prst="rect">
            <a:avLst/>
          </a:prstGeom>
          <a:noFill/>
        </p:spPr>
        <p:txBody>
          <a:bodyPr wrap="none" rtlCol="0">
            <a:spAutoFit/>
          </a:bodyPr>
          <a:lstStyle/>
          <a:p>
            <a:r>
              <a:rPr lang="en-US" sz="1600" dirty="0" smtClean="0"/>
              <a:t>2004-2008 Subsequent releases up to Windows Mobile 6.5. </a:t>
            </a:r>
            <a:r>
              <a:rPr lang="en-US" dirty="0" smtClean="0"/>
              <a:t> </a:t>
            </a:r>
            <a:endParaRPr lang="en-US" dirty="0"/>
          </a:p>
        </p:txBody>
      </p:sp>
      <p:sp>
        <p:nvSpPr>
          <p:cNvPr id="15" name="TextBox 14"/>
          <p:cNvSpPr txBox="1"/>
          <p:nvPr/>
        </p:nvSpPr>
        <p:spPr>
          <a:xfrm>
            <a:off x="582685" y="4769525"/>
            <a:ext cx="2831224" cy="338554"/>
          </a:xfrm>
          <a:prstGeom prst="rect">
            <a:avLst/>
          </a:prstGeom>
          <a:noFill/>
        </p:spPr>
        <p:txBody>
          <a:bodyPr wrap="none" rtlCol="0">
            <a:spAutoFit/>
          </a:bodyPr>
          <a:lstStyle/>
          <a:p>
            <a:r>
              <a:rPr lang="en-US" sz="1600" dirty="0"/>
              <a:t>2015 Windows 10 Mobile </a:t>
            </a:r>
          </a:p>
        </p:txBody>
      </p:sp>
    </p:spTree>
    <p:extLst>
      <p:ext uri="{BB962C8B-B14F-4D97-AF65-F5344CB8AC3E}">
        <p14:creationId xmlns:p14="http://schemas.microsoft.com/office/powerpoint/2010/main" val="902739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0" end="0"/>
                                            </p:txEl>
                                          </p:spTgt>
                                        </p:tgtEl>
                                        <p:attrNameLst>
                                          <p:attrName>style.visibility</p:attrName>
                                        </p:attrNameLst>
                                      </p:cBhvr>
                                      <p:to>
                                        <p:strVal val="visible"/>
                                      </p:to>
                                    </p:set>
                                    <p:anim calcmode="lin" valueType="num">
                                      <p:cBhvr additive="base">
                                        <p:cTn id="3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 calcmode="lin" valueType="num">
                                      <p:cBhvr additive="base">
                                        <p:cTn id="35"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
                                            <p:txEl>
                                              <p:pRg st="1" end="1"/>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xEl>
                                              <p:pRg st="2" end="2"/>
                                            </p:txEl>
                                          </p:spTgt>
                                        </p:tgtEl>
                                        <p:attrNameLst>
                                          <p:attrName>style.visibility</p:attrName>
                                        </p:attrNameLst>
                                      </p:cBhvr>
                                      <p:to>
                                        <p:strVal val="visible"/>
                                      </p:to>
                                    </p:set>
                                    <p:anim calcmode="lin" valueType="num">
                                      <p:cBhvr additive="base">
                                        <p:cTn id="3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
                                            <p:txEl>
                                              <p:pRg st="2" end="2"/>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
                                            <p:txEl>
                                              <p:pRg st="3" end="3"/>
                                            </p:txEl>
                                          </p:spTgt>
                                        </p:tgtEl>
                                        <p:attrNameLst>
                                          <p:attrName>style.visibility</p:attrName>
                                        </p:attrNameLst>
                                      </p:cBhvr>
                                      <p:to>
                                        <p:strVal val="visible"/>
                                      </p:to>
                                    </p:set>
                                    <p:anim calcmode="lin" valueType="num">
                                      <p:cBhvr additive="base">
                                        <p:cTn id="43"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additive="base">
                                        <p:cTn id="65" dur="500" fill="hold"/>
                                        <p:tgtEl>
                                          <p:spTgt spid="8"/>
                                        </p:tgtEl>
                                        <p:attrNameLst>
                                          <p:attrName>ppt_x</p:attrName>
                                        </p:attrNameLst>
                                      </p:cBhvr>
                                      <p:tavLst>
                                        <p:tav tm="0">
                                          <p:val>
                                            <p:strVal val="#ppt_x"/>
                                          </p:val>
                                        </p:tav>
                                        <p:tav tm="100000">
                                          <p:val>
                                            <p:strVal val="#ppt_x"/>
                                          </p:val>
                                        </p:tav>
                                      </p:tavLst>
                                    </p:anim>
                                    <p:anim calcmode="lin" valueType="num">
                                      <p:cBhvr additive="base">
                                        <p:cTn id="6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p:bldP spid="12" grpId="0"/>
      <p:bldP spid="14" grpId="0"/>
      <p:bldP spid="15"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(4)</a:t>
            </a:r>
            <a:endParaRPr lang="en-US" dirty="0"/>
          </a:p>
        </p:txBody>
      </p:sp>
      <p:sp>
        <p:nvSpPr>
          <p:cNvPr id="4" name="TextBox 3"/>
          <p:cNvSpPr txBox="1"/>
          <p:nvPr/>
        </p:nvSpPr>
        <p:spPr>
          <a:xfrm>
            <a:off x="128045" y="519422"/>
            <a:ext cx="865429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Global market share of leading smartphone OSs in terms of sales figures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hu-HU" sz="1800" b="0" i="0" u="none" strike="noStrike" kern="1200" cap="none" spc="0" normalizeH="0" baseline="0" noProof="0" dirty="0">
                <a:ln>
                  <a:noFill/>
                </a:ln>
                <a:solidFill>
                  <a:srgbClr val="2D2D8A"/>
                </a:solidFill>
                <a:effectLst/>
                <a:uLnTx/>
                <a:uFillTx/>
                <a:latin typeface="Verdana"/>
                <a:ea typeface="+mn-ea"/>
                <a:cs typeface="+mn-cs"/>
              </a:rPr>
              <a:t>  to end users from Q1 2009 to Q</a:t>
            </a:r>
            <a:r>
              <a:rPr kumimoji="0" lang="en-US" sz="1800" b="0" i="0" u="none" strike="noStrike" kern="1200" cap="none" spc="0" normalizeH="0" baseline="0" noProof="0" dirty="0">
                <a:ln>
                  <a:noFill/>
                </a:ln>
                <a:solidFill>
                  <a:srgbClr val="2D2D8A"/>
                </a:solidFill>
                <a:effectLst/>
                <a:uLnTx/>
                <a:uFillTx/>
                <a:latin typeface="Verdana"/>
                <a:ea typeface="+mn-ea"/>
                <a:cs typeface="+mn-cs"/>
              </a:rPr>
              <a:t>2</a:t>
            </a:r>
            <a:r>
              <a:rPr kumimoji="0" lang="hu-HU" sz="1800" b="0" i="0" u="none" strike="noStrike" kern="1200" cap="none" spc="0" normalizeH="0" baseline="0" noProof="0" dirty="0">
                <a:ln>
                  <a:noFill/>
                </a:ln>
                <a:solidFill>
                  <a:srgbClr val="2D2D8A"/>
                </a:solidFill>
                <a:effectLst/>
                <a:uLnTx/>
                <a:uFillTx/>
                <a:latin typeface="Verdana"/>
                <a:ea typeface="+mn-ea"/>
                <a:cs typeface="+mn-cs"/>
              </a:rPr>
              <a:t> 201</a:t>
            </a:r>
            <a:r>
              <a:rPr kumimoji="0" lang="en-US" sz="1800" b="0" i="0" u="none" strike="noStrike" kern="1200" cap="none" spc="0" normalizeH="0" baseline="0" noProof="0" dirty="0">
                <a:ln>
                  <a:noFill/>
                </a:ln>
                <a:solidFill>
                  <a:srgbClr val="2D2D8A"/>
                </a:solidFill>
                <a:effectLst/>
                <a:uLnTx/>
                <a:uFillTx/>
                <a:latin typeface="Verdana"/>
                <a:ea typeface="+mn-ea"/>
                <a:cs typeface="+mn-cs"/>
              </a:rPr>
              <a:t>8</a:t>
            </a:r>
            <a:r>
              <a:rPr kumimoji="0" lang="hu-HU" sz="1800" b="0" i="0" u="none" strike="noStrike" kern="1200" cap="none" spc="0" normalizeH="0" baseline="0" noProof="0" dirty="0">
                <a:ln>
                  <a:noFill/>
                </a:ln>
                <a:solidFill>
                  <a:srgbClr val="2D2D8A"/>
                </a:solidFill>
                <a:effectLst/>
                <a:uLnTx/>
                <a:uFillTx/>
                <a:latin typeface="Verdana"/>
                <a:ea typeface="+mn-ea"/>
                <a:cs typeface="+mn-cs"/>
              </a:rPr>
              <a:t> [</a:t>
            </a:r>
            <a:r>
              <a:rPr kumimoji="0" lang="en-US" sz="1800" b="0" i="0" u="none" strike="noStrike" kern="1200" cap="none" spc="0" normalizeH="0" baseline="0" noProof="0" dirty="0">
                <a:ln>
                  <a:noFill/>
                </a:ln>
                <a:solidFill>
                  <a:srgbClr val="2D2D8A"/>
                </a:solidFill>
                <a:effectLst/>
                <a:uLnTx/>
                <a:uFillTx/>
                <a:latin typeface="Verdana"/>
                <a:ea typeface="+mn-ea"/>
                <a:cs typeface="+mn-cs"/>
              </a:rPr>
              <a:t>42</a:t>
            </a:r>
            <a:r>
              <a:rPr kumimoji="0" lang="hu-HU" sz="1800" b="0" i="0" u="none" strike="noStrike" kern="1200" cap="none" spc="0" normalizeH="0" baseline="0" noProof="0" dirty="0">
                <a:ln>
                  <a:noFill/>
                </a:ln>
                <a:solidFill>
                  <a:srgbClr val="2D2D8A"/>
                </a:solidFill>
                <a:effectLst/>
                <a:uLnTx/>
                <a:uFillTx/>
                <a:latin typeface="Verdana"/>
                <a:ea typeface="+mn-ea"/>
                <a:cs typeface="+mn-cs"/>
              </a:rPr>
              <a:t>]</a:t>
            </a:r>
            <a:endParaRPr kumimoji="0" lang="en-US" sz="1800" b="0" i="0" u="none" strike="noStrike" kern="1200" cap="none" spc="0" normalizeH="0" baseline="0" noProof="0" dirty="0">
              <a:ln>
                <a:noFill/>
              </a:ln>
              <a:solidFill>
                <a:srgbClr val="2D2D8A"/>
              </a:solidFill>
              <a:effectLst/>
              <a:uLnTx/>
              <a:uFillTx/>
              <a:latin typeface="Verdana"/>
              <a:ea typeface="+mn-ea"/>
              <a:cs typeface="+mn-cs"/>
            </a:endParaRPr>
          </a:p>
        </p:txBody>
      </p:sp>
      <p:pic>
        <p:nvPicPr>
          <p:cNvPr id="11" name="Picture 10"/>
          <p:cNvPicPr>
            <a:picLocks noChangeAspect="1"/>
          </p:cNvPicPr>
          <p:nvPr/>
        </p:nvPicPr>
        <p:blipFill rotWithShape="1">
          <a:blip r:embed="rId2"/>
          <a:srcRect l="3336" t="17025" r="2394" b="2152"/>
          <a:stretch/>
        </p:blipFill>
        <p:spPr>
          <a:xfrm>
            <a:off x="450998" y="1298670"/>
            <a:ext cx="8055895" cy="5034934"/>
          </a:xfrm>
          <a:prstGeom prst="rect">
            <a:avLst/>
          </a:prstGeom>
        </p:spPr>
      </p:pic>
      <p:sp>
        <p:nvSpPr>
          <p:cNvPr id="5" name="TextBox 4"/>
          <p:cNvSpPr txBox="1"/>
          <p:nvPr/>
        </p:nvSpPr>
        <p:spPr>
          <a:xfrm>
            <a:off x="8811218" y="6224245"/>
            <a:ext cx="3481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Verdana"/>
                <a:ea typeface="+mn-ea"/>
                <a:cs typeface="+mn-cs"/>
              </a:rPr>
              <a:t>*</a:t>
            </a:r>
          </a:p>
        </p:txBody>
      </p:sp>
      <p:sp>
        <p:nvSpPr>
          <p:cNvPr id="3" name="Rounded Rectangle 2"/>
          <p:cNvSpPr/>
          <p:nvPr/>
        </p:nvSpPr>
        <p:spPr>
          <a:xfrm>
            <a:off x="3106293" y="5973564"/>
            <a:ext cx="1035115" cy="360040"/>
          </a:xfrm>
          <a:prstGeom prst="roundRect">
            <a:avLst/>
          </a:prstGeom>
          <a:noFill/>
          <a:ln w="28575">
            <a:solidFill>
              <a:srgbClr val="FF373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Verdana"/>
              <a:ea typeface="+mn-ea"/>
              <a:cs typeface="+mn-cs"/>
            </a:endParaRPr>
          </a:p>
        </p:txBody>
      </p:sp>
    </p:spTree>
    <p:extLst>
      <p:ext uri="{BB962C8B-B14F-4D97-AF65-F5344CB8AC3E}">
        <p14:creationId xmlns:p14="http://schemas.microsoft.com/office/powerpoint/2010/main" val="295843512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(5)</a:t>
            </a:r>
            <a:endParaRPr lang="en-US" dirty="0"/>
          </a:p>
        </p:txBody>
      </p:sp>
      <p:sp>
        <p:nvSpPr>
          <p:cNvPr id="3" name="TextBox 2"/>
          <p:cNvSpPr txBox="1"/>
          <p:nvPr/>
        </p:nvSpPr>
        <p:spPr>
          <a:xfrm>
            <a:off x="76748" y="515564"/>
            <a:ext cx="8725722" cy="369332"/>
          </a:xfrm>
          <a:prstGeom prst="rect">
            <a:avLst/>
          </a:prstGeom>
          <a:noFill/>
        </p:spPr>
        <p:txBody>
          <a:bodyPr wrap="square" rtlCol="0">
            <a:spAutoFit/>
          </a:bodyPr>
          <a:lstStyle/>
          <a:p>
            <a:pPr>
              <a:spcBef>
                <a:spcPct val="0"/>
              </a:spcBef>
            </a:pPr>
            <a:r>
              <a:rPr lang="en-US" dirty="0">
                <a:solidFill>
                  <a:schemeClr val="accent6"/>
                </a:solidFill>
              </a:rPr>
              <a:t>b</a:t>
            </a:r>
            <a:r>
              <a:rPr lang="hu-HU" dirty="0">
                <a:solidFill>
                  <a:schemeClr val="accent6"/>
                </a:solidFill>
              </a:rPr>
              <a:t>) </a:t>
            </a:r>
            <a:r>
              <a:rPr lang="en-US" dirty="0">
                <a:solidFill>
                  <a:schemeClr val="accent6"/>
                </a:solidFill>
              </a:rPr>
              <a:t> </a:t>
            </a:r>
            <a:r>
              <a:rPr lang="hu-HU" dirty="0">
                <a:solidFill>
                  <a:schemeClr val="accent6"/>
                </a:solidFill>
              </a:rPr>
              <a:t>W</a:t>
            </a:r>
            <a:r>
              <a:rPr lang="en-US" dirty="0" err="1">
                <a:solidFill>
                  <a:schemeClr val="accent6"/>
                </a:solidFill>
              </a:rPr>
              <a:t>idening</a:t>
            </a:r>
            <a:r>
              <a:rPr lang="en-US" dirty="0">
                <a:solidFill>
                  <a:schemeClr val="accent6"/>
                </a:solidFill>
              </a:rPr>
              <a:t> the scope</a:t>
            </a:r>
            <a:r>
              <a:rPr lang="hu-HU" dirty="0">
                <a:solidFill>
                  <a:schemeClr val="accent6"/>
                </a:solidFill>
              </a:rPr>
              <a:t> </a:t>
            </a:r>
            <a:r>
              <a:rPr lang="en-US" dirty="0">
                <a:solidFill>
                  <a:schemeClr val="accent6"/>
                </a:solidFill>
              </a:rPr>
              <a:t>of Windows to cover also</a:t>
            </a:r>
            <a:r>
              <a:rPr lang="hu-HU" dirty="0">
                <a:solidFill>
                  <a:schemeClr val="accent6"/>
                </a:solidFill>
              </a:rPr>
              <a:t> </a:t>
            </a:r>
            <a:r>
              <a:rPr lang="en-US" dirty="0">
                <a:solidFill>
                  <a:schemeClr val="accent6"/>
                </a:solidFill>
              </a:rPr>
              <a:t>touchscreen tablets -1</a:t>
            </a:r>
          </a:p>
        </p:txBody>
      </p:sp>
      <p:sp>
        <p:nvSpPr>
          <p:cNvPr id="6" name="TextBox 5"/>
          <p:cNvSpPr txBox="1"/>
          <p:nvPr/>
        </p:nvSpPr>
        <p:spPr>
          <a:xfrm>
            <a:off x="476545" y="969693"/>
            <a:ext cx="8817863" cy="1400383"/>
          </a:xfrm>
          <a:prstGeom prst="rect">
            <a:avLst/>
          </a:prstGeom>
          <a:noFill/>
        </p:spPr>
        <p:txBody>
          <a:bodyPr wrap="none" rtlCol="0">
            <a:spAutoFit/>
          </a:bodyPr>
          <a:lstStyle/>
          <a:p>
            <a:pPr>
              <a:buClr>
                <a:schemeClr val="tx1"/>
              </a:buClr>
            </a:pPr>
            <a:r>
              <a:rPr lang="en-US" sz="1600" dirty="0">
                <a:solidFill>
                  <a:srgbClr val="FF0000"/>
                </a:solidFill>
              </a:rPr>
              <a:t>Windows 8</a:t>
            </a:r>
            <a:r>
              <a:rPr lang="en-US" sz="1600" dirty="0"/>
              <a:t> was Microsoft’s </a:t>
            </a:r>
            <a:r>
              <a:rPr lang="hu-HU" sz="1600" dirty="0"/>
              <a:t>first </a:t>
            </a:r>
            <a:r>
              <a:rPr lang="en-US" sz="1600" dirty="0"/>
              <a:t>try </a:t>
            </a:r>
            <a:r>
              <a:rPr lang="en-US" sz="1600" dirty="0">
                <a:solidFill>
                  <a:srgbClr val="0070C0"/>
                </a:solidFill>
              </a:rPr>
              <a:t>to cover the whole spectrum of </a:t>
            </a:r>
            <a:r>
              <a:rPr lang="en-US" sz="1600" dirty="0" smtClean="0">
                <a:solidFill>
                  <a:srgbClr val="0070C0"/>
                </a:solidFill>
              </a:rPr>
              <a:t>computers</a:t>
            </a:r>
            <a:r>
              <a:rPr lang="en-US" sz="1600" dirty="0" smtClean="0"/>
              <a:t> </a:t>
            </a:r>
            <a:endParaRPr lang="en-US" sz="1600" dirty="0"/>
          </a:p>
          <a:p>
            <a:r>
              <a:rPr lang="en-US" sz="1600" dirty="0"/>
              <a:t>   </a:t>
            </a:r>
            <a:r>
              <a:rPr lang="en-US" sz="1600" dirty="0" smtClean="0"/>
              <a:t>from server</a:t>
            </a:r>
            <a:r>
              <a:rPr lang="hu-HU" sz="1600" dirty="0"/>
              <a:t>s</a:t>
            </a:r>
            <a:r>
              <a:rPr lang="en-US" sz="1600" dirty="0"/>
              <a:t> through desktops and notebooks till </a:t>
            </a:r>
            <a:r>
              <a:rPr lang="en-US" sz="1600" dirty="0">
                <a:solidFill>
                  <a:srgbClr val="FF0000"/>
                </a:solidFill>
              </a:rPr>
              <a:t>touchscreen </a:t>
            </a:r>
            <a:r>
              <a:rPr lang="en-US" sz="1600" dirty="0" smtClean="0">
                <a:solidFill>
                  <a:srgbClr val="FF0000"/>
                </a:solidFill>
              </a:rPr>
              <a:t>tablets</a:t>
            </a:r>
          </a:p>
          <a:p>
            <a:pPr>
              <a:spcAft>
                <a:spcPts val="600"/>
              </a:spcAft>
            </a:pPr>
            <a:r>
              <a:rPr lang="en-US" sz="1600" dirty="0">
                <a:solidFill>
                  <a:srgbClr val="FF0000"/>
                </a:solidFill>
              </a:rPr>
              <a:t> </a:t>
            </a:r>
            <a:r>
              <a:rPr lang="en-US" sz="1600" dirty="0" smtClean="0">
                <a:solidFill>
                  <a:srgbClr val="FF0000"/>
                </a:solidFill>
              </a:rPr>
              <a:t>  </a:t>
            </a:r>
            <a:r>
              <a:rPr lang="en-US" sz="1600" dirty="0">
                <a:solidFill>
                  <a:srgbClr val="0070C0"/>
                </a:solidFill>
              </a:rPr>
              <a:t>by a single OS.</a:t>
            </a:r>
          </a:p>
          <a:p>
            <a:r>
              <a:rPr lang="en-US" sz="1600" dirty="0">
                <a:solidFill>
                  <a:srgbClr val="0070C0"/>
                </a:solidFill>
              </a:rPr>
              <a:t> </a:t>
            </a:r>
            <a:r>
              <a:rPr lang="en-US" sz="1600" dirty="0" smtClean="0">
                <a:solidFill>
                  <a:srgbClr val="0070C0"/>
                </a:solidFill>
              </a:rPr>
              <a:t>It </a:t>
            </a:r>
            <a:r>
              <a:rPr lang="en-US" sz="1600" dirty="0">
                <a:solidFill>
                  <a:srgbClr val="0070C0"/>
                </a:solidFill>
              </a:rPr>
              <a:t>has a new, tiles-based start menu, but the classic start menu can be reinstalled,</a:t>
            </a:r>
          </a:p>
          <a:p>
            <a:r>
              <a:rPr lang="en-US" sz="1600" dirty="0"/>
              <a:t>      as seen in the next Figure.  </a:t>
            </a:r>
          </a:p>
        </p:txBody>
      </p:sp>
    </p:spTree>
    <p:extLst>
      <p:ext uri="{BB962C8B-B14F-4D97-AF65-F5344CB8AC3E}">
        <p14:creationId xmlns:p14="http://schemas.microsoft.com/office/powerpoint/2010/main" val="296748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 calcmode="lin" valueType="num">
                                      <p:cBhvr additive="base">
                                        <p:cTn id="11"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calcmode="lin" valueType="num">
                                      <p:cBhvr additive="base">
                                        <p:cTn id="1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 calcmode="lin" valueType="num">
                                      <p:cBhvr additive="base">
                                        <p:cTn id="19"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 calcmode="lin" valueType="num">
                                      <p:cBhvr additive="base">
                                        <p:cTn id="23"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FFFF"/>
                </a:solidFill>
                <a:latin typeface="Verdana" pitchFamily="34" charset="0"/>
              </a:rPr>
              <a:t>4.3 Microsoft’s response to the mobile boom (6)</a:t>
            </a:r>
            <a:endParaRPr lang="en-US" dirty="0"/>
          </a:p>
        </p:txBody>
      </p:sp>
      <p:pic>
        <p:nvPicPr>
          <p:cNvPr id="3" name="Picture 2"/>
          <p:cNvPicPr>
            <a:picLocks noChangeAspect="1"/>
          </p:cNvPicPr>
          <p:nvPr/>
        </p:nvPicPr>
        <p:blipFill>
          <a:blip r:embed="rId2"/>
          <a:stretch>
            <a:fillRect/>
          </a:stretch>
        </p:blipFill>
        <p:spPr>
          <a:xfrm>
            <a:off x="521550" y="1136285"/>
            <a:ext cx="4791502" cy="2695220"/>
          </a:xfrm>
          <a:prstGeom prst="rect">
            <a:avLst/>
          </a:prstGeom>
        </p:spPr>
      </p:pic>
      <p:pic>
        <p:nvPicPr>
          <p:cNvPr id="4" name="Picture 3"/>
          <p:cNvPicPr>
            <a:picLocks noChangeAspect="1"/>
          </p:cNvPicPr>
          <p:nvPr/>
        </p:nvPicPr>
        <p:blipFill>
          <a:blip r:embed="rId3"/>
          <a:stretch>
            <a:fillRect/>
          </a:stretch>
        </p:blipFill>
        <p:spPr>
          <a:xfrm>
            <a:off x="3772396" y="3831504"/>
            <a:ext cx="5146928" cy="2895147"/>
          </a:xfrm>
          <a:prstGeom prst="rect">
            <a:avLst/>
          </a:prstGeom>
        </p:spPr>
      </p:pic>
      <p:sp>
        <p:nvSpPr>
          <p:cNvPr id="5" name="TextBox 4"/>
          <p:cNvSpPr txBox="1"/>
          <p:nvPr/>
        </p:nvSpPr>
        <p:spPr>
          <a:xfrm>
            <a:off x="115888" y="503675"/>
            <a:ext cx="8937062" cy="369332"/>
          </a:xfrm>
          <a:prstGeom prst="rect">
            <a:avLst/>
          </a:prstGeom>
          <a:noFill/>
        </p:spPr>
        <p:txBody>
          <a:bodyPr wrap="none" rtlCol="0">
            <a:spAutoFit/>
          </a:bodyPr>
          <a:lstStyle/>
          <a:p>
            <a:r>
              <a:rPr lang="en-US" dirty="0">
                <a:solidFill>
                  <a:schemeClr val="accent6"/>
                </a:solidFill>
              </a:rPr>
              <a:t>Tiles-based touchscreen and reinstalled “classic menu” of Windows 8 [104] </a:t>
            </a:r>
          </a:p>
        </p:txBody>
      </p:sp>
    </p:spTree>
    <p:extLst>
      <p:ext uri="{BB962C8B-B14F-4D97-AF65-F5344CB8AC3E}">
        <p14:creationId xmlns:p14="http://schemas.microsoft.com/office/powerpoint/2010/main" val="23349591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latin typeface="+mj-lt"/>
          </a:defRPr>
        </a:defPPr>
      </a:lstStyle>
    </a:tx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Level">
  <a:themeElements>
    <a:clrScheme name="Custom 1">
      <a:dk1>
        <a:srgbClr val="000000"/>
      </a:dk1>
      <a:lt1>
        <a:srgbClr val="FFFFFF"/>
      </a:lt1>
      <a:dk2>
        <a:srgbClr val="000000"/>
      </a:dk2>
      <a:lt2>
        <a:srgbClr val="808080"/>
      </a:lt2>
      <a:accent1>
        <a:srgbClr val="BBE0E3"/>
      </a:accent1>
      <a:accent2>
        <a:srgbClr val="333399"/>
      </a:accent2>
      <a:accent3>
        <a:srgbClr val="000000"/>
      </a:accent3>
      <a:accent4>
        <a:srgbClr val="FFFFFF"/>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Level">
  <a:themeElements>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1_Level">
      <a:majorFont>
        <a:latin typeface="Garamond"/>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1_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1_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1_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1_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1_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1_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erdan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400" b="1" i="0" u="none" strike="noStrike" cap="none" normalizeH="0" baseline="0" smtClean="0">
            <a:ln>
              <a:noFill/>
            </a:ln>
            <a:solidFill>
              <a:schemeClr val="tx1"/>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1">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spDef>
    <a:lnDef>
      <a:spPr bwMode="auto">
        <a:xfrm>
          <a:off x="0" y="0"/>
          <a:ext cx="1" cy="1"/>
        </a:xfrm>
        <a:custGeom>
          <a:avLst/>
          <a:gdLst/>
          <a:ahLst/>
          <a:cxnLst/>
          <a:rect l="0" t="0" r="0" b="0"/>
          <a:pathLst/>
        </a:custGeom>
        <a:noFill/>
        <a:ln w="19050" cap="flat" cmpd="sng" algn="ctr">
          <a:solidFill>
            <a:srgbClr val="FF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rgbClr val="3333CC"/>
            </a:solidFill>
            <a:effectLst/>
            <a:latin typeface="Verdana"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129854</TotalTime>
  <Words>12432</Words>
  <Application>Microsoft Office PowerPoint</Application>
  <PresentationFormat>On-screen Show (4:3)</PresentationFormat>
  <Paragraphs>1876</Paragraphs>
  <Slides>154</Slides>
  <Notes>16</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154</vt:i4>
      </vt:variant>
    </vt:vector>
  </HeadingPairs>
  <TitlesOfParts>
    <vt:vector size="169" baseType="lpstr">
      <vt:lpstr>Arial</vt:lpstr>
      <vt:lpstr>Arimo</vt:lpstr>
      <vt:lpstr>Calibri</vt:lpstr>
      <vt:lpstr>Cambria Math</vt:lpstr>
      <vt:lpstr>Garamond</vt:lpstr>
      <vt:lpstr>Symbol</vt:lpstr>
      <vt:lpstr>Times New Roman</vt:lpstr>
      <vt:lpstr>Verdana</vt:lpstr>
      <vt:lpstr>Wingdings</vt:lpstr>
      <vt:lpstr>3_Default Design</vt:lpstr>
      <vt:lpstr>1_Level</vt:lpstr>
      <vt:lpstr>2_Level</vt:lpstr>
      <vt:lpstr>3_Level</vt:lpstr>
      <vt:lpstr>6_Default Design</vt:lpstr>
      <vt:lpstr>1_Default Design</vt:lpstr>
      <vt:lpstr>PowerPoint Presentation</vt:lpstr>
      <vt:lpstr>PowerPoint Presentation</vt:lpstr>
      <vt:lpstr>PowerPoint Presentation</vt:lpstr>
      <vt:lpstr> 1. Emergence and spread of smartphones () </vt:lpstr>
      <vt:lpstr> 1. Emergence and spread of smartphones (1) </vt:lpstr>
      <vt:lpstr>1. Emergence and spread of smartphones (2)</vt:lpstr>
      <vt:lpstr>1. Emergence and spread of smartphones (3)</vt:lpstr>
      <vt:lpstr>1. Emergence and spread of smartphones (4)</vt:lpstr>
      <vt:lpstr>1. Emergence and spread of smartphones (5)</vt:lpstr>
      <vt:lpstr>1. Emergence and spread of smartphones (6)</vt:lpstr>
      <vt:lpstr>1. Emergence and spread of smartphones (7)</vt:lpstr>
      <vt:lpstr>1. Emergence and spread of smartphones (8)</vt:lpstr>
      <vt:lpstr>1. Emergence and spread of smartphones (10)</vt:lpstr>
      <vt:lpstr>1. Emergence and spread of smartphones (11)</vt:lpstr>
      <vt:lpstr>1. Emergence and spread of smartphones (12)</vt:lpstr>
      <vt:lpstr>1. Emergence and spread of smartphones (14)</vt:lpstr>
      <vt:lpstr>2. Emergence and spread of smartphones (15)</vt:lpstr>
      <vt:lpstr>1. Emergence and spread of smartphones (16)</vt:lpstr>
      <vt:lpstr>1. Emergence and spread of smartphones (17)</vt:lpstr>
      <vt:lpstr>1. Emergence and spread of smartphones (18)</vt:lpstr>
      <vt:lpstr>1. Emergence and spread of smartphones (19)</vt:lpstr>
      <vt:lpstr>1. Emergence and spread of smartphones (20)</vt:lpstr>
      <vt:lpstr>1. Emergence and spread of smartphones (21)</vt:lpstr>
      <vt:lpstr>PowerPoint Presentation</vt:lpstr>
      <vt:lpstr>2. Emergence and spread of tablets (1)</vt:lpstr>
      <vt:lpstr>2. Emergence and spread of tablets (2)</vt:lpstr>
      <vt:lpstr>2. Emergence and spread of tablets (3)</vt:lpstr>
      <vt:lpstr>2. Emergence and spread of tablets (4)</vt:lpstr>
      <vt:lpstr>2. Emergence and spread of tablets (5)</vt:lpstr>
      <vt:lpstr>2. Emergence and spread of tablets (6)</vt:lpstr>
      <vt:lpstr>2. Emergence and spread of tablets (7)</vt:lpstr>
      <vt:lpstr>2. Emergence and spread of tablets (8)</vt:lpstr>
      <vt:lpstr>2. Emergence and spread of tablets (9)</vt:lpstr>
      <vt:lpstr>2. Emergence and spread of tablets (10)</vt:lpstr>
      <vt:lpstr>2. Emergence and spread of tablets (11)</vt:lpstr>
      <vt:lpstr>2. Emergence and spread of tablets (12)</vt:lpstr>
      <vt:lpstr>2. Emergence and spread of tablets (13)</vt:lpstr>
      <vt:lpstr>2. Emergence and spread of tablets (14)</vt:lpstr>
      <vt:lpstr>2. Emergence and spread of tablets (15)</vt:lpstr>
      <vt:lpstr>PowerPoint Presentation</vt:lpstr>
      <vt:lpstr>3. Key requirement of mobile devices (tablets, smartphones)</vt:lpstr>
      <vt:lpstr>PowerPoint Presentation</vt:lpstr>
      <vt:lpstr>3.1 Low power operation (1)</vt:lpstr>
      <vt:lpstr>3.1 Low power operation (2)</vt:lpstr>
      <vt:lpstr>3.1 Low power operation (3)</vt:lpstr>
      <vt:lpstr>3.1 Low power operation (4)</vt:lpstr>
      <vt:lpstr>3.1 Low power operation (5)</vt:lpstr>
      <vt:lpstr>3.1 Low power operation (6)</vt:lpstr>
      <vt:lpstr>3.1 Low power operation (7)</vt:lpstr>
      <vt:lpstr>3.1 Low power operation (8)</vt:lpstr>
      <vt:lpstr>3.1 Low power operation (9)</vt:lpstr>
      <vt:lpstr>3.1 Low power operation (10)</vt:lpstr>
      <vt:lpstr>3.1 Low power operation (11)</vt:lpstr>
      <vt:lpstr>3.1 Low power operation (12)</vt:lpstr>
      <vt:lpstr>3.1 Low power operation (13)</vt:lpstr>
      <vt:lpstr>3.1 Low power operation (14)</vt:lpstr>
      <vt:lpstr>3.1 Low power operation (15)</vt:lpstr>
      <vt:lpstr>3.1 Low power operation (16)</vt:lpstr>
      <vt:lpstr>3.1 Low power operation (17)</vt:lpstr>
      <vt:lpstr>3.1 Low power operation (18)</vt:lpstr>
      <vt:lpstr>3.1 Low power operation (19)</vt:lpstr>
      <vt:lpstr>3.1 Low power operation (20)</vt:lpstr>
      <vt:lpstr>3.1 Low power operation (21)</vt:lpstr>
      <vt:lpstr>3.1 Low power operation (22)</vt:lpstr>
      <vt:lpstr>3.1 Low power operation (23)</vt:lpstr>
      <vt:lpstr>3.1 Low power operation (24)</vt:lpstr>
      <vt:lpstr>3.1 Low power operation (25)</vt:lpstr>
      <vt:lpstr>3.1 Low power operation (26)</vt:lpstr>
      <vt:lpstr>3.1 Low power operation (26b)</vt:lpstr>
      <vt:lpstr>3.1 Low power operation (26c)</vt:lpstr>
      <vt:lpstr>3.1 Low power operation (27)</vt:lpstr>
      <vt:lpstr>3.1 Low power operation (28)</vt:lpstr>
      <vt:lpstr>3.1 Low power operation (29)</vt:lpstr>
      <vt:lpstr>PowerPoint Presentation</vt:lpstr>
      <vt:lpstr>3.2 Connectivity (1)</vt:lpstr>
      <vt:lpstr>3.2 Connectivity (2)</vt:lpstr>
      <vt:lpstr>3.2 Connectivity (3)</vt:lpstr>
      <vt:lpstr>3.2 Connectivity (4)</vt:lpstr>
      <vt:lpstr>3.2 Connectivity (5)</vt:lpstr>
      <vt:lpstr>PowerPoint Presentation</vt:lpstr>
      <vt:lpstr>PowerPoint Presentation</vt:lpstr>
      <vt:lpstr> 4.1 Intel’s response to the mobile boom (1) </vt:lpstr>
      <vt:lpstr> 4.1 Intel’s response to the mobile boom (2)  (1)</vt:lpstr>
      <vt:lpstr> 4.1 Intel’s response to the mobile boom (3) </vt:lpstr>
      <vt:lpstr>4.1 Intel’s response to the mobile boom (4)</vt:lpstr>
      <vt:lpstr>4.1 Intel’s response to the mobile boom (5)</vt:lpstr>
      <vt:lpstr>PowerPoint Presentation</vt:lpstr>
      <vt:lpstr> 4.2 AMD’s response to the mobile boom (1) </vt:lpstr>
      <vt:lpstr>4.2 AMD’s response to the mobile boom (2)</vt:lpstr>
      <vt:lpstr>4.2 AMD’s response to the mobile boom (3)</vt:lpstr>
      <vt:lpstr>4.2 AMD’s response to the mobile boom (4)</vt:lpstr>
      <vt:lpstr>4.2 AMD’s response to the mobile boom (5)</vt:lpstr>
      <vt:lpstr>PowerPoint Presentation</vt:lpstr>
      <vt:lpstr> 4.3 Microsoft’s response to the mobile boom (1) </vt:lpstr>
      <vt:lpstr>4.3 Microsoft’s response to the mobile boom (2)</vt:lpstr>
      <vt:lpstr>4.3 Microsoft’s response to the mobile boom (3)</vt:lpstr>
      <vt:lpstr>4.3 Microsoft’s response to the mobile boom (4)</vt:lpstr>
      <vt:lpstr>4.3 Microsoft’s response to the mobile boom (5)</vt:lpstr>
      <vt:lpstr>4.3 Microsoft’s response to the mobile boom (6)</vt:lpstr>
      <vt:lpstr>4.3 Microsoft’s response to the mobile boom (7)</vt:lpstr>
      <vt:lpstr>4.3 Microsoft’s response to the mobile boom (8)</vt:lpstr>
      <vt:lpstr>4.3 Microsoft’s response to the mobile boom (9)</vt:lpstr>
      <vt:lpstr>4.3 Microsoft’s response to the mobile boom (10)</vt:lpstr>
      <vt:lpstr>4.3 Microsoft’s response to the mobile boom (11)</vt:lpstr>
      <vt:lpstr>4.3 Microsoft’s response to the mobile boom (12)</vt:lpstr>
      <vt:lpstr>4.3 Microsoft’s response to the mobile boom (13)</vt:lpstr>
      <vt:lpstr>4.3 Microsoft’s response to the mobile boom (14)</vt:lpstr>
      <vt:lpstr>4.3 Microsoft’s response to the mobile boom (15)</vt:lpstr>
      <vt:lpstr>4.3 Microsoft’s response to the mobile boom (16)</vt:lpstr>
      <vt:lpstr>4.3 Microsoft’s response to the mobile boom (17)</vt:lpstr>
      <vt:lpstr>4.3 Microsoft’s response to the mobile boom (18)</vt:lpstr>
      <vt:lpstr>4.3 Microsoft’s response to the mobile boom (19)</vt:lpstr>
      <vt:lpstr>4.3 Microsoft’s response to the mobile boom (20)</vt:lpstr>
      <vt:lpstr>4.3 Microsoft’s response to the mobile boom (21)</vt:lpstr>
      <vt:lpstr>4.3 Microsoft’s response to the mobile boom (22)</vt:lpstr>
      <vt:lpstr>4.3 Microsoft’s response to the mobile boom (23)</vt:lpstr>
      <vt:lpstr>4.3 Microsoft’s response to the mobile boom (23b)</vt:lpstr>
      <vt:lpstr>4.3 Microsoft’s response to the mobile boom (24)</vt:lpstr>
      <vt:lpstr>4.3 Microsoft’s response to the mobile boom (25)</vt:lpstr>
      <vt:lpstr>4.3 Microsoft’s response to the mobile boom (26)</vt:lpstr>
      <vt:lpstr>4.3 Microsoft’s response to the mobile boom (27)</vt:lpstr>
      <vt:lpstr>4.3 Microsoft’s response to the mobile boom (28)</vt:lpstr>
      <vt:lpstr>4.3 Microsoft’s response to the mobile boom (29)</vt:lpstr>
      <vt:lpstr>4.3 Microsoft’s response to the mobile boom (30)</vt:lpstr>
      <vt:lpstr>4.3 Microsoft’s response to the mobile boom (31)</vt:lpstr>
      <vt:lpstr> 4.3 Microsoft’s response to the mobile boom (32) </vt:lpstr>
      <vt:lpstr> 4.3 Microsoft’s response to the mobile boom (33) </vt:lpstr>
      <vt:lpstr> 4.3 Microsoft’s response to the mobile boom (34) </vt:lpstr>
      <vt:lpstr>4.3 Microsoft’s response to the mobile boom (35)</vt:lpstr>
      <vt:lpstr>4.3 Microsoft’s response to the mobile boom (36)</vt:lpstr>
      <vt:lpstr>4.3 Microsoft’s response to the mobile boom (37)</vt:lpstr>
      <vt:lpstr>4.3 Microsoft’s response to the mobile boom (37b)</vt:lpstr>
      <vt:lpstr>4.3 Microsoft’s response to the mobile boom (38)</vt:lpstr>
      <vt:lpstr>4.3 Microsoft’s response to the mobile boom (39)</vt:lpstr>
      <vt:lpstr>4.3 Microsoft’s response to the mobile boom (40)</vt:lpstr>
      <vt:lpstr>PowerPoint Presentation</vt:lpstr>
      <vt:lpstr>5. Conclusions (1)</vt:lpstr>
      <vt:lpstr>5. Conclusions (2)</vt:lpstr>
      <vt:lpstr>5. Conclusions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6. References (9)</vt:lpstr>
      <vt:lpstr>6. References (10)</vt:lpstr>
      <vt:lpstr>6. References (11)</vt:lpstr>
      <vt:lpstr>6. References (12)</vt:lpstr>
      <vt:lpstr>6. References (13)</vt:lpstr>
      <vt:lpstr>6. References (14)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Sima Dezső</dc:creator>
  <cp:lastModifiedBy>sima</cp:lastModifiedBy>
  <cp:revision>1670</cp:revision>
  <cp:lastPrinted>2018-11-27T13:27:01Z</cp:lastPrinted>
  <dcterms:created xsi:type="dcterms:W3CDTF">2013-08-31T03:20:32Z</dcterms:created>
  <dcterms:modified xsi:type="dcterms:W3CDTF">2019-12-11T06:33:25Z</dcterms:modified>
</cp:coreProperties>
</file>