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sldIdLst>
    <p:sldId id="256" r:id="rId2"/>
    <p:sldId id="355" r:id="rId3"/>
    <p:sldId id="356" r:id="rId4"/>
    <p:sldId id="357" r:id="rId5"/>
    <p:sldId id="371" r:id="rId6"/>
    <p:sldId id="359" r:id="rId7"/>
    <p:sldId id="358" r:id="rId8"/>
    <p:sldId id="360" r:id="rId9"/>
    <p:sldId id="361" r:id="rId10"/>
    <p:sldId id="362" r:id="rId11"/>
    <p:sldId id="363" r:id="rId12"/>
    <p:sldId id="364" r:id="rId13"/>
    <p:sldId id="365" r:id="rId14"/>
    <p:sldId id="367" r:id="rId15"/>
    <p:sldId id="368" r:id="rId16"/>
    <p:sldId id="369" r:id="rId17"/>
    <p:sldId id="370" r:id="rId18"/>
    <p:sldId id="372" r:id="rId19"/>
    <p:sldId id="366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6" r:id="rId31"/>
    <p:sldId id="383" r:id="rId32"/>
    <p:sldId id="354" r:id="rId33"/>
    <p:sldId id="387" r:id="rId34"/>
    <p:sldId id="388" r:id="rId35"/>
    <p:sldId id="389" r:id="rId36"/>
    <p:sldId id="390" r:id="rId37"/>
    <p:sldId id="391" r:id="rId38"/>
    <p:sldId id="392" r:id="rId39"/>
    <p:sldId id="398" r:id="rId40"/>
    <p:sldId id="395" r:id="rId41"/>
    <p:sldId id="396" r:id="rId42"/>
    <p:sldId id="397" r:id="rId43"/>
    <p:sldId id="394" r:id="rId44"/>
    <p:sldId id="384" r:id="rId45"/>
    <p:sldId id="399" r:id="rId46"/>
    <p:sldId id="400" r:id="rId47"/>
    <p:sldId id="405" r:id="rId48"/>
    <p:sldId id="406" r:id="rId49"/>
    <p:sldId id="407" r:id="rId50"/>
    <p:sldId id="408" r:id="rId51"/>
    <p:sldId id="409" r:id="rId52"/>
    <p:sldId id="402" r:id="rId53"/>
    <p:sldId id="410" r:id="rId54"/>
    <p:sldId id="412" r:id="rId55"/>
    <p:sldId id="411" r:id="rId5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5828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4" autoAdjust="0"/>
    <p:restoredTop sz="94643" autoAdjust="0"/>
  </p:normalViewPr>
  <p:slideViewPr>
    <p:cSldViewPr snapToGrid="0">
      <p:cViewPr varScale="1">
        <p:scale>
          <a:sx n="97" d="100"/>
          <a:sy n="97" d="100"/>
        </p:scale>
        <p:origin x="-11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FE56E7-0E56-425E-99E1-E4826C2CB773}" type="datetimeFigureOut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3AE8DA-E927-49C4-8426-7B42360157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6470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F610D7-B6A3-46DE-B6EC-97110451D5DF}" type="slidenum">
              <a:rPr lang="hu-HU" smtClean="0"/>
              <a:pPr>
                <a:defRPr/>
              </a:pPr>
              <a:t>52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9FE60A-5559-4BFD-984E-8B8C748AD5E0}" type="slidenum">
              <a:rPr lang="hu-HU" smtClean="0"/>
              <a:pPr>
                <a:defRPr/>
              </a:pPr>
              <a:t>53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2E2346-672E-439E-8A73-49499C6A9A46}" type="slidenum">
              <a:rPr lang="hu-HU" smtClean="0"/>
              <a:pPr>
                <a:defRPr/>
              </a:pPr>
              <a:t>54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7F97B7-6F99-44BA-A338-9E4B3FE1AD44}" type="slidenum">
              <a:rPr lang="hu-HU" smtClean="0"/>
              <a:pPr>
                <a:defRPr/>
              </a:pPr>
              <a:t>55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7BBA1-D107-42D8-A676-08693075FD24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5136-FF4A-4688-8099-2A0E6BA073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4B0B9-9438-41A2-ADD9-D8CD55D26529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2A2CE-86BE-497B-BCBD-64E33A4DDD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8FE7-0132-4E28-95A7-3CD19A08016C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2452-92B2-457F-B248-4478320464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500813"/>
            <a:ext cx="8258175" cy="220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C245-932A-48AE-AE85-8DE3250F35B1}" type="datetime1">
              <a:rPr lang="hu-HU"/>
              <a:pPr>
                <a:defRPr/>
              </a:pPr>
              <a:t>2013.02.12.</a:t>
            </a:fld>
            <a:endParaRPr lang="hu-HU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1"/>
          </p:nvPr>
        </p:nvSpPr>
        <p:spPr>
          <a:xfrm>
            <a:off x="4357688" y="6637338"/>
            <a:ext cx="757237" cy="22066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479BAB3-4AA9-4EBF-BC92-82B49A9AF5F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8901-4AA0-4440-9598-7313E14A0F6A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68877-3BD9-4E70-A520-98C9E98494C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F9A9-3665-4B99-B672-83C5E4F4BB84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BABD6-99C2-48C0-9818-F725DB57E7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9CFE-58E9-4A08-9909-B82E591EE2B3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7963C-BDE1-4816-AE29-26A142ED59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4D3D-1FD5-494B-AB40-2E6D20BF6898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8A49-D49B-469B-B061-E23E61097D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FEA5-7383-4B86-B8F4-5D73BF02FEE5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08F5-2D1C-42B5-BC12-8127A7A353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FE20C-9A7E-4C85-8B74-6C434A0458EC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7ECA-1A34-4FB0-B2FD-B859496E09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58D4-808A-4634-BC37-53F583500EEE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C02A4-C7F8-4E07-B2AD-53144FD8A4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DF277-EE23-49B2-8860-6ACF47F3C467}" type="datetime1">
              <a:rPr lang="hu-HU"/>
              <a:pPr>
                <a:defRPr/>
              </a:pPr>
              <a:t>2013.02.12.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20C145-10BC-4E6B-B763-8340903DFE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7.png"/><Relationship Id="rId7" Type="http://schemas.openxmlformats.org/officeDocument/2006/relationships/image" Target="../media/image3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5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4" Type="http://schemas.openxmlformats.org/officeDocument/2006/relationships/image" Target="../media/image11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emf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9.png"/><Relationship Id="rId4" Type="http://schemas.openxmlformats.org/officeDocument/2006/relationships/image" Target="../media/image12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1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Irányítástechnika</a:t>
            </a:r>
            <a:br>
              <a:rPr lang="hu-HU" smtClean="0"/>
            </a:br>
            <a:r>
              <a:rPr lang="hu-HU" sz="1800" smtClean="0"/>
              <a:t>II. rész</a:t>
            </a:r>
            <a:endParaRPr lang="hu-HU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9538" y="4965700"/>
            <a:ext cx="6400800" cy="89376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Dr. Turóczi Antal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err="1" smtClean="0"/>
              <a:t>turoczi.antal</a:t>
            </a:r>
            <a:r>
              <a:rPr lang="hu-HU" sz="2000" dirty="0" smtClean="0"/>
              <a:t>@</a:t>
            </a:r>
            <a:r>
              <a:rPr lang="hu-HU" sz="2000" dirty="0" err="1" smtClean="0"/>
              <a:t>nik.uni-obuda.hu</a:t>
            </a: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artalom helye 2"/>
          <p:cNvSpPr txBox="1">
            <a:spLocks/>
          </p:cNvSpPr>
          <p:nvPr/>
        </p:nvSpPr>
        <p:spPr bwMode="auto">
          <a:xfrm>
            <a:off x="4768850" y="2527300"/>
            <a:ext cx="4144963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600" dirty="0">
                <a:latin typeface="+mn-lt"/>
                <a:cs typeface="+mn-cs"/>
              </a:rPr>
              <a:t>Komplex konjugált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600" dirty="0">
                <a:latin typeface="+mn-lt"/>
                <a:cs typeface="+mn-cs"/>
              </a:rPr>
              <a:t>Abszolút érték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600" dirty="0">
                <a:latin typeface="+mn-lt"/>
                <a:cs typeface="+mn-cs"/>
              </a:rPr>
              <a:t>Euler formula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400" dirty="0">
                <a:latin typeface="+mn-lt"/>
                <a:cs typeface="+mn-cs"/>
              </a:rPr>
              <a:t>Amplitúdó, fázisszög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400" dirty="0">
                <a:latin typeface="+mn-lt"/>
                <a:cs typeface="+mn-cs"/>
              </a:rPr>
              <a:t>Adott frekvenciájú szinuszos jel ezzel a két paraméterrel jellemezhető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</p:txBody>
      </p:sp>
      <p:sp>
        <p:nvSpPr>
          <p:cNvPr id="1229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Matematikai alapok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BD74E3-043F-45FC-806B-AF2DD2EC1594}" type="slidenum">
              <a:rPr lang="hu-HU"/>
              <a:pPr>
                <a:defRPr/>
              </a:pPr>
              <a:t>10</a:t>
            </a:fld>
            <a:endParaRPr lang="hu-HU" dirty="0"/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1713" y="2924175"/>
            <a:ext cx="1009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9763" y="295910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463" y="3287713"/>
            <a:ext cx="8191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9313" y="1587500"/>
            <a:ext cx="1028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1225" y="1895475"/>
            <a:ext cx="9525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62613" y="3840163"/>
            <a:ext cx="1095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59613" y="4276725"/>
            <a:ext cx="18002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4260850"/>
            <a:ext cx="1381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75313" y="5327650"/>
            <a:ext cx="194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04125" y="5359400"/>
            <a:ext cx="7905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33475" y="2365375"/>
            <a:ext cx="2362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2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9788" y="4606925"/>
            <a:ext cx="2570162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14" cstate="print"/>
          <a:srcRect/>
          <a:stretch>
            <a:fillRect/>
          </a:stretch>
        </p:blipFill>
        <p:spPr>
          <a:xfrm>
            <a:off x="2041525" y="6389688"/>
            <a:ext cx="207963" cy="207962"/>
          </a:xfrm>
          <a:noFill/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4088" y="5603875"/>
            <a:ext cx="20796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400" y="3163888"/>
            <a:ext cx="7715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artalom helye 2"/>
          <p:cNvSpPr txBox="1">
            <a:spLocks/>
          </p:cNvSpPr>
          <p:nvPr/>
        </p:nvSpPr>
        <p:spPr bwMode="auto">
          <a:xfrm>
            <a:off x="457200" y="1214438"/>
            <a:ext cx="3406775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2000" dirty="0">
                <a:latin typeface="+mn-lt"/>
                <a:cs typeface="+mn-cs"/>
              </a:rPr>
              <a:t>Komplex számok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lang="hu-HU" sz="1600" dirty="0">
                <a:latin typeface="+mn-lt"/>
                <a:cs typeface="+mn-cs"/>
              </a:rPr>
              <a:t>Valós rész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lang="hu-HU" sz="1600" dirty="0">
                <a:latin typeface="+mn-lt"/>
                <a:cs typeface="+mn-cs"/>
              </a:rPr>
              <a:t>Képzetes rész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lang="hu-HU" sz="1600" dirty="0">
                <a:latin typeface="+mn-lt"/>
                <a:cs typeface="+mn-cs"/>
              </a:rPr>
              <a:t>Síkvektorként ábrázolható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endParaRPr lang="hu-HU" sz="11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lang="hu-HU" sz="1600" dirty="0" err="1">
                <a:latin typeface="+mn-lt"/>
                <a:cs typeface="+mn-cs"/>
              </a:rPr>
              <a:t>Polár</a:t>
            </a:r>
            <a:r>
              <a:rPr lang="hu-HU" sz="1600" dirty="0">
                <a:latin typeface="+mn-lt"/>
                <a:cs typeface="+mn-cs"/>
              </a:rPr>
              <a:t> koordináta rendszer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hu-HU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Frekvencia átviteli függvény</a:t>
            </a:r>
          </a:p>
          <a:p>
            <a:pPr lvl="2" eaLnBrk="1" hangingPunct="1"/>
            <a:r>
              <a:rPr lang="hu-HU" sz="1400" smtClean="0"/>
              <a:t>Az u(s) bemenő és y(s) kimenő jel közötti kapcsolatot leíró </a:t>
            </a:r>
            <a:r>
              <a:rPr lang="hu-HU" sz="1400" smtClean="0">
                <a:latin typeface="Symbol" pitchFamily="18" charset="2"/>
              </a:rPr>
              <a:t>w</a:t>
            </a:r>
            <a:r>
              <a:rPr lang="hu-HU" sz="1400" smtClean="0"/>
              <a:t>(s) átviteli függvényből</a:t>
            </a:r>
          </a:p>
          <a:p>
            <a:pPr lvl="3" eaLnBrk="1" hangingPunct="1"/>
            <a:r>
              <a:rPr lang="hu-HU" sz="1200" smtClean="0"/>
              <a:t>s = j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helyettesítéssel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Stabilis lineáris tag esetén egységnyi amplitúdójú zérus fázisú szinuszos bemenő jelre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A kimenőjel </a:t>
            </a:r>
            <a:r>
              <a:rPr lang="hu-HU" sz="1200" i="1" smtClean="0"/>
              <a:t>a</a:t>
            </a:r>
            <a:r>
              <a:rPr lang="hu-HU" sz="1200" smtClean="0"/>
              <a:t> amplitúdója és </a:t>
            </a:r>
            <a:r>
              <a:rPr lang="hu-HU" sz="1200" i="1" smtClean="0">
                <a:latin typeface="Symbol" pitchFamily="18" charset="2"/>
              </a:rPr>
              <a:t>j</a:t>
            </a:r>
            <a:r>
              <a:rPr lang="hu-HU" sz="1200" smtClean="0"/>
              <a:t> fázisa különböző </a:t>
            </a:r>
            <a:r>
              <a:rPr lang="hu-HU" sz="1200" i="1" smtClean="0">
                <a:latin typeface="Symbol" pitchFamily="18" charset="2"/>
              </a:rPr>
              <a:t>w</a:t>
            </a:r>
            <a:r>
              <a:rPr lang="hu-HU" sz="1200" smtClean="0"/>
              <a:t> frekvenciákon más-más lehet</a:t>
            </a:r>
          </a:p>
          <a:p>
            <a:pPr lvl="3" eaLnBrk="1" hangingPunct="1"/>
            <a:r>
              <a:rPr lang="hu-HU" sz="1200" smtClean="0"/>
              <a:t>Az amplitúdó és a fázistolás frekvencia függése a frekvencia átviteli függvényből meghatározható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3FC087-6DA3-407C-BC15-133351332665}" type="slidenum">
              <a:rPr lang="hu-HU"/>
              <a:pPr>
                <a:defRPr/>
              </a:pPr>
              <a:t>11</a:t>
            </a:fld>
            <a:endParaRPr lang="hu-HU" dirty="0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5713" y="2363788"/>
            <a:ext cx="13541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6363" y="3127375"/>
            <a:ext cx="10541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9350" y="3119438"/>
            <a:ext cx="14747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4325" y="4516438"/>
            <a:ext cx="150018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6900" y="4067175"/>
            <a:ext cx="25114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29275" y="4060825"/>
            <a:ext cx="9779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44813" y="5395913"/>
            <a:ext cx="37369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54338" y="5900738"/>
            <a:ext cx="2727325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>
              <a:defRPr/>
            </a:pPr>
            <a:r>
              <a:rPr lang="hu-HU" sz="2000" dirty="0" smtClean="0"/>
              <a:t>Lineáris dinamikus rendszerek, folyamatok</a:t>
            </a:r>
          </a:p>
          <a:p>
            <a:pPr lvl="1" eaLnBrk="1" hangingPunct="1">
              <a:defRPr/>
            </a:pPr>
            <a:r>
              <a:rPr lang="hu-HU" sz="1600" dirty="0" smtClean="0"/>
              <a:t>Frekvencia átviteli függvény</a:t>
            </a:r>
          </a:p>
          <a:p>
            <a:pPr lvl="2" eaLnBrk="1" hangingPunct="1">
              <a:defRPr/>
            </a:pPr>
            <a:r>
              <a:rPr lang="hu-HU" sz="1400" dirty="0" smtClean="0"/>
              <a:t>Komplex változós függvény amely többféle alakban ábrázolható</a:t>
            </a:r>
            <a:endParaRPr lang="hu-HU" sz="1200" dirty="0" smtClean="0"/>
          </a:p>
          <a:p>
            <a:pPr lvl="3" eaLnBrk="1" hangingPunct="1">
              <a:defRPr/>
            </a:pPr>
            <a:endParaRPr lang="hu-HU" sz="1200" dirty="0" smtClean="0"/>
          </a:p>
          <a:p>
            <a:pPr lvl="3" eaLnBrk="1" hangingPunct="1">
              <a:defRPr/>
            </a:pPr>
            <a:endParaRPr lang="hu-HU" sz="1200" dirty="0" smtClean="0"/>
          </a:p>
          <a:p>
            <a:pPr lvl="3" eaLnBrk="1" hangingPunct="1">
              <a:spcBef>
                <a:spcPts val="600"/>
              </a:spcBef>
              <a:defRPr/>
            </a:pPr>
            <a:r>
              <a:rPr lang="hu-HU" sz="1200" b="1" dirty="0" err="1" smtClean="0"/>
              <a:t>Nyquist</a:t>
            </a:r>
            <a:r>
              <a:rPr lang="hu-HU" sz="1200" b="1" dirty="0" smtClean="0"/>
              <a:t> diagram</a:t>
            </a:r>
            <a:r>
              <a:rPr lang="hu-HU" sz="1200" dirty="0" smtClean="0"/>
              <a:t>: a w(</a:t>
            </a:r>
            <a:r>
              <a:rPr lang="hu-HU" sz="1200" dirty="0" err="1" smtClean="0"/>
              <a:t>j</a:t>
            </a:r>
            <a:r>
              <a:rPr lang="hu-HU" sz="1200" dirty="0" err="1" smtClean="0">
                <a:latin typeface="Symbol" pitchFamily="18" charset="2"/>
              </a:rPr>
              <a:t>w</a:t>
            </a:r>
            <a:r>
              <a:rPr lang="hu-HU" sz="1200" dirty="0" smtClean="0"/>
              <a:t>) vektort a komplex síkon ábrázolva  -∞ &lt; </a:t>
            </a:r>
            <a:r>
              <a:rPr lang="hu-HU" sz="1200" dirty="0" smtClean="0">
                <a:latin typeface="Symbol" pitchFamily="18" charset="2"/>
              </a:rPr>
              <a:t>w</a:t>
            </a:r>
            <a:r>
              <a:rPr lang="hu-HU" sz="1200" dirty="0" smtClean="0"/>
              <a:t> &lt; ∞ paraméterrel</a:t>
            </a:r>
            <a:endParaRPr lang="hu-HU" sz="1200" b="1" dirty="0" smtClean="0"/>
          </a:p>
          <a:p>
            <a:pPr lvl="3" eaLnBrk="1" hangingPunct="1">
              <a:spcBef>
                <a:spcPts val="0"/>
              </a:spcBef>
              <a:defRPr/>
            </a:pPr>
            <a:r>
              <a:rPr lang="hu-HU" sz="1200" dirty="0" err="1" smtClean="0"/>
              <a:t>Pl</a:t>
            </a:r>
            <a:r>
              <a:rPr lang="hu-HU" sz="1200" dirty="0" smtClean="0"/>
              <a:t>: </a:t>
            </a:r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3" eaLnBrk="1" hangingPunct="1">
              <a:spcBef>
                <a:spcPts val="0"/>
              </a:spcBef>
              <a:defRPr/>
            </a:pPr>
            <a:endParaRPr lang="hu-HU" sz="1200" dirty="0" smtClean="0"/>
          </a:p>
          <a:p>
            <a:pPr lvl="2" eaLnBrk="1" hangingPunct="1">
              <a:spcBef>
                <a:spcPts val="0"/>
              </a:spcBef>
              <a:defRPr/>
            </a:pPr>
            <a:r>
              <a:rPr lang="hu-HU" sz="1400" dirty="0" err="1" smtClean="0">
                <a:latin typeface="+mj-lt"/>
                <a:cs typeface="Courier New" pitchFamily="49" charset="0"/>
              </a:rPr>
              <a:t>Matlab</a:t>
            </a:r>
            <a:r>
              <a:rPr lang="hu-HU" sz="1400" dirty="0" smtClean="0">
                <a:latin typeface="+mj-lt"/>
                <a:cs typeface="Courier New" pitchFamily="49" charset="0"/>
              </a:rPr>
              <a:t>: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hu-HU" sz="1200" dirty="0" err="1" smtClean="0">
                <a:latin typeface="Courier New" pitchFamily="49" charset="0"/>
                <a:cs typeface="Courier New" pitchFamily="49" charset="0"/>
              </a:rPr>
              <a:t>nyquist</a:t>
            </a:r>
            <a:r>
              <a:rPr lang="hu-HU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200" dirty="0" err="1" smtClean="0">
                <a:latin typeface="Courier New" pitchFamily="49" charset="0"/>
                <a:cs typeface="Courier New" pitchFamily="49" charset="0"/>
              </a:rPr>
              <a:t>sys</a:t>
            </a:r>
            <a:r>
              <a:rPr lang="hu-HU" sz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769AA8-884E-490F-A6F8-7E77A26BC0E5}" type="slidenum">
              <a:rPr lang="hu-HU"/>
              <a:pPr>
                <a:defRPr/>
              </a:pPr>
              <a:t>12</a:t>
            </a:fld>
            <a:endParaRPr lang="hu-HU" dirty="0"/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6350" y="2230438"/>
            <a:ext cx="25114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8725" y="2224088"/>
            <a:ext cx="97631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1438" y="3003550"/>
            <a:ext cx="4056062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Egyenes összekötő nyíllal 15"/>
          <p:cNvCxnSpPr/>
          <p:nvPr/>
        </p:nvCxnSpPr>
        <p:spPr>
          <a:xfrm rot="5400000" flipH="1" flipV="1">
            <a:off x="3236119" y="4741069"/>
            <a:ext cx="312896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rot="10800000" flipH="1" flipV="1">
            <a:off x="4298950" y="4743450"/>
            <a:ext cx="35274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6154738" y="4360863"/>
            <a:ext cx="52705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Symbol" pitchFamily="18" charset="2"/>
              </a:rPr>
              <a:t>w</a:t>
            </a:r>
            <a:r>
              <a:rPr lang="hu-HU" sz="1200" dirty="0">
                <a:solidFill>
                  <a:srgbClr val="0070C0"/>
                </a:solidFill>
                <a:latin typeface="+mn-lt"/>
              </a:rPr>
              <a:t> = 0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5237163" y="4379913"/>
            <a:ext cx="568325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Symbol" pitchFamily="18" charset="2"/>
              </a:rPr>
              <a:t>w</a:t>
            </a:r>
            <a:r>
              <a:rPr lang="hu-HU" sz="1200" dirty="0">
                <a:solidFill>
                  <a:srgbClr val="0070C0"/>
                </a:solidFill>
                <a:latin typeface="+mn-lt"/>
              </a:rPr>
              <a:t> = ∞</a:t>
            </a:r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6548438" y="4603750"/>
            <a:ext cx="258762" cy="12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rot="10800000" flipV="1">
            <a:off x="5153025" y="4583113"/>
            <a:ext cx="174625" cy="149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6264275" y="5702300"/>
            <a:ext cx="685800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Symbol" pitchFamily="18" charset="2"/>
              </a:rPr>
              <a:t>0&lt;w&lt;</a:t>
            </a:r>
            <a:r>
              <a:rPr lang="hu-HU" sz="1200" dirty="0">
                <a:solidFill>
                  <a:srgbClr val="0070C0"/>
                </a:solidFill>
              </a:rPr>
              <a:t>∞</a:t>
            </a:r>
            <a:r>
              <a:rPr lang="hu-HU" sz="1200" dirty="0">
                <a:solidFill>
                  <a:srgbClr val="0070C0"/>
                </a:solidFill>
                <a:latin typeface="+mn-lt"/>
              </a:rPr>
              <a:t> </a:t>
            </a:r>
          </a:p>
        </p:txBody>
      </p:sp>
      <p:cxnSp>
        <p:nvCxnSpPr>
          <p:cNvPr id="26" name="Egyenes összekötő nyíllal 25"/>
          <p:cNvCxnSpPr/>
          <p:nvPr/>
        </p:nvCxnSpPr>
        <p:spPr>
          <a:xfrm rot="10800000" flipV="1">
            <a:off x="7415213" y="5765800"/>
            <a:ext cx="153987" cy="150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7450138" y="5737225"/>
            <a:ext cx="290512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Symbol" pitchFamily="18" charset="2"/>
              </a:rPr>
              <a:t>w</a:t>
            </a:r>
            <a:endParaRPr lang="hu-HU" sz="1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210300" y="3519488"/>
            <a:ext cx="762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</a:rPr>
              <a:t>-∞ </a:t>
            </a:r>
            <a:r>
              <a:rPr lang="hu-HU" sz="1200" dirty="0">
                <a:solidFill>
                  <a:srgbClr val="0070C0"/>
                </a:solidFill>
                <a:latin typeface="Symbol" pitchFamily="18" charset="2"/>
              </a:rPr>
              <a:t>&lt;w&lt;0</a:t>
            </a:r>
            <a:endParaRPr lang="hu-HU" sz="12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0" name="Egyenes összekötő nyíllal 29"/>
          <p:cNvCxnSpPr/>
          <p:nvPr/>
        </p:nvCxnSpPr>
        <p:spPr>
          <a:xfrm rot="5400000" flipH="1" flipV="1">
            <a:off x="6383338" y="5934075"/>
            <a:ext cx="141288" cy="1476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 rot="5400000" flipH="1" flipV="1">
            <a:off x="6606381" y="3439319"/>
            <a:ext cx="160338" cy="9525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875" y="3317875"/>
            <a:ext cx="14652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8" y="4116388"/>
            <a:ext cx="1971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5080000"/>
            <a:ext cx="25114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Egyenes összekötő nyíllal 36"/>
          <p:cNvCxnSpPr/>
          <p:nvPr/>
        </p:nvCxnSpPr>
        <p:spPr>
          <a:xfrm>
            <a:off x="4792663" y="4752975"/>
            <a:ext cx="2792412" cy="865188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7037388" y="5260975"/>
            <a:ext cx="5683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B050"/>
                </a:solidFill>
                <a:latin typeface="+mj-lt"/>
              </a:rPr>
              <a:t>w(</a:t>
            </a:r>
            <a:r>
              <a:rPr lang="hu-HU" sz="1200" dirty="0" err="1">
                <a:solidFill>
                  <a:srgbClr val="00B050"/>
                </a:solidFill>
                <a:latin typeface="+mj-lt"/>
              </a:rPr>
              <a:t>j</a:t>
            </a:r>
            <a:r>
              <a:rPr lang="hu-HU" sz="1200" dirty="0" err="1">
                <a:solidFill>
                  <a:srgbClr val="00B050"/>
                </a:solidFill>
                <a:latin typeface="Symbol" pitchFamily="18" charset="2"/>
              </a:rPr>
              <a:t>w</a:t>
            </a:r>
            <a:r>
              <a:rPr lang="hu-HU" sz="1200" dirty="0">
                <a:solidFill>
                  <a:srgbClr val="00B050"/>
                </a:solidFill>
                <a:latin typeface="Symbol" pitchFamily="18" charset="2"/>
              </a:rPr>
              <a:t>)</a:t>
            </a:r>
            <a:endParaRPr lang="hu-HU" sz="12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41" name="Egyenes összekötő nyíllal 40"/>
          <p:cNvCxnSpPr/>
          <p:nvPr/>
        </p:nvCxnSpPr>
        <p:spPr>
          <a:xfrm flipV="1">
            <a:off x="4819650" y="4741863"/>
            <a:ext cx="1998663" cy="0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>
            <a:off x="4803775" y="4746625"/>
            <a:ext cx="2654300" cy="88900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>
            <a:off x="4835525" y="4757738"/>
            <a:ext cx="2838450" cy="454025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nyíllal 49"/>
          <p:cNvCxnSpPr/>
          <p:nvPr/>
        </p:nvCxnSpPr>
        <p:spPr>
          <a:xfrm>
            <a:off x="4799013" y="4746625"/>
            <a:ext cx="2252662" cy="1247775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nyíllal 52"/>
          <p:cNvCxnSpPr/>
          <p:nvPr/>
        </p:nvCxnSpPr>
        <p:spPr>
          <a:xfrm rot="16200000" flipH="1">
            <a:off x="4756944" y="4788694"/>
            <a:ext cx="1231900" cy="1147762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Ív 57"/>
          <p:cNvSpPr/>
          <p:nvPr/>
        </p:nvSpPr>
        <p:spPr>
          <a:xfrm rot="5400000">
            <a:off x="5014913" y="4302125"/>
            <a:ext cx="990600" cy="996950"/>
          </a:xfrm>
          <a:prstGeom prst="arc">
            <a:avLst>
              <a:gd name="adj1" fmla="val 15798230"/>
              <a:gd name="adj2" fmla="val 1835879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rgbClr val="00B050"/>
              </a:solidFill>
            </a:endParaRPr>
          </a:p>
        </p:txBody>
      </p:sp>
      <p:sp>
        <p:nvSpPr>
          <p:cNvPr id="59" name="Szövegdoboz 58"/>
          <p:cNvSpPr txBox="1"/>
          <p:nvPr/>
        </p:nvSpPr>
        <p:spPr>
          <a:xfrm>
            <a:off x="5754688" y="4749800"/>
            <a:ext cx="276225" cy="2778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B050"/>
                </a:solidFill>
                <a:latin typeface="Symbol" pitchFamily="18" charset="2"/>
              </a:rPr>
              <a:t>j</a:t>
            </a:r>
            <a:endParaRPr lang="hu-HU" sz="12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0" name="Szövegdoboz 59"/>
          <p:cNvSpPr txBox="1"/>
          <p:nvPr/>
        </p:nvSpPr>
        <p:spPr>
          <a:xfrm>
            <a:off x="7537450" y="5478463"/>
            <a:ext cx="2587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B050"/>
                </a:solidFill>
                <a:latin typeface="+mj-lt"/>
              </a:rPr>
              <a:t>a</a:t>
            </a:r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7975" y="5041900"/>
            <a:ext cx="8191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31150" y="5278438"/>
            <a:ext cx="11461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983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5" grpId="0"/>
      <p:bldP spid="28" grpId="0"/>
      <p:bldP spid="29" grpId="0"/>
      <p:bldP spid="40" grpId="0"/>
      <p:bldP spid="59" grpId="0"/>
      <p:bldP spid="59" grpId="1"/>
      <p:bldP spid="60" grpId="0"/>
      <p:bldP spid="6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Frekvencia átviteli függvény</a:t>
            </a:r>
          </a:p>
          <a:p>
            <a:pPr lvl="2" eaLnBrk="1" hangingPunct="1"/>
            <a:r>
              <a:rPr lang="hu-HU" sz="1400" smtClean="0"/>
              <a:t>Komplex változós függvény amely többféle alakban ábrázolható</a:t>
            </a:r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>
              <a:spcBef>
                <a:spcPts val="600"/>
              </a:spcBef>
            </a:pPr>
            <a:r>
              <a:rPr lang="hu-HU" sz="1200" b="1" smtClean="0"/>
              <a:t>Bode diagram</a:t>
            </a:r>
            <a:r>
              <a:rPr lang="hu-HU" sz="1200" smtClean="0"/>
              <a:t>: az a(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) amplitúdó és </a:t>
            </a:r>
            <a:r>
              <a:rPr lang="hu-HU" sz="1200" smtClean="0">
                <a:latin typeface="Symbol" pitchFamily="18" charset="2"/>
              </a:rPr>
              <a:t>j</a:t>
            </a:r>
            <a:r>
              <a:rPr lang="hu-HU" sz="1200" smtClean="0"/>
              <a:t>(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) fázismenetet külön ábrázolva </a:t>
            </a:r>
            <a:endParaRPr lang="hu-HU" sz="1200" b="1" smtClean="0"/>
          </a:p>
          <a:p>
            <a:pPr lvl="3" eaLnBrk="1" hangingPunct="1">
              <a:spcBef>
                <a:spcPct val="0"/>
              </a:spcBef>
            </a:pPr>
            <a:r>
              <a:rPr lang="hu-HU" sz="1200" smtClean="0"/>
              <a:t>Pl:</a:t>
            </a:r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3" eaLnBrk="1" hangingPunct="1">
              <a:spcBef>
                <a:spcPct val="0"/>
              </a:spcBef>
            </a:pPr>
            <a:endParaRPr lang="hu-HU" sz="1200" smtClean="0"/>
          </a:p>
          <a:p>
            <a:pPr lvl="2" eaLnBrk="1" hangingPunct="1">
              <a:spcBef>
                <a:spcPct val="0"/>
              </a:spcBef>
            </a:pPr>
            <a:r>
              <a:rPr lang="hu-HU" sz="1400" smtClean="0">
                <a:cs typeface="Courier New" pitchFamily="49" charset="0"/>
              </a:rPr>
              <a:t>Matlab:</a:t>
            </a:r>
          </a:p>
          <a:p>
            <a:pPr lvl="3" eaLnBrk="1" hangingPunct="1">
              <a:spcBef>
                <a:spcPct val="0"/>
              </a:spcBef>
            </a:pPr>
            <a:r>
              <a:rPr lang="hu-HU" sz="1200" smtClean="0">
                <a:latin typeface="Courier New" pitchFamily="49" charset="0"/>
                <a:cs typeface="Courier New" pitchFamily="49" charset="0"/>
              </a:rPr>
              <a:t>bode(sys)</a:t>
            </a:r>
            <a:r>
              <a:rPr lang="hu-HU" sz="1200" smtClean="0"/>
              <a:t>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51572D-B44D-4257-B80D-BB284902F8B9}" type="slidenum">
              <a:rPr lang="hu-HU"/>
              <a:pPr>
                <a:defRPr/>
              </a:pPr>
              <a:t>13</a:t>
            </a:fld>
            <a:endParaRPr lang="hu-HU" dirty="0"/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6350" y="2230438"/>
            <a:ext cx="25114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8725" y="2224088"/>
            <a:ext cx="97631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675" y="3987800"/>
            <a:ext cx="150018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5175" y="3194050"/>
            <a:ext cx="1971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4863" y="2860675"/>
            <a:ext cx="5405437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Szövegdoboz 32"/>
          <p:cNvSpPr txBox="1"/>
          <p:nvPr/>
        </p:nvSpPr>
        <p:spPr>
          <a:xfrm>
            <a:off x="7343775" y="3116263"/>
            <a:ext cx="6413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+mj-lt"/>
              </a:rPr>
              <a:t>a</a:t>
            </a:r>
            <a:r>
              <a:rPr lang="hu-HU" sz="1200" baseline="-25000" dirty="0">
                <a:solidFill>
                  <a:srgbClr val="0070C0"/>
                </a:solidFill>
                <a:latin typeface="+mj-lt"/>
              </a:rPr>
              <a:t>[dB]</a:t>
            </a:r>
            <a:r>
              <a:rPr lang="hu-HU" sz="1200" dirty="0">
                <a:solidFill>
                  <a:srgbClr val="0070C0"/>
                </a:solidFill>
                <a:latin typeface="Symbol" pitchFamily="18" charset="2"/>
              </a:rPr>
              <a:t>(w)</a:t>
            </a:r>
            <a:endParaRPr lang="hu-HU" sz="1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6156325" y="4962525"/>
            <a:ext cx="485775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Symbol" pitchFamily="18" charset="2"/>
              </a:rPr>
              <a:t>j(w)</a:t>
            </a:r>
            <a:endParaRPr lang="hu-HU" sz="12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39800" y="4910138"/>
            <a:ext cx="18272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Frekvencia átviteli függvény</a:t>
            </a:r>
          </a:p>
          <a:p>
            <a:pPr lvl="2" eaLnBrk="1" hangingPunct="1"/>
            <a:r>
              <a:rPr lang="hu-HU" sz="1400" smtClean="0"/>
              <a:t>Bode diagram</a:t>
            </a:r>
          </a:p>
          <a:p>
            <a:pPr lvl="3" eaLnBrk="1" hangingPunct="1"/>
            <a:r>
              <a:rPr lang="hu-HU" sz="1200" smtClean="0"/>
              <a:t>Szerkesztéskor az átviteli függvény gyöktényezős alakjából érdemes kiindulni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Az egyes gyöktényezők logaritmikus amplitúdói és fázisszögei az eredő képzésnél egyszerűen összeadódnak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Egyetlen elsőfokú gyöktényezőre: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06C364-3520-4D67-A5C3-63142A2C2A01}" type="slidenum">
              <a:rPr lang="hu-HU"/>
              <a:pPr>
                <a:defRPr/>
              </a:pPr>
              <a:t>14</a:t>
            </a:fld>
            <a:endParaRPr lang="hu-HU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1963" y="2446338"/>
            <a:ext cx="2854325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4063" y="3273425"/>
            <a:ext cx="26400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8763" y="4002088"/>
            <a:ext cx="1217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0838" y="4529138"/>
            <a:ext cx="1749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3600" y="4656138"/>
            <a:ext cx="9096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1000" y="5308600"/>
            <a:ext cx="27162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83250" y="5335588"/>
            <a:ext cx="95091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9388" y="6013450"/>
            <a:ext cx="20574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4725" y="6091238"/>
            <a:ext cx="15176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Frekvencia átviteli függvény</a:t>
            </a:r>
          </a:p>
          <a:p>
            <a:pPr lvl="2" eaLnBrk="1" hangingPunct="1"/>
            <a:r>
              <a:rPr lang="hu-HU" sz="1400" smtClean="0"/>
              <a:t>Bode diagram</a:t>
            </a:r>
          </a:p>
          <a:p>
            <a:pPr lvl="3" eaLnBrk="1" hangingPunct="1"/>
            <a:r>
              <a:rPr lang="hu-HU" sz="1200" smtClean="0"/>
              <a:t>Egyetlen elsőfokú gyöktényezőre: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6F1A68-AE96-4B37-87E7-177CB9106C7B}" type="slidenum">
              <a:rPr lang="hu-HU"/>
              <a:pPr>
                <a:defRPr/>
              </a:pPr>
              <a:t>15</a:t>
            </a:fld>
            <a:endParaRPr lang="hu-HU" dirty="0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9163" y="2420938"/>
            <a:ext cx="49847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zövegdoboz 16"/>
          <p:cNvSpPr txBox="1"/>
          <p:nvPr/>
        </p:nvSpPr>
        <p:spPr>
          <a:xfrm>
            <a:off x="3502025" y="6184900"/>
            <a:ext cx="46196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Symbol" pitchFamily="18" charset="2"/>
              </a:rPr>
              <a:t>0,1/t</a:t>
            </a:r>
            <a:endParaRPr lang="hu-HU" sz="11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4651375" y="6186488"/>
            <a:ext cx="355600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Symbol" pitchFamily="18" charset="2"/>
              </a:rPr>
              <a:t>1/t</a:t>
            </a:r>
            <a:endParaRPr lang="hu-HU" sz="1100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5730875" y="6175375"/>
            <a:ext cx="427038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Symbol" pitchFamily="18" charset="2"/>
              </a:rPr>
              <a:t>10/t</a:t>
            </a:r>
            <a:endParaRPr lang="hu-HU" sz="1100" dirty="0"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818313" y="6184900"/>
            <a:ext cx="49688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Symbol" pitchFamily="18" charset="2"/>
              </a:rPr>
              <a:t>100/t</a:t>
            </a:r>
            <a:endParaRPr lang="hu-HU" sz="1100" dirty="0">
              <a:latin typeface="+mn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382838" y="6184900"/>
            <a:ext cx="531812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Symbol" pitchFamily="18" charset="2"/>
              </a:rPr>
              <a:t>0,01/t</a:t>
            </a:r>
            <a:endParaRPr lang="hu-HU" sz="1100" dirty="0">
              <a:latin typeface="+mn-lt"/>
            </a:endParaRPr>
          </a:p>
        </p:txBody>
      </p:sp>
      <p:cxnSp>
        <p:nvCxnSpPr>
          <p:cNvPr id="23" name="Egyenes összekötő 22"/>
          <p:cNvCxnSpPr/>
          <p:nvPr/>
        </p:nvCxnSpPr>
        <p:spPr>
          <a:xfrm rot="10800000">
            <a:off x="2620963" y="4483100"/>
            <a:ext cx="2217737" cy="158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rot="10800000" flipV="1">
            <a:off x="4833938" y="2668588"/>
            <a:ext cx="2208212" cy="181768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rot="10800000" flipV="1">
            <a:off x="3735388" y="4592638"/>
            <a:ext cx="2208212" cy="159226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10800000" flipV="1">
            <a:off x="5943600" y="4592638"/>
            <a:ext cx="109378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10800000" flipV="1">
            <a:off x="2636838" y="6197600"/>
            <a:ext cx="1093787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5862638" y="3600450"/>
            <a:ext cx="79216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+mj-lt"/>
              </a:rPr>
              <a:t>20dB/</a:t>
            </a:r>
            <a:r>
              <a:rPr lang="hu-HU" sz="1200" dirty="0" err="1">
                <a:solidFill>
                  <a:srgbClr val="0070C0"/>
                </a:solidFill>
                <a:latin typeface="+mj-lt"/>
              </a:rPr>
              <a:t>dek</a:t>
            </a:r>
            <a:endParaRPr lang="hu-HU" sz="12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3" name="Egyenes összekötő 32"/>
          <p:cNvCxnSpPr/>
          <p:nvPr/>
        </p:nvCxnSpPr>
        <p:spPr>
          <a:xfrm rot="10800000">
            <a:off x="2616200" y="5386388"/>
            <a:ext cx="2217738" cy="1587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16200000">
            <a:off x="4443413" y="5800725"/>
            <a:ext cx="792162" cy="1588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0313" y="3228975"/>
            <a:ext cx="1352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Egyenes összekötő nyíllal 35"/>
          <p:cNvCxnSpPr/>
          <p:nvPr/>
        </p:nvCxnSpPr>
        <p:spPr>
          <a:xfrm>
            <a:off x="5943600" y="5581650"/>
            <a:ext cx="111601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zövegdoboz 36"/>
          <p:cNvSpPr txBox="1"/>
          <p:nvPr/>
        </p:nvSpPr>
        <p:spPr>
          <a:xfrm>
            <a:off x="7096125" y="5360988"/>
            <a:ext cx="14414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</a:rPr>
              <a:t>Egy nagyságrendnyi </a:t>
            </a:r>
          </a:p>
          <a:p>
            <a:pPr>
              <a:defRPr/>
            </a:pPr>
            <a:r>
              <a:rPr lang="hu-HU" sz="1200" dirty="0">
                <a:latin typeface="+mj-lt"/>
              </a:rPr>
              <a:t>frekvencia: dekád</a:t>
            </a:r>
            <a:endParaRPr lang="hu-HU" sz="1200" dirty="0">
              <a:latin typeface="+mn-lt"/>
            </a:endParaRPr>
          </a:p>
        </p:txBody>
      </p:sp>
      <p:pic>
        <p:nvPicPr>
          <p:cNvPr id="1743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6088" y="5249863"/>
            <a:ext cx="4762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66863" y="3406775"/>
            <a:ext cx="666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dirty="0" smtClean="0"/>
              <a:t>Lineáris dinamikus rendszerek, folyamatok</a:t>
            </a:r>
          </a:p>
          <a:p>
            <a:pPr lvl="1" eaLnBrk="1" hangingPunct="1"/>
            <a:r>
              <a:rPr lang="hu-HU" sz="1600" dirty="0" smtClean="0"/>
              <a:t>Frekvencia átviteli függvény</a:t>
            </a:r>
          </a:p>
          <a:p>
            <a:pPr lvl="2" eaLnBrk="1" hangingPunct="1"/>
            <a:r>
              <a:rPr lang="hu-HU" sz="1400" dirty="0" err="1" smtClean="0"/>
              <a:t>Bode</a:t>
            </a:r>
            <a:r>
              <a:rPr lang="hu-HU" sz="1400" dirty="0" smtClean="0"/>
              <a:t> diagram</a:t>
            </a:r>
          </a:p>
          <a:p>
            <a:pPr lvl="3" eaLnBrk="1" hangingPunct="1"/>
            <a:r>
              <a:rPr lang="hu-HU" sz="1200" dirty="0" smtClean="0"/>
              <a:t>Egyetlen elsőfokú gyöktényezőre: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0A92C8-7C72-41BC-9596-C03647B9AFDD}" type="slidenum">
              <a:rPr lang="hu-HU"/>
              <a:pPr>
                <a:defRPr/>
              </a:pPr>
              <a:t>16</a:t>
            </a:fld>
            <a:endParaRPr lang="hu-HU" dirty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788" y="2403475"/>
            <a:ext cx="5006975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zövegdoboz 16"/>
          <p:cNvSpPr txBox="1"/>
          <p:nvPr/>
        </p:nvSpPr>
        <p:spPr>
          <a:xfrm>
            <a:off x="3502025" y="6184900"/>
            <a:ext cx="486030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 smtClean="0">
                <a:latin typeface="Symbol" pitchFamily="18" charset="2"/>
              </a:rPr>
              <a:t>0,1/T</a:t>
            </a:r>
            <a:endParaRPr lang="hu-HU" sz="11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4651375" y="6186488"/>
            <a:ext cx="380232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 smtClean="0">
                <a:latin typeface="Symbol" pitchFamily="18" charset="2"/>
              </a:rPr>
              <a:t>1/T</a:t>
            </a:r>
            <a:endParaRPr lang="hu-HU" sz="1100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5730875" y="6175375"/>
            <a:ext cx="450764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 smtClean="0">
                <a:latin typeface="Symbol" pitchFamily="18" charset="2"/>
              </a:rPr>
              <a:t>10/T</a:t>
            </a:r>
            <a:endParaRPr lang="hu-HU" sz="1100" dirty="0"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818313" y="6184900"/>
            <a:ext cx="521297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 smtClean="0">
                <a:latin typeface="Symbol" pitchFamily="18" charset="2"/>
              </a:rPr>
              <a:t>100/T</a:t>
            </a:r>
            <a:endParaRPr lang="hu-HU" sz="1100" dirty="0">
              <a:latin typeface="+mn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382838" y="6184900"/>
            <a:ext cx="556563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 smtClean="0">
                <a:latin typeface="Symbol" pitchFamily="18" charset="2"/>
              </a:rPr>
              <a:t>0,01/T</a:t>
            </a:r>
            <a:endParaRPr lang="hu-HU" sz="1100" dirty="0">
              <a:latin typeface="+mn-lt"/>
            </a:endParaRPr>
          </a:p>
        </p:txBody>
      </p:sp>
      <p:cxnSp>
        <p:nvCxnSpPr>
          <p:cNvPr id="23" name="Egyenes összekötő 22"/>
          <p:cNvCxnSpPr/>
          <p:nvPr/>
        </p:nvCxnSpPr>
        <p:spPr>
          <a:xfrm rot="10800000">
            <a:off x="2613025" y="2662238"/>
            <a:ext cx="2217738" cy="158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rot="10800000">
            <a:off x="4821238" y="2671763"/>
            <a:ext cx="2197100" cy="178752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rot="10800000">
            <a:off x="3735388" y="4592638"/>
            <a:ext cx="2208212" cy="159226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10800000" flipV="1">
            <a:off x="5943600" y="6188075"/>
            <a:ext cx="109378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10800000" flipV="1">
            <a:off x="2644775" y="4586288"/>
            <a:ext cx="109378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5903913" y="3327400"/>
            <a:ext cx="83820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+mj-lt"/>
              </a:rPr>
              <a:t>-20dB/</a:t>
            </a:r>
            <a:r>
              <a:rPr lang="hu-HU" sz="1200" dirty="0" err="1">
                <a:solidFill>
                  <a:srgbClr val="0070C0"/>
                </a:solidFill>
                <a:latin typeface="+mj-lt"/>
              </a:rPr>
              <a:t>dek</a:t>
            </a:r>
            <a:endParaRPr lang="hu-HU" sz="12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3" name="Egyenes összekötő 32"/>
          <p:cNvCxnSpPr/>
          <p:nvPr/>
        </p:nvCxnSpPr>
        <p:spPr>
          <a:xfrm rot="10800000">
            <a:off x="2616200" y="5386388"/>
            <a:ext cx="2217738" cy="1587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16200000">
            <a:off x="4443413" y="5800725"/>
            <a:ext cx="792162" cy="1588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1550" y="3317875"/>
            <a:ext cx="13335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7988" y="5249863"/>
            <a:ext cx="4762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7175" y="3406775"/>
            <a:ext cx="666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Frekvencia átviteli függvény</a:t>
            </a:r>
          </a:p>
          <a:p>
            <a:pPr lvl="2" eaLnBrk="1" hangingPunct="1"/>
            <a:r>
              <a:rPr lang="hu-HU" sz="1400" smtClean="0"/>
              <a:t>Bode diagram</a:t>
            </a:r>
          </a:p>
          <a:p>
            <a:pPr lvl="3" eaLnBrk="1" hangingPunct="1"/>
            <a:r>
              <a:rPr lang="hu-HU" sz="1200" smtClean="0"/>
              <a:t>Elsőfokú gyöktényezőre</a:t>
            </a:r>
          </a:p>
          <a:p>
            <a:pPr lvl="4" eaLnBrk="1" hangingPunct="1"/>
            <a:r>
              <a:rPr lang="hu-HU" sz="1200" smtClean="0"/>
              <a:t>Az amplitúdó görbe meredeksége 20dB/dek illetve -20dB/dek</a:t>
            </a:r>
          </a:p>
          <a:p>
            <a:pPr lvl="4" eaLnBrk="1" hangingPunct="1"/>
            <a:r>
              <a:rPr lang="hu-HU" sz="1200" smtClean="0"/>
              <a:t>A fázis 0 ° és 90° illetve 0 ° és -90° között változik </a:t>
            </a:r>
          </a:p>
          <a:p>
            <a:pPr lvl="3" eaLnBrk="1" hangingPunct="1"/>
            <a:r>
              <a:rPr lang="hu-HU" sz="1200" smtClean="0"/>
              <a:t>Másodfokú gyöktényezőre</a:t>
            </a:r>
          </a:p>
          <a:p>
            <a:pPr lvl="4" eaLnBrk="1" hangingPunct="1"/>
            <a:r>
              <a:rPr lang="hu-HU" sz="1200" smtClean="0"/>
              <a:t>Az amplitúdó görbe meredeksége 40dB/dek</a:t>
            </a:r>
          </a:p>
          <a:p>
            <a:pPr lvl="3" eaLnBrk="1" hangingPunct="1"/>
            <a:r>
              <a:rPr lang="hu-HU" sz="1200" smtClean="0"/>
              <a:t>A gyöktényezők ismeretében közelítő Bode diagram rajzolható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Törésfrekvenciák: </a:t>
            </a:r>
          </a:p>
          <a:p>
            <a:pPr lvl="4" eaLnBrk="1" hangingPunct="1"/>
            <a:r>
              <a:rPr lang="hu-HU" sz="1200" smtClean="0"/>
              <a:t>0,1 rad/sec [20dB/dek]</a:t>
            </a:r>
          </a:p>
          <a:p>
            <a:pPr lvl="4" eaLnBrk="1" hangingPunct="1"/>
            <a:r>
              <a:rPr lang="hu-HU" sz="1200" smtClean="0"/>
              <a:t>1 rad/sec [-20dB/dek]</a:t>
            </a:r>
          </a:p>
          <a:p>
            <a:pPr lvl="4" eaLnBrk="1" hangingPunct="1"/>
            <a:r>
              <a:rPr lang="hu-HU" sz="1200" smtClean="0"/>
              <a:t>10 rad/sec [-40dB/dek]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Az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= 0 körfrekvencián az amplitúdó menet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= 0 behelyettesítéssel számítható</a:t>
            </a:r>
          </a:p>
          <a:p>
            <a:pPr lvl="4" eaLnBrk="1" hangingPunct="1"/>
            <a:r>
              <a:rPr lang="hu-HU" sz="1200" smtClean="0"/>
              <a:t>w(0) = 0,1/100 = 1/1000   [-60dB]		 </a:t>
            </a:r>
          </a:p>
          <a:p>
            <a:pPr lvl="4" eaLnBrk="1" hangingPunct="1"/>
            <a:endParaRPr lang="hu-HU" sz="12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A4B304-9B46-4151-8A33-E393BA61AB0F}" type="slidenum">
              <a:rPr lang="hu-HU"/>
              <a:pPr>
                <a:defRPr/>
              </a:pPr>
              <a:t>17</a:t>
            </a:fld>
            <a:endParaRPr lang="hu-HU" dirty="0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4113" y="3719513"/>
            <a:ext cx="2562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6813" y="3719513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945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Frekvencia átviteli függvény</a:t>
            </a:r>
          </a:p>
          <a:p>
            <a:pPr lvl="2" eaLnBrk="1" hangingPunct="1"/>
            <a:r>
              <a:rPr lang="hu-HU" sz="1400" smtClean="0"/>
              <a:t>Bode diagram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A fázis diagramra általában nem kielégítő a töréspontos közelítés (főleg nagyobb fokszám esetén)</a:t>
            </a:r>
          </a:p>
          <a:p>
            <a:pPr lvl="4" eaLnBrk="1" hangingPunct="1"/>
            <a:endParaRPr lang="hu-HU" sz="12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651553-A17C-4C40-B838-DEAD6361FEEE}" type="slidenum">
              <a:rPr lang="hu-HU"/>
              <a:pPr>
                <a:defRPr/>
              </a:pPr>
              <a:t>18</a:t>
            </a:fld>
            <a:endParaRPr lang="hu-HU" dirty="0"/>
          </a:p>
        </p:txBody>
      </p:sp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763" y="2716213"/>
            <a:ext cx="69246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8575" y="2719388"/>
            <a:ext cx="69723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Egyenes összekötő 5"/>
          <p:cNvCxnSpPr/>
          <p:nvPr/>
        </p:nvCxnSpPr>
        <p:spPr>
          <a:xfrm rot="10800000">
            <a:off x="1919288" y="4162425"/>
            <a:ext cx="1549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rot="10800000" flipV="1">
            <a:off x="3471863" y="2947988"/>
            <a:ext cx="1565275" cy="1214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rot="10800000" flipV="1">
            <a:off x="5022850" y="2947988"/>
            <a:ext cx="158273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rot="16200000" flipV="1">
            <a:off x="6147594" y="3388519"/>
            <a:ext cx="2439988" cy="1549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3638" y="2128838"/>
            <a:ext cx="22288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zövegdoboz 22"/>
          <p:cNvSpPr txBox="1"/>
          <p:nvPr/>
        </p:nvSpPr>
        <p:spPr>
          <a:xfrm>
            <a:off x="1728788" y="5419725"/>
            <a:ext cx="4318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Symbol" pitchFamily="18" charset="2"/>
              </a:rPr>
              <a:t>0,01</a:t>
            </a:r>
            <a:endParaRPr lang="hu-HU" sz="1100" dirty="0"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3292475" y="5422900"/>
            <a:ext cx="36036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Symbol" pitchFamily="18" charset="2"/>
              </a:rPr>
              <a:t>0,1</a:t>
            </a:r>
            <a:endParaRPr lang="hu-HU" sz="1100" dirty="0">
              <a:latin typeface="+mn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4908550" y="5422900"/>
            <a:ext cx="2540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Symbol" pitchFamily="18" charset="2"/>
              </a:rPr>
              <a:t>1</a:t>
            </a:r>
            <a:endParaRPr lang="hu-HU" sz="1100" dirty="0"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400800" y="5424488"/>
            <a:ext cx="325730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 smtClean="0">
                <a:latin typeface="Symbol" pitchFamily="18" charset="2"/>
              </a:rPr>
              <a:t>10</a:t>
            </a:r>
            <a:endParaRPr lang="hu-HU" sz="1100" dirty="0">
              <a:latin typeface="+mn-lt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7937500" y="5410200"/>
            <a:ext cx="396262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smtClean="0">
                <a:latin typeface="Symbol" pitchFamily="18" charset="2"/>
              </a:rPr>
              <a:t>100</a:t>
            </a:r>
            <a:endParaRPr lang="hu-HU" sz="1100" dirty="0">
              <a:latin typeface="+mn-lt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391150" y="3035300"/>
            <a:ext cx="83820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</a:rPr>
              <a:t>-20dB/</a:t>
            </a:r>
            <a:r>
              <a:rPr lang="hu-HU" sz="1200" dirty="0" err="1">
                <a:solidFill>
                  <a:srgbClr val="FF0000"/>
                </a:solidFill>
                <a:latin typeface="+mj-lt"/>
              </a:rPr>
              <a:t>dek</a:t>
            </a:r>
            <a:endParaRPr lang="hu-H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3635375" y="3227388"/>
            <a:ext cx="792163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</a:rPr>
              <a:t>20dB/</a:t>
            </a:r>
            <a:r>
              <a:rPr lang="hu-HU" sz="1200" dirty="0" err="1">
                <a:solidFill>
                  <a:srgbClr val="FF0000"/>
                </a:solidFill>
                <a:latin typeface="+mj-lt"/>
              </a:rPr>
              <a:t>dek</a:t>
            </a:r>
            <a:endParaRPr lang="hu-H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7162800" y="3584575"/>
            <a:ext cx="83820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</a:rPr>
              <a:t>-40dB/</a:t>
            </a:r>
            <a:r>
              <a:rPr lang="hu-HU" sz="1200" dirty="0" err="1">
                <a:solidFill>
                  <a:srgbClr val="FF0000"/>
                </a:solidFill>
                <a:latin typeface="+mj-lt"/>
              </a:rPr>
              <a:t>dek</a:t>
            </a:r>
            <a:endParaRPr lang="hu-HU" sz="12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Frekvencia átviteli függvény</a:t>
            </a:r>
          </a:p>
          <a:p>
            <a:pPr lvl="2" eaLnBrk="1" hangingPunct="1"/>
            <a:r>
              <a:rPr lang="hu-HU" sz="1400" smtClean="0"/>
              <a:t>A Bode és Nyquist diagramokból</a:t>
            </a:r>
          </a:p>
          <a:p>
            <a:pPr lvl="3" eaLnBrk="1" hangingPunct="1"/>
            <a:r>
              <a:rPr lang="hu-HU" sz="1200" smtClean="0"/>
              <a:t>Az adott tag az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körfrekvenciájú harmonikus jelet milyen amplitúdó és fázis „torzítással” viszi át</a:t>
            </a:r>
          </a:p>
          <a:p>
            <a:pPr lvl="3" eaLnBrk="1" hangingPunct="1"/>
            <a:r>
              <a:rPr lang="hu-HU" sz="1200" smtClean="0"/>
              <a:t>Milyen körfrekvenciákon van vannak jelentős kiemelések vagy elnyomások</a:t>
            </a:r>
          </a:p>
          <a:p>
            <a:pPr lvl="3" eaLnBrk="1" hangingPunct="1"/>
            <a:r>
              <a:rPr lang="hu-HU" sz="1200" smtClean="0"/>
              <a:t>A jelátvivő tag hogyan viselkedik mint szűrő</a:t>
            </a:r>
          </a:p>
          <a:p>
            <a:pPr lvl="3" eaLnBrk="1" hangingPunct="1"/>
            <a:r>
              <a:rPr lang="hu-HU" sz="1200" smtClean="0"/>
              <a:t>Stabilitásvizsgálat (később)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C3431-C65B-4998-915D-A2A4CA6094B8}" type="slidenum">
              <a:rPr lang="hu-HU"/>
              <a:pPr>
                <a:defRPr/>
              </a:pPr>
              <a:t>19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Lineáris tagok modellje</a:t>
            </a:r>
          </a:p>
          <a:p>
            <a:pPr lvl="2" eaLnBrk="1" hangingPunct="1"/>
            <a:r>
              <a:rPr lang="hu-HU" sz="1400" smtClean="0"/>
              <a:t>Differenciálegyenlettel adjuk meg</a:t>
            </a:r>
          </a:p>
          <a:p>
            <a:pPr lvl="3" eaLnBrk="1" hangingPunct="1"/>
            <a:r>
              <a:rPr lang="hu-HU" sz="1200" smtClean="0"/>
              <a:t>Állapotegyenlet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r>
              <a:rPr lang="hu-HU" sz="1400" smtClean="0"/>
              <a:t>Az állapotegyenleteken kívül különböző függvényekkel is jellemezhetünk egy tagot</a:t>
            </a:r>
          </a:p>
          <a:p>
            <a:pPr lvl="3" eaLnBrk="1" hangingPunct="1"/>
            <a:r>
              <a:rPr lang="hu-HU" sz="1200" smtClean="0"/>
              <a:t>A ki és bemenő jelek közötti kapcsolatot adják meg</a:t>
            </a:r>
          </a:p>
          <a:p>
            <a:pPr lvl="3" eaLnBrk="1" hangingPunct="1"/>
            <a:r>
              <a:rPr lang="hu-HU" sz="1200" smtClean="0"/>
              <a:t>Dirac delta bemenetre adott válasz</a:t>
            </a:r>
          </a:p>
          <a:p>
            <a:pPr lvl="4" eaLnBrk="1" hangingPunct="1"/>
            <a:r>
              <a:rPr lang="hu-HU" sz="1200" smtClean="0"/>
              <a:t>Impulzusválasz, súlyfüggvény: w(t) </a:t>
            </a:r>
          </a:p>
          <a:p>
            <a:pPr lvl="3" eaLnBrk="1" hangingPunct="1"/>
            <a:r>
              <a:rPr lang="hu-HU" sz="1200" smtClean="0"/>
              <a:t>Egységugrás bemenetre adott válasz</a:t>
            </a:r>
          </a:p>
          <a:p>
            <a:pPr lvl="4" eaLnBrk="1" hangingPunct="1"/>
            <a:r>
              <a:rPr lang="hu-HU" sz="1200" smtClean="0"/>
              <a:t>Ugrásválasz, átmeneti függvény: v(t)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22A3B-421F-4502-BDFB-E97577D6649F}" type="slidenum">
              <a:rPr lang="hu-HU"/>
              <a:pPr>
                <a:defRPr/>
              </a:pPr>
              <a:t>2</a:t>
            </a:fld>
            <a:endParaRPr lang="hu-HU" dirty="0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3513" y="2327275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338" y="2797175"/>
            <a:ext cx="48387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1338" y="4432300"/>
            <a:ext cx="219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2925" y="3759200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45138" y="3770313"/>
            <a:ext cx="1333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625" y="3062288"/>
            <a:ext cx="1619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14575" y="3684588"/>
            <a:ext cx="1333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05250" y="3622675"/>
            <a:ext cx="15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3950" y="3633788"/>
            <a:ext cx="1428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97363" y="3303588"/>
            <a:ext cx="4857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3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75" y="3786188"/>
            <a:ext cx="1714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83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83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83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83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Hatásvázlatok átalakítása</a:t>
            </a:r>
          </a:p>
          <a:p>
            <a:pPr lvl="2" eaLnBrk="1" hangingPunct="1"/>
            <a:r>
              <a:rPr lang="hu-HU" sz="1400" smtClean="0"/>
              <a:t>Az irányítási rendszer hatásvázlata a számításokhoz legalkalmasabb formára hozható</a:t>
            </a:r>
          </a:p>
          <a:p>
            <a:pPr lvl="3" eaLnBrk="1" hangingPunct="1"/>
            <a:r>
              <a:rPr lang="hu-HU" sz="1200" smtClean="0"/>
              <a:t>Tagok összevonása</a:t>
            </a:r>
          </a:p>
          <a:p>
            <a:pPr lvl="3" eaLnBrk="1" hangingPunct="1"/>
            <a:r>
              <a:rPr lang="hu-HU" sz="1200" smtClean="0"/>
              <a:t>Jelek áthelyezése</a:t>
            </a:r>
          </a:p>
          <a:p>
            <a:pPr lvl="2" eaLnBrk="1" hangingPunct="1"/>
            <a:r>
              <a:rPr lang="hu-HU" sz="1400" smtClean="0"/>
              <a:t>Soros kapcsolás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r>
              <a:rPr lang="hu-HU" sz="1400" smtClean="0"/>
              <a:t>Párhuzamos kapcsolás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F79787-0259-4794-9B3B-8DD0115E94ED}" type="slidenum">
              <a:rPr lang="hu-HU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22533" name="Szövegdoboz 5"/>
          <p:cNvSpPr txBox="1">
            <a:spLocks noChangeArrowheads="1"/>
          </p:cNvSpPr>
          <p:nvPr/>
        </p:nvSpPr>
        <p:spPr bwMode="auto">
          <a:xfrm>
            <a:off x="5143500" y="2928938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cxnSp>
        <p:nvCxnSpPr>
          <p:cNvPr id="8" name="Egyenes összekötő nyíllal 7"/>
          <p:cNvCxnSpPr>
            <a:stCxn id="22533" idx="3"/>
          </p:cNvCxnSpPr>
          <p:nvPr/>
        </p:nvCxnSpPr>
        <p:spPr>
          <a:xfrm>
            <a:off x="5929313" y="3143250"/>
            <a:ext cx="5000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Szövegdoboz 8"/>
          <p:cNvSpPr txBox="1">
            <a:spLocks noChangeArrowheads="1"/>
          </p:cNvSpPr>
          <p:nvPr/>
        </p:nvSpPr>
        <p:spPr bwMode="auto">
          <a:xfrm>
            <a:off x="6429375" y="2928938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4643438" y="3143250"/>
            <a:ext cx="5000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7215188" y="3143250"/>
            <a:ext cx="5000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8" name="Szövegdoboz 11"/>
          <p:cNvSpPr txBox="1">
            <a:spLocks noChangeArrowheads="1"/>
          </p:cNvSpPr>
          <p:nvPr/>
        </p:nvSpPr>
        <p:spPr bwMode="auto">
          <a:xfrm>
            <a:off x="5357813" y="3571875"/>
            <a:ext cx="164306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 = w</a:t>
            </a:r>
            <a:r>
              <a:rPr lang="hu-HU" baseline="-25000"/>
              <a:t>1</a:t>
            </a:r>
            <a:r>
              <a:rPr lang="hu-HU"/>
              <a:t>· w</a:t>
            </a:r>
            <a:r>
              <a:rPr lang="hu-HU" baseline="-25000"/>
              <a:t>2</a:t>
            </a:r>
            <a:endParaRPr lang="hu-HU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4857750" y="3786188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7000875" y="3786188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1" name="Szövegdoboz 14"/>
          <p:cNvSpPr txBox="1">
            <a:spLocks noChangeArrowheads="1"/>
          </p:cNvSpPr>
          <p:nvPr/>
        </p:nvSpPr>
        <p:spPr bwMode="auto">
          <a:xfrm>
            <a:off x="5857875" y="4429125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cxnSp>
        <p:nvCxnSpPr>
          <p:cNvPr id="16" name="Egyenes összekötő nyíllal 15"/>
          <p:cNvCxnSpPr/>
          <p:nvPr/>
        </p:nvCxnSpPr>
        <p:spPr>
          <a:xfrm rot="5400000">
            <a:off x="6715919" y="4787106"/>
            <a:ext cx="2857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3" name="Szövegdoboz 16"/>
          <p:cNvSpPr txBox="1">
            <a:spLocks noChangeArrowheads="1"/>
          </p:cNvSpPr>
          <p:nvPr/>
        </p:nvSpPr>
        <p:spPr bwMode="auto">
          <a:xfrm>
            <a:off x="5857875" y="5000625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5143500" y="4929188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6858000" y="4929188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6" name="Szövegdoboz 19"/>
          <p:cNvSpPr txBox="1">
            <a:spLocks noChangeArrowheads="1"/>
          </p:cNvSpPr>
          <p:nvPr/>
        </p:nvSpPr>
        <p:spPr bwMode="auto">
          <a:xfrm>
            <a:off x="5429250" y="5715000"/>
            <a:ext cx="164306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 = w</a:t>
            </a:r>
            <a:r>
              <a:rPr lang="hu-HU" baseline="-25000"/>
              <a:t>1</a:t>
            </a:r>
            <a:r>
              <a:rPr lang="hu-HU"/>
              <a:t>+ w</a:t>
            </a:r>
            <a:r>
              <a:rPr lang="hu-HU" baseline="-25000"/>
              <a:t>2</a:t>
            </a:r>
            <a:endParaRPr lang="hu-HU"/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4929188" y="5929313"/>
            <a:ext cx="5000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7072313" y="5929313"/>
            <a:ext cx="5000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6643688" y="4643438"/>
            <a:ext cx="214312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5643563" y="5214938"/>
            <a:ext cx="21431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 rot="16200000" flipV="1">
            <a:off x="5499894" y="4785519"/>
            <a:ext cx="2857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5643563" y="4643438"/>
            <a:ext cx="21431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rot="16200000" flipV="1">
            <a:off x="6715919" y="5071269"/>
            <a:ext cx="2857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>
            <a:off x="6645275" y="5214938"/>
            <a:ext cx="214313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 rot="5400000">
            <a:off x="5499894" y="5071269"/>
            <a:ext cx="2857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7500938" y="3571875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4357688" y="2928938"/>
            <a:ext cx="2794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endParaRPr lang="hu-HU" sz="1400" dirty="0">
              <a:latin typeface="+mn-lt"/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4572000" y="3571875"/>
            <a:ext cx="2794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endParaRPr lang="hu-HU" sz="1400" dirty="0">
              <a:latin typeface="+mn-lt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7715250" y="2928938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sp>
        <p:nvSpPr>
          <p:cNvPr id="40" name="Szövegdoboz 39"/>
          <p:cNvSpPr txBox="1"/>
          <p:nvPr/>
        </p:nvSpPr>
        <p:spPr>
          <a:xfrm>
            <a:off x="4857750" y="4714875"/>
            <a:ext cx="2794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endParaRPr lang="hu-HU" sz="1400" dirty="0">
              <a:latin typeface="+mn-lt"/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7358063" y="4714875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4721225" y="5692775"/>
            <a:ext cx="2794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endParaRPr lang="hu-HU" sz="1400" dirty="0">
              <a:latin typeface="+mn-lt"/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7519988" y="5692775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pic>
        <p:nvPicPr>
          <p:cNvPr id="225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5214938"/>
            <a:ext cx="1133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3214688"/>
            <a:ext cx="182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5" grpId="0" animBg="1"/>
      <p:bldP spid="22538" grpId="0" animBg="1"/>
      <p:bldP spid="22541" grpId="0" animBg="1"/>
      <p:bldP spid="22543" grpId="0" animBg="1"/>
      <p:bldP spid="22546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Hatásvázlatok átalakítása</a:t>
            </a:r>
          </a:p>
          <a:p>
            <a:pPr lvl="2" eaLnBrk="1" hangingPunct="1"/>
            <a:r>
              <a:rPr lang="hu-HU" sz="1400" smtClean="0"/>
              <a:t>Az irányítási rendszer hatásvázlata a számításokhoz legalkalmasabb formára hozható</a:t>
            </a:r>
          </a:p>
          <a:p>
            <a:pPr lvl="3" eaLnBrk="1" hangingPunct="1"/>
            <a:r>
              <a:rPr lang="hu-HU" sz="1200" smtClean="0"/>
              <a:t>Tagok összevonása</a:t>
            </a:r>
          </a:p>
          <a:p>
            <a:pPr lvl="3" eaLnBrk="1" hangingPunct="1"/>
            <a:r>
              <a:rPr lang="hu-HU" sz="1200" smtClean="0"/>
              <a:t>Jelek áthelyezése</a:t>
            </a:r>
          </a:p>
          <a:p>
            <a:pPr lvl="2" eaLnBrk="1" hangingPunct="1"/>
            <a:r>
              <a:rPr lang="hu-HU" sz="1400" smtClean="0"/>
              <a:t>Visszacsatolás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r>
              <a:rPr lang="hu-HU" sz="1400" smtClean="0"/>
              <a:t>Felnyitott kör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FF6497-1E4E-49F9-8431-AECFEDEE06FE}" type="slidenum">
              <a:rPr lang="hu-HU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23557" name="Szövegdoboz 14"/>
          <p:cNvSpPr txBox="1">
            <a:spLocks noChangeArrowheads="1"/>
          </p:cNvSpPr>
          <p:nvPr/>
        </p:nvSpPr>
        <p:spPr bwMode="auto">
          <a:xfrm>
            <a:off x="6000750" y="2928938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sp>
        <p:nvSpPr>
          <p:cNvPr id="23558" name="Szövegdoboz 16"/>
          <p:cNvSpPr txBox="1">
            <a:spLocks noChangeArrowheads="1"/>
          </p:cNvSpPr>
          <p:nvPr/>
        </p:nvSpPr>
        <p:spPr bwMode="auto">
          <a:xfrm>
            <a:off x="6000750" y="3571875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5143500" y="314325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5572125" y="3786188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rot="16200000" flipV="1">
            <a:off x="5249069" y="3461544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>
            <a:off x="6786563" y="3786188"/>
            <a:ext cx="214312" cy="158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 rot="5400000">
            <a:off x="6677819" y="3466306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4857750" y="2928938"/>
            <a:ext cx="2794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endParaRPr lang="hu-HU" sz="1400" dirty="0">
              <a:latin typeface="+mn-lt"/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7572375" y="2906713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cxnSp>
        <p:nvCxnSpPr>
          <p:cNvPr id="44" name="Egyenes összekötő nyíllal 43"/>
          <p:cNvCxnSpPr/>
          <p:nvPr/>
        </p:nvCxnSpPr>
        <p:spPr>
          <a:xfrm>
            <a:off x="6786563" y="3143250"/>
            <a:ext cx="863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>
            <a:off x="5572125" y="314325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/>
          <p:cNvSpPr txBox="1"/>
          <p:nvPr/>
        </p:nvSpPr>
        <p:spPr>
          <a:xfrm>
            <a:off x="5286375" y="3143250"/>
            <a:ext cx="282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±</a:t>
            </a:r>
            <a:endParaRPr lang="hu-HU" sz="1400" dirty="0">
              <a:latin typeface="+mn-lt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5572125" y="2857500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23570" name="Szövegdoboz 47"/>
          <p:cNvSpPr txBox="1">
            <a:spLocks noChangeArrowheads="1"/>
          </p:cNvSpPr>
          <p:nvPr/>
        </p:nvSpPr>
        <p:spPr bwMode="auto">
          <a:xfrm>
            <a:off x="6000750" y="5143500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sp>
        <p:nvSpPr>
          <p:cNvPr id="23571" name="Szövegdoboz 48"/>
          <p:cNvSpPr txBox="1">
            <a:spLocks noChangeArrowheads="1"/>
          </p:cNvSpPr>
          <p:nvPr/>
        </p:nvSpPr>
        <p:spPr bwMode="auto">
          <a:xfrm>
            <a:off x="6000750" y="5786438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51" name="Egyenes összekötő nyíllal 50"/>
          <p:cNvCxnSpPr/>
          <p:nvPr/>
        </p:nvCxnSpPr>
        <p:spPr>
          <a:xfrm>
            <a:off x="5572125" y="600075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rot="16200000" flipV="1">
            <a:off x="5464969" y="5892006"/>
            <a:ext cx="2159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nyíllal 52"/>
          <p:cNvCxnSpPr/>
          <p:nvPr/>
        </p:nvCxnSpPr>
        <p:spPr>
          <a:xfrm>
            <a:off x="6786563" y="6000750"/>
            <a:ext cx="214312" cy="1588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 rot="5400000">
            <a:off x="6677819" y="5680869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zövegdoboz 54"/>
          <p:cNvSpPr txBox="1"/>
          <p:nvPr/>
        </p:nvSpPr>
        <p:spPr>
          <a:xfrm>
            <a:off x="5286375" y="5715000"/>
            <a:ext cx="2794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b</a:t>
            </a:r>
            <a:endParaRPr lang="hu-HU" sz="1400" dirty="0">
              <a:latin typeface="+mn-lt"/>
            </a:endParaRPr>
          </a:p>
        </p:txBody>
      </p:sp>
      <p:sp>
        <p:nvSpPr>
          <p:cNvPr id="56" name="Szövegdoboz 55"/>
          <p:cNvSpPr txBox="1"/>
          <p:nvPr/>
        </p:nvSpPr>
        <p:spPr>
          <a:xfrm>
            <a:off x="5286375" y="5286375"/>
            <a:ext cx="2714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a</a:t>
            </a:r>
            <a:endParaRPr lang="hu-HU" sz="1400" dirty="0">
              <a:latin typeface="+mn-lt"/>
            </a:endParaRPr>
          </a:p>
        </p:txBody>
      </p:sp>
      <p:cxnSp>
        <p:nvCxnSpPr>
          <p:cNvPr id="58" name="Egyenes összekötő nyíllal 57"/>
          <p:cNvCxnSpPr/>
          <p:nvPr/>
        </p:nvCxnSpPr>
        <p:spPr>
          <a:xfrm>
            <a:off x="5572125" y="5357813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nyíllal 60"/>
          <p:cNvCxnSpPr/>
          <p:nvPr/>
        </p:nvCxnSpPr>
        <p:spPr>
          <a:xfrm>
            <a:off x="6786563" y="5357813"/>
            <a:ext cx="2159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nyíllal 61"/>
          <p:cNvCxnSpPr/>
          <p:nvPr/>
        </p:nvCxnSpPr>
        <p:spPr>
          <a:xfrm rot="16200000" flipV="1">
            <a:off x="5464969" y="5464969"/>
            <a:ext cx="2159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8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2928938"/>
            <a:ext cx="18351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429000"/>
            <a:ext cx="11493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13" y="4000500"/>
            <a:ext cx="17065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75" y="5500688"/>
            <a:ext cx="80645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  <p:bldP spid="40" grpId="0"/>
      <p:bldP spid="41" grpId="0"/>
      <p:bldP spid="46" grpId="0"/>
      <p:bldP spid="47" grpId="0"/>
      <p:bldP spid="23570" grpId="0" animBg="1"/>
      <p:bldP spid="23571" grpId="0" animBg="1"/>
      <p:bldP spid="55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dirty="0" smtClean="0"/>
              <a:t>Lineáris dinamikus rendszerek, folyamatok</a:t>
            </a:r>
          </a:p>
          <a:p>
            <a:pPr lvl="1" eaLnBrk="1" hangingPunct="1"/>
            <a:r>
              <a:rPr lang="hu-HU" sz="1600" dirty="0" smtClean="0"/>
              <a:t>Hatásvázlatok átalakítása</a:t>
            </a:r>
          </a:p>
          <a:p>
            <a:pPr lvl="2" eaLnBrk="1" hangingPunct="1"/>
            <a:r>
              <a:rPr lang="hu-HU" sz="1400" dirty="0" smtClean="0"/>
              <a:t>Jelek áthelyezése</a:t>
            </a:r>
          </a:p>
          <a:p>
            <a:pPr lvl="3" eaLnBrk="1" hangingPunct="1"/>
            <a:r>
              <a:rPr lang="hu-HU" sz="1200" dirty="0" smtClean="0"/>
              <a:t>A hatáslánc valamely pontján belépő jel áthelyezhető</a:t>
            </a:r>
          </a:p>
          <a:p>
            <a:pPr lvl="3" eaLnBrk="1" hangingPunct="1"/>
            <a:r>
              <a:rPr lang="hu-HU" sz="1200" dirty="0" smtClean="0"/>
              <a:t>Biztosítani kell, hogy a kimenetre az eredetivel megegyező hatást fejtsen ki </a:t>
            </a:r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472DFB-CE22-4726-8B63-03372717C125}" type="slidenum">
              <a:rPr lang="hu-HU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36" name="Szövegdoboz 5"/>
          <p:cNvSpPr txBox="1">
            <a:spLocks noChangeArrowheads="1"/>
          </p:cNvSpPr>
          <p:nvPr/>
        </p:nvSpPr>
        <p:spPr bwMode="auto">
          <a:xfrm>
            <a:off x="3357563" y="3143250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cxnSp>
        <p:nvCxnSpPr>
          <p:cNvPr id="37" name="Egyenes összekötő nyíllal 36"/>
          <p:cNvCxnSpPr>
            <a:stCxn id="36" idx="3"/>
          </p:cNvCxnSpPr>
          <p:nvPr/>
        </p:nvCxnSpPr>
        <p:spPr>
          <a:xfrm>
            <a:off x="4143375" y="3357563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8"/>
          <p:cNvSpPr txBox="1">
            <a:spLocks noChangeArrowheads="1"/>
          </p:cNvSpPr>
          <p:nvPr/>
        </p:nvSpPr>
        <p:spPr bwMode="auto">
          <a:xfrm>
            <a:off x="4643438" y="3143250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39" name="Egyenes összekötő nyíllal 38"/>
          <p:cNvCxnSpPr/>
          <p:nvPr/>
        </p:nvCxnSpPr>
        <p:spPr>
          <a:xfrm>
            <a:off x="2857500" y="3357563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>
            <a:off x="5429250" y="3357563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11"/>
          <p:cNvSpPr txBox="1">
            <a:spLocks noChangeArrowheads="1"/>
          </p:cNvSpPr>
          <p:nvPr/>
        </p:nvSpPr>
        <p:spPr bwMode="auto">
          <a:xfrm>
            <a:off x="1714500" y="4978400"/>
            <a:ext cx="164306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 = w</a:t>
            </a:r>
            <a:r>
              <a:rPr lang="hu-HU" baseline="-25000"/>
              <a:t>1</a:t>
            </a:r>
            <a:r>
              <a:rPr lang="hu-HU"/>
              <a:t>· w</a:t>
            </a:r>
            <a:r>
              <a:rPr lang="hu-HU" baseline="-25000"/>
              <a:t>2</a:t>
            </a:r>
            <a:endParaRPr lang="hu-HU"/>
          </a:p>
        </p:txBody>
      </p:sp>
      <p:cxnSp>
        <p:nvCxnSpPr>
          <p:cNvPr id="48" name="Egyenes összekötő nyíllal 47"/>
          <p:cNvCxnSpPr/>
          <p:nvPr/>
        </p:nvCxnSpPr>
        <p:spPr>
          <a:xfrm>
            <a:off x="1214438" y="5192713"/>
            <a:ext cx="5000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>
            <a:off x="3357563" y="5192713"/>
            <a:ext cx="2159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zövegdoboz 49"/>
          <p:cNvSpPr txBox="1"/>
          <p:nvPr/>
        </p:nvSpPr>
        <p:spPr>
          <a:xfrm>
            <a:off x="3857625" y="4978400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sp>
        <p:nvSpPr>
          <p:cNvPr id="57" name="Szövegdoboz 56"/>
          <p:cNvSpPr txBox="1"/>
          <p:nvPr/>
        </p:nvSpPr>
        <p:spPr>
          <a:xfrm>
            <a:off x="2571750" y="3143250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60" name="Szövegdoboz 59"/>
          <p:cNvSpPr txBox="1"/>
          <p:nvPr/>
        </p:nvSpPr>
        <p:spPr>
          <a:xfrm>
            <a:off x="5929313" y="3143250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cxnSp>
        <p:nvCxnSpPr>
          <p:cNvPr id="63" name="Egyenes összekötő nyíllal 62"/>
          <p:cNvCxnSpPr/>
          <p:nvPr/>
        </p:nvCxnSpPr>
        <p:spPr>
          <a:xfrm rot="5400000">
            <a:off x="4178300" y="3179763"/>
            <a:ext cx="3603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zövegdoboz 63"/>
          <p:cNvSpPr txBox="1"/>
          <p:nvPr/>
        </p:nvSpPr>
        <p:spPr>
          <a:xfrm>
            <a:off x="4214813" y="2714625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65" name="Szövegdoboz 8"/>
          <p:cNvSpPr txBox="1">
            <a:spLocks noChangeArrowheads="1"/>
          </p:cNvSpPr>
          <p:nvPr/>
        </p:nvSpPr>
        <p:spPr bwMode="auto">
          <a:xfrm>
            <a:off x="2786063" y="4406900"/>
            <a:ext cx="5715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sp>
        <p:nvSpPr>
          <p:cNvPr id="66" name="Szövegdoboz 65"/>
          <p:cNvSpPr txBox="1"/>
          <p:nvPr/>
        </p:nvSpPr>
        <p:spPr>
          <a:xfrm>
            <a:off x="857250" y="5049838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67" name="Egyenes összekötő nyíllal 66"/>
          <p:cNvCxnSpPr/>
          <p:nvPr/>
        </p:nvCxnSpPr>
        <p:spPr>
          <a:xfrm>
            <a:off x="2286000" y="4621213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zövegdoboz 67"/>
          <p:cNvSpPr txBox="1"/>
          <p:nvPr/>
        </p:nvSpPr>
        <p:spPr>
          <a:xfrm>
            <a:off x="1928813" y="4406900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69" name="Egyenes összekötő nyíllal 68"/>
          <p:cNvCxnSpPr/>
          <p:nvPr/>
        </p:nvCxnSpPr>
        <p:spPr>
          <a:xfrm rot="5400000">
            <a:off x="3284538" y="4908550"/>
            <a:ext cx="5762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nyíllal 69"/>
          <p:cNvCxnSpPr/>
          <p:nvPr/>
        </p:nvCxnSpPr>
        <p:spPr>
          <a:xfrm>
            <a:off x="3357563" y="4619625"/>
            <a:ext cx="214312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nyíllal 70"/>
          <p:cNvCxnSpPr/>
          <p:nvPr/>
        </p:nvCxnSpPr>
        <p:spPr>
          <a:xfrm>
            <a:off x="3571875" y="5192713"/>
            <a:ext cx="2159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zövegdoboz 11"/>
          <p:cNvSpPr txBox="1">
            <a:spLocks noChangeArrowheads="1"/>
          </p:cNvSpPr>
          <p:nvPr/>
        </p:nvSpPr>
        <p:spPr bwMode="auto">
          <a:xfrm>
            <a:off x="5857875" y="4406900"/>
            <a:ext cx="164306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 = w</a:t>
            </a:r>
            <a:r>
              <a:rPr lang="hu-HU" baseline="-25000"/>
              <a:t>1</a:t>
            </a:r>
            <a:r>
              <a:rPr lang="hu-HU"/>
              <a:t>· w</a:t>
            </a:r>
            <a:r>
              <a:rPr lang="hu-HU" baseline="-25000"/>
              <a:t>2</a:t>
            </a:r>
            <a:endParaRPr lang="hu-HU"/>
          </a:p>
        </p:txBody>
      </p:sp>
      <p:cxnSp>
        <p:nvCxnSpPr>
          <p:cNvPr id="73" name="Egyenes összekötő nyíllal 72"/>
          <p:cNvCxnSpPr/>
          <p:nvPr/>
        </p:nvCxnSpPr>
        <p:spPr>
          <a:xfrm>
            <a:off x="7500938" y="4621213"/>
            <a:ext cx="5000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nyíllal 73"/>
          <p:cNvCxnSpPr/>
          <p:nvPr/>
        </p:nvCxnSpPr>
        <p:spPr>
          <a:xfrm>
            <a:off x="5500688" y="4621213"/>
            <a:ext cx="3603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Szövegdoboz 74"/>
          <p:cNvSpPr txBox="1"/>
          <p:nvPr/>
        </p:nvSpPr>
        <p:spPr>
          <a:xfrm>
            <a:off x="8001000" y="4406900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sp>
        <p:nvSpPr>
          <p:cNvPr id="76" name="Szövegdoboz 8"/>
          <p:cNvSpPr txBox="1">
            <a:spLocks noChangeArrowheads="1"/>
          </p:cNvSpPr>
          <p:nvPr/>
        </p:nvSpPr>
        <p:spPr bwMode="auto">
          <a:xfrm>
            <a:off x="5214938" y="4906963"/>
            <a:ext cx="571500" cy="500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1400" dirty="0" smtClean="0"/>
              <a:t>1/w</a:t>
            </a:r>
            <a:r>
              <a:rPr lang="hu-HU" sz="1400" baseline="-25000" dirty="0" smtClean="0"/>
              <a:t>1</a:t>
            </a:r>
            <a:endParaRPr lang="hu-HU" sz="1400" baseline="-25000" dirty="0"/>
          </a:p>
        </p:txBody>
      </p:sp>
      <p:sp>
        <p:nvSpPr>
          <p:cNvPr id="77" name="Szövegdoboz 76"/>
          <p:cNvSpPr txBox="1"/>
          <p:nvPr/>
        </p:nvSpPr>
        <p:spPr>
          <a:xfrm>
            <a:off x="4857750" y="4335463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78" name="Egyenes összekötő nyíllal 77"/>
          <p:cNvCxnSpPr/>
          <p:nvPr/>
        </p:nvCxnSpPr>
        <p:spPr>
          <a:xfrm>
            <a:off x="5000625" y="5692775"/>
            <a:ext cx="500063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Szövegdoboz 78"/>
          <p:cNvSpPr txBox="1"/>
          <p:nvPr/>
        </p:nvSpPr>
        <p:spPr>
          <a:xfrm>
            <a:off x="4857750" y="5407025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81" name="Egyenes összekötő nyíllal 80"/>
          <p:cNvCxnSpPr/>
          <p:nvPr/>
        </p:nvCxnSpPr>
        <p:spPr>
          <a:xfrm rot="5400000">
            <a:off x="5357019" y="5550694"/>
            <a:ext cx="2889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nyíllal 81"/>
          <p:cNvCxnSpPr/>
          <p:nvPr/>
        </p:nvCxnSpPr>
        <p:spPr>
          <a:xfrm>
            <a:off x="5000625" y="4619625"/>
            <a:ext cx="503238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nyíllal 82"/>
          <p:cNvCxnSpPr/>
          <p:nvPr/>
        </p:nvCxnSpPr>
        <p:spPr>
          <a:xfrm rot="16200000" flipV="1">
            <a:off x="5357813" y="4762500"/>
            <a:ext cx="2873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3" grpId="0" animBg="1"/>
      <p:bldP spid="50" grpId="0"/>
      <p:bldP spid="57" grpId="0"/>
      <p:bldP spid="60" grpId="0"/>
      <p:bldP spid="64" grpId="0"/>
      <p:bldP spid="65" grpId="0" animBg="1"/>
      <p:bldP spid="66" grpId="0"/>
      <p:bldP spid="68" grpId="0"/>
      <p:bldP spid="72" grpId="0" animBg="1"/>
      <p:bldP spid="75" grpId="0"/>
      <p:bldP spid="76" grpId="0" animBg="1"/>
      <p:bldP spid="77" grpId="0"/>
      <p:bldP spid="7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Hatásvázlatok átalakítása</a:t>
            </a:r>
          </a:p>
          <a:p>
            <a:pPr lvl="2" eaLnBrk="1" hangingPunct="1"/>
            <a:r>
              <a:rPr lang="hu-HU" sz="1400" smtClean="0"/>
              <a:t>Jelek áthelyezése</a:t>
            </a:r>
          </a:p>
          <a:p>
            <a:pPr lvl="3" eaLnBrk="1" hangingPunct="1"/>
            <a:r>
              <a:rPr lang="hu-HU" sz="1200" smtClean="0"/>
              <a:t>A hatáslánc valamely pontján belépő jel áthelyezhető</a:t>
            </a:r>
          </a:p>
          <a:p>
            <a:pPr lvl="3" eaLnBrk="1" hangingPunct="1"/>
            <a:r>
              <a:rPr lang="hu-HU" sz="1200" smtClean="0"/>
              <a:t>Biztosítani kell, hogy a kimenetre az eredetivel megegyező hatást fejtsen ki 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A99E52-3ED1-4EC2-AA28-60F1900729D4}" type="slidenum">
              <a:rPr lang="hu-HU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40" name="Szövegdoboz 14"/>
          <p:cNvSpPr txBox="1">
            <a:spLocks noChangeArrowheads="1"/>
          </p:cNvSpPr>
          <p:nvPr/>
        </p:nvSpPr>
        <p:spPr bwMode="auto">
          <a:xfrm>
            <a:off x="2357438" y="3074988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cxnSp>
        <p:nvCxnSpPr>
          <p:cNvPr id="44" name="Egyenes összekötő nyíllal 43"/>
          <p:cNvCxnSpPr/>
          <p:nvPr/>
        </p:nvCxnSpPr>
        <p:spPr>
          <a:xfrm>
            <a:off x="1500188" y="32893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>
            <a:off x="1917700" y="3932238"/>
            <a:ext cx="14398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 rot="16200000" flipV="1">
            <a:off x="1605757" y="3607594"/>
            <a:ext cx="6477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rot="5400000">
            <a:off x="3034507" y="3612356"/>
            <a:ext cx="6477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zövegdoboz 52"/>
          <p:cNvSpPr txBox="1"/>
          <p:nvPr/>
        </p:nvSpPr>
        <p:spPr>
          <a:xfrm>
            <a:off x="3929063" y="3052763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cxnSp>
        <p:nvCxnSpPr>
          <p:cNvPr id="54" name="Egyenes összekötő nyíllal 53"/>
          <p:cNvCxnSpPr/>
          <p:nvPr/>
        </p:nvCxnSpPr>
        <p:spPr>
          <a:xfrm>
            <a:off x="3143250" y="3289300"/>
            <a:ext cx="863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nyíllal 54"/>
          <p:cNvCxnSpPr/>
          <p:nvPr/>
        </p:nvCxnSpPr>
        <p:spPr>
          <a:xfrm>
            <a:off x="1928813" y="32893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zövegdoboz 55"/>
          <p:cNvSpPr txBox="1"/>
          <p:nvPr/>
        </p:nvSpPr>
        <p:spPr>
          <a:xfrm>
            <a:off x="1689100" y="3263900"/>
            <a:ext cx="2397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58" name="Szövegdoboz 57"/>
          <p:cNvSpPr txBox="1"/>
          <p:nvPr/>
        </p:nvSpPr>
        <p:spPr>
          <a:xfrm>
            <a:off x="1357313" y="3003550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59" name="Egyenes összekötő nyíllal 58"/>
          <p:cNvCxnSpPr/>
          <p:nvPr/>
        </p:nvCxnSpPr>
        <p:spPr>
          <a:xfrm rot="5400000">
            <a:off x="1963738" y="3111500"/>
            <a:ext cx="3603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/>
          <p:cNvSpPr txBox="1"/>
          <p:nvPr/>
        </p:nvSpPr>
        <p:spPr>
          <a:xfrm>
            <a:off x="2000250" y="2646363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62" name="Szövegdoboz 14"/>
          <p:cNvSpPr txBox="1">
            <a:spLocks noChangeArrowheads="1"/>
          </p:cNvSpPr>
          <p:nvPr/>
        </p:nvSpPr>
        <p:spPr bwMode="auto">
          <a:xfrm>
            <a:off x="6000750" y="3074988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cxnSp>
        <p:nvCxnSpPr>
          <p:cNvPr id="80" name="Egyenes összekötő nyíllal 79"/>
          <p:cNvCxnSpPr/>
          <p:nvPr/>
        </p:nvCxnSpPr>
        <p:spPr>
          <a:xfrm>
            <a:off x="5143500" y="32893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nyíllal 83"/>
          <p:cNvCxnSpPr/>
          <p:nvPr/>
        </p:nvCxnSpPr>
        <p:spPr>
          <a:xfrm>
            <a:off x="5561013" y="3932238"/>
            <a:ext cx="14398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nyíllal 84"/>
          <p:cNvCxnSpPr/>
          <p:nvPr/>
        </p:nvCxnSpPr>
        <p:spPr>
          <a:xfrm rot="16200000" flipV="1">
            <a:off x="5249069" y="3607594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nyíllal 85"/>
          <p:cNvCxnSpPr/>
          <p:nvPr/>
        </p:nvCxnSpPr>
        <p:spPr>
          <a:xfrm rot="5400000">
            <a:off x="6677819" y="3612356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Szövegdoboz 86"/>
          <p:cNvSpPr txBox="1"/>
          <p:nvPr/>
        </p:nvSpPr>
        <p:spPr>
          <a:xfrm>
            <a:off x="7572375" y="3052763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cxnSp>
        <p:nvCxnSpPr>
          <p:cNvPr id="88" name="Egyenes összekötő nyíllal 87"/>
          <p:cNvCxnSpPr/>
          <p:nvPr/>
        </p:nvCxnSpPr>
        <p:spPr>
          <a:xfrm>
            <a:off x="6786563" y="3289300"/>
            <a:ext cx="863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nyíllal 88"/>
          <p:cNvCxnSpPr/>
          <p:nvPr/>
        </p:nvCxnSpPr>
        <p:spPr>
          <a:xfrm>
            <a:off x="5572125" y="32893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zövegdoboz 89"/>
          <p:cNvSpPr txBox="1"/>
          <p:nvPr/>
        </p:nvSpPr>
        <p:spPr>
          <a:xfrm>
            <a:off x="5332413" y="3263900"/>
            <a:ext cx="2397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91" name="Szövegdoboz 90"/>
          <p:cNvSpPr txBox="1"/>
          <p:nvPr/>
        </p:nvSpPr>
        <p:spPr>
          <a:xfrm>
            <a:off x="5000625" y="3003550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92" name="Egyenes összekötő nyíllal 91"/>
          <p:cNvCxnSpPr/>
          <p:nvPr/>
        </p:nvCxnSpPr>
        <p:spPr>
          <a:xfrm rot="5400000">
            <a:off x="5178426" y="3108325"/>
            <a:ext cx="3603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Szövegdoboz 92"/>
          <p:cNvSpPr txBox="1"/>
          <p:nvPr/>
        </p:nvSpPr>
        <p:spPr>
          <a:xfrm>
            <a:off x="5214938" y="2643188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94" name="Szövegdoboz 14"/>
          <p:cNvSpPr txBox="1">
            <a:spLocks noChangeArrowheads="1"/>
          </p:cNvSpPr>
          <p:nvPr/>
        </p:nvSpPr>
        <p:spPr bwMode="auto">
          <a:xfrm>
            <a:off x="2357438" y="4929188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sp>
        <p:nvSpPr>
          <p:cNvPr id="95" name="Szövegdoboz 16"/>
          <p:cNvSpPr txBox="1">
            <a:spLocks noChangeArrowheads="1"/>
          </p:cNvSpPr>
          <p:nvPr/>
        </p:nvSpPr>
        <p:spPr bwMode="auto">
          <a:xfrm>
            <a:off x="2357438" y="5572125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96" name="Egyenes összekötő nyíllal 95"/>
          <p:cNvCxnSpPr/>
          <p:nvPr/>
        </p:nvCxnSpPr>
        <p:spPr>
          <a:xfrm>
            <a:off x="1500188" y="51435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nyíllal 96"/>
          <p:cNvCxnSpPr/>
          <p:nvPr/>
        </p:nvCxnSpPr>
        <p:spPr>
          <a:xfrm>
            <a:off x="1928813" y="5786438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nyíllal 97"/>
          <p:cNvCxnSpPr/>
          <p:nvPr/>
        </p:nvCxnSpPr>
        <p:spPr>
          <a:xfrm rot="16200000" flipV="1">
            <a:off x="1605757" y="5461794"/>
            <a:ext cx="6477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nyíllal 98"/>
          <p:cNvCxnSpPr/>
          <p:nvPr/>
        </p:nvCxnSpPr>
        <p:spPr>
          <a:xfrm>
            <a:off x="3143250" y="5786438"/>
            <a:ext cx="360363" cy="158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nyíllal 99"/>
          <p:cNvCxnSpPr/>
          <p:nvPr/>
        </p:nvCxnSpPr>
        <p:spPr>
          <a:xfrm rot="5400000">
            <a:off x="3177382" y="5466556"/>
            <a:ext cx="6477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Szövegdoboz 101"/>
          <p:cNvSpPr txBox="1"/>
          <p:nvPr/>
        </p:nvSpPr>
        <p:spPr>
          <a:xfrm>
            <a:off x="3929063" y="4906963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cxnSp>
        <p:nvCxnSpPr>
          <p:cNvPr id="103" name="Egyenes összekötő nyíllal 102"/>
          <p:cNvCxnSpPr/>
          <p:nvPr/>
        </p:nvCxnSpPr>
        <p:spPr>
          <a:xfrm>
            <a:off x="3357563" y="5143500"/>
            <a:ext cx="61277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nyíllal 103"/>
          <p:cNvCxnSpPr/>
          <p:nvPr/>
        </p:nvCxnSpPr>
        <p:spPr>
          <a:xfrm>
            <a:off x="1928813" y="51435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Szövegdoboz 104"/>
          <p:cNvSpPr txBox="1"/>
          <p:nvPr/>
        </p:nvSpPr>
        <p:spPr>
          <a:xfrm>
            <a:off x="1689100" y="5121275"/>
            <a:ext cx="2397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106" name="Szövegdoboz 105"/>
          <p:cNvSpPr txBox="1"/>
          <p:nvPr/>
        </p:nvSpPr>
        <p:spPr>
          <a:xfrm>
            <a:off x="1357313" y="4857750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107" name="Egyenes összekötő nyíllal 106"/>
          <p:cNvCxnSpPr/>
          <p:nvPr/>
        </p:nvCxnSpPr>
        <p:spPr>
          <a:xfrm rot="5400000">
            <a:off x="3178176" y="4965700"/>
            <a:ext cx="3603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Szövegdoboz 107"/>
          <p:cNvSpPr txBox="1"/>
          <p:nvPr/>
        </p:nvSpPr>
        <p:spPr>
          <a:xfrm>
            <a:off x="3214688" y="4500563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109" name="Egyenes összekötő nyíllal 108"/>
          <p:cNvCxnSpPr/>
          <p:nvPr/>
        </p:nvCxnSpPr>
        <p:spPr>
          <a:xfrm>
            <a:off x="3143250" y="5143500"/>
            <a:ext cx="2159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Szövegdoboz 14"/>
          <p:cNvSpPr txBox="1">
            <a:spLocks noChangeArrowheads="1"/>
          </p:cNvSpPr>
          <p:nvPr/>
        </p:nvSpPr>
        <p:spPr bwMode="auto">
          <a:xfrm>
            <a:off x="6000750" y="4929188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sp>
        <p:nvSpPr>
          <p:cNvPr id="111" name="Szövegdoboz 16"/>
          <p:cNvSpPr txBox="1">
            <a:spLocks noChangeArrowheads="1"/>
          </p:cNvSpPr>
          <p:nvPr/>
        </p:nvSpPr>
        <p:spPr bwMode="auto">
          <a:xfrm>
            <a:off x="6000750" y="5572125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112" name="Egyenes összekötő nyíllal 111"/>
          <p:cNvCxnSpPr/>
          <p:nvPr/>
        </p:nvCxnSpPr>
        <p:spPr>
          <a:xfrm>
            <a:off x="5143500" y="51435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nyíllal 112"/>
          <p:cNvCxnSpPr/>
          <p:nvPr/>
        </p:nvCxnSpPr>
        <p:spPr>
          <a:xfrm>
            <a:off x="5572125" y="5786438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nyíllal 113"/>
          <p:cNvCxnSpPr/>
          <p:nvPr/>
        </p:nvCxnSpPr>
        <p:spPr>
          <a:xfrm rot="16200000" flipV="1">
            <a:off x="5249069" y="5461794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nyíllal 114"/>
          <p:cNvCxnSpPr/>
          <p:nvPr/>
        </p:nvCxnSpPr>
        <p:spPr>
          <a:xfrm>
            <a:off x="6786563" y="5786438"/>
            <a:ext cx="360362" cy="158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nyíllal 115"/>
          <p:cNvCxnSpPr/>
          <p:nvPr/>
        </p:nvCxnSpPr>
        <p:spPr>
          <a:xfrm rot="5400000">
            <a:off x="6820694" y="5466556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Szövegdoboz 116"/>
          <p:cNvSpPr txBox="1"/>
          <p:nvPr/>
        </p:nvSpPr>
        <p:spPr>
          <a:xfrm>
            <a:off x="7572375" y="4906963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cxnSp>
        <p:nvCxnSpPr>
          <p:cNvPr id="118" name="Egyenes összekötő nyíllal 117"/>
          <p:cNvCxnSpPr/>
          <p:nvPr/>
        </p:nvCxnSpPr>
        <p:spPr>
          <a:xfrm>
            <a:off x="7286625" y="5143500"/>
            <a:ext cx="360363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nyíllal 118"/>
          <p:cNvCxnSpPr/>
          <p:nvPr/>
        </p:nvCxnSpPr>
        <p:spPr>
          <a:xfrm>
            <a:off x="5572125" y="51435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Szövegdoboz 119"/>
          <p:cNvSpPr txBox="1"/>
          <p:nvPr/>
        </p:nvSpPr>
        <p:spPr>
          <a:xfrm>
            <a:off x="5332413" y="5121275"/>
            <a:ext cx="2397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121" name="Szövegdoboz 120"/>
          <p:cNvSpPr txBox="1"/>
          <p:nvPr/>
        </p:nvSpPr>
        <p:spPr>
          <a:xfrm>
            <a:off x="5000625" y="4857750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122" name="Egyenes összekötő nyíllal 121"/>
          <p:cNvCxnSpPr/>
          <p:nvPr/>
        </p:nvCxnSpPr>
        <p:spPr>
          <a:xfrm rot="5400000">
            <a:off x="7107238" y="4965700"/>
            <a:ext cx="3603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Szövegdoboz 122"/>
          <p:cNvSpPr txBox="1"/>
          <p:nvPr/>
        </p:nvSpPr>
        <p:spPr>
          <a:xfrm>
            <a:off x="7143750" y="4500563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124" name="Egyenes összekötő nyíllal 123"/>
          <p:cNvCxnSpPr/>
          <p:nvPr/>
        </p:nvCxnSpPr>
        <p:spPr>
          <a:xfrm>
            <a:off x="6786563" y="5143500"/>
            <a:ext cx="5032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nyíllal 124"/>
          <p:cNvCxnSpPr/>
          <p:nvPr/>
        </p:nvCxnSpPr>
        <p:spPr>
          <a:xfrm>
            <a:off x="7143750" y="5786438"/>
            <a:ext cx="360363" cy="158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/>
          <p:cNvSpPr txBox="1"/>
          <p:nvPr/>
        </p:nvSpPr>
        <p:spPr>
          <a:xfrm>
            <a:off x="7358063" y="5500688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3" grpId="0"/>
      <p:bldP spid="56" grpId="0"/>
      <p:bldP spid="58" grpId="0"/>
      <p:bldP spid="61" grpId="0"/>
      <p:bldP spid="62" grpId="0" animBg="1"/>
      <p:bldP spid="87" grpId="0"/>
      <p:bldP spid="90" grpId="0"/>
      <p:bldP spid="91" grpId="0"/>
      <p:bldP spid="93" grpId="0"/>
      <p:bldP spid="94" grpId="0" animBg="1"/>
      <p:bldP spid="95" grpId="0" animBg="1"/>
      <p:bldP spid="102" grpId="0"/>
      <p:bldP spid="105" grpId="0"/>
      <p:bldP spid="106" grpId="0"/>
      <p:bldP spid="108" grpId="0"/>
      <p:bldP spid="110" grpId="0" animBg="1"/>
      <p:bldP spid="111" grpId="0" animBg="1"/>
      <p:bldP spid="117" grpId="0"/>
      <p:bldP spid="120" grpId="0"/>
      <p:bldP spid="121" grpId="0"/>
      <p:bldP spid="123" grpId="0"/>
      <p:bldP spid="1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Hatásvázlatok átalakítása</a:t>
            </a:r>
          </a:p>
          <a:p>
            <a:pPr lvl="2" eaLnBrk="1" hangingPunct="1"/>
            <a:r>
              <a:rPr lang="hu-HU" sz="1400" smtClean="0"/>
              <a:t>Bemenő jel és a visszacsatolt kör tetszőleges jele közötti kapcsolat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r>
              <a:rPr lang="hu-HU" sz="1400" smtClean="0"/>
              <a:t>A keresett átviteli függvényben</a:t>
            </a:r>
          </a:p>
          <a:p>
            <a:pPr lvl="3" eaLnBrk="1" hangingPunct="1"/>
            <a:r>
              <a:rPr lang="hu-HU" sz="1200" smtClean="0"/>
              <a:t>A számlálóban mindig a bemenő és keresett jel közötti átviteli függvények eredője </a:t>
            </a:r>
          </a:p>
          <a:p>
            <a:pPr lvl="3" eaLnBrk="1" hangingPunct="1"/>
            <a:r>
              <a:rPr lang="hu-HU" sz="1200" smtClean="0"/>
              <a:t>A nevezőben mindig az 1 + w</a:t>
            </a:r>
            <a:r>
              <a:rPr lang="hu-HU" sz="1200" baseline="-25000" smtClean="0"/>
              <a:t>0</a:t>
            </a:r>
            <a:r>
              <a:rPr lang="hu-HU" sz="1200" smtClean="0"/>
              <a:t>  kifejezés</a:t>
            </a:r>
          </a:p>
          <a:p>
            <a:pPr lvl="3" eaLnBrk="1" hangingPunct="1"/>
            <a:r>
              <a:rPr lang="hu-HU" sz="1200" smtClean="0"/>
              <a:t>w</a:t>
            </a:r>
            <a:r>
              <a:rPr lang="hu-HU" sz="1200" baseline="-25000" smtClean="0"/>
              <a:t>0</a:t>
            </a:r>
            <a:r>
              <a:rPr lang="hu-HU" sz="1200" smtClean="0"/>
              <a:t> a felnyitott kör átviteli függvénye    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16A530-4DBF-44ED-B558-63E5FE711E8B}" type="slidenum">
              <a:rPr lang="hu-HU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94" name="Szövegdoboz 14"/>
          <p:cNvSpPr txBox="1">
            <a:spLocks noChangeArrowheads="1"/>
          </p:cNvSpPr>
          <p:nvPr/>
        </p:nvSpPr>
        <p:spPr bwMode="auto">
          <a:xfrm>
            <a:off x="2857500" y="2638425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sp>
        <p:nvSpPr>
          <p:cNvPr id="95" name="Szövegdoboz 16"/>
          <p:cNvSpPr txBox="1">
            <a:spLocks noChangeArrowheads="1"/>
          </p:cNvSpPr>
          <p:nvPr/>
        </p:nvSpPr>
        <p:spPr bwMode="auto">
          <a:xfrm>
            <a:off x="4357688" y="2638425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96" name="Egyenes összekötő nyíllal 95"/>
          <p:cNvCxnSpPr/>
          <p:nvPr/>
        </p:nvCxnSpPr>
        <p:spPr>
          <a:xfrm>
            <a:off x="1928813" y="2852738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nyíllal 97"/>
          <p:cNvCxnSpPr/>
          <p:nvPr/>
        </p:nvCxnSpPr>
        <p:spPr>
          <a:xfrm rot="16200000" flipV="1">
            <a:off x="2070100" y="3135313"/>
            <a:ext cx="5762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nyíllal 103"/>
          <p:cNvCxnSpPr/>
          <p:nvPr/>
        </p:nvCxnSpPr>
        <p:spPr>
          <a:xfrm>
            <a:off x="2357438" y="2852738"/>
            <a:ext cx="46831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Szövegdoboz 104"/>
          <p:cNvSpPr txBox="1"/>
          <p:nvPr/>
        </p:nvSpPr>
        <p:spPr>
          <a:xfrm>
            <a:off x="2117725" y="2830513"/>
            <a:ext cx="2397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106" name="Szövegdoboz 105"/>
          <p:cNvSpPr txBox="1"/>
          <p:nvPr/>
        </p:nvSpPr>
        <p:spPr>
          <a:xfrm>
            <a:off x="1785938" y="2566988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08" name="Szövegdoboz 107"/>
          <p:cNvSpPr txBox="1"/>
          <p:nvPr/>
        </p:nvSpPr>
        <p:spPr>
          <a:xfrm>
            <a:off x="5214938" y="2566988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10" name="Szövegdoboz 14"/>
          <p:cNvSpPr txBox="1">
            <a:spLocks noChangeArrowheads="1"/>
          </p:cNvSpPr>
          <p:nvPr/>
        </p:nvSpPr>
        <p:spPr bwMode="auto">
          <a:xfrm>
            <a:off x="5643563" y="2638425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3</a:t>
            </a:r>
          </a:p>
        </p:txBody>
      </p:sp>
      <p:cxnSp>
        <p:nvCxnSpPr>
          <p:cNvPr id="113" name="Egyenes összekötő nyíllal 112"/>
          <p:cNvCxnSpPr/>
          <p:nvPr/>
        </p:nvCxnSpPr>
        <p:spPr>
          <a:xfrm>
            <a:off x="2357438" y="3424238"/>
            <a:ext cx="42846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nyíllal 115"/>
          <p:cNvCxnSpPr/>
          <p:nvPr/>
        </p:nvCxnSpPr>
        <p:spPr>
          <a:xfrm rot="5400000">
            <a:off x="6356351" y="3140075"/>
            <a:ext cx="5762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Szövegdoboz 116"/>
          <p:cNvSpPr txBox="1"/>
          <p:nvPr/>
        </p:nvSpPr>
        <p:spPr>
          <a:xfrm>
            <a:off x="6877050" y="2566988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cxnSp>
        <p:nvCxnSpPr>
          <p:cNvPr id="118" name="Egyenes összekötő nyíllal 117"/>
          <p:cNvCxnSpPr/>
          <p:nvPr/>
        </p:nvCxnSpPr>
        <p:spPr>
          <a:xfrm>
            <a:off x="5143500" y="2852738"/>
            <a:ext cx="5032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nyíllal 118"/>
          <p:cNvCxnSpPr/>
          <p:nvPr/>
        </p:nvCxnSpPr>
        <p:spPr>
          <a:xfrm>
            <a:off x="3643313" y="2852738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nyíllal 121"/>
          <p:cNvCxnSpPr/>
          <p:nvPr/>
        </p:nvCxnSpPr>
        <p:spPr>
          <a:xfrm rot="5400000">
            <a:off x="3892550" y="2674938"/>
            <a:ext cx="3603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Szövegdoboz 122"/>
          <p:cNvSpPr txBox="1"/>
          <p:nvPr/>
        </p:nvSpPr>
        <p:spPr>
          <a:xfrm>
            <a:off x="3929063" y="2209800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124" name="Egyenes összekötő nyíllal 123"/>
          <p:cNvCxnSpPr/>
          <p:nvPr/>
        </p:nvCxnSpPr>
        <p:spPr>
          <a:xfrm>
            <a:off x="6429375" y="2852738"/>
            <a:ext cx="68421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nyíllal 62"/>
          <p:cNvCxnSpPr/>
          <p:nvPr/>
        </p:nvCxnSpPr>
        <p:spPr>
          <a:xfrm>
            <a:off x="4071938" y="2852738"/>
            <a:ext cx="287337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zövegdoboz 63"/>
          <p:cNvSpPr txBox="1"/>
          <p:nvPr/>
        </p:nvSpPr>
        <p:spPr>
          <a:xfrm>
            <a:off x="2374900" y="2566988"/>
            <a:ext cx="3413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h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65" name="Szövegdoboz 64"/>
          <p:cNvSpPr txBox="1"/>
          <p:nvPr/>
        </p:nvSpPr>
        <p:spPr>
          <a:xfrm>
            <a:off x="3643313" y="2566988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3513" y="3643313"/>
            <a:ext cx="5318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2200" y="3730625"/>
            <a:ext cx="6000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2263" y="4303713"/>
            <a:ext cx="1147762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0663" y="4330700"/>
            <a:ext cx="1089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32388" y="4338638"/>
            <a:ext cx="135413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65538" y="4832350"/>
            <a:ext cx="12430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03788" y="4883150"/>
            <a:ext cx="668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3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3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35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35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05" grpId="0"/>
      <p:bldP spid="106" grpId="0"/>
      <p:bldP spid="108" grpId="0"/>
      <p:bldP spid="110" grpId="0" animBg="1"/>
      <p:bldP spid="117" grpId="0"/>
      <p:bldP spid="64" grpId="0"/>
      <p:bldP spid="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alaptagok</a:t>
            </a: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Ideális alaptagok</a:t>
            </a:r>
          </a:p>
          <a:p>
            <a:pPr lvl="1" eaLnBrk="1" hangingPunct="1"/>
            <a:r>
              <a:rPr lang="hu-HU" sz="1600" smtClean="0"/>
              <a:t>Folytonos idejű lineáris rendszer átviteli függvénye</a:t>
            </a:r>
          </a:p>
          <a:p>
            <a:pPr lvl="1" eaLnBrk="1" hangingPunct="1"/>
            <a:endParaRPr lang="hu-HU" sz="16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r>
              <a:rPr lang="hu-HU" sz="1400" smtClean="0"/>
              <a:t>Néhány egyszerű alaptag kombinációjából épül fel</a:t>
            </a:r>
          </a:p>
          <a:p>
            <a:pPr lvl="3" eaLnBrk="1" hangingPunct="1"/>
            <a:r>
              <a:rPr lang="hu-HU" sz="1200" smtClean="0"/>
              <a:t>Arányos (P) tag</a:t>
            </a:r>
          </a:p>
          <a:p>
            <a:pPr lvl="4" eaLnBrk="1" hangingPunct="1"/>
            <a:r>
              <a:rPr lang="hu-HU" sz="1200" smtClean="0"/>
              <a:t>Az ideális P tag széles frekvenciasávot egyenletesen átvivő tag</a:t>
            </a:r>
          </a:p>
          <a:p>
            <a:pPr lvl="4" eaLnBrk="1" hangingPunct="1"/>
            <a:r>
              <a:rPr lang="hu-HU" sz="1200" smtClean="0"/>
              <a:t>A valóságban nem realizálható, a valóságos szerkezetek frekvenciafüggőek</a:t>
            </a:r>
          </a:p>
          <a:p>
            <a:pPr lvl="4" eaLnBrk="1" hangingPunct="1"/>
            <a:endParaRPr lang="hu-HU" sz="1200" smtClean="0"/>
          </a:p>
          <a:p>
            <a:pPr lvl="4" eaLnBrk="1" hangingPunct="1"/>
            <a:endParaRPr lang="hu-HU" sz="12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       </a:t>
            </a:r>
            <a:endParaRPr lang="hu-HU" sz="1200" baseline="-25000" smtClean="0"/>
          </a:p>
          <a:p>
            <a:pPr lvl="4" eaLnBrk="1" hangingPunct="1"/>
            <a:endParaRPr lang="hu-HU" sz="12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</a:t>
            </a:r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</a:t>
            </a:r>
          </a:p>
          <a:p>
            <a:pPr lvl="4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58EDD9-83BD-4CED-8090-786CEF35874A}" type="slidenum">
              <a:rPr lang="hu-HU"/>
              <a:pPr>
                <a:defRPr/>
              </a:pPr>
              <a:t>25</a:t>
            </a:fld>
            <a:endParaRPr lang="hu-HU" dirty="0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3213" y="2044700"/>
            <a:ext cx="285432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4525" y="1920875"/>
            <a:ext cx="25971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Szövegdoboz 16"/>
          <p:cNvSpPr txBox="1">
            <a:spLocks noChangeArrowheads="1"/>
          </p:cNvSpPr>
          <p:nvPr/>
        </p:nvSpPr>
        <p:spPr bwMode="auto">
          <a:xfrm>
            <a:off x="4498975" y="4065588"/>
            <a:ext cx="561975" cy="357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1200"/>
              <a:t>k</a:t>
            </a:r>
            <a:r>
              <a:rPr lang="hu-HU" sz="1200" baseline="-25000"/>
              <a:t>p</a:t>
            </a:r>
          </a:p>
        </p:txBody>
      </p:sp>
      <p:cxnSp>
        <p:nvCxnSpPr>
          <p:cNvPr id="36" name="Egyenes összekötő nyíllal 35"/>
          <p:cNvCxnSpPr/>
          <p:nvPr/>
        </p:nvCxnSpPr>
        <p:spPr>
          <a:xfrm>
            <a:off x="4213225" y="4248150"/>
            <a:ext cx="287338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5067300" y="4265613"/>
            <a:ext cx="2873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rot="16200000" flipV="1">
            <a:off x="2489200" y="5903913"/>
            <a:ext cx="61118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/>
          <p:nvPr/>
        </p:nvCxnSpPr>
        <p:spPr>
          <a:xfrm flipV="1">
            <a:off x="2676525" y="6092825"/>
            <a:ext cx="11525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V="1">
            <a:off x="2797175" y="5811838"/>
            <a:ext cx="900113" cy="1587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 rot="5400000">
            <a:off x="2940050" y="5945188"/>
            <a:ext cx="287337" cy="1588"/>
          </a:xfrm>
          <a:prstGeom prst="straightConnector1">
            <a:avLst/>
          </a:prstGeom>
          <a:ln w="127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zövegdoboz 41"/>
          <p:cNvSpPr txBox="1"/>
          <p:nvPr/>
        </p:nvSpPr>
        <p:spPr>
          <a:xfrm>
            <a:off x="3059113" y="5810250"/>
            <a:ext cx="30956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+mj-lt"/>
                <a:cs typeface="Arial" pitchFamily="34" charset="0"/>
              </a:rPr>
              <a:t>k</a:t>
            </a:r>
            <a:r>
              <a:rPr lang="hu-HU" sz="1200" baseline="-25000" dirty="0">
                <a:solidFill>
                  <a:srgbClr val="0070C0"/>
                </a:solidFill>
                <a:latin typeface="+mj-lt"/>
                <a:cs typeface="Arial" pitchFamily="34" charset="0"/>
              </a:rPr>
              <a:t>p</a:t>
            </a:r>
          </a:p>
        </p:txBody>
      </p:sp>
      <p:sp>
        <p:nvSpPr>
          <p:cNvPr id="43" name="Szövegdoboz 42"/>
          <p:cNvSpPr txBox="1"/>
          <p:nvPr/>
        </p:nvSpPr>
        <p:spPr>
          <a:xfrm>
            <a:off x="3786188" y="5962650"/>
            <a:ext cx="23653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44" name="Egyenes összekötő nyíllal 43"/>
          <p:cNvCxnSpPr/>
          <p:nvPr/>
        </p:nvCxnSpPr>
        <p:spPr>
          <a:xfrm rot="16200000" flipV="1">
            <a:off x="2482056" y="4983957"/>
            <a:ext cx="61277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 flipV="1">
            <a:off x="2671763" y="5172075"/>
            <a:ext cx="11509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 rot="5400000">
            <a:off x="2651125" y="5026025"/>
            <a:ext cx="287338" cy="1588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2808288" y="4827588"/>
            <a:ext cx="5699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k</a:t>
            </a:r>
            <a:r>
              <a:rPr lang="hu-HU" sz="1200" baseline="-25000" dirty="0">
                <a:solidFill>
                  <a:srgbClr val="FF0000"/>
                </a:solidFill>
                <a:latin typeface="+mj-lt"/>
                <a:cs typeface="Arial" pitchFamily="34" charset="0"/>
              </a:rPr>
              <a:t>p</a:t>
            </a: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hu-HU" sz="1200" dirty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d</a:t>
            </a: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(t)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9" name="Szövegdoboz 48"/>
          <p:cNvSpPr txBox="1"/>
          <p:nvPr/>
        </p:nvSpPr>
        <p:spPr>
          <a:xfrm>
            <a:off x="3781425" y="5041900"/>
            <a:ext cx="23495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50" name="Egyenes összekötő nyíllal 49"/>
          <p:cNvCxnSpPr/>
          <p:nvPr/>
        </p:nvCxnSpPr>
        <p:spPr>
          <a:xfrm rot="16200000" flipV="1">
            <a:off x="5674519" y="5898357"/>
            <a:ext cx="61277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flipV="1">
            <a:off x="5864225" y="6086475"/>
            <a:ext cx="1150938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V="1">
            <a:off x="5984875" y="6081713"/>
            <a:ext cx="900113" cy="1587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/>
          <p:cNvSpPr txBox="1"/>
          <p:nvPr/>
        </p:nvSpPr>
        <p:spPr>
          <a:xfrm>
            <a:off x="2351088" y="4543425"/>
            <a:ext cx="43973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w(t)</a:t>
            </a:r>
          </a:p>
        </p:txBody>
      </p:sp>
      <p:sp>
        <p:nvSpPr>
          <p:cNvPr id="62" name="Szövegdoboz 61"/>
          <p:cNvSpPr txBox="1"/>
          <p:nvPr/>
        </p:nvSpPr>
        <p:spPr>
          <a:xfrm>
            <a:off x="2370138" y="5507038"/>
            <a:ext cx="398462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v(t)</a:t>
            </a:r>
          </a:p>
        </p:txBody>
      </p:sp>
      <p:sp>
        <p:nvSpPr>
          <p:cNvPr id="66" name="Szövegdoboz 65"/>
          <p:cNvSpPr txBox="1"/>
          <p:nvPr/>
        </p:nvSpPr>
        <p:spPr>
          <a:xfrm>
            <a:off x="5413375" y="4538663"/>
            <a:ext cx="6318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a</a:t>
            </a:r>
            <a:r>
              <a:rPr lang="hu-HU" sz="1200" baseline="-25000" dirty="0">
                <a:latin typeface="+mj-lt"/>
                <a:cs typeface="Arial" pitchFamily="34" charset="0"/>
              </a:rPr>
              <a:t>[dB]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>
                <a:latin typeface="Symbol" pitchFamily="18" charset="2"/>
                <a:cs typeface="Arial" pitchFamily="34" charset="0"/>
              </a:rPr>
              <a:t>w</a:t>
            </a:r>
            <a:r>
              <a:rPr lang="hu-HU" sz="1200" dirty="0"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67" name="Szövegdoboz 66"/>
          <p:cNvSpPr txBox="1"/>
          <p:nvPr/>
        </p:nvSpPr>
        <p:spPr>
          <a:xfrm>
            <a:off x="5502275" y="5502275"/>
            <a:ext cx="4762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Symbol" pitchFamily="18" charset="2"/>
                <a:cs typeface="Arial" pitchFamily="34" charset="0"/>
              </a:rPr>
              <a:t>j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>
                <a:latin typeface="Symbol" pitchFamily="18" charset="2"/>
                <a:cs typeface="Arial" pitchFamily="34" charset="0"/>
              </a:rPr>
              <a:t>w</a:t>
            </a:r>
            <a:r>
              <a:rPr lang="hu-HU" sz="1200" dirty="0">
                <a:latin typeface="+mj-lt"/>
                <a:cs typeface="Arial" pitchFamily="34" charset="0"/>
              </a:rPr>
              <a:t>)</a:t>
            </a:r>
          </a:p>
        </p:txBody>
      </p:sp>
      <p:cxnSp>
        <p:nvCxnSpPr>
          <p:cNvPr id="68" name="Egyenes összekötő nyíllal 67"/>
          <p:cNvCxnSpPr/>
          <p:nvPr/>
        </p:nvCxnSpPr>
        <p:spPr>
          <a:xfrm rot="16200000" flipV="1">
            <a:off x="5677694" y="4987132"/>
            <a:ext cx="61277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 flipV="1">
            <a:off x="5986463" y="4894263"/>
            <a:ext cx="900112" cy="1587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nyíllal 69"/>
          <p:cNvCxnSpPr/>
          <p:nvPr/>
        </p:nvCxnSpPr>
        <p:spPr>
          <a:xfrm rot="5400000">
            <a:off x="6129338" y="5029200"/>
            <a:ext cx="287338" cy="1587"/>
          </a:xfrm>
          <a:prstGeom prst="straightConnector1">
            <a:avLst/>
          </a:prstGeom>
          <a:ln w="127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zövegdoboz 70"/>
          <p:cNvSpPr txBox="1"/>
          <p:nvPr/>
        </p:nvSpPr>
        <p:spPr>
          <a:xfrm>
            <a:off x="6248400" y="4892675"/>
            <a:ext cx="7016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70C0"/>
                </a:solidFill>
                <a:latin typeface="+mj-lt"/>
                <a:cs typeface="Arial" pitchFamily="34" charset="0"/>
              </a:rPr>
              <a:t>20 lg(k</a:t>
            </a:r>
            <a:r>
              <a:rPr lang="hu-HU" sz="1200" baseline="-25000" dirty="0">
                <a:solidFill>
                  <a:srgbClr val="0070C0"/>
                </a:solidFill>
                <a:latin typeface="+mj-lt"/>
                <a:cs typeface="Arial" pitchFamily="34" charset="0"/>
              </a:rPr>
              <a:t>p</a:t>
            </a:r>
            <a:r>
              <a:rPr lang="hu-HU" sz="1200" dirty="0">
                <a:solidFill>
                  <a:srgbClr val="0070C0"/>
                </a:solidFill>
                <a:latin typeface="+mj-lt"/>
                <a:cs typeface="Arial" pitchFamily="34" charset="0"/>
              </a:rPr>
              <a:t>)</a:t>
            </a:r>
            <a:endParaRPr lang="hu-HU" sz="12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2" name="Szövegdoboz 71"/>
          <p:cNvSpPr txBox="1"/>
          <p:nvPr/>
        </p:nvSpPr>
        <p:spPr>
          <a:xfrm>
            <a:off x="6975475" y="5045075"/>
            <a:ext cx="3984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  <a:cs typeface="Arial" pitchFamily="34" charset="0"/>
              </a:rPr>
              <a:t>lg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endParaRPr lang="hu-HU" sz="1200" baseline="-25000" dirty="0">
              <a:latin typeface="Symbol" pitchFamily="18" charset="2"/>
              <a:cs typeface="Arial" pitchFamily="34" charset="0"/>
            </a:endParaRPr>
          </a:p>
        </p:txBody>
      </p:sp>
      <p:cxnSp>
        <p:nvCxnSpPr>
          <p:cNvPr id="73" name="Egyenes összekötő nyíllal 72"/>
          <p:cNvCxnSpPr/>
          <p:nvPr/>
        </p:nvCxnSpPr>
        <p:spPr>
          <a:xfrm flipV="1">
            <a:off x="5897563" y="5167313"/>
            <a:ext cx="11525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zövegdoboz 73"/>
          <p:cNvSpPr txBox="1"/>
          <p:nvPr/>
        </p:nvSpPr>
        <p:spPr>
          <a:xfrm>
            <a:off x="4414838" y="3768725"/>
            <a:ext cx="7858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w(s) = k</a:t>
            </a:r>
            <a:r>
              <a:rPr lang="hu-HU" sz="1200" baseline="-25000" dirty="0">
                <a:latin typeface="Arial" pitchFamily="34" charset="0"/>
                <a:cs typeface="Arial" pitchFamily="34" charset="0"/>
              </a:rPr>
              <a:t>p</a:t>
            </a:r>
            <a:endParaRPr lang="hu-HU" sz="1200" dirty="0">
              <a:latin typeface="+mj-lt"/>
              <a:cs typeface="Arial" pitchFamily="34" charset="0"/>
            </a:endParaRPr>
          </a:p>
        </p:txBody>
      </p:sp>
      <p:sp>
        <p:nvSpPr>
          <p:cNvPr id="75" name="Szövegdoboz 74"/>
          <p:cNvSpPr txBox="1"/>
          <p:nvPr/>
        </p:nvSpPr>
        <p:spPr>
          <a:xfrm>
            <a:off x="6962775" y="5946775"/>
            <a:ext cx="3984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  <a:cs typeface="Arial" pitchFamily="34" charset="0"/>
              </a:rPr>
              <a:t>lg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endParaRPr lang="hu-HU" sz="1200" baseline="-25000" dirty="0">
              <a:latin typeface="Symbol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42" grpId="0"/>
      <p:bldP spid="43" grpId="0"/>
      <p:bldP spid="48" grpId="0"/>
      <p:bldP spid="49" grpId="0"/>
      <p:bldP spid="61" grpId="0"/>
      <p:bldP spid="62" grpId="0"/>
      <p:bldP spid="66" grpId="0"/>
      <p:bldP spid="67" grpId="0"/>
      <p:bldP spid="71" grpId="0"/>
      <p:bldP spid="72" grpId="0"/>
      <p:bldP spid="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alaptagok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Ideális alaptagok</a:t>
            </a:r>
          </a:p>
          <a:p>
            <a:pPr lvl="1" eaLnBrk="1" hangingPunct="1"/>
            <a:r>
              <a:rPr lang="hu-HU" sz="1600" smtClean="0"/>
              <a:t>Integráló (I) tag</a:t>
            </a:r>
          </a:p>
          <a:p>
            <a:pPr lvl="2" eaLnBrk="1" hangingPunct="1"/>
            <a:endParaRPr lang="hu-HU" sz="1200" smtClean="0"/>
          </a:p>
          <a:p>
            <a:pPr lvl="2" eaLnBrk="1" hangingPunct="1"/>
            <a:r>
              <a:rPr lang="hu-HU" sz="1200" smtClean="0"/>
              <a:t>A bemenő jel integrálásával képzi a kimenő jelet</a:t>
            </a:r>
          </a:p>
          <a:p>
            <a:pPr lvl="2" eaLnBrk="1" hangingPunct="1"/>
            <a:r>
              <a:rPr lang="hu-HU" sz="1200" smtClean="0"/>
              <a:t>Ugrás alakú súlyfüggvény w(t)</a:t>
            </a:r>
          </a:p>
          <a:p>
            <a:pPr lvl="2" eaLnBrk="1" hangingPunct="1"/>
            <a:r>
              <a:rPr lang="hu-HU" sz="1200" smtClean="0"/>
              <a:t>Sebességugrás alakú átmeneti függvény v(t)</a:t>
            </a:r>
          </a:p>
          <a:p>
            <a:pPr lvl="2" eaLnBrk="1" hangingPunct="1"/>
            <a:r>
              <a:rPr lang="hu-HU" sz="1200" smtClean="0"/>
              <a:t>Pl: Kondenzátor feszültsége és árama közötti kapcsolat</a:t>
            </a:r>
          </a:p>
          <a:p>
            <a:pPr lvl="2" eaLnBrk="1" hangingPunct="1"/>
            <a:r>
              <a:rPr lang="hu-HU" sz="1200" smtClean="0"/>
              <a:t>A kis frekvenciákat kiemeli, a nagy frekvenciákat szűri</a:t>
            </a:r>
          </a:p>
          <a:p>
            <a:pPr lvl="2" eaLnBrk="1" hangingPunct="1"/>
            <a:endParaRPr lang="hu-HU" sz="1200" smtClean="0"/>
          </a:p>
          <a:p>
            <a:pPr lvl="4" eaLnBrk="1" hangingPunct="1"/>
            <a:endParaRPr lang="hu-HU" sz="1200" smtClean="0"/>
          </a:p>
          <a:p>
            <a:pPr lvl="4" eaLnBrk="1" hangingPunct="1"/>
            <a:endParaRPr lang="hu-HU" sz="12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       </a:t>
            </a:r>
            <a:endParaRPr lang="hu-HU" sz="1200" baseline="-25000" smtClean="0"/>
          </a:p>
          <a:p>
            <a:pPr lvl="4" eaLnBrk="1" hangingPunct="1"/>
            <a:endParaRPr lang="hu-HU" sz="12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</a:t>
            </a:r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</a:t>
            </a:r>
          </a:p>
          <a:p>
            <a:pPr lvl="4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A923FA-5C3F-4E4B-9138-26EAD0E9F24F}" type="slidenum">
              <a:rPr lang="hu-HU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34" name="Szövegdoboz 16"/>
          <p:cNvSpPr txBox="1">
            <a:spLocks noChangeArrowheads="1"/>
          </p:cNvSpPr>
          <p:nvPr/>
        </p:nvSpPr>
        <p:spPr bwMode="auto">
          <a:xfrm>
            <a:off x="4498975" y="4010025"/>
            <a:ext cx="561975" cy="357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100" dirty="0">
                <a:latin typeface="+mj-lt"/>
                <a:cs typeface="Arial" pitchFamily="34" charset="0"/>
              </a:rPr>
              <a:t>1/(</a:t>
            </a:r>
            <a:r>
              <a:rPr lang="hu-HU" sz="1100" dirty="0" err="1">
                <a:latin typeface="+mj-lt"/>
                <a:cs typeface="Arial" pitchFamily="34" charset="0"/>
              </a:rPr>
              <a:t>sT</a:t>
            </a:r>
            <a:r>
              <a:rPr lang="hu-HU" sz="1100" baseline="-25000" dirty="0" err="1">
                <a:latin typeface="+mj-lt"/>
                <a:cs typeface="Arial" pitchFamily="34" charset="0"/>
              </a:rPr>
              <a:t>i</a:t>
            </a:r>
            <a:r>
              <a:rPr lang="hu-HU" sz="1100" dirty="0">
                <a:latin typeface="+mj-lt"/>
                <a:cs typeface="Arial" pitchFamily="34" charset="0"/>
              </a:rPr>
              <a:t>)</a:t>
            </a:r>
            <a:endParaRPr lang="hu-HU" sz="11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36" name="Egyenes összekötő nyíllal 35"/>
          <p:cNvCxnSpPr/>
          <p:nvPr/>
        </p:nvCxnSpPr>
        <p:spPr>
          <a:xfrm>
            <a:off x="4213225" y="4192588"/>
            <a:ext cx="2873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5067300" y="4211638"/>
            <a:ext cx="2873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rot="16200000" flipV="1">
            <a:off x="2489200" y="5903913"/>
            <a:ext cx="61118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/>
          <p:nvPr/>
        </p:nvCxnSpPr>
        <p:spPr>
          <a:xfrm flipV="1">
            <a:off x="2676525" y="6092825"/>
            <a:ext cx="11525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V="1">
            <a:off x="2781300" y="4889500"/>
            <a:ext cx="900113" cy="1588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 rot="5400000">
            <a:off x="2884488" y="5022850"/>
            <a:ext cx="287338" cy="1587"/>
          </a:xfrm>
          <a:prstGeom prst="straightConnector1">
            <a:avLst/>
          </a:prstGeom>
          <a:ln w="127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zövegdoboz 41"/>
          <p:cNvSpPr txBox="1"/>
          <p:nvPr/>
        </p:nvSpPr>
        <p:spPr>
          <a:xfrm>
            <a:off x="3011488" y="4903788"/>
            <a:ext cx="4222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1/T</a:t>
            </a:r>
            <a:r>
              <a:rPr lang="hu-HU" sz="1200" baseline="-25000" dirty="0">
                <a:latin typeface="+mj-lt"/>
                <a:cs typeface="Arial" pitchFamily="34" charset="0"/>
              </a:rPr>
              <a:t>i</a:t>
            </a:r>
            <a:endParaRPr lang="hu-HU" sz="12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3786188" y="5962650"/>
            <a:ext cx="23653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44" name="Egyenes összekötő nyíllal 43"/>
          <p:cNvCxnSpPr/>
          <p:nvPr/>
        </p:nvCxnSpPr>
        <p:spPr>
          <a:xfrm rot="16200000" flipV="1">
            <a:off x="2482056" y="4983957"/>
            <a:ext cx="61277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 flipV="1">
            <a:off x="2671763" y="5172075"/>
            <a:ext cx="11509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zövegdoboz 48"/>
          <p:cNvSpPr txBox="1"/>
          <p:nvPr/>
        </p:nvSpPr>
        <p:spPr>
          <a:xfrm>
            <a:off x="3781425" y="5041900"/>
            <a:ext cx="23495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50" name="Egyenes összekötő nyíllal 49"/>
          <p:cNvCxnSpPr/>
          <p:nvPr/>
        </p:nvCxnSpPr>
        <p:spPr>
          <a:xfrm rot="16200000" flipV="1">
            <a:off x="5674519" y="5898357"/>
            <a:ext cx="61277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flipV="1">
            <a:off x="5902325" y="5788025"/>
            <a:ext cx="11525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V="1">
            <a:off x="5984875" y="6089650"/>
            <a:ext cx="97155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/>
          <p:cNvSpPr txBox="1"/>
          <p:nvPr/>
        </p:nvSpPr>
        <p:spPr>
          <a:xfrm>
            <a:off x="2351088" y="4543425"/>
            <a:ext cx="43973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w(t)</a:t>
            </a:r>
          </a:p>
        </p:txBody>
      </p:sp>
      <p:sp>
        <p:nvSpPr>
          <p:cNvPr id="62" name="Szövegdoboz 61"/>
          <p:cNvSpPr txBox="1"/>
          <p:nvPr/>
        </p:nvSpPr>
        <p:spPr>
          <a:xfrm>
            <a:off x="2370138" y="5507038"/>
            <a:ext cx="398462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v(t)</a:t>
            </a:r>
          </a:p>
        </p:txBody>
      </p:sp>
      <p:sp>
        <p:nvSpPr>
          <p:cNvPr id="67" name="Szövegdoboz 66"/>
          <p:cNvSpPr txBox="1"/>
          <p:nvPr/>
        </p:nvSpPr>
        <p:spPr>
          <a:xfrm>
            <a:off x="5502275" y="5502275"/>
            <a:ext cx="4762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Symbol" pitchFamily="18" charset="2"/>
                <a:cs typeface="Arial" pitchFamily="34" charset="0"/>
              </a:rPr>
              <a:t>j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>
                <a:latin typeface="Symbol" pitchFamily="18" charset="2"/>
                <a:cs typeface="Arial" pitchFamily="34" charset="0"/>
              </a:rPr>
              <a:t>w</a:t>
            </a:r>
            <a:r>
              <a:rPr lang="hu-HU" sz="1200" dirty="0">
                <a:latin typeface="+mj-lt"/>
                <a:cs typeface="Arial" pitchFamily="34" charset="0"/>
              </a:rPr>
              <a:t>)</a:t>
            </a:r>
          </a:p>
        </p:txBody>
      </p:sp>
      <p:cxnSp>
        <p:nvCxnSpPr>
          <p:cNvPr id="68" name="Egyenes összekötő nyíllal 67"/>
          <p:cNvCxnSpPr/>
          <p:nvPr/>
        </p:nvCxnSpPr>
        <p:spPr>
          <a:xfrm rot="16200000" flipV="1">
            <a:off x="5677694" y="4987132"/>
            <a:ext cx="61277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>
            <a:off x="5986463" y="4895850"/>
            <a:ext cx="919162" cy="527050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zövegdoboz 70"/>
          <p:cNvSpPr txBox="1"/>
          <p:nvPr/>
        </p:nvSpPr>
        <p:spPr>
          <a:xfrm>
            <a:off x="6169025" y="4805363"/>
            <a:ext cx="85407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-20dB/dek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73" name="Egyenes összekötő nyíllal 72"/>
          <p:cNvCxnSpPr/>
          <p:nvPr/>
        </p:nvCxnSpPr>
        <p:spPr>
          <a:xfrm flipV="1">
            <a:off x="5897563" y="5167313"/>
            <a:ext cx="11525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zövegdoboz 73"/>
          <p:cNvSpPr txBox="1"/>
          <p:nvPr/>
        </p:nvSpPr>
        <p:spPr>
          <a:xfrm>
            <a:off x="4295775" y="3689350"/>
            <a:ext cx="10699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w(s) = 1/(</a:t>
            </a:r>
            <a:r>
              <a:rPr lang="hu-HU" sz="1200" dirty="0" err="1">
                <a:latin typeface="Arial" pitchFamily="34" charset="0"/>
                <a:cs typeface="Arial" pitchFamily="34" charset="0"/>
              </a:rPr>
              <a:t>sT</a:t>
            </a:r>
            <a:r>
              <a:rPr lang="hu-HU" sz="1200" baseline="-25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)</a:t>
            </a:r>
            <a:endParaRPr lang="hu-HU" sz="1200" dirty="0">
              <a:latin typeface="+mj-lt"/>
              <a:cs typeface="Arial" pitchFamily="34" charset="0"/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5413375" y="4538663"/>
            <a:ext cx="6318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a</a:t>
            </a:r>
            <a:r>
              <a:rPr lang="hu-HU" sz="1200" baseline="-25000" dirty="0">
                <a:latin typeface="+mj-lt"/>
                <a:cs typeface="Arial" pitchFamily="34" charset="0"/>
              </a:rPr>
              <a:t>[dB]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>
                <a:latin typeface="Symbol" pitchFamily="18" charset="2"/>
                <a:cs typeface="Arial" pitchFamily="34" charset="0"/>
              </a:rPr>
              <a:t>w</a:t>
            </a:r>
            <a:r>
              <a:rPr lang="hu-HU" sz="1200" dirty="0"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54" name="Szövegdoboz 53"/>
          <p:cNvSpPr txBox="1"/>
          <p:nvPr/>
        </p:nvSpPr>
        <p:spPr>
          <a:xfrm>
            <a:off x="6975475" y="5045075"/>
            <a:ext cx="3984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  <a:cs typeface="Arial" pitchFamily="34" charset="0"/>
              </a:rPr>
              <a:t>lg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endParaRPr lang="hu-HU" sz="1200" baseline="-25000" dirty="0">
              <a:latin typeface="Symbol" pitchFamily="18" charset="2"/>
              <a:cs typeface="Arial" pitchFamily="34" charset="0"/>
            </a:endParaRPr>
          </a:p>
        </p:txBody>
      </p:sp>
      <p:sp>
        <p:nvSpPr>
          <p:cNvPr id="56" name="Szövegdoboz 55"/>
          <p:cNvSpPr txBox="1"/>
          <p:nvPr/>
        </p:nvSpPr>
        <p:spPr>
          <a:xfrm>
            <a:off x="7026275" y="5638800"/>
            <a:ext cx="398463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  <a:cs typeface="Arial" pitchFamily="34" charset="0"/>
              </a:rPr>
              <a:t>lg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endParaRPr lang="hu-HU" sz="1200" baseline="-25000" dirty="0">
              <a:latin typeface="Symbol" pitchFamily="18" charset="2"/>
              <a:cs typeface="Arial" pitchFamily="34" charset="0"/>
            </a:endParaRPr>
          </a:p>
        </p:txBody>
      </p:sp>
      <p:cxnSp>
        <p:nvCxnSpPr>
          <p:cNvPr id="57" name="Egyenes összekötő nyíllal 56"/>
          <p:cNvCxnSpPr/>
          <p:nvPr/>
        </p:nvCxnSpPr>
        <p:spPr>
          <a:xfrm flipV="1">
            <a:off x="2792413" y="5746750"/>
            <a:ext cx="849312" cy="336550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zövegdoboz 59"/>
          <p:cNvSpPr txBox="1"/>
          <p:nvPr/>
        </p:nvSpPr>
        <p:spPr>
          <a:xfrm>
            <a:off x="6269038" y="5181600"/>
            <a:ext cx="422275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1/T</a:t>
            </a:r>
            <a:r>
              <a:rPr lang="hu-HU" sz="1200" baseline="-25000" dirty="0">
                <a:latin typeface="+mj-lt"/>
                <a:cs typeface="Arial" pitchFamily="34" charset="0"/>
              </a:rPr>
              <a:t>i</a:t>
            </a:r>
            <a:endParaRPr lang="hu-HU" sz="12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3" name="Szövegdoboz 62"/>
          <p:cNvSpPr txBox="1"/>
          <p:nvPr/>
        </p:nvSpPr>
        <p:spPr>
          <a:xfrm>
            <a:off x="5581650" y="5943600"/>
            <a:ext cx="57467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-90°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9" grpId="0"/>
      <p:bldP spid="61" grpId="0"/>
      <p:bldP spid="62" grpId="0"/>
      <p:bldP spid="67" grpId="0"/>
      <p:bldP spid="71" grpId="0"/>
      <p:bldP spid="53" grpId="0"/>
      <p:bldP spid="54" grpId="0"/>
      <p:bldP spid="56" grpId="0"/>
      <p:bldP spid="60" grpId="0"/>
      <p:bldP spid="6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alaptagok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Ideális alaptagok</a:t>
            </a:r>
          </a:p>
          <a:p>
            <a:pPr lvl="1" eaLnBrk="1" hangingPunct="1"/>
            <a:r>
              <a:rPr lang="hu-HU" sz="1600" smtClean="0"/>
              <a:t>Differenciáló (D) tag</a:t>
            </a:r>
          </a:p>
          <a:p>
            <a:pPr lvl="2" eaLnBrk="1" hangingPunct="1"/>
            <a:endParaRPr lang="hu-HU" sz="1200" smtClean="0"/>
          </a:p>
          <a:p>
            <a:pPr lvl="2" eaLnBrk="1" hangingPunct="1"/>
            <a:r>
              <a:rPr lang="hu-HU" sz="1200" smtClean="0"/>
              <a:t>A bemenő jel differenciálásával képzi a kimenő jelet</a:t>
            </a:r>
          </a:p>
          <a:p>
            <a:pPr lvl="2" eaLnBrk="1" hangingPunct="1"/>
            <a:r>
              <a:rPr lang="hu-HU" sz="1200" smtClean="0"/>
              <a:t>Súlyfüggvényének nincs értelme, a </a:t>
            </a:r>
            <a:r>
              <a:rPr lang="hu-HU" sz="1200" smtClean="0">
                <a:latin typeface="Symbol" pitchFamily="18" charset="2"/>
              </a:rPr>
              <a:t>d</a:t>
            </a:r>
            <a:r>
              <a:rPr lang="hu-HU" sz="1200" smtClean="0"/>
              <a:t>(t) függvény differenciálhányadosa nem értelmezhető</a:t>
            </a:r>
          </a:p>
          <a:p>
            <a:pPr lvl="2" eaLnBrk="1" hangingPunct="1"/>
            <a:r>
              <a:rPr lang="hu-HU" sz="1200" smtClean="0"/>
              <a:t>v(t) átmeneti függvénye T</a:t>
            </a:r>
            <a:r>
              <a:rPr lang="hu-HU" sz="1200" baseline="-25000" smtClean="0"/>
              <a:t>D</a:t>
            </a:r>
            <a:r>
              <a:rPr lang="hu-HU" sz="1200" smtClean="0"/>
              <a:t> területű Dirac delta</a:t>
            </a:r>
          </a:p>
          <a:p>
            <a:pPr lvl="2" eaLnBrk="1" hangingPunct="1"/>
            <a:r>
              <a:rPr lang="hu-HU" sz="1200" smtClean="0"/>
              <a:t>Pl: Tekercs feszültsége és árama közötti kapcsolat</a:t>
            </a:r>
          </a:p>
          <a:p>
            <a:pPr lvl="2" eaLnBrk="1" hangingPunct="1"/>
            <a:r>
              <a:rPr lang="hu-HU" sz="1200" smtClean="0"/>
              <a:t>A nagy frekvenciákat kiemeli, a kis frekvenciákat szűri</a:t>
            </a:r>
          </a:p>
          <a:p>
            <a:pPr lvl="2" eaLnBrk="1" hangingPunct="1"/>
            <a:endParaRPr lang="hu-HU" sz="1200" smtClean="0"/>
          </a:p>
          <a:p>
            <a:pPr lvl="4" eaLnBrk="1" hangingPunct="1"/>
            <a:endParaRPr lang="hu-HU" sz="1200" smtClean="0"/>
          </a:p>
          <a:p>
            <a:pPr lvl="4" eaLnBrk="1" hangingPunct="1"/>
            <a:endParaRPr lang="hu-HU" sz="12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       </a:t>
            </a:r>
            <a:endParaRPr lang="hu-HU" sz="1200" baseline="-25000" smtClean="0"/>
          </a:p>
          <a:p>
            <a:pPr lvl="4" eaLnBrk="1" hangingPunct="1"/>
            <a:endParaRPr lang="hu-HU" sz="12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</a:t>
            </a:r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</a:t>
            </a:r>
          </a:p>
          <a:p>
            <a:pPr lvl="4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2D7152-0A23-48CC-9AF3-8422D47B73D2}" type="slidenum">
              <a:rPr lang="hu-HU"/>
              <a:pPr>
                <a:defRPr/>
              </a:pPr>
              <a:t>27</a:t>
            </a:fld>
            <a:endParaRPr lang="hu-HU" dirty="0"/>
          </a:p>
        </p:txBody>
      </p:sp>
      <p:sp>
        <p:nvSpPr>
          <p:cNvPr id="34" name="Szövegdoboz 16"/>
          <p:cNvSpPr txBox="1">
            <a:spLocks noChangeArrowheads="1"/>
          </p:cNvSpPr>
          <p:nvPr/>
        </p:nvSpPr>
        <p:spPr bwMode="auto">
          <a:xfrm>
            <a:off x="4498975" y="4057650"/>
            <a:ext cx="561975" cy="357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100" dirty="0" err="1">
                <a:latin typeface="+mj-lt"/>
                <a:cs typeface="Arial" pitchFamily="34" charset="0"/>
              </a:rPr>
              <a:t>sT</a:t>
            </a:r>
            <a:r>
              <a:rPr lang="hu-HU" sz="1100" baseline="-25000" dirty="0" err="1">
                <a:latin typeface="+mj-lt"/>
                <a:cs typeface="Arial" pitchFamily="34" charset="0"/>
              </a:rPr>
              <a:t>D</a:t>
            </a:r>
            <a:endParaRPr lang="hu-HU" sz="11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36" name="Egyenes összekötő nyíllal 35"/>
          <p:cNvCxnSpPr/>
          <p:nvPr/>
        </p:nvCxnSpPr>
        <p:spPr>
          <a:xfrm>
            <a:off x="4213225" y="4240213"/>
            <a:ext cx="2873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5067300" y="4259263"/>
            <a:ext cx="2873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rot="16200000" flipV="1">
            <a:off x="2489200" y="5903913"/>
            <a:ext cx="61118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/>
          <p:nvPr/>
        </p:nvCxnSpPr>
        <p:spPr>
          <a:xfrm flipV="1">
            <a:off x="2676525" y="6092825"/>
            <a:ext cx="11525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/>
          <p:cNvSpPr txBox="1"/>
          <p:nvPr/>
        </p:nvSpPr>
        <p:spPr>
          <a:xfrm>
            <a:off x="3786188" y="5962650"/>
            <a:ext cx="23653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50" name="Egyenes összekötő nyíllal 49"/>
          <p:cNvCxnSpPr/>
          <p:nvPr/>
        </p:nvCxnSpPr>
        <p:spPr>
          <a:xfrm rot="16200000" flipV="1">
            <a:off x="5674519" y="5898357"/>
            <a:ext cx="61277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flipV="1">
            <a:off x="5902325" y="6102350"/>
            <a:ext cx="11525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V="1">
            <a:off x="5992813" y="5813425"/>
            <a:ext cx="97155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370138" y="5507038"/>
            <a:ext cx="398462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v(t)</a:t>
            </a:r>
          </a:p>
        </p:txBody>
      </p:sp>
      <p:sp>
        <p:nvSpPr>
          <p:cNvPr id="67" name="Szövegdoboz 66"/>
          <p:cNvSpPr txBox="1"/>
          <p:nvPr/>
        </p:nvSpPr>
        <p:spPr>
          <a:xfrm>
            <a:off x="5510213" y="5422900"/>
            <a:ext cx="47625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Symbol" pitchFamily="18" charset="2"/>
                <a:cs typeface="Arial" pitchFamily="34" charset="0"/>
              </a:rPr>
              <a:t>j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>
                <a:latin typeface="Symbol" pitchFamily="18" charset="2"/>
                <a:cs typeface="Arial" pitchFamily="34" charset="0"/>
              </a:rPr>
              <a:t>w</a:t>
            </a:r>
            <a:r>
              <a:rPr lang="hu-HU" sz="1200" dirty="0">
                <a:latin typeface="+mj-lt"/>
                <a:cs typeface="Arial" pitchFamily="34" charset="0"/>
              </a:rPr>
              <a:t>)</a:t>
            </a:r>
          </a:p>
        </p:txBody>
      </p:sp>
      <p:cxnSp>
        <p:nvCxnSpPr>
          <p:cNvPr id="68" name="Egyenes összekötő nyíllal 67"/>
          <p:cNvCxnSpPr/>
          <p:nvPr/>
        </p:nvCxnSpPr>
        <p:spPr>
          <a:xfrm rot="16200000" flipV="1">
            <a:off x="5677694" y="4987132"/>
            <a:ext cx="61277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 flipV="1">
            <a:off x="6022975" y="4903788"/>
            <a:ext cx="827088" cy="479425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zövegdoboz 70"/>
          <p:cNvSpPr txBox="1"/>
          <p:nvPr/>
        </p:nvSpPr>
        <p:spPr>
          <a:xfrm>
            <a:off x="6091238" y="4600575"/>
            <a:ext cx="85407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20dB/dek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73" name="Egyenes összekötő nyíllal 72"/>
          <p:cNvCxnSpPr/>
          <p:nvPr/>
        </p:nvCxnSpPr>
        <p:spPr>
          <a:xfrm flipV="1">
            <a:off x="5897563" y="5167313"/>
            <a:ext cx="11525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zövegdoboz 73"/>
          <p:cNvSpPr txBox="1"/>
          <p:nvPr/>
        </p:nvSpPr>
        <p:spPr>
          <a:xfrm>
            <a:off x="4295775" y="3736975"/>
            <a:ext cx="8969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w(s) = </a:t>
            </a:r>
            <a:r>
              <a:rPr lang="hu-HU" sz="1200" dirty="0" err="1">
                <a:latin typeface="Arial" pitchFamily="34" charset="0"/>
                <a:cs typeface="Arial" pitchFamily="34" charset="0"/>
              </a:rPr>
              <a:t>sT</a:t>
            </a:r>
            <a:r>
              <a:rPr lang="hu-HU" sz="1200" baseline="-25000" dirty="0" err="1">
                <a:latin typeface="Arial" pitchFamily="34" charset="0"/>
                <a:cs typeface="Arial" pitchFamily="34" charset="0"/>
              </a:rPr>
              <a:t>D</a:t>
            </a:r>
            <a:endParaRPr lang="hu-HU" sz="1200" dirty="0">
              <a:latin typeface="+mj-lt"/>
              <a:cs typeface="Arial" pitchFamily="34" charset="0"/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5413375" y="4538663"/>
            <a:ext cx="6318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a</a:t>
            </a:r>
            <a:r>
              <a:rPr lang="hu-HU" sz="1200" baseline="-25000" dirty="0">
                <a:latin typeface="+mj-lt"/>
                <a:cs typeface="Arial" pitchFamily="34" charset="0"/>
              </a:rPr>
              <a:t>[dB]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>
                <a:latin typeface="Symbol" pitchFamily="18" charset="2"/>
                <a:cs typeface="Arial" pitchFamily="34" charset="0"/>
              </a:rPr>
              <a:t>w</a:t>
            </a:r>
            <a:r>
              <a:rPr lang="hu-HU" sz="1200" dirty="0"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54" name="Szövegdoboz 53"/>
          <p:cNvSpPr txBox="1"/>
          <p:nvPr/>
        </p:nvSpPr>
        <p:spPr>
          <a:xfrm>
            <a:off x="6975475" y="5045075"/>
            <a:ext cx="3984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  <a:cs typeface="Arial" pitchFamily="34" charset="0"/>
              </a:rPr>
              <a:t>lg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endParaRPr lang="hu-HU" sz="1200" baseline="-25000" dirty="0">
              <a:latin typeface="Symbol" pitchFamily="18" charset="2"/>
              <a:cs typeface="Arial" pitchFamily="34" charset="0"/>
            </a:endParaRPr>
          </a:p>
        </p:txBody>
      </p:sp>
      <p:sp>
        <p:nvSpPr>
          <p:cNvPr id="56" name="Szövegdoboz 55"/>
          <p:cNvSpPr txBox="1"/>
          <p:nvPr/>
        </p:nvSpPr>
        <p:spPr>
          <a:xfrm>
            <a:off x="6994525" y="5954713"/>
            <a:ext cx="3984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  <a:cs typeface="Arial" pitchFamily="34" charset="0"/>
              </a:rPr>
              <a:t>lg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endParaRPr lang="hu-HU" sz="1200" baseline="-25000" dirty="0">
              <a:latin typeface="Symbol" pitchFamily="18" charset="2"/>
              <a:cs typeface="Arial" pitchFamily="34" charset="0"/>
            </a:endParaRPr>
          </a:p>
        </p:txBody>
      </p:sp>
      <p:sp>
        <p:nvSpPr>
          <p:cNvPr id="60" name="Szövegdoboz 59"/>
          <p:cNvSpPr txBox="1"/>
          <p:nvPr/>
        </p:nvSpPr>
        <p:spPr>
          <a:xfrm>
            <a:off x="6261100" y="5157788"/>
            <a:ext cx="4603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1/T</a:t>
            </a:r>
            <a:r>
              <a:rPr lang="hu-HU" sz="1200" baseline="-25000" dirty="0">
                <a:latin typeface="+mj-lt"/>
                <a:cs typeface="Arial" pitchFamily="34" charset="0"/>
              </a:rPr>
              <a:t>D</a:t>
            </a:r>
            <a:endParaRPr lang="hu-HU" sz="12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3" name="Szövegdoboz 62"/>
          <p:cNvSpPr txBox="1"/>
          <p:nvPr/>
        </p:nvSpPr>
        <p:spPr>
          <a:xfrm>
            <a:off x="5611813" y="5659438"/>
            <a:ext cx="57626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 90°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5" name="Egyenes összekötő nyíllal 54"/>
          <p:cNvCxnSpPr/>
          <p:nvPr/>
        </p:nvCxnSpPr>
        <p:spPr>
          <a:xfrm rot="5400000">
            <a:off x="2651125" y="5956300"/>
            <a:ext cx="287338" cy="1588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zövegdoboz 57"/>
          <p:cNvSpPr txBox="1"/>
          <p:nvPr/>
        </p:nvSpPr>
        <p:spPr>
          <a:xfrm>
            <a:off x="2808288" y="5757863"/>
            <a:ext cx="5778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T</a:t>
            </a:r>
            <a:r>
              <a:rPr lang="hu-HU" sz="1200" baseline="-25000" dirty="0">
                <a:solidFill>
                  <a:srgbClr val="FF0000"/>
                </a:solidFill>
                <a:latin typeface="+mj-lt"/>
                <a:cs typeface="Arial" pitchFamily="34" charset="0"/>
              </a:rPr>
              <a:t>D</a:t>
            </a: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hu-HU" sz="1200" dirty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d</a:t>
            </a: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(t)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1" grpId="0"/>
      <p:bldP spid="53" grpId="0"/>
      <p:bldP spid="54" grpId="0"/>
      <p:bldP spid="56" grpId="0"/>
      <p:bldP spid="60" grpId="0"/>
      <p:bldP spid="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alaptagok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Tárolós tagok</a:t>
            </a:r>
          </a:p>
          <a:p>
            <a:pPr lvl="1" eaLnBrk="1" hangingPunct="1"/>
            <a:r>
              <a:rPr lang="hu-HU" sz="1600" smtClean="0"/>
              <a:t>Egytárolós arányos tag</a:t>
            </a:r>
            <a:endParaRPr lang="hu-HU" sz="1200" smtClean="0"/>
          </a:p>
          <a:p>
            <a:pPr lvl="2" eaLnBrk="1" hangingPunct="1"/>
            <a:r>
              <a:rPr lang="hu-HU" sz="1200" smtClean="0"/>
              <a:t>Az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&lt; 1/T tartományon arányos (P) taggal közelíthető</a:t>
            </a:r>
          </a:p>
          <a:p>
            <a:pPr lvl="2" eaLnBrk="1" hangingPunct="1"/>
            <a:r>
              <a:rPr lang="hu-HU" sz="1200" smtClean="0"/>
              <a:t>Az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&gt; 1/T tartományon integráló (I) taggal közelíthető</a:t>
            </a:r>
          </a:p>
          <a:p>
            <a:pPr lvl="2" eaLnBrk="1" hangingPunct="1"/>
            <a:r>
              <a:rPr lang="hu-HU" sz="1200" smtClean="0"/>
              <a:t>Tranziensek esetén először az integráló hatás érvényesül</a:t>
            </a:r>
          </a:p>
          <a:p>
            <a:pPr lvl="3" eaLnBrk="1" hangingPunct="1"/>
            <a:r>
              <a:rPr lang="hu-HU" sz="1100" smtClean="0"/>
              <a:t>A kimenő jelben először a bemenő jel integrálja jelenik meg</a:t>
            </a:r>
          </a:p>
          <a:p>
            <a:pPr lvl="2" eaLnBrk="1" hangingPunct="1"/>
            <a:r>
              <a:rPr lang="hu-HU" sz="1200" smtClean="0"/>
              <a:t>Majd hosszabb idő múlva az arányos (P) hatás érvényesül</a:t>
            </a:r>
          </a:p>
          <a:p>
            <a:pPr lvl="3" eaLnBrk="1" hangingPunct="1"/>
            <a:r>
              <a:rPr lang="hu-HU" sz="1100" smtClean="0"/>
              <a:t>A két hatás határa a T időkéséssel jellemezhető</a:t>
            </a:r>
            <a:r>
              <a:rPr lang="hu-HU" sz="800" smtClean="0"/>
              <a:t>  </a:t>
            </a:r>
          </a:p>
          <a:p>
            <a:pPr lvl="2" eaLnBrk="1" hangingPunct="1"/>
            <a:endParaRPr lang="hu-HU" sz="1200" smtClean="0"/>
          </a:p>
          <a:p>
            <a:pPr lvl="2" eaLnBrk="1" hangingPunct="1"/>
            <a:endParaRPr lang="hu-HU" sz="1200" smtClean="0"/>
          </a:p>
          <a:p>
            <a:pPr lvl="4" eaLnBrk="1" hangingPunct="1"/>
            <a:endParaRPr lang="hu-HU" sz="1200" smtClean="0"/>
          </a:p>
          <a:p>
            <a:pPr lvl="4" eaLnBrk="1" hangingPunct="1"/>
            <a:endParaRPr lang="hu-HU" sz="12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       </a:t>
            </a:r>
            <a:endParaRPr lang="hu-HU" sz="1200" baseline="-25000" smtClean="0"/>
          </a:p>
          <a:p>
            <a:pPr lvl="4" eaLnBrk="1" hangingPunct="1"/>
            <a:endParaRPr lang="hu-HU" sz="12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</a:t>
            </a:r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</a:t>
            </a:r>
          </a:p>
          <a:p>
            <a:pPr lvl="4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555105-ABD8-40F0-95EF-C55067765D2F}" type="slidenum">
              <a:rPr lang="hu-HU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29" name="Szövegdoboz 16"/>
          <p:cNvSpPr txBox="1">
            <a:spLocks noChangeArrowheads="1"/>
          </p:cNvSpPr>
          <p:nvPr/>
        </p:nvSpPr>
        <p:spPr bwMode="auto">
          <a:xfrm>
            <a:off x="4286250" y="3860800"/>
            <a:ext cx="750888" cy="357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100" dirty="0">
                <a:latin typeface="+mj-lt"/>
                <a:cs typeface="Arial" pitchFamily="34" charset="0"/>
              </a:rPr>
              <a:t>1/(</a:t>
            </a:r>
            <a:r>
              <a:rPr lang="hu-HU" sz="1100" dirty="0" err="1">
                <a:latin typeface="+mj-lt"/>
                <a:cs typeface="Arial" pitchFamily="34" charset="0"/>
              </a:rPr>
              <a:t>1</a:t>
            </a:r>
            <a:r>
              <a:rPr lang="hu-HU" sz="1100" dirty="0">
                <a:latin typeface="+mj-lt"/>
                <a:cs typeface="Arial" pitchFamily="34" charset="0"/>
              </a:rPr>
              <a:t>+</a:t>
            </a:r>
            <a:r>
              <a:rPr lang="hu-HU" sz="1100" dirty="0" err="1">
                <a:latin typeface="+mj-lt"/>
                <a:cs typeface="Arial" pitchFamily="34" charset="0"/>
              </a:rPr>
              <a:t>sT</a:t>
            </a:r>
            <a:r>
              <a:rPr lang="hu-HU" sz="1100" dirty="0">
                <a:latin typeface="+mj-lt"/>
                <a:cs typeface="Arial" pitchFamily="34" charset="0"/>
              </a:rPr>
              <a:t>)</a:t>
            </a:r>
            <a:endParaRPr lang="hu-HU" sz="11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4000500" y="4043363"/>
            <a:ext cx="2873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>
            <a:off x="5035550" y="4060825"/>
            <a:ext cx="287338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rot="16200000" flipV="1">
            <a:off x="2398712" y="5868988"/>
            <a:ext cx="792163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V="1">
            <a:off x="2676525" y="6146800"/>
            <a:ext cx="11525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2863850" y="5013325"/>
            <a:ext cx="2603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3786188" y="6016625"/>
            <a:ext cx="236537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44" name="Egyenes összekötő nyíllal 43"/>
          <p:cNvCxnSpPr/>
          <p:nvPr/>
        </p:nvCxnSpPr>
        <p:spPr>
          <a:xfrm rot="16200000" flipV="1">
            <a:off x="2409825" y="4786313"/>
            <a:ext cx="7572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 flipV="1">
            <a:off x="2671763" y="5046663"/>
            <a:ext cx="1150937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/>
          <p:cNvSpPr txBox="1"/>
          <p:nvPr/>
        </p:nvSpPr>
        <p:spPr>
          <a:xfrm>
            <a:off x="3781425" y="4916488"/>
            <a:ext cx="2349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47" name="Egyenes összekötő nyíllal 46"/>
          <p:cNvCxnSpPr/>
          <p:nvPr/>
        </p:nvCxnSpPr>
        <p:spPr>
          <a:xfrm rot="16200000" flipV="1">
            <a:off x="5620544" y="5899944"/>
            <a:ext cx="7207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 flipV="1">
            <a:off x="5902325" y="5724525"/>
            <a:ext cx="11525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 flipV="1">
            <a:off x="5992813" y="5727700"/>
            <a:ext cx="252412" cy="0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zövegdoboz 56"/>
          <p:cNvSpPr txBox="1"/>
          <p:nvPr/>
        </p:nvSpPr>
        <p:spPr>
          <a:xfrm>
            <a:off x="2343150" y="4251325"/>
            <a:ext cx="439738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w(t)</a:t>
            </a:r>
          </a:p>
        </p:txBody>
      </p:sp>
      <p:sp>
        <p:nvSpPr>
          <p:cNvPr id="59" name="Szövegdoboz 58"/>
          <p:cNvSpPr txBox="1"/>
          <p:nvPr/>
        </p:nvSpPr>
        <p:spPr>
          <a:xfrm>
            <a:off x="2370138" y="5365750"/>
            <a:ext cx="39846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v(t)</a:t>
            </a:r>
          </a:p>
        </p:txBody>
      </p:sp>
      <p:sp>
        <p:nvSpPr>
          <p:cNvPr id="61" name="Szövegdoboz 60"/>
          <p:cNvSpPr txBox="1"/>
          <p:nvPr/>
        </p:nvSpPr>
        <p:spPr>
          <a:xfrm>
            <a:off x="5526088" y="5422900"/>
            <a:ext cx="47625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Symbol" pitchFamily="18" charset="2"/>
                <a:cs typeface="Arial" pitchFamily="34" charset="0"/>
              </a:rPr>
              <a:t>j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>
                <a:latin typeface="Symbol" pitchFamily="18" charset="2"/>
                <a:cs typeface="Arial" pitchFamily="34" charset="0"/>
              </a:rPr>
              <a:t>w</a:t>
            </a:r>
            <a:r>
              <a:rPr lang="hu-HU" sz="1200" dirty="0">
                <a:latin typeface="+mj-lt"/>
                <a:cs typeface="Arial" pitchFamily="34" charset="0"/>
              </a:rPr>
              <a:t>)</a:t>
            </a:r>
          </a:p>
        </p:txBody>
      </p:sp>
      <p:cxnSp>
        <p:nvCxnSpPr>
          <p:cNvPr id="64" name="Egyenes összekötő nyíllal 63"/>
          <p:cNvCxnSpPr/>
          <p:nvPr/>
        </p:nvCxnSpPr>
        <p:spPr>
          <a:xfrm rot="16200000" flipV="1">
            <a:off x="5606257" y="4788694"/>
            <a:ext cx="75565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nyíllal 64"/>
          <p:cNvCxnSpPr/>
          <p:nvPr/>
        </p:nvCxnSpPr>
        <p:spPr>
          <a:xfrm rot="16200000" flipH="1">
            <a:off x="6319838" y="4624388"/>
            <a:ext cx="457200" cy="406400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zövegdoboz 65"/>
          <p:cNvSpPr txBox="1"/>
          <p:nvPr/>
        </p:nvSpPr>
        <p:spPr>
          <a:xfrm>
            <a:off x="6691313" y="4808538"/>
            <a:ext cx="85407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-20dB/</a:t>
            </a:r>
            <a:r>
              <a:rPr lang="hu-HU" sz="1200" dirty="0" err="1">
                <a:solidFill>
                  <a:srgbClr val="FF0000"/>
                </a:solidFill>
                <a:latin typeface="+mj-lt"/>
                <a:cs typeface="Arial" pitchFamily="34" charset="0"/>
              </a:rPr>
              <a:t>dek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70" name="Egyenes összekötő nyíllal 69"/>
          <p:cNvCxnSpPr/>
          <p:nvPr/>
        </p:nvCxnSpPr>
        <p:spPr>
          <a:xfrm flipV="1">
            <a:off x="5897563" y="4600575"/>
            <a:ext cx="11525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zövegdoboz 71"/>
          <p:cNvSpPr txBox="1"/>
          <p:nvPr/>
        </p:nvSpPr>
        <p:spPr>
          <a:xfrm>
            <a:off x="4083050" y="3540125"/>
            <a:ext cx="127158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w(s) = 1/(</a:t>
            </a:r>
            <a:r>
              <a:rPr lang="hu-HU" sz="1200" dirty="0" err="1">
                <a:latin typeface="Arial" pitchFamily="34" charset="0"/>
                <a:cs typeface="Arial" pitchFamily="34" charset="0"/>
              </a:rPr>
              <a:t>1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+</a:t>
            </a:r>
            <a:r>
              <a:rPr lang="hu-HU" sz="1200" dirty="0" err="1">
                <a:latin typeface="Arial" pitchFamily="34" charset="0"/>
                <a:cs typeface="Arial" pitchFamily="34" charset="0"/>
              </a:rPr>
              <a:t>sT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)</a:t>
            </a:r>
            <a:endParaRPr lang="hu-HU" sz="1200" dirty="0">
              <a:latin typeface="+mj-lt"/>
              <a:cs typeface="Arial" pitchFamily="34" charset="0"/>
            </a:endParaRPr>
          </a:p>
        </p:txBody>
      </p:sp>
      <p:sp>
        <p:nvSpPr>
          <p:cNvPr id="75" name="Szövegdoboz 74"/>
          <p:cNvSpPr txBox="1"/>
          <p:nvPr/>
        </p:nvSpPr>
        <p:spPr>
          <a:xfrm>
            <a:off x="5397500" y="4262438"/>
            <a:ext cx="6318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a</a:t>
            </a:r>
            <a:r>
              <a:rPr lang="hu-HU" sz="1200" baseline="-25000" dirty="0">
                <a:latin typeface="+mj-lt"/>
                <a:cs typeface="Arial" pitchFamily="34" charset="0"/>
              </a:rPr>
              <a:t>[dB]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>
                <a:latin typeface="Symbol" pitchFamily="18" charset="2"/>
                <a:cs typeface="Arial" pitchFamily="34" charset="0"/>
              </a:rPr>
              <a:t>w</a:t>
            </a:r>
            <a:r>
              <a:rPr lang="hu-HU" sz="1200" dirty="0"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76" name="Szövegdoboz 75"/>
          <p:cNvSpPr txBox="1"/>
          <p:nvPr/>
        </p:nvSpPr>
        <p:spPr>
          <a:xfrm>
            <a:off x="7021513" y="4491038"/>
            <a:ext cx="396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  <a:cs typeface="Arial" pitchFamily="34" charset="0"/>
              </a:rPr>
              <a:t>lg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endParaRPr lang="hu-HU" sz="1200" baseline="-25000" dirty="0">
              <a:latin typeface="Symbol" pitchFamily="18" charset="2"/>
              <a:cs typeface="Arial" pitchFamily="34" charset="0"/>
            </a:endParaRPr>
          </a:p>
        </p:txBody>
      </p:sp>
      <p:sp>
        <p:nvSpPr>
          <p:cNvPr id="77" name="Szövegdoboz 76"/>
          <p:cNvSpPr txBox="1"/>
          <p:nvPr/>
        </p:nvSpPr>
        <p:spPr>
          <a:xfrm>
            <a:off x="7026275" y="5626100"/>
            <a:ext cx="398463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  <a:cs typeface="Arial" pitchFamily="34" charset="0"/>
              </a:rPr>
              <a:t>lg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endParaRPr lang="hu-HU" sz="1200" baseline="-25000" dirty="0">
              <a:latin typeface="Symbol" pitchFamily="18" charset="2"/>
              <a:cs typeface="Arial" pitchFamily="34" charset="0"/>
            </a:endParaRPr>
          </a:p>
        </p:txBody>
      </p:sp>
      <p:sp>
        <p:nvSpPr>
          <p:cNvPr id="79" name="Szövegdoboz 78"/>
          <p:cNvSpPr txBox="1"/>
          <p:nvPr/>
        </p:nvSpPr>
        <p:spPr>
          <a:xfrm>
            <a:off x="6176963" y="4370388"/>
            <a:ext cx="379412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+mj-lt"/>
                <a:cs typeface="Arial" pitchFamily="34" charset="0"/>
              </a:rPr>
              <a:t>1/T</a:t>
            </a:r>
            <a:endParaRPr lang="hu-HU" sz="11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0" name="Szövegdoboz 79"/>
          <p:cNvSpPr txBox="1"/>
          <p:nvPr/>
        </p:nvSpPr>
        <p:spPr>
          <a:xfrm>
            <a:off x="5581650" y="6054725"/>
            <a:ext cx="5746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-90°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82" name="Egyenes összekötő nyíllal 81"/>
          <p:cNvCxnSpPr/>
          <p:nvPr/>
        </p:nvCxnSpPr>
        <p:spPr>
          <a:xfrm flipV="1">
            <a:off x="5986463" y="4602163"/>
            <a:ext cx="360362" cy="0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nyíllal 82"/>
          <p:cNvCxnSpPr/>
          <p:nvPr/>
        </p:nvCxnSpPr>
        <p:spPr>
          <a:xfrm>
            <a:off x="6243638" y="5724525"/>
            <a:ext cx="533400" cy="468313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nyíllal 83"/>
          <p:cNvCxnSpPr/>
          <p:nvPr/>
        </p:nvCxnSpPr>
        <p:spPr>
          <a:xfrm flipV="1">
            <a:off x="6775450" y="6192838"/>
            <a:ext cx="179388" cy="0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nyíllal 86"/>
          <p:cNvCxnSpPr/>
          <p:nvPr/>
        </p:nvCxnSpPr>
        <p:spPr>
          <a:xfrm rot="16200000" flipV="1">
            <a:off x="6381750" y="5832475"/>
            <a:ext cx="287338" cy="1588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Szövegdoboz 88"/>
          <p:cNvSpPr txBox="1"/>
          <p:nvPr/>
        </p:nvSpPr>
        <p:spPr>
          <a:xfrm>
            <a:off x="6329363" y="5495925"/>
            <a:ext cx="379412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100" dirty="0">
                <a:latin typeface="+mj-lt"/>
                <a:cs typeface="Arial" pitchFamily="34" charset="0"/>
              </a:rPr>
              <a:t>1/T</a:t>
            </a:r>
            <a:endParaRPr lang="hu-HU" sz="11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90" name="Egyenes összekötő nyíllal 89"/>
          <p:cNvCxnSpPr/>
          <p:nvPr/>
        </p:nvCxnSpPr>
        <p:spPr>
          <a:xfrm flipV="1">
            <a:off x="5951538" y="5972175"/>
            <a:ext cx="574675" cy="1588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zabadkézi sokszög 90"/>
          <p:cNvSpPr/>
          <p:nvPr/>
        </p:nvSpPr>
        <p:spPr>
          <a:xfrm>
            <a:off x="2790825" y="4540250"/>
            <a:ext cx="646113" cy="473075"/>
          </a:xfrm>
          <a:custGeom>
            <a:avLst/>
            <a:gdLst>
              <a:gd name="connsiteX0" fmla="*/ 0 w 646386"/>
              <a:gd name="connsiteY0" fmla="*/ 0 h 472965"/>
              <a:gd name="connsiteX1" fmla="*/ 204951 w 646386"/>
              <a:gd name="connsiteY1" fmla="*/ 331076 h 472965"/>
              <a:gd name="connsiteX2" fmla="*/ 646386 w 646386"/>
              <a:gd name="connsiteY2" fmla="*/ 472965 h 47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386" h="472965">
                <a:moveTo>
                  <a:pt x="0" y="0"/>
                </a:moveTo>
                <a:cubicBezTo>
                  <a:pt x="48610" y="126124"/>
                  <a:pt x="97220" y="252248"/>
                  <a:pt x="204951" y="331076"/>
                </a:cubicBezTo>
                <a:cubicBezTo>
                  <a:pt x="312682" y="409904"/>
                  <a:pt x="479534" y="441434"/>
                  <a:pt x="646386" y="472965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2" name="Szabadkézi sokszög 91"/>
          <p:cNvSpPr/>
          <p:nvPr/>
        </p:nvSpPr>
        <p:spPr>
          <a:xfrm>
            <a:off x="2795588" y="5675313"/>
            <a:ext cx="693737" cy="473075"/>
          </a:xfrm>
          <a:custGeom>
            <a:avLst/>
            <a:gdLst>
              <a:gd name="connsiteX0" fmla="*/ 0 w 693683"/>
              <a:gd name="connsiteY0" fmla="*/ 472966 h 472966"/>
              <a:gd name="connsiteX1" fmla="*/ 212834 w 693683"/>
              <a:gd name="connsiteY1" fmla="*/ 94593 h 472966"/>
              <a:gd name="connsiteX2" fmla="*/ 693683 w 693683"/>
              <a:gd name="connsiteY2" fmla="*/ 0 h 47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3683" h="472966">
                <a:moveTo>
                  <a:pt x="0" y="472966"/>
                </a:moveTo>
                <a:cubicBezTo>
                  <a:pt x="48610" y="323193"/>
                  <a:pt x="97220" y="173421"/>
                  <a:pt x="212834" y="94593"/>
                </a:cubicBezTo>
                <a:cubicBezTo>
                  <a:pt x="328448" y="15765"/>
                  <a:pt x="511065" y="7882"/>
                  <a:pt x="693683" y="0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cxnSp>
        <p:nvCxnSpPr>
          <p:cNvPr id="93" name="Egyenes összekötő nyíllal 92"/>
          <p:cNvCxnSpPr/>
          <p:nvPr/>
        </p:nvCxnSpPr>
        <p:spPr>
          <a:xfrm flipV="1">
            <a:off x="2773363" y="5640388"/>
            <a:ext cx="576262" cy="158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nyíllal 93"/>
          <p:cNvCxnSpPr/>
          <p:nvPr/>
        </p:nvCxnSpPr>
        <p:spPr>
          <a:xfrm rot="16200000" flipV="1">
            <a:off x="2707482" y="5895181"/>
            <a:ext cx="539750" cy="158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nyíllal 94"/>
          <p:cNvCxnSpPr/>
          <p:nvPr/>
        </p:nvCxnSpPr>
        <p:spPr>
          <a:xfrm flipV="1">
            <a:off x="2800350" y="5635625"/>
            <a:ext cx="169863" cy="50800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nyíllal 97"/>
          <p:cNvCxnSpPr/>
          <p:nvPr/>
        </p:nvCxnSpPr>
        <p:spPr>
          <a:xfrm rot="16200000" flipV="1">
            <a:off x="2633663" y="4711700"/>
            <a:ext cx="515938" cy="19208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Szövegdoboz 101"/>
          <p:cNvSpPr txBox="1"/>
          <p:nvPr/>
        </p:nvSpPr>
        <p:spPr>
          <a:xfrm>
            <a:off x="2852738" y="6119813"/>
            <a:ext cx="26035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T</a:t>
            </a:r>
            <a:endParaRPr lang="hu-HU" sz="12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2568575" y="4437063"/>
            <a:ext cx="255588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050" dirty="0">
                <a:latin typeface="+mj-lt"/>
                <a:cs typeface="Arial" pitchFamily="34" charset="0"/>
              </a:rPr>
              <a:t>1</a:t>
            </a:r>
            <a:endParaRPr lang="hu-HU" sz="105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4" name="Szövegdoboz 103"/>
          <p:cNvSpPr txBox="1"/>
          <p:nvPr/>
        </p:nvSpPr>
        <p:spPr>
          <a:xfrm>
            <a:off x="2601913" y="5516563"/>
            <a:ext cx="257175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050" dirty="0">
                <a:latin typeface="+mj-lt"/>
                <a:cs typeface="Arial" pitchFamily="34" charset="0"/>
              </a:rPr>
              <a:t>1</a:t>
            </a:r>
            <a:endParaRPr lang="hu-HU" sz="105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5" name="Egyenes összekötő nyíllal 104"/>
          <p:cNvCxnSpPr/>
          <p:nvPr/>
        </p:nvCxnSpPr>
        <p:spPr>
          <a:xfrm flipV="1">
            <a:off x="2757488" y="4548188"/>
            <a:ext cx="73025" cy="158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nyíllal 105"/>
          <p:cNvCxnSpPr/>
          <p:nvPr/>
        </p:nvCxnSpPr>
        <p:spPr>
          <a:xfrm flipV="1">
            <a:off x="5953125" y="6186488"/>
            <a:ext cx="828675" cy="158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Szövegdoboz 106"/>
          <p:cNvSpPr txBox="1"/>
          <p:nvPr/>
        </p:nvSpPr>
        <p:spPr>
          <a:xfrm>
            <a:off x="5599113" y="5827713"/>
            <a:ext cx="57626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-45°</a:t>
            </a:r>
            <a:endParaRPr lang="hu-HU" sz="1200" baseline="-25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alaptagok</a:t>
            </a:r>
          </a:p>
        </p:txBody>
      </p:sp>
      <p:sp>
        <p:nvSpPr>
          <p:cNvPr id="3174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3649663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Tárolós tagok</a:t>
            </a:r>
          </a:p>
          <a:p>
            <a:pPr lvl="1" eaLnBrk="1" hangingPunct="1"/>
            <a:r>
              <a:rPr lang="hu-HU" sz="1600" smtClean="0"/>
              <a:t>Kéttárolós arányos tag</a:t>
            </a:r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200" smtClean="0"/>
          </a:p>
          <a:p>
            <a:pPr lvl="1" eaLnBrk="1" hangingPunct="1"/>
            <a:r>
              <a:rPr lang="hu-HU" sz="1200" smtClean="0"/>
              <a:t>Az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&lt; 1/T</a:t>
            </a:r>
            <a:r>
              <a:rPr lang="hu-HU" sz="1200" baseline="-25000" smtClean="0"/>
              <a:t>0</a:t>
            </a:r>
            <a:r>
              <a:rPr lang="hu-HU" sz="1200" smtClean="0"/>
              <a:t> tartományon arányos (P) taggal közelíthető</a:t>
            </a:r>
          </a:p>
          <a:p>
            <a:pPr lvl="1" eaLnBrk="1" hangingPunct="1"/>
            <a:r>
              <a:rPr lang="hu-HU" sz="1200" smtClean="0"/>
              <a:t>Az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&gt; 1/T</a:t>
            </a:r>
            <a:r>
              <a:rPr lang="hu-HU" sz="1200" baseline="-25000" smtClean="0"/>
              <a:t>0</a:t>
            </a:r>
            <a:r>
              <a:rPr lang="hu-HU" sz="1200" smtClean="0"/>
              <a:t> tartományon w(j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) ≈ -1/(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30000" smtClean="0"/>
              <a:t>2</a:t>
            </a:r>
            <a:r>
              <a:rPr lang="hu-HU" sz="1200" smtClean="0"/>
              <a:t>T</a:t>
            </a:r>
            <a:r>
              <a:rPr lang="hu-HU" sz="1200" baseline="-25000" smtClean="0"/>
              <a:t>0</a:t>
            </a:r>
            <a:r>
              <a:rPr lang="hu-HU" sz="1200" baseline="30000" smtClean="0"/>
              <a:t>2</a:t>
            </a:r>
            <a:r>
              <a:rPr lang="hu-HU" sz="1200" smtClean="0"/>
              <a:t>) kétszeresen integráló taggal közelíthető</a:t>
            </a:r>
          </a:p>
          <a:p>
            <a:pPr lvl="1" eaLnBrk="1" hangingPunct="1"/>
            <a:r>
              <a:rPr lang="hu-HU" sz="1200" smtClean="0"/>
              <a:t>Az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0</a:t>
            </a:r>
            <a:r>
              <a:rPr lang="hu-HU" sz="1200" smtClean="0"/>
              <a:t> = 1/T</a:t>
            </a:r>
            <a:r>
              <a:rPr lang="hu-HU" sz="1200" baseline="-25000" smtClean="0"/>
              <a:t>0</a:t>
            </a:r>
            <a:r>
              <a:rPr lang="hu-HU" sz="1200" smtClean="0"/>
              <a:t> körüli frekvenciákon a frekvencia átviteli tulajdonságok a </a:t>
            </a:r>
            <a:r>
              <a:rPr lang="hu-HU" sz="1200" smtClean="0">
                <a:latin typeface="Symbol" pitchFamily="18" charset="2"/>
              </a:rPr>
              <a:t>x</a:t>
            </a:r>
            <a:r>
              <a:rPr lang="hu-HU" sz="1200" smtClean="0"/>
              <a:t> csillapítási tényezőtől függenek</a:t>
            </a:r>
          </a:p>
          <a:p>
            <a:pPr lvl="1" eaLnBrk="1" hangingPunct="1"/>
            <a:r>
              <a:rPr lang="hu-HU" sz="1200" smtClean="0"/>
              <a:t>Az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0</a:t>
            </a:r>
            <a:r>
              <a:rPr lang="hu-HU" sz="1200" smtClean="0"/>
              <a:t> vágási frekvencián</a:t>
            </a:r>
          </a:p>
          <a:p>
            <a:pPr lvl="2" eaLnBrk="1" hangingPunct="1"/>
            <a:r>
              <a:rPr lang="hu-HU" sz="1200" smtClean="0"/>
              <a:t>az amplitúdó 1/(2</a:t>
            </a:r>
            <a:r>
              <a:rPr lang="hu-HU" sz="1200" smtClean="0">
                <a:latin typeface="Symbol" pitchFamily="18" charset="2"/>
              </a:rPr>
              <a:t>x</a:t>
            </a:r>
            <a:r>
              <a:rPr lang="hu-HU" sz="1200" smtClean="0"/>
              <a:t>)</a:t>
            </a:r>
          </a:p>
          <a:p>
            <a:pPr lvl="2" eaLnBrk="1" hangingPunct="1"/>
            <a:r>
              <a:rPr lang="hu-HU" sz="1200" smtClean="0"/>
              <a:t> a fázisszög -90°</a:t>
            </a:r>
          </a:p>
          <a:p>
            <a:pPr lvl="1" eaLnBrk="1" hangingPunct="1">
              <a:buFont typeface="Arial" charset="0"/>
              <a:buNone/>
            </a:pPr>
            <a:endParaRPr lang="hu-HU" sz="1400" smtClean="0"/>
          </a:p>
          <a:p>
            <a:pPr lvl="4" eaLnBrk="1" hangingPunct="1">
              <a:buFont typeface="Arial" charset="0"/>
              <a:buNone/>
            </a:pPr>
            <a:r>
              <a:rPr lang="hu-HU" sz="1200" smtClean="0"/>
              <a:t>            </a:t>
            </a:r>
          </a:p>
          <a:p>
            <a:pPr lvl="4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25F784-F6B8-4B0C-9043-9AC0657924AB}" type="slidenum">
              <a:rPr lang="hu-HU"/>
              <a:pPr>
                <a:defRPr/>
              </a:pPr>
              <a:t>29</a:t>
            </a:fld>
            <a:endParaRPr lang="hu-HU" dirty="0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9575" y="2517775"/>
            <a:ext cx="4773613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3688" y="2092325"/>
            <a:ext cx="173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8613" y="4579938"/>
            <a:ext cx="4886325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6551613" y="6183313"/>
            <a:ext cx="44926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  <a:cs typeface="Arial" pitchFamily="34" charset="0"/>
              </a:rPr>
              <a:t>1/T</a:t>
            </a:r>
            <a:r>
              <a:rPr lang="hu-HU" sz="1200" baseline="-25000" dirty="0">
                <a:latin typeface="+mj-lt"/>
                <a:cs typeface="Arial" pitchFamily="34" charset="0"/>
              </a:rPr>
              <a:t>0</a:t>
            </a:r>
            <a:endParaRPr lang="hu-HU" sz="1200" baseline="-25000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7989888" y="3689350"/>
            <a:ext cx="85407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-40dB/</a:t>
            </a:r>
            <a:r>
              <a:rPr lang="hu-HU" sz="12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dek</a:t>
            </a:r>
            <a:endParaRPr lang="hu-HU" sz="1200" baseline="-25000" dirty="0">
              <a:solidFill>
                <a:schemeClr val="tx2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933950" y="3271838"/>
            <a:ext cx="876300" cy="101441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hu-HU" sz="12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----</a:t>
            </a: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  </a:t>
            </a:r>
            <a:r>
              <a:rPr lang="hu-HU" sz="1200" dirty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 = 0,1 </a:t>
            </a:r>
          </a:p>
          <a:p>
            <a:pPr>
              <a:defRPr/>
            </a:pPr>
            <a:r>
              <a:rPr lang="hu-HU" sz="1200" b="1" dirty="0">
                <a:solidFill>
                  <a:srgbClr val="FF33CC"/>
                </a:solidFill>
                <a:latin typeface="+mj-lt"/>
                <a:cs typeface="Arial" pitchFamily="34" charset="0"/>
              </a:rPr>
              <a:t>---- </a:t>
            </a:r>
            <a:r>
              <a:rPr lang="hu-HU" sz="1200" dirty="0">
                <a:solidFill>
                  <a:srgbClr val="FF33CC"/>
                </a:solidFill>
                <a:latin typeface="+mj-lt"/>
                <a:cs typeface="Arial" pitchFamily="34" charset="0"/>
              </a:rPr>
              <a:t> </a:t>
            </a:r>
            <a:r>
              <a:rPr lang="hu-HU" sz="1200" dirty="0">
                <a:solidFill>
                  <a:srgbClr val="FF33CC"/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rgbClr val="FF33CC"/>
                </a:solidFill>
                <a:latin typeface="+mj-lt"/>
                <a:cs typeface="Arial" pitchFamily="34" charset="0"/>
              </a:rPr>
              <a:t> = 0,3 </a:t>
            </a:r>
          </a:p>
          <a:p>
            <a:pPr>
              <a:defRPr/>
            </a:pPr>
            <a:r>
              <a:rPr lang="hu-HU" sz="12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----</a:t>
            </a:r>
            <a:r>
              <a:rPr lang="hu-HU" sz="1200" dirty="0">
                <a:solidFill>
                  <a:srgbClr val="00B050"/>
                </a:solidFill>
                <a:latin typeface="+mj-lt"/>
                <a:cs typeface="Arial" pitchFamily="34" charset="0"/>
              </a:rPr>
              <a:t>  </a:t>
            </a:r>
            <a:r>
              <a:rPr lang="hu-HU" sz="1200" dirty="0">
                <a:solidFill>
                  <a:srgbClr val="00B050"/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rgbClr val="00B050"/>
                </a:solidFill>
                <a:latin typeface="+mj-lt"/>
                <a:cs typeface="Arial" pitchFamily="34" charset="0"/>
              </a:rPr>
              <a:t> = 0,7 </a:t>
            </a:r>
          </a:p>
          <a:p>
            <a:pPr>
              <a:defRPr/>
            </a:pPr>
            <a:r>
              <a:rPr lang="hu-HU" sz="12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pitchFamily="34" charset="0"/>
              </a:rPr>
              <a:t>----</a:t>
            </a:r>
            <a:r>
              <a:rPr lang="hu-HU" sz="1200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pitchFamily="34" charset="0"/>
              </a:rPr>
              <a:t>  </a:t>
            </a:r>
            <a:r>
              <a:rPr lang="hu-HU" sz="1200" dirty="0">
                <a:solidFill>
                  <a:schemeClr val="accent3">
                    <a:lumMod val="75000"/>
                  </a:schemeClr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pitchFamily="34" charset="0"/>
              </a:rPr>
              <a:t> = 1 </a:t>
            </a:r>
          </a:p>
          <a:p>
            <a:pPr>
              <a:defRPr/>
            </a:pP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----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 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= 2 </a:t>
            </a:r>
            <a:endParaRPr lang="hu-HU" sz="12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Átviteli függvény</a:t>
            </a:r>
          </a:p>
          <a:p>
            <a:pPr lvl="2" eaLnBrk="1" hangingPunct="1"/>
            <a:r>
              <a:rPr lang="hu-HU" sz="1400" smtClean="0"/>
              <a:t>Az y(t) kimenő és u(t) bemenő jele Laplace transzformáltjának a hányadosa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600" smtClean="0"/>
          </a:p>
          <a:p>
            <a:pPr lvl="2" eaLnBrk="1" hangingPunct="1"/>
            <a:r>
              <a:rPr lang="hu-HU" sz="1400" smtClean="0"/>
              <a:t>n-tárolós tagra az átviteli függvény az s változó racionális törtfüggvénye</a:t>
            </a:r>
          </a:p>
          <a:p>
            <a:pPr lvl="2" eaLnBrk="1" hangingPunct="1"/>
            <a:r>
              <a:rPr lang="hu-HU" sz="1400" smtClean="0"/>
              <a:t>A számláló valós vagy komplex konjugált gyökei</a:t>
            </a:r>
          </a:p>
          <a:p>
            <a:pPr lvl="3" eaLnBrk="1" hangingPunct="1"/>
            <a:r>
              <a:rPr lang="hu-HU" sz="1200" smtClean="0"/>
              <a:t>az átviteli függvény zérusai: z</a:t>
            </a:r>
            <a:r>
              <a:rPr lang="hu-HU" sz="1200" baseline="-25000" smtClean="0"/>
              <a:t>1</a:t>
            </a:r>
            <a:r>
              <a:rPr lang="hu-HU" sz="1200" smtClean="0"/>
              <a:t>, z</a:t>
            </a:r>
            <a:r>
              <a:rPr lang="hu-HU" sz="1200" baseline="-25000" smtClean="0"/>
              <a:t>2</a:t>
            </a:r>
            <a:r>
              <a:rPr lang="hu-HU" sz="1200" smtClean="0"/>
              <a:t> …, z</a:t>
            </a:r>
            <a:r>
              <a:rPr lang="hu-HU" sz="1200" baseline="-25000" smtClean="0"/>
              <a:t>m</a:t>
            </a:r>
          </a:p>
          <a:p>
            <a:pPr lvl="2" eaLnBrk="1" hangingPunct="1"/>
            <a:r>
              <a:rPr lang="hu-HU" sz="1400" smtClean="0"/>
              <a:t>A nevező valós vagy komplex konjugált gyökei</a:t>
            </a:r>
          </a:p>
          <a:p>
            <a:pPr lvl="3" eaLnBrk="1" hangingPunct="1"/>
            <a:r>
              <a:rPr lang="hu-HU" sz="1200" smtClean="0"/>
              <a:t>az átviteli függvény pólusai : p</a:t>
            </a:r>
            <a:r>
              <a:rPr lang="hu-HU" sz="1200" baseline="-25000" smtClean="0"/>
              <a:t>1</a:t>
            </a:r>
            <a:r>
              <a:rPr lang="hu-HU" sz="1200" smtClean="0"/>
              <a:t>, p</a:t>
            </a:r>
            <a:r>
              <a:rPr lang="hu-HU" sz="1200" baseline="-25000" smtClean="0"/>
              <a:t>2</a:t>
            </a:r>
            <a:r>
              <a:rPr lang="hu-HU" sz="1200" smtClean="0"/>
              <a:t> …, p</a:t>
            </a:r>
            <a:r>
              <a:rPr lang="hu-HU" sz="1200" baseline="-25000" smtClean="0"/>
              <a:t>n</a:t>
            </a:r>
            <a:endParaRPr lang="hu-HU" sz="1200" smtClean="0"/>
          </a:p>
          <a:p>
            <a:pPr lvl="2" eaLnBrk="1" hangingPunct="1"/>
            <a:r>
              <a:rPr lang="hu-HU" sz="1400" smtClean="0"/>
              <a:t>Az átviteli függvény gyöktényezős alakja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6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46254-E025-446C-AD3E-023857EADE76}" type="slidenum">
              <a:rPr lang="hu-HU"/>
              <a:pPr>
                <a:defRPr/>
              </a:pPr>
              <a:t>3</a:t>
            </a:fld>
            <a:endParaRPr lang="hu-HU" dirty="0"/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025" y="2290763"/>
            <a:ext cx="3522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2688" y="2308225"/>
            <a:ext cx="8921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6913" y="2468563"/>
            <a:ext cx="5397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6250" y="4524375"/>
            <a:ext cx="529907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250" y="5245100"/>
            <a:ext cx="18002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print"/>
          <a:srcRect r="35712"/>
          <a:stretch>
            <a:fillRect/>
          </a:stretch>
        </p:blipFill>
        <p:spPr bwMode="auto">
          <a:xfrm>
            <a:off x="1744663" y="2409825"/>
            <a:ext cx="7000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alaptagok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7410450" cy="5214937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u-HU" sz="2000" dirty="0" smtClean="0"/>
              <a:t>Tárolós tagok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hu-HU" sz="1600" dirty="0" err="1" smtClean="0"/>
              <a:t>Kéttárolós</a:t>
            </a:r>
            <a:r>
              <a:rPr lang="hu-HU" sz="1600" dirty="0" smtClean="0"/>
              <a:t> arányos tag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hu-HU" sz="700" dirty="0" smtClean="0">
              <a:latin typeface="Symbol" pitchFamily="18" charset="2"/>
            </a:endParaRP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hu-HU" sz="1200" dirty="0" smtClean="0">
                <a:latin typeface="Symbol" pitchFamily="18" charset="2"/>
              </a:rPr>
              <a:t>x  &gt; </a:t>
            </a:r>
            <a:r>
              <a:rPr lang="hu-HU" sz="1200" dirty="0" smtClean="0">
                <a:latin typeface="+mj-lt"/>
              </a:rPr>
              <a:t>1 esetben valós pólusok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hu-HU" sz="1200" dirty="0" err="1" smtClean="0">
                <a:latin typeface="+mj-lt"/>
              </a:rPr>
              <a:t>aperiodikusan</a:t>
            </a:r>
            <a:r>
              <a:rPr lang="hu-HU" sz="1200" dirty="0" smtClean="0">
                <a:latin typeface="+mj-lt"/>
              </a:rPr>
              <a:t> csillapított tag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hu-HU" sz="1200" dirty="0" smtClean="0">
                <a:latin typeface="Symbol" pitchFamily="18" charset="2"/>
              </a:rPr>
              <a:t>x  &lt; </a:t>
            </a:r>
            <a:r>
              <a:rPr lang="hu-HU" sz="1200" dirty="0" smtClean="0"/>
              <a:t>1 esetben komplex-konjugált pólusok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hu-HU" sz="1200" dirty="0" err="1" smtClean="0"/>
              <a:t>periodikusan</a:t>
            </a:r>
            <a:r>
              <a:rPr lang="hu-HU" sz="1200" dirty="0" smtClean="0"/>
              <a:t> csillapított vagy lengő tag </a:t>
            </a:r>
            <a:r>
              <a:rPr lang="hu-HU" sz="1200" dirty="0" err="1" smtClean="0">
                <a:latin typeface="Symbol" pitchFamily="18" charset="2"/>
              </a:rPr>
              <a:t>w</a:t>
            </a:r>
            <a:r>
              <a:rPr lang="hu-HU" sz="1200" baseline="-25000" dirty="0" err="1" smtClean="0"/>
              <a:t>p</a:t>
            </a:r>
            <a:r>
              <a:rPr lang="hu-HU" sz="1200" dirty="0" smtClean="0"/>
              <a:t> = </a:t>
            </a:r>
            <a:r>
              <a:rPr lang="hu-HU" sz="1200" dirty="0" smtClean="0">
                <a:latin typeface="Symbol" pitchFamily="18" charset="2"/>
              </a:rPr>
              <a:t>w</a:t>
            </a:r>
            <a:r>
              <a:rPr lang="hu-HU" sz="1200" baseline="-25000" dirty="0" smtClean="0"/>
              <a:t>0</a:t>
            </a:r>
            <a:r>
              <a:rPr lang="hu-HU" sz="1400" dirty="0" smtClean="0"/>
              <a:t>√</a:t>
            </a:r>
            <a:r>
              <a:rPr lang="hu-HU" sz="1200" dirty="0" smtClean="0"/>
              <a:t>1-</a:t>
            </a:r>
            <a:r>
              <a:rPr lang="hu-HU" sz="1200" dirty="0" smtClean="0">
                <a:latin typeface="Symbol" pitchFamily="18" charset="2"/>
              </a:rPr>
              <a:t>x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 lengési frekvenciával</a:t>
            </a:r>
            <a:endParaRPr lang="hu-HU" sz="1200" baseline="30000" dirty="0" smtClean="0"/>
          </a:p>
          <a:p>
            <a:pPr lvl="1" eaLnBrk="1" hangingPunct="1">
              <a:buFont typeface="Arial" pitchFamily="34" charset="0"/>
              <a:buNone/>
              <a:defRPr/>
            </a:pPr>
            <a:endParaRPr lang="hu-HU" sz="1400" dirty="0" smtClean="0"/>
          </a:p>
          <a:p>
            <a:pPr lvl="4" eaLnBrk="1" hangingPunct="1">
              <a:buFont typeface="Arial" pitchFamily="34" charset="0"/>
              <a:buNone/>
              <a:defRPr/>
            </a:pPr>
            <a:r>
              <a:rPr lang="hu-HU" sz="1200" dirty="0" smtClean="0"/>
              <a:t>            </a:t>
            </a:r>
          </a:p>
          <a:p>
            <a:pPr lvl="4" eaLnBrk="1" hangingPunct="1">
              <a:buFont typeface="Arial" pitchFamily="34" charset="0"/>
              <a:buNone/>
              <a:defRPr/>
            </a:pPr>
            <a:endParaRPr lang="hu-HU" sz="1200" dirty="0" smtClean="0"/>
          </a:p>
          <a:p>
            <a:pPr lvl="3" eaLnBrk="1" hangingPunct="1">
              <a:buFont typeface="Arial" pitchFamily="34" charset="0"/>
              <a:buChar char="–"/>
              <a:defRPr/>
            </a:pPr>
            <a:endParaRPr lang="hu-HU" sz="1200" dirty="0" smtClean="0"/>
          </a:p>
          <a:p>
            <a:pPr lvl="3" eaLnBrk="1" hangingPunct="1">
              <a:buFont typeface="Arial" pitchFamily="34" charset="0"/>
              <a:buChar char="–"/>
              <a:defRPr/>
            </a:pPr>
            <a:endParaRPr lang="hu-HU" sz="1200" dirty="0" smtClean="0"/>
          </a:p>
          <a:p>
            <a:pPr lvl="3" eaLnBrk="1" hangingPunct="1">
              <a:buFont typeface="Arial" pitchFamily="34" charset="0"/>
              <a:buChar char="–"/>
              <a:defRPr/>
            </a:pPr>
            <a:endParaRPr lang="hu-HU" sz="12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hu-HU" sz="14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hu-HU" sz="1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AB4DC6-C97C-4AE5-9EE7-0E81687CB80D}" type="slidenum">
              <a:rPr lang="hu-HU"/>
              <a:pPr>
                <a:defRPr/>
              </a:pPr>
              <a:t>30</a:t>
            </a:fld>
            <a:endParaRPr lang="hu-HU" dirty="0"/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00" y="1965325"/>
            <a:ext cx="173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1375" y="3005138"/>
            <a:ext cx="42926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963" y="2987675"/>
            <a:ext cx="4319587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zövegdoboz 10"/>
          <p:cNvSpPr txBox="1"/>
          <p:nvPr/>
        </p:nvSpPr>
        <p:spPr>
          <a:xfrm>
            <a:off x="7259638" y="4784725"/>
            <a:ext cx="874712" cy="8318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hu-HU" sz="12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----</a:t>
            </a: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  </a:t>
            </a:r>
            <a:r>
              <a:rPr lang="hu-HU" sz="1200" dirty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 = 0,3 </a:t>
            </a:r>
          </a:p>
          <a:p>
            <a:pPr>
              <a:defRPr/>
            </a:pPr>
            <a:r>
              <a:rPr lang="hu-HU" sz="1200" b="1" dirty="0">
                <a:solidFill>
                  <a:srgbClr val="005828"/>
                </a:solidFill>
                <a:latin typeface="+mj-lt"/>
                <a:cs typeface="Arial" pitchFamily="34" charset="0"/>
              </a:rPr>
              <a:t>----</a:t>
            </a:r>
            <a:r>
              <a:rPr lang="hu-HU" sz="1200" dirty="0">
                <a:solidFill>
                  <a:srgbClr val="005828"/>
                </a:solidFill>
                <a:latin typeface="+mj-lt"/>
                <a:cs typeface="Arial" pitchFamily="34" charset="0"/>
              </a:rPr>
              <a:t>  </a:t>
            </a:r>
            <a:r>
              <a:rPr lang="hu-HU" sz="1200" dirty="0">
                <a:solidFill>
                  <a:srgbClr val="005828"/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rgbClr val="005828"/>
                </a:solidFill>
                <a:latin typeface="+mj-lt"/>
                <a:cs typeface="Arial" pitchFamily="34" charset="0"/>
              </a:rPr>
              <a:t> = 0,7 </a:t>
            </a:r>
          </a:p>
          <a:p>
            <a:pPr>
              <a:defRPr/>
            </a:pPr>
            <a:r>
              <a:rPr lang="hu-HU" sz="12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pitchFamily="34" charset="0"/>
              </a:rPr>
              <a:t>----</a:t>
            </a:r>
            <a:r>
              <a:rPr lang="hu-HU" sz="1200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pitchFamily="34" charset="0"/>
              </a:rPr>
              <a:t>  </a:t>
            </a:r>
            <a:r>
              <a:rPr lang="hu-HU" sz="1200" dirty="0">
                <a:solidFill>
                  <a:schemeClr val="accent3">
                    <a:lumMod val="75000"/>
                  </a:schemeClr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pitchFamily="34" charset="0"/>
              </a:rPr>
              <a:t> = 1 </a:t>
            </a:r>
          </a:p>
          <a:p>
            <a:pPr>
              <a:defRPr/>
            </a:pP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----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 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  <a:cs typeface="Arial" pitchFamily="34" charset="0"/>
              </a:rPr>
              <a:t>x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= 2 </a:t>
            </a:r>
            <a:endParaRPr lang="hu-HU" sz="12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54550" y="2730500"/>
            <a:ext cx="2841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alaptagok</a:t>
            </a:r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367337"/>
          </a:xfrm>
        </p:spPr>
        <p:txBody>
          <a:bodyPr/>
          <a:lstStyle/>
          <a:p>
            <a:pPr eaLnBrk="1" hangingPunct="1"/>
            <a:r>
              <a:rPr lang="hu-HU" sz="2000" smtClean="0"/>
              <a:t>Visszacsatolt tag</a:t>
            </a:r>
          </a:p>
          <a:p>
            <a:pPr lvl="1" eaLnBrk="1" hangingPunct="1"/>
            <a:r>
              <a:rPr lang="hu-HU" sz="1600" smtClean="0"/>
              <a:t>A jelátvivő tulajdonságok befolyásolásának egyik leghatékonyabb eszköze</a:t>
            </a:r>
          </a:p>
          <a:p>
            <a:pPr lvl="2" eaLnBrk="1" hangingPunct="1"/>
            <a:r>
              <a:rPr lang="hu-HU" sz="1400" smtClean="0"/>
              <a:t>A szabályozási kör is visszacsatolás elvén épül fel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r>
              <a:rPr lang="hu-HU" sz="1400" smtClean="0"/>
              <a:t>w</a:t>
            </a:r>
            <a:r>
              <a:rPr lang="hu-HU" sz="1400" baseline="-25000" smtClean="0"/>
              <a:t>0</a:t>
            </a:r>
            <a:r>
              <a:rPr lang="hu-HU" sz="1400" smtClean="0"/>
              <a:t> a felnyitott kör átviteli függvénye</a:t>
            </a:r>
          </a:p>
          <a:p>
            <a:pPr lvl="3" eaLnBrk="1" hangingPunct="1"/>
            <a:r>
              <a:rPr lang="hu-HU" sz="1200" smtClean="0"/>
              <a:t>A visszacsatolt hurkot tetszőleges helyen felvágva a két végpont között mérhető</a:t>
            </a:r>
          </a:p>
          <a:p>
            <a:pPr lvl="2" eaLnBrk="1" hangingPunct="1"/>
            <a:r>
              <a:rPr lang="hu-HU" sz="1400" smtClean="0"/>
              <a:t>A visszacsatolt tag w(j</a:t>
            </a:r>
            <a:r>
              <a:rPr lang="hu-HU" sz="1400" smtClean="0">
                <a:latin typeface="Symbol" pitchFamily="18" charset="2"/>
              </a:rPr>
              <a:t>w</a:t>
            </a:r>
            <a:r>
              <a:rPr lang="hu-HU" sz="1400" smtClean="0"/>
              <a:t>) frekvenciaátviteli függvénye közelíthető (s = j</a:t>
            </a:r>
            <a:r>
              <a:rPr lang="hu-HU" sz="1400" smtClean="0">
                <a:latin typeface="Symbol" pitchFamily="18" charset="2"/>
              </a:rPr>
              <a:t>w)</a:t>
            </a:r>
            <a:endParaRPr lang="hu-HU" sz="600" smtClean="0"/>
          </a:p>
          <a:p>
            <a:pPr lvl="3" eaLnBrk="1" hangingPunct="1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hu-HU" sz="1200" smtClean="0"/>
              <a:t>			       w(s) ≈ 1/w</a:t>
            </a:r>
            <a:r>
              <a:rPr lang="hu-HU" sz="1200" baseline="-25000" smtClean="0"/>
              <a:t>2</a:t>
            </a:r>
            <a:r>
              <a:rPr lang="hu-HU" sz="1200" smtClean="0"/>
              <a:t>(s)       ha      |w</a:t>
            </a:r>
            <a:r>
              <a:rPr lang="hu-HU" sz="1200" baseline="-25000" smtClean="0"/>
              <a:t>0</a:t>
            </a:r>
            <a:r>
              <a:rPr lang="hu-HU" sz="1200" smtClean="0"/>
              <a:t>(s)| &gt;&gt; 1</a:t>
            </a:r>
          </a:p>
          <a:p>
            <a:pPr lvl="3" eaLnBrk="1" hangingPunct="1">
              <a:buFont typeface="Arial" charset="0"/>
              <a:buNone/>
            </a:pPr>
            <a:r>
              <a:rPr lang="hu-HU" sz="1200" smtClean="0"/>
              <a:t>Ilyenkor a visszacsatolt rendszer átviteli tulajdonságait kizárólag a visszacsatoló ág határozza meg</a:t>
            </a:r>
          </a:p>
          <a:p>
            <a:pPr lvl="3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>
              <a:spcAft>
                <a:spcPts val="600"/>
              </a:spcAft>
              <a:buFont typeface="Arial" charset="0"/>
              <a:buNone/>
            </a:pPr>
            <a:r>
              <a:rPr lang="hu-HU" sz="1200" smtClean="0"/>
              <a:t>			       w(s) ≈ w</a:t>
            </a:r>
            <a:r>
              <a:rPr lang="hu-HU" sz="1200" baseline="-25000" smtClean="0"/>
              <a:t>1</a:t>
            </a:r>
            <a:r>
              <a:rPr lang="hu-HU" sz="1200" smtClean="0"/>
              <a:t>(s)           ha      |w</a:t>
            </a:r>
            <a:r>
              <a:rPr lang="hu-HU" sz="1200" baseline="-25000" smtClean="0"/>
              <a:t>0</a:t>
            </a:r>
            <a:r>
              <a:rPr lang="hu-HU" sz="1200" smtClean="0"/>
              <a:t>(s)| &lt;&lt; 1</a:t>
            </a:r>
          </a:p>
          <a:p>
            <a:pPr lvl="3" eaLnBrk="1" hangingPunct="1">
              <a:buFont typeface="Arial" charset="0"/>
              <a:buNone/>
            </a:pPr>
            <a:r>
              <a:rPr lang="hu-HU" sz="1200" smtClean="0"/>
              <a:t>Ilyenkor a visszacsatolt rendszer átviteli tulajdonságait kizárólag az előrevezető ág határozza meg, a visszacsatolásnak másodrendű hatása van</a:t>
            </a:r>
          </a:p>
          <a:p>
            <a:pPr lvl="3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09235-5EA0-4740-9314-1EF3FDAE4C1E}" type="slidenum">
              <a:rPr lang="hu-HU"/>
              <a:pPr>
                <a:defRPr/>
              </a:pPr>
              <a:t>31</a:t>
            </a:fld>
            <a:endParaRPr lang="hu-HU" dirty="0"/>
          </a:p>
        </p:txBody>
      </p:sp>
      <p:sp>
        <p:nvSpPr>
          <p:cNvPr id="33797" name="Szövegdoboz 14"/>
          <p:cNvSpPr txBox="1">
            <a:spLocks noChangeArrowheads="1"/>
          </p:cNvSpPr>
          <p:nvPr/>
        </p:nvSpPr>
        <p:spPr bwMode="auto">
          <a:xfrm>
            <a:off x="5495925" y="2652713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1</a:t>
            </a:r>
          </a:p>
        </p:txBody>
      </p:sp>
      <p:sp>
        <p:nvSpPr>
          <p:cNvPr id="33798" name="Szövegdoboz 16"/>
          <p:cNvSpPr txBox="1">
            <a:spLocks noChangeArrowheads="1"/>
          </p:cNvSpPr>
          <p:nvPr/>
        </p:nvSpPr>
        <p:spPr bwMode="auto">
          <a:xfrm>
            <a:off x="5495925" y="3295650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/>
              <a:t>w</a:t>
            </a:r>
            <a:r>
              <a:rPr lang="hu-HU" baseline="-25000"/>
              <a:t>2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4638675" y="2867025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067300" y="3509963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rot="16200000" flipV="1">
            <a:off x="4744244" y="3185319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6281738" y="3509963"/>
            <a:ext cx="214312" cy="158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rot="5400000">
            <a:off x="6172994" y="3190081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4352925" y="2652713"/>
            <a:ext cx="2794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endParaRPr lang="hu-HU" sz="1400" dirty="0">
              <a:latin typeface="+mn-lt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067550" y="2630488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</a:t>
            </a:r>
            <a:endParaRPr lang="hu-HU" sz="1400" dirty="0">
              <a:latin typeface="+mn-lt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6281738" y="2867025"/>
            <a:ext cx="863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5067300" y="2867025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781550" y="2867025"/>
            <a:ext cx="2397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067300" y="2581275"/>
            <a:ext cx="339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pic>
        <p:nvPicPr>
          <p:cNvPr id="338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1313" y="2844800"/>
            <a:ext cx="1838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églalap 18"/>
          <p:cNvSpPr/>
          <p:nvPr/>
        </p:nvSpPr>
        <p:spPr>
          <a:xfrm>
            <a:off x="5337175" y="2365375"/>
            <a:ext cx="1055688" cy="7794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5346700" y="3203575"/>
            <a:ext cx="1057275" cy="7937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5326063" y="2347913"/>
            <a:ext cx="1128712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</a:rPr>
              <a:t>Előre vezető ág</a:t>
            </a:r>
            <a:endParaRPr lang="hu-H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5295900" y="3722688"/>
            <a:ext cx="11890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</a:rPr>
              <a:t>Visszacsatoló ág</a:t>
            </a:r>
            <a:endParaRPr lang="hu-H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5014913" y="3017838"/>
            <a:ext cx="3238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y</a:t>
            </a:r>
            <a:r>
              <a:rPr lang="hu-HU" sz="1400" baseline="-25000" dirty="0" err="1">
                <a:latin typeface="+mj-lt"/>
              </a:rPr>
              <a:t>e</a:t>
            </a:r>
            <a:endParaRPr lang="hu-HU" sz="14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rendszerek stabilitása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A lineáris rendszer mozgása</a:t>
            </a:r>
          </a:p>
          <a:p>
            <a:pPr lvl="1" eaLnBrk="1" hangingPunct="1"/>
            <a:r>
              <a:rPr lang="hu-HU" sz="1600" smtClean="0"/>
              <a:t>Nyugalmi állapot</a:t>
            </a:r>
          </a:p>
          <a:p>
            <a:pPr lvl="2" eaLnBrk="1" hangingPunct="1"/>
            <a:r>
              <a:rPr lang="hu-HU" sz="1400" smtClean="0"/>
              <a:t>Egyensúlyi állapotban valamennyi állapotváltozó mozgása megszűnik, x(t) = állandó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1" eaLnBrk="1" hangingPunct="1"/>
            <a:r>
              <a:rPr lang="hu-HU" sz="1600" smtClean="0"/>
              <a:t>Saját mozgás</a:t>
            </a:r>
          </a:p>
          <a:p>
            <a:pPr lvl="2" eaLnBrk="1" hangingPunct="1"/>
            <a:r>
              <a:rPr lang="hu-HU" sz="1400" smtClean="0"/>
              <a:t>A nyugalmi helyzetéből kitérített majd (pl. a t = 0 időpontban) magára hagyott rendszer mozgása</a:t>
            </a:r>
          </a:p>
          <a:p>
            <a:pPr lvl="1" eaLnBrk="1" hangingPunct="1"/>
            <a:r>
              <a:rPr lang="hu-HU" sz="1600" smtClean="0"/>
              <a:t>Gerjesztett mozgás</a:t>
            </a:r>
          </a:p>
          <a:p>
            <a:pPr lvl="2" eaLnBrk="1" hangingPunct="1"/>
            <a:r>
              <a:rPr lang="hu-HU" sz="1400" smtClean="0"/>
              <a:t>A nyugalmi helyzetben lévő rendszerre adott bemenő jel vált ki</a:t>
            </a:r>
          </a:p>
          <a:p>
            <a:pPr lvl="2" eaLnBrk="1" hangingPunct="1"/>
            <a:endParaRPr lang="hu-HU" sz="1400" smtClean="0"/>
          </a:p>
          <a:p>
            <a:pPr lvl="1" eaLnBrk="1" hangingPunct="1"/>
            <a:r>
              <a:rPr lang="hu-HU" sz="1600" smtClean="0"/>
              <a:t>Stabilis rendszer</a:t>
            </a:r>
          </a:p>
          <a:p>
            <a:pPr lvl="2" eaLnBrk="1" hangingPunct="1"/>
            <a:r>
              <a:rPr lang="hu-HU" sz="1400" smtClean="0"/>
              <a:t>A nyugalmi helyzetéből kitérített majd magára hagyott rendszer visszatér nyugalmi helyzetébe vagy annak közeli környezetébe</a:t>
            </a:r>
          </a:p>
          <a:p>
            <a:pPr lvl="1" eaLnBrk="1" hangingPunct="1"/>
            <a:r>
              <a:rPr lang="hu-HU" sz="1600" smtClean="0"/>
              <a:t>Labilis rendszer</a:t>
            </a:r>
          </a:p>
          <a:p>
            <a:pPr lvl="2" eaLnBrk="1" hangingPunct="1"/>
            <a:r>
              <a:rPr lang="hu-HU" sz="1400" smtClean="0"/>
              <a:t>A nyugalmi helyzetéből kitérített majd magára hagyott rendszer nem tér vissza nyugalmi helyzetébe vagy annak közeli környezetébe</a:t>
            </a:r>
          </a:p>
          <a:p>
            <a:pPr lvl="2" eaLnBrk="1" hangingPunct="1"/>
            <a:endParaRPr lang="hu-HU" sz="1400" smtClean="0"/>
          </a:p>
          <a:p>
            <a:pPr lvl="1" eaLnBrk="1" hangingPunct="1"/>
            <a:r>
              <a:rPr lang="hu-HU" sz="1600" smtClean="0"/>
              <a:t>Kérdés: Hogyan mondjuk meg egy lineáris rendszerről, hogy stabilis vagy sem?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71ED1-ED42-4276-8ABA-C484F07CA5E5}" type="slidenum">
              <a:rPr lang="hu-HU"/>
              <a:pPr>
                <a:defRPr/>
              </a:pPr>
              <a:t>32</a:t>
            </a:fld>
            <a:endParaRPr lang="hu-HU" dirty="0"/>
          </a:p>
        </p:txBody>
      </p:sp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488" y="2166938"/>
            <a:ext cx="5921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rendszerek stabilitása</a:t>
            </a:r>
          </a:p>
        </p:txBody>
      </p:sp>
      <p:sp>
        <p:nvSpPr>
          <p:cNvPr id="3584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69288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A lineáris rendszer mozgása</a:t>
            </a:r>
          </a:p>
          <a:p>
            <a:pPr lvl="1" eaLnBrk="1" hangingPunct="1"/>
            <a:r>
              <a:rPr lang="hu-HU" sz="1600" smtClean="0"/>
              <a:t>Magára hagyott zárt szabályozási rendszer stabilis</a:t>
            </a:r>
          </a:p>
          <a:p>
            <a:pPr lvl="2" eaLnBrk="1" hangingPunct="1"/>
            <a:r>
              <a:rPr lang="hu-HU" sz="1400" smtClean="0"/>
              <a:t>Ha a tranziens mozgását leíró időfüggvény csillapodó összetevőkből áll</a:t>
            </a:r>
          </a:p>
          <a:p>
            <a:pPr lvl="1" eaLnBrk="1" hangingPunct="1"/>
            <a:r>
              <a:rPr lang="hu-HU" sz="1600" smtClean="0"/>
              <a:t>A tranziens időfüggvény exponenciális összetevők kombinációjából áll</a:t>
            </a:r>
          </a:p>
          <a:p>
            <a:pPr lvl="1" eaLnBrk="1" hangingPunct="1"/>
            <a:endParaRPr lang="hu-HU" sz="16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83BFC-B4C5-4D5D-8767-F78BC6A17C39}" type="slidenum">
              <a:rPr lang="hu-HU"/>
              <a:pPr>
                <a:defRPr/>
              </a:pPr>
              <a:t>33</a:t>
            </a:fld>
            <a:endParaRPr lang="hu-HU" dirty="0"/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9913" y="4046538"/>
            <a:ext cx="21510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76250" y="1430338"/>
            <a:ext cx="4340225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A kitevőben a rendszer pólusai vannak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Akkor csillapodó az exponenciális időfüggvény, ha a szabályozási rendszer pólusai negatív valós részűek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200" dirty="0" err="1">
                <a:latin typeface="+mn-lt"/>
                <a:cs typeface="+mn-cs"/>
              </a:rPr>
              <a:t>Pl</a:t>
            </a:r>
            <a:r>
              <a:rPr lang="hu-HU" sz="1200" dirty="0">
                <a:latin typeface="+mn-lt"/>
                <a:cs typeface="+mn-cs"/>
              </a:rPr>
              <a:t>: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14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14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14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600" dirty="0">
                <a:latin typeface="+mn-lt"/>
                <a:cs typeface="+mn-cs"/>
              </a:rPr>
              <a:t>A zárt szabályozási kör akkor stabilis, ha valamennyi pólusa negatív valós részű</a:t>
            </a:r>
          </a:p>
        </p:txBody>
      </p:sp>
      <p:pic>
        <p:nvPicPr>
          <p:cNvPr id="3584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1213" y="2514600"/>
            <a:ext cx="43973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5430838" y="5345113"/>
            <a:ext cx="4492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00FF"/>
                </a:solidFill>
                <a:latin typeface="+mj-lt"/>
                <a:cs typeface="Arial" pitchFamily="34" charset="0"/>
              </a:rPr>
              <a:t>e</a:t>
            </a:r>
            <a:r>
              <a:rPr lang="hu-HU" sz="1200" baseline="30000" dirty="0">
                <a:solidFill>
                  <a:srgbClr val="0000FF"/>
                </a:solidFill>
                <a:latin typeface="+mj-lt"/>
                <a:cs typeface="Arial" pitchFamily="34" charset="0"/>
              </a:rPr>
              <a:t>-2t</a:t>
            </a:r>
            <a:endParaRPr lang="hu-HU" sz="1200" baseline="30000" dirty="0">
              <a:solidFill>
                <a:srgbClr val="0000FF"/>
              </a:solidFill>
              <a:latin typeface="Symbol" pitchFamily="18" charset="2"/>
              <a:cs typeface="Arial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119813" y="5418138"/>
            <a:ext cx="4492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B0F0"/>
                </a:solidFill>
                <a:latin typeface="+mj-lt"/>
                <a:cs typeface="Arial" pitchFamily="34" charset="0"/>
              </a:rPr>
              <a:t>e</a:t>
            </a:r>
            <a:r>
              <a:rPr lang="hu-HU" sz="1200" baseline="30000" dirty="0">
                <a:solidFill>
                  <a:srgbClr val="00B0F0"/>
                </a:solidFill>
                <a:latin typeface="+mj-lt"/>
                <a:cs typeface="Arial" pitchFamily="34" charset="0"/>
              </a:rPr>
              <a:t>-t</a:t>
            </a:r>
            <a:endParaRPr lang="hu-HU" sz="1200" baseline="30000" dirty="0">
              <a:solidFill>
                <a:srgbClr val="00B0F0"/>
              </a:solidFill>
              <a:latin typeface="Symbol" pitchFamily="18" charset="2"/>
              <a:cs typeface="Arial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216650" y="5049838"/>
            <a:ext cx="62547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B050"/>
                </a:solidFill>
                <a:latin typeface="+mj-lt"/>
                <a:cs typeface="Arial" pitchFamily="34" charset="0"/>
              </a:rPr>
              <a:t>e</a:t>
            </a:r>
            <a:r>
              <a:rPr lang="hu-HU" sz="1200" baseline="30000" dirty="0">
                <a:solidFill>
                  <a:srgbClr val="00B050"/>
                </a:solidFill>
                <a:latin typeface="+mj-lt"/>
                <a:cs typeface="Arial" pitchFamily="34" charset="0"/>
              </a:rPr>
              <a:t>-0.5t</a:t>
            </a:r>
            <a:endParaRPr lang="hu-HU" sz="1200" baseline="30000" dirty="0">
              <a:solidFill>
                <a:srgbClr val="00B050"/>
              </a:solidFill>
              <a:latin typeface="Symbol" pitchFamily="18" charset="2"/>
              <a:cs typeface="Arial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873875" y="4051300"/>
            <a:ext cx="685800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e</a:t>
            </a:r>
            <a:r>
              <a:rPr lang="hu-HU" sz="1200" baseline="300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0t</a:t>
            </a:r>
            <a:r>
              <a:rPr lang="hu-HU" sz="12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 = 1</a:t>
            </a:r>
            <a:endParaRPr lang="hu-HU" sz="1200" baseline="30000" dirty="0">
              <a:solidFill>
                <a:schemeClr val="accent6">
                  <a:lumMod val="75000"/>
                </a:schemeClr>
              </a:solidFill>
              <a:latin typeface="Symbol" pitchFamily="18" charset="2"/>
              <a:cs typeface="Arial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505575" y="4386263"/>
            <a:ext cx="6207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5828"/>
                </a:solidFill>
                <a:latin typeface="+mj-lt"/>
                <a:cs typeface="Arial" pitchFamily="34" charset="0"/>
              </a:rPr>
              <a:t>e</a:t>
            </a:r>
            <a:r>
              <a:rPr lang="hu-HU" sz="1200" baseline="30000" dirty="0">
                <a:solidFill>
                  <a:srgbClr val="005828"/>
                </a:solidFill>
                <a:latin typeface="+mj-lt"/>
                <a:cs typeface="Arial" pitchFamily="34" charset="0"/>
              </a:rPr>
              <a:t>-0.1t</a:t>
            </a:r>
            <a:endParaRPr lang="hu-HU" sz="1200" baseline="30000" dirty="0">
              <a:solidFill>
                <a:srgbClr val="005828"/>
              </a:solidFill>
              <a:latin typeface="Symbol" pitchFamily="18" charset="2"/>
              <a:cs typeface="Arial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356475" y="3368675"/>
            <a:ext cx="6524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33CC"/>
                </a:solidFill>
                <a:latin typeface="+mj-lt"/>
                <a:cs typeface="Arial" pitchFamily="34" charset="0"/>
              </a:rPr>
              <a:t>e</a:t>
            </a:r>
            <a:r>
              <a:rPr lang="hu-HU" sz="1200" baseline="30000" dirty="0">
                <a:solidFill>
                  <a:srgbClr val="FF33CC"/>
                </a:solidFill>
                <a:latin typeface="+mj-lt"/>
                <a:cs typeface="Arial" pitchFamily="34" charset="0"/>
              </a:rPr>
              <a:t>0.1t</a:t>
            </a:r>
            <a:endParaRPr lang="hu-HU" sz="1200" baseline="30000" dirty="0">
              <a:solidFill>
                <a:srgbClr val="FF33CC"/>
              </a:solidFill>
              <a:latin typeface="Symbol" pitchFamily="18" charset="2"/>
              <a:cs typeface="Arial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6488113" y="3360738"/>
            <a:ext cx="5540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  <a:cs typeface="Arial" pitchFamily="34" charset="0"/>
              </a:rPr>
              <a:t>e</a:t>
            </a:r>
            <a:r>
              <a:rPr lang="hu-HU" sz="1200" baseline="30000" dirty="0">
                <a:solidFill>
                  <a:srgbClr val="FF0000"/>
                </a:solidFill>
                <a:latin typeface="+mj-lt"/>
                <a:cs typeface="Arial" pitchFamily="34" charset="0"/>
              </a:rPr>
              <a:t>0.152t</a:t>
            </a:r>
            <a:endParaRPr lang="hu-HU" sz="1200" baseline="30000" dirty="0">
              <a:solidFill>
                <a:srgbClr val="FF0000"/>
              </a:solidFill>
              <a:latin typeface="Symbol" pitchFamily="18" charset="2"/>
              <a:cs typeface="Arial" pitchFamily="34" charset="0"/>
            </a:endParaRPr>
          </a:p>
        </p:txBody>
      </p:sp>
      <p:pic>
        <p:nvPicPr>
          <p:cNvPr id="3585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6388" y="5419725"/>
            <a:ext cx="2640012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4850" y="6094413"/>
            <a:ext cx="1636713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rendszerek stabilitása</a:t>
            </a:r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69288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Stabilitási vizsgálatok</a:t>
            </a:r>
          </a:p>
          <a:p>
            <a:pPr lvl="1" eaLnBrk="1" hangingPunct="1"/>
            <a:r>
              <a:rPr lang="hu-HU" sz="1600" smtClean="0"/>
              <a:t>A szabályzó rendszer tervezésekor</a:t>
            </a:r>
          </a:p>
          <a:p>
            <a:pPr lvl="2" eaLnBrk="1" hangingPunct="1"/>
            <a:r>
              <a:rPr lang="hu-HU" sz="1400" smtClean="0"/>
              <a:t>Sem a zárt sem a nyitott kör átviteli függvénye nem ismert pontosan</a:t>
            </a:r>
          </a:p>
          <a:p>
            <a:pPr lvl="3" eaLnBrk="1" hangingPunct="1"/>
            <a:r>
              <a:rPr lang="hu-HU" sz="1200" smtClean="0"/>
              <a:t>A szabályzót nem ismerjük előre</a:t>
            </a:r>
          </a:p>
          <a:p>
            <a:pPr lvl="3" eaLnBrk="1" hangingPunct="1"/>
            <a:r>
              <a:rPr lang="hu-HU" sz="1200" smtClean="0"/>
              <a:t>A zárt szabályozási rendszerrel szemben megfogalmazott kritériumok alapján kell kialakítani</a:t>
            </a:r>
          </a:p>
          <a:p>
            <a:pPr lvl="4"/>
            <a:r>
              <a:rPr lang="hu-HU" sz="1100" smtClean="0"/>
              <a:t>Legyen stabil</a:t>
            </a:r>
          </a:p>
          <a:p>
            <a:pPr lvl="4"/>
            <a:r>
              <a:rPr lang="hu-HU" sz="1100" smtClean="0"/>
              <a:t>Az alapjelet megfelelően kövesse</a:t>
            </a:r>
          </a:p>
          <a:p>
            <a:pPr lvl="4"/>
            <a:r>
              <a:rPr lang="hu-HU" sz="1100" smtClean="0"/>
              <a:t>A zavaró jelek hatását minimalizálja.</a:t>
            </a:r>
          </a:p>
          <a:p>
            <a:pPr lvl="4"/>
            <a:r>
              <a:rPr lang="hu-HU" sz="1100" smtClean="0"/>
              <a:t>A paraméterváltozásokra kellően érzéketlen legyen.</a:t>
            </a:r>
          </a:p>
          <a:p>
            <a:pPr lvl="4"/>
            <a:r>
              <a:rPr lang="hu-HU" sz="1100" smtClean="0"/>
              <a:t>Megfeleljen az egyéb követelményeknek</a:t>
            </a:r>
            <a:endParaRPr lang="hu-HU" sz="1200" smtClean="0"/>
          </a:p>
          <a:p>
            <a:pPr lvl="2" eaLnBrk="1" hangingPunct="1"/>
            <a:r>
              <a:rPr lang="hu-HU" sz="1400" smtClean="0"/>
              <a:t>A zárt szabályozási kör stabilitását nem célszerű közvetlenül a zárt kör átviteli függvényéből meghatározni</a:t>
            </a:r>
          </a:p>
          <a:p>
            <a:pPr lvl="3" eaLnBrk="1" hangingPunct="1"/>
            <a:r>
              <a:rPr lang="hu-HU" sz="1200" smtClean="0"/>
              <a:t>Olyan közvetett stabilitásvizsgálati módszerek terjedtek el, amelyekkel a felnyitott kör jellemző alapján következtethetünk a zárt kör stabilitására</a:t>
            </a:r>
          </a:p>
          <a:p>
            <a:pPr lvl="3" eaLnBrk="1" hangingPunct="1"/>
            <a:r>
              <a:rPr lang="hu-HU" sz="1200" smtClean="0"/>
              <a:t>Nyquist kritérium</a:t>
            </a:r>
          </a:p>
          <a:p>
            <a:pPr lvl="4" eaLnBrk="1" hangingPunct="1"/>
            <a:r>
              <a:rPr lang="hu-HU" sz="1200" smtClean="0"/>
              <a:t>A Nyquist diagramból</a:t>
            </a:r>
          </a:p>
          <a:p>
            <a:pPr lvl="3" eaLnBrk="1" hangingPunct="1"/>
            <a:r>
              <a:rPr lang="hu-HU" sz="1200" smtClean="0"/>
              <a:t>Bode kritérium</a:t>
            </a:r>
          </a:p>
          <a:p>
            <a:pPr lvl="4" eaLnBrk="1" hangingPunct="1"/>
            <a:r>
              <a:rPr lang="hu-HU" sz="1200" smtClean="0"/>
              <a:t>A Bode diagramból </a:t>
            </a:r>
          </a:p>
          <a:p>
            <a:pPr lvl="1" eaLnBrk="1" hangingPunct="1"/>
            <a:endParaRPr lang="hu-HU" sz="16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46DA65-3E9D-430F-8BB6-4F6B131EE2D5}" type="slidenum">
              <a:rPr lang="hu-HU"/>
              <a:pPr>
                <a:defRPr/>
              </a:pPr>
              <a:t>34</a:t>
            </a:fld>
            <a:endParaRPr lang="hu-HU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375" y="5454650"/>
            <a:ext cx="150018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3463" y="6202363"/>
            <a:ext cx="18272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rendszerek stabilitása</a:t>
            </a:r>
          </a:p>
        </p:txBody>
      </p:sp>
      <p:sp>
        <p:nvSpPr>
          <p:cNvPr id="37891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69288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Stabilitási vizsgálatok</a:t>
            </a:r>
          </a:p>
          <a:p>
            <a:pPr lvl="1" eaLnBrk="1" hangingPunct="1"/>
            <a:r>
              <a:rPr lang="hu-HU" sz="1600" smtClean="0"/>
              <a:t>Bode kritérium</a:t>
            </a:r>
          </a:p>
          <a:p>
            <a:pPr lvl="1" eaLnBrk="1" hangingPunct="1"/>
            <a:endParaRPr lang="hu-HU" sz="12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B0512F-9668-42D9-92DF-79096969B826}" type="slidenum">
              <a:rPr lang="hu-HU"/>
              <a:pPr>
                <a:defRPr/>
              </a:pPr>
              <a:t>35</a:t>
            </a:fld>
            <a:endParaRPr lang="hu-HU" dirty="0"/>
          </a:p>
        </p:txBody>
      </p:sp>
      <p:pic>
        <p:nvPicPr>
          <p:cNvPr id="37893" name="Kép 6"/>
          <p:cNvPicPr>
            <a:picLocks noChangeAspect="1" noChangeArrowheads="1"/>
          </p:cNvPicPr>
          <p:nvPr/>
        </p:nvPicPr>
        <p:blipFill>
          <a:blip r:embed="rId2" cstate="print"/>
          <a:srcRect l="1694" t="7101" b="2486"/>
          <a:stretch>
            <a:fillRect/>
          </a:stretch>
        </p:blipFill>
        <p:spPr bwMode="auto">
          <a:xfrm>
            <a:off x="3482975" y="2357438"/>
            <a:ext cx="56610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2"/>
          <p:cNvSpPr txBox="1">
            <a:spLocks/>
          </p:cNvSpPr>
          <p:nvPr/>
        </p:nvSpPr>
        <p:spPr bwMode="auto">
          <a:xfrm>
            <a:off x="-381000" y="2282825"/>
            <a:ext cx="41719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200" i="1" dirty="0" err="1">
                <a:latin typeface="Symbol" pitchFamily="18" charset="2"/>
                <a:cs typeface="+mn-cs"/>
              </a:rPr>
              <a:t>w</a:t>
            </a:r>
            <a:r>
              <a:rPr lang="hu-HU" sz="1200" i="1" baseline="-25000" dirty="0" err="1">
                <a:latin typeface="+mn-lt"/>
                <a:cs typeface="+mn-cs"/>
              </a:rPr>
              <a:t>c</a:t>
            </a:r>
            <a:r>
              <a:rPr lang="hu-HU" sz="1200" dirty="0">
                <a:latin typeface="+mn-lt"/>
                <a:cs typeface="+mn-cs"/>
              </a:rPr>
              <a:t> vágási körfrekvencia érték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200" dirty="0">
                <a:latin typeface="+mn-lt"/>
                <a:cs typeface="+mn-cs"/>
              </a:rPr>
              <a:t>Ahol a nyitott kör amplitúdó menete egységnyi értékű (</a:t>
            </a:r>
            <a:r>
              <a:rPr lang="hu-HU" sz="1200" dirty="0" err="1">
                <a:latin typeface="+mn-lt"/>
                <a:cs typeface="+mn-cs"/>
              </a:rPr>
              <a:t>cut-off</a:t>
            </a:r>
            <a:r>
              <a:rPr lang="hu-HU" sz="1200" dirty="0">
                <a:latin typeface="+mn-lt"/>
                <a:cs typeface="+mn-cs"/>
              </a:rPr>
              <a:t> </a:t>
            </a:r>
            <a:r>
              <a:rPr lang="hu-HU" sz="1200" dirty="0" err="1">
                <a:latin typeface="+mn-lt"/>
                <a:cs typeface="+mn-cs"/>
              </a:rPr>
              <a:t>frequency</a:t>
            </a:r>
            <a:r>
              <a:rPr lang="hu-HU" sz="1200" dirty="0">
                <a:latin typeface="+mn-lt"/>
                <a:cs typeface="+mn-cs"/>
              </a:rPr>
              <a:t>)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200" dirty="0">
                <a:latin typeface="+mn-lt"/>
                <a:cs typeface="+mn-cs"/>
              </a:rPr>
              <a:t>a(</a:t>
            </a:r>
            <a:r>
              <a:rPr lang="hu-HU" sz="1200" dirty="0">
                <a:latin typeface="Symbol" pitchFamily="18" charset="2"/>
                <a:cs typeface="+mn-cs"/>
              </a:rPr>
              <a:t>w</a:t>
            </a:r>
            <a:r>
              <a:rPr lang="hu-HU" sz="1200" dirty="0">
                <a:latin typeface="+mn-lt"/>
                <a:cs typeface="+mn-cs"/>
              </a:rPr>
              <a:t>) = 1       a</a:t>
            </a:r>
            <a:r>
              <a:rPr lang="hu-HU" sz="1200" baseline="-25000" dirty="0">
                <a:latin typeface="+mn-lt"/>
                <a:cs typeface="+mn-cs"/>
              </a:rPr>
              <a:t>[dB]</a:t>
            </a:r>
            <a:r>
              <a:rPr lang="hu-HU" sz="1200" dirty="0">
                <a:latin typeface="+mn-lt"/>
                <a:cs typeface="+mn-cs"/>
              </a:rPr>
              <a:t>(</a:t>
            </a:r>
            <a:r>
              <a:rPr lang="hu-HU" sz="1200" dirty="0">
                <a:latin typeface="Symbol" pitchFamily="18" charset="2"/>
                <a:cs typeface="+mn-cs"/>
              </a:rPr>
              <a:t>w</a:t>
            </a:r>
            <a:r>
              <a:rPr lang="hu-HU" sz="1200" dirty="0">
                <a:latin typeface="+mn-lt"/>
                <a:cs typeface="+mn-cs"/>
              </a:rPr>
              <a:t>) = 0 dB</a:t>
            </a:r>
            <a:endParaRPr lang="hu-HU" sz="1200" i="1" dirty="0">
              <a:latin typeface="Symbol" pitchFamily="18" charset="2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1200" i="1" dirty="0">
              <a:latin typeface="Symbol" pitchFamily="18" charset="2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200" i="1" dirty="0" err="1">
                <a:latin typeface="Symbol" pitchFamily="18" charset="2"/>
                <a:cs typeface="+mn-cs"/>
              </a:rPr>
              <a:t>j</a:t>
            </a:r>
            <a:r>
              <a:rPr lang="hu-HU" sz="1200" i="1" baseline="-25000" dirty="0" err="1">
                <a:latin typeface="+mn-lt"/>
                <a:cs typeface="+mn-cs"/>
              </a:rPr>
              <a:t>t</a:t>
            </a:r>
            <a:r>
              <a:rPr lang="hu-HU" sz="1200" dirty="0">
                <a:latin typeface="+mn-lt"/>
                <a:cs typeface="+mn-cs"/>
              </a:rPr>
              <a:t> fázistartalék vagy fázistöbblet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200" dirty="0">
                <a:latin typeface="+mn-lt"/>
                <a:cs typeface="+mn-cs"/>
              </a:rPr>
              <a:t>A nyitott kör fázistolása az </a:t>
            </a:r>
            <a:r>
              <a:rPr lang="hu-HU" sz="1200" i="1" dirty="0" err="1">
                <a:latin typeface="Symbol" pitchFamily="18" charset="2"/>
                <a:cs typeface="+mn-cs"/>
              </a:rPr>
              <a:t>w</a:t>
            </a:r>
            <a:r>
              <a:rPr lang="hu-HU" sz="1200" i="1" baseline="-25000" dirty="0" err="1">
                <a:latin typeface="+mn-lt"/>
                <a:cs typeface="+mn-cs"/>
              </a:rPr>
              <a:t>c</a:t>
            </a:r>
            <a:r>
              <a:rPr lang="hu-HU" sz="1200" dirty="0">
                <a:latin typeface="+mn-lt"/>
                <a:cs typeface="+mn-cs"/>
              </a:rPr>
              <a:t> körfrekvencián +180°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200" dirty="0" err="1">
                <a:latin typeface="Symbol" pitchFamily="18" charset="2"/>
                <a:cs typeface="+mn-cs"/>
              </a:rPr>
              <a:t>j</a:t>
            </a:r>
            <a:r>
              <a:rPr lang="hu-HU" sz="1200" baseline="-25000" dirty="0" err="1">
                <a:latin typeface="+mn-lt"/>
                <a:cs typeface="+mn-cs"/>
              </a:rPr>
              <a:t>t</a:t>
            </a:r>
            <a:r>
              <a:rPr lang="hu-HU" sz="1200" dirty="0">
                <a:latin typeface="+mn-lt"/>
                <a:cs typeface="+mn-cs"/>
              </a:rPr>
              <a:t> = </a:t>
            </a:r>
            <a:r>
              <a:rPr lang="hu-HU" sz="1200" dirty="0">
                <a:latin typeface="Symbol" pitchFamily="18" charset="2"/>
                <a:cs typeface="+mn-cs"/>
              </a:rPr>
              <a:t>j</a:t>
            </a:r>
            <a:r>
              <a:rPr lang="hu-HU" sz="1200" dirty="0">
                <a:latin typeface="+mn-lt"/>
                <a:cs typeface="+mn-cs"/>
              </a:rPr>
              <a:t>(</a:t>
            </a:r>
            <a:r>
              <a:rPr lang="hu-HU" sz="1200" dirty="0" err="1">
                <a:latin typeface="Symbol" pitchFamily="18" charset="2"/>
                <a:cs typeface="+mn-cs"/>
              </a:rPr>
              <a:t>w</a:t>
            </a:r>
            <a:r>
              <a:rPr lang="hu-HU" sz="1200" baseline="-25000" dirty="0" err="1">
                <a:latin typeface="+mn-lt"/>
                <a:cs typeface="+mn-cs"/>
              </a:rPr>
              <a:t>c</a:t>
            </a:r>
            <a:r>
              <a:rPr lang="hu-HU" sz="1200" dirty="0">
                <a:latin typeface="+mn-lt"/>
                <a:cs typeface="+mn-cs"/>
              </a:rPr>
              <a:t>) + 180°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2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200" i="1" dirty="0" err="1">
                <a:latin typeface="Symbol" pitchFamily="18" charset="2"/>
                <a:cs typeface="Arial" pitchFamily="34" charset="0"/>
              </a:rPr>
              <a:t>w</a:t>
            </a:r>
            <a:r>
              <a:rPr lang="hu-HU" sz="1200" i="1" baseline="-25000" dirty="0" err="1">
                <a:latin typeface="+mj-lt"/>
                <a:cs typeface="Arial" pitchFamily="34" charset="0"/>
              </a:rPr>
              <a:t>t</a:t>
            </a:r>
            <a:r>
              <a:rPr lang="hu-HU" sz="1200" dirty="0">
                <a:latin typeface="+mj-lt"/>
                <a:cs typeface="Arial" pitchFamily="34" charset="0"/>
              </a:rPr>
              <a:t> körfrekvencia érték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200" dirty="0">
                <a:latin typeface="+mj-lt"/>
                <a:cs typeface="Arial" pitchFamily="34" charset="0"/>
              </a:rPr>
              <a:t>Ahol a nyitott kör fázismenete metszi a -180°-hoz tartozó vízszintes tengelyt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200" dirty="0">
                <a:latin typeface="+mj-lt"/>
                <a:cs typeface="Arial" pitchFamily="34" charset="0"/>
              </a:rPr>
              <a:t> </a:t>
            </a:r>
            <a:r>
              <a:rPr lang="hu-HU" sz="1200" i="1" dirty="0">
                <a:latin typeface="Symbol" pitchFamily="18" charset="2"/>
                <a:cs typeface="Arial" pitchFamily="34" charset="0"/>
              </a:rPr>
              <a:t>j</a:t>
            </a:r>
            <a:r>
              <a:rPr lang="hu-HU" sz="1200" i="1" dirty="0">
                <a:latin typeface="+mj-lt"/>
                <a:cs typeface="Arial" pitchFamily="34" charset="0"/>
              </a:rPr>
              <a:t>(</a:t>
            </a:r>
            <a:r>
              <a:rPr lang="hu-HU" sz="1200" i="1" dirty="0" err="1">
                <a:latin typeface="Symbol" pitchFamily="18" charset="2"/>
                <a:cs typeface="Arial" pitchFamily="34" charset="0"/>
              </a:rPr>
              <a:t>w</a:t>
            </a:r>
            <a:r>
              <a:rPr lang="hu-HU" sz="1200" i="1" baseline="-25000" dirty="0" err="1">
                <a:latin typeface="+mj-lt"/>
                <a:cs typeface="Arial" pitchFamily="34" charset="0"/>
              </a:rPr>
              <a:t>t</a:t>
            </a:r>
            <a:r>
              <a:rPr lang="hu-HU" sz="1200" i="1" dirty="0">
                <a:latin typeface="+mj-lt"/>
                <a:cs typeface="Arial" pitchFamily="34" charset="0"/>
              </a:rPr>
              <a:t>) = </a:t>
            </a:r>
            <a:r>
              <a:rPr lang="hu-HU" sz="1200" dirty="0">
                <a:latin typeface="+mj-lt"/>
                <a:cs typeface="Arial" pitchFamily="34" charset="0"/>
              </a:rPr>
              <a:t>-180°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1200" i="1" dirty="0">
              <a:latin typeface="+mj-lt"/>
              <a:cs typeface="Arial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200" i="1" dirty="0" err="1">
                <a:latin typeface="+mj-lt"/>
                <a:cs typeface="Arial" pitchFamily="34" charset="0"/>
              </a:rPr>
              <a:t>a</a:t>
            </a:r>
            <a:r>
              <a:rPr lang="hu-HU" sz="1200" i="1" baseline="-25000" dirty="0" err="1">
                <a:latin typeface="+mj-lt"/>
                <a:cs typeface="Arial" pitchFamily="34" charset="0"/>
              </a:rPr>
              <a:t>t</a:t>
            </a:r>
            <a:r>
              <a:rPr lang="hu-HU" sz="1200" dirty="0">
                <a:latin typeface="+mj-lt"/>
                <a:cs typeface="Arial" pitchFamily="34" charset="0"/>
              </a:rPr>
              <a:t> erősítési tartalék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1200" i="1" dirty="0" err="1">
                <a:latin typeface="+mj-lt"/>
                <a:cs typeface="Arial" pitchFamily="34" charset="0"/>
              </a:rPr>
              <a:t>a</a:t>
            </a:r>
            <a:r>
              <a:rPr lang="hu-HU" sz="1200" i="1" baseline="-25000" dirty="0" err="1">
                <a:latin typeface="+mj-lt"/>
                <a:cs typeface="Arial" pitchFamily="34" charset="0"/>
              </a:rPr>
              <a:t>t</a:t>
            </a:r>
            <a:r>
              <a:rPr lang="hu-HU" sz="1200" i="1" baseline="-25000" dirty="0">
                <a:latin typeface="+mj-lt"/>
                <a:cs typeface="Arial" pitchFamily="34" charset="0"/>
              </a:rPr>
              <a:t>[dB]</a:t>
            </a:r>
            <a:r>
              <a:rPr lang="hu-HU" sz="1200" dirty="0">
                <a:latin typeface="+mj-lt"/>
                <a:cs typeface="Arial" pitchFamily="34" charset="0"/>
              </a:rPr>
              <a:t> = 0dB - a</a:t>
            </a:r>
            <a:r>
              <a:rPr lang="hu-HU" sz="1200" baseline="-25000" dirty="0">
                <a:latin typeface="+mj-lt"/>
                <a:cs typeface="Arial" pitchFamily="34" charset="0"/>
              </a:rPr>
              <a:t>[dB]</a:t>
            </a:r>
            <a:r>
              <a:rPr lang="hu-HU" sz="1200" dirty="0">
                <a:latin typeface="+mj-lt"/>
                <a:cs typeface="Arial" pitchFamily="34" charset="0"/>
              </a:rPr>
              <a:t>(</a:t>
            </a:r>
            <a:r>
              <a:rPr lang="hu-HU" sz="1200" dirty="0" err="1">
                <a:latin typeface="Symbol" pitchFamily="18" charset="2"/>
                <a:cs typeface="Arial" pitchFamily="34" charset="0"/>
              </a:rPr>
              <a:t>w</a:t>
            </a:r>
            <a:r>
              <a:rPr lang="hu-HU" sz="1200" baseline="-25000" dirty="0" err="1">
                <a:latin typeface="+mj-lt"/>
                <a:cs typeface="Arial" pitchFamily="34" charset="0"/>
              </a:rPr>
              <a:t>t</a:t>
            </a:r>
            <a:r>
              <a:rPr lang="hu-HU" sz="1200" dirty="0">
                <a:latin typeface="+mj-lt"/>
                <a:cs typeface="Arial" pitchFamily="34" charset="0"/>
              </a:rPr>
              <a:t>) 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200" dirty="0">
              <a:latin typeface="+mj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200" dirty="0">
              <a:latin typeface="+mn-lt"/>
              <a:cs typeface="+mn-cs"/>
            </a:endParaRPr>
          </a:p>
        </p:txBody>
      </p:sp>
      <p:cxnSp>
        <p:nvCxnSpPr>
          <p:cNvPr id="37895" name="AutoShape 3"/>
          <p:cNvCxnSpPr>
            <a:cxnSpLocks noChangeShapeType="1"/>
          </p:cNvCxnSpPr>
          <p:nvPr/>
        </p:nvCxnSpPr>
        <p:spPr bwMode="auto">
          <a:xfrm>
            <a:off x="6496050" y="4994275"/>
            <a:ext cx="0" cy="2857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triangle" w="sm" len="sm"/>
            <a:tailEnd type="triangle" w="sm" len="sm"/>
          </a:ln>
        </p:spPr>
      </p:cxnSp>
      <p:sp>
        <p:nvSpPr>
          <p:cNvPr id="37896" name="Text Box 4"/>
          <p:cNvSpPr txBox="1">
            <a:spLocks noChangeArrowheads="1"/>
          </p:cNvSpPr>
          <p:nvPr/>
        </p:nvSpPr>
        <p:spPr bwMode="auto">
          <a:xfrm>
            <a:off x="6327775" y="5029200"/>
            <a:ext cx="111125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Aft>
                <a:spcPts val="1000"/>
              </a:spcAft>
            </a:pPr>
            <a:r>
              <a:rPr lang="hu-HU" sz="900" i="1">
                <a:latin typeface="Symbol" pitchFamily="18" charset="2"/>
              </a:rPr>
              <a:t>j</a:t>
            </a:r>
            <a:r>
              <a:rPr lang="hu-HU" sz="900" i="1" baseline="-25000">
                <a:latin typeface="Calibri" pitchFamily="34" charset="0"/>
              </a:rPr>
              <a:t>t</a:t>
            </a:r>
            <a:endParaRPr lang="hu-HU"/>
          </a:p>
        </p:txBody>
      </p:sp>
      <p:cxnSp>
        <p:nvCxnSpPr>
          <p:cNvPr id="37897" name="AutoShape 5"/>
          <p:cNvCxnSpPr>
            <a:cxnSpLocks noChangeShapeType="1"/>
          </p:cNvCxnSpPr>
          <p:nvPr/>
        </p:nvCxnSpPr>
        <p:spPr bwMode="auto">
          <a:xfrm>
            <a:off x="6804025" y="3095625"/>
            <a:ext cx="0" cy="1254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triangle" w="sm" len="sm"/>
            <a:tailEnd type="triangle" w="sm" len="sm"/>
          </a:ln>
        </p:spPr>
      </p:cxnSp>
      <p:cxnSp>
        <p:nvCxnSpPr>
          <p:cNvPr id="37898" name="AutoShape 6"/>
          <p:cNvCxnSpPr>
            <a:cxnSpLocks noChangeShapeType="1"/>
          </p:cNvCxnSpPr>
          <p:nvPr/>
        </p:nvCxnSpPr>
        <p:spPr bwMode="auto">
          <a:xfrm>
            <a:off x="6489700" y="3113088"/>
            <a:ext cx="503238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</p:cxnSp>
      <p:cxnSp>
        <p:nvCxnSpPr>
          <p:cNvPr id="37899" name="AutoShape 6"/>
          <p:cNvCxnSpPr>
            <a:cxnSpLocks noChangeShapeType="1"/>
          </p:cNvCxnSpPr>
          <p:nvPr/>
        </p:nvCxnSpPr>
        <p:spPr bwMode="auto">
          <a:xfrm rot="5400000">
            <a:off x="4977606" y="4637882"/>
            <a:ext cx="3024187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</p:cxnSp>
      <p:cxnSp>
        <p:nvCxnSpPr>
          <p:cNvPr id="37900" name="AutoShape 6"/>
          <p:cNvCxnSpPr>
            <a:cxnSpLocks noChangeShapeType="1"/>
          </p:cNvCxnSpPr>
          <p:nvPr/>
        </p:nvCxnSpPr>
        <p:spPr bwMode="auto">
          <a:xfrm rot="5400000">
            <a:off x="6378575" y="5711825"/>
            <a:ext cx="8636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56425" y="3113088"/>
            <a:ext cx="123825" cy="168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Aft>
                <a:spcPts val="1000"/>
              </a:spcAft>
              <a:defRPr/>
            </a:pPr>
            <a:r>
              <a:rPr lang="hu-HU" sz="900" i="1" dirty="0" err="1">
                <a:latin typeface="+mj-lt"/>
                <a:cs typeface="Arial" pitchFamily="34" charset="0"/>
              </a:rPr>
              <a:t>a</a:t>
            </a:r>
            <a:r>
              <a:rPr lang="hu-HU" sz="900" i="1" baseline="-25000" dirty="0" err="1">
                <a:latin typeface="Calibri" pitchFamily="34" charset="0"/>
                <a:cs typeface="Arial" pitchFamily="34" charset="0"/>
              </a:rPr>
              <a:t>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902" name="Text Box 7"/>
          <p:cNvSpPr txBox="1">
            <a:spLocks noChangeArrowheads="1"/>
          </p:cNvSpPr>
          <p:nvPr/>
        </p:nvSpPr>
        <p:spPr bwMode="auto">
          <a:xfrm>
            <a:off x="6459538" y="6137275"/>
            <a:ext cx="173037" cy="1714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hu-HU" sz="900" i="1">
                <a:latin typeface="Symbol" pitchFamily="18" charset="2"/>
              </a:rPr>
              <a:t>w</a:t>
            </a:r>
            <a:r>
              <a:rPr lang="hu-HU" sz="900" i="1" baseline="-25000">
                <a:latin typeface="Calibri" pitchFamily="34" charset="0"/>
              </a:rPr>
              <a:t>c</a:t>
            </a:r>
            <a:endParaRPr lang="hu-HU"/>
          </a:p>
        </p:txBody>
      </p:sp>
      <p:sp>
        <p:nvSpPr>
          <p:cNvPr id="37903" name="Text Box 8"/>
          <p:cNvSpPr txBox="1">
            <a:spLocks noChangeArrowheads="1"/>
          </p:cNvSpPr>
          <p:nvPr/>
        </p:nvSpPr>
        <p:spPr bwMode="auto">
          <a:xfrm>
            <a:off x="6767513" y="6134100"/>
            <a:ext cx="173037" cy="1682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Aft>
                <a:spcPts val="1000"/>
              </a:spcAft>
            </a:pPr>
            <a:r>
              <a:rPr lang="hu-HU" sz="900" i="1">
                <a:latin typeface="Symbol" pitchFamily="18" charset="2"/>
              </a:rPr>
              <a:t>w</a:t>
            </a:r>
            <a:r>
              <a:rPr lang="hu-HU" sz="900" i="1" baseline="-25000">
                <a:latin typeface="Calibri" pitchFamily="34" charset="0"/>
              </a:rPr>
              <a:t>t</a:t>
            </a:r>
            <a:endParaRPr lang="hu-HU" sz="900">
              <a:latin typeface="Times New Roman" pitchFamily="18" charset="0"/>
            </a:endParaRP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15" grpId="0" animBg="1"/>
      <p:bldP spid="37902" grpId="0" animBg="1"/>
      <p:bldP spid="3790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rendszerek stabilitása</a:t>
            </a:r>
          </a:p>
        </p:txBody>
      </p:sp>
      <p:sp>
        <p:nvSpPr>
          <p:cNvPr id="3891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69288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Stabilitási vizsgálatok</a:t>
            </a:r>
          </a:p>
          <a:p>
            <a:pPr lvl="1" eaLnBrk="1" hangingPunct="1"/>
            <a:r>
              <a:rPr lang="hu-HU" sz="1600" smtClean="0"/>
              <a:t>Bode kritérium</a:t>
            </a:r>
          </a:p>
          <a:p>
            <a:pPr lvl="2" eaLnBrk="1" hangingPunct="1"/>
            <a:r>
              <a:rPr lang="hu-HU" sz="1400" smtClean="0"/>
              <a:t>Stabilis a zárt szabályozási rendszer, ha a felnyitott kör Bode diagramjában az amplitúdógörbe olyan </a:t>
            </a:r>
            <a:r>
              <a:rPr lang="hu-HU" sz="1400" smtClean="0">
                <a:latin typeface="Symbol" pitchFamily="18" charset="2"/>
              </a:rPr>
              <a:t>w</a:t>
            </a:r>
            <a:r>
              <a:rPr lang="hu-HU" sz="1400" baseline="-25000" smtClean="0"/>
              <a:t>c</a:t>
            </a:r>
            <a:r>
              <a:rPr lang="hu-HU" sz="1400" smtClean="0"/>
              <a:t> vágási frekvencián metszi az egységnyi erősítésű tengelyt amelynél a </a:t>
            </a:r>
            <a:r>
              <a:rPr lang="hu-HU" sz="1400" smtClean="0">
                <a:latin typeface="Symbol" pitchFamily="18" charset="2"/>
              </a:rPr>
              <a:t>j</a:t>
            </a:r>
            <a:r>
              <a:rPr lang="hu-HU" sz="1400" baseline="-25000" smtClean="0"/>
              <a:t>t</a:t>
            </a:r>
            <a:r>
              <a:rPr lang="hu-HU" sz="1400" smtClean="0"/>
              <a:t> fázistöbblet pozitív</a:t>
            </a:r>
          </a:p>
          <a:p>
            <a:pPr lvl="2" eaLnBrk="1" hangingPunct="1">
              <a:buFont typeface="Arial" charset="0"/>
              <a:buNone/>
            </a:pPr>
            <a:r>
              <a:rPr lang="hu-HU" sz="1200" smtClean="0">
                <a:latin typeface="Symbol" pitchFamily="18" charset="2"/>
              </a:rPr>
              <a:t>		</a:t>
            </a:r>
            <a:r>
              <a:rPr lang="hu-HU" sz="1400" smtClean="0">
                <a:latin typeface="Symbol" pitchFamily="18" charset="2"/>
              </a:rPr>
              <a:t>	            j</a:t>
            </a:r>
            <a:r>
              <a:rPr lang="hu-HU" sz="1400" baseline="-25000" smtClean="0"/>
              <a:t>t</a:t>
            </a:r>
            <a:r>
              <a:rPr lang="hu-HU" sz="1400" smtClean="0"/>
              <a:t> = 180° + </a:t>
            </a:r>
            <a:r>
              <a:rPr lang="hu-HU" sz="1400" smtClean="0">
                <a:latin typeface="Symbol" pitchFamily="18" charset="2"/>
              </a:rPr>
              <a:t>j</a:t>
            </a:r>
            <a:r>
              <a:rPr lang="hu-HU" sz="1400" smtClean="0"/>
              <a:t>(</a:t>
            </a:r>
            <a:r>
              <a:rPr lang="hu-HU" sz="1400" smtClean="0">
                <a:latin typeface="Symbol" pitchFamily="18" charset="2"/>
              </a:rPr>
              <a:t>w</a:t>
            </a:r>
            <a:r>
              <a:rPr lang="hu-HU" sz="1400" baseline="-25000" smtClean="0"/>
              <a:t>c</a:t>
            </a:r>
            <a:r>
              <a:rPr lang="hu-HU" sz="1400" smtClean="0"/>
              <a:t>) &gt; 0</a:t>
            </a:r>
            <a:endParaRPr lang="hu-HU" sz="12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r>
              <a:rPr lang="hu-HU" sz="1400" smtClean="0"/>
              <a:t>Gyakorlati tapasztalat, hogy 50°-60° fázistartalékkal rendelkező rendszer üzemszerűen is megfelelő módon működik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r>
              <a:rPr lang="hu-HU" sz="1400" smtClean="0"/>
              <a:t>A Bode diagram alapján nem csak a stabilitásra, de a stabilitási tartalékra is következtethetünk</a:t>
            </a:r>
          </a:p>
          <a:p>
            <a:pPr lvl="3" eaLnBrk="1" hangingPunct="1"/>
            <a:r>
              <a:rPr lang="hu-HU" sz="1200" smtClean="0"/>
              <a:t>Erősítési tartalék, amplitúdó többlet (gain margin)</a:t>
            </a:r>
          </a:p>
          <a:p>
            <a:pPr lvl="4" eaLnBrk="1" hangingPunct="1"/>
            <a:r>
              <a:rPr lang="hu-HU" sz="1200" smtClean="0"/>
              <a:t>Hányszorosára lehet növelni a felnyitott kör erősítését, hogy a zárt kör a stabilitás határára kerüljön: </a:t>
            </a:r>
            <a:r>
              <a:rPr lang="hu-HU" sz="1200" smtClean="0">
                <a:latin typeface="Symbol" pitchFamily="18" charset="2"/>
              </a:rPr>
              <a:t>j</a:t>
            </a:r>
            <a:r>
              <a:rPr lang="hu-HU" sz="1200" baseline="-25000" smtClean="0"/>
              <a:t>t</a:t>
            </a:r>
            <a:r>
              <a:rPr lang="hu-HU" sz="1200" smtClean="0"/>
              <a:t> = 0</a:t>
            </a:r>
          </a:p>
          <a:p>
            <a:pPr lvl="4" eaLnBrk="1" hangingPunct="1"/>
            <a:endParaRPr lang="hu-HU" sz="12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>
              <a:spcBef>
                <a:spcPct val="0"/>
              </a:spcBef>
            </a:pPr>
            <a:r>
              <a:rPr lang="hu-HU" sz="1400" smtClean="0">
                <a:cs typeface="Courier New" pitchFamily="49" charset="0"/>
              </a:rPr>
              <a:t>Matlab:</a:t>
            </a:r>
          </a:p>
          <a:p>
            <a:pPr lvl="3" eaLnBrk="1" hangingPunct="1">
              <a:spcBef>
                <a:spcPct val="0"/>
              </a:spcBef>
            </a:pPr>
            <a:r>
              <a:rPr lang="hu-HU" sz="1200" smtClean="0">
                <a:latin typeface="Courier New" pitchFamily="49" charset="0"/>
                <a:cs typeface="Courier New" pitchFamily="49" charset="0"/>
              </a:rPr>
              <a:t>margin(sys)</a:t>
            </a:r>
            <a:r>
              <a:rPr lang="hu-HU" sz="1200" smtClean="0"/>
              <a:t> </a:t>
            </a:r>
          </a:p>
          <a:p>
            <a:pPr lvl="1" eaLnBrk="1" hangingPunct="1"/>
            <a:endParaRPr lang="hu-HU" sz="12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D4D476-54E9-4CEB-9BEB-335774BBCE43}" type="slidenum">
              <a:rPr lang="hu-HU"/>
              <a:pPr>
                <a:defRPr/>
              </a:pPr>
              <a:t>36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rendszerek stabilitása</a:t>
            </a:r>
          </a:p>
        </p:txBody>
      </p:sp>
      <p:sp>
        <p:nvSpPr>
          <p:cNvPr id="39939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69288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Stabilitási vizsgálatok</a:t>
            </a:r>
          </a:p>
          <a:p>
            <a:pPr lvl="1" eaLnBrk="1" hangingPunct="1"/>
            <a:r>
              <a:rPr lang="hu-HU" sz="1600" smtClean="0"/>
              <a:t>Bode kritérium</a:t>
            </a:r>
          </a:p>
          <a:p>
            <a:pPr lvl="2" eaLnBrk="1" hangingPunct="1"/>
            <a:r>
              <a:rPr lang="hu-HU" sz="1400" smtClean="0"/>
              <a:t>Fizikai magyarázat</a:t>
            </a:r>
          </a:p>
          <a:p>
            <a:pPr lvl="3" eaLnBrk="1" hangingPunct="1"/>
            <a:r>
              <a:rPr lang="hu-HU" sz="1200" smtClean="0"/>
              <a:t>Legyen adott a stabilis w(j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) frekvencia átviteli függvényű folyamat</a:t>
            </a:r>
          </a:p>
          <a:p>
            <a:pPr lvl="3" eaLnBrk="1" hangingPunct="1"/>
            <a:r>
              <a:rPr lang="hu-HU" sz="1200" smtClean="0"/>
              <a:t>Nyissuk fel ezzel a folyamattal létrehozott zárt szabályzási kört </a:t>
            </a:r>
          </a:p>
          <a:p>
            <a:pPr lvl="1" eaLnBrk="1" hangingPunct="1"/>
            <a:endParaRPr lang="hu-HU" sz="12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437B1-B580-4542-92CD-BB2FD6B53576}" type="slidenum">
              <a:rPr lang="hu-HU"/>
              <a:pPr>
                <a:defRPr/>
              </a:pPr>
              <a:t>37</a:t>
            </a:fld>
            <a:endParaRPr lang="hu-HU" dirty="0"/>
          </a:p>
        </p:txBody>
      </p:sp>
      <p:sp>
        <p:nvSpPr>
          <p:cNvPr id="5" name="Szövegdoboz 14"/>
          <p:cNvSpPr txBox="1">
            <a:spLocks noChangeArrowheads="1"/>
          </p:cNvSpPr>
          <p:nvPr/>
        </p:nvSpPr>
        <p:spPr bwMode="auto">
          <a:xfrm>
            <a:off x="4297363" y="3016250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>
                <a:latin typeface="+mj-lt"/>
                <a:cs typeface="Arial" pitchFamily="34" charset="0"/>
              </a:rPr>
              <a:t>w(</a:t>
            </a:r>
            <a:r>
              <a:rPr lang="hu-HU" sz="1600" dirty="0" err="1">
                <a:latin typeface="+mj-lt"/>
                <a:cs typeface="Arial" pitchFamily="34" charset="0"/>
              </a:rPr>
              <a:t>j</a:t>
            </a:r>
            <a:r>
              <a:rPr lang="hu-HU" sz="1600" dirty="0" err="1">
                <a:latin typeface="Symbol" pitchFamily="18" charset="2"/>
                <a:cs typeface="Arial" pitchFamily="34" charset="0"/>
              </a:rPr>
              <a:t>w</a:t>
            </a:r>
            <a:r>
              <a:rPr lang="hu-HU" sz="1600" dirty="0">
                <a:latin typeface="+mj-lt"/>
                <a:cs typeface="Arial" pitchFamily="34" charset="0"/>
              </a:rPr>
              <a:t>)</a:t>
            </a:r>
            <a:endParaRPr lang="hu-HU" sz="16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865438" y="3230563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3294063" y="3873500"/>
            <a:ext cx="2016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rot="16200000" flipV="1">
            <a:off x="2971007" y="3548856"/>
            <a:ext cx="6477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rot="5400000">
            <a:off x="4982369" y="3553619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5868988" y="2994025"/>
            <a:ext cx="4365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y(t)</a:t>
            </a:r>
            <a:endParaRPr lang="hu-HU" sz="1400" dirty="0">
              <a:latin typeface="+mn-lt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5083175" y="3230563"/>
            <a:ext cx="8636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294063" y="3230563"/>
            <a:ext cx="10080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008313" y="3230563"/>
            <a:ext cx="2397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374900" y="3189288"/>
            <a:ext cx="488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u(t) </a:t>
            </a:r>
            <a:endParaRPr lang="hu-HU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rendszerek stabilitása</a:t>
            </a:r>
          </a:p>
        </p:txBody>
      </p:sp>
      <p:sp>
        <p:nvSpPr>
          <p:cNvPr id="4096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69288" cy="5359400"/>
          </a:xfrm>
        </p:spPr>
        <p:txBody>
          <a:bodyPr/>
          <a:lstStyle/>
          <a:p>
            <a:pPr eaLnBrk="1" hangingPunct="1"/>
            <a:r>
              <a:rPr lang="hu-HU" sz="2000" smtClean="0"/>
              <a:t>Stabilitási vizsgálatok</a:t>
            </a:r>
          </a:p>
          <a:p>
            <a:pPr lvl="1" eaLnBrk="1" hangingPunct="1"/>
            <a:r>
              <a:rPr lang="hu-HU" sz="1600" smtClean="0"/>
              <a:t>Bode kritérium</a:t>
            </a:r>
          </a:p>
          <a:p>
            <a:pPr lvl="2" eaLnBrk="1" hangingPunct="1"/>
            <a:r>
              <a:rPr lang="hu-HU" sz="1400" smtClean="0"/>
              <a:t>Fizikai magyarázat</a:t>
            </a:r>
          </a:p>
          <a:p>
            <a:pPr lvl="3" eaLnBrk="1" hangingPunct="1"/>
            <a:r>
              <a:rPr lang="hu-HU" sz="1200" smtClean="0"/>
              <a:t>Legyen adott a stabilis w(j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) frekvencia átviteli függvényű folyamat</a:t>
            </a:r>
          </a:p>
          <a:p>
            <a:pPr lvl="3" eaLnBrk="1" hangingPunct="1"/>
            <a:r>
              <a:rPr lang="hu-HU" sz="1200" smtClean="0"/>
              <a:t>Nyissuk fel ezzel a folyamattal létrehozott zárt szabályzási kört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Az így keletkezett i(t) bemenetre adjunk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t</a:t>
            </a:r>
            <a:r>
              <a:rPr lang="hu-HU" sz="1200" smtClean="0"/>
              <a:t> körfrekvenciájú harmonikus jelet</a:t>
            </a:r>
          </a:p>
          <a:p>
            <a:pPr lvl="3" eaLnBrk="1" hangingPunct="1"/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t </a:t>
            </a:r>
            <a:r>
              <a:rPr lang="hu-HU" sz="1200" smtClean="0"/>
              <a:t>-t válasszuk meg úgy, hogy az y(t) jel fázisa az i(t) bemenő jelhez képest -180° legyen   </a:t>
            </a:r>
          </a:p>
          <a:p>
            <a:pPr lvl="3" eaLnBrk="1" hangingPunct="1"/>
            <a:r>
              <a:rPr lang="hu-HU" sz="1200" smtClean="0"/>
              <a:t>Az o(t) jel ennek hatására a különbségképző fázisfordítása miatt az i(t) bemenő jellel azonos fázisú lesz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Ha az o(t) jel a(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t</a:t>
            </a:r>
            <a:r>
              <a:rPr lang="hu-HU" sz="1200" smtClean="0"/>
              <a:t>) amplitúdója az i(t) jellel azonosan egységnyi, ha zárjuk a kört a harmonikus lengőmozgás a bemenő jel nélkül is fennmarad</a:t>
            </a:r>
          </a:p>
          <a:p>
            <a:pPr lvl="4" eaLnBrk="1" hangingPunct="1"/>
            <a:r>
              <a:rPr lang="hu-HU" sz="1200" smtClean="0"/>
              <a:t>Az a(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t</a:t>
            </a:r>
            <a:r>
              <a:rPr lang="hu-HU" sz="1200" smtClean="0"/>
              <a:t>) = 1 feltétel a stabilitás határhelyzete</a:t>
            </a:r>
          </a:p>
          <a:p>
            <a:pPr lvl="3" eaLnBrk="1" hangingPunct="1"/>
            <a:r>
              <a:rPr lang="hu-HU" sz="1200" smtClean="0"/>
              <a:t>Ha a(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t</a:t>
            </a:r>
            <a:r>
              <a:rPr lang="hu-HU" sz="1200" smtClean="0"/>
              <a:t>) &gt; 1 a kör zárásakor egyre nagyobb és nagyobb amplitúdójú jel keletkezik a zárt körben</a:t>
            </a:r>
          </a:p>
          <a:p>
            <a:pPr lvl="4" eaLnBrk="1" hangingPunct="1"/>
            <a:r>
              <a:rPr lang="hu-HU" sz="1200" smtClean="0"/>
              <a:t>A zárt kör ekkor labilis</a:t>
            </a:r>
          </a:p>
          <a:p>
            <a:pPr lvl="3" eaLnBrk="1" hangingPunct="1"/>
            <a:r>
              <a:rPr lang="hu-HU" sz="1200" smtClean="0"/>
              <a:t> Ha a(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t</a:t>
            </a:r>
            <a:r>
              <a:rPr lang="hu-HU" sz="1200" smtClean="0"/>
              <a:t>) &lt; 1 a kör zárásakor a lengés nem tud fennmaradni, t → ∞ mellet a rendszer nyugalomba kerül</a:t>
            </a:r>
          </a:p>
          <a:p>
            <a:pPr lvl="4" eaLnBrk="1" hangingPunct="1"/>
            <a:r>
              <a:rPr lang="hu-HU" sz="1200" smtClean="0"/>
              <a:t>A zárt rendszer stabil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330CA7-52E4-4C8D-8AF1-84C05D29E560}" type="slidenum">
              <a:rPr lang="hu-HU"/>
              <a:pPr>
                <a:defRPr/>
              </a:pPr>
              <a:t>38</a:t>
            </a:fld>
            <a:endParaRPr lang="hu-HU" dirty="0"/>
          </a:p>
        </p:txBody>
      </p:sp>
      <p:sp>
        <p:nvSpPr>
          <p:cNvPr id="5" name="Szövegdoboz 14"/>
          <p:cNvSpPr txBox="1">
            <a:spLocks noChangeArrowheads="1"/>
          </p:cNvSpPr>
          <p:nvPr/>
        </p:nvSpPr>
        <p:spPr bwMode="auto">
          <a:xfrm>
            <a:off x="4297363" y="3016250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>
                <a:latin typeface="+mj-lt"/>
                <a:cs typeface="Arial" pitchFamily="34" charset="0"/>
              </a:rPr>
              <a:t>w(</a:t>
            </a:r>
            <a:r>
              <a:rPr lang="hu-HU" sz="1600" dirty="0" err="1">
                <a:latin typeface="+mj-lt"/>
                <a:cs typeface="Arial" pitchFamily="34" charset="0"/>
              </a:rPr>
              <a:t>j</a:t>
            </a:r>
            <a:r>
              <a:rPr lang="hu-HU" sz="1600" dirty="0" err="1">
                <a:latin typeface="Symbol" pitchFamily="18" charset="2"/>
                <a:cs typeface="Arial" pitchFamily="34" charset="0"/>
              </a:rPr>
              <a:t>w</a:t>
            </a:r>
            <a:r>
              <a:rPr lang="hu-HU" sz="1600" dirty="0">
                <a:latin typeface="+mj-lt"/>
                <a:cs typeface="Arial" pitchFamily="34" charset="0"/>
              </a:rPr>
              <a:t>)</a:t>
            </a:r>
            <a:endParaRPr lang="hu-HU" sz="1600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865438" y="3230563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3294063" y="3873500"/>
            <a:ext cx="2016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rot="16200000" flipV="1">
            <a:off x="2971007" y="3548856"/>
            <a:ext cx="6477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rot="5400000">
            <a:off x="4982369" y="3553619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5868988" y="2994025"/>
            <a:ext cx="4365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y(t)</a:t>
            </a:r>
            <a:endParaRPr lang="hu-HU" sz="1400" dirty="0">
              <a:latin typeface="+mn-lt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5083175" y="3230563"/>
            <a:ext cx="8636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294063" y="3230563"/>
            <a:ext cx="360362" cy="1587"/>
          </a:xfrm>
          <a:prstGeom prst="straightConnector1">
            <a:avLst/>
          </a:prstGeom>
          <a:ln w="127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079750" y="3222625"/>
            <a:ext cx="2397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3935413" y="3232150"/>
            <a:ext cx="360362" cy="158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rot="5400000">
            <a:off x="3815556" y="3115469"/>
            <a:ext cx="250825" cy="1588"/>
          </a:xfrm>
          <a:prstGeom prst="straightConnector1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rot="16200000" flipV="1">
            <a:off x="3525838" y="3101975"/>
            <a:ext cx="252412" cy="1588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2374900" y="3189288"/>
            <a:ext cx="7096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u(t) = 0</a:t>
            </a:r>
            <a:endParaRPr lang="hu-HU" sz="1400" dirty="0">
              <a:latin typeface="+mn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4095750" y="2655888"/>
            <a:ext cx="8524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solidFill>
                  <a:srgbClr val="FF0000"/>
                </a:solidFill>
                <a:latin typeface="+mj-lt"/>
              </a:rPr>
              <a:t>= sin(</a:t>
            </a:r>
            <a:r>
              <a:rPr lang="hu-HU" sz="1400" dirty="0" err="1">
                <a:solidFill>
                  <a:srgbClr val="FF0000"/>
                </a:solidFill>
                <a:latin typeface="Symbol" pitchFamily="18" charset="2"/>
              </a:rPr>
              <a:t>w</a:t>
            </a:r>
            <a:r>
              <a:rPr lang="hu-HU" sz="1400" baseline="-25000" dirty="0" err="1">
                <a:solidFill>
                  <a:srgbClr val="FF0000"/>
                </a:solidFill>
                <a:latin typeface="+mj-lt"/>
              </a:rPr>
              <a:t>t</a:t>
            </a:r>
            <a:r>
              <a:rPr lang="hu-HU" sz="1400" dirty="0" err="1">
                <a:solidFill>
                  <a:srgbClr val="FF0000"/>
                </a:solidFill>
                <a:latin typeface="+mj-lt"/>
              </a:rPr>
              <a:t>t</a:t>
            </a:r>
            <a:r>
              <a:rPr lang="hu-HU" sz="1400" dirty="0">
                <a:solidFill>
                  <a:srgbClr val="FF0000"/>
                </a:solidFill>
                <a:latin typeface="+mj-lt"/>
              </a:rPr>
              <a:t>)</a:t>
            </a:r>
            <a:endParaRPr lang="hu-HU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100763" y="3005138"/>
            <a:ext cx="17668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 = a(</a:t>
            </a:r>
            <a:r>
              <a:rPr lang="hu-HU" sz="1400" dirty="0" err="1">
                <a:latin typeface="Symbol" pitchFamily="18" charset="2"/>
              </a:rPr>
              <a:t>w</a:t>
            </a:r>
            <a:r>
              <a:rPr lang="hu-HU" sz="1400" baseline="-25000" dirty="0" err="1">
                <a:latin typeface="Arial" pitchFamily="34" charset="0"/>
              </a:rPr>
              <a:t>t</a:t>
            </a:r>
            <a:r>
              <a:rPr lang="hu-HU" sz="1400" dirty="0">
                <a:latin typeface="+mj-lt"/>
              </a:rPr>
              <a:t>) sin(</a:t>
            </a:r>
            <a:r>
              <a:rPr lang="hu-HU" sz="1400" dirty="0" err="1">
                <a:latin typeface="Symbol" pitchFamily="18" charset="2"/>
              </a:rPr>
              <a:t>w</a:t>
            </a:r>
            <a:r>
              <a:rPr lang="hu-HU" sz="1400" baseline="-25000" dirty="0" err="1">
                <a:latin typeface="+mj-lt"/>
              </a:rPr>
              <a:t>t</a:t>
            </a:r>
            <a:r>
              <a:rPr lang="hu-HU" sz="1400" dirty="0" err="1">
                <a:latin typeface="+mj-lt"/>
              </a:rPr>
              <a:t>t</a:t>
            </a:r>
            <a:r>
              <a:rPr lang="hu-HU" sz="1400" dirty="0">
                <a:latin typeface="+mj-lt"/>
              </a:rPr>
              <a:t> - 180°)</a:t>
            </a:r>
            <a:endParaRPr lang="hu-HU" sz="1400" dirty="0">
              <a:latin typeface="+mn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308225" y="2665413"/>
            <a:ext cx="12573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solidFill>
                  <a:srgbClr val="0000FF"/>
                </a:solidFill>
                <a:latin typeface="+mj-lt"/>
              </a:rPr>
              <a:t>a(</a:t>
            </a:r>
            <a:r>
              <a:rPr lang="hu-HU" sz="1400" dirty="0" err="1">
                <a:solidFill>
                  <a:srgbClr val="0000FF"/>
                </a:solidFill>
                <a:latin typeface="Symbol" pitchFamily="18" charset="2"/>
              </a:rPr>
              <a:t>w</a:t>
            </a:r>
            <a:r>
              <a:rPr lang="hu-HU" sz="1400" baseline="-25000" dirty="0" err="1">
                <a:solidFill>
                  <a:srgbClr val="0000FF"/>
                </a:solidFill>
                <a:latin typeface="+mj-lt"/>
              </a:rPr>
              <a:t>t</a:t>
            </a:r>
            <a:r>
              <a:rPr lang="hu-HU" sz="1400" dirty="0">
                <a:solidFill>
                  <a:srgbClr val="0000FF"/>
                </a:solidFill>
                <a:latin typeface="+mj-lt"/>
              </a:rPr>
              <a:t>) sin(</a:t>
            </a:r>
            <a:r>
              <a:rPr lang="hu-HU" sz="1400" dirty="0" err="1">
                <a:solidFill>
                  <a:srgbClr val="0000FF"/>
                </a:solidFill>
                <a:latin typeface="Symbol" pitchFamily="18" charset="2"/>
              </a:rPr>
              <a:t>w</a:t>
            </a:r>
            <a:r>
              <a:rPr lang="hu-HU" sz="1400" baseline="-25000" dirty="0" err="1">
                <a:solidFill>
                  <a:srgbClr val="0000FF"/>
                </a:solidFill>
                <a:latin typeface="+mj-lt"/>
              </a:rPr>
              <a:t>t</a:t>
            </a:r>
            <a:r>
              <a:rPr lang="hu-HU" sz="1400" dirty="0" err="1">
                <a:solidFill>
                  <a:srgbClr val="0000FF"/>
                </a:solidFill>
                <a:latin typeface="+mj-lt"/>
              </a:rPr>
              <a:t>t</a:t>
            </a:r>
            <a:r>
              <a:rPr lang="hu-HU" sz="1400" dirty="0">
                <a:solidFill>
                  <a:srgbClr val="0000FF"/>
                </a:solidFill>
                <a:latin typeface="+mj-lt"/>
              </a:rPr>
              <a:t>) =</a:t>
            </a:r>
            <a:endParaRPr lang="hu-HU" sz="1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3398838" y="2660650"/>
            <a:ext cx="4492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solidFill>
                  <a:srgbClr val="0000FF"/>
                </a:solidFill>
                <a:latin typeface="+mj-lt"/>
              </a:rPr>
              <a:t>o(t)</a:t>
            </a:r>
            <a:endParaRPr lang="hu-HU" sz="1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3846513" y="2659063"/>
            <a:ext cx="395287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solidFill>
                  <a:srgbClr val="FF0000"/>
                </a:solidFill>
                <a:latin typeface="+mj-lt"/>
              </a:rPr>
              <a:t>i(t)</a:t>
            </a:r>
            <a:endParaRPr lang="hu-HU" sz="14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0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09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096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minőségi jellemzői</a:t>
            </a:r>
          </a:p>
        </p:txBody>
      </p:sp>
      <p:sp>
        <p:nvSpPr>
          <p:cNvPr id="4198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Szabályozási hiba</a:t>
            </a:r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r>
              <a:rPr lang="hu-HU" sz="1600" smtClean="0"/>
              <a:t>A szabályozás célja</a:t>
            </a:r>
          </a:p>
          <a:p>
            <a:pPr lvl="2" eaLnBrk="1" hangingPunct="1"/>
            <a:r>
              <a:rPr lang="hu-HU" sz="1400" smtClean="0"/>
              <a:t>Az u alapjel követése (követő szabályozás)</a:t>
            </a:r>
          </a:p>
          <a:p>
            <a:pPr lvl="2" eaLnBrk="1" hangingPunct="1"/>
            <a:r>
              <a:rPr lang="hu-HU" sz="1400" smtClean="0"/>
              <a:t>Az u</a:t>
            </a:r>
            <a:r>
              <a:rPr lang="hu-HU" sz="1400" baseline="-25000" smtClean="0"/>
              <a:t>z</a:t>
            </a:r>
            <a:r>
              <a:rPr lang="hu-HU" sz="1400" smtClean="0"/>
              <a:t> zavaró jel hatásának kiküszöbölése (értéktartó szabályozás)</a:t>
            </a:r>
          </a:p>
          <a:p>
            <a:pPr lvl="2" eaLnBrk="1" hangingPunct="1"/>
            <a:endParaRPr lang="hu-HU" sz="1400" smtClean="0"/>
          </a:p>
          <a:p>
            <a:pPr lvl="1" eaLnBrk="1" hangingPunct="1"/>
            <a:r>
              <a:rPr lang="hu-HU" sz="1600" smtClean="0"/>
              <a:t>Ideális esetben</a:t>
            </a:r>
          </a:p>
          <a:p>
            <a:pPr lvl="2" eaLnBrk="1" hangingPunct="1"/>
            <a:r>
              <a:rPr lang="hu-HU" sz="1400" smtClean="0"/>
              <a:t>Az y kimenő jel a zavaró jelektől függetlenül mindig megegyezik az alapjellel (y</a:t>
            </a:r>
            <a:r>
              <a:rPr lang="hu-HU" sz="1400" baseline="-25000" smtClean="0"/>
              <a:t>h</a:t>
            </a:r>
            <a:r>
              <a:rPr lang="hu-HU" sz="1400" smtClean="0"/>
              <a:t> = 0)</a:t>
            </a:r>
          </a:p>
          <a:p>
            <a:pPr lvl="1" eaLnBrk="1" hangingPunct="1"/>
            <a:r>
              <a:rPr lang="hu-HU" sz="1600" smtClean="0"/>
              <a:t>A valóságban</a:t>
            </a:r>
          </a:p>
          <a:p>
            <a:pPr lvl="2" eaLnBrk="1" hangingPunct="1"/>
            <a:r>
              <a:rPr lang="hu-HU" sz="1400" smtClean="0"/>
              <a:t>Az alapjel követése csak bizonyos hibával lehetséges</a:t>
            </a:r>
          </a:p>
          <a:p>
            <a:pPr lvl="2" eaLnBrk="1" hangingPunct="1"/>
            <a:r>
              <a:rPr lang="hu-HU" sz="1400" smtClean="0"/>
              <a:t>Az alapjel és a zavaró jelek hatására követési hiba jön létre (y</a:t>
            </a:r>
            <a:r>
              <a:rPr lang="hu-HU" sz="1400" baseline="-25000" smtClean="0"/>
              <a:t>h</a:t>
            </a:r>
            <a:r>
              <a:rPr lang="hu-HU" sz="1400" smtClean="0"/>
              <a:t> ≠ 0)  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692F02-57CF-4795-B860-DC51D98A1D1E}" type="slidenum">
              <a:rPr lang="hu-HU"/>
              <a:pPr>
                <a:defRPr/>
              </a:pPr>
              <a:t>39</a:t>
            </a:fld>
            <a:endParaRPr lang="hu-HU" dirty="0"/>
          </a:p>
        </p:txBody>
      </p:sp>
      <p:sp>
        <p:nvSpPr>
          <p:cNvPr id="6" name="Szövegdoboz 16"/>
          <p:cNvSpPr txBox="1">
            <a:spLocks noChangeArrowheads="1"/>
          </p:cNvSpPr>
          <p:nvPr/>
        </p:nvSpPr>
        <p:spPr bwMode="auto">
          <a:xfrm>
            <a:off x="3727450" y="2024063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dirty="0" err="1">
                <a:latin typeface="+mj-lt"/>
                <a:cs typeface="Arial" pitchFamily="34" charset="0"/>
              </a:rPr>
              <a:t>w</a:t>
            </a:r>
            <a:r>
              <a:rPr lang="hu-HU" baseline="-25000" dirty="0" err="1">
                <a:latin typeface="+mj-lt"/>
                <a:cs typeface="Arial" pitchFamily="34" charset="0"/>
              </a:rPr>
              <a:t>c</a:t>
            </a:r>
            <a:r>
              <a:rPr lang="hu-HU" dirty="0">
                <a:latin typeface="+mj-lt"/>
                <a:cs typeface="Arial" pitchFamily="34" charset="0"/>
              </a:rPr>
              <a:t>(s)</a:t>
            </a:r>
            <a:endParaRPr lang="hu-HU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 rot="16200000" flipV="1">
            <a:off x="3008313" y="2520950"/>
            <a:ext cx="5762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3079750" y="2232025"/>
            <a:ext cx="231775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13" name="Szövegdoboz 14"/>
          <p:cNvSpPr txBox="1">
            <a:spLocks noChangeArrowheads="1"/>
          </p:cNvSpPr>
          <p:nvPr/>
        </p:nvSpPr>
        <p:spPr bwMode="auto">
          <a:xfrm>
            <a:off x="5013325" y="2024063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dirty="0" err="1">
                <a:latin typeface="+mj-lt"/>
                <a:cs typeface="Arial" pitchFamily="34" charset="0"/>
              </a:rPr>
              <a:t>w</a:t>
            </a:r>
            <a:r>
              <a:rPr lang="hu-HU" baseline="-25000" dirty="0" err="1">
                <a:latin typeface="+mj-lt"/>
                <a:cs typeface="Arial" pitchFamily="34" charset="0"/>
              </a:rPr>
              <a:t>p</a:t>
            </a:r>
            <a:r>
              <a:rPr lang="hu-HU" dirty="0">
                <a:latin typeface="+mj-lt"/>
                <a:cs typeface="Arial" pitchFamily="34" charset="0"/>
              </a:rPr>
              <a:t>(s)</a:t>
            </a:r>
            <a:endParaRPr lang="hu-HU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3287713" y="2809875"/>
            <a:ext cx="27352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rot="5400000">
            <a:off x="5726112" y="2525713"/>
            <a:ext cx="576263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6246813" y="1952625"/>
            <a:ext cx="4460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y(s)</a:t>
            </a:r>
            <a:endParaRPr lang="hu-HU" sz="1400" dirty="0">
              <a:latin typeface="+mn-lt"/>
            </a:endParaRPr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4513263" y="2238375"/>
            <a:ext cx="5032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3297238" y="2230438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rot="5400000">
            <a:off x="4570413" y="2060575"/>
            <a:ext cx="360362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4606925" y="1595438"/>
            <a:ext cx="5064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u</a:t>
            </a:r>
            <a:r>
              <a:rPr lang="hu-HU" sz="1400" baseline="-25000" dirty="0" err="1">
                <a:latin typeface="+mj-lt"/>
              </a:rPr>
              <a:t>z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5799138" y="2238375"/>
            <a:ext cx="68421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3008313" y="2230438"/>
            <a:ext cx="287337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3257550" y="1944688"/>
            <a:ext cx="5143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y</a:t>
            </a:r>
            <a:r>
              <a:rPr lang="hu-HU" sz="1400" baseline="-25000" dirty="0" err="1">
                <a:latin typeface="+mj-lt"/>
              </a:rPr>
              <a:t>h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2697163" y="1952625"/>
            <a:ext cx="4587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u(s)</a:t>
            </a:r>
            <a:endParaRPr lang="hu-HU" sz="1400" baseline="-25000" dirty="0">
              <a:latin typeface="+mn-lt"/>
            </a:endParaRPr>
          </a:p>
        </p:txBody>
      </p:sp>
      <p:pic>
        <p:nvPicPr>
          <p:cNvPr id="4200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1138" y="5838825"/>
            <a:ext cx="1619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2725" y="5718175"/>
            <a:ext cx="3114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dirty="0" smtClean="0"/>
              <a:t>Lineáris dinamikus rendszerek, folyamatok</a:t>
            </a:r>
          </a:p>
          <a:p>
            <a:pPr lvl="1" eaLnBrk="1" hangingPunct="1"/>
            <a:r>
              <a:rPr lang="hu-HU" sz="1600" dirty="0" smtClean="0"/>
              <a:t>Átviteli függvény</a:t>
            </a:r>
          </a:p>
          <a:p>
            <a:pPr lvl="2" eaLnBrk="1" hangingPunct="1"/>
            <a:r>
              <a:rPr lang="hu-HU" sz="1400" dirty="0" smtClean="0"/>
              <a:t>Sokszor előnyösebb a gyökök negatív </a:t>
            </a:r>
            <a:r>
              <a:rPr lang="hu-HU" sz="1400" dirty="0" err="1" smtClean="0"/>
              <a:t>reciprokát</a:t>
            </a:r>
            <a:r>
              <a:rPr lang="hu-HU" sz="1400" dirty="0" smtClean="0"/>
              <a:t> használni</a:t>
            </a:r>
          </a:p>
          <a:p>
            <a:pPr lvl="3" eaLnBrk="1" hangingPunct="1"/>
            <a:r>
              <a:rPr lang="hu-HU" sz="1200" dirty="0" smtClean="0"/>
              <a:t>Időállandók</a:t>
            </a:r>
          </a:p>
          <a:p>
            <a:pPr lvl="3" eaLnBrk="1" hangingPunct="1"/>
            <a:endParaRPr lang="hu-HU" sz="1200" dirty="0" smtClean="0"/>
          </a:p>
          <a:p>
            <a:pPr lvl="3" eaLnBrk="1" hangingPunct="1"/>
            <a:endParaRPr lang="hu-HU" sz="1200" dirty="0" smtClean="0"/>
          </a:p>
          <a:p>
            <a:pPr lvl="3" eaLnBrk="1" hangingPunct="1"/>
            <a:endParaRPr lang="hu-HU" sz="1200" dirty="0" smtClean="0"/>
          </a:p>
          <a:p>
            <a:pPr lvl="3" eaLnBrk="1" hangingPunct="1"/>
            <a:r>
              <a:rPr lang="hu-HU" sz="1200" dirty="0" smtClean="0"/>
              <a:t>Valós gyökökhöz valós, komplex gyökökhöz komplex időállandó tartozik</a:t>
            </a:r>
          </a:p>
          <a:p>
            <a:pPr lvl="2" eaLnBrk="1" hangingPunct="1"/>
            <a:endParaRPr lang="hu-HU" sz="1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833D25-CFFF-4814-99B3-E837A40E2E6C}" type="slidenum">
              <a:rPr lang="hu-HU"/>
              <a:pPr>
                <a:defRPr/>
              </a:pPr>
              <a:t>4</a:t>
            </a:fld>
            <a:endParaRPr lang="hu-HU" dirty="0"/>
          </a:p>
        </p:txBody>
      </p:sp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7050" y="2365375"/>
            <a:ext cx="736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1400" y="2368550"/>
            <a:ext cx="7810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0513" y="3374580"/>
            <a:ext cx="25971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4088" y="4617593"/>
            <a:ext cx="20828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62313" y="5484368"/>
            <a:ext cx="2854325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20244" y="3341244"/>
            <a:ext cx="3771900" cy="74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églalap 17"/>
          <p:cNvSpPr/>
          <p:nvPr/>
        </p:nvSpPr>
        <p:spPr>
          <a:xfrm>
            <a:off x="4279900" y="3431730"/>
            <a:ext cx="1655763" cy="584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6308725" y="3361880"/>
            <a:ext cx="195263" cy="373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6892925" y="3707955"/>
            <a:ext cx="201613" cy="4286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minőségi jellemzői</a:t>
            </a:r>
          </a:p>
        </p:txBody>
      </p:sp>
      <p:sp>
        <p:nvSpPr>
          <p:cNvPr id="43011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01038" cy="2719387"/>
          </a:xfrm>
        </p:spPr>
        <p:txBody>
          <a:bodyPr/>
          <a:lstStyle/>
          <a:p>
            <a:pPr eaLnBrk="1" hangingPunct="1"/>
            <a:r>
              <a:rPr lang="hu-HU" sz="2000" smtClean="0"/>
              <a:t>Szabályozási hiba</a:t>
            </a:r>
          </a:p>
          <a:p>
            <a:pPr lvl="1" eaLnBrk="1" hangingPunct="1"/>
            <a:r>
              <a:rPr lang="hu-HU" sz="1600" smtClean="0"/>
              <a:t>Egységugrás bemenetre (u(t) = </a:t>
            </a:r>
            <a:r>
              <a:rPr lang="hu-HU" sz="1600" smtClean="0">
                <a:latin typeface="Symbol" pitchFamily="18" charset="2"/>
              </a:rPr>
              <a:t>e</a:t>
            </a:r>
            <a:r>
              <a:rPr lang="hu-HU" sz="1600" smtClean="0"/>
              <a:t>(t)) adott válaszból</a:t>
            </a:r>
          </a:p>
          <a:p>
            <a:pPr lvl="2" eaLnBrk="1" hangingPunct="1"/>
            <a:r>
              <a:rPr lang="hu-HU" sz="1400" smtClean="0"/>
              <a:t>A tranziensek lecsengését követően (t → ∞ ) az alapjeltől való eltérés</a:t>
            </a:r>
          </a:p>
          <a:p>
            <a:pPr lvl="3" eaLnBrk="1" hangingPunct="1"/>
            <a:r>
              <a:rPr lang="hu-HU" sz="1200" smtClean="0"/>
              <a:t>A h</a:t>
            </a:r>
            <a:r>
              <a:rPr lang="hu-HU" sz="1200" baseline="-25000" smtClean="0"/>
              <a:t>s</a:t>
            </a:r>
            <a:r>
              <a:rPr lang="hu-HU" sz="1200" smtClean="0"/>
              <a:t> statikus hiba</a:t>
            </a:r>
          </a:p>
          <a:p>
            <a:pPr lvl="2" eaLnBrk="1" hangingPunct="1"/>
            <a:r>
              <a:rPr lang="hu-HU" sz="1400" smtClean="0"/>
              <a:t>Túllendülés</a:t>
            </a:r>
          </a:p>
          <a:p>
            <a:pPr lvl="3" eaLnBrk="1" hangingPunct="1"/>
            <a:r>
              <a:rPr lang="hu-HU" sz="1200" smtClean="0"/>
              <a:t>Lengő jellegű beállás</a:t>
            </a:r>
          </a:p>
          <a:p>
            <a:pPr lvl="2" eaLnBrk="1" hangingPunct="1"/>
            <a:r>
              <a:rPr lang="hu-HU" sz="1400" smtClean="0"/>
              <a:t>Átviteli tényező</a:t>
            </a:r>
          </a:p>
          <a:p>
            <a:pPr lvl="2" eaLnBrk="1" hangingPunct="1"/>
            <a:r>
              <a:rPr lang="hu-HU" sz="1400" smtClean="0"/>
              <a:t>Beállási idő</a:t>
            </a:r>
          </a:p>
          <a:p>
            <a:pPr lvl="3" eaLnBrk="1" hangingPunct="1"/>
            <a:r>
              <a:rPr lang="hu-HU" sz="1200" smtClean="0"/>
              <a:t>A tranziensek lecsillapodtak</a:t>
            </a:r>
          </a:p>
          <a:p>
            <a:pPr lvl="3" eaLnBrk="1" hangingPunct="1"/>
            <a:r>
              <a:rPr lang="hu-HU" sz="1200" smtClean="0"/>
              <a:t>A kimenet a </a:t>
            </a:r>
            <a:r>
              <a:rPr lang="hu-HU" sz="1200" smtClean="0">
                <a:latin typeface="Symbol" pitchFamily="18" charset="2"/>
              </a:rPr>
              <a:t>D</a:t>
            </a:r>
            <a:r>
              <a:rPr lang="hu-HU" sz="1200" smtClean="0"/>
              <a:t> hibasávon belül</a:t>
            </a:r>
          </a:p>
          <a:p>
            <a:pPr lvl="3" eaLnBrk="1" hangingPunct="1"/>
            <a:endParaRPr lang="hu-HU" sz="12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9B0FFC-2B48-4130-A208-B76A7D318603}" type="slidenum">
              <a:rPr lang="hu-HU"/>
              <a:pPr>
                <a:defRPr/>
              </a:pPr>
              <a:t>40</a:t>
            </a:fld>
            <a:endParaRPr lang="hu-HU" dirty="0"/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6888" y="2703513"/>
            <a:ext cx="467995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zövegdoboz 24"/>
          <p:cNvSpPr txBox="1"/>
          <p:nvPr/>
        </p:nvSpPr>
        <p:spPr>
          <a:xfrm>
            <a:off x="5811838" y="3340100"/>
            <a:ext cx="4302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00FF"/>
                </a:solidFill>
                <a:latin typeface="+mj-lt"/>
              </a:rPr>
              <a:t>y</a:t>
            </a:r>
            <a:r>
              <a:rPr lang="hu-HU" sz="1200" baseline="-25000" dirty="0">
                <a:solidFill>
                  <a:srgbClr val="0000FF"/>
                </a:solidFill>
                <a:latin typeface="+mj-lt"/>
              </a:rPr>
              <a:t> </a:t>
            </a:r>
            <a:r>
              <a:rPr lang="hu-HU" sz="1200" dirty="0">
                <a:solidFill>
                  <a:srgbClr val="0000FF"/>
                </a:solidFill>
                <a:latin typeface="+mj-lt"/>
              </a:rPr>
              <a:t>(t)</a:t>
            </a:r>
            <a:endParaRPr lang="hu-HU" sz="1200" baseline="-25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153150" y="4816475"/>
            <a:ext cx="12795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 err="1">
                <a:solidFill>
                  <a:srgbClr val="FF0000"/>
                </a:solidFill>
                <a:latin typeface="+mj-lt"/>
              </a:rPr>
              <a:t>y</a:t>
            </a:r>
            <a:r>
              <a:rPr lang="hu-HU" sz="1200" baseline="-25000" dirty="0" err="1">
                <a:solidFill>
                  <a:srgbClr val="FF0000"/>
                </a:solidFill>
                <a:latin typeface="+mj-lt"/>
              </a:rPr>
              <a:t>h</a:t>
            </a:r>
            <a:r>
              <a:rPr lang="hu-HU" sz="1200" dirty="0">
                <a:solidFill>
                  <a:srgbClr val="FF0000"/>
                </a:solidFill>
                <a:latin typeface="+mj-lt"/>
              </a:rPr>
              <a:t>(t) = u(t) – y(t)</a:t>
            </a:r>
            <a:endParaRPr lang="hu-HU" sz="1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8" name="Egyenes összekötő 27"/>
          <p:cNvCxnSpPr/>
          <p:nvPr/>
        </p:nvCxnSpPr>
        <p:spPr>
          <a:xfrm rot="5400000" flipH="1" flipV="1">
            <a:off x="4036218" y="4583907"/>
            <a:ext cx="176371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10800000" flipH="1" flipV="1">
            <a:off x="4918075" y="3708400"/>
            <a:ext cx="3600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4876800" y="3436938"/>
            <a:ext cx="4302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B050"/>
                </a:solidFill>
                <a:latin typeface="+mj-lt"/>
              </a:rPr>
              <a:t>u</a:t>
            </a:r>
            <a:r>
              <a:rPr lang="hu-HU" sz="1200" baseline="-25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hu-HU" sz="1200" dirty="0">
                <a:solidFill>
                  <a:srgbClr val="00B050"/>
                </a:solidFill>
                <a:latin typeface="+mj-lt"/>
              </a:rPr>
              <a:t>(t)</a:t>
            </a:r>
            <a:endParaRPr lang="hu-HU" sz="1200" baseline="-250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33" name="Egyenes összekötő nyíllal 32"/>
          <p:cNvCxnSpPr/>
          <p:nvPr/>
        </p:nvCxnSpPr>
        <p:spPr>
          <a:xfrm rot="5400000">
            <a:off x="8024019" y="3583781"/>
            <a:ext cx="2159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 rot="16200000" flipV="1">
            <a:off x="8028782" y="3983831"/>
            <a:ext cx="2159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10800000" flipH="1" flipV="1">
            <a:off x="4938713" y="3860800"/>
            <a:ext cx="3600450" cy="0"/>
          </a:xfrm>
          <a:prstGeom prst="line">
            <a:avLst/>
          </a:prstGeom>
          <a:ln w="95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10800000" flipH="1" flipV="1">
            <a:off x="6278563" y="3763963"/>
            <a:ext cx="935037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10800000" flipH="1" flipV="1">
            <a:off x="6273800" y="3962400"/>
            <a:ext cx="93503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16200000" flipH="1" flipV="1">
            <a:off x="6074568" y="3507582"/>
            <a:ext cx="900113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rot="10800000">
            <a:off x="4906963" y="3178175"/>
            <a:ext cx="162083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5707063" y="2941638"/>
            <a:ext cx="2762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</a:rPr>
              <a:t>t</a:t>
            </a:r>
            <a:r>
              <a:rPr lang="hu-HU" sz="1200" baseline="-25000" dirty="0" err="1">
                <a:latin typeface="+mj-lt"/>
              </a:rPr>
              <a:t>s</a:t>
            </a:r>
            <a:endParaRPr lang="hu-HU" sz="1200" baseline="-25000" dirty="0">
              <a:latin typeface="+mn-lt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8115300" y="3400425"/>
            <a:ext cx="3048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</a:rPr>
              <a:t>h</a:t>
            </a:r>
            <a:r>
              <a:rPr lang="hu-HU" sz="1200" baseline="-25000" dirty="0" err="1">
                <a:latin typeface="+mj-lt"/>
              </a:rPr>
              <a:t>s</a:t>
            </a:r>
            <a:endParaRPr lang="hu-HU" sz="1200" baseline="-25000" dirty="0">
              <a:latin typeface="+mn-lt"/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6889750" y="3444875"/>
            <a:ext cx="357188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</a:rPr>
              <a:t>2</a:t>
            </a:r>
            <a:r>
              <a:rPr lang="hu-HU" sz="1200" dirty="0">
                <a:latin typeface="Symbol" pitchFamily="18" charset="2"/>
              </a:rPr>
              <a:t>D</a:t>
            </a:r>
            <a:endParaRPr lang="hu-HU" sz="1200" baseline="-25000" dirty="0">
              <a:latin typeface="Symbol" pitchFamily="18" charset="2"/>
            </a:endParaRPr>
          </a:p>
        </p:txBody>
      </p:sp>
      <p:cxnSp>
        <p:nvCxnSpPr>
          <p:cNvPr id="44" name="Egyenes összekötő nyíllal 43"/>
          <p:cNvCxnSpPr/>
          <p:nvPr/>
        </p:nvCxnSpPr>
        <p:spPr>
          <a:xfrm rot="5400000">
            <a:off x="6823869" y="3648869"/>
            <a:ext cx="2159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 rot="16200000" flipV="1">
            <a:off x="6823869" y="4066381"/>
            <a:ext cx="2159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 rot="16200000">
            <a:off x="5295106" y="3577432"/>
            <a:ext cx="57626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zövegdoboz 46"/>
          <p:cNvSpPr txBox="1"/>
          <p:nvPr/>
        </p:nvSpPr>
        <p:spPr>
          <a:xfrm>
            <a:off x="5340350" y="3402013"/>
            <a:ext cx="3175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Symbol" pitchFamily="18" charset="2"/>
              </a:rPr>
              <a:t>s</a:t>
            </a:r>
            <a:r>
              <a:rPr lang="hu-HU" sz="1200" baseline="-25000" dirty="0" err="1">
                <a:latin typeface="+mj-lt"/>
              </a:rPr>
              <a:t>t</a:t>
            </a:r>
            <a:endParaRPr lang="hu-HU" sz="1200" baseline="-25000" dirty="0">
              <a:latin typeface="+mn-lt"/>
            </a:endParaRPr>
          </a:p>
        </p:txBody>
      </p:sp>
      <p:sp>
        <p:nvSpPr>
          <p:cNvPr id="49" name="Tartalom helye 2"/>
          <p:cNvSpPr txBox="1">
            <a:spLocks/>
          </p:cNvSpPr>
          <p:nvPr/>
        </p:nvSpPr>
        <p:spPr bwMode="auto">
          <a:xfrm>
            <a:off x="468313" y="4078288"/>
            <a:ext cx="4024312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400" dirty="0">
                <a:latin typeface="+mn-lt"/>
                <a:cs typeface="+mn-cs"/>
              </a:rPr>
              <a:t>Az alapjeltől való eltérés a tranziensek alatt</a:t>
            </a:r>
          </a:p>
          <a:p>
            <a:pPr marL="1600200" lvl="3" indent="-228600">
              <a:spcBef>
                <a:spcPct val="20000"/>
              </a:spcBef>
              <a:buFont typeface="Calibri" pitchFamily="34" charset="0"/>
              <a:buChar char="—"/>
              <a:defRPr/>
            </a:pPr>
            <a:r>
              <a:rPr lang="hu-HU" sz="1200" dirty="0">
                <a:latin typeface="+mn-lt"/>
                <a:cs typeface="+mn-cs"/>
              </a:rPr>
              <a:t>A </a:t>
            </a:r>
            <a:r>
              <a:rPr lang="hu-HU" sz="1200" dirty="0" err="1">
                <a:latin typeface="+mn-lt"/>
                <a:cs typeface="+mn-cs"/>
              </a:rPr>
              <a:t>h</a:t>
            </a:r>
            <a:r>
              <a:rPr lang="hu-HU" sz="1200" baseline="-25000" dirty="0" err="1">
                <a:latin typeface="+mn-lt"/>
                <a:cs typeface="+mn-cs"/>
              </a:rPr>
              <a:t>d</a:t>
            </a:r>
            <a:r>
              <a:rPr lang="hu-HU" sz="1200" dirty="0">
                <a:latin typeface="+mn-lt"/>
                <a:cs typeface="+mn-cs"/>
              </a:rPr>
              <a:t> dinamikus hiba</a:t>
            </a:r>
          </a:p>
          <a:p>
            <a:pPr marL="1600200" lvl="3" indent="-228600">
              <a:spcBef>
                <a:spcPct val="20000"/>
              </a:spcBef>
              <a:buFont typeface="Calibri" pitchFamily="34" charset="0"/>
              <a:buChar char="—"/>
              <a:defRPr/>
            </a:pPr>
            <a:r>
              <a:rPr lang="hu-HU" sz="1200" dirty="0">
                <a:latin typeface="+mn-lt"/>
                <a:cs typeface="+mn-cs"/>
              </a:rPr>
              <a:t>A tranziensek lefolyása a szabályozás paramétereitől függ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2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hu-HU" sz="1600" dirty="0">
              <a:latin typeface="+mn-lt"/>
              <a:cs typeface="+mn-cs"/>
            </a:endParaRPr>
          </a:p>
        </p:txBody>
      </p:sp>
      <p:sp>
        <p:nvSpPr>
          <p:cNvPr id="50" name="Szövegdoboz 49"/>
          <p:cNvSpPr txBox="1"/>
          <p:nvPr/>
        </p:nvSpPr>
        <p:spPr>
          <a:xfrm>
            <a:off x="5713413" y="5081588"/>
            <a:ext cx="319087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</a:rPr>
              <a:t>h</a:t>
            </a:r>
            <a:r>
              <a:rPr lang="hu-HU" sz="1200" baseline="-25000" dirty="0" err="1">
                <a:latin typeface="+mj-lt"/>
              </a:rPr>
              <a:t>d</a:t>
            </a:r>
            <a:endParaRPr lang="hu-HU" sz="12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7" grpId="0"/>
      <p:bldP spid="5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minőségi jellemzői</a:t>
            </a:r>
          </a:p>
        </p:txBody>
      </p:sp>
      <p:sp>
        <p:nvSpPr>
          <p:cNvPr id="4403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174038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Szabályozási hiba</a:t>
            </a:r>
          </a:p>
          <a:p>
            <a:pPr lvl="1" eaLnBrk="1" hangingPunct="1"/>
            <a:r>
              <a:rPr lang="hu-HU" sz="1600" smtClean="0"/>
              <a:t>Egység-sebességugrás bemenetre adott válaszból</a:t>
            </a:r>
          </a:p>
          <a:p>
            <a:pPr lvl="2" eaLnBrk="1" hangingPunct="1"/>
            <a:r>
              <a:rPr lang="hu-HU" sz="1400" smtClean="0"/>
              <a:t>A tranziensek lecsengését követően (t → ∞ )</a:t>
            </a:r>
          </a:p>
          <a:p>
            <a:pPr lvl="3" eaLnBrk="1" hangingPunct="1"/>
            <a:r>
              <a:rPr lang="hu-HU" sz="1200" smtClean="0"/>
              <a:t>A kimenet igyekszik a bemenő jellel azonos módon változni</a:t>
            </a:r>
          </a:p>
          <a:p>
            <a:pPr lvl="3" eaLnBrk="1" hangingPunct="1"/>
            <a:r>
              <a:rPr lang="hu-HU" sz="1200" smtClean="0"/>
              <a:t>A követési hiba egyre növekvő lehet  </a:t>
            </a:r>
          </a:p>
          <a:p>
            <a:pPr lvl="3" eaLnBrk="1" hangingPunct="1"/>
            <a:endParaRPr lang="hu-HU" sz="12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1B879D-FF98-436F-9844-85CC0C2586CB}" type="slidenum">
              <a:rPr lang="hu-HU"/>
              <a:pPr>
                <a:defRPr/>
              </a:pPr>
              <a:t>41</a:t>
            </a:fld>
            <a:endParaRPr lang="hu-HU" dirty="0"/>
          </a:p>
        </p:txBody>
      </p:sp>
      <p:pic>
        <p:nvPicPr>
          <p:cNvPr id="4403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6888" y="2695575"/>
            <a:ext cx="4675187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zövegdoboz 24"/>
          <p:cNvSpPr txBox="1"/>
          <p:nvPr/>
        </p:nvSpPr>
        <p:spPr>
          <a:xfrm>
            <a:off x="6986588" y="4151313"/>
            <a:ext cx="430212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00FF"/>
                </a:solidFill>
                <a:latin typeface="+mj-lt"/>
              </a:rPr>
              <a:t>y</a:t>
            </a:r>
            <a:r>
              <a:rPr lang="hu-HU" sz="1200" baseline="-25000" dirty="0">
                <a:solidFill>
                  <a:srgbClr val="0000FF"/>
                </a:solidFill>
                <a:latin typeface="+mj-lt"/>
              </a:rPr>
              <a:t> </a:t>
            </a:r>
            <a:r>
              <a:rPr lang="hu-HU" sz="1200" dirty="0">
                <a:solidFill>
                  <a:srgbClr val="0000FF"/>
                </a:solidFill>
                <a:latin typeface="+mj-lt"/>
              </a:rPr>
              <a:t>(t)</a:t>
            </a:r>
            <a:endParaRPr lang="hu-HU" sz="1200" baseline="-25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918325" y="4713288"/>
            <a:ext cx="45243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 err="1">
                <a:solidFill>
                  <a:srgbClr val="FF0000"/>
                </a:solidFill>
                <a:latin typeface="+mj-lt"/>
              </a:rPr>
              <a:t>y</a:t>
            </a:r>
            <a:r>
              <a:rPr lang="hu-HU" sz="1200" baseline="-25000" dirty="0" err="1">
                <a:solidFill>
                  <a:srgbClr val="FF0000"/>
                </a:solidFill>
                <a:latin typeface="+mj-lt"/>
              </a:rPr>
              <a:t>h</a:t>
            </a:r>
            <a:r>
              <a:rPr lang="hu-HU" sz="1200" dirty="0">
                <a:solidFill>
                  <a:srgbClr val="FF0000"/>
                </a:solidFill>
                <a:latin typeface="+mj-lt"/>
              </a:rPr>
              <a:t>(t)</a:t>
            </a:r>
            <a:endParaRPr lang="hu-HU" sz="1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9" name="Egyenes összekötő 28"/>
          <p:cNvCxnSpPr/>
          <p:nvPr/>
        </p:nvCxnSpPr>
        <p:spPr>
          <a:xfrm flipV="1">
            <a:off x="4903788" y="3255963"/>
            <a:ext cx="2971800" cy="223043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6089650" y="4114800"/>
            <a:ext cx="4302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B050"/>
                </a:solidFill>
                <a:latin typeface="+mj-lt"/>
              </a:rPr>
              <a:t>u</a:t>
            </a:r>
            <a:r>
              <a:rPr lang="hu-HU" sz="1200" baseline="-25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hu-HU" sz="1200" dirty="0">
                <a:solidFill>
                  <a:srgbClr val="00B050"/>
                </a:solidFill>
                <a:latin typeface="+mj-lt"/>
              </a:rPr>
              <a:t>(t)</a:t>
            </a:r>
            <a:endParaRPr lang="hu-HU" sz="1200" baseline="-250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40" name="Egyenes összekötő nyíllal 39"/>
          <p:cNvCxnSpPr/>
          <p:nvPr/>
        </p:nvCxnSpPr>
        <p:spPr>
          <a:xfrm rot="10800000">
            <a:off x="4899025" y="3706813"/>
            <a:ext cx="1620838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5722938" y="3422650"/>
            <a:ext cx="2762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</a:rPr>
              <a:t>t</a:t>
            </a:r>
            <a:r>
              <a:rPr lang="hu-HU" sz="1200" baseline="-25000" dirty="0" err="1">
                <a:latin typeface="+mj-lt"/>
              </a:rPr>
              <a:t>s</a:t>
            </a:r>
            <a:endParaRPr lang="hu-HU" sz="1200" baseline="-25000" dirty="0">
              <a:latin typeface="+mn-lt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7815263" y="4645025"/>
            <a:ext cx="30480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dirty="0" err="1">
                <a:latin typeface="+mj-lt"/>
              </a:rPr>
              <a:t>h</a:t>
            </a:r>
            <a:r>
              <a:rPr lang="hu-HU" sz="1200" baseline="-25000" dirty="0" err="1">
                <a:latin typeface="+mj-lt"/>
              </a:rPr>
              <a:t>s</a:t>
            </a:r>
            <a:endParaRPr lang="hu-HU" sz="1200" baseline="-25000" dirty="0">
              <a:latin typeface="+mn-lt"/>
            </a:endParaRPr>
          </a:p>
        </p:txBody>
      </p:sp>
      <p:sp>
        <p:nvSpPr>
          <p:cNvPr id="38" name="Szabadkézi sokszög 37"/>
          <p:cNvSpPr/>
          <p:nvPr/>
        </p:nvSpPr>
        <p:spPr>
          <a:xfrm>
            <a:off x="4911725" y="3910013"/>
            <a:ext cx="3317875" cy="1576387"/>
          </a:xfrm>
          <a:custGeom>
            <a:avLst/>
            <a:gdLst>
              <a:gd name="connsiteX0" fmla="*/ 0 w 3318641"/>
              <a:gd name="connsiteY0" fmla="*/ 1560786 h 1576552"/>
              <a:gd name="connsiteX1" fmla="*/ 922282 w 3318641"/>
              <a:gd name="connsiteY1" fmla="*/ 1316421 h 1576552"/>
              <a:gd name="connsiteX2" fmla="*/ 3318641 w 3318641"/>
              <a:gd name="connsiteY2" fmla="*/ 0 h 157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18641" h="1576552">
                <a:moveTo>
                  <a:pt x="0" y="1560786"/>
                </a:moveTo>
                <a:cubicBezTo>
                  <a:pt x="184587" y="1568669"/>
                  <a:pt x="369175" y="1576552"/>
                  <a:pt x="922282" y="1316421"/>
                </a:cubicBezTo>
                <a:cubicBezTo>
                  <a:pt x="1475389" y="1056290"/>
                  <a:pt x="2397015" y="528145"/>
                  <a:pt x="3318641" y="0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7" name="Szabadkézi sokszög 46"/>
          <p:cNvSpPr/>
          <p:nvPr/>
        </p:nvSpPr>
        <p:spPr>
          <a:xfrm rot="19500000" flipV="1">
            <a:off x="5070475" y="4362450"/>
            <a:ext cx="3319463" cy="1576388"/>
          </a:xfrm>
          <a:custGeom>
            <a:avLst/>
            <a:gdLst>
              <a:gd name="connsiteX0" fmla="*/ 0 w 3318641"/>
              <a:gd name="connsiteY0" fmla="*/ 1560786 h 1576552"/>
              <a:gd name="connsiteX1" fmla="*/ 922282 w 3318641"/>
              <a:gd name="connsiteY1" fmla="*/ 1316421 h 1576552"/>
              <a:gd name="connsiteX2" fmla="*/ 3318641 w 3318641"/>
              <a:gd name="connsiteY2" fmla="*/ 0 h 157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18641" h="1576552">
                <a:moveTo>
                  <a:pt x="0" y="1560786"/>
                </a:moveTo>
                <a:cubicBezTo>
                  <a:pt x="184587" y="1568669"/>
                  <a:pt x="369175" y="1576552"/>
                  <a:pt x="922282" y="1316421"/>
                </a:cubicBezTo>
                <a:cubicBezTo>
                  <a:pt x="1475389" y="1056290"/>
                  <a:pt x="2397015" y="528145"/>
                  <a:pt x="3318641" y="0"/>
                </a:cubicBezTo>
              </a:path>
            </a:pathLst>
          </a:cu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0" grpId="0"/>
      <p:bldP spid="41" grpId="0"/>
      <p:bldP spid="42" grpId="0"/>
      <p:bldP spid="38" grpId="0" animBg="1"/>
      <p:bldP spid="4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minőségi jellemzői</a:t>
            </a:r>
          </a:p>
        </p:txBody>
      </p:sp>
      <p:sp>
        <p:nvSpPr>
          <p:cNvPr id="45059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174038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A frekvencia tartományban</a:t>
            </a:r>
          </a:p>
          <a:p>
            <a:pPr lvl="1" eaLnBrk="1" hangingPunct="1"/>
            <a:r>
              <a:rPr lang="hu-HU" sz="1600" smtClean="0"/>
              <a:t>A zárt szabályzási rendszer időtartománybeli viselkedése összefügg a felnyitott kör frekvencia átviteli függvényével</a:t>
            </a:r>
          </a:p>
          <a:p>
            <a:pPr lvl="2" eaLnBrk="1" hangingPunct="1"/>
            <a:r>
              <a:rPr lang="hu-HU" sz="1400" smtClean="0"/>
              <a:t>Szabályzási idő</a:t>
            </a:r>
          </a:p>
          <a:p>
            <a:pPr lvl="3" eaLnBrk="1" hangingPunct="1"/>
            <a:r>
              <a:rPr lang="hu-HU" sz="1200" smtClean="0"/>
              <a:t>A felnyitott kör 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c</a:t>
            </a:r>
            <a:r>
              <a:rPr lang="hu-HU" sz="1200" smtClean="0"/>
              <a:t> vágási frekvenciájával fordítottan arányos</a:t>
            </a:r>
          </a:p>
          <a:p>
            <a:pPr lvl="4" eaLnBrk="1" hangingPunct="1"/>
            <a:r>
              <a:rPr lang="hu-HU" sz="1200" smtClean="0"/>
              <a:t>Szokásos esetekben: 3/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c</a:t>
            </a:r>
            <a:r>
              <a:rPr lang="hu-HU" sz="1200" smtClean="0"/>
              <a:t> ≤ ts ≤ 10/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baseline="-25000" smtClean="0"/>
              <a:t>c</a:t>
            </a:r>
          </a:p>
          <a:p>
            <a:pPr lvl="2" eaLnBrk="1" hangingPunct="1"/>
            <a:endParaRPr lang="hu-HU" sz="1400" baseline="-25000" smtClean="0"/>
          </a:p>
          <a:p>
            <a:pPr lvl="2" eaLnBrk="1" hangingPunct="1"/>
            <a:r>
              <a:rPr lang="hu-HU" sz="1400" smtClean="0"/>
              <a:t>Beállási jellege</a:t>
            </a:r>
          </a:p>
          <a:p>
            <a:pPr lvl="3" eaLnBrk="1" hangingPunct="1"/>
            <a:r>
              <a:rPr lang="hu-HU" sz="1200" smtClean="0"/>
              <a:t>A felnyitott kör </a:t>
            </a:r>
            <a:r>
              <a:rPr lang="hu-HU" sz="1200" smtClean="0">
                <a:latin typeface="Symbol" pitchFamily="18" charset="2"/>
              </a:rPr>
              <a:t>j</a:t>
            </a:r>
            <a:r>
              <a:rPr lang="hu-HU" sz="1200" baseline="-25000" smtClean="0"/>
              <a:t>t</a:t>
            </a:r>
            <a:r>
              <a:rPr lang="hu-HU" sz="1200" smtClean="0"/>
              <a:t> fázistartalékától függ</a:t>
            </a:r>
          </a:p>
          <a:p>
            <a:pPr lvl="3" eaLnBrk="1" hangingPunct="1"/>
            <a:r>
              <a:rPr lang="hu-HU" sz="1200" smtClean="0"/>
              <a:t>A stabilitás határhelyzetében </a:t>
            </a:r>
            <a:r>
              <a:rPr lang="hu-HU" sz="1200" smtClean="0">
                <a:latin typeface="Symbol" pitchFamily="18" charset="2"/>
              </a:rPr>
              <a:t>j</a:t>
            </a:r>
            <a:r>
              <a:rPr lang="hu-HU" sz="1200" baseline="-25000" smtClean="0"/>
              <a:t>t</a:t>
            </a:r>
            <a:r>
              <a:rPr lang="hu-HU" sz="1200" smtClean="0"/>
              <a:t> = 0 a zárt rendszer csillapítatlan (</a:t>
            </a:r>
            <a:r>
              <a:rPr lang="hu-HU" sz="1200" smtClean="0">
                <a:latin typeface="Symbol" pitchFamily="18" charset="2"/>
              </a:rPr>
              <a:t>x</a:t>
            </a:r>
            <a:r>
              <a:rPr lang="hu-HU" sz="1200" smtClean="0"/>
              <a:t> = 0) kéttárolós taggal helyettesíthető</a:t>
            </a:r>
          </a:p>
          <a:p>
            <a:pPr lvl="3" eaLnBrk="1" hangingPunct="1"/>
            <a:r>
              <a:rPr lang="hu-HU" sz="1200" smtClean="0">
                <a:latin typeface="Symbol" pitchFamily="18" charset="2"/>
              </a:rPr>
              <a:t>j</a:t>
            </a:r>
            <a:r>
              <a:rPr lang="hu-HU" sz="1200" baseline="-25000" smtClean="0"/>
              <a:t>t</a:t>
            </a:r>
            <a:r>
              <a:rPr lang="hu-HU" sz="1200" smtClean="0"/>
              <a:t> = 90° -nál a zárt rendszer aperiodikus (</a:t>
            </a:r>
            <a:r>
              <a:rPr lang="hu-HU" sz="1200" smtClean="0">
                <a:latin typeface="Symbol" pitchFamily="18" charset="2"/>
              </a:rPr>
              <a:t>x</a:t>
            </a:r>
            <a:r>
              <a:rPr lang="hu-HU" sz="1200" smtClean="0"/>
              <a:t> &gt; 1) kéttárolós taggal helyettesíthető</a:t>
            </a:r>
          </a:p>
          <a:p>
            <a:pPr lvl="4" eaLnBrk="1" hangingPunct="1"/>
            <a:r>
              <a:rPr lang="hu-HU" sz="1200" smtClean="0"/>
              <a:t>Túllendülés nélkül tart az állandósult értékhez</a:t>
            </a:r>
          </a:p>
          <a:p>
            <a:pPr lvl="3" eaLnBrk="1" hangingPunct="1"/>
            <a:r>
              <a:rPr lang="hu-HU" sz="1200" smtClean="0"/>
              <a:t>Az erősen lengő beállás nem kedvező, a szabályozott folyamatok általában rosszul tűrik</a:t>
            </a:r>
          </a:p>
          <a:p>
            <a:pPr lvl="3" eaLnBrk="1" hangingPunct="1"/>
            <a:r>
              <a:rPr lang="hu-HU" sz="1200" smtClean="0"/>
              <a:t>Az aperiodikus beállásnál viszont lassúbb működés</a:t>
            </a:r>
          </a:p>
          <a:p>
            <a:pPr lvl="4" eaLnBrk="1" hangingPunct="1"/>
            <a:r>
              <a:rPr lang="hu-HU" sz="1200" smtClean="0"/>
              <a:t>A gyakorlatba ezért a </a:t>
            </a:r>
            <a:r>
              <a:rPr lang="hu-HU" sz="1200" smtClean="0">
                <a:latin typeface="Symbol" pitchFamily="18" charset="2"/>
              </a:rPr>
              <a:t>j</a:t>
            </a:r>
            <a:r>
              <a:rPr lang="hu-HU" sz="1200" baseline="-25000" smtClean="0"/>
              <a:t>t</a:t>
            </a:r>
            <a:r>
              <a:rPr lang="hu-HU" sz="1200" smtClean="0"/>
              <a:t> = 60°-körüli fázistartalékra törekszenek</a:t>
            </a:r>
          </a:p>
          <a:p>
            <a:pPr lvl="4" eaLnBrk="1" hangingPunct="1"/>
            <a:r>
              <a:rPr lang="hu-HU" sz="1200" smtClean="0"/>
              <a:t>Ez kb. </a:t>
            </a:r>
            <a:r>
              <a:rPr lang="hu-HU" sz="1200" smtClean="0">
                <a:latin typeface="Symbol" pitchFamily="18" charset="2"/>
              </a:rPr>
              <a:t>x</a:t>
            </a:r>
            <a:r>
              <a:rPr lang="hu-HU" sz="1200" smtClean="0"/>
              <a:t> = 0,7 csillapítási tényezőnek felel meg kéttárolós tag esetén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374651-F273-41F1-9749-B0760EBB743F}" type="slidenum">
              <a:rPr lang="hu-HU"/>
              <a:pPr>
                <a:defRPr/>
              </a:pPr>
              <a:t>42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5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minőségi jellemzői</a:t>
            </a:r>
          </a:p>
        </p:txBody>
      </p:sp>
      <p:sp>
        <p:nvSpPr>
          <p:cNvPr id="4198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450263" cy="5643562"/>
          </a:xfrm>
        </p:spPr>
        <p:txBody>
          <a:bodyPr/>
          <a:lstStyle/>
          <a:p>
            <a:pPr eaLnBrk="1" hangingPunct="1"/>
            <a:r>
              <a:rPr lang="hu-HU" sz="2000" smtClean="0"/>
              <a:t>Szabályozási hiba</a:t>
            </a:r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1" eaLnBrk="1" hangingPunct="1"/>
            <a:endParaRPr lang="hu-HU" sz="1600" smtClean="0"/>
          </a:p>
          <a:p>
            <a:pPr lvl="2" eaLnBrk="1" hangingPunct="1"/>
            <a:r>
              <a:rPr lang="hu-HU" sz="1200" smtClean="0"/>
              <a:t>Az alapjel követése csak bizonyos hibával lehetséges</a:t>
            </a:r>
          </a:p>
          <a:p>
            <a:pPr lvl="2" eaLnBrk="1" hangingPunct="1"/>
            <a:r>
              <a:rPr lang="hu-HU" sz="1200" smtClean="0"/>
              <a:t>Az alapjel és a zavaró jelek hatására követési hiba jön létre (y</a:t>
            </a:r>
            <a:r>
              <a:rPr lang="hu-HU" sz="1200" baseline="-25000" smtClean="0"/>
              <a:t>h</a:t>
            </a:r>
            <a:r>
              <a:rPr lang="hu-HU" sz="1200" smtClean="0"/>
              <a:t> ≠ 0)</a:t>
            </a:r>
          </a:p>
          <a:p>
            <a:pPr lvl="2" eaLnBrk="1" hangingPunct="1"/>
            <a:endParaRPr lang="hu-HU" sz="1200" smtClean="0"/>
          </a:p>
          <a:p>
            <a:pPr lvl="2" eaLnBrk="1" hangingPunct="1"/>
            <a:endParaRPr lang="hu-HU" sz="1200" smtClean="0"/>
          </a:p>
          <a:p>
            <a:pPr lvl="2" eaLnBrk="1" hangingPunct="1"/>
            <a:endParaRPr lang="hu-HU" sz="1200" smtClean="0"/>
          </a:p>
          <a:p>
            <a:pPr lvl="2" eaLnBrk="1" hangingPunct="1"/>
            <a:r>
              <a:rPr lang="hu-HU" sz="1200" smtClean="0"/>
              <a:t>Az alapjel hatására létrejövő követési hibát vizsgálva (u</a:t>
            </a:r>
            <a:r>
              <a:rPr lang="hu-HU" sz="1200" baseline="-25000" smtClean="0"/>
              <a:t>z</a:t>
            </a:r>
            <a:r>
              <a:rPr lang="hu-HU" sz="1200" smtClean="0"/>
              <a:t>(s) = 0)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3" eaLnBrk="1" hangingPunct="1"/>
            <a:endParaRPr lang="hu-HU" sz="400" smtClean="0"/>
          </a:p>
          <a:p>
            <a:pPr lvl="3" eaLnBrk="1" hangingPunct="1"/>
            <a:r>
              <a:rPr lang="hu-HU" sz="1200" smtClean="0"/>
              <a:t>A követési hiba a bemenő jeltől és a felnyitott kör i típusszámától függ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600" smtClean="0"/>
          </a:p>
          <a:p>
            <a:pPr lvl="3" eaLnBrk="1" hangingPunct="1"/>
            <a:r>
              <a:rPr lang="hu-HU" sz="1200" smtClean="0"/>
              <a:t>Vagyis a követési hiba attól függ, hogy a felnyitott körnek hány p = 0 pólusa van (kisfrekvenciás viselkedés)</a:t>
            </a:r>
          </a:p>
          <a:p>
            <a:pPr lvl="4" eaLnBrk="1" hangingPunct="1"/>
            <a:r>
              <a:rPr lang="hu-HU" sz="1200" smtClean="0"/>
              <a:t>i = 0 esetén az egységugrás bemeneti jelet sem tudja hiba nélkül követni</a:t>
            </a:r>
          </a:p>
          <a:p>
            <a:pPr lvl="4" eaLnBrk="1" hangingPunct="1"/>
            <a:r>
              <a:rPr lang="hu-HU" sz="1200" smtClean="0"/>
              <a:t>i = 1 esetén az egységugrás jelet hiba nélkül az egység-sebességugrás jelet hibával tudja követni</a:t>
            </a:r>
          </a:p>
          <a:p>
            <a:pPr lvl="4" eaLnBrk="1" hangingPunct="1"/>
            <a:r>
              <a:rPr lang="hu-HU" sz="1200" smtClean="0"/>
              <a:t>i = 2 esetén az egységugrás és egység-sebességugrás jelet hiba nélkül az egység-gyorsulásgugrás jelet hibával tudja követni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9A2249-9739-46F5-AD5D-DBBAE41FE6D0}" type="slidenum">
              <a:rPr lang="hu-HU"/>
              <a:pPr>
                <a:defRPr/>
              </a:pPr>
              <a:t>43</a:t>
            </a:fld>
            <a:endParaRPr lang="hu-HU" dirty="0"/>
          </a:p>
        </p:txBody>
      </p:sp>
      <p:sp>
        <p:nvSpPr>
          <p:cNvPr id="6" name="Szövegdoboz 16"/>
          <p:cNvSpPr txBox="1">
            <a:spLocks noChangeArrowheads="1"/>
          </p:cNvSpPr>
          <p:nvPr/>
        </p:nvSpPr>
        <p:spPr bwMode="auto">
          <a:xfrm>
            <a:off x="3727450" y="1851025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dirty="0" err="1">
                <a:latin typeface="+mj-lt"/>
                <a:cs typeface="Arial" pitchFamily="34" charset="0"/>
              </a:rPr>
              <a:t>w</a:t>
            </a:r>
            <a:r>
              <a:rPr lang="hu-HU" baseline="-25000" dirty="0" err="1">
                <a:latin typeface="+mj-lt"/>
                <a:cs typeface="Arial" pitchFamily="34" charset="0"/>
              </a:rPr>
              <a:t>c</a:t>
            </a:r>
            <a:r>
              <a:rPr lang="hu-HU" dirty="0">
                <a:latin typeface="+mj-lt"/>
                <a:cs typeface="Arial" pitchFamily="34" charset="0"/>
              </a:rPr>
              <a:t>(s)</a:t>
            </a:r>
            <a:endParaRPr lang="hu-HU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 rot="16200000" flipV="1">
            <a:off x="3008312" y="2347913"/>
            <a:ext cx="576263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3079750" y="2058988"/>
            <a:ext cx="231775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13" name="Szövegdoboz 14"/>
          <p:cNvSpPr txBox="1">
            <a:spLocks noChangeArrowheads="1"/>
          </p:cNvSpPr>
          <p:nvPr/>
        </p:nvSpPr>
        <p:spPr bwMode="auto">
          <a:xfrm>
            <a:off x="5013325" y="1851025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dirty="0" err="1">
                <a:latin typeface="+mj-lt"/>
                <a:cs typeface="Arial" pitchFamily="34" charset="0"/>
              </a:rPr>
              <a:t>w</a:t>
            </a:r>
            <a:r>
              <a:rPr lang="hu-HU" baseline="-25000" dirty="0" err="1">
                <a:latin typeface="+mj-lt"/>
                <a:cs typeface="Arial" pitchFamily="34" charset="0"/>
              </a:rPr>
              <a:t>p</a:t>
            </a:r>
            <a:r>
              <a:rPr lang="hu-HU" dirty="0">
                <a:latin typeface="+mj-lt"/>
                <a:cs typeface="Arial" pitchFamily="34" charset="0"/>
              </a:rPr>
              <a:t>(s)</a:t>
            </a:r>
            <a:endParaRPr lang="hu-HU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3287713" y="2636838"/>
            <a:ext cx="27352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rot="5400000">
            <a:off x="5726113" y="2352675"/>
            <a:ext cx="5762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6246813" y="1779588"/>
            <a:ext cx="4460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y(s)</a:t>
            </a:r>
            <a:endParaRPr lang="hu-HU" sz="1400" dirty="0">
              <a:latin typeface="+mn-lt"/>
            </a:endParaRPr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4513263" y="2065338"/>
            <a:ext cx="503237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3297238" y="205740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rot="5400000">
            <a:off x="4570412" y="1887538"/>
            <a:ext cx="360363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4606925" y="1422400"/>
            <a:ext cx="5064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u</a:t>
            </a:r>
            <a:r>
              <a:rPr lang="hu-HU" sz="1400" baseline="-25000" dirty="0" err="1">
                <a:latin typeface="+mj-lt"/>
              </a:rPr>
              <a:t>z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5799138" y="2065338"/>
            <a:ext cx="68421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3008313" y="2057400"/>
            <a:ext cx="2873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3257550" y="1771650"/>
            <a:ext cx="5143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y</a:t>
            </a:r>
            <a:r>
              <a:rPr lang="hu-HU" sz="1400" baseline="-25000" dirty="0" err="1">
                <a:latin typeface="+mj-lt"/>
              </a:rPr>
              <a:t>h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2697163" y="1779588"/>
            <a:ext cx="4587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u(s)</a:t>
            </a:r>
            <a:endParaRPr lang="hu-HU" sz="1400" baseline="-25000" dirty="0">
              <a:latin typeface="+mn-lt"/>
            </a:endParaRPr>
          </a:p>
        </p:txBody>
      </p:sp>
      <p:pic>
        <p:nvPicPr>
          <p:cNvPr id="461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4838" y="3387725"/>
            <a:ext cx="145732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5850" y="4149725"/>
            <a:ext cx="16033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8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2425" y="4938713"/>
            <a:ext cx="12779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9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3938" y="5029200"/>
            <a:ext cx="14144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4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3282950"/>
            <a:ext cx="280352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9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4608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A szabályozási kör szintézise</a:t>
            </a:r>
          </a:p>
          <a:p>
            <a:pPr lvl="1" eaLnBrk="1" hangingPunct="1"/>
            <a:r>
              <a:rPr lang="hu-HU" sz="1600" smtClean="0"/>
              <a:t>Hogyan alakítsuk ki a szabályozási rendszert hogy az megfeleljen az elvárásoknak</a:t>
            </a:r>
          </a:p>
          <a:p>
            <a:pPr lvl="2" eaLnBrk="1" hangingPunct="1"/>
            <a:r>
              <a:rPr lang="hu-HU" sz="1400" smtClean="0"/>
              <a:t>Műszaki elvárások</a:t>
            </a:r>
          </a:p>
          <a:p>
            <a:pPr lvl="2" eaLnBrk="1" hangingPunct="1"/>
            <a:r>
              <a:rPr lang="hu-HU" sz="1400" smtClean="0"/>
              <a:t>Technológiai elvárások</a:t>
            </a:r>
          </a:p>
          <a:p>
            <a:pPr lvl="2" eaLnBrk="1" hangingPunct="1"/>
            <a:r>
              <a:rPr lang="hu-HU" sz="1400" smtClean="0"/>
              <a:t>Üzembiztosság</a:t>
            </a:r>
          </a:p>
          <a:p>
            <a:pPr lvl="2" eaLnBrk="1" hangingPunct="1"/>
            <a:r>
              <a:rPr lang="hu-HU" sz="1400" smtClean="0"/>
              <a:t>Gazdaságosság stb.</a:t>
            </a:r>
          </a:p>
          <a:p>
            <a:pPr lvl="2" eaLnBrk="1" hangingPunct="1"/>
            <a:endParaRPr lang="hu-HU" sz="1400" smtClean="0"/>
          </a:p>
          <a:p>
            <a:pPr lvl="1" eaLnBrk="1" hangingPunct="1"/>
            <a:r>
              <a:rPr lang="hu-HU" sz="1600" smtClean="0"/>
              <a:t>Automatizált tervezés</a:t>
            </a:r>
          </a:p>
          <a:p>
            <a:pPr lvl="2" eaLnBrk="1" hangingPunct="1"/>
            <a:r>
              <a:rPr lang="hu-HU" sz="1400" smtClean="0"/>
              <a:t>Az előírások megadása után automatikusan meghatározza a kívánt rendszert</a:t>
            </a:r>
          </a:p>
          <a:p>
            <a:pPr lvl="2" eaLnBrk="1" hangingPunct="1"/>
            <a:r>
              <a:rPr lang="hu-HU" sz="1400" smtClean="0"/>
              <a:t>Pl:</a:t>
            </a:r>
          </a:p>
          <a:p>
            <a:pPr lvl="3" eaLnBrk="1" hangingPunct="1"/>
            <a:r>
              <a:rPr lang="hu-HU" sz="1200" smtClean="0"/>
              <a:t>A zárt kör pólusainak megadása (pole placement)</a:t>
            </a:r>
          </a:p>
          <a:p>
            <a:pPr lvl="3" eaLnBrk="1" hangingPunct="1"/>
            <a:r>
              <a:rPr lang="hu-HU" sz="1200" smtClean="0"/>
              <a:t>Különböző kritériumoknak alapján a lehetséges megoldások közül kiválasztja az optimálisat</a:t>
            </a:r>
          </a:p>
          <a:p>
            <a:pPr lvl="4" eaLnBrk="1" hangingPunct="1"/>
            <a:r>
              <a:rPr lang="hu-HU" sz="1200" smtClean="0"/>
              <a:t>Optimális irányítások (pl: LQR, LQG)</a:t>
            </a:r>
          </a:p>
          <a:p>
            <a:pPr lvl="4" eaLnBrk="1" hangingPunct="1"/>
            <a:endParaRPr lang="hu-HU" sz="1200" smtClean="0"/>
          </a:p>
          <a:p>
            <a:pPr lvl="1" eaLnBrk="1" hangingPunct="1"/>
            <a:r>
              <a:rPr lang="hu-HU" sz="1600" smtClean="0"/>
              <a:t>Interaktív tervezés</a:t>
            </a:r>
          </a:p>
          <a:p>
            <a:pPr lvl="2" eaLnBrk="1" hangingPunct="1"/>
            <a:r>
              <a:rPr lang="hu-HU" sz="1400" smtClean="0"/>
              <a:t>A követelmények nem eléggé egzaktak vagy megalapozottak</a:t>
            </a:r>
          </a:p>
          <a:p>
            <a:pPr lvl="2" eaLnBrk="1" hangingPunct="1"/>
            <a:r>
              <a:rPr lang="hu-HU" sz="1400" smtClean="0"/>
              <a:t>A minőségi követelményeknek megfelelő szabályzó struktúrát próbálgatással keressük    </a:t>
            </a:r>
          </a:p>
          <a:p>
            <a:pPr lvl="2" eaLnBrk="1" hangingPunct="1"/>
            <a:r>
              <a:rPr lang="hu-HU" sz="1400" smtClean="0"/>
              <a:t>Klasszikus módszer</a:t>
            </a:r>
          </a:p>
          <a:p>
            <a:pPr lvl="2" eaLnBrk="1" hangingPunct="1"/>
            <a:r>
              <a:rPr lang="hu-HU" sz="1400" smtClean="0"/>
              <a:t>A tervezői intuíciónak fontos szerepe van</a:t>
            </a:r>
            <a:r>
              <a:rPr lang="hu-HU" sz="1200" smtClean="0"/>
              <a:t>            </a:t>
            </a:r>
          </a:p>
          <a:p>
            <a:pPr lvl="4" eaLnBrk="1" hangingPunct="1">
              <a:buFont typeface="Arial" charset="0"/>
              <a:buNone/>
            </a:pPr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F124A-CB3C-4E27-8F6B-4FBA89761CFD}" type="slidenum">
              <a:rPr lang="hu-HU"/>
              <a:pPr>
                <a:defRPr/>
              </a:pPr>
              <a:t>44</a:t>
            </a:fld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946150" y="4848225"/>
            <a:ext cx="7015163" cy="13557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60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60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0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48131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466138" cy="5214937"/>
          </a:xfrm>
        </p:spPr>
        <p:txBody>
          <a:bodyPr/>
          <a:lstStyle/>
          <a:p>
            <a:pPr eaLnBrk="1" hangingPunct="1"/>
            <a:r>
              <a:rPr lang="hu-HU" sz="2000" dirty="0" smtClean="0"/>
              <a:t>SISO szabályzási kör méretezése</a:t>
            </a:r>
          </a:p>
          <a:p>
            <a:pPr lvl="1" eaLnBrk="1" hangingPunct="1"/>
            <a:r>
              <a:rPr lang="hu-HU" sz="1600" dirty="0" smtClean="0"/>
              <a:t>Kitűzött célok</a:t>
            </a:r>
          </a:p>
          <a:p>
            <a:pPr lvl="2" eaLnBrk="1" hangingPunct="1"/>
            <a:r>
              <a:rPr lang="hu-HU" sz="1400" dirty="0" smtClean="0"/>
              <a:t>A rendszer stabilis</a:t>
            </a:r>
          </a:p>
          <a:p>
            <a:pPr lvl="2" eaLnBrk="1" hangingPunct="1"/>
            <a:r>
              <a:rPr lang="hu-HU" sz="1400" dirty="0" smtClean="0"/>
              <a:t>A </a:t>
            </a:r>
            <a:r>
              <a:rPr lang="hu-HU" sz="1400" dirty="0" err="1" smtClean="0"/>
              <a:t>kvázistacionárius</a:t>
            </a:r>
            <a:r>
              <a:rPr lang="hu-HU" sz="1400" dirty="0" smtClean="0"/>
              <a:t>  (t → ∞) szabályozási hiba minimális (</a:t>
            </a:r>
            <a:r>
              <a:rPr lang="hu-HU" sz="1400" dirty="0" err="1" smtClean="0"/>
              <a:t>idálisan</a:t>
            </a:r>
            <a:r>
              <a:rPr lang="hu-HU" sz="1400" dirty="0" smtClean="0"/>
              <a:t> 0)</a:t>
            </a:r>
          </a:p>
          <a:p>
            <a:pPr lvl="2" eaLnBrk="1" hangingPunct="1"/>
            <a:r>
              <a:rPr lang="hu-HU" sz="1400" dirty="0" smtClean="0"/>
              <a:t>Az alapjel illetve a zavaró jel változásakor a tranziens folyamatok időtartama minimális (</a:t>
            </a:r>
            <a:r>
              <a:rPr lang="hu-HU" sz="1400" dirty="0" err="1" smtClean="0"/>
              <a:t>idálisan</a:t>
            </a:r>
            <a:r>
              <a:rPr lang="hu-HU" sz="1400" dirty="0" smtClean="0"/>
              <a:t> 0)</a:t>
            </a:r>
          </a:p>
          <a:p>
            <a:pPr lvl="2" eaLnBrk="1" hangingPunct="1"/>
            <a:endParaRPr lang="hu-HU" sz="1400" dirty="0" smtClean="0"/>
          </a:p>
          <a:p>
            <a:pPr lvl="1" eaLnBrk="1" hangingPunct="1"/>
            <a:r>
              <a:rPr lang="hu-HU" sz="1600" dirty="0" smtClean="0"/>
              <a:t>Szabályozási hiba</a:t>
            </a:r>
          </a:p>
          <a:p>
            <a:pPr lvl="2" eaLnBrk="1" hangingPunct="1"/>
            <a:r>
              <a:rPr lang="hu-HU" sz="1400" dirty="0" smtClean="0"/>
              <a:t>A valóságos rendszerekben általában nem tüntethető el teljesen</a:t>
            </a:r>
          </a:p>
          <a:p>
            <a:pPr lvl="2" eaLnBrk="1" hangingPunct="1"/>
            <a:r>
              <a:rPr lang="hu-HU" sz="1400" dirty="0" smtClean="0"/>
              <a:t>A felnyitott kör kisfrekvenciás tulajdonságainak megfelelő kialakításával minimalizálható</a:t>
            </a:r>
          </a:p>
          <a:p>
            <a:pPr lvl="2" eaLnBrk="1" hangingPunct="1"/>
            <a:r>
              <a:rPr lang="hu-HU" sz="1400" dirty="0" smtClean="0"/>
              <a:t>A bemenő jel típusától is függ, a leggyakoribb bemenő jelre kell felkészíteni a rendszert</a:t>
            </a:r>
          </a:p>
          <a:p>
            <a:pPr lvl="1" eaLnBrk="1" hangingPunct="1"/>
            <a:endParaRPr lang="hu-HU" sz="1600" dirty="0" smtClean="0"/>
          </a:p>
          <a:p>
            <a:pPr lvl="1" eaLnBrk="1" hangingPunct="1"/>
            <a:r>
              <a:rPr lang="hu-HU" sz="1600" dirty="0" smtClean="0"/>
              <a:t>Tranziens folyamatok időtartama</a:t>
            </a:r>
          </a:p>
          <a:p>
            <a:pPr lvl="2" eaLnBrk="1" hangingPunct="1"/>
            <a:r>
              <a:rPr lang="hu-HU" sz="1400" dirty="0" smtClean="0"/>
              <a:t>A dinamikus rendszerekre jellemző tehetetlenség miatt nem lehet végtelenül gyors a tranziens</a:t>
            </a:r>
          </a:p>
          <a:p>
            <a:pPr lvl="2" eaLnBrk="1" hangingPunct="1"/>
            <a:r>
              <a:rPr lang="hu-HU" sz="1400" dirty="0" smtClean="0"/>
              <a:t>A bemeneti jel ideiglenes megnövelésével csökkenthető</a:t>
            </a:r>
          </a:p>
          <a:p>
            <a:pPr lvl="3" eaLnBrk="1" hangingPunct="1"/>
            <a:r>
              <a:rPr lang="hu-HU" sz="1200" dirty="0" smtClean="0"/>
              <a:t>A beavatkozó szervek és a szabályozott folyamat is csak korlátozott bemenő jelet képes elviselni</a:t>
            </a:r>
          </a:p>
          <a:p>
            <a:pPr lvl="3" eaLnBrk="1" hangingPunct="1"/>
            <a:r>
              <a:rPr lang="hu-HU" sz="1200" dirty="0" smtClean="0"/>
              <a:t>A túlvezérlés káros következményekkel járhat, túlzott energia felvételt eredményezhet</a:t>
            </a:r>
          </a:p>
          <a:p>
            <a:pPr lvl="2" eaLnBrk="1" hangingPunct="1"/>
            <a:r>
              <a:rPr lang="hu-HU" sz="1400" dirty="0" smtClean="0"/>
              <a:t>A rendszernek lehet holtideje, ezt nem lehet megszüntetni</a:t>
            </a:r>
          </a:p>
          <a:p>
            <a:pPr lvl="2" eaLnBrk="1" hangingPunct="1"/>
            <a:r>
              <a:rPr lang="hu-HU" sz="1400" dirty="0" smtClean="0"/>
              <a:t>A fázistöbblettel befolyásolható a tranziensek lefolyása</a:t>
            </a:r>
          </a:p>
          <a:p>
            <a:pPr lvl="3" eaLnBrk="1" hangingPunct="1"/>
            <a:r>
              <a:rPr lang="hu-HU" sz="1200" dirty="0" smtClean="0"/>
              <a:t>~60°-os fázistöbblettel várhatók a legkedvezőbb viszonyok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B23CA6-D3BB-4C66-8310-2994436AAA96}" type="slidenum">
              <a:rPr lang="hu-HU"/>
              <a:pPr>
                <a:defRPr/>
              </a:pPr>
              <a:t>45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8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813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4915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/>
            <a:r>
              <a:rPr lang="hu-HU" sz="2000" dirty="0" smtClean="0"/>
              <a:t>SISO szabályzási kör méretezése</a:t>
            </a:r>
          </a:p>
          <a:p>
            <a:pPr lvl="1" eaLnBrk="1" hangingPunct="1"/>
            <a:r>
              <a:rPr lang="hu-HU" sz="1600" dirty="0" smtClean="0"/>
              <a:t>A felnyitott kör frekvencia átviteli tulajdonságait kell jól kialakítani</a:t>
            </a:r>
          </a:p>
          <a:p>
            <a:pPr lvl="2" eaLnBrk="1" hangingPunct="1"/>
            <a:r>
              <a:rPr lang="hu-HU" sz="1400" dirty="0" smtClean="0"/>
              <a:t>A folyamat jelátvivő tulajdonságait általában nem tudjuk kedvezően befolyásolni</a:t>
            </a:r>
          </a:p>
          <a:p>
            <a:pPr lvl="2" eaLnBrk="1" hangingPunct="1"/>
            <a:r>
              <a:rPr lang="hu-HU" sz="1400" dirty="0" smtClean="0"/>
              <a:t>A feladatot a szabályzó megfelelő kialakításával kell megoldani</a:t>
            </a:r>
          </a:p>
          <a:p>
            <a:pPr lvl="3" eaLnBrk="1" hangingPunct="1"/>
            <a:r>
              <a:rPr lang="hu-HU" sz="1200" dirty="0" smtClean="0"/>
              <a:t>A szabályzónak jelformáló szerepe van</a:t>
            </a:r>
          </a:p>
          <a:p>
            <a:pPr lvl="3" eaLnBrk="1" hangingPunct="1"/>
            <a:endParaRPr lang="hu-HU" sz="1200" dirty="0" smtClean="0"/>
          </a:p>
          <a:p>
            <a:pPr lvl="1" eaLnBrk="1" hangingPunct="1"/>
            <a:r>
              <a:rPr lang="hu-HU" sz="1600" dirty="0" smtClean="0"/>
              <a:t>Soros kompenzáció</a:t>
            </a:r>
          </a:p>
          <a:p>
            <a:pPr lvl="2" eaLnBrk="1" hangingPunct="1"/>
            <a:r>
              <a:rPr lang="hu-HU" sz="1400" dirty="0" smtClean="0"/>
              <a:t>A szabályozott folyamattal sorba kapcsolt szabályzó a felnyitott kör átviteli függvényét a megkívánt alakra hozza</a:t>
            </a:r>
          </a:p>
          <a:p>
            <a:pPr lvl="2" eaLnBrk="1" hangingPunct="1"/>
            <a:r>
              <a:rPr lang="hu-HU" sz="1400" dirty="0" smtClean="0"/>
              <a:t>A folyamat egyes zérusainak és pólusainak hatását részben vagy egészében semlegesíti</a:t>
            </a:r>
          </a:p>
          <a:p>
            <a:pPr lvl="3" eaLnBrk="1" hangingPunct="1"/>
            <a:r>
              <a:rPr lang="hu-HU" sz="1200" dirty="0" smtClean="0"/>
              <a:t>Helyettük új zérusokat ill. pólusokat hoz be a rendszerbe</a:t>
            </a:r>
          </a:p>
          <a:p>
            <a:pPr lvl="3" eaLnBrk="1" hangingPunct="1"/>
            <a:r>
              <a:rPr lang="hu-HU" sz="1200" dirty="0" smtClean="0"/>
              <a:t>A folyamat pólusait ill. zérusait mintegy „áthelyezi”</a:t>
            </a:r>
          </a:p>
          <a:p>
            <a:pPr lvl="2" eaLnBrk="1" hangingPunct="1"/>
            <a:r>
              <a:rPr lang="hu-HU" sz="1400" dirty="0" smtClean="0"/>
              <a:t> Kimenetről való visszacsatolás</a:t>
            </a:r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r>
              <a:rPr lang="hu-HU" sz="1400" dirty="0" smtClean="0"/>
              <a:t>A tervezés idő </a:t>
            </a:r>
            <a:r>
              <a:rPr lang="hu-HU" sz="1400" smtClean="0"/>
              <a:t>és frekvenciatartományban </a:t>
            </a:r>
            <a:r>
              <a:rPr lang="hu-HU" sz="1400" dirty="0" smtClean="0"/>
              <a:t>egyaránt megoldható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13E2B-A9BE-4248-A8B1-2346A3C1F40B}" type="slidenum">
              <a:rPr lang="hu-HU"/>
              <a:pPr>
                <a:defRPr/>
              </a:pPr>
              <a:t>46</a:t>
            </a:fld>
            <a:endParaRPr lang="hu-HU" dirty="0"/>
          </a:p>
        </p:txBody>
      </p:sp>
      <p:sp>
        <p:nvSpPr>
          <p:cNvPr id="5" name="Szövegdoboz 16"/>
          <p:cNvSpPr txBox="1">
            <a:spLocks noChangeArrowheads="1"/>
          </p:cNvSpPr>
          <p:nvPr/>
        </p:nvSpPr>
        <p:spPr bwMode="auto">
          <a:xfrm>
            <a:off x="3790950" y="4884738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dirty="0" err="1">
                <a:latin typeface="+mj-lt"/>
                <a:cs typeface="Arial" pitchFamily="34" charset="0"/>
              </a:rPr>
              <a:t>w</a:t>
            </a:r>
            <a:r>
              <a:rPr lang="hu-HU" baseline="-25000" dirty="0" err="1">
                <a:latin typeface="+mj-lt"/>
                <a:cs typeface="Arial" pitchFamily="34" charset="0"/>
              </a:rPr>
              <a:t>c</a:t>
            </a:r>
            <a:r>
              <a:rPr lang="hu-HU" dirty="0">
                <a:latin typeface="+mj-lt"/>
                <a:cs typeface="Arial" pitchFamily="34" charset="0"/>
              </a:rPr>
              <a:t>(s)</a:t>
            </a:r>
            <a:endParaRPr lang="hu-HU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 rot="16200000" flipV="1">
            <a:off x="3071813" y="5381625"/>
            <a:ext cx="5762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3143250" y="5092700"/>
            <a:ext cx="231775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8" name="Szövegdoboz 14"/>
          <p:cNvSpPr txBox="1">
            <a:spLocks noChangeArrowheads="1"/>
          </p:cNvSpPr>
          <p:nvPr/>
        </p:nvSpPr>
        <p:spPr bwMode="auto">
          <a:xfrm>
            <a:off x="5076825" y="4884738"/>
            <a:ext cx="7858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dirty="0" err="1">
                <a:latin typeface="+mj-lt"/>
                <a:cs typeface="Arial" pitchFamily="34" charset="0"/>
              </a:rPr>
              <a:t>w</a:t>
            </a:r>
            <a:r>
              <a:rPr lang="hu-HU" baseline="-25000" dirty="0" err="1">
                <a:latin typeface="+mj-lt"/>
                <a:cs typeface="Arial" pitchFamily="34" charset="0"/>
              </a:rPr>
              <a:t>p</a:t>
            </a:r>
            <a:r>
              <a:rPr lang="hu-HU" dirty="0">
                <a:latin typeface="+mj-lt"/>
                <a:cs typeface="Arial" pitchFamily="34" charset="0"/>
              </a:rPr>
              <a:t>(s)</a:t>
            </a:r>
            <a:endParaRPr lang="hu-HU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3351213" y="5670550"/>
            <a:ext cx="27352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5400000">
            <a:off x="5789612" y="5386388"/>
            <a:ext cx="576263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6310313" y="4813300"/>
            <a:ext cx="4460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y(s)</a:t>
            </a:r>
            <a:endParaRPr lang="hu-HU" sz="1400" dirty="0">
              <a:latin typeface="+mn-lt"/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4576763" y="5099050"/>
            <a:ext cx="5032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3360738" y="5091113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5862638" y="5099050"/>
            <a:ext cx="684212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3071813" y="5091113"/>
            <a:ext cx="287337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3321050" y="4805363"/>
            <a:ext cx="5143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y</a:t>
            </a:r>
            <a:r>
              <a:rPr lang="hu-HU" sz="1400" baseline="-25000" dirty="0" err="1">
                <a:latin typeface="+mj-lt"/>
              </a:rPr>
              <a:t>h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760663" y="4813300"/>
            <a:ext cx="5159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u</a:t>
            </a:r>
            <a:r>
              <a:rPr lang="hu-HU" sz="1400" baseline="-25000" dirty="0" err="1">
                <a:latin typeface="+mj-lt"/>
              </a:rPr>
              <a:t>a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606925" y="4832350"/>
            <a:ext cx="4587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u(s)</a:t>
            </a:r>
            <a:endParaRPr lang="hu-HU" sz="14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11" grpId="0"/>
      <p:bldP spid="17" grpId="0"/>
      <p:bldP spid="18" grpId="0"/>
      <p:bldP spid="1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50179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SISO szabályzási kör méretezése</a:t>
            </a:r>
          </a:p>
          <a:p>
            <a:pPr lvl="1" eaLnBrk="1" hangingPunct="1"/>
            <a:r>
              <a:rPr lang="hu-HU" sz="1600" smtClean="0"/>
              <a:t>Példa</a:t>
            </a:r>
          </a:p>
          <a:p>
            <a:pPr lvl="1" eaLnBrk="1" hangingPunct="1"/>
            <a:endParaRPr lang="hu-HU" sz="1600" smtClean="0"/>
          </a:p>
          <a:p>
            <a:pPr lvl="2" eaLnBrk="1" hangingPunct="1"/>
            <a:endParaRPr lang="hu-HU" sz="1200" smtClean="0"/>
          </a:p>
          <a:p>
            <a:pPr lvl="2" eaLnBrk="1" hangingPunct="1"/>
            <a:endParaRPr lang="hu-HU" sz="1200" smtClean="0"/>
          </a:p>
          <a:p>
            <a:pPr lvl="2" eaLnBrk="1" hangingPunct="1"/>
            <a:r>
              <a:rPr lang="hu-HU" sz="1200" smtClean="0"/>
              <a:t>Ugrás alakú alapjelre méretezzünk, u</a:t>
            </a:r>
            <a:r>
              <a:rPr lang="hu-HU" sz="1200" baseline="-25000" smtClean="0"/>
              <a:t>a</a:t>
            </a:r>
            <a:r>
              <a:rPr lang="hu-HU" sz="1200" smtClean="0"/>
              <a:t>(s) = 1/s</a:t>
            </a:r>
          </a:p>
          <a:p>
            <a:pPr lvl="2" eaLnBrk="1" hangingPunct="1"/>
            <a:r>
              <a:rPr lang="hu-HU" sz="1200" smtClean="0"/>
              <a:t>A periodikus tranziensek túllendülése maradjon 10% alatt </a:t>
            </a:r>
          </a:p>
          <a:p>
            <a:pPr lvl="2" eaLnBrk="1" hangingPunct="1"/>
            <a:r>
              <a:rPr lang="hu-HU" sz="1200" smtClean="0"/>
              <a:t>Ez kb. ~60°-os fázistöbbletnél várható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BD521-941B-4CC2-9681-32F12D137B8C}" type="slidenum">
              <a:rPr lang="hu-HU"/>
              <a:pPr>
                <a:defRPr/>
              </a:pPr>
              <a:t>47</a:t>
            </a:fld>
            <a:endParaRPr lang="hu-HU" dirty="0"/>
          </a:p>
        </p:txBody>
      </p:sp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5088" y="3405188"/>
            <a:ext cx="641032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Egyenes összekötő 8"/>
          <p:cNvCxnSpPr/>
          <p:nvPr/>
        </p:nvCxnSpPr>
        <p:spPr>
          <a:xfrm>
            <a:off x="2009775" y="3978275"/>
            <a:ext cx="2317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4324350" y="3983038"/>
            <a:ext cx="1150938" cy="3460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5470525" y="4330700"/>
            <a:ext cx="819150" cy="500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237038" y="5800725"/>
            <a:ext cx="284162" cy="215900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400" dirty="0">
                <a:latin typeface="Symbol" pitchFamily="18" charset="2"/>
              </a:rPr>
              <a:t>w</a:t>
            </a:r>
            <a:r>
              <a:rPr lang="hu-HU" sz="1400" baseline="-25000" dirty="0">
                <a:latin typeface="+mj-lt"/>
              </a:rPr>
              <a:t>1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383213" y="5807075"/>
            <a:ext cx="284162" cy="215900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400" dirty="0">
                <a:latin typeface="Symbol" pitchFamily="18" charset="2"/>
              </a:rPr>
              <a:t>w</a:t>
            </a:r>
            <a:r>
              <a:rPr lang="hu-HU" sz="1400" baseline="-25000" dirty="0">
                <a:latin typeface="+mj-lt"/>
              </a:rPr>
              <a:t>2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6184900" y="5818188"/>
            <a:ext cx="284163" cy="215900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400" dirty="0">
                <a:latin typeface="Symbol" pitchFamily="18" charset="2"/>
              </a:rPr>
              <a:t>w</a:t>
            </a:r>
            <a:r>
              <a:rPr lang="hu-HU" sz="1400" baseline="-25000" dirty="0">
                <a:latin typeface="+mj-lt"/>
              </a:rPr>
              <a:t>3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881563" y="3981450"/>
            <a:ext cx="484187" cy="153988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000" dirty="0">
                <a:solidFill>
                  <a:srgbClr val="FF0000"/>
                </a:solidFill>
                <a:latin typeface="+mj-lt"/>
              </a:rPr>
              <a:t>(-20dB)</a:t>
            </a:r>
            <a:endParaRPr lang="hu-HU" sz="1000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821363" y="4367213"/>
            <a:ext cx="485775" cy="153987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000" dirty="0">
                <a:solidFill>
                  <a:srgbClr val="FF0000"/>
                </a:solidFill>
                <a:latin typeface="+mj-lt"/>
              </a:rPr>
              <a:t>(-40dB)</a:t>
            </a:r>
            <a:endParaRPr lang="hu-HU" sz="1000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950075" y="5224463"/>
            <a:ext cx="484188" cy="153987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000" dirty="0">
                <a:solidFill>
                  <a:srgbClr val="FF0000"/>
                </a:solidFill>
                <a:latin typeface="+mj-lt"/>
              </a:rPr>
              <a:t>(-60dB)</a:t>
            </a:r>
            <a:endParaRPr lang="hu-HU" sz="1000" baseline="-250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4" name="Egyenes összekötő 13"/>
          <p:cNvCxnSpPr/>
          <p:nvPr/>
        </p:nvCxnSpPr>
        <p:spPr>
          <a:xfrm>
            <a:off x="6283325" y="4826000"/>
            <a:ext cx="1163638" cy="10461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19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3013" y="1911350"/>
            <a:ext cx="454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/>
            <a:r>
              <a:rPr lang="hu-HU" sz="2000" dirty="0" smtClean="0"/>
              <a:t>SISO szabályzási kör méretezése</a:t>
            </a:r>
          </a:p>
          <a:p>
            <a:pPr lvl="1" eaLnBrk="1" hangingPunct="1"/>
            <a:r>
              <a:rPr lang="hu-HU" sz="1600" dirty="0" smtClean="0"/>
              <a:t>P kompenzáció</a:t>
            </a:r>
          </a:p>
          <a:p>
            <a:pPr lvl="2" eaLnBrk="1" hangingPunct="1"/>
            <a:r>
              <a:rPr lang="hu-HU" sz="1400" dirty="0" smtClean="0"/>
              <a:t>A legegyszerűbb kompenzáló szerv</a:t>
            </a:r>
          </a:p>
          <a:p>
            <a:pPr lvl="2" eaLnBrk="1" hangingPunct="1"/>
            <a:r>
              <a:rPr lang="hu-HU" sz="1400" dirty="0" smtClean="0"/>
              <a:t>A felnyitott kör átviteli függvénye</a:t>
            </a:r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endParaRPr lang="hu-HU" sz="1400" dirty="0" smtClean="0"/>
          </a:p>
          <a:p>
            <a:pPr lvl="2" eaLnBrk="1" hangingPunct="1"/>
            <a:r>
              <a:rPr lang="hu-HU" sz="1400" dirty="0" smtClean="0"/>
              <a:t>A felnyitott kör </a:t>
            </a:r>
            <a:r>
              <a:rPr lang="hu-HU" sz="1400" dirty="0" err="1" smtClean="0"/>
              <a:t>Bode</a:t>
            </a:r>
            <a:r>
              <a:rPr lang="hu-HU" sz="1400" dirty="0" smtClean="0"/>
              <a:t> diagramjában</a:t>
            </a:r>
          </a:p>
          <a:p>
            <a:pPr lvl="3" eaLnBrk="1" hangingPunct="1"/>
            <a:r>
              <a:rPr lang="hu-HU" sz="1200" dirty="0" smtClean="0"/>
              <a:t>A fázisgörbe nem változik</a:t>
            </a:r>
          </a:p>
          <a:p>
            <a:pPr lvl="3" eaLnBrk="1" hangingPunct="1"/>
            <a:r>
              <a:rPr lang="hu-HU" sz="1200" dirty="0" smtClean="0"/>
              <a:t>Az amplitúdó görbe a </a:t>
            </a:r>
            <a:r>
              <a:rPr lang="hu-HU" sz="1200" dirty="0" err="1" smtClean="0"/>
              <a:t>k</a:t>
            </a:r>
            <a:r>
              <a:rPr lang="hu-HU" sz="1200" baseline="-25000" dirty="0" err="1" smtClean="0"/>
              <a:t>c</a:t>
            </a:r>
            <a:r>
              <a:rPr lang="hu-HU" sz="1200" dirty="0" smtClean="0"/>
              <a:t> erősítési tényezőnek megfelelően, </a:t>
            </a:r>
            <a:r>
              <a:rPr lang="hu-HU" sz="1200" dirty="0" err="1" smtClean="0"/>
              <a:t>w</a:t>
            </a:r>
            <a:r>
              <a:rPr lang="hu-HU" sz="1200" baseline="-25000" dirty="0" err="1" smtClean="0"/>
              <a:t>p</a:t>
            </a:r>
            <a:r>
              <a:rPr lang="hu-HU" sz="1200" dirty="0" smtClean="0"/>
              <a:t>(s) görbéjéhez képest eltolódik</a:t>
            </a:r>
          </a:p>
          <a:p>
            <a:pPr lvl="2" eaLnBrk="1" hangingPunct="1"/>
            <a:endParaRPr lang="hu-HU" sz="1200" dirty="0" smtClean="0"/>
          </a:p>
          <a:p>
            <a:pPr lvl="2" eaLnBrk="1" hangingPunct="1"/>
            <a:endParaRPr lang="hu-HU" sz="12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C49EB-9F1C-4C67-B407-012DCBE443C4}" type="slidenum">
              <a:rPr lang="hu-HU"/>
              <a:pPr>
                <a:defRPr/>
              </a:pPr>
              <a:t>48</a:t>
            </a:fld>
            <a:endParaRPr lang="hu-HU" dirty="0"/>
          </a:p>
        </p:txBody>
      </p:sp>
      <p:sp>
        <p:nvSpPr>
          <p:cNvPr id="6" name="Szövegdoboz 16"/>
          <p:cNvSpPr txBox="1">
            <a:spLocks noChangeArrowheads="1"/>
          </p:cNvSpPr>
          <p:nvPr/>
        </p:nvSpPr>
        <p:spPr bwMode="auto">
          <a:xfrm>
            <a:off x="3751263" y="4397375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dirty="0" err="1">
                <a:latin typeface="+mj-lt"/>
                <a:cs typeface="Arial" pitchFamily="34" charset="0"/>
              </a:rPr>
              <a:t>k</a:t>
            </a:r>
            <a:r>
              <a:rPr lang="hu-HU" baseline="-25000" dirty="0" err="1">
                <a:latin typeface="+mj-lt"/>
                <a:cs typeface="Arial" pitchFamily="34" charset="0"/>
              </a:rPr>
              <a:t>c</a:t>
            </a:r>
            <a:endParaRPr lang="hu-HU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 rot="16200000" flipV="1">
            <a:off x="3032125" y="4894263"/>
            <a:ext cx="5762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3103563" y="4605338"/>
            <a:ext cx="231775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-</a:t>
            </a:r>
            <a:endParaRPr lang="hu-HU" sz="1400" dirty="0">
              <a:latin typeface="+mn-lt"/>
            </a:endParaRPr>
          </a:p>
        </p:txBody>
      </p:sp>
      <p:sp>
        <p:nvSpPr>
          <p:cNvPr id="9" name="Szövegdoboz 14"/>
          <p:cNvSpPr txBox="1">
            <a:spLocks noChangeArrowheads="1"/>
          </p:cNvSpPr>
          <p:nvPr/>
        </p:nvSpPr>
        <p:spPr bwMode="auto">
          <a:xfrm>
            <a:off x="5037138" y="4397375"/>
            <a:ext cx="785812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dirty="0" err="1">
                <a:latin typeface="+mj-lt"/>
                <a:cs typeface="Arial" pitchFamily="34" charset="0"/>
              </a:rPr>
              <a:t>w</a:t>
            </a:r>
            <a:r>
              <a:rPr lang="hu-HU" baseline="-25000" dirty="0" err="1">
                <a:latin typeface="+mj-lt"/>
                <a:cs typeface="Arial" pitchFamily="34" charset="0"/>
              </a:rPr>
              <a:t>p</a:t>
            </a:r>
            <a:r>
              <a:rPr lang="hu-HU" dirty="0">
                <a:latin typeface="+mj-lt"/>
                <a:cs typeface="Arial" pitchFamily="34" charset="0"/>
              </a:rPr>
              <a:t>(s)</a:t>
            </a:r>
            <a:endParaRPr lang="hu-HU" baseline="-25000" dirty="0">
              <a:latin typeface="+mj-lt"/>
              <a:cs typeface="Arial" pitchFamily="34" charset="0"/>
            </a:endParaRPr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3311525" y="5183188"/>
            <a:ext cx="27352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rot="5400000">
            <a:off x="5749926" y="4899025"/>
            <a:ext cx="5762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6270625" y="4325938"/>
            <a:ext cx="4460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y(s)</a:t>
            </a:r>
            <a:endParaRPr lang="hu-HU" sz="1400" dirty="0">
              <a:latin typeface="+mn-lt"/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4537075" y="4611688"/>
            <a:ext cx="5032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3321050" y="4603750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5822950" y="4611688"/>
            <a:ext cx="68421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3032125" y="4603750"/>
            <a:ext cx="287338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3237819" y="4318000"/>
            <a:ext cx="5143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y</a:t>
            </a:r>
            <a:r>
              <a:rPr lang="hu-HU" sz="1400" baseline="-25000" dirty="0" err="1">
                <a:latin typeface="+mj-lt"/>
              </a:rPr>
              <a:t>h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720975" y="4325938"/>
            <a:ext cx="515938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u</a:t>
            </a:r>
            <a:r>
              <a:rPr lang="hu-HU" sz="1400" baseline="-25000" dirty="0" err="1">
                <a:latin typeface="+mj-lt"/>
              </a:rPr>
              <a:t>a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567238" y="4343400"/>
            <a:ext cx="4587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u(s)</a:t>
            </a:r>
            <a:endParaRPr lang="hu-HU" sz="1400" baseline="-25000" dirty="0">
              <a:latin typeface="+mn-lt"/>
            </a:endParaRPr>
          </a:p>
        </p:txBody>
      </p:sp>
      <p:pic>
        <p:nvPicPr>
          <p:cNvPr id="51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0" y="2552700"/>
            <a:ext cx="24257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églalap 19"/>
          <p:cNvSpPr/>
          <p:nvPr/>
        </p:nvSpPr>
        <p:spPr>
          <a:xfrm>
            <a:off x="3679371" y="4321630"/>
            <a:ext cx="2198916" cy="5878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5253039" y="4005945"/>
            <a:ext cx="55335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smtClean="0">
                <a:solidFill>
                  <a:srgbClr val="FF0000"/>
                </a:solidFill>
                <a:latin typeface="+mj-lt"/>
              </a:rPr>
              <a:t>w</a:t>
            </a:r>
            <a:r>
              <a:rPr lang="hu-HU" sz="1400" baseline="-250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hu-HU" sz="1400" dirty="0" smtClean="0">
                <a:solidFill>
                  <a:srgbClr val="FF0000"/>
                </a:solidFill>
                <a:latin typeface="+mj-lt"/>
              </a:rPr>
              <a:t>(s</a:t>
            </a:r>
            <a:r>
              <a:rPr lang="hu-HU" sz="1400" dirty="0">
                <a:solidFill>
                  <a:srgbClr val="FF0000"/>
                </a:solidFill>
                <a:latin typeface="+mj-lt"/>
              </a:rPr>
              <a:t>)</a:t>
            </a:r>
            <a:endParaRPr lang="hu-HU" sz="1400" baseline="-25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2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5222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SISO szabályzási kör méretezése</a:t>
            </a:r>
          </a:p>
          <a:p>
            <a:pPr lvl="1" eaLnBrk="1" hangingPunct="1"/>
            <a:r>
              <a:rPr lang="hu-HU" sz="1600" smtClean="0"/>
              <a:t>P kompenzáció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AFC8A5-7C22-4554-9476-2C130B0E0BB4}" type="slidenum">
              <a:rPr lang="hu-HU"/>
              <a:pPr>
                <a:defRPr/>
              </a:pPr>
              <a:t>49</a:t>
            </a:fld>
            <a:endParaRPr lang="hu-HU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3113" y="1708150"/>
            <a:ext cx="62039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artalom helye 2"/>
          <p:cNvSpPr txBox="1">
            <a:spLocks/>
          </p:cNvSpPr>
          <p:nvPr/>
        </p:nvSpPr>
        <p:spPr bwMode="auto">
          <a:xfrm>
            <a:off x="-139700" y="2376488"/>
            <a:ext cx="36798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60°-os </a:t>
            </a:r>
            <a:r>
              <a:rPr lang="hu-HU" sz="1200" dirty="0" err="1">
                <a:latin typeface="Symbol" pitchFamily="18" charset="2"/>
                <a:cs typeface="+mn-cs"/>
              </a:rPr>
              <a:t>j</a:t>
            </a:r>
            <a:r>
              <a:rPr lang="hu-HU" sz="1200" baseline="-25000" dirty="0" err="1">
                <a:latin typeface="+mn-lt"/>
                <a:cs typeface="+mn-cs"/>
              </a:rPr>
              <a:t>t</a:t>
            </a:r>
            <a:r>
              <a:rPr lang="hu-HU" sz="1200" dirty="0" err="1">
                <a:latin typeface="+mn-lt"/>
                <a:cs typeface="+mn-cs"/>
              </a:rPr>
              <a:t>-re</a:t>
            </a:r>
            <a:r>
              <a:rPr lang="hu-HU" sz="1200" dirty="0">
                <a:latin typeface="+mn-lt"/>
                <a:cs typeface="+mn-cs"/>
              </a:rPr>
              <a:t> törekszünk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Ehhez -120°-os fázisszög tartozik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Megkeressük a hozzá tartozó </a:t>
            </a:r>
            <a:r>
              <a:rPr lang="hu-HU" sz="1200" dirty="0">
                <a:latin typeface="Symbol" pitchFamily="18" charset="2"/>
                <a:cs typeface="+mn-cs"/>
              </a:rPr>
              <a:t>w</a:t>
            </a:r>
            <a:r>
              <a:rPr lang="hu-HU" sz="1200" dirty="0">
                <a:latin typeface="+mn-lt"/>
                <a:cs typeface="+mn-cs"/>
              </a:rPr>
              <a:t>-t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Leolvassuk ezen az </a:t>
            </a:r>
            <a:r>
              <a:rPr lang="hu-HU" sz="1200" dirty="0" err="1">
                <a:latin typeface="Symbol" pitchFamily="18" charset="2"/>
                <a:cs typeface="+mn-cs"/>
              </a:rPr>
              <a:t>w</a:t>
            </a:r>
            <a:r>
              <a:rPr lang="hu-HU" sz="1200" dirty="0" err="1">
                <a:latin typeface="+mn-lt"/>
                <a:cs typeface="+mn-cs"/>
              </a:rPr>
              <a:t>-án</a:t>
            </a:r>
            <a:r>
              <a:rPr lang="hu-HU" sz="1200" dirty="0">
                <a:latin typeface="+mn-lt"/>
                <a:cs typeface="+mn-cs"/>
              </a:rPr>
              <a:t> az erősítést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endParaRPr lang="hu-HU" sz="12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Mivel a fázisgörbe nem változik 17,6 dB-el megnövelve a kör-erősítést az </a:t>
            </a:r>
            <a:r>
              <a:rPr lang="hu-HU" sz="1200" dirty="0" err="1">
                <a:latin typeface="+mn-lt"/>
                <a:cs typeface="+mn-cs"/>
              </a:rPr>
              <a:t>amplitúdógörbe</a:t>
            </a:r>
            <a:r>
              <a:rPr lang="hu-HU" sz="1200" dirty="0">
                <a:latin typeface="+mn-lt"/>
                <a:cs typeface="+mn-cs"/>
              </a:rPr>
              <a:t> pont ezen az </a:t>
            </a:r>
            <a:r>
              <a:rPr lang="hu-HU" sz="1200" dirty="0" err="1">
                <a:latin typeface="Symbol" pitchFamily="18" charset="2"/>
                <a:cs typeface="+mn-cs"/>
              </a:rPr>
              <a:t>w</a:t>
            </a:r>
            <a:r>
              <a:rPr lang="hu-HU" sz="1200" dirty="0" err="1">
                <a:latin typeface="+mn-lt"/>
                <a:cs typeface="+mn-cs"/>
              </a:rPr>
              <a:t>-án</a:t>
            </a:r>
            <a:r>
              <a:rPr lang="hu-HU" sz="1200" dirty="0">
                <a:latin typeface="+mn-lt"/>
                <a:cs typeface="+mn-cs"/>
              </a:rPr>
              <a:t> fogja metszeni a </a:t>
            </a:r>
            <a:r>
              <a:rPr lang="hu-HU" sz="1200" dirty="0" smtClean="0">
                <a:latin typeface="+mn-lt"/>
                <a:cs typeface="+mn-cs"/>
              </a:rPr>
              <a:t>0dB-es </a:t>
            </a:r>
            <a:r>
              <a:rPr lang="hu-HU" sz="1200" dirty="0">
                <a:latin typeface="+mn-lt"/>
                <a:cs typeface="+mn-cs"/>
              </a:rPr>
              <a:t>tengelyt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endParaRPr lang="hu-HU" sz="12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defRPr/>
            </a:pPr>
            <a:endParaRPr lang="hu-HU" sz="12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endParaRPr lang="hu-HU" sz="12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endParaRPr lang="hu-HU" sz="12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Vagyis 60°-lesz a </a:t>
            </a:r>
            <a:r>
              <a:rPr lang="hu-HU" sz="1200" dirty="0" err="1">
                <a:latin typeface="Symbol" pitchFamily="18" charset="2"/>
              </a:rPr>
              <a:t>j</a:t>
            </a:r>
            <a:r>
              <a:rPr lang="hu-HU" sz="1200" baseline="-25000" dirty="0" err="1"/>
              <a:t>t</a:t>
            </a:r>
            <a:r>
              <a:rPr lang="hu-HU" sz="1200" dirty="0">
                <a:latin typeface="+mn-lt"/>
                <a:cs typeface="+mn-cs"/>
              </a:rPr>
              <a:t> 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6063" y="4384675"/>
            <a:ext cx="1003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3113" y="1708150"/>
            <a:ext cx="62039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8263" y="4667250"/>
            <a:ext cx="1293812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Egyenes összekötő 19"/>
          <p:cNvCxnSpPr/>
          <p:nvPr/>
        </p:nvCxnSpPr>
        <p:spPr>
          <a:xfrm rot="5400000">
            <a:off x="5122862" y="4478338"/>
            <a:ext cx="3781425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rot="10800000">
            <a:off x="4208463" y="5300663"/>
            <a:ext cx="2773362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rot="10800000">
            <a:off x="4235450" y="2825750"/>
            <a:ext cx="2771775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5137150" y="2728913"/>
            <a:ext cx="593725" cy="187325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</a:rPr>
              <a:t>-17,6 dB</a:t>
            </a:r>
            <a:endParaRPr lang="hu-HU" sz="1200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353050" y="5207000"/>
            <a:ext cx="457200" cy="184150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</a:rPr>
              <a:t>-120°</a:t>
            </a:r>
            <a:endParaRPr lang="hu-HU" sz="1200" baseline="-250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6" name="Egyenes összekötő 15"/>
          <p:cNvCxnSpPr/>
          <p:nvPr/>
        </p:nvCxnSpPr>
        <p:spPr>
          <a:xfrm rot="16200000" flipH="1">
            <a:off x="6511925" y="5499100"/>
            <a:ext cx="431800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6119813" y="5399088"/>
            <a:ext cx="604837" cy="184150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200" dirty="0" err="1">
                <a:latin typeface="Symbol" pitchFamily="18" charset="2"/>
              </a:rPr>
              <a:t>j</a:t>
            </a:r>
            <a:r>
              <a:rPr lang="hu-HU" sz="1200" dirty="0" err="1">
                <a:latin typeface="+mj-lt"/>
              </a:rPr>
              <a:t>t</a:t>
            </a:r>
            <a:r>
              <a:rPr lang="hu-HU" sz="1200" dirty="0">
                <a:latin typeface="+mj-lt"/>
              </a:rPr>
              <a:t> = 60°</a:t>
            </a:r>
            <a:endParaRPr lang="hu-HU" sz="1200" baseline="-25000" dirty="0">
              <a:latin typeface="+mj-lt"/>
            </a:endParaRPr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338" y="5734050"/>
            <a:ext cx="2400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zövegdoboz 22"/>
          <p:cNvSpPr txBox="1"/>
          <p:nvPr/>
        </p:nvSpPr>
        <p:spPr>
          <a:xfrm>
            <a:off x="6700838" y="4354513"/>
            <a:ext cx="685800" cy="185737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FF0000"/>
                </a:solidFill>
                <a:latin typeface="+mj-lt"/>
              </a:rPr>
              <a:t>0,6 </a:t>
            </a:r>
            <a:r>
              <a:rPr lang="hu-HU" sz="1200" dirty="0" err="1">
                <a:solidFill>
                  <a:srgbClr val="FF0000"/>
                </a:solidFill>
                <a:latin typeface="+mj-lt"/>
              </a:rPr>
              <a:t>rad</a:t>
            </a:r>
            <a:r>
              <a:rPr lang="hu-HU" sz="1200" dirty="0">
                <a:solidFill>
                  <a:srgbClr val="FF0000"/>
                </a:solidFill>
                <a:latin typeface="+mj-lt"/>
              </a:rPr>
              <a:t>/s</a:t>
            </a:r>
            <a:endParaRPr lang="hu-HU" sz="1200" baseline="-25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5" grpId="0" animBg="1"/>
      <p:bldP spid="17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dirty="0" smtClean="0"/>
              <a:t>Lineáris dinamikus rendszerek, folyamatok</a:t>
            </a:r>
          </a:p>
          <a:p>
            <a:pPr lvl="1" eaLnBrk="1" hangingPunct="1"/>
            <a:r>
              <a:rPr lang="hu-HU" sz="1600" dirty="0" smtClean="0"/>
              <a:t>Átviteli függvény</a:t>
            </a:r>
          </a:p>
          <a:p>
            <a:pPr lvl="2" eaLnBrk="1" hangingPunct="1"/>
            <a:r>
              <a:rPr lang="hu-HU" sz="1400" dirty="0" smtClean="0"/>
              <a:t>Sokszor előnyösebb a gyökök negatív </a:t>
            </a:r>
            <a:r>
              <a:rPr lang="hu-HU" sz="1400" dirty="0" err="1" smtClean="0"/>
              <a:t>reciprokát</a:t>
            </a:r>
            <a:r>
              <a:rPr lang="hu-HU" sz="1400" dirty="0" smtClean="0"/>
              <a:t> használni</a:t>
            </a:r>
          </a:p>
          <a:p>
            <a:pPr lvl="3" eaLnBrk="1" hangingPunct="1"/>
            <a:endParaRPr lang="hu-HU" sz="1200" dirty="0" smtClean="0"/>
          </a:p>
          <a:p>
            <a:pPr lvl="3" eaLnBrk="1" hangingPunct="1"/>
            <a:endParaRPr lang="hu-HU" sz="1200" dirty="0" smtClean="0"/>
          </a:p>
          <a:p>
            <a:pPr lvl="3" eaLnBrk="1" hangingPunct="1"/>
            <a:endParaRPr lang="hu-HU" sz="1200" dirty="0" smtClean="0"/>
          </a:p>
          <a:p>
            <a:pPr lvl="3" eaLnBrk="1" hangingPunct="1"/>
            <a:r>
              <a:rPr lang="hu-HU" sz="1200" dirty="0" smtClean="0"/>
              <a:t>A gyöktényezős átalakítás </a:t>
            </a:r>
            <a:r>
              <a:rPr lang="hu-HU" sz="1200" dirty="0" err="1" smtClean="0"/>
              <a:t>z</a:t>
            </a:r>
            <a:r>
              <a:rPr lang="hu-HU" sz="1200" baseline="-25000" dirty="0" err="1" smtClean="0"/>
              <a:t>i</a:t>
            </a:r>
            <a:r>
              <a:rPr lang="hu-HU" sz="1200" dirty="0" smtClean="0"/>
              <a:t> = 0 zérusok és p</a:t>
            </a:r>
            <a:r>
              <a:rPr lang="hu-HU" sz="1200" baseline="-25000" dirty="0" smtClean="0"/>
              <a:t>i</a:t>
            </a:r>
            <a:r>
              <a:rPr lang="hu-HU" sz="1200" dirty="0" smtClean="0"/>
              <a:t> = 0 pólusok esetén nem hajtható végre</a:t>
            </a:r>
          </a:p>
          <a:p>
            <a:pPr lvl="4" eaLnBrk="1" hangingPunct="1"/>
            <a:r>
              <a:rPr lang="hu-HU" sz="1200" dirty="0" smtClean="0"/>
              <a:t>Ezeket eredeti alakjukban kell megőrizni  </a:t>
            </a:r>
          </a:p>
          <a:p>
            <a:pPr lvl="3" eaLnBrk="1" hangingPunct="1"/>
            <a:r>
              <a:rPr lang="hu-HU" sz="1200" dirty="0" smtClean="0"/>
              <a:t>Ha a gyöktényezős alakban csak valós együtthatókat szeretnénk a komplex konjugált gyököket másodfokú tényezőkké kell összevonni</a:t>
            </a:r>
          </a:p>
          <a:p>
            <a:pPr lvl="4" eaLnBrk="1" hangingPunct="1"/>
            <a:r>
              <a:rPr lang="hu-HU" sz="1200" dirty="0" err="1" smtClean="0"/>
              <a:t>Pl</a:t>
            </a:r>
            <a:r>
              <a:rPr lang="hu-HU" sz="1200" dirty="0" smtClean="0"/>
              <a:t>:</a:t>
            </a:r>
          </a:p>
          <a:p>
            <a:pPr lvl="4" eaLnBrk="1" hangingPunct="1">
              <a:buFont typeface="Arial" charset="0"/>
              <a:buNone/>
            </a:pPr>
            <a:r>
              <a:rPr lang="hu-HU" sz="1200" dirty="0" smtClean="0"/>
              <a:t>		                  p</a:t>
            </a:r>
            <a:r>
              <a:rPr lang="hu-HU" sz="1200" baseline="-25000" dirty="0" smtClean="0"/>
              <a:t>i</a:t>
            </a:r>
            <a:r>
              <a:rPr lang="hu-HU" sz="1200" dirty="0" smtClean="0"/>
              <a:t> = a + </a:t>
            </a:r>
            <a:r>
              <a:rPr lang="hu-HU" sz="1200" dirty="0" err="1" smtClean="0"/>
              <a:t>jb</a:t>
            </a:r>
            <a:r>
              <a:rPr lang="hu-HU" sz="1200" dirty="0" smtClean="0"/>
              <a:t>	p</a:t>
            </a:r>
            <a:r>
              <a:rPr lang="hu-HU" sz="1200" baseline="-25000" dirty="0" smtClean="0"/>
              <a:t>i</a:t>
            </a:r>
            <a:r>
              <a:rPr lang="hu-HU" sz="1200" dirty="0" smtClean="0"/>
              <a:t>*= a – </a:t>
            </a:r>
            <a:r>
              <a:rPr lang="hu-HU" sz="1200" dirty="0" err="1" smtClean="0"/>
              <a:t>jb</a:t>
            </a:r>
            <a:endParaRPr lang="hu-HU" sz="1200" dirty="0" smtClean="0"/>
          </a:p>
          <a:p>
            <a:pPr lvl="4" eaLnBrk="1" hangingPunct="1">
              <a:buFont typeface="Arial" charset="0"/>
              <a:buNone/>
            </a:pPr>
            <a:r>
              <a:rPr lang="hu-HU" sz="1200" dirty="0" smtClean="0"/>
              <a:t>		</a:t>
            </a:r>
          </a:p>
          <a:p>
            <a:pPr lvl="4" eaLnBrk="1" hangingPunct="1">
              <a:spcBef>
                <a:spcPct val="0"/>
              </a:spcBef>
              <a:buFont typeface="Arial" charset="0"/>
              <a:buNone/>
            </a:pPr>
            <a:r>
              <a:rPr lang="hu-HU" sz="1200" dirty="0" smtClean="0"/>
              <a:t>	                 (s – p</a:t>
            </a:r>
            <a:r>
              <a:rPr lang="hu-HU" sz="1200" baseline="-25000" dirty="0" smtClean="0"/>
              <a:t>i</a:t>
            </a:r>
            <a:r>
              <a:rPr lang="hu-HU" sz="1200" dirty="0" smtClean="0"/>
              <a:t>)(s – p</a:t>
            </a:r>
            <a:r>
              <a:rPr lang="hu-HU" sz="1200" baseline="-25000" dirty="0" smtClean="0"/>
              <a:t>i</a:t>
            </a:r>
            <a:r>
              <a:rPr lang="hu-HU" sz="1200" dirty="0" smtClean="0"/>
              <a:t>*) = s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– 2as + (a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+ b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) = s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+ 2</a:t>
            </a:r>
            <a:r>
              <a:rPr lang="hu-HU" sz="1200" dirty="0" smtClean="0">
                <a:latin typeface="Symbol" pitchFamily="18" charset="2"/>
              </a:rPr>
              <a:t>xw</a:t>
            </a:r>
            <a:r>
              <a:rPr lang="hu-HU" sz="1200" baseline="-25000" dirty="0" smtClean="0"/>
              <a:t>0</a:t>
            </a:r>
            <a:r>
              <a:rPr lang="hu-HU" sz="1200" dirty="0" smtClean="0"/>
              <a:t>s + </a:t>
            </a:r>
            <a:r>
              <a:rPr lang="hu-HU" sz="1200" dirty="0" smtClean="0">
                <a:latin typeface="Symbol" pitchFamily="18" charset="2"/>
              </a:rPr>
              <a:t>w</a:t>
            </a:r>
            <a:r>
              <a:rPr lang="hu-HU" sz="1200" baseline="-25000" dirty="0" smtClean="0"/>
              <a:t>0</a:t>
            </a:r>
            <a:r>
              <a:rPr lang="hu-HU" sz="1200" baseline="30000" dirty="0" smtClean="0"/>
              <a:t>2</a:t>
            </a:r>
          </a:p>
          <a:p>
            <a:pPr lvl="4" eaLnBrk="1" hangingPunct="1">
              <a:spcBef>
                <a:spcPct val="0"/>
              </a:spcBef>
              <a:buFont typeface="Arial" charset="0"/>
              <a:buNone/>
            </a:pPr>
            <a:endParaRPr lang="hu-HU" sz="1200" baseline="30000" dirty="0" smtClean="0"/>
          </a:p>
          <a:p>
            <a:pPr lvl="4" eaLnBrk="1" hangingPunct="1">
              <a:spcBef>
                <a:spcPct val="0"/>
              </a:spcBef>
              <a:buFont typeface="Arial" charset="0"/>
              <a:buNone/>
            </a:pPr>
            <a:r>
              <a:rPr lang="hu-HU" sz="1200" dirty="0" smtClean="0"/>
              <a:t>		                vagy az időállandókkal kifejezve</a:t>
            </a:r>
          </a:p>
          <a:p>
            <a:pPr lvl="4" eaLnBrk="1" hangingPunct="1">
              <a:spcBef>
                <a:spcPct val="0"/>
              </a:spcBef>
              <a:buFont typeface="Arial" charset="0"/>
              <a:buNone/>
            </a:pPr>
            <a:endParaRPr lang="hu-HU" sz="1200" dirty="0" smtClean="0"/>
          </a:p>
          <a:p>
            <a:pPr lvl="4" eaLnBrk="1" hangingPunct="1">
              <a:spcBef>
                <a:spcPct val="0"/>
              </a:spcBef>
              <a:buNone/>
            </a:pPr>
            <a:r>
              <a:rPr lang="hu-HU" sz="1200" dirty="0" smtClean="0"/>
              <a:t>	                             (1 – </a:t>
            </a:r>
            <a:r>
              <a:rPr lang="hu-HU" sz="1200" dirty="0" err="1" smtClean="0"/>
              <a:t>sT</a:t>
            </a:r>
            <a:r>
              <a:rPr lang="hu-HU" sz="1200" baseline="-25000" dirty="0" err="1" smtClean="0"/>
              <a:t>i</a:t>
            </a:r>
            <a:r>
              <a:rPr lang="hu-HU" sz="1200" dirty="0" smtClean="0"/>
              <a:t>)(</a:t>
            </a:r>
            <a:r>
              <a:rPr lang="hu-HU" sz="1200" dirty="0" err="1" smtClean="0"/>
              <a:t>1</a:t>
            </a:r>
            <a:r>
              <a:rPr lang="hu-HU" sz="1200" dirty="0" smtClean="0"/>
              <a:t> – </a:t>
            </a:r>
            <a:r>
              <a:rPr lang="hu-HU" sz="1200" dirty="0" err="1" smtClean="0"/>
              <a:t>sT</a:t>
            </a:r>
            <a:r>
              <a:rPr lang="hu-HU" sz="1200" baseline="-25000" dirty="0" err="1" smtClean="0"/>
              <a:t>i</a:t>
            </a:r>
            <a:r>
              <a:rPr lang="hu-HU" sz="1200" dirty="0" smtClean="0"/>
              <a:t>*) = </a:t>
            </a:r>
            <a:r>
              <a:rPr lang="hu-HU" sz="1200" dirty="0" err="1" smtClean="0"/>
              <a:t>1</a:t>
            </a:r>
            <a:r>
              <a:rPr lang="hu-HU" sz="1200" dirty="0" smtClean="0"/>
              <a:t>+ 2</a:t>
            </a:r>
            <a:r>
              <a:rPr lang="hu-HU" sz="1200" dirty="0" smtClean="0">
                <a:latin typeface="Symbol" pitchFamily="18" charset="2"/>
              </a:rPr>
              <a:t>xT</a:t>
            </a:r>
            <a:r>
              <a:rPr lang="hu-HU" sz="1200" baseline="-25000" dirty="0" smtClean="0"/>
              <a:t>0</a:t>
            </a:r>
            <a:r>
              <a:rPr lang="hu-HU" sz="1200" dirty="0" smtClean="0"/>
              <a:t>s + </a:t>
            </a:r>
            <a:r>
              <a:rPr lang="hu-HU" sz="1200" dirty="0" smtClean="0">
                <a:latin typeface="Symbol" pitchFamily="18" charset="2"/>
              </a:rPr>
              <a:t>T</a:t>
            </a:r>
            <a:r>
              <a:rPr lang="hu-HU" sz="1200" baseline="-25000" dirty="0" smtClean="0"/>
              <a:t>0</a:t>
            </a:r>
            <a:r>
              <a:rPr lang="hu-HU" sz="1200" baseline="40000" dirty="0" smtClean="0"/>
              <a:t>2</a:t>
            </a:r>
            <a:r>
              <a:rPr lang="hu-HU" sz="1200" baseline="30000" dirty="0" smtClean="0"/>
              <a:t> </a:t>
            </a:r>
            <a:r>
              <a:rPr lang="hu-HU" sz="1200" dirty="0" smtClean="0"/>
              <a:t>s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</a:t>
            </a:r>
          </a:p>
          <a:p>
            <a:pPr lvl="4" eaLnBrk="1" hangingPunct="1">
              <a:buFont typeface="Arial" charset="0"/>
              <a:buNone/>
            </a:pPr>
            <a:r>
              <a:rPr lang="hu-HU" sz="1200" dirty="0" smtClean="0"/>
              <a:t>	</a:t>
            </a:r>
          </a:p>
          <a:p>
            <a:pPr lvl="4" eaLnBrk="1" hangingPunct="1">
              <a:spcAft>
                <a:spcPts val="600"/>
              </a:spcAft>
            </a:pPr>
            <a:r>
              <a:rPr lang="hu-HU" sz="1200" dirty="0" smtClean="0">
                <a:latin typeface="Symbol" pitchFamily="18" charset="2"/>
              </a:rPr>
              <a:t>w</a:t>
            </a:r>
            <a:r>
              <a:rPr lang="hu-HU" sz="1200" baseline="-25000" dirty="0" smtClean="0"/>
              <a:t>0</a:t>
            </a:r>
            <a:r>
              <a:rPr lang="hu-HU" sz="1200" dirty="0" smtClean="0"/>
              <a:t>: sajátfrekvencia (</a:t>
            </a:r>
            <a:r>
              <a:rPr lang="hu-HU" sz="1200" dirty="0" err="1" smtClean="0"/>
              <a:t>natural</a:t>
            </a:r>
            <a:r>
              <a:rPr lang="hu-HU" sz="1200" dirty="0" smtClean="0"/>
              <a:t> </a:t>
            </a:r>
            <a:r>
              <a:rPr lang="hu-HU" sz="1200" dirty="0" err="1" smtClean="0"/>
              <a:t>frequency</a:t>
            </a:r>
            <a:r>
              <a:rPr lang="hu-HU" sz="1200" dirty="0" smtClean="0"/>
              <a:t>):       </a:t>
            </a:r>
            <a:r>
              <a:rPr lang="hu-HU" sz="1200" dirty="0" smtClean="0">
                <a:latin typeface="Symbol" pitchFamily="18" charset="2"/>
              </a:rPr>
              <a:t>w</a:t>
            </a:r>
            <a:r>
              <a:rPr lang="hu-HU" sz="1200" baseline="-25000" dirty="0" smtClean="0"/>
              <a:t>0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= a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+ b</a:t>
            </a:r>
            <a:r>
              <a:rPr lang="hu-HU" sz="1200" baseline="30000" dirty="0" smtClean="0"/>
              <a:t>2 </a:t>
            </a:r>
            <a:r>
              <a:rPr lang="hu-HU" sz="1200" dirty="0" smtClean="0"/>
              <a:t>              </a:t>
            </a:r>
            <a:r>
              <a:rPr lang="hu-HU" sz="1200" dirty="0" smtClean="0">
                <a:latin typeface="Symbol" pitchFamily="18" charset="2"/>
              </a:rPr>
              <a:t>T</a:t>
            </a:r>
            <a:r>
              <a:rPr lang="hu-HU" sz="1200" baseline="-25000" dirty="0" smtClean="0"/>
              <a:t>0</a:t>
            </a:r>
            <a:r>
              <a:rPr lang="hu-HU" sz="1200" dirty="0" smtClean="0"/>
              <a:t> = 1/</a:t>
            </a:r>
            <a:r>
              <a:rPr lang="hu-HU" sz="1200" dirty="0" smtClean="0">
                <a:latin typeface="Symbol" pitchFamily="18" charset="2"/>
              </a:rPr>
              <a:t>w</a:t>
            </a:r>
            <a:r>
              <a:rPr lang="hu-HU" sz="1200" baseline="-25000" dirty="0" smtClean="0"/>
              <a:t>0</a:t>
            </a:r>
            <a:endParaRPr lang="hu-HU" sz="1200" dirty="0" smtClean="0">
              <a:latin typeface="Symbol" pitchFamily="18" charset="2"/>
            </a:endParaRPr>
          </a:p>
          <a:p>
            <a:pPr lvl="4" eaLnBrk="1" hangingPunct="1"/>
            <a:r>
              <a:rPr lang="hu-HU" sz="1200" dirty="0" smtClean="0">
                <a:latin typeface="Symbol" pitchFamily="18" charset="2"/>
              </a:rPr>
              <a:t>x : </a:t>
            </a:r>
            <a:r>
              <a:rPr lang="hu-HU" sz="1200" dirty="0" smtClean="0"/>
              <a:t>csillapítási tényező (</a:t>
            </a:r>
            <a:r>
              <a:rPr lang="hu-HU" sz="1200" dirty="0" err="1" smtClean="0"/>
              <a:t>damping</a:t>
            </a:r>
            <a:r>
              <a:rPr lang="hu-HU" sz="1200" dirty="0" smtClean="0"/>
              <a:t> </a:t>
            </a:r>
            <a:r>
              <a:rPr lang="hu-HU" sz="1200" dirty="0" err="1" smtClean="0"/>
              <a:t>factor</a:t>
            </a:r>
            <a:r>
              <a:rPr lang="hu-HU" sz="1200" dirty="0" smtClean="0"/>
              <a:t>):         </a:t>
            </a:r>
            <a:r>
              <a:rPr lang="hu-HU" sz="1200" dirty="0" smtClean="0">
                <a:latin typeface="Symbol" pitchFamily="18" charset="2"/>
              </a:rPr>
              <a:t>x</a:t>
            </a:r>
            <a:r>
              <a:rPr lang="hu-HU" sz="1200" dirty="0" smtClean="0"/>
              <a:t> = </a:t>
            </a:r>
            <a:r>
              <a:rPr lang="hu-HU" sz="1200" dirty="0" err="1" smtClean="0"/>
              <a:t>-a</a:t>
            </a:r>
            <a:r>
              <a:rPr lang="hu-HU" sz="1200" dirty="0" smtClean="0"/>
              <a:t>/</a:t>
            </a:r>
            <a:r>
              <a:rPr lang="hu-HU" sz="1200" dirty="0" smtClean="0">
                <a:latin typeface="Symbol" pitchFamily="18" charset="2"/>
              </a:rPr>
              <a:t>w</a:t>
            </a:r>
            <a:r>
              <a:rPr lang="hu-HU" sz="1200" baseline="-25000" dirty="0" smtClean="0"/>
              <a:t>0</a:t>
            </a:r>
            <a:endParaRPr lang="hu-HU" sz="1200" dirty="0" smtClean="0"/>
          </a:p>
          <a:p>
            <a:pPr lvl="4" eaLnBrk="1" hangingPunct="1">
              <a:buFont typeface="Arial" charset="0"/>
              <a:buNone/>
            </a:pPr>
            <a:endParaRPr lang="hu-HU" sz="1200" baseline="30000" dirty="0" smtClean="0"/>
          </a:p>
          <a:p>
            <a:pPr lvl="4" eaLnBrk="1" hangingPunct="1">
              <a:buFont typeface="Arial" charset="0"/>
              <a:buNone/>
            </a:pPr>
            <a:r>
              <a:rPr lang="hu-HU" sz="1200" dirty="0" smtClean="0"/>
              <a:t>	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4F3872-A59A-4E1E-A8C7-40CCDE863A17}" type="slidenum">
              <a:rPr lang="hu-HU"/>
              <a:pPr>
                <a:defRPr/>
              </a:pPr>
              <a:t>5</a:t>
            </a:fld>
            <a:endParaRPr lang="hu-HU" dirty="0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938" y="2109788"/>
            <a:ext cx="25971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53251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SISO szabályzási kör méretezése</a:t>
            </a:r>
          </a:p>
          <a:p>
            <a:pPr lvl="1" eaLnBrk="1" hangingPunct="1"/>
            <a:r>
              <a:rPr lang="hu-HU" sz="1600" smtClean="0"/>
              <a:t>P kompenzáció</a:t>
            </a:r>
          </a:p>
          <a:p>
            <a:pPr lvl="2" eaLnBrk="1" hangingPunct="1"/>
            <a:r>
              <a:rPr lang="hu-HU" sz="1400" smtClean="0"/>
              <a:t>A zárt kör átviteli függvénye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87BABB-DDDA-4DCA-88FC-31B6F7C69F79}" type="slidenum">
              <a:rPr lang="hu-HU"/>
              <a:pPr>
                <a:defRPr/>
              </a:pPr>
              <a:t>50</a:t>
            </a:fld>
            <a:endParaRPr lang="hu-HU" dirty="0"/>
          </a:p>
        </p:txBody>
      </p:sp>
      <p:pic>
        <p:nvPicPr>
          <p:cNvPr id="532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3438" y="1950811"/>
            <a:ext cx="5895975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9704" y="3344887"/>
            <a:ext cx="2776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artalom helye 2"/>
          <p:cNvSpPr txBox="1">
            <a:spLocks/>
          </p:cNvSpPr>
          <p:nvPr/>
        </p:nvSpPr>
        <p:spPr bwMode="auto">
          <a:xfrm>
            <a:off x="0" y="3997122"/>
            <a:ext cx="3678238" cy="262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A zárt kör csak statikus hibával tudja követni az alapjelet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endParaRPr lang="hu-HU" sz="4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defRPr/>
            </a:pPr>
            <a:r>
              <a:rPr lang="hu-HU" sz="1200" dirty="0">
                <a:latin typeface="+mn-lt"/>
                <a:cs typeface="+mn-cs"/>
              </a:rPr>
              <a:t>	</a:t>
            </a:r>
            <a:r>
              <a:rPr lang="hu-HU" sz="1200" dirty="0" err="1">
                <a:latin typeface="+mn-lt"/>
                <a:cs typeface="+mn-cs"/>
              </a:rPr>
              <a:t>h</a:t>
            </a:r>
            <a:r>
              <a:rPr lang="hu-HU" sz="1200" baseline="-25000" dirty="0" err="1">
                <a:latin typeface="+mn-lt"/>
                <a:cs typeface="+mn-cs"/>
              </a:rPr>
              <a:t>s</a:t>
            </a:r>
            <a:r>
              <a:rPr lang="hu-HU" sz="1200" dirty="0">
                <a:latin typeface="+mn-lt"/>
                <a:cs typeface="+mn-cs"/>
              </a:rPr>
              <a:t> = 12 % </a:t>
            </a:r>
          </a:p>
          <a:p>
            <a:pPr marL="1143000" lvl="2" indent="-228600">
              <a:spcBef>
                <a:spcPct val="20000"/>
              </a:spcBef>
              <a:defRPr/>
            </a:pPr>
            <a:r>
              <a:rPr lang="hu-HU" sz="1200" dirty="0">
                <a:latin typeface="+mn-lt"/>
                <a:cs typeface="+mn-cs"/>
              </a:rPr>
              <a:t>	</a:t>
            </a:r>
            <a:r>
              <a:rPr lang="hu-HU" sz="1200" dirty="0" err="1">
                <a:latin typeface="Symbol" pitchFamily="18" charset="2"/>
                <a:cs typeface="+mn-cs"/>
              </a:rPr>
              <a:t>s</a:t>
            </a:r>
            <a:r>
              <a:rPr lang="hu-HU" sz="1200" baseline="-25000" dirty="0" err="1">
                <a:latin typeface="+mn-lt"/>
                <a:cs typeface="+mn-cs"/>
              </a:rPr>
              <a:t>t</a:t>
            </a:r>
            <a:r>
              <a:rPr lang="hu-HU" sz="1200" dirty="0">
                <a:latin typeface="+mn-lt"/>
                <a:cs typeface="+mn-cs"/>
              </a:rPr>
              <a:t> =  16%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endParaRPr lang="hu-HU" sz="4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A túllendülés az elvártnál nagyobb lett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Próbálgatással tovább hangoljuk a szabályzó paramétert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 err="1">
                <a:latin typeface="+mn-lt"/>
                <a:cs typeface="+mn-cs"/>
              </a:rPr>
              <a:t>k</a:t>
            </a:r>
            <a:r>
              <a:rPr lang="hu-HU" sz="1200" baseline="-25000" dirty="0" err="1">
                <a:latin typeface="+mn-lt"/>
                <a:cs typeface="+mn-cs"/>
              </a:rPr>
              <a:t>c</a:t>
            </a:r>
            <a:r>
              <a:rPr lang="hu-HU" sz="1200" dirty="0">
                <a:latin typeface="+mn-lt"/>
                <a:cs typeface="+mn-cs"/>
              </a:rPr>
              <a:t> = 6 értéket választva megkapjuk a kívánt kb. 10%-os </a:t>
            </a:r>
            <a:r>
              <a:rPr lang="hu-HU" sz="1200" dirty="0" smtClean="0">
                <a:latin typeface="+mn-lt"/>
                <a:cs typeface="+mn-cs"/>
              </a:rPr>
              <a:t>túllendülést</a:t>
            </a:r>
            <a:endParaRPr lang="hu-HU" sz="1200" dirty="0">
              <a:latin typeface="+mn-lt"/>
              <a:cs typeface="+mn-cs"/>
            </a:endParaRPr>
          </a:p>
        </p:txBody>
      </p:sp>
      <p:cxnSp>
        <p:nvCxnSpPr>
          <p:cNvPr id="29" name="Egyenes összekötő 28"/>
          <p:cNvCxnSpPr/>
          <p:nvPr/>
        </p:nvCxnSpPr>
        <p:spPr>
          <a:xfrm rot="16200000" flipH="1">
            <a:off x="8022431" y="3256757"/>
            <a:ext cx="360363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7759700" y="3151188"/>
            <a:ext cx="382588" cy="185737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</a:rPr>
              <a:t>12%</a:t>
            </a:r>
            <a:endParaRPr lang="hu-HU" sz="1200" baseline="-25000" dirty="0">
              <a:latin typeface="+mj-lt"/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599113" y="3216275"/>
            <a:ext cx="400050" cy="182563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200" dirty="0">
                <a:latin typeface="+mj-lt"/>
              </a:rPr>
              <a:t>16%</a:t>
            </a:r>
          </a:p>
        </p:txBody>
      </p:sp>
      <p:cxnSp>
        <p:nvCxnSpPr>
          <p:cNvPr id="31" name="Egyenes összekötő 30"/>
          <p:cNvCxnSpPr/>
          <p:nvPr/>
        </p:nvCxnSpPr>
        <p:spPr>
          <a:xfrm rot="16200000" flipH="1">
            <a:off x="5376863" y="3228975"/>
            <a:ext cx="431800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44" y="2171377"/>
            <a:ext cx="2492801" cy="104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4958" y="2481944"/>
            <a:ext cx="1810706" cy="53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5427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SISO szabályzási kör méretezése</a:t>
            </a:r>
          </a:p>
          <a:p>
            <a:pPr lvl="1" eaLnBrk="1" hangingPunct="1"/>
            <a:r>
              <a:rPr lang="hu-HU" sz="1600" smtClean="0"/>
              <a:t>P kompenzáció</a:t>
            </a:r>
          </a:p>
          <a:p>
            <a:pPr lvl="2" eaLnBrk="1" hangingPunct="1"/>
            <a:r>
              <a:rPr lang="hu-HU" sz="1400" smtClean="0"/>
              <a:t>Az irányító jel</a:t>
            </a:r>
            <a:endParaRPr lang="hu-HU" sz="12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3A2DCF-9FF5-4F71-A8E3-A792F9290F25}" type="slidenum">
              <a:rPr lang="hu-HU"/>
              <a:pPr>
                <a:defRPr/>
              </a:pPr>
              <a:t>51</a:t>
            </a:fld>
            <a:endParaRPr lang="hu-HU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313" y="3641725"/>
            <a:ext cx="315436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0988" y="2120900"/>
            <a:ext cx="525780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2390775"/>
            <a:ext cx="33813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artalom helye 2"/>
          <p:cNvSpPr txBox="1">
            <a:spLocks/>
          </p:cNvSpPr>
          <p:nvPr/>
        </p:nvSpPr>
        <p:spPr bwMode="auto">
          <a:xfrm>
            <a:off x="276225" y="4335463"/>
            <a:ext cx="4090988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Az u(t) irányító jel a tranziens folyamat jelentős részében meghaladja az állandósult értékét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Ez a dinamikus túlvezérlés a rendszer gyorsításának eszköze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u-HU" sz="1200" dirty="0">
                <a:latin typeface="+mn-lt"/>
                <a:cs typeface="+mn-cs"/>
              </a:rPr>
              <a:t>A rendszer vágási frekvenciájának növelésével csökkentjük a beállási időt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endParaRPr lang="hu-HU" sz="1200" dirty="0">
              <a:latin typeface="+mn-lt"/>
              <a:cs typeface="+mn-cs"/>
            </a:endParaRPr>
          </a:p>
          <a:p>
            <a:pPr marL="1143000" lvl="2" indent="-228600">
              <a:spcBef>
                <a:spcPct val="20000"/>
              </a:spcBef>
              <a:defRPr/>
            </a:pPr>
            <a:endParaRPr lang="hu-HU" sz="1200" dirty="0">
              <a:latin typeface="+mn-lt"/>
              <a:cs typeface="+mn-cs"/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5426075" y="4232275"/>
            <a:ext cx="384175" cy="184150"/>
          </a:xfrm>
          <a:prstGeom prst="rect">
            <a:avLst/>
          </a:prstGeom>
          <a:solidFill>
            <a:schemeClr val="bg1"/>
          </a:solidFill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hu-HU" sz="1200" dirty="0">
                <a:solidFill>
                  <a:srgbClr val="0000FF"/>
                </a:solidFill>
                <a:latin typeface="+mj-lt"/>
              </a:rPr>
              <a:t>u(t)</a:t>
            </a:r>
            <a:endParaRPr lang="hu-HU" sz="1200" baseline="-250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4608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SISO szabályzási kör méretezése</a:t>
            </a:r>
          </a:p>
          <a:p>
            <a:pPr lvl="1" eaLnBrk="1" hangingPunct="1"/>
            <a:r>
              <a:rPr lang="hu-HU" sz="1600" smtClean="0"/>
              <a:t>PI kompenzáció</a:t>
            </a:r>
          </a:p>
          <a:p>
            <a:pPr lvl="2" eaLnBrk="1" hangingPunct="1"/>
            <a:r>
              <a:rPr lang="hu-HU" sz="1400" smtClean="0"/>
              <a:t>A zárt kör statikus hibája a felnyitott kör erősítésének növelésével csökkenthető</a:t>
            </a:r>
          </a:p>
          <a:p>
            <a:pPr lvl="3" eaLnBrk="1" hangingPunct="1"/>
            <a:r>
              <a:rPr lang="hu-HU" sz="1200" smtClean="0"/>
              <a:t>A valóságos folyamatok bemenő jelét azonban nem növelhetjük minden határon túl</a:t>
            </a:r>
          </a:p>
          <a:p>
            <a:pPr lvl="3" eaLnBrk="1" hangingPunct="1"/>
            <a:r>
              <a:rPr lang="hu-HU" sz="1200" smtClean="0"/>
              <a:t>Az erősítés növelésével a rendszer instabillá válhat</a:t>
            </a:r>
          </a:p>
          <a:p>
            <a:pPr lvl="2" eaLnBrk="1" hangingPunct="1"/>
            <a:r>
              <a:rPr lang="hu-HU" sz="1400" smtClean="0"/>
              <a:t>A felnyitott kör kisfrekvenciás viselkedését integráló jellegűvé tesszük</a:t>
            </a:r>
          </a:p>
          <a:p>
            <a:pPr lvl="3" eaLnBrk="1" hangingPunct="1"/>
            <a:r>
              <a:rPr lang="hu-HU" sz="1200" smtClean="0"/>
              <a:t>A típusszámát 1-el növeljük</a:t>
            </a:r>
          </a:p>
          <a:p>
            <a:pPr lvl="3" eaLnBrk="1" hangingPunct="1"/>
            <a:r>
              <a:rPr lang="hu-HU" sz="1200" smtClean="0"/>
              <a:t>Egységugrás bemenetre a statikus hiba zérus lesz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k</a:t>
            </a:r>
            <a:r>
              <a:rPr lang="hu-HU" sz="1200" baseline="-25000" smtClean="0"/>
              <a:t>c</a:t>
            </a:r>
            <a:r>
              <a:rPr lang="hu-HU" sz="1200" smtClean="0"/>
              <a:t> az arányos csatorna erősítése</a:t>
            </a:r>
          </a:p>
          <a:p>
            <a:pPr lvl="3" eaLnBrk="1" hangingPunct="1"/>
            <a:r>
              <a:rPr lang="hu-HU" sz="1200" smtClean="0"/>
              <a:t>T</a:t>
            </a:r>
            <a:r>
              <a:rPr lang="hu-HU" sz="1200" baseline="-25000" smtClean="0"/>
              <a:t>I</a:t>
            </a:r>
            <a:r>
              <a:rPr lang="hu-HU" sz="1200" smtClean="0"/>
              <a:t> az integrálási idő</a:t>
            </a:r>
          </a:p>
          <a:p>
            <a:pPr lvl="4" eaLnBrk="1" hangingPunct="1"/>
            <a:r>
              <a:rPr lang="hu-HU" sz="1200" smtClean="0"/>
              <a:t>Egységugrás bemenő jelnél T</a:t>
            </a:r>
            <a:r>
              <a:rPr lang="hu-HU" sz="1200" baseline="-25000" smtClean="0"/>
              <a:t>I </a:t>
            </a:r>
            <a:r>
              <a:rPr lang="hu-HU" sz="1200" smtClean="0"/>
              <a:t> elteltével a az integráló csatorna kimenete egyenlővé válik az arányos csatorna kimenetével</a:t>
            </a:r>
          </a:p>
          <a:p>
            <a:pPr lvl="3" eaLnBrk="1" hangingPunct="1"/>
            <a:r>
              <a:rPr lang="hu-HU" sz="1200" smtClean="0"/>
              <a:t>1/T</a:t>
            </a:r>
            <a:r>
              <a:rPr lang="hu-HU" sz="1200" baseline="-25000" smtClean="0"/>
              <a:t>I</a:t>
            </a:r>
            <a:r>
              <a:rPr lang="hu-HU" sz="1200" smtClean="0"/>
              <a:t>-nél kisebb frekvenciákon integráló, az azoknál nagyobb frekvenciákon arányos a tag viselkedése</a:t>
            </a:r>
          </a:p>
          <a:p>
            <a:pPr lvl="2" eaLnBrk="1" hangingPunct="1"/>
            <a:endParaRPr lang="hu-HU" sz="12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56376F-8CB5-4A64-97B7-CC05C54F757A}" type="slidenum">
              <a:rPr lang="hu-HU"/>
              <a:pPr>
                <a:defRPr/>
              </a:pPr>
              <a:t>52</a:t>
            </a:fld>
            <a:endParaRPr lang="hu-HU" dirty="0"/>
          </a:p>
        </p:txBody>
      </p:sp>
      <p:sp>
        <p:nvSpPr>
          <p:cNvPr id="6" name="Szövegdoboz 16"/>
          <p:cNvSpPr txBox="1">
            <a:spLocks noChangeArrowheads="1"/>
          </p:cNvSpPr>
          <p:nvPr/>
        </p:nvSpPr>
        <p:spPr bwMode="auto">
          <a:xfrm>
            <a:off x="3321050" y="4106863"/>
            <a:ext cx="581025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hu-HU" baseline="-2500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1855788" y="4017963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rot="16200000" flipV="1">
            <a:off x="2742407" y="4004469"/>
            <a:ext cx="6477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3900488" y="4321175"/>
            <a:ext cx="214312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rot="5400000">
            <a:off x="3791744" y="4001294"/>
            <a:ext cx="6477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4249738" y="3716338"/>
            <a:ext cx="4587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u(s)</a:t>
            </a:r>
            <a:endParaRPr lang="hu-HU" sz="1400" dirty="0">
              <a:latin typeface="+mn-lt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4121150" y="4002088"/>
            <a:ext cx="612775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065463" y="3678238"/>
            <a:ext cx="25241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1727200" y="3695700"/>
            <a:ext cx="5095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y</a:t>
            </a:r>
            <a:r>
              <a:rPr lang="hu-HU" sz="1400" baseline="-25000" dirty="0" err="1">
                <a:latin typeface="+mj-lt"/>
              </a:rPr>
              <a:t>h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3903663" y="3678238"/>
            <a:ext cx="214312" cy="1587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5511800" y="4002088"/>
            <a:ext cx="500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8"/>
          <p:cNvSpPr txBox="1">
            <a:spLocks noChangeArrowheads="1"/>
          </p:cNvSpPr>
          <p:nvPr/>
        </p:nvSpPr>
        <p:spPr bwMode="auto">
          <a:xfrm>
            <a:off x="6011863" y="3721100"/>
            <a:ext cx="854075" cy="566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hu-HU" baseline="-25000"/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6875463" y="4002088"/>
            <a:ext cx="5000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3067050" y="4319588"/>
            <a:ext cx="252413" cy="1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2808288" y="4013200"/>
            <a:ext cx="2508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8"/>
          <p:cNvSpPr txBox="1">
            <a:spLocks noChangeArrowheads="1"/>
          </p:cNvSpPr>
          <p:nvPr/>
        </p:nvSpPr>
        <p:spPr bwMode="auto">
          <a:xfrm>
            <a:off x="2293938" y="3798888"/>
            <a:ext cx="509587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hu-HU" baseline="-25000"/>
          </a:p>
        </p:txBody>
      </p:sp>
      <p:sp>
        <p:nvSpPr>
          <p:cNvPr id="26" name="Szövegdoboz 16"/>
          <p:cNvSpPr txBox="1">
            <a:spLocks noChangeArrowheads="1"/>
          </p:cNvSpPr>
          <p:nvPr/>
        </p:nvSpPr>
        <p:spPr bwMode="auto">
          <a:xfrm>
            <a:off x="3314700" y="3479800"/>
            <a:ext cx="582613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hu-HU" baseline="-25000"/>
          </a:p>
        </p:txBody>
      </p:sp>
      <p:sp>
        <p:nvSpPr>
          <p:cNvPr id="27" name="Szövegdoboz 26"/>
          <p:cNvSpPr txBox="1"/>
          <p:nvPr/>
        </p:nvSpPr>
        <p:spPr>
          <a:xfrm>
            <a:off x="6908800" y="3711575"/>
            <a:ext cx="4587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>
                <a:latin typeface="+mj-lt"/>
              </a:rPr>
              <a:t>u(s)</a:t>
            </a:r>
            <a:endParaRPr lang="hu-HU" sz="1400" dirty="0">
              <a:latin typeface="+mn-lt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451475" y="3706813"/>
            <a:ext cx="5080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dirty="0" err="1">
                <a:latin typeface="+mj-lt"/>
              </a:rPr>
              <a:t>y</a:t>
            </a:r>
            <a:r>
              <a:rPr lang="hu-HU" sz="1400" baseline="-25000" dirty="0" err="1">
                <a:latin typeface="+mj-lt"/>
              </a:rPr>
              <a:t>h</a:t>
            </a:r>
            <a:r>
              <a:rPr lang="hu-HU" sz="1400" dirty="0">
                <a:latin typeface="+mj-lt"/>
              </a:rPr>
              <a:t>(s)</a:t>
            </a:r>
            <a:endParaRPr lang="hu-HU" sz="1400" baseline="-25000" dirty="0">
              <a:latin typeface="+mn-lt"/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825" y="4114800"/>
            <a:ext cx="36036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6950" y="3557588"/>
            <a:ext cx="1460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60625" y="3836988"/>
            <a:ext cx="19685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5363" y="3790950"/>
            <a:ext cx="72866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60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60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60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7" grpId="0"/>
      <p:bldP spid="20" grpId="0" animBg="1"/>
      <p:bldP spid="25" grpId="0" animBg="1"/>
      <p:bldP spid="26" grpId="0" animBg="1"/>
      <p:bldP spid="27" grpId="0"/>
      <p:bldP spid="2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4608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>
              <a:defRPr/>
            </a:pPr>
            <a:r>
              <a:rPr lang="hu-HU" sz="2000" dirty="0" smtClean="0"/>
              <a:t>SISO szabályzási kör méretezése</a:t>
            </a:r>
          </a:p>
          <a:p>
            <a:pPr lvl="1" eaLnBrk="1" hangingPunct="1">
              <a:defRPr/>
            </a:pPr>
            <a:r>
              <a:rPr lang="hu-HU" sz="1600" dirty="0" smtClean="0"/>
              <a:t>PI kompenzáció</a:t>
            </a:r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2" eaLnBrk="1" hangingPunct="1">
              <a:defRPr/>
            </a:pPr>
            <a:r>
              <a:rPr lang="hu-HU" sz="1400" dirty="0" smtClean="0"/>
              <a:t>A nyitott kör alacsony frekvenciás viselkedése integráló tulajdonságú lesz</a:t>
            </a:r>
          </a:p>
          <a:p>
            <a:pPr lvl="2" eaLnBrk="1" hangingPunct="1">
              <a:defRPr/>
            </a:pPr>
            <a:r>
              <a:rPr lang="hu-HU" sz="1400" dirty="0" smtClean="0"/>
              <a:t>A PI kompenzációhoz hasonlóan az amplitúdó görbét függőleges irányban önmagával párhuzamosan eltolja</a:t>
            </a:r>
          </a:p>
          <a:p>
            <a:pPr lvl="2" eaLnBrk="1" hangingPunct="1">
              <a:defRPr/>
            </a:pPr>
            <a:r>
              <a:rPr lang="hu-HU" sz="1400" dirty="0" smtClean="0"/>
              <a:t>A legalacsonyabb frekvenciájú sarokpontot a szabályzóval </a:t>
            </a:r>
            <a:r>
              <a:rPr lang="hu-HU" sz="1400" dirty="0" smtClean="0">
                <a:latin typeface="Symbol" pitchFamily="18" charset="2"/>
              </a:rPr>
              <a:t>w</a:t>
            </a:r>
            <a:r>
              <a:rPr lang="hu-HU" sz="1400" dirty="0" smtClean="0"/>
              <a:t> = 0 frekvenciára helyezzük át úgy hogy a P kompenzációval beállított dinamika közel változatlan maradjon</a:t>
            </a:r>
          </a:p>
          <a:p>
            <a:pPr lvl="2" eaLnBrk="1" hangingPunct="1">
              <a:defRPr/>
            </a:pPr>
            <a:endParaRPr lang="hu-HU" sz="1050" dirty="0" smtClean="0"/>
          </a:p>
          <a:p>
            <a:pPr lvl="3" eaLnBrk="1" hangingPunct="1">
              <a:buFont typeface="Arial" charset="0"/>
              <a:buNone/>
              <a:defRPr/>
            </a:pPr>
            <a:r>
              <a:rPr lang="hu-HU" sz="1200" dirty="0" smtClean="0">
                <a:latin typeface="Symbol" pitchFamily="18" charset="2"/>
              </a:rPr>
              <a:t>				</a:t>
            </a:r>
            <a:r>
              <a:rPr lang="hu-HU" sz="1400" dirty="0" smtClean="0">
                <a:latin typeface="Symbol" pitchFamily="18" charset="2"/>
              </a:rPr>
              <a:t>w</a:t>
            </a:r>
            <a:r>
              <a:rPr lang="hu-HU" sz="1400" baseline="-25000" dirty="0" smtClean="0"/>
              <a:t>1</a:t>
            </a:r>
            <a:r>
              <a:rPr lang="hu-HU" sz="1400" dirty="0" smtClean="0"/>
              <a:t> = 1/T</a:t>
            </a:r>
            <a:r>
              <a:rPr lang="hu-HU" sz="1400" baseline="-25000" dirty="0" smtClean="0"/>
              <a:t>I</a:t>
            </a:r>
            <a:r>
              <a:rPr lang="hu-HU" sz="1400" dirty="0" smtClean="0"/>
              <a:t> = 1/10 </a:t>
            </a:r>
            <a:endParaRPr lang="hu-HU" sz="1200" dirty="0" smtClean="0"/>
          </a:p>
          <a:p>
            <a:pPr lvl="2" eaLnBrk="1" hangingPunct="1">
              <a:defRPr/>
            </a:pPr>
            <a:endParaRPr lang="hu-HU" sz="1050" dirty="0" smtClean="0"/>
          </a:p>
          <a:p>
            <a:pPr lvl="2" eaLnBrk="1" hangingPunct="1">
              <a:defRPr/>
            </a:pPr>
            <a:endParaRPr lang="hu-HU" sz="1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D8005E-A48A-4229-A69A-1893B9412CEC}" type="slidenum">
              <a:rPr lang="hu-HU"/>
              <a:pPr>
                <a:defRPr/>
              </a:pPr>
              <a:t>53</a:t>
            </a:fld>
            <a:endParaRPr lang="hu-HU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9313" y="5108575"/>
            <a:ext cx="24003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2763" y="5103813"/>
            <a:ext cx="1893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1038" y="5911850"/>
            <a:ext cx="30003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05125" y="1957388"/>
            <a:ext cx="37766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4608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>
              <a:defRPr/>
            </a:pPr>
            <a:r>
              <a:rPr lang="hu-HU" sz="2000" dirty="0" smtClean="0"/>
              <a:t>SISO szabályzási kör méretezése</a:t>
            </a:r>
          </a:p>
          <a:p>
            <a:pPr lvl="1" eaLnBrk="1" hangingPunct="1">
              <a:defRPr/>
            </a:pPr>
            <a:r>
              <a:rPr lang="hu-HU" sz="1600" dirty="0" smtClean="0"/>
              <a:t>PI kompenzáció</a:t>
            </a:r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buFont typeface="Arial" charset="0"/>
              <a:buNone/>
              <a:defRPr/>
            </a:pPr>
            <a:r>
              <a:rPr lang="hu-HU" sz="1200" dirty="0" smtClean="0">
                <a:latin typeface="Symbol" pitchFamily="18" charset="2"/>
              </a:rPr>
              <a:t>		</a:t>
            </a:r>
            <a:r>
              <a:rPr lang="hu-HU" sz="1400" dirty="0" err="1" smtClean="0">
                <a:latin typeface="Symbol" pitchFamily="18" charset="2"/>
              </a:rPr>
              <a:t>w</a:t>
            </a:r>
            <a:r>
              <a:rPr lang="hu-HU" sz="1400" baseline="-25000" dirty="0" err="1" smtClean="0"/>
              <a:t>c</a:t>
            </a:r>
            <a:r>
              <a:rPr lang="hu-HU" sz="1400" dirty="0" smtClean="0"/>
              <a:t> = 0,52 </a:t>
            </a:r>
            <a:r>
              <a:rPr lang="hu-HU" sz="1400" dirty="0" err="1" smtClean="0"/>
              <a:t>rad</a:t>
            </a:r>
            <a:r>
              <a:rPr lang="hu-HU" sz="1400" dirty="0" smtClean="0"/>
              <a:t>/s</a:t>
            </a:r>
          </a:p>
          <a:p>
            <a:pPr lvl="1" eaLnBrk="1" hangingPunct="1">
              <a:buFont typeface="Arial" charset="0"/>
              <a:buNone/>
              <a:defRPr/>
            </a:pPr>
            <a:endParaRPr lang="hu-HU" sz="1400" dirty="0" smtClean="0">
              <a:latin typeface="Symbol" pitchFamily="18" charset="2"/>
            </a:endParaRPr>
          </a:p>
          <a:p>
            <a:pPr lvl="1" eaLnBrk="1" hangingPunct="1">
              <a:buFont typeface="Arial" charset="0"/>
              <a:buNone/>
              <a:defRPr/>
            </a:pPr>
            <a:r>
              <a:rPr lang="hu-HU" sz="1400" dirty="0" smtClean="0">
                <a:latin typeface="Symbol" pitchFamily="18" charset="2"/>
              </a:rPr>
              <a:t>		</a:t>
            </a:r>
            <a:r>
              <a:rPr lang="hu-HU" sz="1400" dirty="0" err="1" smtClean="0">
                <a:latin typeface="Symbol" pitchFamily="18" charset="2"/>
              </a:rPr>
              <a:t>j</a:t>
            </a:r>
            <a:r>
              <a:rPr lang="hu-HU" sz="1400" baseline="-25000" dirty="0" err="1" smtClean="0"/>
              <a:t>t</a:t>
            </a:r>
            <a:r>
              <a:rPr lang="hu-HU" sz="1400" dirty="0" smtClean="0"/>
              <a:t> = 56,2°</a:t>
            </a:r>
          </a:p>
          <a:p>
            <a:pPr lvl="1" eaLnBrk="1" hangingPunct="1">
              <a:defRPr/>
            </a:pPr>
            <a:endParaRPr lang="hu-HU" sz="1600" dirty="0" smtClean="0"/>
          </a:p>
          <a:p>
            <a:pPr lvl="2" eaLnBrk="1" hangingPunct="1">
              <a:defRPr/>
            </a:pPr>
            <a:endParaRPr lang="hu-HU" sz="1050" dirty="0" smtClean="0"/>
          </a:p>
          <a:p>
            <a:pPr lvl="2" eaLnBrk="1" hangingPunct="1">
              <a:defRPr/>
            </a:pPr>
            <a:endParaRPr lang="hu-HU" sz="1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3759F-593A-4AB7-BA39-AAE383F44D13}" type="slidenum">
              <a:rPr lang="hu-HU"/>
              <a:pPr>
                <a:defRPr/>
              </a:pPr>
              <a:t>54</a:t>
            </a:fld>
            <a:endParaRPr lang="hu-HU" dirty="0"/>
          </a:p>
        </p:txBody>
      </p:sp>
      <p:pic>
        <p:nvPicPr>
          <p:cNvPr id="5734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9988" y="2382838"/>
            <a:ext cx="1895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6275" y="1609725"/>
            <a:ext cx="6203950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Szabályozási kör méretezése</a:t>
            </a:r>
          </a:p>
        </p:txBody>
      </p:sp>
      <p:sp>
        <p:nvSpPr>
          <p:cNvPr id="4608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347075" cy="5214937"/>
          </a:xfrm>
        </p:spPr>
        <p:txBody>
          <a:bodyPr/>
          <a:lstStyle/>
          <a:p>
            <a:pPr eaLnBrk="1" hangingPunct="1">
              <a:defRPr/>
            </a:pPr>
            <a:r>
              <a:rPr lang="hu-HU" sz="2000" dirty="0" smtClean="0"/>
              <a:t>SISO szabályzási kör méretezése</a:t>
            </a:r>
          </a:p>
          <a:p>
            <a:pPr lvl="1" eaLnBrk="1" hangingPunct="1">
              <a:defRPr/>
            </a:pPr>
            <a:r>
              <a:rPr lang="hu-HU" sz="1600" dirty="0" smtClean="0"/>
              <a:t>PI kompenzáció</a:t>
            </a:r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defRPr/>
            </a:pPr>
            <a:endParaRPr lang="hu-HU" sz="1600" dirty="0" smtClean="0"/>
          </a:p>
          <a:p>
            <a:pPr lvl="1" eaLnBrk="1" hangingPunct="1">
              <a:buFont typeface="Arial" charset="0"/>
              <a:buNone/>
              <a:defRPr/>
            </a:pPr>
            <a:r>
              <a:rPr lang="hu-HU" sz="1200" dirty="0" smtClean="0">
                <a:latin typeface="Symbol" pitchFamily="18" charset="2"/>
              </a:rPr>
              <a:t>		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hu-HU" sz="1200" dirty="0" smtClean="0">
                <a:latin typeface="Symbol" pitchFamily="18" charset="2"/>
              </a:rPr>
              <a:t>		</a:t>
            </a:r>
            <a:r>
              <a:rPr lang="hu-HU" sz="1400" dirty="0" err="1" smtClean="0">
                <a:latin typeface="+mj-lt"/>
              </a:rPr>
              <a:t>h</a:t>
            </a:r>
            <a:r>
              <a:rPr lang="hu-HU" sz="1400" baseline="-25000" dirty="0" err="1" smtClean="0"/>
              <a:t>t</a:t>
            </a:r>
            <a:r>
              <a:rPr lang="hu-HU" sz="1400" dirty="0" smtClean="0"/>
              <a:t> = 0 %</a:t>
            </a:r>
          </a:p>
          <a:p>
            <a:pPr lvl="1" eaLnBrk="1" hangingPunct="1">
              <a:buFont typeface="Arial" charset="0"/>
              <a:buNone/>
              <a:defRPr/>
            </a:pPr>
            <a:endParaRPr lang="hu-HU" sz="1400" dirty="0" smtClean="0">
              <a:latin typeface="Symbol" pitchFamily="18" charset="2"/>
            </a:endParaRPr>
          </a:p>
          <a:p>
            <a:pPr lvl="1" eaLnBrk="1" hangingPunct="1">
              <a:buFont typeface="Arial" charset="0"/>
              <a:buNone/>
              <a:defRPr/>
            </a:pPr>
            <a:r>
              <a:rPr lang="hu-HU" sz="1400" dirty="0" smtClean="0">
                <a:latin typeface="Symbol" pitchFamily="18" charset="2"/>
              </a:rPr>
              <a:t>		</a:t>
            </a:r>
            <a:r>
              <a:rPr lang="hu-HU" sz="1400" dirty="0" err="1" smtClean="0">
                <a:latin typeface="Symbol" pitchFamily="18" charset="2"/>
              </a:rPr>
              <a:t>s</a:t>
            </a:r>
            <a:r>
              <a:rPr lang="hu-HU" sz="1400" baseline="-25000" dirty="0" err="1" smtClean="0"/>
              <a:t>t</a:t>
            </a:r>
            <a:r>
              <a:rPr lang="hu-HU" sz="1400" dirty="0" smtClean="0"/>
              <a:t> = 12%</a:t>
            </a:r>
          </a:p>
          <a:p>
            <a:pPr lvl="1" eaLnBrk="1" hangingPunct="1">
              <a:defRPr/>
            </a:pPr>
            <a:endParaRPr lang="hu-HU" sz="1600" dirty="0" smtClean="0"/>
          </a:p>
          <a:p>
            <a:pPr lvl="2" eaLnBrk="1" hangingPunct="1">
              <a:defRPr/>
            </a:pPr>
            <a:endParaRPr lang="hu-HU" sz="1050" dirty="0" smtClean="0"/>
          </a:p>
          <a:p>
            <a:pPr lvl="2" eaLnBrk="1" hangingPunct="1">
              <a:defRPr/>
            </a:pPr>
            <a:endParaRPr lang="hu-HU" sz="1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F837B-FA06-4A36-9E8F-4BFC8639D6CE}" type="slidenum">
              <a:rPr lang="hu-HU"/>
              <a:pPr>
                <a:defRPr/>
              </a:pPr>
              <a:t>55</a:t>
            </a:fld>
            <a:endParaRPr lang="hu-HU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9625" y="1814513"/>
            <a:ext cx="5918200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4900" y="2382838"/>
            <a:ext cx="13462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5263" y="2374900"/>
            <a:ext cx="18605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Lineáris tagok megadás</a:t>
            </a:r>
            <a:endParaRPr lang="hu-HU" sz="1400" smtClean="0"/>
          </a:p>
          <a:p>
            <a:pPr lvl="2" eaLnBrk="1" hangingPunct="1"/>
            <a:r>
              <a:rPr lang="hu-HU" sz="1400" smtClean="0"/>
              <a:t>Átviteli függvény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r>
              <a:rPr lang="hu-HU" sz="1400" smtClean="0"/>
              <a:t>Állapotegyenlet</a:t>
            </a:r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endParaRPr lang="hu-HU" sz="1400" smtClean="0"/>
          </a:p>
          <a:p>
            <a:pPr lvl="2" eaLnBrk="1" hangingPunct="1"/>
            <a:r>
              <a:rPr lang="hu-HU" sz="1400" smtClean="0"/>
              <a:t>Gyöktényezős alak</a:t>
            </a:r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AA4AF0-559C-4BF8-930C-7F3E80EE8B5E}" type="slidenum">
              <a:rPr lang="hu-HU"/>
              <a:pPr>
                <a:defRPr/>
              </a:pPr>
              <a:t>6</a:t>
            </a:fld>
            <a:endParaRPr lang="hu-HU" dirty="0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0838" y="2155825"/>
            <a:ext cx="3522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0200" y="2174875"/>
            <a:ext cx="8921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4250" y="4197350"/>
            <a:ext cx="18002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8213" y="3246438"/>
            <a:ext cx="8921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51350" y="3328988"/>
            <a:ext cx="1397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Átmeneti függvény</a:t>
            </a:r>
          </a:p>
          <a:p>
            <a:pPr lvl="2" eaLnBrk="1" hangingPunct="1"/>
            <a:r>
              <a:rPr lang="hu-HU" sz="1400" smtClean="0"/>
              <a:t>Az egységugrás bemeneti jelre adott válasz Laplace transzformáltja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Az átviteli függvény 1/s –szerese</a:t>
            </a:r>
          </a:p>
          <a:p>
            <a:pPr lvl="3" eaLnBrk="1" hangingPunct="1"/>
            <a:r>
              <a:rPr lang="hu-HU" sz="1200" smtClean="0"/>
              <a:t>Az ugrásválasz az impulzusválasz idő szerinti integráljaként számolható</a:t>
            </a:r>
            <a:endParaRPr lang="hu-HU" sz="10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A6747C-FA52-4F8A-A0E3-6E5AA1503627}" type="slidenum">
              <a:rPr lang="hu-HU"/>
              <a:pPr>
                <a:defRPr/>
              </a:pPr>
              <a:t>7</a:t>
            </a:fld>
            <a:endParaRPr lang="hu-H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6275" y="4198938"/>
            <a:ext cx="2959100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2266950"/>
            <a:ext cx="841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1575" y="2189163"/>
            <a:ext cx="8397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2563" y="2946400"/>
            <a:ext cx="16970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9175" y="2967038"/>
            <a:ext cx="1182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72113" y="2300288"/>
            <a:ext cx="11747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dirty="0" smtClean="0"/>
              <a:t>Lineáris dinamikus rendszerek, folyamatok</a:t>
            </a:r>
          </a:p>
          <a:p>
            <a:pPr lvl="1" eaLnBrk="1" hangingPunct="1"/>
            <a:r>
              <a:rPr lang="hu-HU" sz="1600" dirty="0" smtClean="0"/>
              <a:t>Frekvencia átviteli függvény</a:t>
            </a:r>
          </a:p>
          <a:p>
            <a:pPr lvl="2" eaLnBrk="1" hangingPunct="1"/>
            <a:r>
              <a:rPr lang="hu-HU" sz="1400" dirty="0" smtClean="0"/>
              <a:t>Az u(s) bemenő és y(s) kimenő jel közötti kapcsolatot leíró w(s) átviteli függvényből</a:t>
            </a:r>
          </a:p>
          <a:p>
            <a:pPr lvl="3" eaLnBrk="1" hangingPunct="1"/>
            <a:r>
              <a:rPr lang="hu-HU" sz="1200" dirty="0" smtClean="0"/>
              <a:t>s = </a:t>
            </a:r>
            <a:r>
              <a:rPr lang="hu-HU" sz="1200" dirty="0" err="1" smtClean="0"/>
              <a:t>j</a:t>
            </a:r>
            <a:r>
              <a:rPr lang="hu-HU" sz="1200" dirty="0" err="1" smtClean="0">
                <a:latin typeface="Symbol" pitchFamily="18" charset="2"/>
              </a:rPr>
              <a:t>w</a:t>
            </a:r>
            <a:r>
              <a:rPr lang="hu-HU" sz="1200" dirty="0" smtClean="0"/>
              <a:t> helyettesítéssel</a:t>
            </a:r>
          </a:p>
          <a:p>
            <a:pPr lvl="3" eaLnBrk="1" hangingPunct="1"/>
            <a:endParaRPr lang="hu-HU" sz="1200" dirty="0" smtClean="0"/>
          </a:p>
          <a:p>
            <a:pPr lvl="3" eaLnBrk="1" hangingPunct="1"/>
            <a:endParaRPr lang="hu-HU" sz="1200" dirty="0" smtClean="0"/>
          </a:p>
          <a:p>
            <a:pPr lvl="3" eaLnBrk="1" hangingPunct="1"/>
            <a:r>
              <a:rPr lang="hu-HU" sz="1200" dirty="0" smtClean="0"/>
              <a:t>Stabilis lineáris tag esetén egységnyi amplitúdójú zérus fázisú szinuszos bemenő jelre</a:t>
            </a:r>
          </a:p>
          <a:p>
            <a:pPr lvl="3" eaLnBrk="1" hangingPunct="1"/>
            <a:endParaRPr lang="hu-HU" sz="1200" dirty="0" smtClean="0"/>
          </a:p>
          <a:p>
            <a:pPr lvl="3" eaLnBrk="1" hangingPunct="1"/>
            <a:endParaRPr lang="hu-HU" sz="1200" dirty="0" smtClean="0"/>
          </a:p>
          <a:p>
            <a:pPr lvl="2" eaLnBrk="1" hangingPunct="1"/>
            <a:endParaRPr lang="hu-HU" sz="1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A6E511-17A4-4F52-B63F-E1D64E3C9CE1}" type="slidenum">
              <a:rPr lang="hu-HU"/>
              <a:pPr>
                <a:defRPr/>
              </a:pPr>
              <a:t>8</a:t>
            </a:fld>
            <a:endParaRPr lang="hu-HU" dirty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5713" y="2363788"/>
            <a:ext cx="13541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3475" y="3625850"/>
            <a:ext cx="4398963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zövegdoboz 14"/>
          <p:cNvSpPr txBox="1"/>
          <p:nvPr/>
        </p:nvSpPr>
        <p:spPr>
          <a:xfrm>
            <a:off x="6283325" y="4311650"/>
            <a:ext cx="415925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b="1" dirty="0">
                <a:solidFill>
                  <a:srgbClr val="0070C0"/>
                </a:solidFill>
                <a:latin typeface="+mn-lt"/>
              </a:rPr>
              <a:t>u(t)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5772150" y="4156075"/>
            <a:ext cx="409575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" b="1" dirty="0">
                <a:solidFill>
                  <a:srgbClr val="FF0000"/>
                </a:solidFill>
                <a:latin typeface="+mn-lt"/>
              </a:rPr>
              <a:t>y(t)</a:t>
            </a:r>
          </a:p>
        </p:txBody>
      </p:sp>
      <p:cxnSp>
        <p:nvCxnSpPr>
          <p:cNvPr id="18" name="Egyenes összekötő nyíllal 17"/>
          <p:cNvCxnSpPr/>
          <p:nvPr/>
        </p:nvCxnSpPr>
        <p:spPr>
          <a:xfrm rot="5400000">
            <a:off x="2597944" y="4536282"/>
            <a:ext cx="76358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>
            <a:spLocks noChangeArrowheads="1"/>
          </p:cNvSpPr>
          <p:nvPr/>
        </p:nvSpPr>
        <p:spPr bwMode="auto">
          <a:xfrm>
            <a:off x="4054475" y="5840413"/>
            <a:ext cx="2778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 b="1">
                <a:latin typeface="Symbol" pitchFamily="18" charset="2"/>
              </a:rPr>
              <a:t>j</a:t>
            </a:r>
          </a:p>
        </p:txBody>
      </p:sp>
      <p:cxnSp>
        <p:nvCxnSpPr>
          <p:cNvPr id="22" name="Egyenes összekötő 21"/>
          <p:cNvCxnSpPr/>
          <p:nvPr/>
        </p:nvCxnSpPr>
        <p:spPr>
          <a:xfrm rot="16200000" flipH="1">
            <a:off x="3377406" y="5466557"/>
            <a:ext cx="1033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rot="16200000" flipH="1">
            <a:off x="3947318" y="5453857"/>
            <a:ext cx="1033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2944813" y="4424363"/>
            <a:ext cx="27781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b="1" dirty="0">
                <a:latin typeface="+mn-lt"/>
              </a:rPr>
              <a:t>a</a:t>
            </a:r>
          </a:p>
        </p:txBody>
      </p:sp>
      <p:cxnSp>
        <p:nvCxnSpPr>
          <p:cNvPr id="26" name="Egyenes összekötő nyíllal 25"/>
          <p:cNvCxnSpPr/>
          <p:nvPr/>
        </p:nvCxnSpPr>
        <p:spPr>
          <a:xfrm>
            <a:off x="3892550" y="5864225"/>
            <a:ext cx="57626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6363" y="3127375"/>
            <a:ext cx="10541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9350" y="3119438"/>
            <a:ext cx="14747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mtClean="0"/>
              <a:t>Lineáris tagok jelátvivő tulajdonságai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/>
            <a:r>
              <a:rPr lang="hu-HU" sz="2000" smtClean="0"/>
              <a:t>Lineáris dinamikus rendszerek, folyamatok</a:t>
            </a:r>
          </a:p>
          <a:p>
            <a:pPr lvl="1" eaLnBrk="1" hangingPunct="1"/>
            <a:r>
              <a:rPr lang="hu-HU" sz="1600" smtClean="0"/>
              <a:t>Frekvencia átviteli függvény</a:t>
            </a:r>
          </a:p>
          <a:p>
            <a:pPr lvl="2" eaLnBrk="1" hangingPunct="1"/>
            <a:r>
              <a:rPr lang="hu-HU" sz="1400" smtClean="0"/>
              <a:t>Az u(s) bemenő és y(s) kimenő jel közötti kapcsolatot leíró </a:t>
            </a:r>
            <a:r>
              <a:rPr lang="hu-HU" sz="1400" smtClean="0">
                <a:latin typeface="Symbol" pitchFamily="18" charset="2"/>
              </a:rPr>
              <a:t>w</a:t>
            </a:r>
            <a:r>
              <a:rPr lang="hu-HU" sz="1400" smtClean="0"/>
              <a:t>(s) átviteli függvényből</a:t>
            </a:r>
          </a:p>
          <a:p>
            <a:pPr lvl="3" eaLnBrk="1" hangingPunct="1"/>
            <a:r>
              <a:rPr lang="hu-HU" sz="1200" smtClean="0"/>
              <a:t>s = j</a:t>
            </a:r>
            <a:r>
              <a:rPr lang="hu-HU" sz="1200" smtClean="0">
                <a:latin typeface="Symbol" pitchFamily="18" charset="2"/>
              </a:rPr>
              <a:t>w</a:t>
            </a:r>
            <a:r>
              <a:rPr lang="hu-HU" sz="1200" smtClean="0"/>
              <a:t> helyettesítéssel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Stabilis lineáris tag esetén egységnyi amplitúdójú zérus fázisú szinuszos bemenő jelre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3" eaLnBrk="1" hangingPunct="1"/>
            <a:r>
              <a:rPr lang="hu-HU" sz="1200" smtClean="0"/>
              <a:t>A kimenőjel </a:t>
            </a:r>
            <a:r>
              <a:rPr lang="hu-HU" sz="1200" i="1" smtClean="0"/>
              <a:t>a</a:t>
            </a:r>
            <a:r>
              <a:rPr lang="hu-HU" sz="1200" smtClean="0"/>
              <a:t> amplitúdója és </a:t>
            </a:r>
            <a:r>
              <a:rPr lang="hu-HU" sz="1200" i="1" smtClean="0">
                <a:latin typeface="Symbol" pitchFamily="18" charset="2"/>
              </a:rPr>
              <a:t>j</a:t>
            </a:r>
            <a:r>
              <a:rPr lang="hu-HU" sz="1200" smtClean="0"/>
              <a:t> fázisa különböző </a:t>
            </a:r>
            <a:r>
              <a:rPr lang="hu-HU" sz="1200" i="1" smtClean="0">
                <a:latin typeface="Symbol" pitchFamily="18" charset="2"/>
              </a:rPr>
              <a:t>w</a:t>
            </a:r>
            <a:r>
              <a:rPr lang="hu-HU" sz="1200" smtClean="0"/>
              <a:t> frekvenciákon más-más lehet</a:t>
            </a:r>
          </a:p>
          <a:p>
            <a:pPr lvl="3" eaLnBrk="1" hangingPunct="1"/>
            <a:r>
              <a:rPr lang="hu-HU" sz="1200" smtClean="0"/>
              <a:t>Az amplitúdó és a fázistolás frekvencia függése a frekvencia átviteli függvényből meghatározható</a:t>
            </a:r>
          </a:p>
          <a:p>
            <a:pPr lvl="3" eaLnBrk="1" hangingPunct="1"/>
            <a:endParaRPr lang="hu-HU" sz="1200" smtClean="0"/>
          </a:p>
          <a:p>
            <a:pPr lvl="3" eaLnBrk="1" hangingPunct="1"/>
            <a:endParaRPr lang="hu-HU" sz="1200" smtClean="0"/>
          </a:p>
          <a:p>
            <a:pPr lvl="2" eaLnBrk="1" hangingPunct="1"/>
            <a:endParaRPr lang="hu-HU" sz="1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441182-E9AF-4D48-859D-076D8B49D4E6}" type="slidenum">
              <a:rPr lang="hu-HU"/>
              <a:pPr>
                <a:defRPr/>
              </a:pPr>
              <a:t>9</a:t>
            </a:fld>
            <a:endParaRPr lang="hu-HU" dirty="0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5713" y="2363788"/>
            <a:ext cx="13541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6363" y="3127375"/>
            <a:ext cx="10541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9350" y="3119438"/>
            <a:ext cx="14747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4325" y="4633913"/>
            <a:ext cx="150018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6900" y="4122738"/>
            <a:ext cx="25114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29275" y="4114800"/>
            <a:ext cx="9779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36346</TotalTime>
  <Words>3603</Words>
  <Application>Microsoft Office PowerPoint</Application>
  <PresentationFormat>Diavetítés a képernyőre (4:3 oldalarány)</PresentationFormat>
  <Paragraphs>1195</Paragraphs>
  <Slides>55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55</vt:i4>
      </vt:variant>
    </vt:vector>
  </HeadingPairs>
  <TitlesOfParts>
    <vt:vector size="56" baseType="lpstr">
      <vt:lpstr>Office-téma</vt:lpstr>
      <vt:lpstr>Irányítástechnika II. rész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Matematikai alapok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tagok jelátvivő tulajdonságai</vt:lpstr>
      <vt:lpstr>Lineáris alaptagok</vt:lpstr>
      <vt:lpstr>Lineáris alaptagok</vt:lpstr>
      <vt:lpstr>Lineáris alaptagok</vt:lpstr>
      <vt:lpstr>Lineáris alaptagok</vt:lpstr>
      <vt:lpstr>Lineáris alaptagok</vt:lpstr>
      <vt:lpstr>Lineáris alaptagok</vt:lpstr>
      <vt:lpstr>Lineáris alaptagok</vt:lpstr>
      <vt:lpstr>Lineáris rendszerek stabilitása</vt:lpstr>
      <vt:lpstr>Lineáris rendszerek stabilitása</vt:lpstr>
      <vt:lpstr>Lineáris rendszerek stabilitása</vt:lpstr>
      <vt:lpstr>Lineáris rendszerek stabilitása</vt:lpstr>
      <vt:lpstr>Lineáris rendszerek stabilitása</vt:lpstr>
      <vt:lpstr>Lineáris rendszerek stabilitása</vt:lpstr>
      <vt:lpstr>Lineáris rendszerek stabilitása</vt:lpstr>
      <vt:lpstr>Szabályozási kör minőségi jellemzői</vt:lpstr>
      <vt:lpstr>Szabályozási kör minőségi jellemzői</vt:lpstr>
      <vt:lpstr>Szabályozási kör minőségi jellemzői</vt:lpstr>
      <vt:lpstr>Szabályozási kör minőségi jellemzői</vt:lpstr>
      <vt:lpstr>Szabályozási kör minőségi jellemzői</vt:lpstr>
      <vt:lpstr>Szabályozási kör méretezése</vt:lpstr>
      <vt:lpstr>Szabályozási kör méretezése</vt:lpstr>
      <vt:lpstr>Szabályozási kör méretezése</vt:lpstr>
      <vt:lpstr>Szabályozási kör méretezése</vt:lpstr>
      <vt:lpstr>Szabályozási kör méretezése</vt:lpstr>
      <vt:lpstr>Szabályozási kör méretezése</vt:lpstr>
      <vt:lpstr>Szabályozási kör méretezése</vt:lpstr>
      <vt:lpstr>Szabályozási kör méretezése</vt:lpstr>
      <vt:lpstr>Szabályozási kör méretezése</vt:lpstr>
      <vt:lpstr>Szabályozási kör méretezése</vt:lpstr>
      <vt:lpstr>Szabályozási kör méretezése</vt:lpstr>
      <vt:lpstr>Szabályozási kör méretezése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Irányítástechnika</dc:title>
  <dc:creator>Anti</dc:creator>
  <cp:lastModifiedBy>Turóczi Antal</cp:lastModifiedBy>
  <cp:revision>730</cp:revision>
  <dcterms:created xsi:type="dcterms:W3CDTF">2010-12-27T15:30:58Z</dcterms:created>
  <dcterms:modified xsi:type="dcterms:W3CDTF">2013-02-12T15:02:29Z</dcterms:modified>
</cp:coreProperties>
</file>