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89" r:id="rId2"/>
    <p:sldId id="304" r:id="rId3"/>
    <p:sldId id="306" r:id="rId4"/>
    <p:sldId id="305" r:id="rId5"/>
    <p:sldId id="307" r:id="rId6"/>
    <p:sldId id="308" r:id="rId7"/>
    <p:sldId id="310" r:id="rId8"/>
    <p:sldId id="309" r:id="rId9"/>
    <p:sldId id="311" r:id="rId10"/>
    <p:sldId id="312" r:id="rId11"/>
    <p:sldId id="314" r:id="rId12"/>
    <p:sldId id="313" r:id="rId13"/>
    <p:sldId id="315" r:id="rId14"/>
    <p:sldId id="316" r:id="rId15"/>
    <p:sldId id="317" r:id="rId16"/>
    <p:sldId id="318" r:id="rId17"/>
    <p:sldId id="320" r:id="rId18"/>
    <p:sldId id="319" r:id="rId19"/>
  </p:sldIdLst>
  <p:sldSz cx="9144000" cy="6858000" type="screen4x3"/>
  <p:notesSz cx="6858000" cy="9947275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C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éma alapján készült stílus 1 – 1. jelölőszín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27F97BB-C833-4FB7-BDE5-3F7075034690}" styleName="Téma alapján készült stílus 2 – 5. jelölőszín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éma alapján készült stílus 2 – 6. jelölőszín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FD4443E-F989-4FC4-A0C8-D5A2AF1F390B}" styleName="Sötét stílus 1 – 5. jelölőszín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922" autoAdjust="0"/>
  </p:normalViewPr>
  <p:slideViewPr>
    <p:cSldViewPr>
      <p:cViewPr varScale="1">
        <p:scale>
          <a:sx n="134" d="100"/>
          <a:sy n="134" d="100"/>
        </p:scale>
        <p:origin x="-95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60" d="100"/>
          <a:sy n="60" d="100"/>
        </p:scale>
        <p:origin x="-2490" y="-582"/>
      </p:cViewPr>
      <p:guideLst>
        <p:guide orient="horz" pos="3134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242476-F8F8-4630-A8A5-22448C7DED32}" type="datetimeFigureOut">
              <a:rPr lang="hu-HU" smtClean="0"/>
              <a:pPr/>
              <a:t>2015.08.12.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7E9F53-DE52-4F65-A6BE-5EC960569378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833668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AA6B671-E8BF-403B-B93B-5F60E4C70DD3}" type="datetimeFigureOut">
              <a:rPr lang="hu-HU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 dirty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  <a:endParaRPr lang="hu-HU" noProof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2A85973-2D41-49EC-A391-336042C6ECF3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492134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/>
            <a:endParaRPr lang="hu-HU" sz="180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2170E6-97BA-47D5-B792-823D3A0DEBE2}" type="slidenum">
              <a:rPr lang="hu-HU" smtClean="0"/>
              <a:pPr>
                <a:defRPr/>
              </a:pPr>
              <a:t>1</a:t>
            </a:fld>
            <a:endParaRPr lang="hu-H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87624" y="2130425"/>
            <a:ext cx="7270576" cy="1470025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dirty="0" smtClean="0"/>
              <a:t>Alcím mintájának szerkesztése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755576" y="6356350"/>
            <a:ext cx="183522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fld id="{8104A40B-2459-4F89-8608-9788C3E2A6CA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7563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71550" y="1124744"/>
            <a:ext cx="7715250" cy="504056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8E02C-BA12-4CD9-851B-81956239C5DA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550AC-D319-4D98-A6B2-6BA3D6087219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50177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D143E-789A-48F5-91CC-38D2B98D8A10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3817BA-0FCF-415F-BBCD-EE46285614AE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79419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99592" y="1600200"/>
            <a:ext cx="381642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004048" y="1600200"/>
            <a:ext cx="36827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54638-D38F-4E86-B889-88A1FCE4F84E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013BB-7F3B-404E-AD69-4979A713AA7D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99156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27584" y="2174875"/>
            <a:ext cx="38884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004048" y="2174875"/>
            <a:ext cx="368275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2E18C-71D6-4DEF-BAA6-C786A90192B4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9C620-05C5-4126-83F0-F475938CEF38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06078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562074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122F2-071D-442F-8E39-0E1840051A19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9BD0D-72B4-45CC-9C56-D5CA2F425C0D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23673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CD892-D369-4A87-9973-0B65F4C9652C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8D9AE-83FA-45BA-AF5E-EBFE7B8F1E54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1900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F72C6-AC89-4815-93DD-D061EA5F9EAF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CD4C2-E6AF-40BA-8108-30E007446FF3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41562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0F753-4A4F-46E8-B2FD-3CAB313902A9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C770F-B890-40D6-B56A-B18B940A8079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72159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6D95E-FE65-4B05-80CD-B96D95A85BC9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B584B-7CEC-44EF-BC7A-DA84320B1535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3436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688F23-EC04-4EEE-A180-4EC5F389E349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1715F-5006-47CC-B92F-D38B2918BDE4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3375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Cím helye 1"/>
          <p:cNvSpPr>
            <a:spLocks noGrp="1"/>
          </p:cNvSpPr>
          <p:nvPr>
            <p:ph type="title"/>
          </p:nvPr>
        </p:nvSpPr>
        <p:spPr bwMode="auto">
          <a:xfrm>
            <a:off x="971550" y="274638"/>
            <a:ext cx="771525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27" name="Szöveg helye 2"/>
          <p:cNvSpPr>
            <a:spLocks noGrp="1"/>
          </p:cNvSpPr>
          <p:nvPr>
            <p:ph type="body" idx="1"/>
          </p:nvPr>
        </p:nvSpPr>
        <p:spPr bwMode="auto">
          <a:xfrm>
            <a:off x="971550" y="1600200"/>
            <a:ext cx="771525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hu-HU" dirty="0" smtClean="0"/>
              <a:t>PIC 16F887</a:t>
            </a:r>
          </a:p>
          <a:p>
            <a:pPr>
              <a:defRPr/>
            </a:pPr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509336-00B1-4544-9A18-A98BB7595635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0070C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9.png"/><Relationship Id="rId4" Type="http://schemas.openxmlformats.org/officeDocument/2006/relationships/image" Target="../media/image8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1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2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3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4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5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6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1"/>
          <p:cNvSpPr>
            <a:spLocks noChangeArrowheads="1"/>
          </p:cNvSpPr>
          <p:nvPr/>
        </p:nvSpPr>
        <p:spPr bwMode="auto">
          <a:xfrm>
            <a:off x="1619672" y="163067"/>
            <a:ext cx="604867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hu-HU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Óbudai Egyetem</a:t>
            </a:r>
            <a:endParaRPr lang="hu-HU" sz="3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cs typeface="Times New Roman" pitchFamily="18" charset="0"/>
            </a:endParaRPr>
          </a:p>
          <a:p>
            <a:pPr algn="ctr">
              <a:buFont typeface="Arial" pitchFamily="34" charset="0"/>
              <a:buNone/>
            </a:pPr>
            <a:r>
              <a:rPr lang="hu-HU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Neumann János Informatikai Kar</a:t>
            </a:r>
            <a:endParaRPr lang="hu-HU" sz="3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1394295" y="2492896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dirty="0" smtClean="0"/>
              <a:t>.NET </a:t>
            </a:r>
            <a:r>
              <a:rPr lang="hu-HU" sz="3600" dirty="0" err="1" smtClean="0"/>
              <a:t>Gadgeteer</a:t>
            </a:r>
            <a:r>
              <a:rPr lang="hu-HU" sz="3600" dirty="0" smtClean="0"/>
              <a:t> </a:t>
            </a:r>
            <a:r>
              <a:rPr lang="hu-HU" sz="3600" dirty="0" smtClean="0"/>
              <a:t>– </a:t>
            </a:r>
            <a:r>
              <a:rPr lang="hu-HU" sz="3600" dirty="0" smtClean="0"/>
              <a:t>Joystick modul</a:t>
            </a:r>
            <a:endParaRPr lang="hu-H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Áttekintés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99592" y="980728"/>
            <a:ext cx="7920880" cy="5688632"/>
          </a:xfrm>
        </p:spPr>
        <p:txBody>
          <a:bodyPr/>
          <a:lstStyle/>
          <a:p>
            <a:pPr marL="360000" indent="-360000" algn="just">
              <a:spcBef>
                <a:spcPts val="0"/>
              </a:spcBef>
              <a:buFont typeface="+mj-lt"/>
              <a:buAutoNum type="arabicPeriod"/>
              <a:defRPr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Joystick modul használata</a:t>
            </a:r>
          </a:p>
          <a:p>
            <a:pPr lvl="1"/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Eseménykezelés</a:t>
            </a:r>
          </a:p>
          <a:p>
            <a:pPr lvl="1"/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Státusz és pozíció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kiolvasása</a:t>
            </a: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60000" indent="-360000" algn="just">
              <a:spcBef>
                <a:spcPts val="0"/>
              </a:spcBef>
              <a:buFont typeface="+mj-lt"/>
              <a:buAutoNum type="arabicPeriod"/>
              <a:defRPr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Joystick példaprogram készítése</a:t>
            </a:r>
          </a:p>
          <a:p>
            <a:pPr marL="360000" indent="-360000" algn="just">
              <a:spcBef>
                <a:spcPts val="0"/>
              </a:spcBef>
              <a:buFont typeface="+mj-lt"/>
              <a:buAutoNum type="arabicPeriod"/>
              <a:defRPr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Felkészülést segítő kérdések</a:t>
            </a:r>
          </a:p>
          <a:p>
            <a:pPr marL="457200" lvl="1" indent="0">
              <a:buNone/>
            </a:pP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760050" lvl="1" indent="-360000" algn="just">
              <a:spcBef>
                <a:spcPts val="0"/>
              </a:spcBef>
              <a:buFont typeface="+mj-lt"/>
              <a:buAutoNum type="arabicPeriod"/>
              <a:defRPr/>
            </a:pP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1374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1. Joystick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modul használata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 joystick modul paraméterei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joystick pozíciója (X,Y tengely mentén)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Mindkét tengely esetén a [-1,1] intervallumba eső számot, 0 esetén a joystick középen áll.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GetPosition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metódus segítségével olvasható ki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joystick gomb-állapota: lenyomva/felengedve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Az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IsPressed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tulajdonság segítségével határozható meg</a:t>
            </a:r>
          </a:p>
          <a:p>
            <a:pPr lvl="2"/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3</a:t>
            </a:fld>
            <a:endParaRPr lang="hu-HU" dirty="0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645024"/>
            <a:ext cx="1928813" cy="1764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68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1. Joystick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modul 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használata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Eseménykezelés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joystcik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modul gombnyomás eseményének figyelésére két eseménykezelő szolgál:</a:t>
            </a:r>
          </a:p>
          <a:p>
            <a:pPr lvl="1"/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JoystickPressed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: a joystick gomb lenyomása esetén hívódik meg</a:t>
            </a:r>
          </a:p>
          <a:p>
            <a:pPr lvl="1"/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JoystickReleased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: a joystick gomb felengedésének hatására hívódik meg</a:t>
            </a:r>
          </a:p>
          <a:p>
            <a:pPr lvl="1"/>
            <a:endParaRPr lang="hu-HU" sz="18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hu-H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JoystickEventHandler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delegált:</a:t>
            </a:r>
          </a:p>
          <a:p>
            <a:pPr lvl="1"/>
            <a:endParaRPr lang="hu-HU" sz="18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sender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: az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eseménytkiváltó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joystick objektum</a:t>
            </a:r>
          </a:p>
          <a:p>
            <a:pPr lvl="1"/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tate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: a gomb állapota az esemény kiváltásakor</a:t>
            </a:r>
          </a:p>
          <a:p>
            <a:pPr marL="914400" lvl="2" indent="0">
              <a:buNone/>
            </a:pPr>
            <a:endParaRPr lang="hu-H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hu-HU" sz="1800" dirty="0" smtClean="0">
              <a:latin typeface="Times New Roman" pitchFamily="18" charset="0"/>
              <a:cs typeface="Times New Roman" pitchFamily="18" charset="0"/>
            </a:endParaRPr>
          </a:p>
          <a:p>
            <a:pPr lvl="2"/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4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7215121"/>
              </p:ext>
            </p:extLst>
          </p:nvPr>
        </p:nvGraphicFramePr>
        <p:xfrm>
          <a:off x="1502256" y="2852936"/>
          <a:ext cx="6094080" cy="689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46" name="Dokumentum" r:id="rId3" imgW="6094080" imgH="689040" progId="Word.OpenDocumentText.12">
                  <p:embed/>
                </p:oleObj>
              </mc:Choice>
              <mc:Fallback>
                <p:oleObj name="Dokumentum" r:id="rId3" imgW="6094080" imgH="68904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02256" y="2852936"/>
                        <a:ext cx="6094080" cy="6890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2284921"/>
              </p:ext>
            </p:extLst>
          </p:nvPr>
        </p:nvGraphicFramePr>
        <p:xfrm>
          <a:off x="1513210" y="3905299"/>
          <a:ext cx="7307262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47" name="Dokumentum" r:id="rId5" imgW="7310160" imgH="532080" progId="Word.OpenDocumentText.12">
                  <p:embed/>
                </p:oleObj>
              </mc:Choice>
              <mc:Fallback>
                <p:oleObj name="Dokumentum" r:id="rId5" imgW="7310160" imgH="53208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13210" y="3905299"/>
                        <a:ext cx="7307262" cy="531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1870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1. Joystick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modul használata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Státusz és pozíció kiolvasása (1)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joystick állapota tetszőleges időpillanatban lekérdezhető az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IsPressed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tulajdonság segítségével, mely igaz lenyomott állapotban, hamis egyébként:</a:t>
            </a:r>
          </a:p>
          <a:p>
            <a:pPr lvl="1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joystick pozíciója (x,y tengely) szintén bármikor lekérdezhető a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GetPosition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metódus használatával:</a:t>
            </a: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5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4296919"/>
              </p:ext>
            </p:extLst>
          </p:nvPr>
        </p:nvGraphicFramePr>
        <p:xfrm>
          <a:off x="1831975" y="2564904"/>
          <a:ext cx="6094413" cy="868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54" name="Dokumentum" r:id="rId3" imgW="6094080" imgH="867600" progId="Word.OpenDocumentText.12">
                  <p:embed/>
                </p:oleObj>
              </mc:Choice>
              <mc:Fallback>
                <p:oleObj name="Dokumentum" r:id="rId3" imgW="6094080" imgH="86760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31975" y="2564904"/>
                        <a:ext cx="6094413" cy="868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0716705"/>
              </p:ext>
            </p:extLst>
          </p:nvPr>
        </p:nvGraphicFramePr>
        <p:xfrm>
          <a:off x="1762125" y="4152900"/>
          <a:ext cx="6084888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55" name="Dokumentum" r:id="rId5" imgW="6094080" imgH="510480" progId="Word.OpenDocumentText.12">
                  <p:embed/>
                </p:oleObj>
              </mc:Choice>
              <mc:Fallback>
                <p:oleObj name="Dokumentum" r:id="rId5" imgW="6094080" imgH="51048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62125" y="4152900"/>
                        <a:ext cx="6084888" cy="509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99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581128"/>
            <a:ext cx="5343525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6066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1. Joystick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modul használata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Státusz és pozíció kiolvasása (2)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pozíció kiolvasásakor egy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Position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típusú struktúra a visszatérési érték, mely egy X és egy Y nevű,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double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típusú mezőt tartalmaz a tengelyeknek megfelelően: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Az értékek kiolvasása során figyelembe kell venni azt a tényt, hogy a mért értékek kisebb zajokkal terheltek, ezért egyenlőséget, illetve sok tizedes jegyet soha ne alkalmazzunk összehasonlításkor!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joystick elengedett állapotában, középen állva sem fog 0,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pozíciót szolgáltatni a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GetPosition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metódus!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6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3651864"/>
              </p:ext>
            </p:extLst>
          </p:nvPr>
        </p:nvGraphicFramePr>
        <p:xfrm>
          <a:off x="1511449" y="2667695"/>
          <a:ext cx="6084887" cy="1049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89" name="Dokumentum" r:id="rId3" imgW="6094080" imgH="1049760" progId="Word.OpenDocumentText.12">
                  <p:embed/>
                </p:oleObj>
              </mc:Choice>
              <mc:Fallback>
                <p:oleObj name="Dokumentum" r:id="rId3" imgW="6094080" imgH="104976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11449" y="2667695"/>
                        <a:ext cx="6084887" cy="1049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3020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188" y="5013920"/>
            <a:ext cx="53721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650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2. Joystick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példaprogram készítése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 feladat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Készítsünk egy olyan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Gadgeteer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alkalmazást, mely folyamatosan megjeleníti a joystick pillanatnyi állapotát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Szövegesen jelenjen meg a joystick x,y tengely menti elmozdulása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program írja ki, hogy a joystick le van-e nyomva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joystick mozgatásával a képernyő közepén jelenjen meg egy vonal, mely az elmozdulás irányát mutatja</a:t>
            </a:r>
          </a:p>
          <a:p>
            <a:pPr lvl="1"/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7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27644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2. Joystick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példaprogram 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készítése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Konfiguráció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példaprogramhoz készítsük el az alábbi konfigurációt: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8</a:t>
            </a:fld>
            <a:endParaRPr lang="hu-HU" dirty="0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937831"/>
            <a:ext cx="6128861" cy="3651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89979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2. Joystick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példaprogram készítése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 program terve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joystick állapotát folyamatosan le kell kérdezni, ehhez szükséges egy időzítő, amely periodikus üzemmódban működik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villogásmentes megjelenítéshez létre kell hozni egy Bitmap-et és az összes rajzolási műveletet ezen kell elvégezni, ezt követően  a képet megjeleníteni  a kijelzőn (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double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buffering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josytick-tól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lekérdezett értékek nem minden esetben használhatók fel közvetlenül (a kiinduló helyzet sem a 0,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értéket szolgáltatja)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9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500368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2. Joystick példaprogram készítése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A program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elkészítésének menete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Mezők definiálása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Inicializálás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Bitmap létrehozása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Időzítő inicializálása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Segédváltozók kiszámítása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Időzítő indítása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Állapot lekérdezése és megjelenítése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Joystick pozíciójának vizsgálata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Joystick megnyomásának lekérdezése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Állapot rajzolása a bitmap-re (paraméterek, irány)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Bitmap megjelenítése a kijelzőn</a:t>
            </a:r>
          </a:p>
          <a:p>
            <a:pPr lvl="1"/>
            <a:endParaRPr lang="hu-HU" sz="160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10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9652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2. Joystick példaprogram készítése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Mezők definiálása</a:t>
            </a:r>
          </a:p>
          <a:p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Magyarázat:</a:t>
            </a:r>
          </a:p>
          <a:p>
            <a:pPr lvl="1">
              <a:buFont typeface="+mj-lt"/>
              <a:buAutoNum type="arabicPeriod"/>
            </a:pP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Az időzítőt reprezentáló példány</a:t>
            </a:r>
          </a:p>
          <a:p>
            <a:pPr lvl="1">
              <a:buFont typeface="+mj-lt"/>
              <a:buAutoNum type="arabicPeriod"/>
            </a:pP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Bitmap objektum a rajzoláshoz</a:t>
            </a:r>
          </a:p>
          <a:p>
            <a:pPr lvl="1">
              <a:buFont typeface="+mj-lt"/>
              <a:buAutoNum type="arabicPeriod"/>
            </a:pP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A joystick elmozdulásának irányát jelző alakzat hossza</a:t>
            </a:r>
          </a:p>
          <a:p>
            <a:pPr lvl="1">
              <a:buFont typeface="+mj-lt"/>
              <a:buAutoNum type="arabicPeriod"/>
            </a:pPr>
            <a:r>
              <a:rPr lang="hu-HU" sz="1400" dirty="0">
                <a:latin typeface="Times New Roman" pitchFamily="18" charset="0"/>
                <a:cs typeface="Times New Roman" pitchFamily="18" charset="0"/>
              </a:rPr>
              <a:t>A joystick elmozdulásának irányát jelző </a:t>
            </a: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alakzat szélessége</a:t>
            </a:r>
          </a:p>
          <a:p>
            <a:pPr lvl="1">
              <a:buFont typeface="+mj-lt"/>
              <a:buAutoNum type="arabicPeriod"/>
            </a:pP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A képernyő közepének vízszintes koordinátája</a:t>
            </a:r>
          </a:p>
          <a:p>
            <a:pPr lvl="1">
              <a:buFont typeface="+mj-lt"/>
              <a:buAutoNum type="arabicPeriod"/>
            </a:pP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A képernyő közepének függőleges koordinátája</a:t>
            </a:r>
          </a:p>
          <a:p>
            <a:pPr lvl="1">
              <a:buFont typeface="+mj-lt"/>
              <a:buAutoNum type="arabicPeriod"/>
            </a:pP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Küszöbszám a minimális joystick elmozduláshoz</a:t>
            </a:r>
            <a:endParaRPr lang="hu-HU" sz="14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11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1279748"/>
              </p:ext>
            </p:extLst>
          </p:nvPr>
        </p:nvGraphicFramePr>
        <p:xfrm>
          <a:off x="1304949" y="1578173"/>
          <a:ext cx="6075363" cy="1274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68" name="Dokumentum" r:id="rId3" imgW="6094080" imgH="1407960" progId="Word.OpenDocumentText.12">
                  <p:embed/>
                </p:oleObj>
              </mc:Choice>
              <mc:Fallback>
                <p:oleObj name="Dokumentum" r:id="rId3" imgW="6094080" imgH="140796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04949" y="1578173"/>
                        <a:ext cx="6075363" cy="1274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2021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2. Joystick példaprogram készítése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Inicializálás</a:t>
            </a:r>
          </a:p>
          <a:p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Magyarázat:</a:t>
            </a:r>
          </a:p>
          <a:p>
            <a:pPr lvl="1"/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A rajzolási műveletekhez szükséges bitmap objektum a kijelző méretéhez igazítva kerül létrehozásra</a:t>
            </a:r>
          </a:p>
          <a:p>
            <a:pPr lvl="1"/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Az időzítőt reprezentáló objektum 100ms periódus idővel kerül példányosításra, azaz egy másodpercen belül tízszer hívódik majd meg a </a:t>
            </a:r>
            <a:r>
              <a:rPr lang="hu-HU" sz="1800" dirty="0" err="1" smtClean="0">
                <a:latin typeface="Times New Roman" pitchFamily="18" charset="0"/>
                <a:cs typeface="Times New Roman" pitchFamily="18" charset="0"/>
              </a:rPr>
              <a:t>Tick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 esemény, melyre a </a:t>
            </a:r>
            <a:r>
              <a:rPr lang="hu-HU" sz="1800" dirty="0" err="1" smtClean="0">
                <a:latin typeface="Times New Roman" pitchFamily="18" charset="0"/>
                <a:cs typeface="Times New Roman" pitchFamily="18" charset="0"/>
              </a:rPr>
              <a:t>timer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_</a:t>
            </a:r>
            <a:r>
              <a:rPr lang="hu-HU" sz="1800" dirty="0" err="1" smtClean="0">
                <a:latin typeface="Times New Roman" pitchFamily="18" charset="0"/>
                <a:cs typeface="Times New Roman" pitchFamily="18" charset="0"/>
              </a:rPr>
              <a:t>Tick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 metódust fogja hívni</a:t>
            </a:r>
          </a:p>
          <a:p>
            <a:pPr lvl="1"/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1800" dirty="0" err="1" smtClean="0">
                <a:latin typeface="Times New Roman" pitchFamily="18" charset="0"/>
                <a:cs typeface="Times New Roman" pitchFamily="18" charset="0"/>
              </a:rPr>
              <a:t>centerX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 és </a:t>
            </a:r>
            <a:r>
              <a:rPr lang="hu-HU" sz="1800" dirty="0" err="1" smtClean="0">
                <a:latin typeface="Times New Roman" pitchFamily="18" charset="0"/>
                <a:cs typeface="Times New Roman" pitchFamily="18" charset="0"/>
              </a:rPr>
              <a:t>centerY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 segédváltozók tárolják a kijelző közepének koordinátáit, ahonnan az irányt reprezentáló vonal indul ki</a:t>
            </a:r>
          </a:p>
          <a:p>
            <a:pPr lvl="1"/>
            <a:endParaRPr lang="hu-H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12</a:t>
            </a:fld>
            <a:endParaRPr lang="hu-HU" dirty="0"/>
          </a:p>
        </p:txBody>
      </p:sp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335828"/>
              </p:ext>
            </p:extLst>
          </p:nvPr>
        </p:nvGraphicFramePr>
        <p:xfrm>
          <a:off x="1190625" y="1636713"/>
          <a:ext cx="6745680" cy="1581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92" name="Dokumentum" r:id="rId3" imgW="6745680" imgH="1581480" progId="Word.OpenDocumentText.12">
                  <p:embed/>
                </p:oleObj>
              </mc:Choice>
              <mc:Fallback>
                <p:oleObj name="Dokumentum" r:id="rId3" imgW="6745680" imgH="158148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0625" y="1636713"/>
                        <a:ext cx="6745680" cy="15814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8623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2. Joystick példaprogram készítése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Időzítő indítása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Az inicializálást kővetően elindítható az időzítő a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timer.Start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metódus hívásával: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Ezt követően a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timer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_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Tick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metódus egy másodpercen belül tízszer kerül meghívásra, a további feladatokat ebben kell elvégezni</a:t>
            </a:r>
          </a:p>
          <a:p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13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9773278"/>
              </p:ext>
            </p:extLst>
          </p:nvPr>
        </p:nvGraphicFramePr>
        <p:xfrm>
          <a:off x="1479560" y="2233464"/>
          <a:ext cx="5972760" cy="1411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02" name="Dokumentum" r:id="rId3" imgW="5972760" imgH="1411560" progId="Word.OpenDocumentText.12">
                  <p:embed/>
                </p:oleObj>
              </mc:Choice>
              <mc:Fallback>
                <p:oleObj name="Dokumentum" r:id="rId3" imgW="5972760" imgH="141156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79560" y="2233464"/>
                        <a:ext cx="5972760" cy="14115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451756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2. Joystick példaprogram készítése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Állapot lekérdezése és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megjelenítése (1)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Az állapot lekérdezést és megjelenítést folyamatosan kell ismételni, hogy a joystick állapota valósidőben jelenjen meg: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Magyarázat: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GetPosition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metódus segítségével lekérdezzük a joystick x és y tengelyén mért elmozdulást, az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IsPressed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tulajdonsággal pedig a gomb állapotát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Az bitmap törlése után a lekérdezett értékeket a képre kell rajzolni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PrintParameters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és a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DrawDirection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segédmetódusokkal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bitmap megjelenítésre kerül a kijelzőn a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DisplayImage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metódussal</a:t>
            </a:r>
          </a:p>
          <a:p>
            <a:pPr lvl="1"/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14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9699048"/>
              </p:ext>
            </p:extLst>
          </p:nvPr>
        </p:nvGraphicFramePr>
        <p:xfrm>
          <a:off x="1448966" y="2317392"/>
          <a:ext cx="6094080" cy="1759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18" name="Dokumentum" r:id="rId3" imgW="6094080" imgH="1759680" progId="Word.OpenDocumentText.12">
                  <p:embed/>
                </p:oleObj>
              </mc:Choice>
              <mc:Fallback>
                <p:oleObj name="Dokumentum" r:id="rId3" imgW="6094080" imgH="175968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48966" y="2317392"/>
                        <a:ext cx="6094080" cy="17596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152310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2. Joystick példaprogram készítése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Állapot lekérdezése és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megjelenítése (2)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Paraméterek kiíratása: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Magyarázat: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Az x és y paraméterben kapott tengely menti elmozdulás szöveges formában kerül kiírásra a bitmap-re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pressed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paraméterben kapott joystick gomb állapot szintén szövegesen kerül kiírásra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15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7393137"/>
              </p:ext>
            </p:extLst>
          </p:nvPr>
        </p:nvGraphicFramePr>
        <p:xfrm>
          <a:off x="1426736" y="1916831"/>
          <a:ext cx="6889680" cy="229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27" name="Dokumentum" r:id="rId3" imgW="6889680" imgH="2295000" progId="Word.OpenDocumentText.12">
                  <p:embed/>
                </p:oleObj>
              </mc:Choice>
              <mc:Fallback>
                <p:oleObj name="Dokumentum" r:id="rId3" imgW="6889680" imgH="229500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26736" y="1916831"/>
                        <a:ext cx="6889680" cy="2295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0637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2. Joystick példaprogram készítése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Állapot lekérdezése és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megjelenítése (3)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Irány megjelenítése: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Magyarázat: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Az x és y paraméterben kapott elmozdulások összehasonlításra kerülnek a küszöbszámban meghatározott minimális elmozdulási értékkel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Ha az elmozdulás mértéke valamely tengely mentén meghaladja a küszöbszámot, akkor kirajzolásra kerül az irány, egyébként egy pont jelenik meg  a képernyő közepén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16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6300151"/>
              </p:ext>
            </p:extLst>
          </p:nvPr>
        </p:nvGraphicFramePr>
        <p:xfrm>
          <a:off x="1431925" y="1988840"/>
          <a:ext cx="6869113" cy="281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43" name="Dokumentum" r:id="rId3" imgW="6889680" imgH="2830680" progId="Word.OpenDocumentText.12">
                  <p:embed/>
                </p:oleObj>
              </mc:Choice>
              <mc:Fallback>
                <p:oleObj name="Dokumentum" r:id="rId3" imgW="6889680" imgH="283068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31925" y="1988840"/>
                        <a:ext cx="6869113" cy="2816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626527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2. Joystick példaprogram készítése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 program működés közben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17</a:t>
            </a:fld>
            <a:endParaRPr lang="hu-HU" dirty="0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728" y="1628800"/>
            <a:ext cx="4663440" cy="2617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18235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3. Felkészülést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segítő 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kérdések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Milyen módszereket ismer a joystick modul gombállapotának vizsgálatához?</a:t>
            </a:r>
          </a:p>
          <a:p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Hogyan kérdezhető le a joystick modul pillanatnyi x, y tengelyen mért elmozdulása, és a kapott értékek hogyan értelmezendők?</a:t>
            </a:r>
          </a:p>
          <a:p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Mire kell figyelni a tengelyek mentén kapott elmozdulási értékek esetén?</a:t>
            </a:r>
            <a:endParaRPr lang="hu-H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18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270813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31137</TotalTime>
  <Words>847</Words>
  <Application>Microsoft Office PowerPoint</Application>
  <PresentationFormat>Diavetítés a képernyőre (4:3 oldalarány)</PresentationFormat>
  <Paragraphs>174</Paragraphs>
  <Slides>18</Slides>
  <Notes>1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18</vt:i4>
      </vt:variant>
    </vt:vector>
  </HeadingPairs>
  <TitlesOfParts>
    <vt:vector size="20" baseType="lpstr">
      <vt:lpstr>Office-téma</vt:lpstr>
      <vt:lpstr>Dokumentum</vt:lpstr>
      <vt:lpstr>PowerPoint bemutató</vt:lpstr>
      <vt:lpstr>Áttekintés</vt:lpstr>
      <vt:lpstr>1. Joystick modul használata</vt:lpstr>
      <vt:lpstr>1. Joystick modul használata</vt:lpstr>
      <vt:lpstr>1. Joystick modul használata</vt:lpstr>
      <vt:lpstr>1. Joystick modul használata</vt:lpstr>
      <vt:lpstr>2. Joystick példaprogram készítése</vt:lpstr>
      <vt:lpstr>2. Joystick példaprogram készítése</vt:lpstr>
      <vt:lpstr>2. Joystick példaprogram készítése</vt:lpstr>
      <vt:lpstr>2. Joystick példaprogram készítése</vt:lpstr>
      <vt:lpstr>2. Joystick példaprogram készítése</vt:lpstr>
      <vt:lpstr>2. Joystick példaprogram készítése</vt:lpstr>
      <vt:lpstr>2. Joystick példaprogram készítése</vt:lpstr>
      <vt:lpstr>2. Joystick példaprogram készítése</vt:lpstr>
      <vt:lpstr>2. Joystick példaprogram készítése</vt:lpstr>
      <vt:lpstr>2. Joystick példaprogram készítése</vt:lpstr>
      <vt:lpstr>2. Joystick példaprogram készítése</vt:lpstr>
      <vt:lpstr>3. Felkészülést segítő kérdések</vt:lpstr>
    </vt:vector>
  </TitlesOfParts>
  <Company>Home 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Léczfalvy Ádám;Kelemen József</dc:creator>
  <cp:lastModifiedBy>Léczfalvy Ádám</cp:lastModifiedBy>
  <cp:revision>1762</cp:revision>
  <cp:lastPrinted>2013-11-07T12:31:54Z</cp:lastPrinted>
  <dcterms:created xsi:type="dcterms:W3CDTF">2010-11-09T10:40:04Z</dcterms:created>
  <dcterms:modified xsi:type="dcterms:W3CDTF">2015-08-12T11:18:55Z</dcterms:modified>
</cp:coreProperties>
</file>