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89" r:id="rId2"/>
    <p:sldId id="338" r:id="rId3"/>
    <p:sldId id="304" r:id="rId4"/>
    <p:sldId id="305" r:id="rId5"/>
    <p:sldId id="306" r:id="rId6"/>
    <p:sldId id="307" r:id="rId7"/>
    <p:sldId id="308" r:id="rId8"/>
    <p:sldId id="309" r:id="rId9"/>
    <p:sldId id="310" r:id="rId10"/>
    <p:sldId id="347" r:id="rId11"/>
    <p:sldId id="311" r:id="rId12"/>
    <p:sldId id="339" r:id="rId13"/>
    <p:sldId id="340" r:id="rId14"/>
    <p:sldId id="342" r:id="rId15"/>
    <p:sldId id="343" r:id="rId16"/>
    <p:sldId id="344" r:id="rId17"/>
    <p:sldId id="345" r:id="rId18"/>
    <p:sldId id="346" r:id="rId19"/>
    <p:sldId id="341" r:id="rId20"/>
    <p:sldId id="331" r:id="rId21"/>
  </p:sldIdLst>
  <p:sldSz cx="9144000" cy="6858000" type="screen4x3"/>
  <p:notesSz cx="6858000" cy="9947275"/>
  <p:defaultTextStyle>
    <a:defPPr>
      <a:defRPr lang="hu-H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4">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Stílus és rács nélkül">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27F97BB-C833-4FB7-BDE5-3F7075034690}" styleName="Téma alapján készült stílus 2 – 5. jelölőszín">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éma alapján készült stílus 2 – 6. jelölőszín">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FD4443E-F989-4FC4-A0C8-D5A2AF1F390B}" styleName="Sötét stílus 1 – 5. jelölőszín">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922" autoAdjust="0"/>
  </p:normalViewPr>
  <p:slideViewPr>
    <p:cSldViewPr>
      <p:cViewPr varScale="1">
        <p:scale>
          <a:sx n="116" d="100"/>
          <a:sy n="116" d="100"/>
        </p:scale>
        <p:origin x="146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60" d="100"/>
          <a:sy n="60" d="100"/>
        </p:scale>
        <p:origin x="-2490" y="-582"/>
      </p:cViewPr>
      <p:guideLst>
        <p:guide orient="horz" pos="3134"/>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B9242476-F8F8-4630-A8A5-22448C7DED32}" type="datetimeFigureOut">
              <a:rPr lang="hu-HU" smtClean="0"/>
              <a:pPr/>
              <a:t>2016. 03. 22.</a:t>
            </a:fld>
            <a:endParaRPr lang="hu-HU"/>
          </a:p>
        </p:txBody>
      </p:sp>
      <p:sp>
        <p:nvSpPr>
          <p:cNvPr id="4" name="Élőláb helye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147E9F53-DE52-4F65-A6BE-5EC960569378}" type="slidenum">
              <a:rPr lang="hu-HU" smtClean="0"/>
              <a:pPr/>
              <a:t>‹#›</a:t>
            </a:fld>
            <a:endParaRPr lang="hu-HU"/>
          </a:p>
        </p:txBody>
      </p:sp>
    </p:spTree>
    <p:extLst>
      <p:ext uri="{BB962C8B-B14F-4D97-AF65-F5344CB8AC3E}">
        <p14:creationId xmlns:p14="http://schemas.microsoft.com/office/powerpoint/2010/main" val="2883366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hu-HU"/>
          </a:p>
        </p:txBody>
      </p:sp>
      <p:sp>
        <p:nvSpPr>
          <p:cNvPr id="3" name="Dátum helye 2"/>
          <p:cNvSpPr>
            <a:spLocks noGrp="1"/>
          </p:cNvSpPr>
          <p:nvPr>
            <p:ph type="dt"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AA6B671-E8BF-403B-B93B-5F60E4C70DD3}" type="datetimeFigureOut">
              <a:rPr lang="hu-HU"/>
              <a:pPr>
                <a:defRPr/>
              </a:pPr>
              <a:t>2016. 03. 22.</a:t>
            </a:fld>
            <a:endParaRPr lang="hu-HU" dirty="0"/>
          </a:p>
        </p:txBody>
      </p:sp>
      <p:sp>
        <p:nvSpPr>
          <p:cNvPr id="4" name="Diakép helye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pPr lvl="0"/>
            <a:endParaRPr lang="hu-HU" noProof="0" dirty="0"/>
          </a:p>
        </p:txBody>
      </p:sp>
      <p:sp>
        <p:nvSpPr>
          <p:cNvPr id="5" name="Jegyzetek helye 4"/>
          <p:cNvSpPr>
            <a:spLocks noGrp="1"/>
          </p:cNvSpPr>
          <p:nvPr>
            <p:ph type="body" sz="quarter" idx="3"/>
          </p:nvPr>
        </p:nvSpPr>
        <p:spPr>
          <a:xfrm>
            <a:off x="685800" y="4724400"/>
            <a:ext cx="5486400" cy="4476750"/>
          </a:xfrm>
          <a:prstGeom prst="rect">
            <a:avLst/>
          </a:prstGeom>
        </p:spPr>
        <p:txBody>
          <a:bodyPr vert="horz" lIns="91440" tIns="45720" rIns="91440" bIns="45720" rtlCol="0">
            <a:normAutofit/>
          </a:bodyPr>
          <a:lstStyle/>
          <a:p>
            <a:pPr lvl="0"/>
            <a:r>
              <a:rPr lang="hu-HU" noProof="0" smtClean="0"/>
              <a:t>Mintaszöveg szerkesztése</a:t>
            </a:r>
          </a:p>
          <a:p>
            <a:pPr lvl="1"/>
            <a:r>
              <a:rPr lang="hu-HU" noProof="0" smtClean="0"/>
              <a:t>Második szint</a:t>
            </a:r>
          </a:p>
          <a:p>
            <a:pPr lvl="2"/>
            <a:r>
              <a:rPr lang="hu-HU" noProof="0" smtClean="0"/>
              <a:t>Harmadik szint</a:t>
            </a:r>
          </a:p>
          <a:p>
            <a:pPr lvl="3"/>
            <a:r>
              <a:rPr lang="hu-HU" noProof="0" smtClean="0"/>
              <a:t>Negyedik szint</a:t>
            </a:r>
          </a:p>
          <a:p>
            <a:pPr lvl="4"/>
            <a:r>
              <a:rPr lang="hu-HU" noProof="0" smtClean="0"/>
              <a:t>Ötödik szint</a:t>
            </a:r>
            <a:endParaRPr lang="hu-HU" noProof="0"/>
          </a:p>
        </p:txBody>
      </p:sp>
      <p:sp>
        <p:nvSpPr>
          <p:cNvPr id="6" name="Élőláb helye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hu-HU"/>
          </a:p>
        </p:txBody>
      </p:sp>
      <p:sp>
        <p:nvSpPr>
          <p:cNvPr id="7" name="Dia számának helye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2A85973-2D41-49EC-A391-336042C6ECF3}" type="slidenum">
              <a:rPr lang="hu-HU"/>
              <a:pPr>
                <a:defRPr/>
              </a:pPr>
              <a:t>‹#›</a:t>
            </a:fld>
            <a:endParaRPr lang="hu-HU" dirty="0"/>
          </a:p>
        </p:txBody>
      </p:sp>
    </p:spTree>
    <p:extLst>
      <p:ext uri="{BB962C8B-B14F-4D97-AF65-F5344CB8AC3E}">
        <p14:creationId xmlns:p14="http://schemas.microsoft.com/office/powerpoint/2010/main" val="35492134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endParaRPr lang="hu-HU" sz="1800" smtClean="0"/>
          </a:p>
        </p:txBody>
      </p:sp>
      <p:sp>
        <p:nvSpPr>
          <p:cNvPr id="4" name="Dia számának helye 3"/>
          <p:cNvSpPr>
            <a:spLocks noGrp="1"/>
          </p:cNvSpPr>
          <p:nvPr>
            <p:ph type="sldNum" sz="quarter" idx="5"/>
          </p:nvPr>
        </p:nvSpPr>
        <p:spPr/>
        <p:txBody>
          <a:bodyPr/>
          <a:lstStyle/>
          <a:p>
            <a:pPr>
              <a:defRPr/>
            </a:pPr>
            <a:fld id="{5F2170E6-97BA-47D5-B792-823D3A0DEBE2}" type="slidenum">
              <a:rPr lang="hu-HU" smtClean="0"/>
              <a:pPr>
                <a:defRPr/>
              </a:pPr>
              <a:t>1</a:t>
            </a:fld>
            <a:endParaRPr lang="hu-HU" dirty="0"/>
          </a:p>
        </p:txBody>
      </p:sp>
    </p:spTree>
    <p:extLst>
      <p:ext uri="{BB962C8B-B14F-4D97-AF65-F5344CB8AC3E}">
        <p14:creationId xmlns:p14="http://schemas.microsoft.com/office/powerpoint/2010/main" val="3955335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187624" y="2130425"/>
            <a:ext cx="7270576" cy="1470025"/>
          </a:xfrm>
        </p:spPr>
        <p:txBody>
          <a:bodyPr/>
          <a:lstStyle>
            <a:lvl1pPr>
              <a:defRPr>
                <a:latin typeface="Arial" pitchFamily="34" charset="0"/>
                <a:cs typeface="Arial" pitchFamily="34" charset="0"/>
              </a:defRPr>
            </a:lvl1pPr>
          </a:lstStyle>
          <a:p>
            <a:r>
              <a:rPr lang="hu-HU" dirty="0" smtClean="0"/>
              <a:t>Mintacím szerkesztése</a:t>
            </a:r>
            <a:endParaRPr lang="hu-HU" dirty="0"/>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dirty="0" smtClean="0"/>
              <a:t>Alcím mintájának szerkesztése</a:t>
            </a:r>
            <a:endParaRPr lang="hu-HU" dirty="0"/>
          </a:p>
        </p:txBody>
      </p:sp>
      <p:sp>
        <p:nvSpPr>
          <p:cNvPr id="4" name="Dátum helye 3"/>
          <p:cNvSpPr>
            <a:spLocks noGrp="1"/>
          </p:cNvSpPr>
          <p:nvPr>
            <p:ph type="dt" sz="half" idx="10"/>
          </p:nvPr>
        </p:nvSpPr>
        <p:spPr>
          <a:xfrm>
            <a:off x="755576" y="6356350"/>
            <a:ext cx="1835224" cy="365125"/>
          </a:xfrm>
        </p:spPr>
        <p:txBody>
          <a:bodyPr/>
          <a:lstStyle>
            <a:lvl1pPr>
              <a:defRPr>
                <a:solidFill>
                  <a:schemeClr val="tx1"/>
                </a:solidFill>
              </a:defRPr>
            </a:lvl1pPr>
          </a:lstStyle>
          <a:p>
            <a:pPr>
              <a:defRPr/>
            </a:pPr>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dirty="0"/>
            </a:lvl1pPr>
          </a:lstStyle>
          <a:p>
            <a:pPr>
              <a:defRPr/>
            </a:pPr>
            <a:endParaRPr lang="hu-HU"/>
          </a:p>
        </p:txBody>
      </p:sp>
      <p:sp>
        <p:nvSpPr>
          <p:cNvPr id="6" name="Dia számának helye 5"/>
          <p:cNvSpPr>
            <a:spLocks noGrp="1"/>
          </p:cNvSpPr>
          <p:nvPr>
            <p:ph type="sldNum" sz="quarter" idx="12"/>
          </p:nvPr>
        </p:nvSpPr>
        <p:spPr/>
        <p:txBody>
          <a:bodyPr/>
          <a:lstStyle>
            <a:lvl1pPr>
              <a:defRPr>
                <a:solidFill>
                  <a:srgbClr val="FFFF00"/>
                </a:solidFill>
              </a:defRPr>
            </a:lvl1pPr>
          </a:lstStyle>
          <a:p>
            <a:pPr>
              <a:defRPr/>
            </a:pPr>
            <a:fld id="{8104A40B-2459-4F89-8608-9788C3E2A6CA}" type="slidenum">
              <a:rPr lang="hu-HU"/>
              <a:pPr>
                <a:defRPr/>
              </a:pPr>
              <a:t>‹#›</a:t>
            </a:fld>
            <a:endParaRPr lang="hu-HU" dirty="0"/>
          </a:p>
        </p:txBody>
      </p:sp>
    </p:spTree>
    <p:extLst>
      <p:ext uri="{BB962C8B-B14F-4D97-AF65-F5344CB8AC3E}">
        <p14:creationId xmlns:p14="http://schemas.microsoft.com/office/powerpoint/2010/main" val="2075637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a:xfrm>
            <a:off x="971550" y="1124744"/>
            <a:ext cx="7715250" cy="504056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1788E02C-BA12-4CD9-851B-81956239C5DA}" type="datetime1">
              <a:rPr lang="hu-HU" smtClean="0"/>
              <a:pPr>
                <a:defRPr/>
              </a:pPr>
              <a:t>2016. 03. 22.</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CDE550AC-D319-4D98-A6B2-6BA3D6087219}" type="slidenum">
              <a:rPr lang="hu-HU"/>
              <a:pPr>
                <a:defRPr/>
              </a:pPr>
              <a:t>‹#›</a:t>
            </a:fld>
            <a:endParaRPr lang="hu-HU" dirty="0"/>
          </a:p>
        </p:txBody>
      </p:sp>
    </p:spTree>
    <p:extLst>
      <p:ext uri="{BB962C8B-B14F-4D97-AF65-F5344CB8AC3E}">
        <p14:creationId xmlns:p14="http://schemas.microsoft.com/office/powerpoint/2010/main" val="750177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lvl1pPr>
              <a:defRPr/>
            </a:lvl1pPr>
          </a:lstStyle>
          <a:p>
            <a:pPr>
              <a:defRPr/>
            </a:pPr>
            <a:fld id="{743D143E-789A-48F5-91CC-38D2B98D8A10}" type="datetime1">
              <a:rPr lang="hu-HU" smtClean="0"/>
              <a:pPr>
                <a:defRPr/>
              </a:pPr>
              <a:t>2016. 03. 22.</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D83817BA-0FCF-415F-BBCD-EE46285614AE}" type="slidenum">
              <a:rPr lang="hu-HU"/>
              <a:pPr>
                <a:defRPr/>
              </a:pPr>
              <a:t>‹#›</a:t>
            </a:fld>
            <a:endParaRPr lang="hu-HU" dirty="0"/>
          </a:p>
        </p:txBody>
      </p:sp>
    </p:spTree>
    <p:extLst>
      <p:ext uri="{BB962C8B-B14F-4D97-AF65-F5344CB8AC3E}">
        <p14:creationId xmlns:p14="http://schemas.microsoft.com/office/powerpoint/2010/main" val="3079419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99592" y="1600200"/>
            <a:ext cx="381642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5004048" y="1600200"/>
            <a:ext cx="36827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3"/>
          <p:cNvSpPr>
            <a:spLocks noGrp="1"/>
          </p:cNvSpPr>
          <p:nvPr>
            <p:ph type="dt" sz="half" idx="10"/>
          </p:nvPr>
        </p:nvSpPr>
        <p:spPr/>
        <p:txBody>
          <a:bodyPr/>
          <a:lstStyle>
            <a:lvl1pPr>
              <a:defRPr/>
            </a:lvl1pPr>
          </a:lstStyle>
          <a:p>
            <a:pPr>
              <a:defRPr/>
            </a:pPr>
            <a:fld id="{6CE54638-D38F-4E86-B889-88A1FCE4F84E}" type="datetime1">
              <a:rPr lang="hu-HU" smtClean="0"/>
              <a:pPr>
                <a:defRPr/>
              </a:pPr>
              <a:t>2016. 03. 22.</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9B2013BB-7F3B-404E-AD69-4979A713AA7D}" type="slidenum">
              <a:rPr lang="hu-HU"/>
              <a:pPr>
                <a:defRPr/>
              </a:pPr>
              <a:t>‹#›</a:t>
            </a:fld>
            <a:endParaRPr lang="hu-HU" dirty="0"/>
          </a:p>
        </p:txBody>
      </p:sp>
    </p:spTree>
    <p:extLst>
      <p:ext uri="{BB962C8B-B14F-4D97-AF65-F5344CB8AC3E}">
        <p14:creationId xmlns:p14="http://schemas.microsoft.com/office/powerpoint/2010/main" val="2299156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27584" y="2174875"/>
            <a:ext cx="38884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dirty="0" smtClean="0"/>
              <a:t>Mintaszöveg szerkesztése</a:t>
            </a:r>
          </a:p>
          <a:p>
            <a:pPr lvl="1"/>
            <a:r>
              <a:rPr lang="hu-HU" dirty="0" smtClean="0"/>
              <a:t>Második szint</a:t>
            </a:r>
          </a:p>
          <a:p>
            <a:pPr lvl="2"/>
            <a:r>
              <a:rPr lang="hu-HU" dirty="0" smtClean="0"/>
              <a:t>Harmadik szint</a:t>
            </a:r>
          </a:p>
          <a:p>
            <a:pPr lvl="3"/>
            <a:r>
              <a:rPr lang="hu-HU" dirty="0" smtClean="0"/>
              <a:t>Negyedik szint</a:t>
            </a:r>
          </a:p>
          <a:p>
            <a:pPr lvl="4"/>
            <a:r>
              <a:rPr lang="hu-HU" dirty="0" smtClean="0"/>
              <a:t>Ötödik szint</a:t>
            </a:r>
            <a:endParaRPr lang="hu-HU" dirty="0"/>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5004048" y="2174875"/>
            <a:ext cx="368275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3"/>
          <p:cNvSpPr>
            <a:spLocks noGrp="1"/>
          </p:cNvSpPr>
          <p:nvPr>
            <p:ph type="dt" sz="half" idx="10"/>
          </p:nvPr>
        </p:nvSpPr>
        <p:spPr/>
        <p:txBody>
          <a:bodyPr/>
          <a:lstStyle>
            <a:lvl1pPr>
              <a:defRPr/>
            </a:lvl1pPr>
          </a:lstStyle>
          <a:p>
            <a:pPr>
              <a:defRPr/>
            </a:pPr>
            <a:fld id="{2FB2E18C-71D6-4DEF-BAA6-C786A90192B4}" type="datetime1">
              <a:rPr lang="hu-HU" smtClean="0"/>
              <a:pPr>
                <a:defRPr/>
              </a:pPr>
              <a:t>2016. 03. 22.</a:t>
            </a:fld>
            <a:endParaRPr lang="hu-HU" dirty="0"/>
          </a:p>
        </p:txBody>
      </p:sp>
      <p:sp>
        <p:nvSpPr>
          <p:cNvPr id="8"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9" name="Dia számának helye 5"/>
          <p:cNvSpPr>
            <a:spLocks noGrp="1"/>
          </p:cNvSpPr>
          <p:nvPr>
            <p:ph type="sldNum" sz="quarter" idx="12"/>
          </p:nvPr>
        </p:nvSpPr>
        <p:spPr/>
        <p:txBody>
          <a:bodyPr/>
          <a:lstStyle>
            <a:lvl1pPr>
              <a:defRPr/>
            </a:lvl1pPr>
          </a:lstStyle>
          <a:p>
            <a:pPr>
              <a:defRPr/>
            </a:pPr>
            <a:fld id="{06B9C620-05C5-4126-83F0-F475938CEF38}" type="slidenum">
              <a:rPr lang="hu-HU"/>
              <a:pPr>
                <a:defRPr/>
              </a:pPr>
              <a:t>‹#›</a:t>
            </a:fld>
            <a:endParaRPr lang="hu-HU" dirty="0"/>
          </a:p>
        </p:txBody>
      </p:sp>
    </p:spTree>
    <p:extLst>
      <p:ext uri="{BB962C8B-B14F-4D97-AF65-F5344CB8AC3E}">
        <p14:creationId xmlns:p14="http://schemas.microsoft.com/office/powerpoint/2010/main" val="2606078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755576" y="274638"/>
            <a:ext cx="7931224" cy="562074"/>
          </a:xfrm>
        </p:spPr>
        <p:txBody>
          <a:bodyPr>
            <a:normAutofit/>
          </a:bodyPr>
          <a:lstStyle>
            <a:lvl1pPr>
              <a:defRPr sz="3600"/>
            </a:lvl1pPr>
          </a:lstStyle>
          <a:p>
            <a:r>
              <a:rPr lang="hu-HU" dirty="0" smtClean="0"/>
              <a:t>Mintacím szerkesztése</a:t>
            </a:r>
            <a:endParaRPr lang="hu-HU" dirty="0"/>
          </a:p>
        </p:txBody>
      </p:sp>
      <p:sp>
        <p:nvSpPr>
          <p:cNvPr id="3" name="Dátum helye 3"/>
          <p:cNvSpPr>
            <a:spLocks noGrp="1"/>
          </p:cNvSpPr>
          <p:nvPr>
            <p:ph type="dt" sz="half" idx="10"/>
          </p:nvPr>
        </p:nvSpPr>
        <p:spPr/>
        <p:txBody>
          <a:bodyPr/>
          <a:lstStyle>
            <a:lvl1pPr>
              <a:defRPr/>
            </a:lvl1pPr>
          </a:lstStyle>
          <a:p>
            <a:pPr>
              <a:defRPr/>
            </a:pPr>
            <a:fld id="{CF0122F2-071D-442F-8E39-0E1840051A19}" type="datetime1">
              <a:rPr lang="hu-HU" smtClean="0"/>
              <a:pPr>
                <a:defRPr/>
              </a:pPr>
              <a:t>2016. 03. 22.</a:t>
            </a:fld>
            <a:endParaRPr lang="hu-HU" dirty="0"/>
          </a:p>
        </p:txBody>
      </p:sp>
      <p:sp>
        <p:nvSpPr>
          <p:cNvPr id="4"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5" name="Dia számának helye 5"/>
          <p:cNvSpPr>
            <a:spLocks noGrp="1"/>
          </p:cNvSpPr>
          <p:nvPr>
            <p:ph type="sldNum" sz="quarter" idx="12"/>
          </p:nvPr>
        </p:nvSpPr>
        <p:spPr/>
        <p:txBody>
          <a:bodyPr/>
          <a:lstStyle>
            <a:lvl1pPr>
              <a:defRPr/>
            </a:lvl1pPr>
          </a:lstStyle>
          <a:p>
            <a:pPr>
              <a:defRPr/>
            </a:pPr>
            <a:fld id="{E659BD0D-72B4-45CC-9C56-D5CA2F425C0D}" type="slidenum">
              <a:rPr lang="hu-HU"/>
              <a:pPr>
                <a:defRPr/>
              </a:pPr>
              <a:t>‹#›</a:t>
            </a:fld>
            <a:endParaRPr lang="hu-HU" dirty="0"/>
          </a:p>
        </p:txBody>
      </p:sp>
    </p:spTree>
    <p:extLst>
      <p:ext uri="{BB962C8B-B14F-4D97-AF65-F5344CB8AC3E}">
        <p14:creationId xmlns:p14="http://schemas.microsoft.com/office/powerpoint/2010/main" val="3023673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3"/>
          <p:cNvSpPr>
            <a:spLocks noGrp="1"/>
          </p:cNvSpPr>
          <p:nvPr>
            <p:ph type="dt" sz="half" idx="10"/>
          </p:nvPr>
        </p:nvSpPr>
        <p:spPr/>
        <p:txBody>
          <a:bodyPr/>
          <a:lstStyle>
            <a:lvl1pPr>
              <a:defRPr/>
            </a:lvl1pPr>
          </a:lstStyle>
          <a:p>
            <a:pPr>
              <a:defRPr/>
            </a:pPr>
            <a:fld id="{6A6CD892-D369-4A87-9973-0B65F4C9652C}" type="datetime1">
              <a:rPr lang="hu-HU" smtClean="0"/>
              <a:pPr>
                <a:defRPr/>
              </a:pPr>
              <a:t>2016. 03. 22.</a:t>
            </a:fld>
            <a:endParaRPr lang="hu-HU" dirty="0"/>
          </a:p>
        </p:txBody>
      </p:sp>
      <p:sp>
        <p:nvSpPr>
          <p:cNvPr id="3"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4" name="Dia számának helye 5"/>
          <p:cNvSpPr>
            <a:spLocks noGrp="1"/>
          </p:cNvSpPr>
          <p:nvPr>
            <p:ph type="sldNum" sz="quarter" idx="12"/>
          </p:nvPr>
        </p:nvSpPr>
        <p:spPr/>
        <p:txBody>
          <a:bodyPr/>
          <a:lstStyle>
            <a:lvl1pPr>
              <a:defRPr/>
            </a:lvl1pPr>
          </a:lstStyle>
          <a:p>
            <a:pPr>
              <a:defRPr/>
            </a:pPr>
            <a:fld id="{CEE8D9AE-83FA-45BA-AF5E-EBFE7B8F1E54}" type="slidenum">
              <a:rPr lang="hu-HU"/>
              <a:pPr>
                <a:defRPr/>
              </a:pPr>
              <a:t>‹#›</a:t>
            </a:fld>
            <a:endParaRPr lang="hu-HU" dirty="0"/>
          </a:p>
        </p:txBody>
      </p:sp>
    </p:spTree>
    <p:extLst>
      <p:ext uri="{BB962C8B-B14F-4D97-AF65-F5344CB8AC3E}">
        <p14:creationId xmlns:p14="http://schemas.microsoft.com/office/powerpoint/2010/main" val="371900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dirty="0" smtClean="0"/>
              <a:t>Mintacím szerkesztése</a:t>
            </a:r>
            <a:endParaRPr lang="hu-HU" dirty="0"/>
          </a:p>
        </p:txBody>
      </p:sp>
      <p:sp>
        <p:nvSpPr>
          <p:cNvPr id="3" name="Tartalom helye 2"/>
          <p:cNvSpPr>
            <a:spLocks noGrp="1"/>
          </p:cNvSpPr>
          <p:nvPr>
            <p:ph idx="1"/>
          </p:nvPr>
        </p:nvSpPr>
        <p:spPr>
          <a:xfrm>
            <a:off x="3575050" y="273050"/>
            <a:ext cx="5111750" cy="585311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hu-HU" dirty="0" smtClean="0"/>
              <a:t>Mintaszöveg szerkesztése</a:t>
            </a:r>
          </a:p>
          <a:p>
            <a:pPr lvl="1"/>
            <a:r>
              <a:rPr lang="hu-HU" dirty="0" smtClean="0"/>
              <a:t>Második szint</a:t>
            </a:r>
          </a:p>
          <a:p>
            <a:pPr lvl="2"/>
            <a:r>
              <a:rPr lang="hu-HU" dirty="0" smtClean="0"/>
              <a:t>Harmadik szint</a:t>
            </a:r>
          </a:p>
          <a:p>
            <a:pPr lvl="3"/>
            <a:r>
              <a:rPr lang="hu-HU" dirty="0" smtClean="0"/>
              <a:t>Negyedik szint</a:t>
            </a:r>
          </a:p>
          <a:p>
            <a:pPr lvl="4"/>
            <a:r>
              <a:rPr lang="hu-HU" dirty="0" smtClean="0"/>
              <a:t>Ötödik szint</a:t>
            </a:r>
            <a:endParaRPr lang="hu-HU" dirty="0"/>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3"/>
          <p:cNvSpPr>
            <a:spLocks noGrp="1"/>
          </p:cNvSpPr>
          <p:nvPr>
            <p:ph type="dt" sz="half" idx="10"/>
          </p:nvPr>
        </p:nvSpPr>
        <p:spPr/>
        <p:txBody>
          <a:bodyPr/>
          <a:lstStyle>
            <a:lvl1pPr>
              <a:defRPr/>
            </a:lvl1pPr>
          </a:lstStyle>
          <a:p>
            <a:pPr>
              <a:defRPr/>
            </a:pPr>
            <a:fld id="{3AEF72C6-AC89-4815-93DD-D061EA5F9EAF}" type="datetime1">
              <a:rPr lang="hu-HU" smtClean="0"/>
              <a:pPr>
                <a:defRPr/>
              </a:pPr>
              <a:t>2016. 03. 22.</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987CD4C2-E6AF-40BA-8108-30E007446FF3}" type="slidenum">
              <a:rPr lang="hu-HU"/>
              <a:pPr>
                <a:defRPr/>
              </a:pPr>
              <a:t>‹#›</a:t>
            </a:fld>
            <a:endParaRPr lang="hu-HU" dirty="0"/>
          </a:p>
        </p:txBody>
      </p:sp>
    </p:spTree>
    <p:extLst>
      <p:ext uri="{BB962C8B-B14F-4D97-AF65-F5344CB8AC3E}">
        <p14:creationId xmlns:p14="http://schemas.microsoft.com/office/powerpoint/2010/main" val="274156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u-HU" noProof="0" dirty="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3"/>
          <p:cNvSpPr>
            <a:spLocks noGrp="1"/>
          </p:cNvSpPr>
          <p:nvPr>
            <p:ph type="dt" sz="half" idx="10"/>
          </p:nvPr>
        </p:nvSpPr>
        <p:spPr/>
        <p:txBody>
          <a:bodyPr/>
          <a:lstStyle>
            <a:lvl1pPr>
              <a:defRPr/>
            </a:lvl1pPr>
          </a:lstStyle>
          <a:p>
            <a:pPr>
              <a:defRPr/>
            </a:pPr>
            <a:fld id="{44D0F753-4A4F-46E8-B2FD-3CAB313902A9}" type="datetime1">
              <a:rPr lang="hu-HU" smtClean="0"/>
              <a:pPr>
                <a:defRPr/>
              </a:pPr>
              <a:t>2016. 03. 22.</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D3BC770F-B890-40D6-B56A-B18B940A8079}" type="slidenum">
              <a:rPr lang="hu-HU"/>
              <a:pPr>
                <a:defRPr/>
              </a:pPr>
              <a:t>‹#›</a:t>
            </a:fld>
            <a:endParaRPr lang="hu-HU" dirty="0"/>
          </a:p>
        </p:txBody>
      </p:sp>
    </p:spTree>
    <p:extLst>
      <p:ext uri="{BB962C8B-B14F-4D97-AF65-F5344CB8AC3E}">
        <p14:creationId xmlns:p14="http://schemas.microsoft.com/office/powerpoint/2010/main" val="472159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DA16D95E-FE65-4B05-80CD-B96D95A85BC9}" type="datetime1">
              <a:rPr lang="hu-HU" smtClean="0"/>
              <a:pPr>
                <a:defRPr/>
              </a:pPr>
              <a:t>2016. 03. 22.</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FA1B584B-7CEC-44EF-BC7A-DA84320B1535}" type="slidenum">
              <a:rPr lang="hu-HU"/>
              <a:pPr>
                <a:defRPr/>
              </a:pPr>
              <a:t>‹#›</a:t>
            </a:fld>
            <a:endParaRPr lang="hu-HU" dirty="0"/>
          </a:p>
        </p:txBody>
      </p:sp>
    </p:spTree>
    <p:extLst>
      <p:ext uri="{BB962C8B-B14F-4D97-AF65-F5344CB8AC3E}">
        <p14:creationId xmlns:p14="http://schemas.microsoft.com/office/powerpoint/2010/main" val="3934366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E9688F23-EC04-4EEE-A180-4EC5F389E349}" type="datetime1">
              <a:rPr lang="hu-HU" smtClean="0"/>
              <a:pPr>
                <a:defRPr/>
              </a:pPr>
              <a:t>2016. 03. 22.</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88D1715F-5006-47CC-B92F-D38B2918BDE4}" type="slidenum">
              <a:rPr lang="hu-HU"/>
              <a:pPr>
                <a:defRPr/>
              </a:pPr>
              <a:t>‹#›</a:t>
            </a:fld>
            <a:endParaRPr lang="hu-HU" dirty="0"/>
          </a:p>
        </p:txBody>
      </p:sp>
    </p:spTree>
    <p:extLst>
      <p:ext uri="{BB962C8B-B14F-4D97-AF65-F5344CB8AC3E}">
        <p14:creationId xmlns:p14="http://schemas.microsoft.com/office/powerpoint/2010/main" val="73375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Cím helye 1"/>
          <p:cNvSpPr>
            <a:spLocks noGrp="1"/>
          </p:cNvSpPr>
          <p:nvPr>
            <p:ph type="title"/>
          </p:nvPr>
        </p:nvSpPr>
        <p:spPr bwMode="auto">
          <a:xfrm>
            <a:off x="971550" y="274638"/>
            <a:ext cx="771525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u-HU" smtClean="0"/>
              <a:t>Mintacím szerkesztése</a:t>
            </a:r>
          </a:p>
        </p:txBody>
      </p:sp>
      <p:sp>
        <p:nvSpPr>
          <p:cNvPr id="1027" name="Szöveg helye 2"/>
          <p:cNvSpPr>
            <a:spLocks noGrp="1"/>
          </p:cNvSpPr>
          <p:nvPr>
            <p:ph type="body" idx="1"/>
          </p:nvPr>
        </p:nvSpPr>
        <p:spPr bwMode="auto">
          <a:xfrm>
            <a:off x="971550" y="1600200"/>
            <a:ext cx="77152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tx1">
                    <a:tint val="75000"/>
                  </a:schemeClr>
                </a:solidFill>
                <a:latin typeface="+mn-lt"/>
                <a:cs typeface="+mn-cs"/>
              </a:defRPr>
            </a:lvl1pPr>
          </a:lstStyle>
          <a:p>
            <a:pPr>
              <a:defRPr/>
            </a:pPr>
            <a:r>
              <a:rPr lang="hu-HU" dirty="0" smtClean="0"/>
              <a:t>PIC 16F887</a:t>
            </a:r>
          </a:p>
          <a:p>
            <a:pPr>
              <a:defRPr/>
            </a:pPr>
            <a:endParaRPr lang="hu-HU" dirty="0"/>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4509336-00B1-4544-9A18-A98BB7595635}" type="slidenum">
              <a:rPr lang="hu-HU"/>
              <a:pPr>
                <a:defRPr/>
              </a:pPr>
              <a:t>‹#›</a:t>
            </a:fld>
            <a:endParaRPr lang="hu-HU" dirty="0"/>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3600" b="1" kern="1200">
          <a:solidFill>
            <a:srgbClr val="0070C0"/>
          </a:solidFill>
          <a:latin typeface="+mj-lt"/>
          <a:ea typeface="+mj-ea"/>
          <a:cs typeface="+mj-cs"/>
        </a:defRPr>
      </a:lvl1pPr>
      <a:lvl2pPr algn="ctr" rtl="0" eaLnBrk="0" fontAlgn="base" hangingPunct="0">
        <a:spcBef>
          <a:spcPct val="0"/>
        </a:spcBef>
        <a:spcAft>
          <a:spcPct val="0"/>
        </a:spcAft>
        <a:defRPr sz="3600" b="1">
          <a:solidFill>
            <a:srgbClr val="0070C0"/>
          </a:solidFill>
          <a:latin typeface="Calibri" pitchFamily="34" charset="0"/>
        </a:defRPr>
      </a:lvl2pPr>
      <a:lvl3pPr algn="ctr" rtl="0" eaLnBrk="0" fontAlgn="base" hangingPunct="0">
        <a:spcBef>
          <a:spcPct val="0"/>
        </a:spcBef>
        <a:spcAft>
          <a:spcPct val="0"/>
        </a:spcAft>
        <a:defRPr sz="3600" b="1">
          <a:solidFill>
            <a:srgbClr val="0070C0"/>
          </a:solidFill>
          <a:latin typeface="Calibri" pitchFamily="34" charset="0"/>
        </a:defRPr>
      </a:lvl3pPr>
      <a:lvl4pPr algn="ctr" rtl="0" eaLnBrk="0" fontAlgn="base" hangingPunct="0">
        <a:spcBef>
          <a:spcPct val="0"/>
        </a:spcBef>
        <a:spcAft>
          <a:spcPct val="0"/>
        </a:spcAft>
        <a:defRPr sz="3600" b="1">
          <a:solidFill>
            <a:srgbClr val="0070C0"/>
          </a:solidFill>
          <a:latin typeface="Calibri" pitchFamily="34" charset="0"/>
        </a:defRPr>
      </a:lvl4pPr>
      <a:lvl5pPr algn="ctr" rtl="0" eaLnBrk="0" fontAlgn="base" hangingPunct="0">
        <a:spcBef>
          <a:spcPct val="0"/>
        </a:spcBef>
        <a:spcAft>
          <a:spcPct val="0"/>
        </a:spcAft>
        <a:defRPr sz="3600" b="1">
          <a:solidFill>
            <a:srgbClr val="0070C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8.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9.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3.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1"/>
          <p:cNvSpPr>
            <a:spLocks noChangeArrowheads="1"/>
          </p:cNvSpPr>
          <p:nvPr/>
        </p:nvSpPr>
        <p:spPr bwMode="auto">
          <a:xfrm>
            <a:off x="1619672" y="163067"/>
            <a:ext cx="60486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buFont typeface="Arial" pitchFamily="34" charset="0"/>
              <a:buNone/>
            </a:pPr>
            <a:r>
              <a:rPr lang="hu-HU" sz="3200" b="1" dirty="0" smtClean="0">
                <a:solidFill>
                  <a:schemeClr val="tx2"/>
                </a:solidFill>
                <a:effectLst>
                  <a:outerShdw blurRad="38100" dist="38100" dir="2700000" algn="tl">
                    <a:srgbClr val="000000">
                      <a:alpha val="43137"/>
                    </a:srgbClr>
                  </a:outerShdw>
                </a:effectLst>
                <a:latin typeface="Arial Narrow" pitchFamily="34" charset="0"/>
                <a:cs typeface="Times New Roman" pitchFamily="18" charset="0"/>
              </a:rPr>
              <a:t>Óbudai Egyetem</a:t>
            </a:r>
            <a:endParaRPr lang="hu-HU" sz="3200" b="1" dirty="0">
              <a:solidFill>
                <a:schemeClr val="tx2"/>
              </a:solidFill>
              <a:effectLst>
                <a:outerShdw blurRad="38100" dist="38100" dir="2700000" algn="tl">
                  <a:srgbClr val="000000">
                    <a:alpha val="43137"/>
                  </a:srgbClr>
                </a:outerShdw>
              </a:effectLst>
              <a:latin typeface="Arial Narrow" pitchFamily="34" charset="0"/>
              <a:cs typeface="Times New Roman" pitchFamily="18" charset="0"/>
            </a:endParaRPr>
          </a:p>
          <a:p>
            <a:pPr algn="ctr">
              <a:buFont typeface="Arial" pitchFamily="34" charset="0"/>
              <a:buNone/>
            </a:pPr>
            <a:r>
              <a:rPr lang="hu-HU" sz="3200" b="1" dirty="0" smtClean="0">
                <a:solidFill>
                  <a:schemeClr val="tx2"/>
                </a:solidFill>
                <a:effectLst>
                  <a:outerShdw blurRad="38100" dist="38100" dir="2700000" algn="tl">
                    <a:srgbClr val="000000">
                      <a:alpha val="43137"/>
                    </a:srgbClr>
                  </a:outerShdw>
                </a:effectLst>
                <a:latin typeface="Arial Narrow" pitchFamily="34" charset="0"/>
                <a:cs typeface="Times New Roman" pitchFamily="18" charset="0"/>
              </a:rPr>
              <a:t>Neumann János Informatikai Kar</a:t>
            </a:r>
            <a:endParaRPr lang="hu-HU" sz="3200" dirty="0">
              <a:solidFill>
                <a:schemeClr val="tx2"/>
              </a:solidFill>
              <a:effectLst>
                <a:outerShdw blurRad="38100" dist="38100" dir="2700000" algn="tl">
                  <a:srgbClr val="000000">
                    <a:alpha val="43137"/>
                  </a:srgbClr>
                </a:outerShdw>
              </a:effectLst>
            </a:endParaRPr>
          </a:p>
        </p:txBody>
      </p:sp>
      <p:sp>
        <p:nvSpPr>
          <p:cNvPr id="3" name="Szövegdoboz 2"/>
          <p:cNvSpPr txBox="1"/>
          <p:nvPr/>
        </p:nvSpPr>
        <p:spPr>
          <a:xfrm>
            <a:off x="1043608" y="2492896"/>
            <a:ext cx="7407471" cy="1200329"/>
          </a:xfrm>
          <a:prstGeom prst="rect">
            <a:avLst/>
          </a:prstGeom>
          <a:noFill/>
        </p:spPr>
        <p:txBody>
          <a:bodyPr wrap="square" rtlCol="0">
            <a:spAutoFit/>
          </a:bodyPr>
          <a:lstStyle/>
          <a:p>
            <a:pPr algn="ctr"/>
            <a:r>
              <a:rPr lang="hu-HU" sz="3600" dirty="0" smtClean="0"/>
              <a:t>.NET Gadgeteer – </a:t>
            </a:r>
            <a:r>
              <a:rPr lang="en-US" sz="3600" dirty="0" smtClean="0"/>
              <a:t>Accelerator module</a:t>
            </a:r>
            <a:endParaRPr lang="hu-HU"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smtClean="0"/>
              <a:t>Overview</a:t>
            </a:r>
            <a:endParaRPr lang="hu-HU" dirty="0"/>
          </a:p>
        </p:txBody>
      </p:sp>
      <p:sp>
        <p:nvSpPr>
          <p:cNvPr id="3" name="Tartalom helye 2"/>
          <p:cNvSpPr>
            <a:spLocks noGrp="1"/>
          </p:cNvSpPr>
          <p:nvPr>
            <p:ph idx="1"/>
          </p:nvPr>
        </p:nvSpPr>
        <p:spPr/>
        <p:txBody>
          <a:bodyPr/>
          <a:lstStyle/>
          <a:p>
            <a:pPr marL="514350" indent="-514350">
              <a:buFont typeface="+mj-lt"/>
              <a:buAutoNum type="arabicPeriod"/>
            </a:pPr>
            <a:r>
              <a:rPr lang="en-US" sz="2400" dirty="0" smtClean="0">
                <a:latin typeface="Times New Roman" pitchFamily="18" charset="0"/>
                <a:cs typeface="Times New Roman" pitchFamily="18" charset="0"/>
              </a:rPr>
              <a:t>The exercise</a:t>
            </a:r>
            <a:endParaRPr lang="hu-HU" sz="2400" dirty="0" smtClean="0">
              <a:latin typeface="Times New Roman" pitchFamily="18" charset="0"/>
              <a:cs typeface="Times New Roman" pitchFamily="18" charset="0"/>
            </a:endParaRPr>
          </a:p>
          <a:p>
            <a:pPr marL="514350" indent="-514350">
              <a:buFont typeface="+mj-lt"/>
              <a:buAutoNum type="arabicPeriod"/>
            </a:pPr>
            <a:r>
              <a:rPr lang="en-US" sz="2400" dirty="0" smtClean="0">
                <a:latin typeface="Times New Roman" pitchFamily="18" charset="0"/>
                <a:cs typeface="Times New Roman" pitchFamily="18" charset="0"/>
              </a:rPr>
              <a:t>Hardware configuration</a:t>
            </a:r>
            <a:endParaRPr lang="hu-HU" sz="2400" dirty="0" smtClean="0">
              <a:latin typeface="Times New Roman" pitchFamily="18" charset="0"/>
              <a:cs typeface="Times New Roman" pitchFamily="18" charset="0"/>
            </a:endParaRPr>
          </a:p>
          <a:p>
            <a:pPr marL="514350" indent="-514350">
              <a:buFont typeface="+mj-lt"/>
              <a:buAutoNum type="arabicPeriod"/>
            </a:pPr>
            <a:r>
              <a:rPr lang="en-US" sz="2400" dirty="0" smtClean="0">
                <a:latin typeface="Times New Roman" pitchFamily="18" charset="0"/>
                <a:cs typeface="Times New Roman" pitchFamily="18" charset="0"/>
              </a:rPr>
              <a:t>Writing the program</a:t>
            </a:r>
            <a:endParaRPr lang="hu-HU" sz="2400" dirty="0" smtClean="0">
              <a:latin typeface="Times New Roman" pitchFamily="18" charset="0"/>
              <a:cs typeface="Times New Roman" pitchFamily="18" charset="0"/>
            </a:endParaRPr>
          </a:p>
          <a:p>
            <a:pPr marL="457200" indent="-457200">
              <a:buAutoNum type="arabicPeriod" startAt="4"/>
            </a:pPr>
            <a:r>
              <a:rPr lang="en-US" sz="2400" dirty="0" smtClean="0">
                <a:latin typeface="Times New Roman" pitchFamily="18" charset="0"/>
                <a:cs typeface="Times New Roman" pitchFamily="18" charset="0"/>
              </a:rPr>
              <a:t>Individual work</a:t>
            </a:r>
          </a:p>
          <a:p>
            <a:pPr marL="457200" indent="-457200">
              <a:buAutoNum type="arabicPeriod" startAt="4"/>
            </a:pPr>
            <a:r>
              <a:rPr lang="en-US" sz="2400" dirty="0" smtClean="0">
                <a:latin typeface="Times New Roman" pitchFamily="18" charset="0"/>
                <a:cs typeface="Times New Roman" pitchFamily="18" charset="0"/>
              </a:rPr>
              <a:t>Study questions</a:t>
            </a:r>
            <a:endParaRPr lang="hu-HU" sz="24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2</a:t>
            </a:fld>
            <a:endParaRPr lang="hu-HU" dirty="0"/>
          </a:p>
        </p:txBody>
      </p:sp>
    </p:spTree>
    <p:extLst>
      <p:ext uri="{BB962C8B-B14F-4D97-AF65-F5344CB8AC3E}">
        <p14:creationId xmlns:p14="http://schemas.microsoft.com/office/powerpoint/2010/main" val="42671301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1. </a:t>
            </a:r>
            <a:r>
              <a:rPr lang="en-US" dirty="0" smtClean="0"/>
              <a:t>The exercise</a:t>
            </a:r>
            <a:endParaRPr lang="hu-HU" dirty="0"/>
          </a:p>
        </p:txBody>
      </p:sp>
      <p:sp>
        <p:nvSpPr>
          <p:cNvPr id="3" name="Tartalom helye 2"/>
          <p:cNvSpPr>
            <a:spLocks noGrp="1"/>
          </p:cNvSpPr>
          <p:nvPr>
            <p:ph idx="1"/>
          </p:nvPr>
        </p:nvSpPr>
        <p:spPr>
          <a:xfrm>
            <a:off x="899592" y="980728"/>
            <a:ext cx="7920880" cy="5688632"/>
          </a:xfrm>
        </p:spPr>
        <p:txBody>
          <a:bodyPr/>
          <a:lstStyle/>
          <a:p>
            <a:pPr marL="0" indent="0" algn="just">
              <a:buNone/>
            </a:pPr>
            <a:r>
              <a:rPr lang="en-US" sz="2000" dirty="0" smtClean="0">
                <a:latin typeface="Times New Roman" pitchFamily="18" charset="0"/>
                <a:cs typeface="Times New Roman" pitchFamily="18" charset="0"/>
              </a:rPr>
              <a:t>The goal of the lab is to introduce the usage of the </a:t>
            </a:r>
            <a:r>
              <a:rPr lang="en-US" sz="2000" dirty="0" err="1" smtClean="0">
                <a:latin typeface="Times New Roman" pitchFamily="18" charset="0"/>
                <a:cs typeface="Times New Roman" pitchFamily="18" charset="0"/>
              </a:rPr>
              <a:t>.Net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Gadgeteer</a:t>
            </a:r>
            <a:r>
              <a:rPr lang="en-US" sz="2000" dirty="0" smtClean="0">
                <a:latin typeface="Times New Roman" pitchFamily="18" charset="0"/>
                <a:cs typeface="Times New Roman" pitchFamily="18" charset="0"/>
              </a:rPr>
              <a:t> accelerometer module.</a:t>
            </a:r>
            <a:endParaRPr lang="hu-HU" sz="2000" dirty="0">
              <a:latin typeface="Times New Roman" pitchFamily="18" charset="0"/>
              <a:cs typeface="Times New Roman" pitchFamily="18" charset="0"/>
            </a:endParaRPr>
          </a:p>
          <a:p>
            <a:pPr marL="0" indent="0" algn="just">
              <a:buNone/>
            </a:pPr>
            <a:endParaRPr lang="hu-HU" sz="2000" dirty="0" smtClean="0">
              <a:latin typeface="Times New Roman" pitchFamily="18" charset="0"/>
              <a:ea typeface="Verdana" pitchFamily="34" charset="0"/>
              <a:cs typeface="Times New Roman" pitchFamily="18" charset="0"/>
            </a:endParaRPr>
          </a:p>
          <a:p>
            <a:pPr marL="0" indent="0">
              <a:buNone/>
            </a:pPr>
            <a:r>
              <a:rPr lang="en-US" sz="2400" b="1" dirty="0" smtClean="0">
                <a:latin typeface="Times New Roman" pitchFamily="18" charset="0"/>
                <a:ea typeface="Verdana" pitchFamily="34" charset="0"/>
                <a:cs typeface="Times New Roman" pitchFamily="18" charset="0"/>
              </a:rPr>
              <a:t>Hardware Needed:</a:t>
            </a:r>
            <a:endParaRPr lang="hu-HU" sz="2000" b="1" dirty="0">
              <a:latin typeface="Times New Roman" pitchFamily="18" charset="0"/>
              <a:ea typeface="Verdana" pitchFamily="34" charset="0"/>
              <a:cs typeface="Times New Roman" pitchFamily="18" charset="0"/>
            </a:endParaRPr>
          </a:p>
          <a:p>
            <a:pPr marL="285750" indent="-285750"/>
            <a:r>
              <a:rPr lang="hu-HU" sz="2000" dirty="0">
                <a:latin typeface="Times New Roman" pitchFamily="18" charset="0"/>
                <a:ea typeface="Verdana" pitchFamily="34" charset="0"/>
                <a:cs typeface="Times New Roman" pitchFamily="18" charset="0"/>
              </a:rPr>
              <a:t>FEZ </a:t>
            </a:r>
            <a:r>
              <a:rPr lang="hu-HU" sz="2000" dirty="0" err="1">
                <a:latin typeface="Times New Roman" pitchFamily="18" charset="0"/>
                <a:ea typeface="Verdana" pitchFamily="34" charset="0"/>
                <a:cs typeface="Times New Roman" pitchFamily="18" charset="0"/>
              </a:rPr>
              <a:t>Spider</a:t>
            </a:r>
            <a:r>
              <a:rPr lang="hu-HU" sz="2000" dirty="0">
                <a:latin typeface="Times New Roman" pitchFamily="18" charset="0"/>
                <a:ea typeface="Verdana" pitchFamily="34" charset="0"/>
                <a:cs typeface="Times New Roman" pitchFamily="18" charset="0"/>
              </a:rPr>
              <a:t> panel </a:t>
            </a:r>
          </a:p>
          <a:p>
            <a:pPr marL="285750" indent="-285750"/>
            <a:r>
              <a:rPr lang="hu-HU" sz="2000" dirty="0">
                <a:latin typeface="Times New Roman" pitchFamily="18" charset="0"/>
                <a:ea typeface="Verdana" pitchFamily="34" charset="0"/>
                <a:cs typeface="Times New Roman" pitchFamily="18" charset="0"/>
              </a:rPr>
              <a:t>1</a:t>
            </a:r>
            <a:r>
              <a:rPr lang="hu-HU" sz="2000" dirty="0" smtClean="0">
                <a:latin typeface="Times New Roman" pitchFamily="18" charset="0"/>
                <a:ea typeface="Verdana" pitchFamily="34" charset="0"/>
                <a:cs typeface="Times New Roman" pitchFamily="18" charset="0"/>
              </a:rPr>
              <a:t> </a:t>
            </a:r>
            <a:r>
              <a:rPr lang="hu-HU" sz="2000" dirty="0">
                <a:latin typeface="Times New Roman" pitchFamily="18" charset="0"/>
                <a:ea typeface="Verdana" pitchFamily="34" charset="0"/>
                <a:cs typeface="Times New Roman" pitchFamily="18" charset="0"/>
              </a:rPr>
              <a:t>db </a:t>
            </a:r>
            <a:r>
              <a:rPr lang="hu-HU" sz="2000" dirty="0" smtClean="0">
                <a:latin typeface="Times New Roman" pitchFamily="18" charset="0"/>
                <a:ea typeface="Verdana" pitchFamily="34" charset="0"/>
                <a:cs typeface="Times New Roman" pitchFamily="18" charset="0"/>
              </a:rPr>
              <a:t>TE35 Display modul </a:t>
            </a:r>
          </a:p>
          <a:p>
            <a:pPr marL="285750" indent="-285750"/>
            <a:r>
              <a:rPr lang="hu-HU" sz="2000" dirty="0" smtClean="0">
                <a:latin typeface="Times New Roman" pitchFamily="18" charset="0"/>
                <a:ea typeface="Verdana" pitchFamily="34" charset="0"/>
                <a:cs typeface="Times New Roman" pitchFamily="18" charset="0"/>
              </a:rPr>
              <a:t>1 db </a:t>
            </a:r>
            <a:r>
              <a:rPr lang="hu-HU" sz="2000" dirty="0" err="1" smtClean="0">
                <a:latin typeface="Times New Roman" pitchFamily="18" charset="0"/>
                <a:ea typeface="Verdana" pitchFamily="34" charset="0"/>
                <a:cs typeface="Times New Roman" pitchFamily="18" charset="0"/>
              </a:rPr>
              <a:t>Accel</a:t>
            </a:r>
            <a:r>
              <a:rPr lang="hu-HU" sz="2000" dirty="0" smtClean="0">
                <a:latin typeface="Times New Roman" pitchFamily="18" charset="0"/>
                <a:ea typeface="Verdana" pitchFamily="34" charset="0"/>
                <a:cs typeface="Times New Roman" pitchFamily="18" charset="0"/>
              </a:rPr>
              <a:t> G248 modul</a:t>
            </a:r>
          </a:p>
          <a:p>
            <a:pPr marL="285750" indent="-285750"/>
            <a:endParaRPr lang="hu-HU" sz="2000" dirty="0">
              <a:latin typeface="Times New Roman" pitchFamily="18" charset="0"/>
              <a:ea typeface="Verdana" pitchFamily="34" charset="0"/>
              <a:cs typeface="Times New Roman" pitchFamily="18" charset="0"/>
            </a:endParaRPr>
          </a:p>
          <a:p>
            <a:pPr marL="0" indent="0">
              <a:buNone/>
            </a:pPr>
            <a:r>
              <a:rPr lang="en-US" sz="2400" b="1" dirty="0" smtClean="0">
                <a:latin typeface="Times New Roman" pitchFamily="18" charset="0"/>
                <a:ea typeface="Verdana" pitchFamily="34" charset="0"/>
                <a:cs typeface="Times New Roman" pitchFamily="18" charset="0"/>
              </a:rPr>
              <a:t>Operation</a:t>
            </a:r>
            <a:r>
              <a:rPr lang="hu-HU" sz="2400" b="1" dirty="0" smtClean="0">
                <a:latin typeface="Times New Roman" pitchFamily="18" charset="0"/>
                <a:ea typeface="Verdana" pitchFamily="34" charset="0"/>
                <a:cs typeface="Times New Roman" pitchFamily="18" charset="0"/>
              </a:rPr>
              <a:t>:</a:t>
            </a:r>
            <a:endParaRPr lang="en-US" sz="2400" b="1" dirty="0" smtClean="0">
              <a:latin typeface="Times New Roman" pitchFamily="18" charset="0"/>
              <a:ea typeface="Verdana" pitchFamily="34" charset="0"/>
              <a:cs typeface="Times New Roman" pitchFamily="18" charset="0"/>
            </a:endParaRPr>
          </a:p>
          <a:p>
            <a:pPr marL="0" indent="0">
              <a:buNone/>
            </a:pPr>
            <a:r>
              <a:rPr lang="en-US" sz="2000" dirty="0" smtClean="0">
                <a:latin typeface="Times New Roman" pitchFamily="18" charset="0"/>
                <a:ea typeface="Verdana" pitchFamily="34" charset="0"/>
                <a:cs typeface="Times New Roman" pitchFamily="18" charset="0"/>
              </a:rPr>
              <a:t>We will visualize the accelerations measured by the 3 axes of the sensor on the display. The display will be divided into three horizontal parts, </a:t>
            </a:r>
            <a:r>
              <a:rPr lang="en-US" sz="2000" dirty="0" smtClean="0">
                <a:latin typeface="Times New Roman" pitchFamily="18" charset="0"/>
                <a:ea typeface="Verdana" pitchFamily="34" charset="0"/>
                <a:cs typeface="Times New Roman" pitchFamily="18" charset="0"/>
              </a:rPr>
              <a:t>where we will display the measured values of the directions X, Y and Z, respectively, as a function of time. If the display gets full, the drawing restarts after erasing.</a:t>
            </a:r>
            <a:endParaRPr lang="hu-HU" sz="2000" dirty="0" smtClean="0">
              <a:latin typeface="Times New Roman" pitchFamily="18" charset="0"/>
              <a:ea typeface="Verdana" pitchFamily="34"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3</a:t>
            </a:fld>
            <a:endParaRPr lang="hu-HU" dirty="0"/>
          </a:p>
        </p:txBody>
      </p:sp>
    </p:spTree>
    <p:extLst>
      <p:ext uri="{BB962C8B-B14F-4D97-AF65-F5344CB8AC3E}">
        <p14:creationId xmlns:p14="http://schemas.microsoft.com/office/powerpoint/2010/main" val="27137490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latin typeface="Times New Roman" pitchFamily="18" charset="0"/>
                <a:cs typeface="Times New Roman" pitchFamily="18" charset="0"/>
              </a:rPr>
              <a:t>2. </a:t>
            </a:r>
            <a:r>
              <a:rPr lang="en-US" dirty="0" smtClean="0">
                <a:latin typeface="Times New Roman" pitchFamily="18" charset="0"/>
                <a:cs typeface="Times New Roman" pitchFamily="18" charset="0"/>
              </a:rPr>
              <a:t>Hardware configuration</a:t>
            </a:r>
            <a:endParaRPr lang="hu-HU" dirty="0"/>
          </a:p>
        </p:txBody>
      </p:sp>
      <p:sp>
        <p:nvSpPr>
          <p:cNvPr id="3" name="Tartalom helye 2"/>
          <p:cNvSpPr>
            <a:spLocks noGrp="1"/>
          </p:cNvSpPr>
          <p:nvPr>
            <p:ph idx="1"/>
          </p:nvPr>
        </p:nvSpPr>
        <p:spPr/>
        <p:txBody>
          <a:bodyPr/>
          <a:lstStyle/>
          <a:p>
            <a:pPr marL="0" indent="0">
              <a:buNone/>
            </a:pPr>
            <a:r>
              <a:rPr lang="en-US" sz="2000" dirty="0" smtClean="0">
                <a:latin typeface="Times New Roman" pitchFamily="18" charset="0"/>
                <a:cs typeface="Times New Roman" pitchFamily="18" charset="0"/>
              </a:rPr>
              <a:t>Let’s assemble the following configuration:</a:t>
            </a:r>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4</a:t>
            </a:fld>
            <a:endParaRPr lang="hu-HU" dirty="0"/>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4071" y="1844824"/>
            <a:ext cx="3252714" cy="4104456"/>
          </a:xfrm>
          <a:prstGeom prst="rect">
            <a:avLst/>
          </a:prstGeom>
        </p:spPr>
      </p:pic>
    </p:spTree>
    <p:extLst>
      <p:ext uri="{BB962C8B-B14F-4D97-AF65-F5344CB8AC3E}">
        <p14:creationId xmlns:p14="http://schemas.microsoft.com/office/powerpoint/2010/main" val="3743808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latin typeface="Times New Roman" pitchFamily="18" charset="0"/>
                <a:cs typeface="Times New Roman" pitchFamily="18" charset="0"/>
              </a:rPr>
              <a:t>3. </a:t>
            </a:r>
            <a:r>
              <a:rPr lang="en-US" dirty="0" smtClean="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Usage of the sensor:</a:t>
            </a:r>
            <a:endParaRPr lang="hu-HU" sz="2400" b="1" dirty="0" smtClean="0">
              <a:latin typeface="Times New Roman" pitchFamily="18" charset="0"/>
              <a:cs typeface="Times New Roman" pitchFamily="18" charset="0"/>
            </a:endParaRPr>
          </a:p>
          <a:p>
            <a:pPr marL="0" indent="0">
              <a:buNone/>
            </a:pPr>
            <a:endParaRPr lang="hu-HU" sz="2400" b="1" dirty="0">
              <a:latin typeface="Times New Roman" pitchFamily="18" charset="0"/>
              <a:cs typeface="Times New Roman" pitchFamily="18" charset="0"/>
            </a:endParaRPr>
          </a:p>
          <a:p>
            <a:pPr marL="0" indent="0">
              <a:buNone/>
            </a:pPr>
            <a:endParaRPr lang="hu-HU" sz="2400" b="1" dirty="0" smtClean="0">
              <a:latin typeface="Times New Roman" pitchFamily="18" charset="0"/>
              <a:cs typeface="Times New Roman" pitchFamily="18" charset="0"/>
            </a:endParaRPr>
          </a:p>
          <a:p>
            <a:pPr marL="0" indent="0">
              <a:buNone/>
            </a:pPr>
            <a:endParaRPr lang="hu-HU" sz="2400" b="1" dirty="0">
              <a:latin typeface="Times New Roman" pitchFamily="18" charset="0"/>
              <a:cs typeface="Times New Roman" pitchFamily="18" charset="0"/>
            </a:endParaRPr>
          </a:p>
          <a:p>
            <a:pPr marL="0" indent="0">
              <a:buNone/>
            </a:pPr>
            <a:endParaRPr lang="hu-HU" sz="2400" b="1" dirty="0" smtClean="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r>
              <a:rPr lang="en-US" sz="2400" b="1" dirty="0" smtClean="0">
                <a:latin typeface="Times New Roman" pitchFamily="18" charset="0"/>
                <a:cs typeface="Times New Roman" pitchFamily="18" charset="0"/>
              </a:rPr>
              <a:t>Explanation:</a:t>
            </a:r>
            <a:endParaRPr lang="hu-HU" sz="2000" b="1" dirty="0" smtClean="0">
              <a:latin typeface="Times New Roman" pitchFamily="18" charset="0"/>
              <a:cs typeface="Times New Roman" pitchFamily="18" charset="0"/>
            </a:endParaRPr>
          </a:p>
          <a:p>
            <a:pPr algn="just"/>
            <a:r>
              <a:rPr lang="en-US" sz="1400" dirty="0" smtClean="0">
                <a:latin typeface="Times New Roman" pitchFamily="18" charset="0"/>
                <a:cs typeface="Times New Roman" pitchFamily="18" charset="0"/>
              </a:rPr>
              <a:t>An event is not available for tracking the sensor values, so we will cyclically query the actual data with the help of a timer. The values change between 1 and -1.</a:t>
            </a:r>
          </a:p>
          <a:p>
            <a:pPr algn="just"/>
            <a:r>
              <a:rPr lang="en-US" sz="1400" dirty="0" smtClean="0">
                <a:latin typeface="Times New Roman" pitchFamily="18" charset="0"/>
                <a:cs typeface="Times New Roman" pitchFamily="18" charset="0"/>
              </a:rPr>
              <a:t>There is a variety of choices to read the desired data</a:t>
            </a:r>
            <a:r>
              <a:rPr lang="hu-HU" sz="1400" dirty="0" smtClean="0">
                <a:latin typeface="Times New Roman" pitchFamily="18" charset="0"/>
                <a:cs typeface="Times New Roman" pitchFamily="18" charset="0"/>
              </a:rPr>
              <a:t>:</a:t>
            </a:r>
            <a:endParaRPr lang="hu-HU" sz="1400" dirty="0" smtClean="0">
              <a:latin typeface="Times New Roman" pitchFamily="18" charset="0"/>
              <a:cs typeface="Times New Roman" pitchFamily="18" charset="0"/>
            </a:endParaRPr>
          </a:p>
          <a:p>
            <a:pPr lvl="1" algn="just"/>
            <a:r>
              <a:rPr lang="hu-HU" sz="1400" dirty="0" err="1" smtClean="0">
                <a:latin typeface="Consolas" pitchFamily="49" charset="0"/>
                <a:cs typeface="Consolas" pitchFamily="49" charset="0"/>
              </a:rPr>
              <a:t>GetX</a:t>
            </a:r>
            <a:r>
              <a:rPr lang="hu-HU" sz="1400" dirty="0" smtClean="0">
                <a:latin typeface="Consolas" pitchFamily="49" charset="0"/>
                <a:cs typeface="Consolas" pitchFamily="49" charset="0"/>
              </a:rPr>
              <a:t>(), </a:t>
            </a:r>
            <a:r>
              <a:rPr lang="hu-HU" sz="1400" dirty="0" err="1" smtClean="0">
                <a:latin typeface="Consolas" pitchFamily="49" charset="0"/>
                <a:cs typeface="Consolas" pitchFamily="49" charset="0"/>
              </a:rPr>
              <a:t>GetY</a:t>
            </a:r>
            <a:r>
              <a:rPr lang="hu-HU" sz="1400" dirty="0" smtClean="0">
                <a:latin typeface="Consolas" pitchFamily="49" charset="0"/>
                <a:cs typeface="Consolas" pitchFamily="49" charset="0"/>
              </a:rPr>
              <a:t>(), </a:t>
            </a:r>
            <a:r>
              <a:rPr lang="hu-HU" sz="1400" dirty="0" err="1" smtClean="0">
                <a:latin typeface="Consolas" pitchFamily="49" charset="0"/>
                <a:cs typeface="Consolas" pitchFamily="49" charset="0"/>
              </a:rPr>
              <a:t>GetZ</a:t>
            </a:r>
            <a:r>
              <a:rPr lang="hu-HU" sz="1400" dirty="0" smtClean="0">
                <a:latin typeface="Consolas" pitchFamily="49" charset="0"/>
                <a:cs typeface="Consolas" pitchFamily="49" charset="0"/>
              </a:rPr>
              <a:t>()</a:t>
            </a:r>
          </a:p>
          <a:p>
            <a:pPr lvl="1" algn="just"/>
            <a:r>
              <a:rPr lang="hu-HU" sz="1400" dirty="0" err="1" smtClean="0">
                <a:latin typeface="Consolas" pitchFamily="49" charset="0"/>
                <a:cs typeface="Consolas" pitchFamily="49" charset="0"/>
              </a:rPr>
              <a:t>GetXYZ</a:t>
            </a:r>
            <a:r>
              <a:rPr lang="hu-HU" sz="1400" dirty="0" smtClean="0">
                <a:latin typeface="Consolas" pitchFamily="49" charset="0"/>
                <a:cs typeface="Consolas" pitchFamily="49" charset="0"/>
              </a:rPr>
              <a:t>(out </a:t>
            </a:r>
            <a:r>
              <a:rPr lang="hu-HU" sz="1400" dirty="0" err="1" smtClean="0">
                <a:latin typeface="Consolas" pitchFamily="49" charset="0"/>
                <a:cs typeface="Consolas" pitchFamily="49" charset="0"/>
              </a:rPr>
              <a:t>double</a:t>
            </a:r>
            <a:r>
              <a:rPr lang="hu-HU" sz="1400" dirty="0" smtClean="0">
                <a:latin typeface="Consolas" pitchFamily="49" charset="0"/>
                <a:cs typeface="Consolas" pitchFamily="49" charset="0"/>
              </a:rPr>
              <a:t> x, out </a:t>
            </a:r>
            <a:r>
              <a:rPr lang="hu-HU" sz="1400" dirty="0" err="1" smtClean="0">
                <a:latin typeface="Consolas" pitchFamily="49" charset="0"/>
                <a:cs typeface="Consolas" pitchFamily="49" charset="0"/>
              </a:rPr>
              <a:t>double</a:t>
            </a:r>
            <a:r>
              <a:rPr lang="hu-HU" sz="1400" dirty="0" smtClean="0">
                <a:latin typeface="Consolas" pitchFamily="49" charset="0"/>
                <a:cs typeface="Consolas" pitchFamily="49" charset="0"/>
              </a:rPr>
              <a:t> y, out </a:t>
            </a:r>
            <a:r>
              <a:rPr lang="hu-HU" sz="1400" dirty="0" err="1" smtClean="0">
                <a:latin typeface="Consolas" pitchFamily="49" charset="0"/>
                <a:cs typeface="Consolas" pitchFamily="49" charset="0"/>
              </a:rPr>
              <a:t>double</a:t>
            </a:r>
            <a:r>
              <a:rPr lang="hu-HU" sz="1400" dirty="0" smtClean="0">
                <a:latin typeface="Consolas" pitchFamily="49" charset="0"/>
                <a:cs typeface="Consolas" pitchFamily="49" charset="0"/>
              </a:rPr>
              <a:t> z)</a:t>
            </a:r>
          </a:p>
          <a:p>
            <a:pPr lvl="1" algn="just"/>
            <a:r>
              <a:rPr lang="hu-HU" sz="1400" dirty="0" smtClean="0">
                <a:latin typeface="Consolas" pitchFamily="49" charset="0"/>
                <a:cs typeface="Consolas" pitchFamily="49" charset="0"/>
              </a:rPr>
              <a:t>GetAcceleration() </a:t>
            </a:r>
            <a:r>
              <a:rPr lang="hu-HU" sz="1400" b="1" dirty="0" smtClean="0"/>
              <a:t>:  </a:t>
            </a:r>
            <a:r>
              <a:rPr lang="en-US" sz="1400" dirty="0" smtClean="0">
                <a:latin typeface="Times New Roman" pitchFamily="18" charset="0"/>
                <a:cs typeface="Times New Roman" pitchFamily="18" charset="0"/>
              </a:rPr>
              <a:t>returns a </a:t>
            </a:r>
            <a:r>
              <a:rPr lang="en-US" sz="1400" dirty="0" err="1" smtClean="0">
                <a:latin typeface="Times New Roman" pitchFamily="18" charset="0"/>
                <a:cs typeface="Times New Roman" pitchFamily="18" charset="0"/>
              </a:rPr>
              <a:t>struct</a:t>
            </a:r>
            <a:r>
              <a:rPr lang="en-US" sz="1400" dirty="0" smtClean="0">
                <a:latin typeface="Times New Roman" pitchFamily="18" charset="0"/>
                <a:cs typeface="Times New Roman" pitchFamily="18" charset="0"/>
              </a:rPr>
              <a:t> with the values of the </a:t>
            </a:r>
            <a:r>
              <a:rPr lang="en-US" sz="1400" dirty="0" err="1" smtClean="0">
                <a:latin typeface="Times New Roman" pitchFamily="18" charset="0"/>
                <a:cs typeface="Times New Roman" pitchFamily="18" charset="0"/>
              </a:rPr>
              <a:t>x,y</a:t>
            </a:r>
            <a:r>
              <a:rPr lang="en-US" sz="1400" dirty="0" smtClean="0">
                <a:latin typeface="Times New Roman" pitchFamily="18" charset="0"/>
                <a:cs typeface="Times New Roman" pitchFamily="18" charset="0"/>
              </a:rPr>
              <a:t> and z axis’ values.</a:t>
            </a:r>
            <a:endParaRPr lang="hu-HU" sz="1400" dirty="0" smtClean="0">
              <a:latin typeface="Consolas" pitchFamily="49" charset="0"/>
              <a:cs typeface="Consolas" pitchFamily="49" charset="0"/>
            </a:endParaRPr>
          </a:p>
          <a:p>
            <a:pPr marL="0" indent="0">
              <a:buNone/>
            </a:pPr>
            <a:endParaRPr lang="hu-HU" sz="20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5</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3901263543"/>
              </p:ext>
            </p:extLst>
          </p:nvPr>
        </p:nvGraphicFramePr>
        <p:xfrm>
          <a:off x="1403648" y="1556792"/>
          <a:ext cx="5734050" cy="2308225"/>
        </p:xfrm>
        <a:graphic>
          <a:graphicData uri="http://schemas.openxmlformats.org/presentationml/2006/ole">
            <mc:AlternateContent xmlns:mc="http://schemas.openxmlformats.org/markup-compatibility/2006">
              <mc:Choice xmlns:v="urn:schemas-microsoft-com:vml" Requires="v">
                <p:oleObj spid="_x0000_s37018" name="Dokumentum" r:id="rId3" imgW="5733360" imgH="2307960" progId="Word.OpenDocumentText.12">
                  <p:embed/>
                </p:oleObj>
              </mc:Choice>
              <mc:Fallback>
                <p:oleObj name="Dokumentum" r:id="rId3" imgW="5733360" imgH="2307960" progId="Word.OpenDocumentText.12">
                  <p:embed/>
                  <p:pic>
                    <p:nvPicPr>
                      <p:cNvPr id="0" name=""/>
                      <p:cNvPicPr/>
                      <p:nvPr/>
                    </p:nvPicPr>
                    <p:blipFill>
                      <a:blip r:embed="rId4"/>
                      <a:stretch>
                        <a:fillRect/>
                      </a:stretch>
                    </p:blipFill>
                    <p:spPr>
                      <a:xfrm>
                        <a:off x="1403648" y="1556792"/>
                        <a:ext cx="5734050" cy="2308225"/>
                      </a:xfrm>
                      <a:prstGeom prst="rect">
                        <a:avLst/>
                      </a:prstGeom>
                    </p:spPr>
                  </p:pic>
                </p:oleObj>
              </mc:Fallback>
            </mc:AlternateContent>
          </a:graphicData>
        </a:graphic>
      </p:graphicFrame>
    </p:spTree>
    <p:extLst>
      <p:ext uri="{BB962C8B-B14F-4D97-AF65-F5344CB8AC3E}">
        <p14:creationId xmlns:p14="http://schemas.microsoft.com/office/powerpoint/2010/main" val="127377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a:t>
            </a:r>
            <a:r>
              <a:rPr lang="hu-H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ea typeface="Verdana" pitchFamily="34" charset="0"/>
                <a:cs typeface="Times New Roman" pitchFamily="18" charset="0"/>
              </a:rPr>
              <a:t>Drawing</a:t>
            </a:r>
            <a:endParaRPr lang="hu-HU" sz="2400" b="1" dirty="0" smtClean="0">
              <a:latin typeface="Times New Roman" pitchFamily="18" charset="0"/>
              <a:ea typeface="Verdana" pitchFamily="34" charset="0"/>
              <a:cs typeface="Times New Roman" pitchFamily="18" charset="0"/>
            </a:endParaRPr>
          </a:p>
          <a:p>
            <a:r>
              <a:rPr lang="en-US" sz="2000" dirty="0" smtClean="0">
                <a:latin typeface="Times New Roman" pitchFamily="18" charset="0"/>
                <a:ea typeface="Verdana" pitchFamily="34" charset="0"/>
                <a:cs typeface="Times New Roman" pitchFamily="18" charset="0"/>
              </a:rPr>
              <a:t>Extend the</a:t>
            </a:r>
            <a:r>
              <a:rPr lang="hu-HU" sz="2000" dirty="0" smtClean="0">
                <a:latin typeface="Times New Roman" pitchFamily="18" charset="0"/>
                <a:ea typeface="Verdana" pitchFamily="34" charset="0"/>
                <a:cs typeface="Times New Roman" pitchFamily="18" charset="0"/>
              </a:rPr>
              <a:t> </a:t>
            </a:r>
            <a:r>
              <a:rPr lang="hu-HU" sz="2000" dirty="0">
                <a:latin typeface="Consolas" pitchFamily="49" charset="0"/>
                <a:ea typeface="Verdana" pitchFamily="34" charset="0"/>
                <a:cs typeface="Consolas" pitchFamily="49" charset="0"/>
              </a:rPr>
              <a:t>ProgramStarted()</a:t>
            </a:r>
            <a:r>
              <a:rPr lang="hu-HU" sz="2000" dirty="0">
                <a:latin typeface="Times New Roman" pitchFamily="18" charset="0"/>
                <a:ea typeface="Verdana" pitchFamily="34" charset="0"/>
                <a:cs typeface="Times New Roman" pitchFamily="18" charset="0"/>
              </a:rPr>
              <a:t> </a:t>
            </a:r>
            <a:r>
              <a:rPr lang="en-US" sz="2000" dirty="0" smtClean="0">
                <a:latin typeface="Times New Roman" pitchFamily="18" charset="0"/>
                <a:ea typeface="Verdana" pitchFamily="34" charset="0"/>
                <a:cs typeface="Times New Roman" pitchFamily="18" charset="0"/>
              </a:rPr>
              <a:t>method with the following lines:</a:t>
            </a:r>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p>
          <a:p>
            <a:pPr algn="just"/>
            <a:r>
              <a:rPr lang="en-US" sz="2000" dirty="0" smtClean="0">
                <a:latin typeface="Times New Roman" pitchFamily="18" charset="0"/>
                <a:cs typeface="Times New Roman" pitchFamily="18" charset="0"/>
              </a:rPr>
              <a:t>Drawing will be done with BitMap, in order to eliminate flickering on the screen.</a:t>
            </a:r>
          </a:p>
          <a:p>
            <a:pPr algn="just"/>
            <a:r>
              <a:rPr lang="en-US" sz="2000" dirty="0" smtClean="0">
                <a:latin typeface="Times New Roman" pitchFamily="18" charset="0"/>
                <a:cs typeface="Times New Roman" pitchFamily="18" charset="0"/>
              </a:rPr>
              <a:t>The above code should contain the drawing logic, in which we query the sensor’s current state, and draw it to the screen.</a:t>
            </a:r>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a:p>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ea typeface="Verdana" pitchFamily="34"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6</a:t>
            </a:fld>
            <a:endParaRPr lang="hu-HU" dirty="0"/>
          </a:p>
        </p:txBody>
      </p:sp>
      <p:graphicFrame>
        <p:nvGraphicFramePr>
          <p:cNvPr id="6" name="Objektum 5"/>
          <p:cNvGraphicFramePr>
            <a:graphicFrameLocks noChangeAspect="1"/>
          </p:cNvGraphicFramePr>
          <p:nvPr>
            <p:extLst>
              <p:ext uri="{D42A27DB-BD31-4B8C-83A1-F6EECF244321}">
                <p14:modId xmlns:p14="http://schemas.microsoft.com/office/powerpoint/2010/main" val="2847774349"/>
              </p:ext>
            </p:extLst>
          </p:nvPr>
        </p:nvGraphicFramePr>
        <p:xfrm>
          <a:off x="1331640" y="1988840"/>
          <a:ext cx="4945062" cy="2636837"/>
        </p:xfrm>
        <a:graphic>
          <a:graphicData uri="http://schemas.openxmlformats.org/presentationml/2006/ole">
            <mc:AlternateContent xmlns:mc="http://schemas.openxmlformats.org/markup-compatibility/2006">
              <mc:Choice xmlns:v="urn:schemas-microsoft-com:vml" Requires="v">
                <p:oleObj spid="_x0000_s1773" name="Document" r:id="rId3" imgW="4953600" imgH="2652840" progId="Word.OpenDocumentText.12">
                  <p:embed/>
                </p:oleObj>
              </mc:Choice>
              <mc:Fallback>
                <p:oleObj name="Document" r:id="rId3" imgW="4953600" imgH="2652840" progId="Word.OpenDocumentText.12">
                  <p:embed/>
                  <p:pic>
                    <p:nvPicPr>
                      <p:cNvPr id="0" name=""/>
                      <p:cNvPicPr/>
                      <p:nvPr/>
                    </p:nvPicPr>
                    <p:blipFill>
                      <a:blip r:embed="rId4"/>
                      <a:stretch>
                        <a:fillRect/>
                      </a:stretch>
                    </p:blipFill>
                    <p:spPr>
                      <a:xfrm>
                        <a:off x="1331640" y="1988840"/>
                        <a:ext cx="4945062" cy="2636837"/>
                      </a:xfrm>
                      <a:prstGeom prst="rect">
                        <a:avLst/>
                      </a:prstGeom>
                    </p:spPr>
                  </p:pic>
                </p:oleObj>
              </mc:Fallback>
            </mc:AlternateContent>
          </a:graphicData>
        </a:graphic>
      </p:graphicFrame>
    </p:spTree>
    <p:extLst>
      <p:ext uri="{BB962C8B-B14F-4D97-AF65-F5344CB8AC3E}">
        <p14:creationId xmlns:p14="http://schemas.microsoft.com/office/powerpoint/2010/main" val="17180123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 program megírása</a:t>
            </a:r>
            <a:endParaRPr lang="hu-HU" dirty="0"/>
          </a:p>
        </p:txBody>
      </p:sp>
      <p:sp>
        <p:nvSpPr>
          <p:cNvPr id="3" name="Tartalom helye 2"/>
          <p:cNvSpPr>
            <a:spLocks noGrp="1"/>
          </p:cNvSpPr>
          <p:nvPr>
            <p:ph idx="1"/>
          </p:nvPr>
        </p:nvSpPr>
        <p:spPr/>
        <p:txBody>
          <a:bodyPr/>
          <a:lstStyle/>
          <a:p>
            <a:pPr marL="0" indent="0" algn="just">
              <a:buNone/>
            </a:pPr>
            <a:r>
              <a:rPr lang="en-US" sz="2400" b="1" dirty="0" smtClean="0">
                <a:latin typeface="Times New Roman" pitchFamily="18" charset="0"/>
                <a:cs typeface="Times New Roman" pitchFamily="18" charset="0"/>
              </a:rPr>
              <a:t>Axes</a:t>
            </a:r>
            <a:r>
              <a:rPr lang="hu-HU" sz="2400" b="1" dirty="0" smtClean="0">
                <a:latin typeface="Times New Roman" pitchFamily="18" charset="0"/>
                <a:cs typeface="Times New Roman" pitchFamily="18" charset="0"/>
              </a:rPr>
              <a:t> </a:t>
            </a:r>
            <a:r>
              <a:rPr lang="hu-HU" sz="2400" b="1" dirty="0" smtClean="0">
                <a:latin typeface="Times New Roman" pitchFamily="18" charset="0"/>
                <a:cs typeface="Times New Roman" pitchFamily="18" charset="0"/>
              </a:rPr>
              <a:t>(1)</a:t>
            </a:r>
          </a:p>
          <a:p>
            <a:pPr marL="0" indent="0" algn="just">
              <a:buNone/>
            </a:pPr>
            <a:endParaRPr lang="hu-HU" sz="2000" b="1" dirty="0">
              <a:latin typeface="Times New Roman" pitchFamily="18" charset="0"/>
              <a:cs typeface="Times New Roman" pitchFamily="18" charset="0"/>
            </a:endParaRPr>
          </a:p>
          <a:p>
            <a:pPr marL="0" indent="0" algn="just">
              <a:buNone/>
            </a:pPr>
            <a:endParaRPr lang="hu-HU" sz="2000" b="1" dirty="0" smtClean="0">
              <a:latin typeface="Times New Roman" pitchFamily="18" charset="0"/>
              <a:cs typeface="Times New Roman" pitchFamily="18" charset="0"/>
            </a:endParaRPr>
          </a:p>
          <a:p>
            <a:pPr marL="0" indent="0" algn="just">
              <a:buNone/>
            </a:pPr>
            <a:endParaRPr lang="hu-HU" sz="2000" b="1" dirty="0">
              <a:latin typeface="Times New Roman" pitchFamily="18" charset="0"/>
              <a:cs typeface="Times New Roman" pitchFamily="18" charset="0"/>
            </a:endParaRPr>
          </a:p>
          <a:p>
            <a:pPr marL="0" indent="0" algn="just">
              <a:buNone/>
            </a:pPr>
            <a:endParaRPr lang="hu-HU" sz="2000" b="1" dirty="0" smtClean="0">
              <a:latin typeface="Times New Roman" pitchFamily="18" charset="0"/>
              <a:cs typeface="Times New Roman" pitchFamily="18" charset="0"/>
            </a:endParaRPr>
          </a:p>
          <a:p>
            <a:pPr marL="0" indent="0" algn="just">
              <a:buNone/>
            </a:pPr>
            <a:endParaRPr lang="hu-HU" sz="2000" dirty="0" smtClean="0">
              <a:latin typeface="Times New Roman" pitchFamily="18" charset="0"/>
              <a:cs typeface="Times New Roman" pitchFamily="18" charset="0"/>
            </a:endParaRPr>
          </a:p>
          <a:p>
            <a:endParaRPr lang="hu-HU" sz="2000" dirty="0" smtClean="0"/>
          </a:p>
          <a:p>
            <a:endParaRPr lang="hu-HU" sz="2000" dirty="0"/>
          </a:p>
          <a:p>
            <a:endParaRPr lang="hu-HU" sz="2000" dirty="0"/>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7</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795142653"/>
              </p:ext>
            </p:extLst>
          </p:nvPr>
        </p:nvGraphicFramePr>
        <p:xfrm>
          <a:off x="1259632" y="1700808"/>
          <a:ext cx="7394575" cy="4722812"/>
        </p:xfrm>
        <a:graphic>
          <a:graphicData uri="http://schemas.openxmlformats.org/presentationml/2006/ole">
            <mc:AlternateContent xmlns:mc="http://schemas.openxmlformats.org/markup-compatibility/2006">
              <mc:Choice xmlns:v="urn:schemas-microsoft-com:vml" Requires="v">
                <p:oleObj spid="_x0000_s34020" name="Dokumentum" r:id="rId3" imgW="7424280" imgH="4744080" progId="Word.OpenDocumentText.12">
                  <p:embed/>
                </p:oleObj>
              </mc:Choice>
              <mc:Fallback>
                <p:oleObj name="Dokumentum" r:id="rId3" imgW="7424280" imgH="4744080" progId="Word.OpenDocumentText.12">
                  <p:embed/>
                  <p:pic>
                    <p:nvPicPr>
                      <p:cNvPr id="0" name=""/>
                      <p:cNvPicPr/>
                      <p:nvPr/>
                    </p:nvPicPr>
                    <p:blipFill>
                      <a:blip r:embed="rId4"/>
                      <a:stretch>
                        <a:fillRect/>
                      </a:stretch>
                    </p:blipFill>
                    <p:spPr>
                      <a:xfrm>
                        <a:off x="1259632" y="1700808"/>
                        <a:ext cx="7394575" cy="4722812"/>
                      </a:xfrm>
                      <a:prstGeom prst="rect">
                        <a:avLst/>
                      </a:prstGeom>
                    </p:spPr>
                  </p:pic>
                </p:oleObj>
              </mc:Fallback>
            </mc:AlternateContent>
          </a:graphicData>
        </a:graphic>
      </p:graphicFrame>
    </p:spTree>
    <p:extLst>
      <p:ext uri="{BB962C8B-B14F-4D97-AF65-F5344CB8AC3E}">
        <p14:creationId xmlns:p14="http://schemas.microsoft.com/office/powerpoint/2010/main" val="2871366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smtClean="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lgn="just">
              <a:buNone/>
            </a:pPr>
            <a:r>
              <a:rPr lang="en-US" sz="2400" b="1" dirty="0" smtClean="0">
                <a:latin typeface="Times New Roman" pitchFamily="18" charset="0"/>
                <a:cs typeface="Times New Roman" pitchFamily="18" charset="0"/>
              </a:rPr>
              <a:t>Axes</a:t>
            </a:r>
            <a:r>
              <a:rPr lang="hu-HU" sz="2400" b="1" dirty="0" smtClean="0">
                <a:latin typeface="Times New Roman" pitchFamily="18" charset="0"/>
                <a:cs typeface="Times New Roman" pitchFamily="18" charset="0"/>
              </a:rPr>
              <a:t> </a:t>
            </a:r>
            <a:r>
              <a:rPr lang="hu-HU" sz="2400" b="1" dirty="0" smtClean="0">
                <a:latin typeface="Times New Roman" pitchFamily="18" charset="0"/>
                <a:cs typeface="Times New Roman" pitchFamily="18" charset="0"/>
              </a:rPr>
              <a:t>(2</a:t>
            </a:r>
            <a:r>
              <a:rPr lang="hu-HU" sz="2400" b="1" dirty="0" smtClean="0">
                <a:latin typeface="Times New Roman" pitchFamily="18" charset="0"/>
                <a:cs typeface="Times New Roman" pitchFamily="18" charset="0"/>
              </a:rPr>
              <a:t>)</a:t>
            </a:r>
            <a:endParaRPr lang="hu-HU" sz="2400" b="1"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We introduced two constants, one of which represents the height of the axes, the other the distance between them.</a:t>
            </a:r>
          </a:p>
          <a:p>
            <a:r>
              <a:rPr lang="en-US" sz="2000" dirty="0" smtClean="0">
                <a:latin typeface="Times New Roman" pitchFamily="18" charset="0"/>
                <a:cs typeface="Times New Roman" pitchFamily="18" charset="0"/>
              </a:rPr>
              <a:t>In the </a:t>
            </a:r>
            <a:r>
              <a:rPr lang="en-US" sz="2000" dirty="0" err="1" smtClean="0">
                <a:latin typeface="Times New Roman" pitchFamily="18" charset="0"/>
                <a:cs typeface="Times New Roman" pitchFamily="18" charset="0"/>
              </a:rPr>
              <a:t>DrawAxes</a:t>
            </a:r>
            <a:r>
              <a:rPr lang="en-US" sz="2000" dirty="0" smtClean="0">
                <a:latin typeface="Times New Roman" pitchFamily="18" charset="0"/>
                <a:cs typeface="Times New Roman" pitchFamily="18" charset="0"/>
              </a:rPr>
              <a:t>() method we display the axes with the help of a cycle. The first line draws the vertical lines, and the second line draws the horizontal lines to the BitMap.</a:t>
            </a:r>
          </a:p>
          <a:p>
            <a:pPr marL="0" indent="0">
              <a:buNone/>
            </a:pPr>
            <a:endParaRPr lang="hu-HU" sz="2400" b="1" dirty="0" smtClean="0">
              <a:latin typeface="Times New Roman" pitchFamily="18" charset="0"/>
              <a:cs typeface="Times New Roman" pitchFamily="18" charset="0"/>
            </a:endParaRPr>
          </a:p>
          <a:p>
            <a:pPr marL="0" indent="0">
              <a:buNone/>
            </a:pPr>
            <a:endParaRPr lang="hu-HU" sz="2400" b="1" dirty="0" smtClean="0">
              <a:latin typeface="Times New Roman" pitchFamily="18" charset="0"/>
              <a:cs typeface="Times New Roman" pitchFamily="18" charset="0"/>
            </a:endParaRPr>
          </a:p>
          <a:p>
            <a:pPr marL="0" indent="0">
              <a:buNone/>
            </a:pPr>
            <a:endParaRPr lang="hu-HU" sz="2400" b="1" dirty="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8</a:t>
            </a:fld>
            <a:endParaRPr lang="hu-HU" dirty="0"/>
          </a:p>
        </p:txBody>
      </p:sp>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6540" y="3231612"/>
            <a:ext cx="3238052" cy="2933692"/>
          </a:xfrm>
          <a:prstGeom prst="rect">
            <a:avLst/>
          </a:prstGeom>
        </p:spPr>
      </p:pic>
    </p:spTree>
    <p:extLst>
      <p:ext uri="{BB962C8B-B14F-4D97-AF65-F5344CB8AC3E}">
        <p14:creationId xmlns:p14="http://schemas.microsoft.com/office/powerpoint/2010/main" val="3243394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smtClean="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Checking the edges of the screen:</a:t>
            </a:r>
            <a:endParaRPr lang="hu-HU" sz="24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Transform the existing code</a:t>
            </a:r>
            <a:r>
              <a:rPr lang="hu-HU" sz="2000" dirty="0" smtClean="0">
                <a:latin typeface="Times New Roman" pitchFamily="18" charset="0"/>
                <a:cs typeface="Times New Roman" pitchFamily="18" charset="0"/>
              </a:rPr>
              <a:t>:</a:t>
            </a:r>
            <a:endParaRPr lang="hu-HU" sz="2000" dirty="0" smtClean="0">
              <a:latin typeface="Times New Roman" pitchFamily="18" charset="0"/>
              <a:cs typeface="Times New Roman" pitchFamily="18" charset="0"/>
            </a:endParaRPr>
          </a:p>
          <a:p>
            <a:pPr marL="0" indent="0">
              <a:buNone/>
            </a:pPr>
            <a:endParaRPr lang="hu-HU" sz="2000" dirty="0"/>
          </a:p>
          <a:p>
            <a:endParaRPr lang="hu-HU" sz="20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9</a:t>
            </a:fld>
            <a:endParaRPr lang="hu-HU" dirty="0"/>
          </a:p>
        </p:txBody>
      </p:sp>
      <p:graphicFrame>
        <p:nvGraphicFramePr>
          <p:cNvPr id="8" name="Objektum 7"/>
          <p:cNvGraphicFramePr>
            <a:graphicFrameLocks noChangeAspect="1"/>
          </p:cNvGraphicFramePr>
          <p:nvPr>
            <p:extLst>
              <p:ext uri="{D42A27DB-BD31-4B8C-83A1-F6EECF244321}">
                <p14:modId xmlns:p14="http://schemas.microsoft.com/office/powerpoint/2010/main" val="3459924844"/>
              </p:ext>
            </p:extLst>
          </p:nvPr>
        </p:nvGraphicFramePr>
        <p:xfrm>
          <a:off x="1616075" y="1989138"/>
          <a:ext cx="5370513" cy="4624387"/>
        </p:xfrm>
        <a:graphic>
          <a:graphicData uri="http://schemas.openxmlformats.org/presentationml/2006/ole">
            <mc:AlternateContent xmlns:mc="http://schemas.openxmlformats.org/markup-compatibility/2006">
              <mc:Choice xmlns:v="urn:schemas-microsoft-com:vml" Requires="v">
                <p:oleObj spid="_x0000_s35033" name="Dokumentum" r:id="rId3" imgW="5390640" imgH="4640400" progId="Word.OpenDocumentText.12">
                  <p:embed/>
                </p:oleObj>
              </mc:Choice>
              <mc:Fallback>
                <p:oleObj name="Dokumentum" r:id="rId3" imgW="5390640" imgH="4640400" progId="Word.OpenDocumentText.12">
                  <p:embed/>
                  <p:pic>
                    <p:nvPicPr>
                      <p:cNvPr id="0" name=""/>
                      <p:cNvPicPr/>
                      <p:nvPr/>
                    </p:nvPicPr>
                    <p:blipFill>
                      <a:blip r:embed="rId4"/>
                      <a:stretch>
                        <a:fillRect/>
                      </a:stretch>
                    </p:blipFill>
                    <p:spPr>
                      <a:xfrm>
                        <a:off x="1616075" y="1989138"/>
                        <a:ext cx="5370513" cy="4624387"/>
                      </a:xfrm>
                      <a:prstGeom prst="rect">
                        <a:avLst/>
                      </a:prstGeom>
                    </p:spPr>
                  </p:pic>
                </p:oleObj>
              </mc:Fallback>
            </mc:AlternateContent>
          </a:graphicData>
        </a:graphic>
      </p:graphicFrame>
    </p:spTree>
    <p:extLst>
      <p:ext uri="{BB962C8B-B14F-4D97-AF65-F5344CB8AC3E}">
        <p14:creationId xmlns:p14="http://schemas.microsoft.com/office/powerpoint/2010/main" val="2949617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Checking the edges of the screen</a:t>
            </a:r>
            <a:r>
              <a:rPr lang="hu-HU" sz="2400" b="1" dirty="0" smtClean="0">
                <a:latin typeface="Times New Roman" pitchFamily="18" charset="0"/>
                <a:cs typeface="Times New Roman" pitchFamily="18" charset="0"/>
              </a:rPr>
              <a:t>(2)</a:t>
            </a:r>
          </a:p>
          <a:p>
            <a:pPr algn="just"/>
            <a:r>
              <a:rPr lang="en-US" sz="2000" dirty="0" smtClean="0">
                <a:latin typeface="Times New Roman" pitchFamily="18" charset="0"/>
                <a:cs typeface="Times New Roman" pitchFamily="18" charset="0"/>
              </a:rPr>
              <a:t>The variable named </a:t>
            </a:r>
            <a:r>
              <a:rPr lang="en-US" sz="2000" dirty="0" err="1" smtClean="0">
                <a:latin typeface="Times New Roman" pitchFamily="18" charset="0"/>
                <a:cs typeface="Times New Roman" pitchFamily="18" charset="0"/>
              </a:rPr>
              <a:t>x</a:t>
            </a:r>
            <a:r>
              <a:rPr lang="en-US" sz="2000" dirty="0" err="1">
                <a:latin typeface="Times New Roman" pitchFamily="18" charset="0"/>
                <a:cs typeface="Times New Roman" pitchFamily="18" charset="0"/>
              </a:rPr>
              <a:t>C</a:t>
            </a:r>
            <a:r>
              <a:rPr lang="en-US" sz="2000" dirty="0" err="1" smtClean="0">
                <a:latin typeface="Times New Roman" pitchFamily="18" charset="0"/>
                <a:cs typeface="Times New Roman" pitchFamily="18" charset="0"/>
              </a:rPr>
              <a:t>oord</a:t>
            </a:r>
            <a:r>
              <a:rPr lang="en-US" sz="2000" dirty="0" smtClean="0">
                <a:latin typeface="Times New Roman" pitchFamily="18" charset="0"/>
                <a:cs typeface="Times New Roman" pitchFamily="18" charset="0"/>
              </a:rPr>
              <a:t> will follow the changes of the number of values on the X axis. We will increment it by 1 in every period.</a:t>
            </a:r>
          </a:p>
          <a:p>
            <a:pPr algn="just"/>
            <a:r>
              <a:rPr lang="en-US" sz="2000" dirty="0" err="1" smtClean="0">
                <a:latin typeface="Times New Roman" pitchFamily="18" charset="0"/>
                <a:cs typeface="Times New Roman" pitchFamily="18" charset="0"/>
              </a:rPr>
              <a:t>CheckReset</a:t>
            </a:r>
            <a:r>
              <a:rPr lang="en-US" sz="2000" dirty="0">
                <a:latin typeface="Times New Roman" pitchFamily="18" charset="0"/>
                <a:cs typeface="Times New Roman" pitchFamily="18" charset="0"/>
              </a:rPr>
              <a:t>() will make sure that drawing won’t happen outside the screen.</a:t>
            </a:r>
          </a:p>
          <a:p>
            <a:pPr algn="just"/>
            <a:r>
              <a:rPr lang="en-US" sz="2000" dirty="0">
                <a:latin typeface="Times New Roman" pitchFamily="18" charset="0"/>
                <a:cs typeface="Times New Roman" pitchFamily="18" charset="0"/>
              </a:rPr>
              <a:t>If the display is filled, we set </a:t>
            </a:r>
            <a:r>
              <a:rPr lang="en-US" sz="2000" dirty="0" err="1">
                <a:latin typeface="Times New Roman" pitchFamily="18" charset="0"/>
                <a:cs typeface="Times New Roman" pitchFamily="18" charset="0"/>
              </a:rPr>
              <a:t>XCoord’s</a:t>
            </a:r>
            <a:r>
              <a:rPr lang="en-US" sz="2000" dirty="0">
                <a:latin typeface="Times New Roman" pitchFamily="18" charset="0"/>
                <a:cs typeface="Times New Roman" pitchFamily="18" charset="0"/>
              </a:rPr>
              <a:t> value to 1, erase the Bitmap, and draw the axes</a:t>
            </a:r>
            <a:r>
              <a:rPr lang="en-US" sz="2000" dirty="0" smtClean="0">
                <a:latin typeface="Times New Roman" pitchFamily="18" charset="0"/>
                <a:cs typeface="Times New Roman" pitchFamily="18" charset="0"/>
              </a:rPr>
              <a:t>.</a:t>
            </a:r>
          </a:p>
          <a:p>
            <a:pPr algn="just"/>
            <a:r>
              <a:rPr lang="en-US" sz="2000" dirty="0" err="1" smtClean="0">
                <a:latin typeface="Times New Roman" pitchFamily="18" charset="0"/>
                <a:cs typeface="Times New Roman" pitchFamily="18" charset="0"/>
              </a:rPr>
              <a:t>xCoord</a:t>
            </a:r>
            <a:r>
              <a:rPr lang="en-US" sz="2000" dirty="0" smtClean="0">
                <a:latin typeface="Times New Roman" pitchFamily="18" charset="0"/>
                <a:cs typeface="Times New Roman" pitchFamily="18" charset="0"/>
              </a:rPr>
              <a:t> will get an initial value which is certainly higher than the width of the display, so that the screen will be erased before drawing the axes.</a:t>
            </a:r>
            <a:endParaRPr lang="en-US" sz="2000" dirty="0">
              <a:latin typeface="Times New Roman" pitchFamily="18" charset="0"/>
              <a:cs typeface="Times New Roman" pitchFamily="18" charset="0"/>
            </a:endParaRPr>
          </a:p>
          <a:p>
            <a:pPr marL="0" indent="0" algn="just">
              <a:buNone/>
            </a:pPr>
            <a:endParaRPr lang="hu-HU" sz="2000" dirty="0" smtClean="0">
              <a:latin typeface="Times New Roman" pitchFamily="18" charset="0"/>
              <a:cs typeface="Times New Roman" pitchFamily="18" charset="0"/>
            </a:endParaRPr>
          </a:p>
          <a:p>
            <a:pPr marL="0" indent="0" algn="just">
              <a:buNone/>
            </a:pPr>
            <a:endParaRPr lang="hu-HU" sz="2000" dirty="0"/>
          </a:p>
          <a:p>
            <a:pPr algn="just"/>
            <a:endParaRPr lang="hu-HU" sz="20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10</a:t>
            </a:fld>
            <a:endParaRPr lang="hu-HU" dirty="0"/>
          </a:p>
        </p:txBody>
      </p:sp>
    </p:spTree>
    <p:extLst>
      <p:ext uri="{BB962C8B-B14F-4D97-AF65-F5344CB8AC3E}">
        <p14:creationId xmlns:p14="http://schemas.microsoft.com/office/powerpoint/2010/main" val="4056395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Displaying the values</a:t>
            </a:r>
            <a:r>
              <a:rPr lang="hu-HU" sz="2400" b="1" dirty="0" smtClean="0">
                <a:latin typeface="Times New Roman" pitchFamily="18" charset="0"/>
                <a:cs typeface="Times New Roman" pitchFamily="18" charset="0"/>
              </a:rPr>
              <a:t>(1</a:t>
            </a:r>
            <a:r>
              <a:rPr lang="hu-HU" sz="2400" b="1" dirty="0" smtClean="0">
                <a:latin typeface="Times New Roman" pitchFamily="18" charset="0"/>
                <a:cs typeface="Times New Roman" pitchFamily="18" charset="0"/>
              </a:rPr>
              <a:t>)</a:t>
            </a:r>
            <a:endParaRPr lang="hu-HU" sz="2400" b="1"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Extend the existing code with the following</a:t>
            </a:r>
            <a:r>
              <a:rPr lang="hu-HU" sz="2000" dirty="0" smtClean="0">
                <a:latin typeface="Times New Roman" pitchFamily="18" charset="0"/>
                <a:cs typeface="Times New Roman" pitchFamily="18" charset="0"/>
              </a:rPr>
              <a:t>:</a:t>
            </a:r>
            <a:endParaRPr lang="hu-HU" sz="2000" dirty="0" smtClean="0">
              <a:latin typeface="Times New Roman" pitchFamily="18" charset="0"/>
              <a:cs typeface="Times New Roman" pitchFamily="18" charset="0"/>
            </a:endParaRPr>
          </a:p>
          <a:p>
            <a:pPr marL="0" indent="0">
              <a:buNone/>
            </a:pPr>
            <a:endParaRPr lang="hu-HU" sz="2000" dirty="0"/>
          </a:p>
          <a:p>
            <a:pPr algn="just"/>
            <a:endParaRPr lang="hu-HU" sz="2000" dirty="0">
              <a:latin typeface="Times New Roman" pitchFamily="18" charset="0"/>
              <a:cs typeface="Times New Roman" pitchFamily="18"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11</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2060126020"/>
              </p:ext>
            </p:extLst>
          </p:nvPr>
        </p:nvGraphicFramePr>
        <p:xfrm>
          <a:off x="1766888" y="2058988"/>
          <a:ext cx="6445250" cy="4208462"/>
        </p:xfrm>
        <a:graphic>
          <a:graphicData uri="http://schemas.openxmlformats.org/presentationml/2006/ole">
            <mc:AlternateContent xmlns:mc="http://schemas.openxmlformats.org/markup-compatibility/2006">
              <mc:Choice xmlns:v="urn:schemas-microsoft-com:vml" Requires="v">
                <p:oleObj spid="_x0000_s38008" name="Dokumentum" r:id="rId3" imgW="6453000" imgH="4219200" progId="Word.OpenDocumentText.12">
                  <p:embed/>
                </p:oleObj>
              </mc:Choice>
              <mc:Fallback>
                <p:oleObj name="Dokumentum" r:id="rId3" imgW="6453000" imgH="4219200" progId="Word.OpenDocumentText.12">
                  <p:embed/>
                  <p:pic>
                    <p:nvPicPr>
                      <p:cNvPr id="0" name=""/>
                      <p:cNvPicPr/>
                      <p:nvPr/>
                    </p:nvPicPr>
                    <p:blipFill>
                      <a:blip r:embed="rId4"/>
                      <a:stretch>
                        <a:fillRect/>
                      </a:stretch>
                    </p:blipFill>
                    <p:spPr>
                      <a:xfrm>
                        <a:off x="1766888" y="2058988"/>
                        <a:ext cx="6445250" cy="4208462"/>
                      </a:xfrm>
                      <a:prstGeom prst="rect">
                        <a:avLst/>
                      </a:prstGeom>
                    </p:spPr>
                  </p:pic>
                </p:oleObj>
              </mc:Fallback>
            </mc:AlternateContent>
          </a:graphicData>
        </a:graphic>
      </p:graphicFrame>
    </p:spTree>
    <p:extLst>
      <p:ext uri="{BB962C8B-B14F-4D97-AF65-F5344CB8AC3E}">
        <p14:creationId xmlns:p14="http://schemas.microsoft.com/office/powerpoint/2010/main" val="2914369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Displaying the values</a:t>
            </a:r>
            <a:r>
              <a:rPr lang="hu-HU" sz="2400" b="1" dirty="0" smtClean="0">
                <a:latin typeface="Times New Roman" pitchFamily="18" charset="0"/>
                <a:cs typeface="Times New Roman" pitchFamily="18" charset="0"/>
              </a:rPr>
              <a:t>(2)</a:t>
            </a:r>
          </a:p>
          <a:p>
            <a:pPr algn="just"/>
            <a:r>
              <a:rPr lang="en-US" sz="2000" dirty="0" smtClean="0">
                <a:latin typeface="Times New Roman" pitchFamily="18" charset="0"/>
                <a:cs typeface="Times New Roman" pitchFamily="18" charset="0"/>
              </a:rPr>
              <a:t>Contents of the Draw method</a:t>
            </a:r>
            <a:r>
              <a:rPr lang="hu-HU" sz="2000" dirty="0" smtClean="0">
                <a:latin typeface="Times New Roman" pitchFamily="18" charset="0"/>
                <a:cs typeface="Times New Roman" pitchFamily="18" charset="0"/>
              </a:rPr>
              <a:t>:</a:t>
            </a:r>
          </a:p>
          <a:p>
            <a:pPr marL="0" indent="0">
              <a:buNone/>
            </a:pPr>
            <a:endParaRPr lang="hu-HU" sz="2000" dirty="0"/>
          </a:p>
          <a:p>
            <a:pPr algn="just"/>
            <a:endParaRPr lang="hu-HU" sz="2000" dirty="0">
              <a:latin typeface="Times New Roman" pitchFamily="18" charset="0"/>
              <a:cs typeface="Times New Roman" pitchFamily="18"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12</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1174954804"/>
              </p:ext>
            </p:extLst>
          </p:nvPr>
        </p:nvGraphicFramePr>
        <p:xfrm>
          <a:off x="1331640" y="2132856"/>
          <a:ext cx="7572375" cy="3684587"/>
        </p:xfrm>
        <a:graphic>
          <a:graphicData uri="http://schemas.openxmlformats.org/presentationml/2006/ole">
            <mc:AlternateContent xmlns:mc="http://schemas.openxmlformats.org/markup-compatibility/2006">
              <mc:Choice xmlns:v="urn:schemas-microsoft-com:vml" Requires="v">
                <p:oleObj spid="_x0000_s39031" name="Dokumentum" r:id="rId3" imgW="7595280" imgH="3693960" progId="Word.OpenDocumentText.12">
                  <p:embed/>
                </p:oleObj>
              </mc:Choice>
              <mc:Fallback>
                <p:oleObj name="Dokumentum" r:id="rId3" imgW="7595280" imgH="3693960" progId="Word.OpenDocumentText.12">
                  <p:embed/>
                  <p:pic>
                    <p:nvPicPr>
                      <p:cNvPr id="0" name=""/>
                      <p:cNvPicPr/>
                      <p:nvPr/>
                    </p:nvPicPr>
                    <p:blipFill>
                      <a:blip r:embed="rId4"/>
                      <a:stretch>
                        <a:fillRect/>
                      </a:stretch>
                    </p:blipFill>
                    <p:spPr>
                      <a:xfrm>
                        <a:off x="1331640" y="2132856"/>
                        <a:ext cx="7572375" cy="3684587"/>
                      </a:xfrm>
                      <a:prstGeom prst="rect">
                        <a:avLst/>
                      </a:prstGeom>
                    </p:spPr>
                  </p:pic>
                </p:oleObj>
              </mc:Fallback>
            </mc:AlternateContent>
          </a:graphicData>
        </a:graphic>
      </p:graphicFrame>
    </p:spTree>
    <p:extLst>
      <p:ext uri="{BB962C8B-B14F-4D97-AF65-F5344CB8AC3E}">
        <p14:creationId xmlns:p14="http://schemas.microsoft.com/office/powerpoint/2010/main" val="5242474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Displaying the values</a:t>
            </a:r>
            <a:r>
              <a:rPr lang="hu-HU" sz="2400" b="1" dirty="0" smtClean="0">
                <a:latin typeface="Times New Roman" pitchFamily="18" charset="0"/>
                <a:cs typeface="Times New Roman" pitchFamily="18" charset="0"/>
              </a:rPr>
              <a:t> </a:t>
            </a:r>
            <a:r>
              <a:rPr lang="hu-HU" sz="2400" b="1" dirty="0" smtClean="0">
                <a:latin typeface="Times New Roman" pitchFamily="18" charset="0"/>
                <a:cs typeface="Times New Roman" pitchFamily="18" charset="0"/>
              </a:rPr>
              <a:t>(3)</a:t>
            </a:r>
            <a:endParaRPr lang="hu-HU" sz="2400" b="1"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array called </a:t>
            </a:r>
            <a:r>
              <a:rPr lang="en-US" sz="2000" dirty="0" smtClean="0">
                <a:latin typeface="Consolas" panose="020B0609020204030204" pitchFamily="49" charset="0"/>
                <a:cs typeface="Times New Roman" pitchFamily="18" charset="0"/>
              </a:rPr>
              <a:t>last</a:t>
            </a:r>
            <a:r>
              <a:rPr lang="en-US" sz="2000" dirty="0" smtClean="0">
                <a:latin typeface="Times New Roman" pitchFamily="18" charset="0"/>
                <a:cs typeface="Times New Roman" pitchFamily="18" charset="0"/>
              </a:rPr>
              <a:t> will contain the previous values of x, y and z.</a:t>
            </a:r>
            <a:endParaRPr lang="hu-HU"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a:t>
            </a:r>
            <a:r>
              <a:rPr lang="en-US" sz="2000" dirty="0" smtClean="0">
                <a:latin typeface="Consolas" panose="020B0609020204030204" pitchFamily="49" charset="0"/>
                <a:cs typeface="Times New Roman" pitchFamily="18" charset="0"/>
              </a:rPr>
              <a:t>colors</a:t>
            </a:r>
            <a:r>
              <a:rPr lang="en-US" sz="2000" dirty="0" smtClean="0">
                <a:latin typeface="Times New Roman" pitchFamily="18" charset="0"/>
                <a:cs typeface="Times New Roman" pitchFamily="18" charset="0"/>
              </a:rPr>
              <a:t> array will contain the colors for displaying</a:t>
            </a:r>
            <a:r>
              <a:rPr lang="hu-HU" sz="2000" dirty="0" smtClean="0">
                <a:latin typeface="Times New Roman" pitchFamily="18" charset="0"/>
                <a:cs typeface="Times New Roman" pitchFamily="18" charset="0"/>
              </a:rPr>
              <a:t>:</a:t>
            </a:r>
            <a:endParaRPr lang="hu-HU" sz="2000" dirty="0" smtClean="0">
              <a:latin typeface="Times New Roman" pitchFamily="18" charset="0"/>
              <a:cs typeface="Times New Roman" pitchFamily="18" charset="0"/>
            </a:endParaRPr>
          </a:p>
          <a:p>
            <a:pPr lvl="1" algn="just"/>
            <a:r>
              <a:rPr lang="hu-HU" sz="1600" dirty="0" smtClean="0">
                <a:latin typeface="Times New Roman" pitchFamily="18" charset="0"/>
                <a:cs typeface="Times New Roman" pitchFamily="18" charset="0"/>
              </a:rPr>
              <a:t>0 = X - </a:t>
            </a:r>
            <a:r>
              <a:rPr lang="en-US" sz="1600" dirty="0" smtClean="0">
                <a:solidFill>
                  <a:srgbClr val="FF0000"/>
                </a:solidFill>
                <a:latin typeface="Times New Roman" pitchFamily="18" charset="0"/>
                <a:cs typeface="Times New Roman" pitchFamily="18" charset="0"/>
              </a:rPr>
              <a:t>Red</a:t>
            </a:r>
            <a:r>
              <a:rPr lang="hu-HU" sz="1600" dirty="0" smtClean="0">
                <a:latin typeface="Times New Roman" pitchFamily="18" charset="0"/>
                <a:cs typeface="Times New Roman" pitchFamily="18" charset="0"/>
              </a:rPr>
              <a:t>, </a:t>
            </a:r>
            <a:r>
              <a:rPr lang="hu-HU" sz="1600" dirty="0" smtClean="0">
                <a:latin typeface="Times New Roman" pitchFamily="18" charset="0"/>
                <a:cs typeface="Times New Roman" pitchFamily="18" charset="0"/>
              </a:rPr>
              <a:t>1 = Y - </a:t>
            </a:r>
            <a:r>
              <a:rPr lang="en-US" sz="1600" dirty="0" smtClean="0">
                <a:solidFill>
                  <a:srgbClr val="92D050"/>
                </a:solidFill>
                <a:latin typeface="Times New Roman" pitchFamily="18" charset="0"/>
                <a:cs typeface="Times New Roman" pitchFamily="18" charset="0"/>
              </a:rPr>
              <a:t>Green</a:t>
            </a:r>
            <a:r>
              <a:rPr lang="hu-HU" sz="1600" dirty="0" smtClean="0">
                <a:latin typeface="Times New Roman" pitchFamily="18" charset="0"/>
                <a:cs typeface="Times New Roman" pitchFamily="18" charset="0"/>
              </a:rPr>
              <a:t>, </a:t>
            </a:r>
            <a:r>
              <a:rPr lang="hu-HU" sz="1600" dirty="0" smtClean="0">
                <a:latin typeface="Times New Roman" pitchFamily="18" charset="0"/>
                <a:cs typeface="Times New Roman" pitchFamily="18" charset="0"/>
              </a:rPr>
              <a:t>2 = Z – </a:t>
            </a:r>
            <a:r>
              <a:rPr lang="en-US" sz="1600" dirty="0" smtClean="0">
                <a:solidFill>
                  <a:srgbClr val="00B0F0"/>
                </a:solidFill>
                <a:latin typeface="Times New Roman" pitchFamily="18" charset="0"/>
                <a:cs typeface="Times New Roman" pitchFamily="18" charset="0"/>
              </a:rPr>
              <a:t>Blue</a:t>
            </a:r>
            <a:endParaRPr lang="hu-HU" sz="1600" dirty="0" smtClean="0">
              <a:solidFill>
                <a:srgbClr val="00B0F0"/>
              </a:solidFill>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Draw() method’s parameters are the BitMap, the number of the axis, and th</a:t>
            </a:r>
            <a:r>
              <a:rPr lang="en-US" sz="2000" dirty="0" smtClean="0">
                <a:latin typeface="Times New Roman" pitchFamily="18" charset="0"/>
                <a:cs typeface="Times New Roman" pitchFamily="18" charset="0"/>
              </a:rPr>
              <a:t>e current value of that axis. First we check if the value is between the borders, then we normalize. After this we draw a line with the use of the current and the previous data. In the end we store the current value in the </a:t>
            </a:r>
            <a:r>
              <a:rPr lang="en-US" sz="2000" dirty="0" smtClean="0">
                <a:latin typeface="Consolas" panose="020B0609020204030204" pitchFamily="49" charset="0"/>
                <a:cs typeface="Times New Roman" pitchFamily="18" charset="0"/>
              </a:rPr>
              <a:t>last</a:t>
            </a:r>
            <a:r>
              <a:rPr lang="en-US" sz="2000" dirty="0" smtClean="0">
                <a:latin typeface="Times New Roman" pitchFamily="18" charset="0"/>
                <a:cs typeface="Times New Roman" pitchFamily="18" charset="0"/>
              </a:rPr>
              <a:t> array.</a:t>
            </a:r>
          </a:p>
          <a:p>
            <a:pPr algn="just"/>
            <a:r>
              <a:rPr lang="en-US" sz="2000" dirty="0" smtClean="0">
                <a:latin typeface="Times New Roman" pitchFamily="18" charset="0"/>
                <a:cs typeface="Times New Roman" pitchFamily="18" charset="0"/>
              </a:rPr>
              <a:t>In the timer Tick event we get the values from the sensor, than we call the Draw() method for all axes.</a:t>
            </a:r>
          </a:p>
          <a:p>
            <a:pPr marL="0" indent="0">
              <a:buNone/>
            </a:pPr>
            <a:endParaRPr lang="hu-HU" sz="2000" dirty="0"/>
          </a:p>
          <a:p>
            <a:pPr algn="just"/>
            <a:endParaRPr lang="hu-HU" sz="2000" dirty="0">
              <a:latin typeface="Times New Roman" pitchFamily="18" charset="0"/>
              <a:cs typeface="Times New Roman" pitchFamily="18"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13</a:t>
            </a:fld>
            <a:endParaRPr lang="hu-HU" dirty="0"/>
          </a:p>
        </p:txBody>
      </p:sp>
    </p:spTree>
    <p:extLst>
      <p:ext uri="{BB962C8B-B14F-4D97-AF65-F5344CB8AC3E}">
        <p14:creationId xmlns:p14="http://schemas.microsoft.com/office/powerpoint/2010/main" val="34802663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Displaying the values</a:t>
            </a:r>
            <a:r>
              <a:rPr lang="hu-HU" sz="2400" b="1" dirty="0" smtClean="0">
                <a:latin typeface="Times New Roman" pitchFamily="18" charset="0"/>
                <a:cs typeface="Times New Roman" pitchFamily="18" charset="0"/>
              </a:rPr>
              <a:t>(4</a:t>
            </a:r>
            <a:r>
              <a:rPr lang="hu-HU" sz="2400" b="1" dirty="0" smtClean="0">
                <a:latin typeface="Times New Roman" pitchFamily="18" charset="0"/>
                <a:cs typeface="Times New Roman" pitchFamily="18" charset="0"/>
              </a:rPr>
              <a:t>)</a:t>
            </a:r>
            <a:endParaRPr lang="hu-HU" sz="2400" b="1"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Running the code we have so far</a:t>
            </a:r>
            <a:r>
              <a:rPr lang="hu-HU" sz="2000" dirty="0" smtClean="0">
                <a:latin typeface="Times New Roman" pitchFamily="18" charset="0"/>
                <a:cs typeface="Times New Roman" pitchFamily="18" charset="0"/>
              </a:rPr>
              <a:t>:</a:t>
            </a:r>
            <a:endParaRPr lang="hu-HU" sz="2000" dirty="0" smtClean="0">
              <a:latin typeface="Times New Roman" pitchFamily="18" charset="0"/>
              <a:cs typeface="Times New Roman" pitchFamily="18" charset="0"/>
            </a:endParaRPr>
          </a:p>
          <a:p>
            <a:pPr algn="just"/>
            <a:endParaRPr lang="hu-HU" sz="2000" dirty="0" smtClean="0">
              <a:latin typeface="Times New Roman" pitchFamily="18" charset="0"/>
              <a:cs typeface="Times New Roman" pitchFamily="18" charset="0"/>
            </a:endParaRPr>
          </a:p>
          <a:p>
            <a:pPr marL="0" indent="0">
              <a:buNone/>
            </a:pPr>
            <a:endParaRPr lang="hu-HU" sz="2000" dirty="0"/>
          </a:p>
          <a:p>
            <a:pPr algn="just"/>
            <a:endParaRPr lang="hu-HU" sz="2000" dirty="0">
              <a:latin typeface="Times New Roman" pitchFamily="18" charset="0"/>
              <a:cs typeface="Times New Roman" pitchFamily="18"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14</a:t>
            </a:fld>
            <a:endParaRPr lang="hu-HU" dirty="0"/>
          </a:p>
        </p:txBody>
      </p:sp>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7460" y="2204863"/>
            <a:ext cx="4229080" cy="4139193"/>
          </a:xfrm>
          <a:prstGeom prst="rect">
            <a:avLst/>
          </a:prstGeom>
        </p:spPr>
      </p:pic>
    </p:spTree>
    <p:extLst>
      <p:ext uri="{BB962C8B-B14F-4D97-AF65-F5344CB8AC3E}">
        <p14:creationId xmlns:p14="http://schemas.microsoft.com/office/powerpoint/2010/main" val="4119100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Displaying the values</a:t>
            </a:r>
            <a:r>
              <a:rPr lang="hu-HU" sz="2400" b="1" dirty="0" smtClean="0">
                <a:latin typeface="Times New Roman" pitchFamily="18" charset="0"/>
                <a:cs typeface="Times New Roman" pitchFamily="18" charset="0"/>
              </a:rPr>
              <a:t>(1</a:t>
            </a:r>
            <a:r>
              <a:rPr lang="hu-HU" sz="2400" b="1" dirty="0" smtClean="0">
                <a:latin typeface="Times New Roman" pitchFamily="18" charset="0"/>
                <a:cs typeface="Times New Roman" pitchFamily="18" charset="0"/>
              </a:rPr>
              <a:t>)</a:t>
            </a:r>
            <a:endParaRPr lang="hu-HU" sz="2400" b="1"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Modify the program to also be able to display the values as numbers</a:t>
            </a:r>
            <a:r>
              <a:rPr lang="hu-HU" sz="2000" dirty="0" smtClean="0">
                <a:latin typeface="Times New Roman" pitchFamily="18" charset="0"/>
                <a:cs typeface="Times New Roman" pitchFamily="18" charset="0"/>
              </a:rPr>
              <a:t>:</a:t>
            </a:r>
            <a:endParaRPr lang="hu-HU" sz="2000" dirty="0" smtClean="0">
              <a:latin typeface="Times New Roman" pitchFamily="18" charset="0"/>
              <a:cs typeface="Times New Roman" pitchFamily="18" charset="0"/>
            </a:endParaRPr>
          </a:p>
          <a:p>
            <a:pPr algn="just"/>
            <a:endParaRPr lang="hu-HU" sz="2000" dirty="0" smtClean="0">
              <a:latin typeface="Times New Roman" pitchFamily="18" charset="0"/>
              <a:cs typeface="Times New Roman" pitchFamily="18" charset="0"/>
            </a:endParaRPr>
          </a:p>
          <a:p>
            <a:pPr algn="just"/>
            <a:endParaRPr lang="hu-HU" sz="2000" dirty="0" smtClean="0">
              <a:latin typeface="Times New Roman" pitchFamily="18" charset="0"/>
              <a:cs typeface="Times New Roman" pitchFamily="18" charset="0"/>
            </a:endParaRPr>
          </a:p>
          <a:p>
            <a:pPr marL="0" indent="0">
              <a:buNone/>
            </a:pPr>
            <a:endParaRPr lang="hu-HU" sz="2000" dirty="0"/>
          </a:p>
          <a:p>
            <a:pPr algn="just"/>
            <a:endParaRPr lang="hu-HU" sz="2000" dirty="0">
              <a:latin typeface="Times New Roman" pitchFamily="18" charset="0"/>
              <a:cs typeface="Times New Roman" pitchFamily="18"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15</a:t>
            </a:fld>
            <a:endParaRPr lang="hu-HU" dirty="0"/>
          </a:p>
        </p:txBody>
      </p:sp>
      <p:graphicFrame>
        <p:nvGraphicFramePr>
          <p:cNvPr id="6" name="Objektum 5"/>
          <p:cNvGraphicFramePr>
            <a:graphicFrameLocks noChangeAspect="1"/>
          </p:cNvGraphicFramePr>
          <p:nvPr>
            <p:extLst>
              <p:ext uri="{D42A27DB-BD31-4B8C-83A1-F6EECF244321}">
                <p14:modId xmlns:p14="http://schemas.microsoft.com/office/powerpoint/2010/main" val="4187651561"/>
              </p:ext>
            </p:extLst>
          </p:nvPr>
        </p:nvGraphicFramePr>
        <p:xfrm>
          <a:off x="1260475" y="1979613"/>
          <a:ext cx="7439025" cy="4794250"/>
        </p:xfrm>
        <a:graphic>
          <a:graphicData uri="http://schemas.openxmlformats.org/presentationml/2006/ole">
            <mc:AlternateContent xmlns:mc="http://schemas.openxmlformats.org/markup-compatibility/2006">
              <mc:Choice xmlns:v="urn:schemas-microsoft-com:vml" Requires="v">
                <p:oleObj spid="_x0000_s42072" name="Dokumentum" r:id="rId3" imgW="7534800" imgH="4859280" progId="Word.OpenDocumentText.12">
                  <p:embed/>
                </p:oleObj>
              </mc:Choice>
              <mc:Fallback>
                <p:oleObj name="Dokumentum" r:id="rId3" imgW="7534800" imgH="4859280" progId="Word.OpenDocumentText.12">
                  <p:embed/>
                  <p:pic>
                    <p:nvPicPr>
                      <p:cNvPr id="0" name=""/>
                      <p:cNvPicPr/>
                      <p:nvPr/>
                    </p:nvPicPr>
                    <p:blipFill>
                      <a:blip r:embed="rId4"/>
                      <a:stretch>
                        <a:fillRect/>
                      </a:stretch>
                    </p:blipFill>
                    <p:spPr>
                      <a:xfrm>
                        <a:off x="1260475" y="1979613"/>
                        <a:ext cx="7439025" cy="4794250"/>
                      </a:xfrm>
                      <a:prstGeom prst="rect">
                        <a:avLst/>
                      </a:prstGeom>
                    </p:spPr>
                  </p:pic>
                </p:oleObj>
              </mc:Fallback>
            </mc:AlternateContent>
          </a:graphicData>
        </a:graphic>
      </p:graphicFrame>
    </p:spTree>
    <p:extLst>
      <p:ext uri="{BB962C8B-B14F-4D97-AF65-F5344CB8AC3E}">
        <p14:creationId xmlns:p14="http://schemas.microsoft.com/office/powerpoint/2010/main" val="2235424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Displaying the values</a:t>
            </a:r>
            <a:r>
              <a:rPr lang="hu-HU" sz="2400" b="1" dirty="0" smtClean="0">
                <a:latin typeface="Times New Roman" pitchFamily="18" charset="0"/>
                <a:cs typeface="Times New Roman" pitchFamily="18" charset="0"/>
              </a:rPr>
              <a:t>(2</a:t>
            </a:r>
            <a:r>
              <a:rPr lang="hu-HU" sz="2400" b="1" dirty="0" smtClean="0">
                <a:latin typeface="Times New Roman" pitchFamily="18" charset="0"/>
                <a:cs typeface="Times New Roman" pitchFamily="18" charset="0"/>
              </a:rPr>
              <a:t>)</a:t>
            </a:r>
            <a:endParaRPr lang="hu-HU" sz="2400" b="1"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We use the </a:t>
            </a:r>
            <a:r>
              <a:rPr lang="en-US" sz="2000" dirty="0" err="1" smtClean="0">
                <a:latin typeface="Times New Roman" pitchFamily="18" charset="0"/>
                <a:cs typeface="Times New Roman" pitchFamily="18" charset="0"/>
              </a:rPr>
              <a:t>ToString</a:t>
            </a:r>
            <a:r>
              <a:rPr lang="en-US" sz="2000" dirty="0" smtClean="0">
                <a:latin typeface="Times New Roman" pitchFamily="18" charset="0"/>
                <a:cs typeface="Times New Roman" pitchFamily="18" charset="0"/>
              </a:rPr>
              <a:t>() method of the structure returned by </a:t>
            </a:r>
            <a:r>
              <a:rPr lang="en-US" sz="2000" dirty="0" err="1" smtClean="0">
                <a:latin typeface="Times New Roman" pitchFamily="18" charset="0"/>
                <a:cs typeface="Times New Roman" pitchFamily="18" charset="0"/>
              </a:rPr>
              <a:t>GetAcceleration</a:t>
            </a:r>
            <a:r>
              <a:rPr lang="en-US" sz="2000" dirty="0" smtClean="0">
                <a:latin typeface="Times New Roman" pitchFamily="18" charset="0"/>
                <a:cs typeface="Times New Roman" pitchFamily="18" charset="0"/>
              </a:rPr>
              <a:t>. We display this string in the bottom of the screen, adjusted to the middle.</a:t>
            </a:r>
          </a:p>
          <a:p>
            <a:pPr algn="just"/>
            <a:r>
              <a:rPr lang="en-US" sz="2000" dirty="0" smtClean="0">
                <a:latin typeface="Times New Roman" pitchFamily="18" charset="0"/>
                <a:cs typeface="Times New Roman" pitchFamily="18" charset="0"/>
              </a:rPr>
              <a:t>In the variable named font we will get the desired Font type from the resources.</a:t>
            </a:r>
          </a:p>
          <a:p>
            <a:pPr algn="just"/>
            <a:r>
              <a:rPr lang="hu-H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 </a:t>
            </a:r>
            <a:r>
              <a:rPr lang="en-US" sz="2000" dirty="0" err="1" smtClean="0">
                <a:latin typeface="Times New Roman" pitchFamily="18" charset="0"/>
                <a:cs typeface="Times New Roman" pitchFamily="18" charset="0"/>
              </a:rPr>
              <a:t>ComputeExtent</a:t>
            </a:r>
            <a:r>
              <a:rPr lang="en-US" sz="2000" dirty="0" smtClean="0">
                <a:latin typeface="Times New Roman" pitchFamily="18" charset="0"/>
                <a:cs typeface="Times New Roman" pitchFamily="18" charset="0"/>
              </a:rPr>
              <a:t> returns the height and width of the given string, which we can use for the positioning.</a:t>
            </a:r>
          </a:p>
          <a:p>
            <a:pPr algn="just"/>
            <a:r>
              <a:rPr lang="en-US" sz="2000" dirty="0" smtClean="0">
                <a:latin typeface="Times New Roman" pitchFamily="18" charset="0"/>
                <a:cs typeface="Times New Roman" pitchFamily="18" charset="0"/>
              </a:rPr>
              <a:t>As we don’t erase the screen in every cycle, we have to erase the numbers separately</a:t>
            </a:r>
            <a:r>
              <a:rPr lang="en-US" sz="2000" dirty="0" smtClean="0">
                <a:latin typeface="Times New Roman" pitchFamily="18" charset="0"/>
                <a:cs typeface="Times New Roman" pitchFamily="18" charset="0"/>
              </a:rPr>
              <a:t>. The way we are going to do this is that we will display the string in white, and when we don’t need it anymore, we will display it again in black.</a:t>
            </a:r>
          </a:p>
          <a:p>
            <a:pPr algn="just"/>
            <a:r>
              <a:rPr lang="en-US" sz="2000" dirty="0">
                <a:latin typeface="Consolas" panose="020B0609020204030204" pitchFamily="49" charset="0"/>
                <a:cs typeface="Times New Roman" pitchFamily="18" charset="0"/>
              </a:rPr>
              <a:t>t</a:t>
            </a:r>
            <a:r>
              <a:rPr lang="en-US" sz="2000" dirty="0" smtClean="0">
                <a:latin typeface="Consolas" panose="020B0609020204030204" pitchFamily="49" charset="0"/>
                <a:cs typeface="Times New Roman" pitchFamily="18" charset="0"/>
              </a:rPr>
              <a:t>emp</a:t>
            </a:r>
            <a:r>
              <a:rPr lang="en-US" sz="2000" dirty="0" smtClean="0">
                <a:latin typeface="Times New Roman" pitchFamily="18" charset="0"/>
                <a:cs typeface="Times New Roman" pitchFamily="18" charset="0"/>
              </a:rPr>
              <a:t> will contain the string displayed in the previous cycle.</a:t>
            </a:r>
            <a:endParaRPr lang="en-US" sz="2000" dirty="0">
              <a:latin typeface="Times New Roman" pitchFamily="18" charset="0"/>
              <a:cs typeface="Times New Roman" pitchFamily="18" charset="0"/>
            </a:endParaRPr>
          </a:p>
          <a:p>
            <a:pPr marL="0" indent="0">
              <a:buNone/>
            </a:pPr>
            <a:endParaRPr lang="hu-HU" sz="2000" dirty="0"/>
          </a:p>
          <a:p>
            <a:pPr algn="just"/>
            <a:endParaRPr lang="hu-HU" sz="2000" dirty="0">
              <a:latin typeface="Times New Roman" pitchFamily="18" charset="0"/>
              <a:cs typeface="Times New Roman" pitchFamily="18"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16</a:t>
            </a:fld>
            <a:endParaRPr lang="hu-HU" dirty="0"/>
          </a:p>
        </p:txBody>
      </p:sp>
    </p:spTree>
    <p:extLst>
      <p:ext uri="{BB962C8B-B14F-4D97-AF65-F5344CB8AC3E}">
        <p14:creationId xmlns:p14="http://schemas.microsoft.com/office/powerpoint/2010/main" val="37256612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Displaying the values</a:t>
            </a:r>
            <a:r>
              <a:rPr lang="hu-HU" sz="2400" b="1" dirty="0" smtClean="0">
                <a:latin typeface="Times New Roman" pitchFamily="18" charset="0"/>
                <a:cs typeface="Times New Roman" pitchFamily="18" charset="0"/>
              </a:rPr>
              <a:t>(3</a:t>
            </a:r>
            <a:r>
              <a:rPr lang="hu-HU" sz="2400" b="1" dirty="0" smtClean="0">
                <a:latin typeface="Times New Roman" pitchFamily="18" charset="0"/>
                <a:cs typeface="Times New Roman" pitchFamily="18" charset="0"/>
              </a:rPr>
              <a:t>)</a:t>
            </a:r>
            <a:endParaRPr lang="hu-HU" sz="2400" b="1"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What we have so far</a:t>
            </a:r>
            <a:r>
              <a:rPr lang="hu-HU" sz="2000" dirty="0" smtClean="0">
                <a:latin typeface="Times New Roman" pitchFamily="18" charset="0"/>
                <a:cs typeface="Times New Roman" pitchFamily="18" charset="0"/>
              </a:rPr>
              <a:t>:</a:t>
            </a:r>
            <a:endParaRPr lang="hu-HU" sz="2000" dirty="0" smtClean="0">
              <a:latin typeface="Times New Roman" pitchFamily="18" charset="0"/>
              <a:cs typeface="Times New Roman" pitchFamily="18" charset="0"/>
            </a:endParaRPr>
          </a:p>
          <a:p>
            <a:pPr algn="just"/>
            <a:endParaRPr lang="hu-HU" sz="2000" dirty="0" smtClean="0">
              <a:latin typeface="Times New Roman" pitchFamily="18" charset="0"/>
              <a:cs typeface="Times New Roman" pitchFamily="18" charset="0"/>
            </a:endParaRPr>
          </a:p>
          <a:p>
            <a:pPr marL="0" indent="0">
              <a:buNone/>
            </a:pPr>
            <a:endParaRPr lang="hu-HU" sz="2000" dirty="0"/>
          </a:p>
          <a:p>
            <a:pPr algn="just"/>
            <a:endParaRPr lang="hu-HU" sz="2000" dirty="0">
              <a:latin typeface="Times New Roman" pitchFamily="18" charset="0"/>
              <a:cs typeface="Times New Roman" pitchFamily="18"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17</a:t>
            </a:fld>
            <a:endParaRPr lang="hu-HU" dirty="0"/>
          </a:p>
        </p:txBody>
      </p:sp>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4234" y="2060847"/>
            <a:ext cx="4335531" cy="4283209"/>
          </a:xfrm>
          <a:prstGeom prst="rect">
            <a:avLst/>
          </a:prstGeom>
        </p:spPr>
      </p:pic>
    </p:spTree>
    <p:extLst>
      <p:ext uri="{BB962C8B-B14F-4D97-AF65-F5344CB8AC3E}">
        <p14:creationId xmlns:p14="http://schemas.microsoft.com/office/powerpoint/2010/main" val="1594067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latin typeface="Times New Roman" pitchFamily="18" charset="0"/>
                <a:cs typeface="Times New Roman" pitchFamily="18" charset="0"/>
              </a:rPr>
              <a:t>3. </a:t>
            </a:r>
            <a:r>
              <a:rPr lang="en-US" dirty="0">
                <a:latin typeface="Times New Roman" pitchFamily="18" charset="0"/>
                <a:cs typeface="Times New Roman" pitchFamily="18" charset="0"/>
              </a:rPr>
              <a:t>Writing the program</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Last touch</a:t>
            </a:r>
            <a:endParaRPr lang="hu-HU" sz="2400" b="1"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Insert the following code block to the beginning of the ProgramStarted() method</a:t>
            </a:r>
            <a:r>
              <a:rPr lang="hu-HU" sz="2000" dirty="0" smtClean="0">
                <a:latin typeface="Times New Roman" pitchFamily="18" charset="0"/>
                <a:cs typeface="Times New Roman" pitchFamily="18" charset="0"/>
              </a:rPr>
              <a:t>:</a:t>
            </a:r>
            <a:endParaRPr lang="hu-HU" sz="2000" dirty="0" smtClean="0">
              <a:latin typeface="Times New Roman" pitchFamily="18" charset="0"/>
              <a:cs typeface="Times New Roman" pitchFamily="18" charset="0"/>
            </a:endParaRPr>
          </a:p>
          <a:p>
            <a:pPr algn="just"/>
            <a:endParaRPr lang="hu-HU" sz="2000" dirty="0">
              <a:latin typeface="Times New Roman" pitchFamily="18" charset="0"/>
              <a:cs typeface="Times New Roman" pitchFamily="18" charset="0"/>
            </a:endParaRPr>
          </a:p>
          <a:p>
            <a:pPr algn="just"/>
            <a:endParaRPr lang="hu-HU" sz="2000" dirty="0" smtClean="0">
              <a:latin typeface="Times New Roman" pitchFamily="18" charset="0"/>
              <a:cs typeface="Times New Roman" pitchFamily="18" charset="0"/>
            </a:endParaRPr>
          </a:p>
          <a:p>
            <a:pPr algn="just"/>
            <a:endParaRPr lang="hu-HU" sz="2000"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above code will display </a:t>
            </a:r>
            <a:r>
              <a:rPr lang="hu-H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AccelG248 Module” for 2 seconds.</a:t>
            </a:r>
            <a:endParaRPr lang="hu-HU" sz="2000" dirty="0" smtClean="0">
              <a:latin typeface="Times New Roman" pitchFamily="18" charset="0"/>
              <a:cs typeface="Times New Roman" pitchFamily="18" charset="0"/>
            </a:endParaRPr>
          </a:p>
          <a:p>
            <a:pPr algn="just"/>
            <a:endParaRPr lang="hu-HU" sz="2000" dirty="0" smtClean="0">
              <a:latin typeface="Times New Roman" pitchFamily="18" charset="0"/>
              <a:cs typeface="Times New Roman" pitchFamily="18" charset="0"/>
            </a:endParaRPr>
          </a:p>
          <a:p>
            <a:pPr marL="0" indent="0">
              <a:buNone/>
            </a:pPr>
            <a:endParaRPr lang="hu-HU" sz="2000" dirty="0"/>
          </a:p>
          <a:p>
            <a:pPr algn="just"/>
            <a:endParaRPr lang="hu-HU" sz="2000" dirty="0">
              <a:latin typeface="Times New Roman" pitchFamily="18" charset="0"/>
              <a:cs typeface="Times New Roman" pitchFamily="18" charset="0"/>
            </a:endParaRPr>
          </a:p>
          <a:p>
            <a:endParaRPr lang="hu-HU" sz="2000" dirty="0">
              <a:latin typeface="Verdana" pitchFamily="34" charset="0"/>
              <a:ea typeface="Verdana" pitchFamily="34" charset="0"/>
              <a:cs typeface="Verdana" pitchFamily="34" charset="0"/>
            </a:endParaRPr>
          </a:p>
          <a:p>
            <a:pPr marL="0" indent="0">
              <a:buNone/>
            </a:pPr>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hu-HU" sz="2000" dirty="0" smtClean="0">
              <a:latin typeface="Verdana" pitchFamily="34" charset="0"/>
              <a:ea typeface="Verdana" pitchFamily="34" charset="0"/>
              <a:cs typeface="Verdana" pitchFamily="34" charset="0"/>
            </a:endParaRPr>
          </a:p>
          <a:p>
            <a:endParaRPr lang="hu-HU" sz="2000" dirty="0">
              <a:latin typeface="Verdana" pitchFamily="34" charset="0"/>
              <a:ea typeface="Verdana" pitchFamily="34" charset="0"/>
              <a:cs typeface="Verdana" pitchFamily="34" charset="0"/>
            </a:endParaRPr>
          </a:p>
          <a:p>
            <a:endParaRPr lang="en-US" sz="2000" dirty="0">
              <a:latin typeface="Verdana" pitchFamily="34" charset="0"/>
              <a:ea typeface="Verdana" pitchFamily="34" charset="0"/>
              <a:cs typeface="Verdana" pitchFamily="34"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18</a:t>
            </a:fld>
            <a:endParaRPr lang="hu-HU" dirty="0"/>
          </a:p>
        </p:txBody>
      </p:sp>
      <p:graphicFrame>
        <p:nvGraphicFramePr>
          <p:cNvPr id="6" name="Objektum 5"/>
          <p:cNvGraphicFramePr>
            <a:graphicFrameLocks noChangeAspect="1"/>
          </p:cNvGraphicFramePr>
          <p:nvPr>
            <p:extLst>
              <p:ext uri="{D42A27DB-BD31-4B8C-83A1-F6EECF244321}">
                <p14:modId xmlns:p14="http://schemas.microsoft.com/office/powerpoint/2010/main" val="100205025"/>
              </p:ext>
            </p:extLst>
          </p:nvPr>
        </p:nvGraphicFramePr>
        <p:xfrm>
          <a:off x="1331640" y="2348880"/>
          <a:ext cx="7165975" cy="1046163"/>
        </p:xfrm>
        <a:graphic>
          <a:graphicData uri="http://schemas.openxmlformats.org/presentationml/2006/ole">
            <mc:AlternateContent xmlns:mc="http://schemas.openxmlformats.org/markup-compatibility/2006">
              <mc:Choice xmlns:v="urn:schemas-microsoft-com:vml" Requires="v">
                <p:oleObj spid="_x0000_s44090" name="Document" r:id="rId3" imgW="7166520" imgH="1046160" progId="Word.OpenDocumentText.12">
                  <p:embed/>
                </p:oleObj>
              </mc:Choice>
              <mc:Fallback>
                <p:oleObj name="Document" r:id="rId3" imgW="7166520" imgH="1046160" progId="Word.OpenDocumentText.12">
                  <p:embed/>
                  <p:pic>
                    <p:nvPicPr>
                      <p:cNvPr id="0" name=""/>
                      <p:cNvPicPr/>
                      <p:nvPr/>
                    </p:nvPicPr>
                    <p:blipFill>
                      <a:blip r:embed="rId4"/>
                      <a:stretch>
                        <a:fillRect/>
                      </a:stretch>
                    </p:blipFill>
                    <p:spPr>
                      <a:xfrm>
                        <a:off x="1331640" y="2348880"/>
                        <a:ext cx="7165975" cy="1046163"/>
                      </a:xfrm>
                      <a:prstGeom prst="rect">
                        <a:avLst/>
                      </a:prstGeom>
                    </p:spPr>
                  </p:pic>
                </p:oleObj>
              </mc:Fallback>
            </mc:AlternateContent>
          </a:graphicData>
        </a:graphic>
      </p:graphicFrame>
    </p:spTree>
    <p:extLst>
      <p:ext uri="{BB962C8B-B14F-4D97-AF65-F5344CB8AC3E}">
        <p14:creationId xmlns:p14="http://schemas.microsoft.com/office/powerpoint/2010/main" val="11929621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4</a:t>
            </a:r>
            <a:r>
              <a:rPr lang="hu-HU" dirty="0" smtClean="0"/>
              <a:t>. </a:t>
            </a:r>
            <a:r>
              <a:rPr lang="en-US" dirty="0" smtClean="0">
                <a:latin typeface="Times New Roman" pitchFamily="18" charset="0"/>
                <a:cs typeface="Times New Roman" pitchFamily="18" charset="0"/>
              </a:rPr>
              <a:t>Individual exercise</a:t>
            </a:r>
            <a:endParaRPr lang="hu-HU" dirty="0"/>
          </a:p>
        </p:txBody>
      </p:sp>
      <p:sp>
        <p:nvSpPr>
          <p:cNvPr id="3" name="Tartalom helye 2"/>
          <p:cNvSpPr>
            <a:spLocks noGrp="1"/>
          </p:cNvSpPr>
          <p:nvPr>
            <p:ph idx="1"/>
          </p:nvPr>
        </p:nvSpPr>
        <p:spPr/>
        <p:txBody>
          <a:bodyPr/>
          <a:lstStyle/>
          <a:p>
            <a:pPr marL="0" indent="0" algn="just">
              <a:buNone/>
            </a:pPr>
            <a:r>
              <a:rPr lang="en-US" sz="2400" b="1" dirty="0" smtClean="0">
                <a:latin typeface="Times New Roman" pitchFamily="18" charset="0"/>
                <a:cs typeface="Times New Roman" pitchFamily="18" charset="0"/>
              </a:rPr>
              <a:t>Create the following game</a:t>
            </a:r>
            <a:r>
              <a:rPr lang="hu-HU" sz="2400" b="1" dirty="0" smtClean="0">
                <a:latin typeface="Times New Roman" pitchFamily="18" charset="0"/>
                <a:cs typeface="Times New Roman" pitchFamily="18" charset="0"/>
              </a:rPr>
              <a:t>:</a:t>
            </a:r>
            <a:endParaRPr lang="hu-HU" sz="2400" b="1"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A red ball has to be controlled by the accelerometer module. </a:t>
            </a:r>
            <a:r>
              <a:rPr lang="hu-HU" sz="1600" dirty="0">
                <a:latin typeface="Times New Roman" pitchFamily="18" charset="0"/>
                <a:cs typeface="Times New Roman" pitchFamily="18" charset="0"/>
              </a:rPr>
              <a:t>(</a:t>
            </a:r>
            <a:r>
              <a:rPr lang="hu-HU" sz="1600" dirty="0">
                <a:latin typeface="Consolas" pitchFamily="49" charset="0"/>
                <a:cs typeface="Consolas" pitchFamily="49" charset="0"/>
              </a:rPr>
              <a:t>DrawEllipse</a:t>
            </a:r>
            <a:r>
              <a:rPr lang="hu-HU" sz="1600" dirty="0">
                <a:latin typeface="Times New Roman" pitchFamily="18" charset="0"/>
                <a:cs typeface="Times New Roman" pitchFamily="18" charset="0"/>
              </a:rPr>
              <a:t>)</a:t>
            </a:r>
            <a:endParaRPr lang="en-US" sz="1600" dirty="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The ball can’t leave the screen</a:t>
            </a:r>
            <a:r>
              <a:rPr lang="hu-HU" sz="1600" dirty="0" smtClean="0">
                <a:latin typeface="Times New Roman" pitchFamily="18" charset="0"/>
                <a:cs typeface="Times New Roman" pitchFamily="18" charset="0"/>
              </a:rPr>
              <a:t>.</a:t>
            </a:r>
            <a:endParaRPr lang="en-US"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Place a random number of holes on the screen. If the ball touches one of these holes, the game is over.</a:t>
            </a:r>
            <a:endParaRPr lang="hu-HU"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The ball starts on the right side of the screen</a:t>
            </a:r>
            <a:r>
              <a:rPr lang="hu-HU" sz="1600" dirty="0" smtClean="0">
                <a:latin typeface="Times New Roman" pitchFamily="18" charset="0"/>
                <a:cs typeface="Times New Roman" pitchFamily="18" charset="0"/>
              </a:rPr>
              <a:t>.</a:t>
            </a:r>
            <a:endParaRPr lang="hu-HU"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Use BitMap for the drawing</a:t>
            </a:r>
            <a:r>
              <a:rPr lang="hu-HU" sz="1600" dirty="0" smtClean="0">
                <a:latin typeface="Times New Roman" pitchFamily="18" charset="0"/>
                <a:cs typeface="Times New Roman" pitchFamily="18" charset="0"/>
              </a:rPr>
              <a:t>.</a:t>
            </a:r>
            <a:endParaRPr lang="hu-HU"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Use classes!</a:t>
            </a:r>
            <a:endParaRPr lang="en-US" sz="1600" dirty="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The goal of the game is to move the ball from one side of the screen to the other, whilst avoiding the holes.</a:t>
            </a:r>
            <a:endParaRPr lang="hu-HU" sz="1600" dirty="0">
              <a:latin typeface="Times New Roman" pitchFamily="18" charset="0"/>
              <a:cs typeface="Times New Roman" pitchFamily="18" charset="0"/>
            </a:endParaRPr>
          </a:p>
          <a:p>
            <a:pPr lvl="1" algn="just"/>
            <a:endParaRPr lang="hu-HU" sz="1600" dirty="0">
              <a:latin typeface="Times New Roman" pitchFamily="18" charset="0"/>
              <a:cs typeface="Times New Roman" pitchFamily="18" charset="0"/>
            </a:endParaRPr>
          </a:p>
          <a:p>
            <a:pPr marL="457200" lvl="1" indent="0">
              <a:buNone/>
            </a:pPr>
            <a:endParaRPr lang="hu-HU" dirty="0"/>
          </a:p>
          <a:p>
            <a:endParaRPr lang="hu-HU" dirty="0"/>
          </a:p>
          <a:p>
            <a:pPr lvl="1"/>
            <a:endParaRPr lang="hu-HU" sz="1600" dirty="0" smtClean="0"/>
          </a:p>
          <a:p>
            <a:endParaRPr lang="hu-HU" sz="2000" dirty="0"/>
          </a:p>
          <a:p>
            <a:endParaRPr lang="hu-HU" sz="2000" dirty="0"/>
          </a:p>
          <a:p>
            <a:pPr marL="0" indent="0">
              <a:buNone/>
            </a:pPr>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pPr marL="0" indent="0">
              <a:buNone/>
            </a:pPr>
            <a:endParaRPr lang="hu-HU" sz="2000" dirty="0" smtClean="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pPr marL="0" indent="0">
              <a:buNone/>
            </a:pPr>
            <a:endParaRPr lang="hu-HU" sz="2000" dirty="0"/>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19</a:t>
            </a:fld>
            <a:endParaRPr lang="hu-HU" dirty="0"/>
          </a:p>
        </p:txBody>
      </p:sp>
    </p:spTree>
    <p:extLst>
      <p:ext uri="{BB962C8B-B14F-4D97-AF65-F5344CB8AC3E}">
        <p14:creationId xmlns:p14="http://schemas.microsoft.com/office/powerpoint/2010/main" val="25755253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5</a:t>
            </a:r>
            <a:r>
              <a:rPr lang="hu-HU" dirty="0" smtClean="0"/>
              <a:t>. </a:t>
            </a:r>
            <a:r>
              <a:rPr lang="en-US" dirty="0" smtClean="0"/>
              <a:t>Study Questions</a:t>
            </a:r>
            <a:endParaRPr lang="hu-HU" dirty="0"/>
          </a:p>
        </p:txBody>
      </p:sp>
      <p:sp>
        <p:nvSpPr>
          <p:cNvPr id="3" name="Tartalom helye 2"/>
          <p:cNvSpPr>
            <a:spLocks noGrp="1"/>
          </p:cNvSpPr>
          <p:nvPr>
            <p:ph idx="1"/>
          </p:nvPr>
        </p:nvSpPr>
        <p:spPr/>
        <p:txBody>
          <a:bodyPr/>
          <a:lstStyle/>
          <a:p>
            <a:pPr algn="just"/>
            <a:r>
              <a:rPr lang="en-US" sz="2000" dirty="0" smtClean="0">
                <a:latin typeface="Times New Roman" pitchFamily="18" charset="0"/>
                <a:ea typeface="Verdana" pitchFamily="34" charset="0"/>
                <a:cs typeface="Times New Roman" pitchFamily="18" charset="0"/>
              </a:rPr>
              <a:t>In what ways can we get the current values of the sensor</a:t>
            </a:r>
            <a:r>
              <a:rPr lang="hu-HU" sz="2000" dirty="0" smtClean="0">
                <a:latin typeface="Times New Roman" pitchFamily="18" charset="0"/>
                <a:ea typeface="Verdana" pitchFamily="34" charset="0"/>
                <a:cs typeface="Times New Roman" pitchFamily="18" charset="0"/>
              </a:rPr>
              <a:t>?</a:t>
            </a:r>
            <a:endParaRPr lang="hu-HU" sz="2000" dirty="0" smtClean="0">
              <a:latin typeface="Times New Roman" pitchFamily="18" charset="0"/>
              <a:ea typeface="Verdana" pitchFamily="34" charset="0"/>
              <a:cs typeface="Times New Roman" pitchFamily="18" charset="0"/>
            </a:endParaRPr>
          </a:p>
          <a:p>
            <a:pPr algn="just"/>
            <a:r>
              <a:rPr lang="en-US" sz="2000" dirty="0" smtClean="0">
                <a:latin typeface="Times New Roman" pitchFamily="18" charset="0"/>
                <a:ea typeface="Verdana" pitchFamily="34" charset="0"/>
                <a:cs typeface="Times New Roman" pitchFamily="18" charset="0"/>
              </a:rPr>
              <a:t>If we set the sensor up on any of it’s axes, we can see that acceleration is not 0 on that axis. Why is that?</a:t>
            </a:r>
            <a:endParaRPr lang="hu-HU" sz="2000" dirty="0" smtClean="0">
              <a:latin typeface="Times New Roman" pitchFamily="18" charset="0"/>
              <a:ea typeface="Verdana" pitchFamily="34" charset="0"/>
              <a:cs typeface="Times New Roman" pitchFamily="18" charset="0"/>
            </a:endParaRP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20</a:t>
            </a:fld>
            <a:endParaRPr lang="hu-HU" dirty="0"/>
          </a:p>
        </p:txBody>
      </p:sp>
    </p:spTree>
    <p:extLst>
      <p:ext uri="{BB962C8B-B14F-4D97-AF65-F5344CB8AC3E}">
        <p14:creationId xmlns:p14="http://schemas.microsoft.com/office/powerpoint/2010/main" val="3768334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33086</TotalTime>
  <Words>1063</Words>
  <Application>Microsoft Office PowerPoint</Application>
  <PresentationFormat>On-screen Show (4:3)</PresentationFormat>
  <Paragraphs>246</Paragraphs>
  <Slides>20</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20</vt:i4>
      </vt:variant>
    </vt:vector>
  </HeadingPairs>
  <TitlesOfParts>
    <vt:vector size="29" baseType="lpstr">
      <vt:lpstr>Arial</vt:lpstr>
      <vt:lpstr>Arial Narrow</vt:lpstr>
      <vt:lpstr>Calibri</vt:lpstr>
      <vt:lpstr>Consolas</vt:lpstr>
      <vt:lpstr>Times New Roman</vt:lpstr>
      <vt:lpstr>Verdana</vt:lpstr>
      <vt:lpstr>Office-téma</vt:lpstr>
      <vt:lpstr>Dokumentum</vt:lpstr>
      <vt:lpstr>OpenDocument Text</vt:lpstr>
      <vt:lpstr>PowerPoint Presentation</vt:lpstr>
      <vt:lpstr>Overview</vt:lpstr>
      <vt:lpstr>1. The exercise</vt:lpstr>
      <vt:lpstr>2. Hardware configuration</vt:lpstr>
      <vt:lpstr>3. Writing the program</vt:lpstr>
      <vt:lpstr>3. Writing the program</vt:lpstr>
      <vt:lpstr>3. A program megírása</vt:lpstr>
      <vt:lpstr>3. Writing the program</vt:lpstr>
      <vt:lpstr>3. Writing the program</vt:lpstr>
      <vt:lpstr>3. Writing the program</vt:lpstr>
      <vt:lpstr>3. Writing the program</vt:lpstr>
      <vt:lpstr>3. Writing the program</vt:lpstr>
      <vt:lpstr>3. Writing the program</vt:lpstr>
      <vt:lpstr>3. Writing the program</vt:lpstr>
      <vt:lpstr>3. Writing the program</vt:lpstr>
      <vt:lpstr>3. Writing the program</vt:lpstr>
      <vt:lpstr>3. Writing the program</vt:lpstr>
      <vt:lpstr>3. Writing the program</vt:lpstr>
      <vt:lpstr>4. Individual exercise</vt:lpstr>
      <vt:lpstr>5. Study Questions</vt:lpstr>
    </vt:vector>
  </TitlesOfParts>
  <Company>Home 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Léczfalvy Ádám;Kelemen József</dc:creator>
  <cp:lastModifiedBy>Andras Timar</cp:lastModifiedBy>
  <cp:revision>1846</cp:revision>
  <cp:lastPrinted>2013-11-07T12:31:54Z</cp:lastPrinted>
  <dcterms:created xsi:type="dcterms:W3CDTF">2010-11-09T10:40:04Z</dcterms:created>
  <dcterms:modified xsi:type="dcterms:W3CDTF">2016-03-22T17:32:06Z</dcterms:modified>
</cp:coreProperties>
</file>