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9" r:id="rId2"/>
    <p:sldId id="304" r:id="rId3"/>
    <p:sldId id="296" r:id="rId4"/>
    <p:sldId id="328" r:id="rId5"/>
    <p:sldId id="332" r:id="rId6"/>
    <p:sldId id="333" r:id="rId7"/>
    <p:sldId id="334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8" r:id="rId27"/>
    <p:sldId id="357" r:id="rId28"/>
    <p:sldId id="354" r:id="rId29"/>
    <p:sldId id="355" r:id="rId30"/>
    <p:sldId id="356" r:id="rId31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BB0B-F251-4F12-9757-38F976823164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D7D12A62-705F-44DF-8485-6B885FFCC0A3}">
      <dgm:prSet phldrT="[Szöveg]"/>
      <dgm:spPr/>
      <dgm:t>
        <a:bodyPr/>
        <a:lstStyle/>
        <a:p>
          <a:r>
            <a:rPr lang="hu-HU" dirty="0" err="1" smtClean="0"/>
            <a:t>Multicolor</a:t>
          </a:r>
          <a:r>
            <a:rPr lang="hu-HU" dirty="0" smtClean="0"/>
            <a:t> LED</a:t>
          </a:r>
          <a:endParaRPr lang="hu-HU" dirty="0"/>
        </a:p>
      </dgm:t>
    </dgm:pt>
    <dgm:pt modelId="{3729AA57-D481-498A-BCA9-7A7D35DDA736}" type="parTrans" cxnId="{E69C5165-2B91-4982-9768-A659AAD6650F}">
      <dgm:prSet/>
      <dgm:spPr/>
      <dgm:t>
        <a:bodyPr/>
        <a:lstStyle/>
        <a:p>
          <a:endParaRPr lang="hu-HU"/>
        </a:p>
      </dgm:t>
    </dgm:pt>
    <dgm:pt modelId="{6F7AC45C-89F3-4DA5-A324-A9EC57A3B3F7}" type="sibTrans" cxnId="{E69C5165-2B91-4982-9768-A659AAD6650F}">
      <dgm:prSet/>
      <dgm:spPr/>
      <dgm:t>
        <a:bodyPr/>
        <a:lstStyle/>
        <a:p>
          <a:endParaRPr lang="hu-HU"/>
        </a:p>
      </dgm:t>
    </dgm:pt>
    <dgm:pt modelId="{2D2C2A2C-BC5D-4ADC-B303-9E9E61EEBCF0}" type="pres">
      <dgm:prSet presAssocID="{9B9CBB0B-F251-4F12-9757-38F976823164}" presName="Name0" presStyleCnt="0">
        <dgm:presLayoutVars>
          <dgm:chMax/>
          <dgm:chPref/>
          <dgm:dir/>
        </dgm:presLayoutVars>
      </dgm:prSet>
      <dgm:spPr/>
    </dgm:pt>
    <dgm:pt modelId="{8172CDB4-0C71-4656-9911-EE1B6E199641}" type="pres">
      <dgm:prSet presAssocID="{D7D12A62-705F-44DF-8485-6B885FFCC0A3}" presName="composite" presStyleCnt="0">
        <dgm:presLayoutVars>
          <dgm:chMax val="1"/>
          <dgm:chPref val="1"/>
        </dgm:presLayoutVars>
      </dgm:prSet>
      <dgm:spPr/>
    </dgm:pt>
    <dgm:pt modelId="{02C9C50A-C16E-437A-BC4F-D74800E7F9CE}" type="pres">
      <dgm:prSet presAssocID="{D7D12A62-705F-44DF-8485-6B885FFCC0A3}" presName="Accent" presStyleLbl="trAlignAcc1" presStyleIdx="0" presStyleCnt="1">
        <dgm:presLayoutVars>
          <dgm:chMax val="0"/>
          <dgm:chPref val="0"/>
        </dgm:presLayoutVars>
      </dgm:prSet>
      <dgm:spPr/>
    </dgm:pt>
    <dgm:pt modelId="{4B3E2DCA-D815-4AFE-A997-A7E496BD48E6}" type="pres">
      <dgm:prSet presAssocID="{D7D12A62-705F-44DF-8485-6B885FFCC0A3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extLst>
        <a:ext uri="{E40237B7-FDA0-4F09-8148-C483321AD2D9}">
          <dgm14:cNvPr xmlns:dgm14="http://schemas.microsoft.com/office/drawing/2010/diagram" id="0" name="" descr="http://www.seeedstudio.com/depot/bmz_cache/3/327e9291089569b44842156deaa17081.image.300x259.jpg"/>
        </a:ext>
      </dgm:extLst>
    </dgm:pt>
    <dgm:pt modelId="{DC77D006-5BA3-4F82-9332-6D9D2537EF86}" type="pres">
      <dgm:prSet presAssocID="{D7D12A62-705F-44DF-8485-6B885FFCC0A3}" presName="ChildComposite" presStyleCnt="0"/>
      <dgm:spPr/>
    </dgm:pt>
    <dgm:pt modelId="{EBED4BBA-72A9-4920-AEF4-E231F433BF76}" type="pres">
      <dgm:prSet presAssocID="{D7D12A62-705F-44DF-8485-6B885FFCC0A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215E63-2ED5-43BF-9ACD-09CDACB9E678}" type="pres">
      <dgm:prSet presAssocID="{D7D12A62-705F-44DF-8485-6B885FFCC0A3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0DA8F3F-FF32-4E09-AE88-FECFE1AD2487}" type="presOf" srcId="{D7D12A62-705F-44DF-8485-6B885FFCC0A3}" destId="{9E215E63-2ED5-43BF-9ACD-09CDACB9E678}" srcOrd="0" destOrd="0" presId="urn:microsoft.com/office/officeart/2008/layout/CaptionedPictures"/>
    <dgm:cxn modelId="{E69C5165-2B91-4982-9768-A659AAD6650F}" srcId="{9B9CBB0B-F251-4F12-9757-38F976823164}" destId="{D7D12A62-705F-44DF-8485-6B885FFCC0A3}" srcOrd="0" destOrd="0" parTransId="{3729AA57-D481-498A-BCA9-7A7D35DDA736}" sibTransId="{6F7AC45C-89F3-4DA5-A324-A9EC57A3B3F7}"/>
    <dgm:cxn modelId="{D2EB8034-251C-4B10-89AE-0BE21CF14739}" type="presOf" srcId="{9B9CBB0B-F251-4F12-9757-38F976823164}" destId="{2D2C2A2C-BC5D-4ADC-B303-9E9E61EEBCF0}" srcOrd="0" destOrd="0" presId="urn:microsoft.com/office/officeart/2008/layout/CaptionedPictures"/>
    <dgm:cxn modelId="{920E608D-256C-47E1-AA87-71C59144CA4B}" type="presParOf" srcId="{2D2C2A2C-BC5D-4ADC-B303-9E9E61EEBCF0}" destId="{8172CDB4-0C71-4656-9911-EE1B6E199641}" srcOrd="0" destOrd="0" presId="urn:microsoft.com/office/officeart/2008/layout/CaptionedPictures"/>
    <dgm:cxn modelId="{4E939BAC-F056-4312-B668-DA8512F032AF}" type="presParOf" srcId="{8172CDB4-0C71-4656-9911-EE1B6E199641}" destId="{02C9C50A-C16E-437A-BC4F-D74800E7F9CE}" srcOrd="0" destOrd="0" presId="urn:microsoft.com/office/officeart/2008/layout/CaptionedPictures"/>
    <dgm:cxn modelId="{F4BD2FA3-AD1A-432D-B627-4B868134EE1F}" type="presParOf" srcId="{8172CDB4-0C71-4656-9911-EE1B6E199641}" destId="{4B3E2DCA-D815-4AFE-A997-A7E496BD48E6}" srcOrd="1" destOrd="0" presId="urn:microsoft.com/office/officeart/2008/layout/CaptionedPictures"/>
    <dgm:cxn modelId="{B93BB3D0-E4EE-4CCC-BAC8-E68AC1917645}" type="presParOf" srcId="{8172CDB4-0C71-4656-9911-EE1B6E199641}" destId="{DC77D006-5BA3-4F82-9332-6D9D2537EF86}" srcOrd="2" destOrd="0" presId="urn:microsoft.com/office/officeart/2008/layout/CaptionedPictures"/>
    <dgm:cxn modelId="{907072DF-B8A4-4FEC-A362-4F72AE19B4A9}" type="presParOf" srcId="{DC77D006-5BA3-4F82-9332-6D9D2537EF86}" destId="{EBED4BBA-72A9-4920-AEF4-E231F433BF76}" srcOrd="0" destOrd="0" presId="urn:microsoft.com/office/officeart/2008/layout/CaptionedPictures"/>
    <dgm:cxn modelId="{05559E20-6C39-471B-9385-6B5D90FB2114}" type="presParOf" srcId="{DC77D006-5BA3-4F82-9332-6D9D2537EF86}" destId="{9E215E63-2ED5-43BF-9ACD-09CDACB9E678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568AE-3C3B-4E58-888B-ADDCC1358A52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5F09500F-2376-473C-BCA0-E1DEDA18E5FC}">
      <dgm:prSet phldrT="[Szöveg]" custT="1"/>
      <dgm:spPr/>
      <dgm:t>
        <a:bodyPr/>
        <a:lstStyle/>
        <a:p>
          <a:r>
            <a:rPr lang="hu-HU" sz="2200" dirty="0" err="1" smtClean="0"/>
            <a:t>Button</a:t>
          </a:r>
          <a:endParaRPr lang="hu-HU" sz="2200" dirty="0"/>
        </a:p>
      </dgm:t>
    </dgm:pt>
    <dgm:pt modelId="{A492E68C-8038-4DD4-9859-F81BDD34739F}" type="parTrans" cxnId="{EAB57120-F70F-4FD0-85CB-203E45EF92C5}">
      <dgm:prSet/>
      <dgm:spPr/>
      <dgm:t>
        <a:bodyPr/>
        <a:lstStyle/>
        <a:p>
          <a:endParaRPr lang="hu-HU"/>
        </a:p>
      </dgm:t>
    </dgm:pt>
    <dgm:pt modelId="{2429CF27-8018-47A0-8C45-F32CF0C54614}" type="sibTrans" cxnId="{EAB57120-F70F-4FD0-85CB-203E45EF92C5}">
      <dgm:prSet/>
      <dgm:spPr/>
      <dgm:t>
        <a:bodyPr/>
        <a:lstStyle/>
        <a:p>
          <a:endParaRPr lang="hu-HU"/>
        </a:p>
      </dgm:t>
    </dgm:pt>
    <dgm:pt modelId="{D4891B13-0C3E-43F8-A42C-C52F9A9DDADD}" type="pres">
      <dgm:prSet presAssocID="{987568AE-3C3B-4E58-888B-ADDCC1358A52}" presName="Name0" presStyleCnt="0">
        <dgm:presLayoutVars>
          <dgm:chMax/>
          <dgm:chPref/>
          <dgm:dir/>
        </dgm:presLayoutVars>
      </dgm:prSet>
      <dgm:spPr/>
    </dgm:pt>
    <dgm:pt modelId="{297A77E7-98E4-4148-A795-AF9532614CB2}" type="pres">
      <dgm:prSet presAssocID="{5F09500F-2376-473C-BCA0-E1DEDA18E5FC}" presName="composite" presStyleCnt="0">
        <dgm:presLayoutVars>
          <dgm:chMax val="1"/>
          <dgm:chPref val="1"/>
        </dgm:presLayoutVars>
      </dgm:prSet>
      <dgm:spPr/>
    </dgm:pt>
    <dgm:pt modelId="{20BA6CA0-7508-4A01-8A2F-F6A8C5349F29}" type="pres">
      <dgm:prSet presAssocID="{5F09500F-2376-473C-BCA0-E1DEDA18E5FC}" presName="Accent" presStyleLbl="trAlignAcc1" presStyleIdx="0" presStyleCnt="1">
        <dgm:presLayoutVars>
          <dgm:chMax val="0"/>
          <dgm:chPref val="0"/>
        </dgm:presLayoutVars>
      </dgm:prSet>
      <dgm:spPr/>
    </dgm:pt>
    <dgm:pt modelId="{3C218F63-916D-49C1-AFF1-FAEDDDB861DA}" type="pres">
      <dgm:prSet presAssocID="{5F09500F-2376-473C-BCA0-E1DEDA18E5FC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extLst>
        <a:ext uri="{E40237B7-FDA0-4F09-8148-C483321AD2D9}">
          <dgm14:cNvPr xmlns:dgm14="http://schemas.microsoft.com/office/drawing/2010/diagram" id="0" name="" descr="http://www.seeedstudio.com/depot/bmz_cache/0/083836b2f44fcf5ebbad08d4fb1fb610.image.300x300.jpg"/>
        </a:ext>
      </dgm:extLst>
    </dgm:pt>
    <dgm:pt modelId="{B66B76C5-8898-4F6E-A17E-B65792BB5D3A}" type="pres">
      <dgm:prSet presAssocID="{5F09500F-2376-473C-BCA0-E1DEDA18E5FC}" presName="ChildComposite" presStyleCnt="0"/>
      <dgm:spPr/>
    </dgm:pt>
    <dgm:pt modelId="{0F5AA425-4F8A-4C88-B701-4137DC72EC22}" type="pres">
      <dgm:prSet presAssocID="{5F09500F-2376-473C-BCA0-E1DEDA18E5FC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00063D7-1707-45C8-8610-6A7AF3746E35}" type="pres">
      <dgm:prSet presAssocID="{5F09500F-2376-473C-BCA0-E1DEDA18E5FC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EAB57120-F70F-4FD0-85CB-203E45EF92C5}" srcId="{987568AE-3C3B-4E58-888B-ADDCC1358A52}" destId="{5F09500F-2376-473C-BCA0-E1DEDA18E5FC}" srcOrd="0" destOrd="0" parTransId="{A492E68C-8038-4DD4-9859-F81BDD34739F}" sibTransId="{2429CF27-8018-47A0-8C45-F32CF0C54614}"/>
    <dgm:cxn modelId="{643CE084-66AE-40FA-BFD3-F7780D636C4C}" type="presOf" srcId="{987568AE-3C3B-4E58-888B-ADDCC1358A52}" destId="{D4891B13-0C3E-43F8-A42C-C52F9A9DDADD}" srcOrd="0" destOrd="0" presId="urn:microsoft.com/office/officeart/2008/layout/CaptionedPictures"/>
    <dgm:cxn modelId="{7E343F7C-29E7-4D33-A59B-0A67B2A30940}" type="presOf" srcId="{5F09500F-2376-473C-BCA0-E1DEDA18E5FC}" destId="{100063D7-1707-45C8-8610-6A7AF3746E35}" srcOrd="0" destOrd="0" presId="urn:microsoft.com/office/officeart/2008/layout/CaptionedPictures"/>
    <dgm:cxn modelId="{2D142DEA-7A53-4946-81FC-596DAA1325BF}" type="presParOf" srcId="{D4891B13-0C3E-43F8-A42C-C52F9A9DDADD}" destId="{297A77E7-98E4-4148-A795-AF9532614CB2}" srcOrd="0" destOrd="0" presId="urn:microsoft.com/office/officeart/2008/layout/CaptionedPictures"/>
    <dgm:cxn modelId="{CA209CB3-1286-45FB-8CFF-4EF1E4169E22}" type="presParOf" srcId="{297A77E7-98E4-4148-A795-AF9532614CB2}" destId="{20BA6CA0-7508-4A01-8A2F-F6A8C5349F29}" srcOrd="0" destOrd="0" presId="urn:microsoft.com/office/officeart/2008/layout/CaptionedPictures"/>
    <dgm:cxn modelId="{E0831972-42E6-4CF3-A3FE-51F20DB0AC47}" type="presParOf" srcId="{297A77E7-98E4-4148-A795-AF9532614CB2}" destId="{3C218F63-916D-49C1-AFF1-FAEDDDB861DA}" srcOrd="1" destOrd="0" presId="urn:microsoft.com/office/officeart/2008/layout/CaptionedPictures"/>
    <dgm:cxn modelId="{0CA8228A-E49D-4140-8EFD-7635ABE1FA02}" type="presParOf" srcId="{297A77E7-98E4-4148-A795-AF9532614CB2}" destId="{B66B76C5-8898-4F6E-A17E-B65792BB5D3A}" srcOrd="2" destOrd="0" presId="urn:microsoft.com/office/officeart/2008/layout/CaptionedPictures"/>
    <dgm:cxn modelId="{22C6F4DC-9E6D-48B9-BBCF-E53346EBDA17}" type="presParOf" srcId="{B66B76C5-8898-4F6E-A17E-B65792BB5D3A}" destId="{0F5AA425-4F8A-4C88-B701-4137DC72EC22}" srcOrd="0" destOrd="0" presId="urn:microsoft.com/office/officeart/2008/layout/CaptionedPictures"/>
    <dgm:cxn modelId="{8DBABB4C-812D-4954-AE62-666EA4266AAB}" type="presParOf" srcId="{B66B76C5-8898-4F6E-A17E-B65792BB5D3A}" destId="{100063D7-1707-45C8-8610-6A7AF3746E35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9C50A-C16E-437A-BC4F-D74800E7F9CE}">
      <dsp:nvSpPr>
        <dsp:cNvPr id="0" name=""/>
        <dsp:cNvSpPr/>
      </dsp:nvSpPr>
      <dsp:spPr>
        <a:xfrm>
          <a:off x="255628" y="0"/>
          <a:ext cx="2081031" cy="244827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E2DCA-D815-4AFE-A997-A7E496BD48E6}">
      <dsp:nvSpPr>
        <dsp:cNvPr id="0" name=""/>
        <dsp:cNvSpPr/>
      </dsp:nvSpPr>
      <dsp:spPr>
        <a:xfrm>
          <a:off x="359679" y="97930"/>
          <a:ext cx="1872928" cy="15913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15E63-2ED5-43BF-9ACD-09CDACB9E678}">
      <dsp:nvSpPr>
        <dsp:cNvPr id="0" name=""/>
        <dsp:cNvSpPr/>
      </dsp:nvSpPr>
      <dsp:spPr>
        <a:xfrm>
          <a:off x="359679" y="1689307"/>
          <a:ext cx="1872928" cy="661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err="1" smtClean="0"/>
            <a:t>Multicolor</a:t>
          </a:r>
          <a:r>
            <a:rPr lang="hu-HU" sz="2200" kern="1200" dirty="0" smtClean="0"/>
            <a:t> LED</a:t>
          </a:r>
          <a:endParaRPr lang="hu-HU" sz="2200" kern="1200" dirty="0"/>
        </a:p>
      </dsp:txBody>
      <dsp:txXfrm>
        <a:off x="359679" y="1689307"/>
        <a:ext cx="1872928" cy="661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A6CA0-7508-4A01-8A2F-F6A8C5349F29}">
      <dsp:nvSpPr>
        <dsp:cNvPr id="0" name=""/>
        <dsp:cNvSpPr/>
      </dsp:nvSpPr>
      <dsp:spPr>
        <a:xfrm>
          <a:off x="189924" y="0"/>
          <a:ext cx="2068423" cy="24334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18F63-916D-49C1-AFF1-FAEDDDB861DA}">
      <dsp:nvSpPr>
        <dsp:cNvPr id="0" name=""/>
        <dsp:cNvSpPr/>
      </dsp:nvSpPr>
      <dsp:spPr>
        <a:xfrm>
          <a:off x="293345" y="97337"/>
          <a:ext cx="1861580" cy="15817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063D7-1707-45C8-8610-6A7AF3746E35}">
      <dsp:nvSpPr>
        <dsp:cNvPr id="0" name=""/>
        <dsp:cNvSpPr/>
      </dsp:nvSpPr>
      <dsp:spPr>
        <a:xfrm>
          <a:off x="293345" y="1679072"/>
          <a:ext cx="1861580" cy="657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err="1" smtClean="0"/>
            <a:t>Button</a:t>
          </a:r>
          <a:endParaRPr lang="hu-HU" sz="2200" kern="1200" dirty="0"/>
        </a:p>
      </dsp:txBody>
      <dsp:txXfrm>
        <a:off x="293345" y="1679072"/>
        <a:ext cx="1861580" cy="657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- Bevezetés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Mi a .NET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FEZ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Starter Kit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demópanel használata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Egy egyszerű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alkalmazás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706437"/>
          </a:xfrm>
        </p:spPr>
        <p:txBody>
          <a:bodyPr/>
          <a:lstStyle/>
          <a:p>
            <a:r>
              <a:rPr lang="hu-HU" dirty="0" smtClean="0"/>
              <a:t>1. Mi a .NET </a:t>
            </a:r>
            <a:r>
              <a:rPr lang="hu-HU" dirty="0" err="1" smtClean="0"/>
              <a:t>Gadgeteer</a:t>
            </a:r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1043608" y="1052737"/>
            <a:ext cx="7920880" cy="4104456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Microsoft .NET </a:t>
            </a:r>
            <a:r>
              <a:rPr lang="hu-HU" sz="24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hu-HU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egy nyílt forrású eszközkészlet, mellyel kisméretű elektronikus eszközökön futtatható, .NET Micro Framework alapú alkalmazások </a:t>
            </a:r>
            <a:r>
              <a:rPr lang="hu-H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készíthetők.</a:t>
            </a:r>
          </a:p>
          <a:p>
            <a:pPr marL="0" indent="0">
              <a:buNone/>
            </a:pPr>
            <a:endParaRPr lang="hu-HU" sz="24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alkalmazások készítésekor </a:t>
            </a:r>
            <a:r>
              <a:rPr lang="hu-HU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magasszintű</a:t>
            </a:r>
            <a:r>
              <a:rPr lang="hu-H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programnyelv használata mellett, objektum orientáltan történik a fejlesztés, osztálykönyvtárak felhasználásával.</a:t>
            </a:r>
            <a:endParaRPr lang="hu-HU" sz="24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5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Mi a .NET </a:t>
            </a:r>
            <a:r>
              <a:rPr lang="hu-HU" dirty="0" err="1"/>
              <a:t>Gadgeteer</a:t>
            </a:r>
            <a:r>
              <a:rPr lang="hu-HU" dirty="0"/>
              <a:t>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eszközök szükségesek .NET </a:t>
            </a:r>
            <a:r>
              <a:rPr lang="hu-HU" sz="24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Gadgeteer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alkalmazások készítéséhez?</a:t>
            </a:r>
          </a:p>
          <a:p>
            <a:pPr marL="285750" lvl="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Hardver komponensek:</a:t>
            </a:r>
          </a:p>
          <a:p>
            <a:pPr marL="685800" lvl="1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Demópanel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(pl.: Fez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Hydra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Sytech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NANO)</a:t>
            </a:r>
          </a:p>
          <a:p>
            <a:pPr marL="685800" lvl="1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„Piros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modul”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USBClientDP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), mely táplálja a próbapanelt és lehetővé teszi a program feltöltést, illetve hibakeresést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Próbamodulok teszteléshez (pl.: különféle szenzorok, megjelenítők, tárolók, hálózati eszközök, stb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Szoftver komponensek: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Microsoft Visual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Studio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2012 (vagy az ingyenes Visual C# 2012 Express)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.NET Micro Framework SDK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demópanelhez szükséges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illesztőprogramok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és egyéb szoftverek (gyártónként eltérő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249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FEZ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Starter Kit tartalma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FEZ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demópanel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T35 kijelző modul (3.5” méret, érintőképernyő)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USB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Client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DP modul („piros modul”)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Kamera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2 db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Multicolor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LED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2 db nyomógomb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J11D Ethernet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SD kártya kezelő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USB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Host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Bővítő modul</a:t>
            </a:r>
          </a:p>
          <a:p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Josytick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modul</a:t>
            </a: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Szalagkábelek</a:t>
            </a: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3857143" cy="265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0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demópanel felépítése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db .NET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kompatibilis csatlakozó aljzat a következő jelölésekkel: </a:t>
            </a:r>
            <a:br>
              <a:rPr lang="hu-HU" sz="2000" dirty="0">
                <a:latin typeface="Times New Roman" pitchFamily="18" charset="0"/>
                <a:cs typeface="Times New Roman" pitchFamily="18" charset="0"/>
              </a:rPr>
            </a:b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X, Y, A, C, D, E, F, H, I, K, O, P, S, T, U, R, G, B, 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Konfigurálható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LED-ek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Konfiguráló kapcsolók</a:t>
            </a:r>
          </a:p>
          <a:p>
            <a:r>
              <a:rPr lang="hu-HU" sz="2000" b="1" dirty="0">
                <a:latin typeface="Times New Roman" pitchFamily="18" charset="0"/>
                <a:cs typeface="Times New Roman" pitchFamily="18" charset="0"/>
              </a:rPr>
              <a:t>EMX modul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pic>
        <p:nvPicPr>
          <p:cNvPr id="8" name="Tartalom helye 7" descr="http://www.ghielectronics.com/images/fez_spider_socket_map.pn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683000" cy="2655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43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EMX modul</a:t>
            </a: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EMX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egy System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odule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elem (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SoM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), mely hardver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elemek összességét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tartalmazza: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ARM processzor</a:t>
            </a:r>
          </a:p>
          <a:p>
            <a:pPr lvl="1"/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memória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RAM 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Ethernet 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stb.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Lehetővé teszi a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.NET Micro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Framework, valamint a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GHI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Electronics kiegészítő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kódkönyvtárainak működését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013BB-7F3B-404E-AD69-4979A713AA7D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558" y="1844824"/>
            <a:ext cx="343416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9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FEZ </a:t>
            </a:r>
            <a:r>
              <a:rPr lang="hu-HU" dirty="0" err="1" smtClean="0"/>
              <a:t>Spider</a:t>
            </a:r>
            <a:r>
              <a:rPr lang="hu-HU" dirty="0" smtClean="0"/>
              <a:t> Starter Kit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2184975"/>
            <a:ext cx="7715250" cy="3941188"/>
          </a:xfrm>
        </p:spPr>
        <p:txBody>
          <a:bodyPr numCol="2"/>
          <a:lstStyle/>
          <a:p>
            <a:pPr marL="571500" lvl="1" indent="-171450">
              <a:buFont typeface="Arial" pitchFamily="34" charset="0"/>
              <a:buChar char="•"/>
            </a:pPr>
            <a:r>
              <a:rPr lang="hu-HU" sz="12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72MHz 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32-bit ARM7 processzor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4.5 MB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Flash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memória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16 MB RAM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LCD vezérlő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TCP/IP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Stack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SSL, HTTP, TCP, UDP, DHCP támogatással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Ethernet,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WiFi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meghajtó és PPP (GPRS/ 3G modemekhez), illetve DPWS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hoszt</a:t>
            </a:r>
            <a:endParaRPr lang="hu-HU" sz="12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USB eszköz specializált könyvtárakkal különféle eszközök emulálásához, mint pl.: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thumb-drive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virtual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COM (CDC), egér, billentyűzet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76 GPIO Pin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 SPI (8/16bit)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I2C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 UART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 CAN busz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 10-bit Analóg Bemenet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10-bit Analóg Kimenet (WAV </a:t>
            </a:r>
            <a:r>
              <a:rPr lang="hu-HU" sz="12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audio</a:t>
            </a: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visszajátszáshoz)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4-bit SD/MMC memóriakártya interfész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6 PWM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Egyvezetékes interfész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Beépített Valós Idejű Óra (RTC)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Processzor regiszter elérés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Kimeneti komparátor hanghullámok létrehozásához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RLP natív kód támogatás (C/Assembly)  valósidejű programozáshoz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Matematikai osztály kétszeres pontosságú számításokhoz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FAT Fájlrendszer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Kriptográfia támogatás (AES és XTEA)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alacsony fogyasztási és hibernált mód támogatása</a:t>
            </a:r>
          </a:p>
          <a:p>
            <a:pPr marL="571500" lvl="1" indent="-171450">
              <a:buFont typeface="Arial" pitchFamily="34" charset="0"/>
              <a:buChar char="•"/>
            </a:pPr>
            <a:r>
              <a:rPr lang="hu-HU" sz="12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frissítés SD kártyáról, hálózatról, vagy más forrásból</a:t>
            </a:r>
          </a:p>
          <a:p>
            <a:pPr marL="0" indent="0">
              <a:buNone/>
            </a:pPr>
            <a:endParaRPr lang="hu-H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971600" y="160020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EMX modul specifikáció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A demópanel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Alapvető működés</a:t>
            </a:r>
          </a:p>
          <a:p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FEZ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demópanel 14 db aljzattal (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socket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) rendelkezik a próbamodulok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illesztéséhez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A demópanelen elhelyezett „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Reset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” gomb segítségével bármikor újraindítható az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eszköz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USB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Client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err="1">
                <a:latin typeface="Times New Roman" pitchFamily="18" charset="0"/>
                <a:cs typeface="Times New Roman" pitchFamily="18" charset="0"/>
              </a:rPr>
              <a:t>Dual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modul, más néven „piros modul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” szükséges az eszköz tápellátásához, ha nem áll rendelkezésre külső tápegység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artalom helye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pic>
        <p:nvPicPr>
          <p:cNvPr id="7" name="Kép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6"/>
            <a:ext cx="3497748" cy="23212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1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A demópanel használata</a:t>
            </a: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„Piros modul”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Biztosítja a demópanel és a hozzákapcsolt eszközök tápellátását. Szintén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ezzel az eszközzel csatlakoztatható PC-hez a panel (USB interfészen keresztül) program feltöltés, illetve hibakeresés céljából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„piros modul” egyetlen aljzattal rendelkezik, melynek ún. „D” jelölése van, ezért a demópanelen kizárólag a vele egyező „D” jelölésű aljzattal párosítható!</a:t>
            </a:r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2013BB-7F3B-404E-AD69-4979A713AA7D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33" y="3789040"/>
            <a:ext cx="2538751" cy="2106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3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A demópanel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Jelölések a demópanelen és a modulokon (1)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demópanelen és a modulok hátoldalán található aljzatokat különféle jelölésekkel látták el az egyszerű kezelhetőség érdekében:</a:t>
            </a:r>
          </a:p>
          <a:p>
            <a:pPr lvl="1"/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azonosító</a:t>
            </a:r>
          </a:p>
          <a:p>
            <a:pPr lvl="1"/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karakterek sorozata az elektronikus és kommunikációs csatlakoztathatóság meghatározásához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2936455" y="3717032"/>
            <a:ext cx="3291729" cy="1938730"/>
            <a:chOff x="1835696" y="2564904"/>
            <a:chExt cx="5064199" cy="2982662"/>
          </a:xfrm>
        </p:grpSpPr>
        <p:pic>
          <p:nvPicPr>
            <p:cNvPr id="13" name="Kép 12" descr="ModuleSocketExample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422822"/>
              <a:ext cx="1247775" cy="126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2" descr="http://2.bp.blogspot.com/-AaRs4-o-WOE/TrmRlbrKEuI/AAAAAAAAAKE/gKbnha5Qwes/s1600/FezSpider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2564904"/>
              <a:ext cx="3276409" cy="2982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Lekerekített téglalap 14"/>
            <p:cNvSpPr/>
            <p:nvPr/>
          </p:nvSpPr>
          <p:spPr>
            <a:xfrm>
              <a:off x="4171478" y="4056235"/>
              <a:ext cx="183633" cy="74091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Lekerekített téglalap 15"/>
            <p:cNvSpPr/>
            <p:nvPr/>
          </p:nvSpPr>
          <p:spPr>
            <a:xfrm>
              <a:off x="3707904" y="4056235"/>
              <a:ext cx="183633" cy="2368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Lekerekített téglalap 16"/>
            <p:cNvSpPr/>
            <p:nvPr/>
          </p:nvSpPr>
          <p:spPr>
            <a:xfrm>
              <a:off x="5940152" y="4208635"/>
              <a:ext cx="648072" cy="4445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8338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A demópanel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Jelölések a demópanelen és a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modulokon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ábrán látható XY címkéjű modul például olyan aljzathoz illeszthető, melyen megtalálható az X vagy az Y jelölés (tehát elég az egyik karakternek egyeznie)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csatlakoztatás során mindig ügyelni kell arra, hogy a megfelelő címkével rendelkező csatlakozó felületeket párosítsuk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pSp>
        <p:nvGrpSpPr>
          <p:cNvPr id="5" name="Csoportba foglalás 4"/>
          <p:cNvGrpSpPr/>
          <p:nvPr/>
        </p:nvGrpSpPr>
        <p:grpSpPr>
          <a:xfrm>
            <a:off x="3123966" y="3265346"/>
            <a:ext cx="3244324" cy="1533525"/>
            <a:chOff x="2915300" y="2935609"/>
            <a:chExt cx="3244324" cy="1533525"/>
          </a:xfrm>
        </p:grpSpPr>
        <p:pic>
          <p:nvPicPr>
            <p:cNvPr id="6" name="Kép 5" descr="ModuleSocketExample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300" y="3068960"/>
              <a:ext cx="1247775" cy="126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Kép 6" descr="MainboardSocketExample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935609"/>
              <a:ext cx="1371600" cy="1533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" name="Egyenes összekötő nyíllal 7"/>
            <p:cNvCxnSpPr/>
            <p:nvPr/>
          </p:nvCxnSpPr>
          <p:spPr>
            <a:xfrm>
              <a:off x="3419872" y="4077072"/>
              <a:ext cx="2448272" cy="129356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56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 Egy egyszerű </a:t>
            </a:r>
            <a:r>
              <a:rPr lang="hu-HU" dirty="0" err="1" smtClean="0"/>
              <a:t>Gadgeteer</a:t>
            </a:r>
            <a:r>
              <a:rPr lang="hu-HU" dirty="0" smtClean="0"/>
              <a:t> alkalmazás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0" indent="0">
              <a:buNone/>
            </a:pP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Készítsünk egy olyan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alkalmazást, mely egy nyomógomb megnyomását követően folyamatosan villogtat egy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LED-et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998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 eszköz előkészítése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„piros modult” a FEZ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demópanel „1-es” csatlakozójához kell kapcsolni (az egyetlen aljzat, mely „D” jelzéssel rendelkezik, kizárólag ez használható fel!). 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Ezt követően lehet a demópanelhez kapcsolni a különböző próbamodulokat (ügyeljünk a jelölésekre!)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52" y="3772062"/>
            <a:ext cx="3497748" cy="2321234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4884700" y="4437112"/>
            <a:ext cx="360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400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Figyelem!!!</a:t>
            </a:r>
          </a:p>
          <a:p>
            <a:pPr algn="ctr"/>
            <a:r>
              <a:rPr lang="hu-HU" sz="1400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próbamodulok csak a kikapcsolt </a:t>
            </a:r>
            <a:r>
              <a:rPr lang="hu-HU" sz="1400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demópanelhez </a:t>
            </a:r>
            <a:r>
              <a:rPr lang="hu-HU" sz="1400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csatlakoztathatók, vagy távolíthatók el abból!</a:t>
            </a:r>
          </a:p>
        </p:txBody>
      </p:sp>
    </p:spTree>
    <p:extLst>
      <p:ext uri="{BB962C8B-B14F-4D97-AF65-F5344CB8AC3E}">
        <p14:creationId xmlns:p14="http://schemas.microsoft.com/office/powerpoint/2010/main" val="20939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Próbamodulok csatlakoztatása (1)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alkalmazáshoz a következő próbamodulok szükségesek: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84399631"/>
              </p:ext>
            </p:extLst>
          </p:nvPr>
        </p:nvGraphicFramePr>
        <p:xfrm>
          <a:off x="1979712" y="3212976"/>
          <a:ext cx="259228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209517470"/>
              </p:ext>
            </p:extLst>
          </p:nvPr>
        </p:nvGraphicFramePr>
        <p:xfrm>
          <a:off x="4860032" y="3227809"/>
          <a:ext cx="2448272" cy="243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6155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Próbamodulok csatlakoztatása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próbamodulokat az ábrán látható módon csatlakoztassuk, szalagkábelek segítségével: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3708083" cy="335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5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Csatlakozás számítógéphez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„Starter Kit”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-hez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mellékelt USB kábel egyik végét csatlakoztassuk a piros modulhoz, a másikat a PC-hez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Ezután az eszköz működésbe lép,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boot-ol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”,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és elindul 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legutoljára feltöltött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fejlesztő által készített alkalmazás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későbbiek folyamán feltölthető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eszközre, és azon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hibakeresés is végezhető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3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projekt létrehozása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Visual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Studio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indítását követően a „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File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 New 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  <a:sym typeface="Wingdings" pitchFamily="2" charset="2"/>
              </a:rPr>
              <a:t>Project… menüpont kiválasztásával létrehozható egy új projekt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pic>
        <p:nvPicPr>
          <p:cNvPr id="1026" name="Picture 2" descr="E:\Oktatas\Dualis\Pics\NewProje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839376" cy="272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projekt létrehozása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felugró ablakban ki kell választani a „Visual C#/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sablont, ezen belül a „.NET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-t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mezőben megadható a projekt neve</a:t>
            </a: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68960"/>
            <a:ext cx="454818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3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projekt létrehozása (3)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projekt létrehozása során meg kell adni a használni kívánt demópanel típusát, és a támogatott .NET Micro Framework verziót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80928"/>
            <a:ext cx="40005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1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projekt létrehozása (4)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projekt létrehozása után a tervező nézetben megjelenik a kiválasztott demópanel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Toolbox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(eszköztár) segítségével komponensek csatlakoztathatók a panelhez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332" y="3212976"/>
            <a:ext cx="4080510" cy="303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Grafikus tervező (1)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alkalmazásnak „ismernie”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kell az összeállított demópanel konfigurációt, ezért a grafikus tervezőben meg kell jelölni, hogy az egyes aljzatokba milyen eszközök kerültek bekötésre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Drag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and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drop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technikával húzzunk a grafikus tervezőbe egy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és egy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komponenst 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Toolbox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-ból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pic>
        <p:nvPicPr>
          <p:cNvPr id="5" name="Kép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4308475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3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Grafikus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tervező</a:t>
            </a: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(2)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alkatrészek aljzatokba történő bekötéséhez először jelöljük ki kattintással a bekötni kívánt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alkatrész csatlakozóját (sárga rész)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 által felajánlott kompatibilis aljzatok közül (zölden jelölt) a bal-egérgomb megnyomásával válaszuk ki az 5-ös aljzatot (a demópanelen ugyanis ide kötöttük be a nyomógombot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Hasonló módon a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Multicolor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LED is beköthető a 6-os aljzatba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sikeres bekötést kék színű vonal jelöli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Így a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hardver konfiguráció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alkalmazás számára is „ismert” lesz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21105"/>
            <a:ext cx="3086667" cy="137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4797152"/>
            <a:ext cx="3040000" cy="1433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31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Programírás (1)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Kattintsunk duplán 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Solution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Explorer”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ablakban található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Program.cs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elemre!</a:t>
            </a: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564904"/>
            <a:ext cx="2993231" cy="343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1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Programírás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Program.cs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fájl megnyitásával a Program nevű osztály definíciója jelenik meg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osztály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nevű metódusa fut le elsőként az eszköz indításakor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70237"/>
            <a:ext cx="4907756" cy="295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0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Programírás (3)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metódus egy hívást tartalmaz: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alkalmazás az F5 billentyűzettel elindítható: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fordító létrehozza az eszközön futtatható kódot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lefordított kód feltöltésre kerül az eszközre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eszköz újraindul, majd elindul az alkalmazás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Meghívódik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() metódus 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Debug.Print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metódus hívásával egy üzenetet küld az eszköz, mely az „Output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-ban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jelenik meg, ha az indítás sikeres volt</a:t>
            </a: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446661"/>
              </p:ext>
            </p:extLst>
          </p:nvPr>
        </p:nvGraphicFramePr>
        <p:xfrm>
          <a:off x="1444649" y="2496244"/>
          <a:ext cx="5935663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9" name="Dokumentum" r:id="rId3" imgW="5945040" imgH="1222200" progId="Word.OpenDocumentText.12">
                  <p:embed/>
                </p:oleObj>
              </mc:Choice>
              <mc:Fallback>
                <p:oleObj name="Dokumentum" r:id="rId3" imgW="5945040" imgH="1222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4649" y="2496244"/>
                        <a:ext cx="5935663" cy="1220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80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Programírás (4)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összeállított konfiguráció objektumok formájában érhető el a programkódból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objektumok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grafikus tervezőben elhelyezett elemek alapján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kerülnek példányosításra a generált programkód szerint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Minden komponenst egy objektum (példány) reprezentál, mely mezőkkel, metódusokkal, stb. rendelkezik: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255106"/>
              </p:ext>
            </p:extLst>
          </p:nvPr>
        </p:nvGraphicFramePr>
        <p:xfrm>
          <a:off x="1475656" y="4077071"/>
          <a:ext cx="6286680" cy="246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4" name="Dokumentum" r:id="rId3" imgW="6286680" imgH="2468520" progId="Word.OpenDocumentText.12">
                  <p:embed/>
                </p:oleObj>
              </mc:Choice>
              <mc:Fallback>
                <p:oleObj name="Dokumentum" r:id="rId3" imgW="6286680" imgH="2468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4077071"/>
                        <a:ext cx="6286680" cy="2468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37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Programírás (5)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ProgramStarted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metódust egészítsük ki az alábbi módon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gombnyomás kezeléséhez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(nyomógomb) objektum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eseményére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kell feliratkozni. Ehhez egy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nevű metódust adunk át paraméterként, melyet implementálni kell (a gombnyomáskor keletkező megszakítás hatására ez  a metódus hívódik meg).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361953"/>
              </p:ext>
            </p:extLst>
          </p:nvPr>
        </p:nvGraphicFramePr>
        <p:xfrm>
          <a:off x="1554310" y="2527548"/>
          <a:ext cx="6094080" cy="1352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8" name="Dokumentum" r:id="rId3" imgW="6094080" imgH="1352520" progId="Word.OpenDocumentText.12">
                  <p:embed/>
                </p:oleObj>
              </mc:Choice>
              <mc:Fallback>
                <p:oleObj name="Dokumentum" r:id="rId3" imgW="6094080" imgH="1352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310" y="2527548"/>
                        <a:ext cx="6094080" cy="1352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18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Egy egyszerű </a:t>
            </a:r>
            <a:r>
              <a:rPr lang="hu-HU" dirty="0" err="1"/>
              <a:t>Gadgeteer</a:t>
            </a:r>
            <a:r>
              <a:rPr lang="hu-HU" dirty="0"/>
              <a:t>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Programírás (6)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button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_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ButtonPressed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() metódus implementálása:</a:t>
            </a: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Amennyiben a felhasználó megnyomja a gombot, ez a metódus kerül végrehajtásra,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sender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paraméter tartalmazza a gombhoz tartozó referenciát,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state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pedig a gomb állapotát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gombnyomás bekövetkezésekor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LED-et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folyamatosan villogó állapotba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helyezzük,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piros színnel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GT.Color.Red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685941"/>
              </p:ext>
            </p:extLst>
          </p:nvPr>
        </p:nvGraphicFramePr>
        <p:xfrm>
          <a:off x="1430660" y="2564904"/>
          <a:ext cx="7389812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4" name="Dokumentum" r:id="rId3" imgW="7400880" imgH="959760" progId="Word.OpenDocumentText.12">
                  <p:embed/>
                </p:oleObj>
              </mc:Choice>
              <mc:Fallback>
                <p:oleObj name="Dokumentum" r:id="rId3" imgW="7400880" imgH="9597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660" y="2564904"/>
                        <a:ext cx="7389812" cy="960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6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5.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/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Milyen eszközök szükségesek .NET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alkalmazások készítéséhez?</a:t>
            </a:r>
          </a:p>
          <a:p>
            <a:pPr marL="285750" lvl="0" indent="-285750"/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Mi a szerepe a demópanelen, illetve a próbamodulokon elhelyezett jelöléseknek (címkék)?</a:t>
            </a:r>
          </a:p>
          <a:p>
            <a:pPr marL="285750" lvl="0" indent="-285750"/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Milyen lépéseket kell elvégezni egy új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projekt létrehozásához?</a:t>
            </a:r>
          </a:p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Mi a szerepe a </a:t>
            </a:r>
            <a:r>
              <a:rPr lang="hu-HU" sz="2400" dirty="0" err="1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metódusnak?</a:t>
            </a:r>
          </a:p>
          <a:p>
            <a:pPr marL="285750" lvl="0" indent="-285750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Hogyan történik a </a:t>
            </a:r>
            <a:r>
              <a:rPr lang="hu-HU" sz="2400" smtClean="0">
                <a:latin typeface="Times New Roman" pitchFamily="18" charset="0"/>
                <a:cs typeface="Times New Roman" pitchFamily="18" charset="0"/>
              </a:rPr>
              <a:t>gombnyomás </a:t>
            </a:r>
            <a:r>
              <a:rPr lang="hu-HU" sz="2400" smtClean="0">
                <a:latin typeface="Times New Roman" pitchFamily="18" charset="0"/>
                <a:cs typeface="Times New Roman" pitchFamily="18" charset="0"/>
              </a:rPr>
              <a:t>kezelése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48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29127</TotalTime>
  <Words>1573</Words>
  <Application>Microsoft Office PowerPoint</Application>
  <PresentationFormat>Diavetítés a képernyőre (4:3 oldalarány)</PresentationFormat>
  <Paragraphs>227</Paragraphs>
  <Slides>30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2" baseType="lpstr">
      <vt:lpstr>Office-téma</vt:lpstr>
      <vt:lpstr>Dokumentum</vt:lpstr>
      <vt:lpstr>PowerPoint bemutató</vt:lpstr>
      <vt:lpstr>Áttekintés</vt:lpstr>
      <vt:lpstr>1. Mi a .NET Gadgeteer?</vt:lpstr>
      <vt:lpstr>1. Mi a .NET Gadgeteer?</vt:lpstr>
      <vt:lpstr>2. FEZ Spider Starter Kit</vt:lpstr>
      <vt:lpstr>2. FEZ Spider Starter Kit</vt:lpstr>
      <vt:lpstr>2. FEZ Spider Starter Kit</vt:lpstr>
      <vt:lpstr>2. FEZ Spider Starter Kit</vt:lpstr>
      <vt:lpstr>3. A demópanel használata</vt:lpstr>
      <vt:lpstr>3. A demópanel használata</vt:lpstr>
      <vt:lpstr>3. A demópanel használata</vt:lpstr>
      <vt:lpstr>3. A demópanel használata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4. Egy egyszerű Gadgeteer alkalmazás</vt:lpstr>
      <vt:lpstr>5.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1060</cp:revision>
  <cp:lastPrinted>2013-11-07T12:31:54Z</cp:lastPrinted>
  <dcterms:created xsi:type="dcterms:W3CDTF">2010-11-09T10:40:04Z</dcterms:created>
  <dcterms:modified xsi:type="dcterms:W3CDTF">2015-08-12T09:33:50Z</dcterms:modified>
</cp:coreProperties>
</file>