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289" r:id="rId2"/>
    <p:sldId id="304" r:id="rId3"/>
    <p:sldId id="305" r:id="rId4"/>
    <p:sldId id="306" r:id="rId5"/>
    <p:sldId id="308" r:id="rId6"/>
    <p:sldId id="307" r:id="rId7"/>
    <p:sldId id="312" r:id="rId8"/>
    <p:sldId id="316" r:id="rId9"/>
    <p:sldId id="309" r:id="rId10"/>
    <p:sldId id="310" r:id="rId11"/>
    <p:sldId id="311" r:id="rId12"/>
    <p:sldId id="314" r:id="rId13"/>
    <p:sldId id="315" r:id="rId14"/>
    <p:sldId id="313" r:id="rId15"/>
    <p:sldId id="318" r:id="rId16"/>
    <p:sldId id="317" r:id="rId17"/>
    <p:sldId id="319" r:id="rId18"/>
    <p:sldId id="320" r:id="rId19"/>
    <p:sldId id="321" r:id="rId20"/>
  </p:sldIdLst>
  <p:sldSz cx="9144000" cy="6858000" type="screen4x3"/>
  <p:notesSz cx="6858000" cy="9947275"/>
  <p:defaultTextStyle>
    <a:defPPr>
      <a:defRPr lang="hu-H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4">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C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Stílus és rács nélkül">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27F97BB-C833-4FB7-BDE5-3F7075034690}" styleName="Téma alapján készült stílus 2 – 5. jelölőszín">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éma alapján készült stílus 2 – 6. jelölőszín">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FD4443E-F989-4FC4-A0C8-D5A2AF1F390B}" styleName="Sötét stílus 1 – 5. jelölőszín">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922" autoAdjust="0"/>
  </p:normalViewPr>
  <p:slideViewPr>
    <p:cSldViewPr>
      <p:cViewPr varScale="1">
        <p:scale>
          <a:sx n="112" d="100"/>
          <a:sy n="112" d="100"/>
        </p:scale>
        <p:origin x="158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60" d="100"/>
          <a:sy n="60" d="100"/>
        </p:scale>
        <p:origin x="-2490" y="-582"/>
      </p:cViewPr>
      <p:guideLst>
        <p:guide orient="horz" pos="3134"/>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B9242476-F8F8-4630-A8A5-22448C7DED32}" type="datetimeFigureOut">
              <a:rPr lang="hu-HU" smtClean="0"/>
              <a:pPr/>
              <a:t>2016.03.02.</a:t>
            </a:fld>
            <a:endParaRPr lang="hu-HU"/>
          </a:p>
        </p:txBody>
      </p:sp>
      <p:sp>
        <p:nvSpPr>
          <p:cNvPr id="4" name="Élőláb helye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147E9F53-DE52-4F65-A6BE-5EC960569378}" type="slidenum">
              <a:rPr lang="hu-HU" smtClean="0"/>
              <a:pPr/>
              <a:t>‹#›</a:t>
            </a:fld>
            <a:endParaRPr lang="hu-HU"/>
          </a:p>
        </p:txBody>
      </p:sp>
    </p:spTree>
    <p:extLst>
      <p:ext uri="{BB962C8B-B14F-4D97-AF65-F5344CB8AC3E}">
        <p14:creationId xmlns:p14="http://schemas.microsoft.com/office/powerpoint/2010/main" val="2883366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hu-HU"/>
          </a:p>
        </p:txBody>
      </p:sp>
      <p:sp>
        <p:nvSpPr>
          <p:cNvPr id="3" name="Dátum helye 2"/>
          <p:cNvSpPr>
            <a:spLocks noGrp="1"/>
          </p:cNvSpPr>
          <p:nvPr>
            <p:ph type="dt"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AA6B671-E8BF-403B-B93B-5F60E4C70DD3}" type="datetimeFigureOut">
              <a:rPr lang="hu-HU"/>
              <a:pPr>
                <a:defRPr/>
              </a:pPr>
              <a:t>2016.03.02.</a:t>
            </a:fld>
            <a:endParaRPr lang="hu-HU" dirty="0"/>
          </a:p>
        </p:txBody>
      </p:sp>
      <p:sp>
        <p:nvSpPr>
          <p:cNvPr id="4" name="Diakép helye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pPr lvl="0"/>
            <a:endParaRPr lang="hu-HU" noProof="0" dirty="0"/>
          </a:p>
        </p:txBody>
      </p:sp>
      <p:sp>
        <p:nvSpPr>
          <p:cNvPr id="5" name="Jegyzetek helye 4"/>
          <p:cNvSpPr>
            <a:spLocks noGrp="1"/>
          </p:cNvSpPr>
          <p:nvPr>
            <p:ph type="body" sz="quarter" idx="3"/>
          </p:nvPr>
        </p:nvSpPr>
        <p:spPr>
          <a:xfrm>
            <a:off x="685800" y="4724400"/>
            <a:ext cx="5486400" cy="4476750"/>
          </a:xfrm>
          <a:prstGeom prst="rect">
            <a:avLst/>
          </a:prstGeom>
        </p:spPr>
        <p:txBody>
          <a:bodyPr vert="horz" lIns="91440" tIns="45720" rIns="91440" bIns="45720" rtlCol="0">
            <a:normAutofit/>
          </a:bodyPr>
          <a:lstStyle/>
          <a:p>
            <a:pPr lvl="0"/>
            <a:r>
              <a:rPr lang="hu-HU" noProof="0" smtClean="0"/>
              <a:t>Mintaszöveg szerkesztése</a:t>
            </a:r>
          </a:p>
          <a:p>
            <a:pPr lvl="1"/>
            <a:r>
              <a:rPr lang="hu-HU" noProof="0" smtClean="0"/>
              <a:t>Második szint</a:t>
            </a:r>
          </a:p>
          <a:p>
            <a:pPr lvl="2"/>
            <a:r>
              <a:rPr lang="hu-HU" noProof="0" smtClean="0"/>
              <a:t>Harmadik szint</a:t>
            </a:r>
          </a:p>
          <a:p>
            <a:pPr lvl="3"/>
            <a:r>
              <a:rPr lang="hu-HU" noProof="0" smtClean="0"/>
              <a:t>Negyedik szint</a:t>
            </a:r>
          </a:p>
          <a:p>
            <a:pPr lvl="4"/>
            <a:r>
              <a:rPr lang="hu-HU" noProof="0" smtClean="0"/>
              <a:t>Ötödik szint</a:t>
            </a:r>
            <a:endParaRPr lang="hu-HU" noProof="0"/>
          </a:p>
        </p:txBody>
      </p:sp>
      <p:sp>
        <p:nvSpPr>
          <p:cNvPr id="6" name="Élőláb helye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hu-HU"/>
          </a:p>
        </p:txBody>
      </p:sp>
      <p:sp>
        <p:nvSpPr>
          <p:cNvPr id="7" name="Dia számának helye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2A85973-2D41-49EC-A391-336042C6ECF3}" type="slidenum">
              <a:rPr lang="hu-HU"/>
              <a:pPr>
                <a:defRPr/>
              </a:pPr>
              <a:t>‹#›</a:t>
            </a:fld>
            <a:endParaRPr lang="hu-HU" dirty="0"/>
          </a:p>
        </p:txBody>
      </p:sp>
    </p:spTree>
    <p:extLst>
      <p:ext uri="{BB962C8B-B14F-4D97-AF65-F5344CB8AC3E}">
        <p14:creationId xmlns:p14="http://schemas.microsoft.com/office/powerpoint/2010/main" val="35492134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endParaRPr lang="hu-HU" sz="1800" smtClean="0"/>
          </a:p>
        </p:txBody>
      </p:sp>
      <p:sp>
        <p:nvSpPr>
          <p:cNvPr id="4" name="Dia számának helye 3"/>
          <p:cNvSpPr>
            <a:spLocks noGrp="1"/>
          </p:cNvSpPr>
          <p:nvPr>
            <p:ph type="sldNum" sz="quarter" idx="5"/>
          </p:nvPr>
        </p:nvSpPr>
        <p:spPr/>
        <p:txBody>
          <a:bodyPr/>
          <a:lstStyle/>
          <a:p>
            <a:pPr>
              <a:defRPr/>
            </a:pPr>
            <a:fld id="{5F2170E6-97BA-47D5-B792-823D3A0DEBE2}" type="slidenum">
              <a:rPr lang="hu-HU" smtClean="0"/>
              <a:pPr>
                <a:defRPr/>
              </a:pPr>
              <a:t>1</a:t>
            </a:fld>
            <a:endParaRPr lang="hu-HU" dirty="0"/>
          </a:p>
        </p:txBody>
      </p:sp>
    </p:spTree>
    <p:extLst>
      <p:ext uri="{BB962C8B-B14F-4D97-AF65-F5344CB8AC3E}">
        <p14:creationId xmlns:p14="http://schemas.microsoft.com/office/powerpoint/2010/main" val="1787415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187624" y="2130425"/>
            <a:ext cx="7270576" cy="1470025"/>
          </a:xfrm>
        </p:spPr>
        <p:txBody>
          <a:bodyPr/>
          <a:lstStyle>
            <a:lvl1pPr>
              <a:defRPr>
                <a:latin typeface="Arial" pitchFamily="34" charset="0"/>
                <a:cs typeface="Arial" pitchFamily="34" charset="0"/>
              </a:defRPr>
            </a:lvl1pPr>
          </a:lstStyle>
          <a:p>
            <a:r>
              <a:rPr lang="hu-HU" dirty="0" smtClean="0"/>
              <a:t>Mintacím szerkesztése</a:t>
            </a:r>
            <a:endParaRPr lang="hu-HU" dirty="0"/>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dirty="0" smtClean="0"/>
              <a:t>Alcím mintájának szerkesztése</a:t>
            </a:r>
            <a:endParaRPr lang="hu-HU" dirty="0"/>
          </a:p>
        </p:txBody>
      </p:sp>
      <p:sp>
        <p:nvSpPr>
          <p:cNvPr id="4" name="Dátum helye 3"/>
          <p:cNvSpPr>
            <a:spLocks noGrp="1"/>
          </p:cNvSpPr>
          <p:nvPr>
            <p:ph type="dt" sz="half" idx="10"/>
          </p:nvPr>
        </p:nvSpPr>
        <p:spPr>
          <a:xfrm>
            <a:off x="755576" y="6356350"/>
            <a:ext cx="1835224" cy="365125"/>
          </a:xfrm>
        </p:spPr>
        <p:txBody>
          <a:bodyPr/>
          <a:lstStyle>
            <a:lvl1pPr>
              <a:defRPr>
                <a:solidFill>
                  <a:schemeClr val="tx1"/>
                </a:solidFill>
              </a:defRPr>
            </a:lvl1pPr>
          </a:lstStyle>
          <a:p>
            <a:pPr>
              <a:defRPr/>
            </a:pPr>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dirty="0"/>
            </a:lvl1pPr>
          </a:lstStyle>
          <a:p>
            <a:pPr>
              <a:defRPr/>
            </a:pPr>
            <a:endParaRPr lang="hu-HU"/>
          </a:p>
        </p:txBody>
      </p:sp>
      <p:sp>
        <p:nvSpPr>
          <p:cNvPr id="6" name="Dia számának helye 5"/>
          <p:cNvSpPr>
            <a:spLocks noGrp="1"/>
          </p:cNvSpPr>
          <p:nvPr>
            <p:ph type="sldNum" sz="quarter" idx="12"/>
          </p:nvPr>
        </p:nvSpPr>
        <p:spPr/>
        <p:txBody>
          <a:bodyPr/>
          <a:lstStyle>
            <a:lvl1pPr>
              <a:defRPr>
                <a:solidFill>
                  <a:srgbClr val="FFFF00"/>
                </a:solidFill>
              </a:defRPr>
            </a:lvl1pPr>
          </a:lstStyle>
          <a:p>
            <a:pPr>
              <a:defRPr/>
            </a:pPr>
            <a:fld id="{8104A40B-2459-4F89-8608-9788C3E2A6CA}" type="slidenum">
              <a:rPr lang="hu-HU"/>
              <a:pPr>
                <a:defRPr/>
              </a:pPr>
              <a:t>‹#›</a:t>
            </a:fld>
            <a:endParaRPr lang="hu-HU" dirty="0"/>
          </a:p>
        </p:txBody>
      </p:sp>
    </p:spTree>
    <p:extLst>
      <p:ext uri="{BB962C8B-B14F-4D97-AF65-F5344CB8AC3E}">
        <p14:creationId xmlns:p14="http://schemas.microsoft.com/office/powerpoint/2010/main" val="2075637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a:xfrm>
            <a:off x="971550" y="1124744"/>
            <a:ext cx="7715250" cy="504056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1788E02C-BA12-4CD9-851B-81956239C5DA}" type="datetime1">
              <a:rPr lang="hu-HU" smtClean="0"/>
              <a:pPr>
                <a:defRPr/>
              </a:pPr>
              <a:t>2016.03.02.</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CDE550AC-D319-4D98-A6B2-6BA3D6087219}" type="slidenum">
              <a:rPr lang="hu-HU"/>
              <a:pPr>
                <a:defRPr/>
              </a:pPr>
              <a:t>‹#›</a:t>
            </a:fld>
            <a:endParaRPr lang="hu-HU" dirty="0"/>
          </a:p>
        </p:txBody>
      </p:sp>
    </p:spTree>
    <p:extLst>
      <p:ext uri="{BB962C8B-B14F-4D97-AF65-F5344CB8AC3E}">
        <p14:creationId xmlns:p14="http://schemas.microsoft.com/office/powerpoint/2010/main" val="750177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lvl1pPr>
              <a:defRPr/>
            </a:lvl1pPr>
          </a:lstStyle>
          <a:p>
            <a:pPr>
              <a:defRPr/>
            </a:pPr>
            <a:fld id="{743D143E-789A-48F5-91CC-38D2B98D8A10}" type="datetime1">
              <a:rPr lang="hu-HU" smtClean="0"/>
              <a:pPr>
                <a:defRPr/>
              </a:pPr>
              <a:t>2016.03.02.</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D83817BA-0FCF-415F-BBCD-EE46285614AE}" type="slidenum">
              <a:rPr lang="hu-HU"/>
              <a:pPr>
                <a:defRPr/>
              </a:pPr>
              <a:t>‹#›</a:t>
            </a:fld>
            <a:endParaRPr lang="hu-HU" dirty="0"/>
          </a:p>
        </p:txBody>
      </p:sp>
    </p:spTree>
    <p:extLst>
      <p:ext uri="{BB962C8B-B14F-4D97-AF65-F5344CB8AC3E}">
        <p14:creationId xmlns:p14="http://schemas.microsoft.com/office/powerpoint/2010/main" val="3079419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99592" y="1600200"/>
            <a:ext cx="381642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5004048" y="1600200"/>
            <a:ext cx="36827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3"/>
          <p:cNvSpPr>
            <a:spLocks noGrp="1"/>
          </p:cNvSpPr>
          <p:nvPr>
            <p:ph type="dt" sz="half" idx="10"/>
          </p:nvPr>
        </p:nvSpPr>
        <p:spPr/>
        <p:txBody>
          <a:bodyPr/>
          <a:lstStyle>
            <a:lvl1pPr>
              <a:defRPr/>
            </a:lvl1pPr>
          </a:lstStyle>
          <a:p>
            <a:pPr>
              <a:defRPr/>
            </a:pPr>
            <a:fld id="{6CE54638-D38F-4E86-B889-88A1FCE4F84E}" type="datetime1">
              <a:rPr lang="hu-HU" smtClean="0"/>
              <a:pPr>
                <a:defRPr/>
              </a:pPr>
              <a:t>2016.03.02.</a:t>
            </a:fld>
            <a:endParaRPr lang="hu-HU" dirty="0"/>
          </a:p>
        </p:txBody>
      </p:sp>
      <p:sp>
        <p:nvSpPr>
          <p:cNvPr id="6"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9B2013BB-7F3B-404E-AD69-4979A713AA7D}" type="slidenum">
              <a:rPr lang="hu-HU"/>
              <a:pPr>
                <a:defRPr/>
              </a:pPr>
              <a:t>‹#›</a:t>
            </a:fld>
            <a:endParaRPr lang="hu-HU" dirty="0"/>
          </a:p>
        </p:txBody>
      </p:sp>
    </p:spTree>
    <p:extLst>
      <p:ext uri="{BB962C8B-B14F-4D97-AF65-F5344CB8AC3E}">
        <p14:creationId xmlns:p14="http://schemas.microsoft.com/office/powerpoint/2010/main" val="2299156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27584" y="2174875"/>
            <a:ext cx="38884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dirty="0" smtClean="0"/>
              <a:t>Mintaszöveg szerkesztése</a:t>
            </a:r>
          </a:p>
          <a:p>
            <a:pPr lvl="1"/>
            <a:r>
              <a:rPr lang="hu-HU" dirty="0" smtClean="0"/>
              <a:t>Második szint</a:t>
            </a:r>
          </a:p>
          <a:p>
            <a:pPr lvl="2"/>
            <a:r>
              <a:rPr lang="hu-HU" dirty="0" smtClean="0"/>
              <a:t>Harmadik szint</a:t>
            </a:r>
          </a:p>
          <a:p>
            <a:pPr lvl="3"/>
            <a:r>
              <a:rPr lang="hu-HU" dirty="0" smtClean="0"/>
              <a:t>Negyedik szint</a:t>
            </a:r>
          </a:p>
          <a:p>
            <a:pPr lvl="4"/>
            <a:r>
              <a:rPr lang="hu-HU" dirty="0" smtClean="0"/>
              <a:t>Ötödik szint</a:t>
            </a:r>
            <a:endParaRPr lang="hu-HU" dirty="0"/>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5004048" y="2174875"/>
            <a:ext cx="368275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3"/>
          <p:cNvSpPr>
            <a:spLocks noGrp="1"/>
          </p:cNvSpPr>
          <p:nvPr>
            <p:ph type="dt" sz="half" idx="10"/>
          </p:nvPr>
        </p:nvSpPr>
        <p:spPr/>
        <p:txBody>
          <a:bodyPr/>
          <a:lstStyle>
            <a:lvl1pPr>
              <a:defRPr/>
            </a:lvl1pPr>
          </a:lstStyle>
          <a:p>
            <a:pPr>
              <a:defRPr/>
            </a:pPr>
            <a:fld id="{2FB2E18C-71D6-4DEF-BAA6-C786A90192B4}" type="datetime1">
              <a:rPr lang="hu-HU" smtClean="0"/>
              <a:pPr>
                <a:defRPr/>
              </a:pPr>
              <a:t>2016.03.02.</a:t>
            </a:fld>
            <a:endParaRPr lang="hu-HU" dirty="0"/>
          </a:p>
        </p:txBody>
      </p:sp>
      <p:sp>
        <p:nvSpPr>
          <p:cNvPr id="8"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9" name="Dia számának helye 5"/>
          <p:cNvSpPr>
            <a:spLocks noGrp="1"/>
          </p:cNvSpPr>
          <p:nvPr>
            <p:ph type="sldNum" sz="quarter" idx="12"/>
          </p:nvPr>
        </p:nvSpPr>
        <p:spPr/>
        <p:txBody>
          <a:bodyPr/>
          <a:lstStyle>
            <a:lvl1pPr>
              <a:defRPr/>
            </a:lvl1pPr>
          </a:lstStyle>
          <a:p>
            <a:pPr>
              <a:defRPr/>
            </a:pPr>
            <a:fld id="{06B9C620-05C5-4126-83F0-F475938CEF38}" type="slidenum">
              <a:rPr lang="hu-HU"/>
              <a:pPr>
                <a:defRPr/>
              </a:pPr>
              <a:t>‹#›</a:t>
            </a:fld>
            <a:endParaRPr lang="hu-HU" dirty="0"/>
          </a:p>
        </p:txBody>
      </p:sp>
    </p:spTree>
    <p:extLst>
      <p:ext uri="{BB962C8B-B14F-4D97-AF65-F5344CB8AC3E}">
        <p14:creationId xmlns:p14="http://schemas.microsoft.com/office/powerpoint/2010/main" val="2606078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755576" y="274638"/>
            <a:ext cx="7931224" cy="562074"/>
          </a:xfrm>
        </p:spPr>
        <p:txBody>
          <a:bodyPr>
            <a:normAutofit/>
          </a:bodyPr>
          <a:lstStyle>
            <a:lvl1pPr>
              <a:defRPr sz="3600"/>
            </a:lvl1pPr>
          </a:lstStyle>
          <a:p>
            <a:r>
              <a:rPr lang="hu-HU" dirty="0" smtClean="0"/>
              <a:t>Mintacím szerkesztése</a:t>
            </a:r>
            <a:endParaRPr lang="hu-HU" dirty="0"/>
          </a:p>
        </p:txBody>
      </p:sp>
      <p:sp>
        <p:nvSpPr>
          <p:cNvPr id="3" name="Dátum helye 3"/>
          <p:cNvSpPr>
            <a:spLocks noGrp="1"/>
          </p:cNvSpPr>
          <p:nvPr>
            <p:ph type="dt" sz="half" idx="10"/>
          </p:nvPr>
        </p:nvSpPr>
        <p:spPr/>
        <p:txBody>
          <a:bodyPr/>
          <a:lstStyle>
            <a:lvl1pPr>
              <a:defRPr/>
            </a:lvl1pPr>
          </a:lstStyle>
          <a:p>
            <a:pPr>
              <a:defRPr/>
            </a:pPr>
            <a:fld id="{CF0122F2-071D-442F-8E39-0E1840051A19}" type="datetime1">
              <a:rPr lang="hu-HU" smtClean="0"/>
              <a:pPr>
                <a:defRPr/>
              </a:pPr>
              <a:t>2016.03.02.</a:t>
            </a:fld>
            <a:endParaRPr lang="hu-HU" dirty="0"/>
          </a:p>
        </p:txBody>
      </p:sp>
      <p:sp>
        <p:nvSpPr>
          <p:cNvPr id="4"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5" name="Dia számának helye 5"/>
          <p:cNvSpPr>
            <a:spLocks noGrp="1"/>
          </p:cNvSpPr>
          <p:nvPr>
            <p:ph type="sldNum" sz="quarter" idx="12"/>
          </p:nvPr>
        </p:nvSpPr>
        <p:spPr/>
        <p:txBody>
          <a:bodyPr/>
          <a:lstStyle>
            <a:lvl1pPr>
              <a:defRPr/>
            </a:lvl1pPr>
          </a:lstStyle>
          <a:p>
            <a:pPr>
              <a:defRPr/>
            </a:pPr>
            <a:fld id="{E659BD0D-72B4-45CC-9C56-D5CA2F425C0D}" type="slidenum">
              <a:rPr lang="hu-HU"/>
              <a:pPr>
                <a:defRPr/>
              </a:pPr>
              <a:t>‹#›</a:t>
            </a:fld>
            <a:endParaRPr lang="hu-HU" dirty="0"/>
          </a:p>
        </p:txBody>
      </p:sp>
    </p:spTree>
    <p:extLst>
      <p:ext uri="{BB962C8B-B14F-4D97-AF65-F5344CB8AC3E}">
        <p14:creationId xmlns:p14="http://schemas.microsoft.com/office/powerpoint/2010/main" val="3023673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3"/>
          <p:cNvSpPr>
            <a:spLocks noGrp="1"/>
          </p:cNvSpPr>
          <p:nvPr>
            <p:ph type="dt" sz="half" idx="10"/>
          </p:nvPr>
        </p:nvSpPr>
        <p:spPr/>
        <p:txBody>
          <a:bodyPr/>
          <a:lstStyle>
            <a:lvl1pPr>
              <a:defRPr/>
            </a:lvl1pPr>
          </a:lstStyle>
          <a:p>
            <a:pPr>
              <a:defRPr/>
            </a:pPr>
            <a:fld id="{6A6CD892-D369-4A87-9973-0B65F4C9652C}" type="datetime1">
              <a:rPr lang="hu-HU" smtClean="0"/>
              <a:pPr>
                <a:defRPr/>
              </a:pPr>
              <a:t>2016.03.02.</a:t>
            </a:fld>
            <a:endParaRPr lang="hu-HU" dirty="0"/>
          </a:p>
        </p:txBody>
      </p:sp>
      <p:sp>
        <p:nvSpPr>
          <p:cNvPr id="3"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4" name="Dia számának helye 5"/>
          <p:cNvSpPr>
            <a:spLocks noGrp="1"/>
          </p:cNvSpPr>
          <p:nvPr>
            <p:ph type="sldNum" sz="quarter" idx="12"/>
          </p:nvPr>
        </p:nvSpPr>
        <p:spPr/>
        <p:txBody>
          <a:bodyPr/>
          <a:lstStyle>
            <a:lvl1pPr>
              <a:defRPr/>
            </a:lvl1pPr>
          </a:lstStyle>
          <a:p>
            <a:pPr>
              <a:defRPr/>
            </a:pPr>
            <a:fld id="{CEE8D9AE-83FA-45BA-AF5E-EBFE7B8F1E54}" type="slidenum">
              <a:rPr lang="hu-HU"/>
              <a:pPr>
                <a:defRPr/>
              </a:pPr>
              <a:t>‹#›</a:t>
            </a:fld>
            <a:endParaRPr lang="hu-HU" dirty="0"/>
          </a:p>
        </p:txBody>
      </p:sp>
    </p:spTree>
    <p:extLst>
      <p:ext uri="{BB962C8B-B14F-4D97-AF65-F5344CB8AC3E}">
        <p14:creationId xmlns:p14="http://schemas.microsoft.com/office/powerpoint/2010/main" val="371900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dirty="0" smtClean="0"/>
              <a:t>Mintacím szerkesztése</a:t>
            </a:r>
            <a:endParaRPr lang="hu-HU" dirty="0"/>
          </a:p>
        </p:txBody>
      </p:sp>
      <p:sp>
        <p:nvSpPr>
          <p:cNvPr id="3" name="Tartalom helye 2"/>
          <p:cNvSpPr>
            <a:spLocks noGrp="1"/>
          </p:cNvSpPr>
          <p:nvPr>
            <p:ph idx="1"/>
          </p:nvPr>
        </p:nvSpPr>
        <p:spPr>
          <a:xfrm>
            <a:off x="3575050" y="273050"/>
            <a:ext cx="5111750" cy="585311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hu-HU" dirty="0" smtClean="0"/>
              <a:t>Mintaszöveg szerkesztése</a:t>
            </a:r>
          </a:p>
          <a:p>
            <a:pPr lvl="1"/>
            <a:r>
              <a:rPr lang="hu-HU" dirty="0" smtClean="0"/>
              <a:t>Második szint</a:t>
            </a:r>
          </a:p>
          <a:p>
            <a:pPr lvl="2"/>
            <a:r>
              <a:rPr lang="hu-HU" dirty="0" smtClean="0"/>
              <a:t>Harmadik szint</a:t>
            </a:r>
          </a:p>
          <a:p>
            <a:pPr lvl="3"/>
            <a:r>
              <a:rPr lang="hu-HU" dirty="0" smtClean="0"/>
              <a:t>Negyedik szint</a:t>
            </a:r>
          </a:p>
          <a:p>
            <a:pPr lvl="4"/>
            <a:r>
              <a:rPr lang="hu-HU" dirty="0" smtClean="0"/>
              <a:t>Ötödik szint</a:t>
            </a:r>
            <a:endParaRPr lang="hu-HU" dirty="0"/>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3"/>
          <p:cNvSpPr>
            <a:spLocks noGrp="1"/>
          </p:cNvSpPr>
          <p:nvPr>
            <p:ph type="dt" sz="half" idx="10"/>
          </p:nvPr>
        </p:nvSpPr>
        <p:spPr/>
        <p:txBody>
          <a:bodyPr/>
          <a:lstStyle>
            <a:lvl1pPr>
              <a:defRPr/>
            </a:lvl1pPr>
          </a:lstStyle>
          <a:p>
            <a:pPr>
              <a:defRPr/>
            </a:pPr>
            <a:fld id="{3AEF72C6-AC89-4815-93DD-D061EA5F9EAF}" type="datetime1">
              <a:rPr lang="hu-HU" smtClean="0"/>
              <a:pPr>
                <a:defRPr/>
              </a:pPr>
              <a:t>2016.03.02.</a:t>
            </a:fld>
            <a:endParaRPr lang="hu-HU" dirty="0"/>
          </a:p>
        </p:txBody>
      </p:sp>
      <p:sp>
        <p:nvSpPr>
          <p:cNvPr id="6"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987CD4C2-E6AF-40BA-8108-30E007446FF3}" type="slidenum">
              <a:rPr lang="hu-HU"/>
              <a:pPr>
                <a:defRPr/>
              </a:pPr>
              <a:t>‹#›</a:t>
            </a:fld>
            <a:endParaRPr lang="hu-HU" dirty="0"/>
          </a:p>
        </p:txBody>
      </p:sp>
    </p:spTree>
    <p:extLst>
      <p:ext uri="{BB962C8B-B14F-4D97-AF65-F5344CB8AC3E}">
        <p14:creationId xmlns:p14="http://schemas.microsoft.com/office/powerpoint/2010/main" val="2741562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u-HU" noProof="0" dirty="0"/>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3"/>
          <p:cNvSpPr>
            <a:spLocks noGrp="1"/>
          </p:cNvSpPr>
          <p:nvPr>
            <p:ph type="dt" sz="half" idx="10"/>
          </p:nvPr>
        </p:nvSpPr>
        <p:spPr/>
        <p:txBody>
          <a:bodyPr/>
          <a:lstStyle>
            <a:lvl1pPr>
              <a:defRPr/>
            </a:lvl1pPr>
          </a:lstStyle>
          <a:p>
            <a:pPr>
              <a:defRPr/>
            </a:pPr>
            <a:fld id="{44D0F753-4A4F-46E8-B2FD-3CAB313902A9}" type="datetime1">
              <a:rPr lang="hu-HU" smtClean="0"/>
              <a:pPr>
                <a:defRPr/>
              </a:pPr>
              <a:t>2016.03.02.</a:t>
            </a:fld>
            <a:endParaRPr lang="hu-HU" dirty="0"/>
          </a:p>
        </p:txBody>
      </p:sp>
      <p:sp>
        <p:nvSpPr>
          <p:cNvPr id="6"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D3BC770F-B890-40D6-B56A-B18B940A8079}" type="slidenum">
              <a:rPr lang="hu-HU"/>
              <a:pPr>
                <a:defRPr/>
              </a:pPr>
              <a:t>‹#›</a:t>
            </a:fld>
            <a:endParaRPr lang="hu-HU" dirty="0"/>
          </a:p>
        </p:txBody>
      </p:sp>
    </p:spTree>
    <p:extLst>
      <p:ext uri="{BB962C8B-B14F-4D97-AF65-F5344CB8AC3E}">
        <p14:creationId xmlns:p14="http://schemas.microsoft.com/office/powerpoint/2010/main" val="472159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DA16D95E-FE65-4B05-80CD-B96D95A85BC9}" type="datetime1">
              <a:rPr lang="hu-HU" smtClean="0"/>
              <a:pPr>
                <a:defRPr/>
              </a:pPr>
              <a:t>2016.03.02.</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FA1B584B-7CEC-44EF-BC7A-DA84320B1535}" type="slidenum">
              <a:rPr lang="hu-HU"/>
              <a:pPr>
                <a:defRPr/>
              </a:pPr>
              <a:t>‹#›</a:t>
            </a:fld>
            <a:endParaRPr lang="hu-HU" dirty="0"/>
          </a:p>
        </p:txBody>
      </p:sp>
    </p:spTree>
    <p:extLst>
      <p:ext uri="{BB962C8B-B14F-4D97-AF65-F5344CB8AC3E}">
        <p14:creationId xmlns:p14="http://schemas.microsoft.com/office/powerpoint/2010/main" val="3934366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E9688F23-EC04-4EEE-A180-4EC5F389E349}" type="datetime1">
              <a:rPr lang="hu-HU" smtClean="0"/>
              <a:pPr>
                <a:defRPr/>
              </a:pPr>
              <a:t>2016.03.02.</a:t>
            </a:fld>
            <a:endParaRPr lang="hu-HU" dirty="0"/>
          </a:p>
        </p:txBody>
      </p:sp>
      <p:sp>
        <p:nvSpPr>
          <p:cNvPr id="5" name="Élőláb hely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88D1715F-5006-47CC-B92F-D38B2918BDE4}" type="slidenum">
              <a:rPr lang="hu-HU"/>
              <a:pPr>
                <a:defRPr/>
              </a:pPr>
              <a:t>‹#›</a:t>
            </a:fld>
            <a:endParaRPr lang="hu-HU" dirty="0"/>
          </a:p>
        </p:txBody>
      </p:sp>
    </p:spTree>
    <p:extLst>
      <p:ext uri="{BB962C8B-B14F-4D97-AF65-F5344CB8AC3E}">
        <p14:creationId xmlns:p14="http://schemas.microsoft.com/office/powerpoint/2010/main" val="73375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Cím helye 1"/>
          <p:cNvSpPr>
            <a:spLocks noGrp="1"/>
          </p:cNvSpPr>
          <p:nvPr>
            <p:ph type="title"/>
          </p:nvPr>
        </p:nvSpPr>
        <p:spPr bwMode="auto">
          <a:xfrm>
            <a:off x="971550" y="274638"/>
            <a:ext cx="771525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u-HU" smtClean="0"/>
              <a:t>Mintacím szerkesztése</a:t>
            </a:r>
          </a:p>
        </p:txBody>
      </p:sp>
      <p:sp>
        <p:nvSpPr>
          <p:cNvPr id="1027" name="Szöveg helye 2"/>
          <p:cNvSpPr>
            <a:spLocks noGrp="1"/>
          </p:cNvSpPr>
          <p:nvPr>
            <p:ph type="body" idx="1"/>
          </p:nvPr>
        </p:nvSpPr>
        <p:spPr bwMode="auto">
          <a:xfrm>
            <a:off x="971550" y="1600200"/>
            <a:ext cx="77152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tx1">
                    <a:tint val="75000"/>
                  </a:schemeClr>
                </a:solidFill>
                <a:latin typeface="+mn-lt"/>
                <a:cs typeface="+mn-cs"/>
              </a:defRPr>
            </a:lvl1pPr>
          </a:lstStyle>
          <a:p>
            <a:pPr>
              <a:defRPr/>
            </a:pPr>
            <a:r>
              <a:rPr lang="hu-HU" dirty="0" smtClean="0"/>
              <a:t>PIC 16F887</a:t>
            </a:r>
          </a:p>
          <a:p>
            <a:pPr>
              <a:defRPr/>
            </a:pPr>
            <a:endParaRPr lang="hu-HU" dirty="0"/>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4509336-00B1-4544-9A18-A98BB7595635}" type="slidenum">
              <a:rPr lang="hu-HU"/>
              <a:pPr>
                <a:defRPr/>
              </a:pPr>
              <a:t>‹#›</a:t>
            </a:fld>
            <a:endParaRPr lang="hu-HU" dirty="0"/>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3600" b="1" kern="1200">
          <a:solidFill>
            <a:srgbClr val="0070C0"/>
          </a:solidFill>
          <a:latin typeface="+mj-lt"/>
          <a:ea typeface="+mj-ea"/>
          <a:cs typeface="+mj-cs"/>
        </a:defRPr>
      </a:lvl1pPr>
      <a:lvl2pPr algn="ctr" rtl="0" eaLnBrk="0" fontAlgn="base" hangingPunct="0">
        <a:spcBef>
          <a:spcPct val="0"/>
        </a:spcBef>
        <a:spcAft>
          <a:spcPct val="0"/>
        </a:spcAft>
        <a:defRPr sz="3600" b="1">
          <a:solidFill>
            <a:srgbClr val="0070C0"/>
          </a:solidFill>
          <a:latin typeface="Calibri" pitchFamily="34" charset="0"/>
        </a:defRPr>
      </a:lvl2pPr>
      <a:lvl3pPr algn="ctr" rtl="0" eaLnBrk="0" fontAlgn="base" hangingPunct="0">
        <a:spcBef>
          <a:spcPct val="0"/>
        </a:spcBef>
        <a:spcAft>
          <a:spcPct val="0"/>
        </a:spcAft>
        <a:defRPr sz="3600" b="1">
          <a:solidFill>
            <a:srgbClr val="0070C0"/>
          </a:solidFill>
          <a:latin typeface="Calibri" pitchFamily="34" charset="0"/>
        </a:defRPr>
      </a:lvl3pPr>
      <a:lvl4pPr algn="ctr" rtl="0" eaLnBrk="0" fontAlgn="base" hangingPunct="0">
        <a:spcBef>
          <a:spcPct val="0"/>
        </a:spcBef>
        <a:spcAft>
          <a:spcPct val="0"/>
        </a:spcAft>
        <a:defRPr sz="3600" b="1">
          <a:solidFill>
            <a:srgbClr val="0070C0"/>
          </a:solidFill>
          <a:latin typeface="Calibri" pitchFamily="34" charset="0"/>
        </a:defRPr>
      </a:lvl4pPr>
      <a:lvl5pPr algn="ctr" rtl="0" eaLnBrk="0" fontAlgn="base" hangingPunct="0">
        <a:spcBef>
          <a:spcPct val="0"/>
        </a:spcBef>
        <a:spcAft>
          <a:spcPct val="0"/>
        </a:spcAft>
        <a:defRPr sz="3600" b="1">
          <a:solidFill>
            <a:srgbClr val="0070C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11.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9.wmf"/><Relationship Id="rId5" Type="http://schemas.openxmlformats.org/officeDocument/2006/relationships/oleObject" Target="../embeddings/oleObject7.bin"/><Relationship Id="rId4" Type="http://schemas.openxmlformats.org/officeDocument/2006/relationships/image" Target="../media/image8.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1.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2.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4.wmf"/><Relationship Id="rId5" Type="http://schemas.openxmlformats.org/officeDocument/2006/relationships/oleObject" Target="../embeddings/oleObject12.bin"/><Relationship Id="rId4" Type="http://schemas.openxmlformats.org/officeDocument/2006/relationships/image" Target="../media/image13.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6.wmf"/><Relationship Id="rId5" Type="http://schemas.openxmlformats.org/officeDocument/2006/relationships/oleObject" Target="../embeddings/oleObject14.bin"/><Relationship Id="rId4" Type="http://schemas.openxmlformats.org/officeDocument/2006/relationships/image" Target="../media/image15.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7.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8.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1"/>
          <p:cNvSpPr>
            <a:spLocks noChangeArrowheads="1"/>
          </p:cNvSpPr>
          <p:nvPr/>
        </p:nvSpPr>
        <p:spPr bwMode="auto">
          <a:xfrm>
            <a:off x="1619672" y="163067"/>
            <a:ext cx="60486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buFont typeface="Arial" pitchFamily="34" charset="0"/>
              <a:buNone/>
            </a:pPr>
            <a:r>
              <a:rPr lang="hu-HU" sz="3200" b="1" dirty="0" smtClean="0">
                <a:solidFill>
                  <a:schemeClr val="tx2"/>
                </a:solidFill>
                <a:effectLst>
                  <a:outerShdw blurRad="38100" dist="38100" dir="2700000" algn="tl">
                    <a:srgbClr val="000000">
                      <a:alpha val="43137"/>
                    </a:srgbClr>
                  </a:outerShdw>
                </a:effectLst>
                <a:latin typeface="Arial Narrow" pitchFamily="34" charset="0"/>
                <a:cs typeface="Times New Roman" pitchFamily="18" charset="0"/>
              </a:rPr>
              <a:t>Óbudai Egyetem</a:t>
            </a:r>
            <a:endParaRPr lang="hu-HU" sz="3200" b="1" dirty="0">
              <a:solidFill>
                <a:schemeClr val="tx2"/>
              </a:solidFill>
              <a:effectLst>
                <a:outerShdw blurRad="38100" dist="38100" dir="2700000" algn="tl">
                  <a:srgbClr val="000000">
                    <a:alpha val="43137"/>
                  </a:srgbClr>
                </a:outerShdw>
              </a:effectLst>
              <a:latin typeface="Arial Narrow" pitchFamily="34" charset="0"/>
              <a:cs typeface="Times New Roman" pitchFamily="18" charset="0"/>
            </a:endParaRPr>
          </a:p>
          <a:p>
            <a:pPr algn="ctr">
              <a:buFont typeface="Arial" pitchFamily="34" charset="0"/>
              <a:buNone/>
            </a:pPr>
            <a:r>
              <a:rPr lang="hu-HU" sz="3200" b="1" dirty="0" smtClean="0">
                <a:solidFill>
                  <a:schemeClr val="tx2"/>
                </a:solidFill>
                <a:effectLst>
                  <a:outerShdw blurRad="38100" dist="38100" dir="2700000" algn="tl">
                    <a:srgbClr val="000000">
                      <a:alpha val="43137"/>
                    </a:srgbClr>
                  </a:outerShdw>
                </a:effectLst>
                <a:latin typeface="Arial Narrow" pitchFamily="34" charset="0"/>
                <a:cs typeface="Times New Roman" pitchFamily="18" charset="0"/>
              </a:rPr>
              <a:t>Neumann János Informatikai Kar</a:t>
            </a:r>
            <a:endParaRPr lang="hu-HU" sz="3200" dirty="0">
              <a:solidFill>
                <a:schemeClr val="tx2"/>
              </a:solidFill>
              <a:effectLst>
                <a:outerShdw blurRad="38100" dist="38100" dir="2700000" algn="tl">
                  <a:srgbClr val="000000">
                    <a:alpha val="43137"/>
                  </a:srgbClr>
                </a:outerShdw>
              </a:effectLst>
            </a:endParaRPr>
          </a:p>
        </p:txBody>
      </p:sp>
      <p:sp>
        <p:nvSpPr>
          <p:cNvPr id="3" name="Szövegdoboz 2"/>
          <p:cNvSpPr txBox="1"/>
          <p:nvPr/>
        </p:nvSpPr>
        <p:spPr>
          <a:xfrm>
            <a:off x="1394295" y="2492896"/>
            <a:ext cx="7056784" cy="1200329"/>
          </a:xfrm>
          <a:prstGeom prst="rect">
            <a:avLst/>
          </a:prstGeom>
          <a:noFill/>
        </p:spPr>
        <p:txBody>
          <a:bodyPr wrap="square" rtlCol="0">
            <a:spAutoFit/>
          </a:bodyPr>
          <a:lstStyle/>
          <a:p>
            <a:pPr algn="ctr"/>
            <a:r>
              <a:rPr lang="hu-HU" sz="3600" dirty="0" smtClean="0"/>
              <a:t>.NET </a:t>
            </a:r>
            <a:r>
              <a:rPr lang="hu-HU" sz="3600" dirty="0" err="1" smtClean="0"/>
              <a:t>Gadgeteer</a:t>
            </a:r>
            <a:r>
              <a:rPr lang="hu-HU" sz="3600" dirty="0" smtClean="0"/>
              <a:t> – </a:t>
            </a:r>
            <a:r>
              <a:rPr lang="en-GB" sz="3600" dirty="0" smtClean="0"/>
              <a:t>Graphical</a:t>
            </a:r>
            <a:r>
              <a:rPr lang="hu-HU" sz="3600" dirty="0" smtClean="0"/>
              <a:t> Display II.</a:t>
            </a:r>
            <a:endParaRPr lang="hu-HU"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smtClean="0"/>
              <a:t>Overview</a:t>
            </a:r>
            <a:endParaRPr lang="hu-HU" dirty="0"/>
          </a:p>
        </p:txBody>
      </p:sp>
      <p:sp>
        <p:nvSpPr>
          <p:cNvPr id="3" name="Tartalom helye 2"/>
          <p:cNvSpPr>
            <a:spLocks noGrp="1"/>
          </p:cNvSpPr>
          <p:nvPr>
            <p:ph idx="1"/>
          </p:nvPr>
        </p:nvSpPr>
        <p:spPr>
          <a:xfrm>
            <a:off x="899592" y="980728"/>
            <a:ext cx="7920880" cy="5688632"/>
          </a:xfrm>
        </p:spPr>
        <p:txBody>
          <a:bodyPr/>
          <a:lstStyle/>
          <a:p>
            <a:pPr marL="360000" indent="-360000" algn="just">
              <a:spcBef>
                <a:spcPts val="0"/>
              </a:spcBef>
              <a:buFont typeface="+mj-lt"/>
              <a:buAutoNum type="arabicPeriod"/>
              <a:defRPr/>
            </a:pPr>
            <a:r>
              <a:rPr lang="hu-HU" sz="2400" dirty="0" err="1" smtClean="0">
                <a:latin typeface="Times New Roman" pitchFamily="18" charset="0"/>
                <a:cs typeface="Times New Roman" pitchFamily="18" charset="0"/>
              </a:rPr>
              <a:t>Window</a:t>
            </a:r>
            <a:r>
              <a:rPr lang="hu-H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based </a:t>
            </a:r>
            <a:r>
              <a:rPr lang="en-US" sz="2400" dirty="0">
                <a:latin typeface="Times New Roman" pitchFamily="18" charset="0"/>
                <a:cs typeface="Times New Roman" pitchFamily="18" charset="0"/>
              </a:rPr>
              <a:t>visualization</a:t>
            </a:r>
            <a:endParaRPr lang="hu-HU" sz="2400" dirty="0" smtClean="0">
              <a:latin typeface="Times New Roman" pitchFamily="18" charset="0"/>
              <a:cs typeface="Times New Roman" pitchFamily="18" charset="0"/>
            </a:endParaRPr>
          </a:p>
          <a:p>
            <a:pPr lvl="1"/>
            <a:r>
              <a:rPr lang="en-US" sz="2000" dirty="0" smtClean="0">
                <a:latin typeface="Times New Roman" pitchFamily="18" charset="0"/>
                <a:cs typeface="Times New Roman" pitchFamily="18" charset="0"/>
              </a:rPr>
              <a:t>The</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Window class</a:t>
            </a:r>
            <a:endParaRPr lang="hu-HU" sz="2000" dirty="0" smtClean="0">
              <a:latin typeface="Times New Roman" pitchFamily="18" charset="0"/>
              <a:cs typeface="Times New Roman" pitchFamily="18" charset="0"/>
            </a:endParaRPr>
          </a:p>
          <a:p>
            <a:pPr lvl="1"/>
            <a:r>
              <a:rPr lang="hu-HU" sz="2000" dirty="0" err="1">
                <a:latin typeface="Times New Roman" pitchFamily="18" charset="0"/>
                <a:cs typeface="Times New Roman" pitchFamily="18" charset="0"/>
              </a:rPr>
              <a:t>UIElement</a:t>
            </a:r>
            <a:r>
              <a:rPr lang="hu-HU" sz="2000" dirty="0">
                <a:latin typeface="Times New Roman" pitchFamily="18" charset="0"/>
                <a:cs typeface="Times New Roman" pitchFamily="18" charset="0"/>
              </a:rPr>
              <a:t> – </a:t>
            </a:r>
            <a:r>
              <a:rPr lang="en-US" sz="2000" dirty="0" smtClean="0">
                <a:latin typeface="Times New Roman" pitchFamily="18" charset="0"/>
                <a:cs typeface="Times New Roman" pitchFamily="18" charset="0"/>
              </a:rPr>
              <a:t>class hierarchy</a:t>
            </a:r>
            <a:endParaRPr lang="hu-HU" sz="2000" dirty="0" smtClean="0">
              <a:latin typeface="Times New Roman" pitchFamily="18" charset="0"/>
              <a:cs typeface="Times New Roman" pitchFamily="18" charset="0"/>
            </a:endParaRPr>
          </a:p>
          <a:p>
            <a:pPr lvl="1"/>
            <a:r>
              <a:rPr lang="hu-HU" sz="2000" dirty="0" err="1">
                <a:latin typeface="Times New Roman" pitchFamily="18" charset="0"/>
                <a:cs typeface="Times New Roman" pitchFamily="18" charset="0"/>
              </a:rPr>
              <a:t>UIElement</a:t>
            </a:r>
            <a:r>
              <a:rPr lang="hu-HU"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class</a:t>
            </a:r>
            <a:endParaRPr lang="hu-HU" sz="2000" dirty="0" smtClean="0">
              <a:latin typeface="Times New Roman" pitchFamily="18" charset="0"/>
              <a:cs typeface="Times New Roman" pitchFamily="18" charset="0"/>
            </a:endParaRPr>
          </a:p>
          <a:p>
            <a:pPr lvl="1"/>
            <a:r>
              <a:rPr lang="en-US" sz="2000" dirty="0">
                <a:latin typeface="Times New Roman" pitchFamily="18" charset="0"/>
                <a:cs typeface="Times New Roman" pitchFamily="18" charset="0"/>
              </a:rPr>
              <a:t>S</a:t>
            </a:r>
            <a:r>
              <a:rPr lang="en-US" sz="2000" dirty="0" smtClean="0">
                <a:latin typeface="Times New Roman" pitchFamily="18" charset="0"/>
                <a:cs typeface="Times New Roman" pitchFamily="18" charset="0"/>
              </a:rPr>
              <a:t>imple controllers: </a:t>
            </a:r>
            <a:r>
              <a:rPr lang="en-US" sz="2000" dirty="0" err="1" smtClean="0">
                <a:latin typeface="Times New Roman" pitchFamily="18" charset="0"/>
                <a:cs typeface="Times New Roman" pitchFamily="18" charset="0"/>
              </a:rPr>
              <a:t>StackPanel</a:t>
            </a:r>
            <a:r>
              <a:rPr lang="en-US" sz="2000" dirty="0" smtClean="0">
                <a:latin typeface="Times New Roman" pitchFamily="18" charset="0"/>
                <a:cs typeface="Times New Roman" pitchFamily="18" charset="0"/>
              </a:rPr>
              <a:t>, Canvas</a:t>
            </a:r>
            <a:endParaRPr lang="hu-HU" sz="2000" dirty="0" smtClean="0">
              <a:latin typeface="Times New Roman" pitchFamily="18" charset="0"/>
              <a:cs typeface="Times New Roman" pitchFamily="18" charset="0"/>
            </a:endParaRPr>
          </a:p>
          <a:p>
            <a:pPr lvl="1"/>
            <a:r>
              <a:rPr lang="en-US" sz="2000" dirty="0">
                <a:latin typeface="Times New Roman" pitchFamily="18" charset="0"/>
                <a:cs typeface="Times New Roman" pitchFamily="18" charset="0"/>
              </a:rPr>
              <a:t>Using custom controls</a:t>
            </a:r>
          </a:p>
          <a:p>
            <a:pPr marL="760050" lvl="1" indent="-360000" algn="just">
              <a:spcBef>
                <a:spcPts val="0"/>
              </a:spcBef>
              <a:buFont typeface="+mj-lt"/>
              <a:buAutoNum type="arabicPeriod"/>
              <a:defRPr/>
            </a:pPr>
            <a:endParaRPr lang="hu-HU" sz="2000" dirty="0" smtClean="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2</a:t>
            </a:fld>
            <a:endParaRPr lang="hu-HU" dirty="0"/>
          </a:p>
        </p:txBody>
      </p:sp>
    </p:spTree>
    <p:extLst>
      <p:ext uri="{BB962C8B-B14F-4D97-AF65-F5344CB8AC3E}">
        <p14:creationId xmlns:p14="http://schemas.microsoft.com/office/powerpoint/2010/main" val="27137490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hu-HU" sz="2400" b="1" dirty="0" smtClean="0">
                <a:latin typeface="Times New Roman" pitchFamily="18" charset="0"/>
                <a:cs typeface="Times New Roman" pitchFamily="18" charset="0"/>
              </a:rPr>
              <a:t>The </a:t>
            </a:r>
            <a:r>
              <a:rPr lang="hu-HU" sz="2400" b="1" dirty="0" err="1" smtClean="0">
                <a:latin typeface="Times New Roman" pitchFamily="18" charset="0"/>
                <a:cs typeface="Times New Roman" pitchFamily="18" charset="0"/>
              </a:rPr>
              <a:t>Window</a:t>
            </a:r>
            <a:r>
              <a:rPr lang="hu-HU" sz="2400" b="1" dirty="0" smtClean="0">
                <a:latin typeface="Times New Roman" pitchFamily="18" charset="0"/>
                <a:cs typeface="Times New Roman" pitchFamily="18" charset="0"/>
              </a:rPr>
              <a:t> </a:t>
            </a:r>
            <a:r>
              <a:rPr lang="hu-HU" sz="2400" b="1" dirty="0" err="1" smtClean="0">
                <a:latin typeface="Times New Roman" pitchFamily="18" charset="0"/>
                <a:cs typeface="Times New Roman" pitchFamily="18" charset="0"/>
              </a:rPr>
              <a:t>class</a:t>
            </a:r>
            <a:endParaRPr lang="hu-HU" sz="24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Window class represents a simple window, what allows us to place different “graphic control” and to display graphics on the screen.</a:t>
            </a:r>
            <a:endParaRPr lang="hu-HU"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We can add to the window any </a:t>
            </a:r>
            <a:r>
              <a:rPr lang="en-US" sz="2000" dirty="0" err="1" smtClean="0">
                <a:latin typeface="Times New Roman" pitchFamily="18" charset="0"/>
                <a:cs typeface="Times New Roman" pitchFamily="18" charset="0"/>
              </a:rPr>
              <a:t>UIElement</a:t>
            </a:r>
            <a:r>
              <a:rPr lang="en-US" sz="2000" dirty="0" smtClean="0">
                <a:latin typeface="Times New Roman" pitchFamily="18" charset="0"/>
                <a:cs typeface="Times New Roman" pitchFamily="18" charset="0"/>
              </a:rPr>
              <a:t> descendants, and it is possible to create </a:t>
            </a:r>
            <a:r>
              <a:rPr lang="en-US" sz="2000" dirty="0" smtClean="0">
                <a:latin typeface="Times New Roman" pitchFamily="18" charset="0"/>
                <a:cs typeface="Times New Roman" pitchFamily="18" charset="0"/>
              </a:rPr>
              <a:t>custom </a:t>
            </a:r>
            <a:r>
              <a:rPr lang="en-US" sz="2000" dirty="0" err="1" smtClean="0">
                <a:latin typeface="Times New Roman" pitchFamily="18" charset="0"/>
                <a:cs typeface="Times New Roman" pitchFamily="18" charset="0"/>
              </a:rPr>
              <a:t>UIElement</a:t>
            </a:r>
            <a:r>
              <a:rPr lang="en-US" sz="2000" dirty="0" smtClean="0">
                <a:latin typeface="Times New Roman" pitchFamily="18" charset="0"/>
                <a:cs typeface="Times New Roman" pitchFamily="18" charset="0"/>
              </a:rPr>
              <a:t>.</a:t>
            </a:r>
            <a:endParaRPr lang="hu-H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Window instance available by getting the DisplayTE35 module’s </a:t>
            </a:r>
            <a:r>
              <a:rPr lang="en-US" sz="2000" dirty="0" err="1" smtClean="0">
                <a:latin typeface="Times New Roman" pitchFamily="18" charset="0"/>
                <a:cs typeface="Times New Roman" pitchFamily="18" charset="0"/>
              </a:rPr>
              <a:t>WPFWindow</a:t>
            </a:r>
            <a:r>
              <a:rPr lang="en-US" sz="2000" dirty="0" smtClean="0">
                <a:latin typeface="Times New Roman" pitchFamily="18" charset="0"/>
                <a:cs typeface="Times New Roman" pitchFamily="18" charset="0"/>
              </a:rPr>
              <a:t> property</a:t>
            </a:r>
            <a:r>
              <a:rPr lang="hu-HU" sz="2000" dirty="0" smtClean="0">
                <a:latin typeface="Times New Roman" pitchFamily="18" charset="0"/>
                <a:cs typeface="Times New Roman" pitchFamily="18" charset="0"/>
              </a:rPr>
              <a:t>:</a:t>
            </a:r>
          </a:p>
          <a:p>
            <a:pPr lvl="1"/>
            <a:r>
              <a:rPr lang="en-US" sz="1600" dirty="0" smtClean="0">
                <a:latin typeface="Times New Roman" pitchFamily="18" charset="0"/>
                <a:cs typeface="Times New Roman" pitchFamily="18" charset="0"/>
              </a:rPr>
              <a:t>The </a:t>
            </a:r>
            <a:r>
              <a:rPr lang="en-US" sz="1600" dirty="0" err="1" smtClean="0">
                <a:latin typeface="Times New Roman" pitchFamily="18" charset="0"/>
                <a:cs typeface="Times New Roman" pitchFamily="18" charset="0"/>
              </a:rPr>
              <a:t>WPFWindow</a:t>
            </a:r>
            <a:r>
              <a:rPr lang="en-US" sz="1600" dirty="0" smtClean="0">
                <a:latin typeface="Times New Roman" pitchFamily="18" charset="0"/>
                <a:cs typeface="Times New Roman" pitchFamily="18" charset="0"/>
              </a:rPr>
              <a:t> was constructed in a similar way as the .NET Framework WPF components but it only contains a small subset of those features.</a:t>
            </a:r>
          </a:p>
          <a:p>
            <a:pPr lvl="1"/>
            <a:r>
              <a:rPr lang="en-US" sz="1600" dirty="0" smtClean="0">
                <a:latin typeface="Times New Roman" pitchFamily="18" charset="0"/>
                <a:cs typeface="Times New Roman" pitchFamily="18" charset="0"/>
              </a:rPr>
              <a:t>XAML is not supported, the components have to be generated in the program code.</a:t>
            </a: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3</a:t>
            </a:fld>
            <a:endParaRPr lang="hu-HU" dirty="0"/>
          </a:p>
        </p:txBody>
      </p:sp>
    </p:spTree>
    <p:extLst>
      <p:ext uri="{BB962C8B-B14F-4D97-AF65-F5344CB8AC3E}">
        <p14:creationId xmlns:p14="http://schemas.microsoft.com/office/powerpoint/2010/main" val="1337200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hu-HU" sz="2400" b="1" dirty="0" err="1" smtClean="0">
                <a:latin typeface="Times New Roman" pitchFamily="18" charset="0"/>
                <a:cs typeface="Times New Roman" pitchFamily="18" charset="0"/>
              </a:rPr>
              <a:t>UIElement</a:t>
            </a:r>
            <a:r>
              <a:rPr lang="hu-HU" sz="2400" b="1" dirty="0" smtClean="0">
                <a:latin typeface="Times New Roman" pitchFamily="18" charset="0"/>
                <a:cs typeface="Times New Roman" pitchFamily="18" charset="0"/>
              </a:rPr>
              <a:t> – </a:t>
            </a:r>
            <a:r>
              <a:rPr lang="en-US" sz="2400" b="1" dirty="0" smtClean="0">
                <a:latin typeface="Times New Roman" pitchFamily="18" charset="0"/>
                <a:cs typeface="Times New Roman" pitchFamily="18" charset="0"/>
              </a:rPr>
              <a:t>class hierarchy</a:t>
            </a:r>
            <a:endParaRPr lang="hu-HU" sz="2400" b="1"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4</a:t>
            </a:fld>
            <a:endParaRPr lang="hu-HU"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554733"/>
            <a:ext cx="7000875" cy="4250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0884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hu-HU" sz="2400" b="1" dirty="0" err="1" smtClean="0">
                <a:latin typeface="Times New Roman" pitchFamily="18" charset="0"/>
                <a:cs typeface="Times New Roman" pitchFamily="18" charset="0"/>
              </a:rPr>
              <a:t>UIElement</a:t>
            </a:r>
            <a:r>
              <a:rPr lang="hu-HU"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class</a:t>
            </a:r>
            <a:endParaRPr lang="hu-HU" sz="24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err="1" smtClean="0">
                <a:latin typeface="Times New Roman" pitchFamily="18" charset="0"/>
                <a:cs typeface="Times New Roman" pitchFamily="18" charset="0"/>
              </a:rPr>
              <a:t>UIElement</a:t>
            </a:r>
            <a:r>
              <a:rPr lang="en-US" sz="2000" dirty="0" smtClean="0">
                <a:latin typeface="Times New Roman" pitchFamily="18" charset="0"/>
                <a:cs typeface="Times New Roman" pitchFamily="18" charset="0"/>
              </a:rPr>
              <a:t> is the base/ancestor class for every visual components</a:t>
            </a:r>
            <a:r>
              <a:rPr lang="hu-HU"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It provides eve</a:t>
            </a:r>
            <a:r>
              <a:rPr lang="hu-HU" sz="2000" dirty="0" smtClean="0">
                <a:latin typeface="Times New Roman" pitchFamily="18" charset="0"/>
                <a:cs typeface="Times New Roman" pitchFamily="18" charset="0"/>
              </a:rPr>
              <a:t>n</a:t>
            </a:r>
            <a:r>
              <a:rPr lang="en-US" sz="2000" dirty="0" smtClean="0">
                <a:latin typeface="Times New Roman" pitchFamily="18" charset="0"/>
                <a:cs typeface="Times New Roman" pitchFamily="18" charset="0"/>
              </a:rPr>
              <a:t>t handlers, functions and properties such as: visibility, size, drawing, alignment, screen touch event handlers, etc.</a:t>
            </a:r>
          </a:p>
          <a:p>
            <a:r>
              <a:rPr lang="en-US" sz="2000" dirty="0" smtClean="0">
                <a:latin typeface="Times New Roman" pitchFamily="18" charset="0"/>
                <a:cs typeface="Times New Roman" pitchFamily="18" charset="0"/>
              </a:rPr>
              <a:t>There are three main types of controllers</a:t>
            </a:r>
            <a:r>
              <a:rPr lang="hu-HU" sz="2000" dirty="0" smtClean="0">
                <a:latin typeface="Times New Roman" pitchFamily="18" charset="0"/>
                <a:cs typeface="Times New Roman" pitchFamily="18" charset="0"/>
              </a:rPr>
              <a:t>:</a:t>
            </a:r>
          </a:p>
          <a:p>
            <a:pPr lvl="1"/>
            <a:r>
              <a:rPr lang="en-US" sz="1600" dirty="0" smtClean="0">
                <a:latin typeface="Times New Roman" pitchFamily="18" charset="0"/>
                <a:cs typeface="Times New Roman" pitchFamily="18" charset="0"/>
              </a:rPr>
              <a:t>Static controllers</a:t>
            </a:r>
            <a:r>
              <a:rPr lang="hu-HU"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 elements which are not capable to have any child</a:t>
            </a:r>
            <a:r>
              <a:rPr lang="hu-HU"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eg</a:t>
            </a:r>
            <a:r>
              <a:rPr lang="hu-HU" sz="1600" dirty="0" smtClean="0">
                <a:latin typeface="Times New Roman" pitchFamily="18" charset="0"/>
                <a:cs typeface="Times New Roman" pitchFamily="18" charset="0"/>
              </a:rPr>
              <a:t>.: </a:t>
            </a:r>
            <a:r>
              <a:rPr lang="hu-HU" sz="1600" dirty="0">
                <a:latin typeface="Times New Roman" pitchFamily="18" charset="0"/>
                <a:cs typeface="Times New Roman" pitchFamily="18" charset="0"/>
              </a:rPr>
              <a:t>Text, </a:t>
            </a:r>
            <a:r>
              <a:rPr lang="hu-HU" sz="1600" dirty="0" smtClean="0">
                <a:latin typeface="Times New Roman" pitchFamily="18" charset="0"/>
                <a:cs typeface="Times New Roman" pitchFamily="18" charset="0"/>
              </a:rPr>
              <a:t>Bitmap</a:t>
            </a:r>
          </a:p>
          <a:p>
            <a:pPr lvl="1"/>
            <a:r>
              <a:rPr lang="en-US" sz="1600" dirty="0" smtClean="0">
                <a:latin typeface="Times New Roman" pitchFamily="18" charset="0"/>
                <a:cs typeface="Times New Roman" pitchFamily="18" charset="0"/>
              </a:rPr>
              <a:t>Content </a:t>
            </a:r>
            <a:r>
              <a:rPr lang="en-US" sz="1600" dirty="0">
                <a:latin typeface="Times New Roman" pitchFamily="18" charset="0"/>
                <a:cs typeface="Times New Roman" pitchFamily="18" charset="0"/>
              </a:rPr>
              <a:t>controllers: </a:t>
            </a:r>
            <a:r>
              <a:rPr lang="en-US" sz="1600" dirty="0" smtClean="0">
                <a:latin typeface="Times New Roman" pitchFamily="18" charset="0"/>
                <a:cs typeface="Times New Roman" pitchFamily="18" charset="0"/>
              </a:rPr>
              <a:t>elements </a:t>
            </a:r>
            <a:r>
              <a:rPr lang="en-US" sz="1600" dirty="0">
                <a:latin typeface="Times New Roman" pitchFamily="18" charset="0"/>
                <a:cs typeface="Times New Roman" pitchFamily="18" charset="0"/>
              </a:rPr>
              <a:t>which </a:t>
            </a:r>
            <a:r>
              <a:rPr lang="en-US" sz="1600" dirty="0" smtClean="0">
                <a:latin typeface="Times New Roman" pitchFamily="18" charset="0"/>
                <a:cs typeface="Times New Roman" pitchFamily="18" charset="0"/>
              </a:rPr>
              <a:t>are capable </a:t>
            </a:r>
            <a:r>
              <a:rPr lang="en-US" sz="1600" dirty="0">
                <a:latin typeface="Times New Roman" pitchFamily="18" charset="0"/>
                <a:cs typeface="Times New Roman" pitchFamily="18" charset="0"/>
              </a:rPr>
              <a:t>to have </a:t>
            </a:r>
            <a:r>
              <a:rPr lang="en-US" sz="1600" dirty="0" smtClean="0">
                <a:latin typeface="Times New Roman" pitchFamily="18" charset="0"/>
                <a:cs typeface="Times New Roman" pitchFamily="18" charset="0"/>
              </a:rPr>
              <a:t>exactly one child </a:t>
            </a:r>
            <a:r>
              <a:rPr lang="hu-HU"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eg</a:t>
            </a:r>
            <a:r>
              <a:rPr lang="hu-HU" sz="1600" dirty="0" smtClean="0">
                <a:latin typeface="Times New Roman" pitchFamily="18" charset="0"/>
                <a:cs typeface="Times New Roman" pitchFamily="18" charset="0"/>
              </a:rPr>
              <a:t>.: </a:t>
            </a:r>
            <a:r>
              <a:rPr lang="hu-HU" sz="1600" dirty="0" err="1" smtClean="0">
                <a:latin typeface="Times New Roman" pitchFamily="18" charset="0"/>
                <a:cs typeface="Times New Roman" pitchFamily="18" charset="0"/>
              </a:rPr>
              <a:t>ListBoxItem</a:t>
            </a:r>
            <a:r>
              <a:rPr lang="hu-HU" sz="1600" dirty="0" smtClean="0">
                <a:latin typeface="Times New Roman" pitchFamily="18" charset="0"/>
                <a:cs typeface="Times New Roman" pitchFamily="18" charset="0"/>
              </a:rPr>
              <a:t>, </a:t>
            </a:r>
            <a:r>
              <a:rPr lang="hu-HU" sz="1600" dirty="0" err="1" smtClean="0">
                <a:latin typeface="Times New Roman" pitchFamily="18" charset="0"/>
                <a:cs typeface="Times New Roman" pitchFamily="18" charset="0"/>
              </a:rPr>
              <a:t>Border</a:t>
            </a:r>
            <a:r>
              <a:rPr lang="en-US" sz="1600" dirty="0" smtClean="0">
                <a:latin typeface="Times New Roman" pitchFamily="18" charset="0"/>
                <a:cs typeface="Times New Roman" pitchFamily="18" charset="0"/>
              </a:rPr>
              <a:t>, Window, etc.</a:t>
            </a:r>
            <a:endParaRPr lang="hu-HU" sz="1600" dirty="0" smtClean="0">
              <a:latin typeface="Times New Roman" pitchFamily="18" charset="0"/>
              <a:cs typeface="Times New Roman" pitchFamily="18" charset="0"/>
            </a:endParaRPr>
          </a:p>
          <a:p>
            <a:pPr lvl="1"/>
            <a:r>
              <a:rPr lang="en-US" sz="1600" dirty="0" smtClean="0">
                <a:latin typeface="Times New Roman" pitchFamily="18" charset="0"/>
                <a:cs typeface="Times New Roman" pitchFamily="18" charset="0"/>
              </a:rPr>
              <a:t>Panels</a:t>
            </a:r>
            <a:r>
              <a:rPr lang="hu-HU"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elements which are capable to </a:t>
            </a:r>
            <a:r>
              <a:rPr lang="en-US" sz="1600" dirty="0" smtClean="0">
                <a:latin typeface="Times New Roman" pitchFamily="18" charset="0"/>
                <a:cs typeface="Times New Roman" pitchFamily="18" charset="0"/>
              </a:rPr>
              <a:t>have multiple number of children</a:t>
            </a:r>
            <a:r>
              <a:rPr lang="hu-HU"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eg</a:t>
            </a:r>
            <a:r>
              <a:rPr lang="hu-HU" sz="1600" dirty="0" smtClean="0">
                <a:latin typeface="Times New Roman" pitchFamily="18" charset="0"/>
                <a:cs typeface="Times New Roman" pitchFamily="18" charset="0"/>
              </a:rPr>
              <a:t>.: </a:t>
            </a:r>
            <a:r>
              <a:rPr lang="hu-HU" sz="1600" dirty="0" err="1" smtClean="0">
                <a:latin typeface="Times New Roman" pitchFamily="18" charset="0"/>
                <a:cs typeface="Times New Roman" pitchFamily="18" charset="0"/>
              </a:rPr>
              <a:t>Canvas</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Stack</a:t>
            </a:r>
            <a:r>
              <a:rPr lang="hu-HU" sz="1600" dirty="0" smtClean="0">
                <a:latin typeface="Times New Roman" pitchFamily="18" charset="0"/>
                <a:cs typeface="Times New Roman" pitchFamily="18" charset="0"/>
              </a:rPr>
              <a:t>Panel. </a:t>
            </a:r>
            <a:r>
              <a:rPr lang="en-US" sz="1600" dirty="0" smtClean="0">
                <a:latin typeface="Times New Roman" pitchFamily="18" charset="0"/>
                <a:cs typeface="Times New Roman" pitchFamily="18" charset="0"/>
              </a:rPr>
              <a:t>The </a:t>
            </a:r>
            <a:r>
              <a:rPr lang="en-US" sz="1600" dirty="0" err="1" smtClean="0">
                <a:latin typeface="Times New Roman" pitchFamily="18" charset="0"/>
                <a:cs typeface="Times New Roman" pitchFamily="18" charset="0"/>
              </a:rPr>
              <a:t>StackPanel</a:t>
            </a:r>
            <a:r>
              <a:rPr lang="en-US" sz="1600" dirty="0" smtClean="0">
                <a:latin typeface="Times New Roman" pitchFamily="18" charset="0"/>
                <a:cs typeface="Times New Roman" pitchFamily="18" charset="0"/>
              </a:rPr>
              <a:t> provides</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a specific </a:t>
            </a:r>
            <a:r>
              <a:rPr lang="en-US" sz="1600" dirty="0" smtClean="0">
                <a:latin typeface="Times New Roman" pitchFamily="18" charset="0"/>
                <a:cs typeface="Times New Roman" pitchFamily="18" charset="0"/>
              </a:rPr>
              <a:t>way to arrange the items on the window. </a:t>
            </a:r>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5</a:t>
            </a:fld>
            <a:endParaRPr lang="hu-HU" dirty="0"/>
          </a:p>
        </p:txBody>
      </p:sp>
    </p:spTree>
    <p:extLst>
      <p:ext uri="{BB962C8B-B14F-4D97-AF65-F5344CB8AC3E}">
        <p14:creationId xmlns:p14="http://schemas.microsoft.com/office/powerpoint/2010/main" val="12404104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hu-HU" sz="2400" b="1" dirty="0" err="1" smtClean="0">
                <a:latin typeface="Times New Roman" pitchFamily="18" charset="0"/>
                <a:cs typeface="Times New Roman" pitchFamily="18" charset="0"/>
              </a:rPr>
              <a:t>Control</a:t>
            </a:r>
            <a:r>
              <a:rPr lang="hu-HU" sz="2400" b="1" dirty="0" smtClean="0">
                <a:latin typeface="Times New Roman" pitchFamily="18" charset="0"/>
                <a:cs typeface="Times New Roman" pitchFamily="18" charset="0"/>
              </a:rPr>
              <a:t>, </a:t>
            </a:r>
            <a:r>
              <a:rPr lang="hu-HU" sz="2400" b="1" dirty="0" err="1" smtClean="0">
                <a:latin typeface="Times New Roman" pitchFamily="18" charset="0"/>
                <a:cs typeface="Times New Roman" pitchFamily="18" charset="0"/>
              </a:rPr>
              <a:t>ContentControl</a:t>
            </a:r>
            <a:endParaRPr lang="hu-HU" sz="2400" b="1"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6</a:t>
            </a:fld>
            <a:endParaRPr lang="hu-HU" dirty="0"/>
          </a:p>
        </p:txBody>
      </p:sp>
      <p:graphicFrame>
        <p:nvGraphicFramePr>
          <p:cNvPr id="5" name="Objektum 4"/>
          <p:cNvGraphicFramePr>
            <a:graphicFrameLocks noGrp="1" noChangeAspect="1"/>
          </p:cNvGraphicFramePr>
          <p:nvPr>
            <p:extLst>
              <p:ext uri="{D42A27DB-BD31-4B8C-83A1-F6EECF244321}">
                <p14:modId xmlns:p14="http://schemas.microsoft.com/office/powerpoint/2010/main" val="1098833958"/>
              </p:ext>
            </p:extLst>
          </p:nvPr>
        </p:nvGraphicFramePr>
        <p:xfrm>
          <a:off x="1232941" y="1544117"/>
          <a:ext cx="4665663" cy="2820987"/>
        </p:xfrm>
        <a:graphic>
          <a:graphicData uri="http://schemas.openxmlformats.org/presentationml/2006/ole">
            <mc:AlternateContent xmlns:mc="http://schemas.openxmlformats.org/markup-compatibility/2006">
              <mc:Choice xmlns:v="urn:schemas-microsoft-com:vml" Requires="v">
                <p:oleObj spid="_x0000_s29092" name="Dokumentum" r:id="rId3" imgW="4664880" imgH="2821320" progId="Word.OpenDocumentText.12">
                  <p:embed/>
                </p:oleObj>
              </mc:Choice>
              <mc:Fallback>
                <p:oleObj name="Dokumentum" r:id="rId3" imgW="4664880" imgH="2821320" progId="Word.OpenDocumentText.12">
                  <p:embed/>
                  <p:pic>
                    <p:nvPicPr>
                      <p:cNvPr id="0" name="Tartalom helye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2941" y="1544117"/>
                        <a:ext cx="4665663" cy="282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ktum 5"/>
          <p:cNvGraphicFramePr>
            <a:graphicFrameLocks noChangeAspect="1"/>
          </p:cNvGraphicFramePr>
          <p:nvPr>
            <p:extLst>
              <p:ext uri="{D42A27DB-BD31-4B8C-83A1-F6EECF244321}">
                <p14:modId xmlns:p14="http://schemas.microsoft.com/office/powerpoint/2010/main" val="855250554"/>
              </p:ext>
            </p:extLst>
          </p:nvPr>
        </p:nvGraphicFramePr>
        <p:xfrm>
          <a:off x="1272629" y="4221088"/>
          <a:ext cx="6035675" cy="1930400"/>
        </p:xfrm>
        <a:graphic>
          <a:graphicData uri="http://schemas.openxmlformats.org/presentationml/2006/ole">
            <mc:AlternateContent xmlns:mc="http://schemas.openxmlformats.org/markup-compatibility/2006">
              <mc:Choice xmlns:v="urn:schemas-microsoft-com:vml" Requires="v">
                <p:oleObj spid="_x0000_s29093" name="Dokumentum" r:id="rId5" imgW="6036480" imgH="1929240" progId="Word.OpenDocumentText.12">
                  <p:embed/>
                </p:oleObj>
              </mc:Choice>
              <mc:Fallback>
                <p:oleObj name="Dokumentum" r:id="rId5" imgW="6036480" imgH="1929240" progId="Word.OpenDocumentText.12">
                  <p:embed/>
                  <p:pic>
                    <p:nvPicPr>
                      <p:cNvPr id="0" name="Objektum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2629" y="4221088"/>
                        <a:ext cx="60356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54442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hu-HU" sz="2400" b="1" dirty="0" smtClean="0">
                <a:latin typeface="Times New Roman" pitchFamily="18" charset="0"/>
                <a:cs typeface="Times New Roman" pitchFamily="18" charset="0"/>
              </a:rPr>
              <a:t>Panel, </a:t>
            </a:r>
            <a:r>
              <a:rPr lang="hu-HU" sz="2400" b="1" dirty="0" err="1" smtClean="0">
                <a:latin typeface="Times New Roman" pitchFamily="18" charset="0"/>
                <a:cs typeface="Times New Roman" pitchFamily="18" charset="0"/>
              </a:rPr>
              <a:t>StackPanel</a:t>
            </a:r>
            <a:r>
              <a:rPr lang="hu-HU" sz="2400" b="1" dirty="0" smtClean="0">
                <a:latin typeface="Times New Roman" pitchFamily="18" charset="0"/>
                <a:cs typeface="Times New Roman" pitchFamily="18" charset="0"/>
              </a:rPr>
              <a:t> (1)</a:t>
            </a:r>
          </a:p>
          <a:p>
            <a:pPr marL="0" indent="0">
              <a:buNone/>
            </a:pPr>
            <a:endParaRPr lang="hu-HU" sz="2400" dirty="0">
              <a:latin typeface="Times New Roman" pitchFamily="18" charset="0"/>
              <a:cs typeface="Times New Roman" pitchFamily="18" charset="0"/>
            </a:endParaRPr>
          </a:p>
          <a:p>
            <a:pPr marL="0" indent="0">
              <a:buNone/>
            </a:pPr>
            <a:endParaRPr lang="hu-HU" sz="2400" dirty="0" smtClean="0">
              <a:latin typeface="Times New Roman" pitchFamily="18" charset="0"/>
              <a:cs typeface="Times New Roman" pitchFamily="18" charset="0"/>
            </a:endParaRPr>
          </a:p>
          <a:p>
            <a:pPr marL="0" indent="0">
              <a:buNone/>
            </a:pPr>
            <a:endParaRPr lang="hu-HU" sz="2400" dirty="0">
              <a:latin typeface="Times New Roman" pitchFamily="18" charset="0"/>
              <a:cs typeface="Times New Roman" pitchFamily="18" charset="0"/>
            </a:endParaRPr>
          </a:p>
          <a:p>
            <a:pPr marL="0" indent="0">
              <a:buNone/>
            </a:pPr>
            <a:endParaRPr lang="hu-HU" sz="2400" dirty="0" smtClean="0">
              <a:latin typeface="Times New Roman" pitchFamily="18" charset="0"/>
              <a:cs typeface="Times New Roman" pitchFamily="18" charset="0"/>
            </a:endParaRPr>
          </a:p>
          <a:p>
            <a:pPr marL="0" indent="0">
              <a:buNone/>
            </a:pPr>
            <a:endParaRPr lang="hu-HU" sz="2400" dirty="0">
              <a:latin typeface="Times New Roman" pitchFamily="18" charset="0"/>
              <a:cs typeface="Times New Roman" pitchFamily="18" charset="0"/>
            </a:endParaRPr>
          </a:p>
          <a:p>
            <a:pPr marL="0" indent="0">
              <a:buNone/>
            </a:pPr>
            <a:endParaRPr lang="hu-HU" sz="2400" dirty="0" smtClean="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18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7</a:t>
            </a:fld>
            <a:endParaRPr lang="hu-HU" dirty="0"/>
          </a:p>
        </p:txBody>
      </p:sp>
      <p:graphicFrame>
        <p:nvGraphicFramePr>
          <p:cNvPr id="7" name="Objektum 6"/>
          <p:cNvGraphicFramePr>
            <a:graphicFrameLocks noChangeAspect="1"/>
          </p:cNvGraphicFramePr>
          <p:nvPr>
            <p:extLst>
              <p:ext uri="{D42A27DB-BD31-4B8C-83A1-F6EECF244321}">
                <p14:modId xmlns:p14="http://schemas.microsoft.com/office/powerpoint/2010/main" val="200031941"/>
              </p:ext>
            </p:extLst>
          </p:nvPr>
        </p:nvGraphicFramePr>
        <p:xfrm>
          <a:off x="1190625" y="1552575"/>
          <a:ext cx="6618288" cy="4246563"/>
        </p:xfrm>
        <a:graphic>
          <a:graphicData uri="http://schemas.openxmlformats.org/presentationml/2006/ole">
            <mc:AlternateContent xmlns:mc="http://schemas.openxmlformats.org/markup-compatibility/2006">
              <mc:Choice xmlns:v="urn:schemas-microsoft-com:vml" Requires="v">
                <p:oleObj spid="_x0000_s31917" name="Document" r:id="rId3" imgW="6636960" imgH="4258080" progId="Word.OpenDocumentText.12">
                  <p:embed/>
                </p:oleObj>
              </mc:Choice>
              <mc:Fallback>
                <p:oleObj name="Document" r:id="rId3" imgW="6636960" imgH="4258080" progId="Word.OpenDocumentText.12">
                  <p:embed/>
                  <p:pic>
                    <p:nvPicPr>
                      <p:cNvPr id="0" name=""/>
                      <p:cNvPicPr/>
                      <p:nvPr/>
                    </p:nvPicPr>
                    <p:blipFill>
                      <a:blip r:embed="rId4"/>
                      <a:stretch>
                        <a:fillRect/>
                      </a:stretch>
                    </p:blipFill>
                    <p:spPr>
                      <a:xfrm>
                        <a:off x="1190625" y="1552575"/>
                        <a:ext cx="6618288" cy="4246563"/>
                      </a:xfrm>
                      <a:prstGeom prst="rect">
                        <a:avLst/>
                      </a:prstGeom>
                    </p:spPr>
                  </p:pic>
                </p:oleObj>
              </mc:Fallback>
            </mc:AlternateContent>
          </a:graphicData>
        </a:graphic>
      </p:graphicFrame>
    </p:spTree>
    <p:extLst>
      <p:ext uri="{BB962C8B-B14F-4D97-AF65-F5344CB8AC3E}">
        <p14:creationId xmlns:p14="http://schemas.microsoft.com/office/powerpoint/2010/main" val="4582189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hu-HU" sz="2400" b="1" dirty="0" smtClean="0">
                <a:latin typeface="Times New Roman" pitchFamily="18" charset="0"/>
                <a:cs typeface="Times New Roman" pitchFamily="18" charset="0"/>
              </a:rPr>
              <a:t>Panel, </a:t>
            </a:r>
            <a:r>
              <a:rPr lang="hu-HU" sz="2400" b="1" dirty="0" err="1" smtClean="0">
                <a:latin typeface="Times New Roman" pitchFamily="18" charset="0"/>
                <a:cs typeface="Times New Roman" pitchFamily="18" charset="0"/>
              </a:rPr>
              <a:t>StackPanel</a:t>
            </a:r>
            <a:r>
              <a:rPr lang="hu-HU" sz="2400" b="1" dirty="0" smtClean="0">
                <a:latin typeface="Times New Roman" pitchFamily="18" charset="0"/>
                <a:cs typeface="Times New Roman" pitchFamily="18" charset="0"/>
              </a:rPr>
              <a:t> (2)</a:t>
            </a:r>
          </a:p>
          <a:p>
            <a:r>
              <a:rPr lang="en-US" sz="2000" dirty="0" smtClean="0">
                <a:latin typeface="Times New Roman" pitchFamily="18" charset="0"/>
                <a:cs typeface="Times New Roman" pitchFamily="18" charset="0"/>
              </a:rPr>
              <a:t>The </a:t>
            </a:r>
            <a:r>
              <a:rPr lang="en-US" sz="2000" dirty="0" err="1" smtClean="0">
                <a:latin typeface="Times New Roman" pitchFamily="18" charset="0"/>
                <a:cs typeface="Times New Roman" pitchFamily="18" charset="0"/>
              </a:rPr>
              <a:t>UIElements</a:t>
            </a:r>
            <a:r>
              <a:rPr lang="en-US" sz="2000" dirty="0" smtClean="0">
                <a:latin typeface="Times New Roman" pitchFamily="18" charset="0"/>
                <a:cs typeface="Times New Roman" pitchFamily="18" charset="0"/>
              </a:rPr>
              <a:t> can be placed in different ways on the panel (align to left, - to right, -to </a:t>
            </a:r>
            <a:r>
              <a:rPr lang="en-US" sz="2000" dirty="0" smtClean="0">
                <a:latin typeface="Times New Roman" pitchFamily="18" charset="0"/>
                <a:cs typeface="Times New Roman" pitchFamily="18" charset="0"/>
              </a:rPr>
              <a:t>center). </a:t>
            </a:r>
            <a:endParaRPr lang="hu-HU"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Pixel based access not possible.</a:t>
            </a:r>
            <a:endParaRPr lang="hu-HU" sz="2000" dirty="0">
              <a:latin typeface="Times New Roman" pitchFamily="18" charset="0"/>
              <a:cs typeface="Times New Roman" pitchFamily="18" charset="0"/>
            </a:endParaRPr>
          </a:p>
          <a:p>
            <a:r>
              <a:rPr lang="hu-HU" sz="2000" dirty="0" err="1" smtClean="0">
                <a:latin typeface="Times New Roman" pitchFamily="18" charset="0"/>
                <a:cs typeface="Times New Roman" pitchFamily="18" charset="0"/>
              </a:rPr>
              <a:t>StackPanel</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is the descendant of the Panel class</a:t>
            </a:r>
            <a:r>
              <a:rPr lang="hu-H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the elements will placed under each other, depending the order of child addition. The vertical alignment is possible but the horizontal is done in the given order (as it was added)</a:t>
            </a:r>
            <a:r>
              <a:rPr lang="hu-HU" sz="2000" dirty="0" smtClean="0">
                <a:latin typeface="Times New Roman" pitchFamily="18" charset="0"/>
                <a:cs typeface="Times New Roman" pitchFamily="18" charset="0"/>
              </a:rPr>
              <a:t>.</a:t>
            </a:r>
            <a:endParaRPr lang="hu-HU" sz="2000" dirty="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8</a:t>
            </a:fld>
            <a:endParaRPr lang="hu-HU" dirty="0"/>
          </a:p>
        </p:txBody>
      </p:sp>
    </p:spTree>
    <p:extLst>
      <p:ext uri="{BB962C8B-B14F-4D97-AF65-F5344CB8AC3E}">
        <p14:creationId xmlns:p14="http://schemas.microsoft.com/office/powerpoint/2010/main" val="23563827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hu-HU" sz="2400" b="1" dirty="0" err="1" smtClean="0">
                <a:latin typeface="Times New Roman" pitchFamily="18" charset="0"/>
                <a:cs typeface="Times New Roman" pitchFamily="18" charset="0"/>
              </a:rPr>
              <a:t>Canvas</a:t>
            </a:r>
            <a:r>
              <a:rPr lang="en-US" sz="2400" b="1" dirty="0" smtClean="0">
                <a:latin typeface="Times New Roman" pitchFamily="18" charset="0"/>
                <a:cs typeface="Times New Roman" pitchFamily="18" charset="0"/>
              </a:rPr>
              <a:t> (1)</a:t>
            </a:r>
            <a:endParaRPr lang="hu-HU" sz="2400" b="1" dirty="0" smtClean="0">
              <a:latin typeface="Times New Roman" pitchFamily="18" charset="0"/>
              <a:cs typeface="Times New Roman" pitchFamily="18" charset="0"/>
            </a:endParaRPr>
          </a:p>
          <a:p>
            <a:pPr marL="0" indent="0">
              <a:buNone/>
            </a:pPr>
            <a:endParaRPr lang="hu-HU" sz="2400" dirty="0">
              <a:latin typeface="Times New Roman" pitchFamily="18" charset="0"/>
              <a:cs typeface="Times New Roman" pitchFamily="18" charset="0"/>
            </a:endParaRPr>
          </a:p>
          <a:p>
            <a:pPr marL="0" indent="0">
              <a:buNone/>
            </a:pPr>
            <a:endParaRPr lang="hu-HU" sz="2400" dirty="0" smtClean="0">
              <a:latin typeface="Times New Roman" pitchFamily="18" charset="0"/>
              <a:cs typeface="Times New Roman" pitchFamily="18" charset="0"/>
            </a:endParaRPr>
          </a:p>
          <a:p>
            <a:pPr marL="0" indent="0">
              <a:buNone/>
            </a:pPr>
            <a:endParaRPr lang="hu-HU" sz="2400" dirty="0">
              <a:latin typeface="Times New Roman" pitchFamily="18" charset="0"/>
              <a:cs typeface="Times New Roman" pitchFamily="18" charset="0"/>
            </a:endParaRPr>
          </a:p>
          <a:p>
            <a:pPr marL="0" indent="0">
              <a:buNone/>
            </a:pPr>
            <a:endParaRPr lang="hu-HU" sz="2400" dirty="0" smtClean="0">
              <a:latin typeface="Times New Roman" pitchFamily="18" charset="0"/>
              <a:cs typeface="Times New Roman" pitchFamily="18" charset="0"/>
            </a:endParaRPr>
          </a:p>
          <a:p>
            <a:pPr marL="0" indent="0">
              <a:buNone/>
            </a:pPr>
            <a:endParaRPr lang="hu-HU" sz="2400" dirty="0">
              <a:latin typeface="Times New Roman" pitchFamily="18" charset="0"/>
              <a:cs typeface="Times New Roman" pitchFamily="18" charset="0"/>
            </a:endParaRPr>
          </a:p>
          <a:p>
            <a:pPr marL="0" indent="0">
              <a:buNone/>
            </a:pPr>
            <a:endParaRPr lang="hu-HU" sz="24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With the help of the Canvas class we have a canvas on the window.</a:t>
            </a:r>
          </a:p>
          <a:p>
            <a:r>
              <a:rPr lang="en-US" sz="2000" dirty="0" smtClean="0">
                <a:latin typeface="Times New Roman" pitchFamily="18" charset="0"/>
                <a:cs typeface="Times New Roman" pitchFamily="18" charset="0"/>
              </a:rPr>
              <a:t>Canvas operates on pixel based access, the children of the canvas can be placed </a:t>
            </a:r>
            <a:r>
              <a:rPr lang="en-US" sz="2000" dirty="0" smtClean="0">
                <a:latin typeface="Times New Roman" pitchFamily="18" charset="0"/>
                <a:cs typeface="Times New Roman" pitchFamily="18" charset="0"/>
              </a:rPr>
              <a:t>arbitrarily – </a:t>
            </a:r>
            <a:r>
              <a:rPr lang="en-US" sz="2000" dirty="0" err="1" smtClean="0">
                <a:latin typeface="Times New Roman" pitchFamily="18" charset="0"/>
                <a:cs typeface="Times New Roman" pitchFamily="18" charset="0"/>
              </a:rPr>
              <a:t>SetLeft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SetTop</a:t>
            </a:r>
            <a:r>
              <a:rPr lang="en-US" sz="2000" dirty="0" smtClean="0">
                <a:latin typeface="Times New Roman" pitchFamily="18" charset="0"/>
                <a:cs typeface="Times New Roman" pitchFamily="18" charset="0"/>
              </a:rPr>
              <a:t>() methods used usually.</a:t>
            </a:r>
            <a:endParaRPr lang="hu-HU" sz="2000" dirty="0" smtClean="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9</a:t>
            </a:fld>
            <a:endParaRPr lang="hu-HU" dirty="0"/>
          </a:p>
        </p:txBody>
      </p:sp>
      <p:graphicFrame>
        <p:nvGraphicFramePr>
          <p:cNvPr id="7" name="Objektum 6"/>
          <p:cNvGraphicFramePr>
            <a:graphicFrameLocks noChangeAspect="1"/>
          </p:cNvGraphicFramePr>
          <p:nvPr>
            <p:extLst>
              <p:ext uri="{D42A27DB-BD31-4B8C-83A1-F6EECF244321}">
                <p14:modId xmlns:p14="http://schemas.microsoft.com/office/powerpoint/2010/main" val="469543396"/>
              </p:ext>
            </p:extLst>
          </p:nvPr>
        </p:nvGraphicFramePr>
        <p:xfrm>
          <a:off x="1516063" y="1672009"/>
          <a:ext cx="6642100" cy="2405063"/>
        </p:xfrm>
        <a:graphic>
          <a:graphicData uri="http://schemas.openxmlformats.org/presentationml/2006/ole">
            <mc:AlternateContent xmlns:mc="http://schemas.openxmlformats.org/markup-compatibility/2006">
              <mc:Choice xmlns:v="urn:schemas-microsoft-com:vml" Requires="v">
                <p:oleObj spid="_x0000_s29893" name="Dokumentum" r:id="rId3" imgW="6636960" imgH="2473560" progId="Word.OpenDocumentText.12">
                  <p:embed/>
                </p:oleObj>
              </mc:Choice>
              <mc:Fallback>
                <p:oleObj name="Dokumentum" r:id="rId3" imgW="6636960" imgH="2473560" progId="Word.OpenDocumentText.12">
                  <p:embed/>
                  <p:pic>
                    <p:nvPicPr>
                      <p:cNvPr id="0" name=""/>
                      <p:cNvPicPr/>
                      <p:nvPr/>
                    </p:nvPicPr>
                    <p:blipFill>
                      <a:blip r:embed="rId4"/>
                      <a:stretch>
                        <a:fillRect/>
                      </a:stretch>
                    </p:blipFill>
                    <p:spPr>
                      <a:xfrm>
                        <a:off x="1516063" y="1672009"/>
                        <a:ext cx="6642100" cy="2405063"/>
                      </a:xfrm>
                      <a:prstGeom prst="rect">
                        <a:avLst/>
                      </a:prstGeom>
                    </p:spPr>
                  </p:pic>
                </p:oleObj>
              </mc:Fallback>
            </mc:AlternateContent>
          </a:graphicData>
        </a:graphic>
      </p:graphicFrame>
    </p:spTree>
    <p:extLst>
      <p:ext uri="{BB962C8B-B14F-4D97-AF65-F5344CB8AC3E}">
        <p14:creationId xmlns:p14="http://schemas.microsoft.com/office/powerpoint/2010/main" val="33817957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hu-HU" sz="2400" b="1" dirty="0" err="1" smtClean="0">
                <a:latin typeface="Times New Roman" pitchFamily="18" charset="0"/>
                <a:cs typeface="Times New Roman" pitchFamily="18" charset="0"/>
              </a:rPr>
              <a:t>Background</a:t>
            </a:r>
            <a:r>
              <a:rPr lang="hu-HU" sz="2400" b="1" dirty="0" smtClean="0">
                <a:latin typeface="Times New Roman" pitchFamily="18" charset="0"/>
                <a:cs typeface="Times New Roman" pitchFamily="18" charset="0"/>
              </a:rPr>
              <a:t>, </a:t>
            </a:r>
            <a:r>
              <a:rPr lang="hu-HU" sz="2400" b="1" dirty="0" err="1" smtClean="0">
                <a:latin typeface="Times New Roman" pitchFamily="18" charset="0"/>
                <a:cs typeface="Times New Roman" pitchFamily="18" charset="0"/>
              </a:rPr>
              <a:t>Border</a:t>
            </a:r>
            <a:r>
              <a:rPr lang="en-US" sz="2400" b="1" dirty="0" smtClean="0">
                <a:latin typeface="Times New Roman" pitchFamily="18" charset="0"/>
                <a:cs typeface="Times New Roman" pitchFamily="18" charset="0"/>
              </a:rPr>
              <a:t> – Canvas (2)</a:t>
            </a:r>
            <a:endParaRPr lang="hu-HU" sz="2400" b="1" dirty="0" smtClean="0">
              <a:latin typeface="Times New Roman" pitchFamily="18" charset="0"/>
              <a:cs typeface="Times New Roman" pitchFamily="18" charset="0"/>
            </a:endParaRPr>
          </a:p>
          <a:p>
            <a:pPr marL="0" indent="0">
              <a:buNone/>
            </a:pPr>
            <a:endParaRPr lang="hu-HU" sz="2400" dirty="0">
              <a:latin typeface="Times New Roman" pitchFamily="18" charset="0"/>
              <a:cs typeface="Times New Roman" pitchFamily="18" charset="0"/>
            </a:endParaRPr>
          </a:p>
          <a:p>
            <a:pPr marL="0" indent="0">
              <a:buNone/>
            </a:pPr>
            <a:endParaRPr lang="hu-HU" sz="2400" dirty="0" smtClean="0">
              <a:latin typeface="Times New Roman" pitchFamily="18" charset="0"/>
              <a:cs typeface="Times New Roman" pitchFamily="18" charset="0"/>
            </a:endParaRPr>
          </a:p>
          <a:p>
            <a:pPr marL="0" indent="0">
              <a:buNone/>
            </a:pPr>
            <a:endParaRPr lang="hu-HU" sz="2400" dirty="0">
              <a:latin typeface="Times New Roman" pitchFamily="18" charset="0"/>
              <a:cs typeface="Times New Roman" pitchFamily="18" charset="0"/>
            </a:endParaRPr>
          </a:p>
          <a:p>
            <a:pPr marL="0" indent="0">
              <a:buNone/>
            </a:pPr>
            <a:endParaRPr lang="hu-HU" sz="2400" dirty="0" smtClean="0">
              <a:latin typeface="Times New Roman" pitchFamily="18" charset="0"/>
              <a:cs typeface="Times New Roman" pitchFamily="18" charset="0"/>
            </a:endParaRPr>
          </a:p>
          <a:p>
            <a:pPr marL="0" indent="0">
              <a:buNone/>
            </a:pPr>
            <a:endParaRPr lang="hu-HU" sz="2400" dirty="0">
              <a:latin typeface="Times New Roman" pitchFamily="18" charset="0"/>
              <a:cs typeface="Times New Roman" pitchFamily="18" charset="0"/>
            </a:endParaRPr>
          </a:p>
          <a:p>
            <a:pPr marL="0" indent="0">
              <a:buNone/>
            </a:pPr>
            <a:endParaRPr lang="hu-HU" sz="2400" dirty="0" smtClean="0">
              <a:latin typeface="Times New Roman" pitchFamily="18" charset="0"/>
              <a:cs typeface="Times New Roman" pitchFamily="18" charset="0"/>
            </a:endParaRPr>
          </a:p>
          <a:p>
            <a:endParaRPr lang="hu-HU" sz="18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10</a:t>
            </a:fld>
            <a:endParaRPr lang="hu-HU" dirty="0"/>
          </a:p>
        </p:txBody>
      </p:sp>
      <p:graphicFrame>
        <p:nvGraphicFramePr>
          <p:cNvPr id="7" name="Objektum 6"/>
          <p:cNvGraphicFramePr>
            <a:graphicFrameLocks noChangeAspect="1"/>
          </p:cNvGraphicFramePr>
          <p:nvPr>
            <p:extLst>
              <p:ext uri="{D42A27DB-BD31-4B8C-83A1-F6EECF244321}">
                <p14:modId xmlns:p14="http://schemas.microsoft.com/office/powerpoint/2010/main" val="795911181"/>
              </p:ext>
            </p:extLst>
          </p:nvPr>
        </p:nvGraphicFramePr>
        <p:xfrm>
          <a:off x="1263650" y="1624013"/>
          <a:ext cx="7123113" cy="4572000"/>
        </p:xfrm>
        <a:graphic>
          <a:graphicData uri="http://schemas.openxmlformats.org/presentationml/2006/ole">
            <mc:AlternateContent xmlns:mc="http://schemas.openxmlformats.org/markup-compatibility/2006">
              <mc:Choice xmlns:v="urn:schemas-microsoft-com:vml" Requires="v">
                <p:oleObj spid="_x0000_s30910" name="Document" r:id="rId3" imgW="7142400" imgH="4591080" progId="Word.OpenDocumentText.12">
                  <p:embed/>
                </p:oleObj>
              </mc:Choice>
              <mc:Fallback>
                <p:oleObj name="Document" r:id="rId3" imgW="7142400" imgH="4591080" progId="Word.OpenDocumentText.12">
                  <p:embed/>
                  <p:pic>
                    <p:nvPicPr>
                      <p:cNvPr id="0" name=""/>
                      <p:cNvPicPr/>
                      <p:nvPr/>
                    </p:nvPicPr>
                    <p:blipFill>
                      <a:blip r:embed="rId4"/>
                      <a:stretch>
                        <a:fillRect/>
                      </a:stretch>
                    </p:blipFill>
                    <p:spPr>
                      <a:xfrm>
                        <a:off x="1263650" y="1624013"/>
                        <a:ext cx="7123113" cy="4572000"/>
                      </a:xfrm>
                      <a:prstGeom prst="rect">
                        <a:avLst/>
                      </a:prstGeom>
                    </p:spPr>
                  </p:pic>
                </p:oleObj>
              </mc:Fallback>
            </mc:AlternateContent>
          </a:graphicData>
        </a:graphic>
      </p:graphicFrame>
    </p:spTree>
    <p:extLst>
      <p:ext uri="{BB962C8B-B14F-4D97-AF65-F5344CB8AC3E}">
        <p14:creationId xmlns:p14="http://schemas.microsoft.com/office/powerpoint/2010/main" val="15215462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Event handling</a:t>
            </a:r>
            <a:endParaRPr lang="hu-HU" sz="24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In the previous example a button was made. Using the touch screen as an interface and pressing the button (its area) the program should display a message</a:t>
            </a:r>
            <a:r>
              <a:rPr lang="hu-HU" sz="2000" dirty="0" smtClean="0">
                <a:latin typeface="Times New Roman" pitchFamily="18" charset="0"/>
                <a:cs typeface="Times New Roman" pitchFamily="18" charset="0"/>
              </a:rPr>
              <a:t>!</a:t>
            </a:r>
          </a:p>
          <a:p>
            <a:pPr lvl="1"/>
            <a:r>
              <a:rPr lang="en-US" sz="1600" dirty="0" smtClean="0">
                <a:latin typeface="Times New Roman" pitchFamily="18" charset="0"/>
                <a:cs typeface="Times New Roman" pitchFamily="18" charset="0"/>
              </a:rPr>
              <a:t>Lets define a Text type, message field</a:t>
            </a:r>
            <a:r>
              <a:rPr lang="hu-HU" sz="1600" dirty="0" smtClean="0">
                <a:latin typeface="Times New Roman" pitchFamily="18" charset="0"/>
                <a:cs typeface="Times New Roman" pitchFamily="18" charset="0"/>
              </a:rPr>
              <a:t>!</a:t>
            </a:r>
          </a:p>
          <a:p>
            <a:endParaRPr lang="hu-HU" sz="2000" dirty="0">
              <a:latin typeface="Times New Roman" pitchFamily="18" charset="0"/>
              <a:cs typeface="Times New Roman" pitchFamily="18" charset="0"/>
            </a:endParaRPr>
          </a:p>
          <a:p>
            <a:pPr lvl="1"/>
            <a:r>
              <a:rPr lang="en-US" sz="1600" dirty="0" smtClean="0">
                <a:latin typeface="Times New Roman" pitchFamily="18" charset="0"/>
                <a:cs typeface="Times New Roman" pitchFamily="18" charset="0"/>
              </a:rPr>
              <a:t>Extend the</a:t>
            </a:r>
            <a:r>
              <a:rPr lang="hu-HU" sz="1600" dirty="0" smtClean="0">
                <a:latin typeface="Times New Roman" pitchFamily="18" charset="0"/>
                <a:cs typeface="Times New Roman" pitchFamily="18" charset="0"/>
              </a:rPr>
              <a:t> </a:t>
            </a:r>
            <a:r>
              <a:rPr lang="hu-HU" sz="1600" dirty="0" err="1" smtClean="0">
                <a:latin typeface="Times New Roman" pitchFamily="18" charset="0"/>
                <a:cs typeface="Times New Roman" pitchFamily="18" charset="0"/>
              </a:rPr>
              <a:t>SetupWindow</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method creating the object as below and subscribe to the</a:t>
            </a:r>
            <a:r>
              <a:rPr lang="hu-HU" sz="1600" dirty="0" smtClean="0">
                <a:latin typeface="Times New Roman" pitchFamily="18" charset="0"/>
                <a:cs typeface="Times New Roman" pitchFamily="18" charset="0"/>
              </a:rPr>
              <a:t> </a:t>
            </a:r>
            <a:r>
              <a:rPr lang="hu-HU" sz="1600" dirty="0" err="1" smtClean="0">
                <a:latin typeface="Times New Roman" pitchFamily="18" charset="0"/>
                <a:cs typeface="Times New Roman" pitchFamily="18" charset="0"/>
              </a:rPr>
              <a:t>textBorder</a:t>
            </a:r>
            <a:r>
              <a:rPr lang="hu-HU" sz="1600" dirty="0" err="1">
                <a:latin typeface="Times New Roman" pitchFamily="18" charset="0"/>
                <a:cs typeface="Times New Roman" pitchFamily="18" charset="0"/>
              </a:rPr>
              <a:t>.</a:t>
            </a:r>
            <a:r>
              <a:rPr lang="hu-HU" sz="1600" dirty="0" err="1" smtClean="0">
                <a:latin typeface="Times New Roman" pitchFamily="18" charset="0"/>
                <a:cs typeface="Times New Roman" pitchFamily="18" charset="0"/>
              </a:rPr>
              <a:t>TouchDown</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event</a:t>
            </a:r>
            <a:r>
              <a:rPr lang="hu-HU" sz="1600" dirty="0" smtClean="0">
                <a:latin typeface="Times New Roman" pitchFamily="18" charset="0"/>
                <a:cs typeface="Times New Roman" pitchFamily="18" charset="0"/>
              </a:rPr>
              <a:t>:</a:t>
            </a: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pPr lvl="1"/>
            <a:endParaRPr lang="hu-HU" sz="1600" dirty="0" smtClean="0">
              <a:latin typeface="Times New Roman" pitchFamily="18" charset="0"/>
              <a:cs typeface="Times New Roman" pitchFamily="18" charset="0"/>
            </a:endParaRPr>
          </a:p>
          <a:p>
            <a:pPr lvl="1"/>
            <a:r>
              <a:rPr lang="en-US" sz="1600" dirty="0" smtClean="0">
                <a:latin typeface="Times New Roman" pitchFamily="18" charset="0"/>
                <a:cs typeface="Times New Roman" pitchFamily="18" charset="0"/>
              </a:rPr>
              <a:t>Lets implement the event handler method</a:t>
            </a:r>
            <a:r>
              <a:rPr lang="hu-HU" sz="1600" dirty="0" smtClean="0">
                <a:latin typeface="Times New Roman" pitchFamily="18" charset="0"/>
                <a:cs typeface="Times New Roman" pitchFamily="18" charset="0"/>
              </a:rPr>
              <a:t>:</a:t>
            </a:r>
          </a:p>
          <a:p>
            <a:endParaRPr lang="hu-HU" sz="2000" dirty="0" smtClean="0">
              <a:latin typeface="Times New Roman" pitchFamily="18" charset="0"/>
              <a:cs typeface="Times New Roman" pitchFamily="18" charset="0"/>
            </a:endParaRPr>
          </a:p>
          <a:p>
            <a:pPr marL="0" indent="0">
              <a:buNone/>
            </a:pPr>
            <a:endParaRPr lang="hu-HU" dirty="0" smtClean="0">
              <a:latin typeface="Times New Roman" pitchFamily="18" charset="0"/>
              <a:cs typeface="Times New Roman" pitchFamily="18" charset="0"/>
            </a:endParaRPr>
          </a:p>
          <a:p>
            <a:endParaRPr lang="hu-HU"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11</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6232371"/>
              </p:ext>
            </p:extLst>
          </p:nvPr>
        </p:nvGraphicFramePr>
        <p:xfrm>
          <a:off x="1841500" y="2910921"/>
          <a:ext cx="2220913" cy="469900"/>
        </p:xfrm>
        <a:graphic>
          <a:graphicData uri="http://schemas.openxmlformats.org/presentationml/2006/ole">
            <mc:AlternateContent xmlns:mc="http://schemas.openxmlformats.org/markup-compatibility/2006">
              <mc:Choice xmlns:v="urn:schemas-microsoft-com:vml" Requires="v">
                <p:oleObj spid="_x0000_s33274" name="Dokumentum" r:id="rId3" imgW="2221200" imgH="469800" progId="Word.OpenDocumentText.12">
                  <p:embed/>
                </p:oleObj>
              </mc:Choice>
              <mc:Fallback>
                <p:oleObj name="Dokumentum" r:id="rId3" imgW="2221200" imgH="469800" progId="Word.OpenDocumentText.12">
                  <p:embed/>
                  <p:pic>
                    <p:nvPicPr>
                      <p:cNvPr id="0" name=""/>
                      <p:cNvPicPr/>
                      <p:nvPr/>
                    </p:nvPicPr>
                    <p:blipFill>
                      <a:blip r:embed="rId4"/>
                      <a:stretch>
                        <a:fillRect/>
                      </a:stretch>
                    </p:blipFill>
                    <p:spPr>
                      <a:xfrm>
                        <a:off x="1841500" y="2910921"/>
                        <a:ext cx="2220913" cy="469900"/>
                      </a:xfrm>
                      <a:prstGeom prst="rect">
                        <a:avLst/>
                      </a:prstGeom>
                    </p:spPr>
                  </p:pic>
                </p:oleObj>
              </mc:Fallback>
            </mc:AlternateContent>
          </a:graphicData>
        </a:graphic>
      </p:graphicFrame>
      <p:graphicFrame>
        <p:nvGraphicFramePr>
          <p:cNvPr id="6" name="Objektum 5"/>
          <p:cNvGraphicFramePr>
            <a:graphicFrameLocks noChangeAspect="1"/>
          </p:cNvGraphicFramePr>
          <p:nvPr>
            <p:extLst>
              <p:ext uri="{D42A27DB-BD31-4B8C-83A1-F6EECF244321}">
                <p14:modId xmlns:p14="http://schemas.microsoft.com/office/powerpoint/2010/main" val="1177184159"/>
              </p:ext>
            </p:extLst>
          </p:nvPr>
        </p:nvGraphicFramePr>
        <p:xfrm>
          <a:off x="1841500" y="3804815"/>
          <a:ext cx="4270375" cy="1708150"/>
        </p:xfrm>
        <a:graphic>
          <a:graphicData uri="http://schemas.openxmlformats.org/presentationml/2006/ole">
            <mc:AlternateContent xmlns:mc="http://schemas.openxmlformats.org/markup-compatibility/2006">
              <mc:Choice xmlns:v="urn:schemas-microsoft-com:vml" Requires="v">
                <p:oleObj spid="_x0000_s33275" name="Document" r:id="rId5" imgW="4339080" imgH="1735200" progId="Word.OpenDocumentText.12">
                  <p:embed/>
                </p:oleObj>
              </mc:Choice>
              <mc:Fallback>
                <p:oleObj name="Document" r:id="rId5" imgW="4339080" imgH="1735200" progId="Word.OpenDocumentText.12">
                  <p:embed/>
                  <p:pic>
                    <p:nvPicPr>
                      <p:cNvPr id="0" name=""/>
                      <p:cNvPicPr/>
                      <p:nvPr/>
                    </p:nvPicPr>
                    <p:blipFill>
                      <a:blip r:embed="rId6"/>
                      <a:stretch>
                        <a:fillRect/>
                      </a:stretch>
                    </p:blipFill>
                    <p:spPr>
                      <a:xfrm>
                        <a:off x="1841500" y="3804815"/>
                        <a:ext cx="4270375" cy="1708150"/>
                      </a:xfrm>
                      <a:prstGeom prst="rect">
                        <a:avLst/>
                      </a:prstGeom>
                    </p:spPr>
                  </p:pic>
                </p:oleObj>
              </mc:Fallback>
            </mc:AlternateContent>
          </a:graphicData>
        </a:graphic>
      </p:graphicFrame>
      <p:graphicFrame>
        <p:nvGraphicFramePr>
          <p:cNvPr id="7" name="Objektum 6"/>
          <p:cNvGraphicFramePr>
            <a:graphicFrameLocks noChangeAspect="1"/>
          </p:cNvGraphicFramePr>
          <p:nvPr>
            <p:extLst>
              <p:ext uri="{D42A27DB-BD31-4B8C-83A1-F6EECF244321}">
                <p14:modId xmlns:p14="http://schemas.microsoft.com/office/powerpoint/2010/main" val="4266810130"/>
              </p:ext>
            </p:extLst>
          </p:nvPr>
        </p:nvGraphicFramePr>
        <p:xfrm>
          <a:off x="1781968" y="5804443"/>
          <a:ext cx="6094413" cy="868363"/>
        </p:xfrm>
        <a:graphic>
          <a:graphicData uri="http://schemas.openxmlformats.org/presentationml/2006/ole">
            <mc:AlternateContent xmlns:mc="http://schemas.openxmlformats.org/markup-compatibility/2006">
              <mc:Choice xmlns:v="urn:schemas-microsoft-com:vml" Requires="v">
                <p:oleObj spid="_x0000_s33276" name="Document" r:id="rId7" imgW="6094080" imgH="868320" progId="Word.OpenDocumentText.12">
                  <p:embed/>
                </p:oleObj>
              </mc:Choice>
              <mc:Fallback>
                <p:oleObj name="Document" r:id="rId7" imgW="6094080" imgH="868320" progId="Word.OpenDocumentText.12">
                  <p:embed/>
                  <p:pic>
                    <p:nvPicPr>
                      <p:cNvPr id="0" name=""/>
                      <p:cNvPicPr/>
                      <p:nvPr/>
                    </p:nvPicPr>
                    <p:blipFill>
                      <a:blip r:embed="rId8"/>
                      <a:stretch>
                        <a:fillRect/>
                      </a:stretch>
                    </p:blipFill>
                    <p:spPr>
                      <a:xfrm>
                        <a:off x="1781968" y="5804443"/>
                        <a:ext cx="6094413" cy="868363"/>
                      </a:xfrm>
                      <a:prstGeom prst="rect">
                        <a:avLst/>
                      </a:prstGeom>
                    </p:spPr>
                  </p:pic>
                </p:oleObj>
              </mc:Fallback>
            </mc:AlternateContent>
          </a:graphicData>
        </a:graphic>
      </p:graphicFrame>
    </p:spTree>
    <p:extLst>
      <p:ext uri="{BB962C8B-B14F-4D97-AF65-F5344CB8AC3E}">
        <p14:creationId xmlns:p14="http://schemas.microsoft.com/office/powerpoint/2010/main" val="15575578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Graphical shapes</a:t>
            </a:r>
            <a:r>
              <a:rPr lang="hu-HU" sz="2400" b="1" dirty="0" smtClean="0">
                <a:latin typeface="Times New Roman" pitchFamily="18" charset="0"/>
                <a:cs typeface="Times New Roman" pitchFamily="18" charset="0"/>
              </a:rPr>
              <a:t> (1)</a:t>
            </a:r>
            <a:endParaRPr lang="hu-HU" sz="2400" b="1"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12</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3180529881"/>
              </p:ext>
            </p:extLst>
          </p:nvPr>
        </p:nvGraphicFramePr>
        <p:xfrm>
          <a:off x="1448966" y="1628800"/>
          <a:ext cx="6075362" cy="4054475"/>
        </p:xfrm>
        <a:graphic>
          <a:graphicData uri="http://schemas.openxmlformats.org/presentationml/2006/ole">
            <mc:AlternateContent xmlns:mc="http://schemas.openxmlformats.org/markup-compatibility/2006">
              <mc:Choice xmlns:v="urn:schemas-microsoft-com:vml" Requires="v">
                <p:oleObj spid="_x0000_s33944" name="Dokumentum" r:id="rId3" imgW="6094080" imgH="4064040" progId="Word.OpenDocumentText.12">
                  <p:embed/>
                </p:oleObj>
              </mc:Choice>
              <mc:Fallback>
                <p:oleObj name="Dokumentum" r:id="rId3" imgW="6094080" imgH="4064040" progId="Word.OpenDocumentText.12">
                  <p:embed/>
                  <p:pic>
                    <p:nvPicPr>
                      <p:cNvPr id="0" name=""/>
                      <p:cNvPicPr/>
                      <p:nvPr/>
                    </p:nvPicPr>
                    <p:blipFill>
                      <a:blip r:embed="rId4"/>
                      <a:stretch>
                        <a:fillRect/>
                      </a:stretch>
                    </p:blipFill>
                    <p:spPr>
                      <a:xfrm>
                        <a:off x="1448966" y="1628800"/>
                        <a:ext cx="6075362" cy="4054475"/>
                      </a:xfrm>
                      <a:prstGeom prst="rect">
                        <a:avLst/>
                      </a:prstGeom>
                    </p:spPr>
                  </p:pic>
                </p:oleObj>
              </mc:Fallback>
            </mc:AlternateContent>
          </a:graphicData>
        </a:graphic>
      </p:graphicFrame>
    </p:spTree>
    <p:extLst>
      <p:ext uri="{BB962C8B-B14F-4D97-AF65-F5344CB8AC3E}">
        <p14:creationId xmlns:p14="http://schemas.microsoft.com/office/powerpoint/2010/main" val="14586747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Graphical shapes </a:t>
            </a:r>
            <a:r>
              <a:rPr lang="hu-HU" sz="2400" b="1" dirty="0" smtClean="0">
                <a:latin typeface="Times New Roman" pitchFamily="18" charset="0"/>
                <a:cs typeface="Times New Roman" pitchFamily="18" charset="0"/>
              </a:rPr>
              <a:t>(2)</a:t>
            </a:r>
          </a:p>
          <a:p>
            <a:endParaRPr lang="hu-HU" dirty="0"/>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13</a:t>
            </a:fld>
            <a:endParaRPr lang="hu-HU" dirty="0"/>
          </a:p>
        </p:txBody>
      </p:sp>
      <p:graphicFrame>
        <p:nvGraphicFramePr>
          <p:cNvPr id="5" name="Objektum 4"/>
          <p:cNvGraphicFramePr>
            <a:graphicFrameLocks noGrp="1" noChangeAspect="1"/>
          </p:cNvGraphicFramePr>
          <p:nvPr>
            <p:extLst>
              <p:ext uri="{D42A27DB-BD31-4B8C-83A1-F6EECF244321}">
                <p14:modId xmlns:p14="http://schemas.microsoft.com/office/powerpoint/2010/main" val="59463566"/>
              </p:ext>
            </p:extLst>
          </p:nvPr>
        </p:nvGraphicFramePr>
        <p:xfrm>
          <a:off x="1720850" y="1628800"/>
          <a:ext cx="6075363" cy="3175000"/>
        </p:xfrm>
        <a:graphic>
          <a:graphicData uri="http://schemas.openxmlformats.org/presentationml/2006/ole">
            <mc:AlternateContent xmlns:mc="http://schemas.openxmlformats.org/markup-compatibility/2006">
              <mc:Choice xmlns:v="urn:schemas-microsoft-com:vml" Requires="v">
                <p:oleObj spid="_x0000_s35993" name="Dokumentum" r:id="rId3" imgW="6094080" imgH="3187440" progId="Word.OpenDocumentText.12">
                  <p:embed/>
                </p:oleObj>
              </mc:Choice>
              <mc:Fallback>
                <p:oleObj name="Dokumentum" r:id="rId3" imgW="6094080" imgH="3187440" progId="Word.OpenDocumentText.12">
                  <p:embed/>
                  <p:pic>
                    <p:nvPicPr>
                      <p:cNvPr id="0" name="Objektum 6"/>
                      <p:cNvPicPr>
                        <a:picLocks noGrp="1" noChangeAspect="1" noChangeArrowheads="1"/>
                      </p:cNvPicPr>
                      <p:nvPr/>
                    </p:nvPicPr>
                    <p:blipFill>
                      <a:blip r:embed="rId4"/>
                      <a:srcRect/>
                      <a:stretch>
                        <a:fillRect/>
                      </a:stretch>
                    </p:blipFill>
                    <p:spPr bwMode="auto">
                      <a:xfrm>
                        <a:off x="1720850" y="1628800"/>
                        <a:ext cx="6075363"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591341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Using custom controls</a:t>
            </a:r>
            <a:endParaRPr lang="hu-HU" sz="2400" b="1"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Choosing the right control is depending on what we want to do but it is </a:t>
            </a:r>
            <a:r>
              <a:rPr lang="en-US" sz="2000" dirty="0" smtClean="0">
                <a:latin typeface="Times New Roman" pitchFamily="18" charset="0"/>
                <a:cs typeface="Times New Roman" pitchFamily="18" charset="0"/>
              </a:rPr>
              <a:t>handy</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to </a:t>
            </a:r>
            <a:r>
              <a:rPr lang="en-US" sz="2000" dirty="0" smtClean="0">
                <a:latin typeface="Times New Roman" pitchFamily="18" charset="0"/>
                <a:cs typeface="Times New Roman" pitchFamily="18" charset="0"/>
              </a:rPr>
              <a:t>inherit </a:t>
            </a:r>
            <a:r>
              <a:rPr lang="en-US" sz="2000" dirty="0" smtClean="0">
                <a:latin typeface="Times New Roman" pitchFamily="18" charset="0"/>
                <a:cs typeface="Times New Roman" pitchFamily="18" charset="0"/>
              </a:rPr>
              <a:t>from </a:t>
            </a:r>
            <a:r>
              <a:rPr lang="en-US" sz="2000" dirty="0" smtClean="0">
                <a:latin typeface="Times New Roman" pitchFamily="18" charset="0"/>
                <a:cs typeface="Times New Roman" pitchFamily="18" charset="0"/>
              </a:rPr>
              <a:t>the right </a:t>
            </a:r>
            <a:r>
              <a:rPr lang="en-US" sz="2000" dirty="0" smtClean="0">
                <a:latin typeface="Times New Roman" pitchFamily="18" charset="0"/>
                <a:cs typeface="Times New Roman" pitchFamily="18" charset="0"/>
              </a:rPr>
              <a:t>control</a:t>
            </a:r>
            <a:r>
              <a:rPr lang="hu-HU" sz="2000" dirty="0" smtClean="0">
                <a:latin typeface="Times New Roman" pitchFamily="18" charset="0"/>
                <a:cs typeface="Times New Roman" pitchFamily="18" charset="0"/>
              </a:rPr>
              <a:t>:</a:t>
            </a:r>
          </a:p>
          <a:p>
            <a:pPr lvl="1"/>
            <a:r>
              <a:rPr lang="hu-HU" sz="1600" dirty="0" err="1" smtClean="0">
                <a:latin typeface="Times New Roman" pitchFamily="18" charset="0"/>
                <a:cs typeface="Times New Roman" pitchFamily="18" charset="0"/>
              </a:rPr>
              <a:t>UIElement</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the drawing is completely custom</a:t>
            </a:r>
            <a:endParaRPr lang="hu-HU" sz="1600" dirty="0" smtClean="0">
              <a:latin typeface="Times New Roman" pitchFamily="18" charset="0"/>
              <a:cs typeface="Times New Roman" pitchFamily="18" charset="0"/>
            </a:endParaRPr>
          </a:p>
          <a:p>
            <a:pPr lvl="1"/>
            <a:r>
              <a:rPr lang="hu-HU" sz="1600" dirty="0" err="1" smtClean="0">
                <a:latin typeface="Times New Roman" pitchFamily="18" charset="0"/>
                <a:cs typeface="Times New Roman" pitchFamily="18" charset="0"/>
              </a:rPr>
              <a:t>Control</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the drawing is custom and the control has background</a:t>
            </a:r>
            <a:endParaRPr lang="hu-HU" sz="1600" dirty="0" smtClean="0">
              <a:latin typeface="Times New Roman" pitchFamily="18" charset="0"/>
              <a:cs typeface="Times New Roman" pitchFamily="18" charset="0"/>
            </a:endParaRPr>
          </a:p>
          <a:p>
            <a:pPr lvl="1"/>
            <a:r>
              <a:rPr lang="hu-HU" sz="1600" dirty="0" err="1" smtClean="0">
                <a:latin typeface="Times New Roman" pitchFamily="18" charset="0"/>
                <a:cs typeface="Times New Roman" pitchFamily="18" charset="0"/>
              </a:rPr>
              <a:t>ContentControl</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the control contains children items, there is no need for organizing these items.</a:t>
            </a:r>
            <a:endParaRPr lang="hu-HU" sz="1600" dirty="0" smtClean="0">
              <a:latin typeface="Times New Roman" pitchFamily="18" charset="0"/>
              <a:cs typeface="Times New Roman" pitchFamily="18" charset="0"/>
            </a:endParaRPr>
          </a:p>
          <a:p>
            <a:pPr lvl="1"/>
            <a:r>
              <a:rPr lang="hu-HU" sz="1600" dirty="0" smtClean="0">
                <a:latin typeface="Times New Roman" pitchFamily="18" charset="0"/>
                <a:cs typeface="Times New Roman" pitchFamily="18" charset="0"/>
              </a:rPr>
              <a:t>Panel: </a:t>
            </a:r>
            <a:r>
              <a:rPr lang="en-US" sz="1600" dirty="0" smtClean="0">
                <a:latin typeface="Times New Roman" pitchFamily="18" charset="0"/>
                <a:cs typeface="Times New Roman" pitchFamily="18" charset="0"/>
              </a:rPr>
              <a:t>the Panel let us to organize the children elements.</a:t>
            </a:r>
            <a:endParaRPr lang="hu-HU" sz="1600" dirty="0" smtClean="0">
              <a:latin typeface="Times New Roman" pitchFamily="18" charset="0"/>
              <a:cs typeface="Times New Roman" pitchFamily="18" charset="0"/>
            </a:endParaRPr>
          </a:p>
          <a:p>
            <a:pPr lvl="1"/>
            <a:endParaRPr lang="hu-HU" sz="16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14</a:t>
            </a:fld>
            <a:endParaRPr lang="hu-HU" dirty="0"/>
          </a:p>
        </p:txBody>
      </p:sp>
    </p:spTree>
    <p:extLst>
      <p:ext uri="{BB962C8B-B14F-4D97-AF65-F5344CB8AC3E}">
        <p14:creationId xmlns:p14="http://schemas.microsoft.com/office/powerpoint/2010/main" val="38281096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Organizing and measuring the elements</a:t>
            </a:r>
            <a:endParaRPr lang="hu-HU" sz="24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following methods do the placement/allocation</a:t>
            </a:r>
            <a:r>
              <a:rPr lang="hu-HU" sz="2000" dirty="0" smtClean="0">
                <a:latin typeface="Times New Roman" pitchFamily="18" charset="0"/>
                <a:cs typeface="Times New Roman" pitchFamily="18" charset="0"/>
              </a:rPr>
              <a:t>:</a:t>
            </a:r>
          </a:p>
          <a:p>
            <a:pPr lvl="1"/>
            <a:r>
              <a:rPr lang="en-US" sz="1600" dirty="0" smtClean="0">
                <a:latin typeface="Times New Roman" pitchFamily="18" charset="0"/>
                <a:cs typeface="Times New Roman" pitchFamily="18" charset="0"/>
              </a:rPr>
              <a:t>The </a:t>
            </a:r>
            <a:r>
              <a:rPr lang="hu-HU" sz="1600" dirty="0" err="1">
                <a:latin typeface="Times New Roman" pitchFamily="18" charset="0"/>
                <a:cs typeface="Times New Roman" pitchFamily="18" charset="0"/>
              </a:rPr>
              <a:t>MeasureOverride</a:t>
            </a:r>
            <a:r>
              <a:rPr lang="hu-HU" sz="1600"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method called to identify the available space for the elements</a:t>
            </a:r>
            <a:r>
              <a:rPr lang="hu-HU"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 and the desired space to place them</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The method input parameters are the following: available width and height</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the output parameters are the: desired width and height</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in case of picture – the size of the picture, for text – the sufficient space for the character chain</a:t>
            </a:r>
            <a:r>
              <a:rPr lang="hu-H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To fill the maximal available space for each element the desired sizes must be sufficient.</a:t>
            </a:r>
          </a:p>
          <a:p>
            <a:pPr lvl="1"/>
            <a:endParaRPr lang="hu-HU" sz="1600" dirty="0">
              <a:latin typeface="Times New Roman" pitchFamily="18" charset="0"/>
              <a:cs typeface="Times New Roman" pitchFamily="18" charset="0"/>
            </a:endParaRPr>
          </a:p>
          <a:p>
            <a:pPr lvl="1"/>
            <a:endParaRPr lang="hu-HU" sz="1600" dirty="0" smtClean="0">
              <a:latin typeface="Times New Roman" pitchFamily="18" charset="0"/>
              <a:cs typeface="Times New Roman" pitchFamily="18" charset="0"/>
            </a:endParaRPr>
          </a:p>
          <a:p>
            <a:pPr lvl="1"/>
            <a:endParaRPr lang="en-US" sz="1600" dirty="0" smtClean="0">
              <a:latin typeface="Times New Roman" pitchFamily="18" charset="0"/>
              <a:cs typeface="Times New Roman" pitchFamily="18" charset="0"/>
            </a:endParaRPr>
          </a:p>
          <a:p>
            <a:pPr lvl="1"/>
            <a:r>
              <a:rPr lang="en-US" sz="1600" dirty="0" smtClean="0">
                <a:latin typeface="Times New Roman" pitchFamily="18" charset="0"/>
                <a:cs typeface="Times New Roman" pitchFamily="18" charset="0"/>
              </a:rPr>
              <a:t>After determining the sizes the virtual </a:t>
            </a:r>
            <a:r>
              <a:rPr lang="en-US" sz="1600" dirty="0" err="1" smtClean="0">
                <a:latin typeface="Times New Roman" pitchFamily="18" charset="0"/>
                <a:cs typeface="Times New Roman" pitchFamily="18" charset="0"/>
              </a:rPr>
              <a:t>ArrangeOverride</a:t>
            </a:r>
            <a:r>
              <a:rPr lang="en-US" sz="1600" dirty="0" smtClean="0">
                <a:latin typeface="Times New Roman" pitchFamily="18" charset="0"/>
                <a:cs typeface="Times New Roman" pitchFamily="18" charset="0"/>
              </a:rPr>
              <a:t> method is called, which will adjust the final sizes based on the previous method’s output. The Panel control is using this method to place its children to the right place.</a:t>
            </a:r>
            <a:endParaRPr lang="hu-HU" sz="1600" dirty="0" smtClean="0">
              <a:latin typeface="Times New Roman" pitchFamily="18" charset="0"/>
              <a:cs typeface="Times New Roman" pitchFamily="18" charset="0"/>
            </a:endParaRPr>
          </a:p>
          <a:p>
            <a:pPr lvl="1"/>
            <a:endParaRPr lang="hu-HU" sz="2000" dirty="0" smtClean="0">
              <a:latin typeface="Times New Roman" pitchFamily="18" charset="0"/>
              <a:cs typeface="Times New Roman" pitchFamily="18" charset="0"/>
            </a:endParaRPr>
          </a:p>
          <a:p>
            <a:pPr lvl="1"/>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15</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3651357354"/>
              </p:ext>
            </p:extLst>
          </p:nvPr>
        </p:nvGraphicFramePr>
        <p:xfrm>
          <a:off x="1824176" y="5373216"/>
          <a:ext cx="6553200" cy="331788"/>
        </p:xfrm>
        <a:graphic>
          <a:graphicData uri="http://schemas.openxmlformats.org/presentationml/2006/ole">
            <mc:AlternateContent xmlns:mc="http://schemas.openxmlformats.org/markup-compatibility/2006">
              <mc:Choice xmlns:v="urn:schemas-microsoft-com:vml" Requires="v">
                <p:oleObj spid="_x0000_s37114" name="Dokumentum" r:id="rId3" imgW="6552720" imgH="332280" progId="Word.OpenDocumentText.12">
                  <p:embed/>
                </p:oleObj>
              </mc:Choice>
              <mc:Fallback>
                <p:oleObj name="Dokumentum" r:id="rId3" imgW="6552720" imgH="332280" progId="Word.OpenDocumentText.12">
                  <p:embed/>
                  <p:pic>
                    <p:nvPicPr>
                      <p:cNvPr id="0" name=""/>
                      <p:cNvPicPr/>
                      <p:nvPr/>
                    </p:nvPicPr>
                    <p:blipFill>
                      <a:blip r:embed="rId4"/>
                      <a:stretch>
                        <a:fillRect/>
                      </a:stretch>
                    </p:blipFill>
                    <p:spPr>
                      <a:xfrm>
                        <a:off x="1824176" y="5373216"/>
                        <a:ext cx="6553200" cy="331788"/>
                      </a:xfrm>
                      <a:prstGeom prst="rect">
                        <a:avLst/>
                      </a:prstGeom>
                    </p:spPr>
                  </p:pic>
                </p:oleObj>
              </mc:Fallback>
            </mc:AlternateContent>
          </a:graphicData>
        </a:graphic>
      </p:graphicFrame>
      <p:graphicFrame>
        <p:nvGraphicFramePr>
          <p:cNvPr id="6" name="Objektum 5"/>
          <p:cNvGraphicFramePr>
            <a:graphicFrameLocks noChangeAspect="1"/>
          </p:cNvGraphicFramePr>
          <p:nvPr>
            <p:extLst>
              <p:ext uri="{D42A27DB-BD31-4B8C-83A1-F6EECF244321}">
                <p14:modId xmlns:p14="http://schemas.microsoft.com/office/powerpoint/2010/main" val="2383937396"/>
              </p:ext>
            </p:extLst>
          </p:nvPr>
        </p:nvGraphicFramePr>
        <p:xfrm>
          <a:off x="1835224" y="3614536"/>
          <a:ext cx="6648450" cy="538162"/>
        </p:xfrm>
        <a:graphic>
          <a:graphicData uri="http://schemas.openxmlformats.org/presentationml/2006/ole">
            <mc:AlternateContent xmlns:mc="http://schemas.openxmlformats.org/markup-compatibility/2006">
              <mc:Choice xmlns:v="urn:schemas-microsoft-com:vml" Requires="v">
                <p:oleObj spid="_x0000_s37115" name="Dokumentum" r:id="rId5" imgW="6649200" imgH="537480" progId="Word.OpenDocumentText.12">
                  <p:embed/>
                </p:oleObj>
              </mc:Choice>
              <mc:Fallback>
                <p:oleObj name="Dokumentum" r:id="rId5" imgW="6649200" imgH="537480" progId="Word.OpenDocumentText.12">
                  <p:embed/>
                  <p:pic>
                    <p:nvPicPr>
                      <p:cNvPr id="0" name=""/>
                      <p:cNvPicPr/>
                      <p:nvPr/>
                    </p:nvPicPr>
                    <p:blipFill>
                      <a:blip r:embed="rId6"/>
                      <a:stretch>
                        <a:fillRect/>
                      </a:stretch>
                    </p:blipFill>
                    <p:spPr>
                      <a:xfrm>
                        <a:off x="1835224" y="3614536"/>
                        <a:ext cx="6648450" cy="538162"/>
                      </a:xfrm>
                      <a:prstGeom prst="rect">
                        <a:avLst/>
                      </a:prstGeom>
                    </p:spPr>
                  </p:pic>
                </p:oleObj>
              </mc:Fallback>
            </mc:AlternateContent>
          </a:graphicData>
        </a:graphic>
      </p:graphicFrame>
    </p:spTree>
    <p:extLst>
      <p:ext uri="{BB962C8B-B14F-4D97-AF65-F5344CB8AC3E}">
        <p14:creationId xmlns:p14="http://schemas.microsoft.com/office/powerpoint/2010/main" val="14589158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Drawing with custom control</a:t>
            </a:r>
            <a:endParaRPr lang="hu-HU" sz="24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For custom drawing we need to define the </a:t>
            </a:r>
            <a:r>
              <a:rPr lang="en-US" sz="2000" dirty="0" err="1" smtClean="0">
                <a:latin typeface="Times New Roman" pitchFamily="18" charset="0"/>
                <a:cs typeface="Times New Roman" pitchFamily="18" charset="0"/>
              </a:rPr>
              <a:t>OnRender</a:t>
            </a:r>
            <a:r>
              <a:rPr lang="en-US" sz="2000" dirty="0" smtClean="0">
                <a:latin typeface="Times New Roman" pitchFamily="18" charset="0"/>
                <a:cs typeface="Times New Roman" pitchFamily="18" charset="0"/>
              </a:rPr>
              <a:t> virtual method</a:t>
            </a:r>
            <a:r>
              <a:rPr lang="hu-HU" sz="2000" dirty="0" smtClean="0">
                <a:latin typeface="Times New Roman" pitchFamily="18" charset="0"/>
                <a:cs typeface="Times New Roman" pitchFamily="18" charset="0"/>
              </a:rPr>
              <a:t>:</a:t>
            </a:r>
          </a:p>
          <a:p>
            <a:endParaRPr lang="en-US"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taken parameter is a </a:t>
            </a:r>
            <a:r>
              <a:rPr lang="en-US" sz="2000" dirty="0" err="1" smtClean="0">
                <a:latin typeface="Times New Roman" pitchFamily="18" charset="0"/>
                <a:cs typeface="Times New Roman" pitchFamily="18" charset="0"/>
              </a:rPr>
              <a:t>DrawingContext</a:t>
            </a:r>
            <a:r>
              <a:rPr lang="en-US" sz="2000" dirty="0" smtClean="0">
                <a:latin typeface="Times New Roman" pitchFamily="18" charset="0"/>
                <a:cs typeface="Times New Roman" pitchFamily="18" charset="0"/>
              </a:rPr>
              <a:t> object, the type helps us to draw the given element</a:t>
            </a:r>
            <a:r>
              <a:rPr lang="hu-HU" sz="2000" dirty="0" smtClean="0">
                <a:latin typeface="Times New Roman" pitchFamily="18" charset="0"/>
                <a:cs typeface="Times New Roman" pitchFamily="18" charset="0"/>
              </a:rPr>
              <a:t>:</a:t>
            </a:r>
          </a:p>
          <a:p>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16</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4239718160"/>
              </p:ext>
            </p:extLst>
          </p:nvPr>
        </p:nvGraphicFramePr>
        <p:xfrm>
          <a:off x="1495124" y="2239690"/>
          <a:ext cx="6094412" cy="506413"/>
        </p:xfrm>
        <a:graphic>
          <a:graphicData uri="http://schemas.openxmlformats.org/presentationml/2006/ole">
            <mc:AlternateContent xmlns:mc="http://schemas.openxmlformats.org/markup-compatibility/2006">
              <mc:Choice xmlns:v="urn:schemas-microsoft-com:vml" Requires="v">
                <p:oleObj spid="_x0000_s38123" name="Dokumentum" r:id="rId3" imgW="6094080" imgH="506160" progId="Word.OpenDocumentText.12">
                  <p:embed/>
                </p:oleObj>
              </mc:Choice>
              <mc:Fallback>
                <p:oleObj name="Dokumentum" r:id="rId3" imgW="6094080" imgH="506160" progId="Word.OpenDocumentText.12">
                  <p:embed/>
                  <p:pic>
                    <p:nvPicPr>
                      <p:cNvPr id="0" name=""/>
                      <p:cNvPicPr/>
                      <p:nvPr/>
                    </p:nvPicPr>
                    <p:blipFill>
                      <a:blip r:embed="rId4"/>
                      <a:stretch>
                        <a:fillRect/>
                      </a:stretch>
                    </p:blipFill>
                    <p:spPr>
                      <a:xfrm>
                        <a:off x="1495124" y="2239690"/>
                        <a:ext cx="6094412" cy="506413"/>
                      </a:xfrm>
                      <a:prstGeom prst="rect">
                        <a:avLst/>
                      </a:prstGeom>
                    </p:spPr>
                  </p:pic>
                </p:oleObj>
              </mc:Fallback>
            </mc:AlternateContent>
          </a:graphicData>
        </a:graphic>
      </p:graphicFrame>
      <p:graphicFrame>
        <p:nvGraphicFramePr>
          <p:cNvPr id="6" name="Objektum 5"/>
          <p:cNvGraphicFramePr>
            <a:graphicFrameLocks noChangeAspect="1"/>
          </p:cNvGraphicFramePr>
          <p:nvPr>
            <p:extLst>
              <p:ext uri="{D42A27DB-BD31-4B8C-83A1-F6EECF244321}">
                <p14:modId xmlns:p14="http://schemas.microsoft.com/office/powerpoint/2010/main" val="2841400760"/>
              </p:ext>
            </p:extLst>
          </p:nvPr>
        </p:nvGraphicFramePr>
        <p:xfrm>
          <a:off x="1478388" y="3645024"/>
          <a:ext cx="6094412" cy="1938338"/>
        </p:xfrm>
        <a:graphic>
          <a:graphicData uri="http://schemas.openxmlformats.org/presentationml/2006/ole">
            <mc:AlternateContent xmlns:mc="http://schemas.openxmlformats.org/markup-compatibility/2006">
              <mc:Choice xmlns:v="urn:schemas-microsoft-com:vml" Requires="v">
                <p:oleObj spid="_x0000_s38124" name="Dokumentum" r:id="rId5" imgW="6094080" imgH="1938240" progId="Word.OpenDocumentText.12">
                  <p:embed/>
                </p:oleObj>
              </mc:Choice>
              <mc:Fallback>
                <p:oleObj name="Dokumentum" r:id="rId5" imgW="6094080" imgH="1938240" progId="Word.OpenDocumentText.12">
                  <p:embed/>
                  <p:pic>
                    <p:nvPicPr>
                      <p:cNvPr id="0" name=""/>
                      <p:cNvPicPr/>
                      <p:nvPr/>
                    </p:nvPicPr>
                    <p:blipFill>
                      <a:blip r:embed="rId6"/>
                      <a:stretch>
                        <a:fillRect/>
                      </a:stretch>
                    </p:blipFill>
                    <p:spPr>
                      <a:xfrm>
                        <a:off x="1478388" y="3645024"/>
                        <a:ext cx="6094412" cy="1938338"/>
                      </a:xfrm>
                      <a:prstGeom prst="rect">
                        <a:avLst/>
                      </a:prstGeom>
                    </p:spPr>
                  </p:pic>
                </p:oleObj>
              </mc:Fallback>
            </mc:AlternateContent>
          </a:graphicData>
        </a:graphic>
      </p:graphicFrame>
    </p:spTree>
    <p:extLst>
      <p:ext uri="{BB962C8B-B14F-4D97-AF65-F5344CB8AC3E}">
        <p14:creationId xmlns:p14="http://schemas.microsoft.com/office/powerpoint/2010/main" val="33277007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Extend them with properties</a:t>
            </a:r>
            <a:endParaRPr lang="hu-HU" sz="24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If we want to extend the custom control</a:t>
            </a:r>
            <a:r>
              <a:rPr lang="hu-H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which will affect the display</a:t>
            </a:r>
            <a:r>
              <a:rPr lang="hu-H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update operation is necessary</a:t>
            </a:r>
            <a:r>
              <a:rPr lang="hu-HU" sz="2000" dirty="0" smtClean="0">
                <a:latin typeface="Times New Roman" pitchFamily="18" charset="0"/>
                <a:cs typeface="Times New Roman" pitchFamily="18" charset="0"/>
              </a:rPr>
              <a:t>:</a:t>
            </a: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endParaRPr lang="hu-HU" sz="2000" dirty="0">
              <a:latin typeface="Times New Roman" pitchFamily="18" charset="0"/>
              <a:cs typeface="Times New Roman" pitchFamily="18" charset="0"/>
            </a:endParaRPr>
          </a:p>
          <a:p>
            <a:endParaRPr lang="hu-H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In the example above we defined a color for text property. If this property changes the element will be redrawn with the Invalidate() method.</a:t>
            </a:r>
            <a:endParaRPr lang="hu-H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Knowing that the added property will change the element size, then the </a:t>
            </a:r>
            <a:r>
              <a:rPr lang="en-US" sz="2000" dirty="0" err="1" smtClean="0">
                <a:latin typeface="Times New Roman" pitchFamily="18" charset="0"/>
                <a:cs typeface="Times New Roman" pitchFamily="18" charset="0"/>
              </a:rPr>
              <a:t>InvalidateMeasure</a:t>
            </a:r>
            <a:r>
              <a:rPr lang="en-US" sz="2000" dirty="0" smtClean="0">
                <a:latin typeface="Times New Roman" pitchFamily="18" charset="0"/>
                <a:cs typeface="Times New Roman" pitchFamily="18" charset="0"/>
              </a:rPr>
              <a:t>() need to be called.</a:t>
            </a:r>
            <a:endParaRPr lang="hu-H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If the added property affect the layout of the elements the </a:t>
            </a:r>
            <a:r>
              <a:rPr lang="hu-HU" sz="2000" dirty="0" err="1" smtClean="0">
                <a:latin typeface="Times New Roman" pitchFamily="18" charset="0"/>
                <a:cs typeface="Times New Roman" pitchFamily="18" charset="0"/>
              </a:rPr>
              <a:t>InvalidateArrange</a:t>
            </a:r>
            <a:r>
              <a:rPr lang="en-US" sz="2000" dirty="0" smtClean="0">
                <a:latin typeface="Times New Roman" pitchFamily="18" charset="0"/>
                <a:cs typeface="Times New Roman" pitchFamily="18" charset="0"/>
              </a:rPr>
              <a:t>() should be called.</a:t>
            </a:r>
            <a:endParaRPr lang="hu-HU" sz="20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17</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3498586765"/>
              </p:ext>
            </p:extLst>
          </p:nvPr>
        </p:nvGraphicFramePr>
        <p:xfrm>
          <a:off x="1403648" y="2276872"/>
          <a:ext cx="6075363" cy="1684338"/>
        </p:xfrm>
        <a:graphic>
          <a:graphicData uri="http://schemas.openxmlformats.org/presentationml/2006/ole">
            <mc:AlternateContent xmlns:mc="http://schemas.openxmlformats.org/markup-compatibility/2006">
              <mc:Choice xmlns:v="urn:schemas-microsoft-com:vml" Requires="v">
                <p:oleObj spid="_x0000_s39028" name="Dokumentum" r:id="rId3" imgW="6094080" imgH="1699560" progId="Word.OpenDocumentText.12">
                  <p:embed/>
                </p:oleObj>
              </mc:Choice>
              <mc:Fallback>
                <p:oleObj name="Dokumentum" r:id="rId3" imgW="6094080" imgH="1699560" progId="Word.OpenDocumentText.12">
                  <p:embed/>
                  <p:pic>
                    <p:nvPicPr>
                      <p:cNvPr id="0" name=""/>
                      <p:cNvPicPr/>
                      <p:nvPr/>
                    </p:nvPicPr>
                    <p:blipFill>
                      <a:blip r:embed="rId4"/>
                      <a:stretch>
                        <a:fillRect/>
                      </a:stretch>
                    </p:blipFill>
                    <p:spPr>
                      <a:xfrm>
                        <a:off x="1403648" y="2276872"/>
                        <a:ext cx="6075363" cy="1684338"/>
                      </a:xfrm>
                      <a:prstGeom prst="rect">
                        <a:avLst/>
                      </a:prstGeom>
                    </p:spPr>
                  </p:pic>
                </p:oleObj>
              </mc:Fallback>
            </mc:AlternateContent>
          </a:graphicData>
        </a:graphic>
      </p:graphicFrame>
    </p:spTree>
    <p:extLst>
      <p:ext uri="{BB962C8B-B14F-4D97-AF65-F5344CB8AC3E}">
        <p14:creationId xmlns:p14="http://schemas.microsoft.com/office/powerpoint/2010/main" val="23661332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 </a:t>
            </a:r>
            <a:r>
              <a:rPr lang="hu-HU" dirty="0" err="1"/>
              <a:t>Window</a:t>
            </a:r>
            <a:r>
              <a:rPr lang="hu-HU" dirty="0"/>
              <a:t> </a:t>
            </a:r>
            <a:r>
              <a:rPr lang="hu-HU" dirty="0" err="1"/>
              <a:t>based</a:t>
            </a:r>
            <a:r>
              <a:rPr lang="hu-HU" dirty="0"/>
              <a:t> </a:t>
            </a:r>
            <a:r>
              <a:rPr lang="hu-HU" dirty="0" err="1"/>
              <a:t>visualization</a:t>
            </a:r>
            <a:endParaRPr lang="hu-HU" dirty="0"/>
          </a:p>
        </p:txBody>
      </p:sp>
      <p:sp>
        <p:nvSpPr>
          <p:cNvPr id="3" name="Tartalom helye 2"/>
          <p:cNvSpPr>
            <a:spLocks noGrp="1"/>
          </p:cNvSpPr>
          <p:nvPr>
            <p:ph idx="1"/>
          </p:nvPr>
        </p:nvSpPr>
        <p:spPr/>
        <p:txBody>
          <a:bodyPr/>
          <a:lstStyle/>
          <a:p>
            <a:pPr marL="0" indent="0">
              <a:buNone/>
            </a:pPr>
            <a:r>
              <a:rPr lang="en-US" sz="2400" b="1" dirty="0" smtClean="0">
                <a:latin typeface="Times New Roman" pitchFamily="18" charset="0"/>
                <a:cs typeface="Times New Roman" pitchFamily="18" charset="0"/>
              </a:rPr>
              <a:t>Event handling for custom controls</a:t>
            </a:r>
            <a:endParaRPr lang="hu-HU" sz="24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To handling an event it is worth to use the Handled parameter, it notifies the parent objects does not need to </a:t>
            </a:r>
            <a:r>
              <a:rPr lang="en-US" sz="2000" smtClean="0">
                <a:latin typeface="Times New Roman" pitchFamily="18" charset="0"/>
                <a:cs typeface="Times New Roman" pitchFamily="18" charset="0"/>
              </a:rPr>
              <a:t>process it</a:t>
            </a:r>
            <a:r>
              <a:rPr lang="hu-HU" sz="2000" dirty="0" smtClean="0">
                <a:latin typeface="Times New Roman" pitchFamily="18" charset="0"/>
                <a:cs typeface="Times New Roman" pitchFamily="18" charset="0"/>
              </a:rPr>
              <a:t>:</a:t>
            </a:r>
          </a:p>
          <a:p>
            <a:endParaRPr lang="hu-HU" sz="2000" dirty="0" smtClean="0">
              <a:latin typeface="Times New Roman" pitchFamily="18" charset="0"/>
              <a:cs typeface="Times New Roman" pitchFamily="18" charset="0"/>
            </a:endParaRPr>
          </a:p>
          <a:p>
            <a:endParaRPr lang="hu-HU"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18</a:t>
            </a:fld>
            <a:endParaRPr lang="hu-HU" dirty="0"/>
          </a:p>
        </p:txBody>
      </p:sp>
      <p:graphicFrame>
        <p:nvGraphicFramePr>
          <p:cNvPr id="5" name="Objektum 4"/>
          <p:cNvGraphicFramePr>
            <a:graphicFrameLocks noChangeAspect="1"/>
          </p:cNvGraphicFramePr>
          <p:nvPr>
            <p:extLst>
              <p:ext uri="{D42A27DB-BD31-4B8C-83A1-F6EECF244321}">
                <p14:modId xmlns:p14="http://schemas.microsoft.com/office/powerpoint/2010/main" val="1979043991"/>
              </p:ext>
            </p:extLst>
          </p:nvPr>
        </p:nvGraphicFramePr>
        <p:xfrm>
          <a:off x="1501924" y="2639938"/>
          <a:ext cx="6094412" cy="1581150"/>
        </p:xfrm>
        <a:graphic>
          <a:graphicData uri="http://schemas.openxmlformats.org/presentationml/2006/ole">
            <mc:AlternateContent xmlns:mc="http://schemas.openxmlformats.org/markup-compatibility/2006">
              <mc:Choice xmlns:v="urn:schemas-microsoft-com:vml" Requires="v">
                <p:oleObj spid="_x0000_s40047" name="Dokumentum" r:id="rId3" imgW="6094080" imgH="1581480" progId="Word.OpenDocumentText.12">
                  <p:embed/>
                </p:oleObj>
              </mc:Choice>
              <mc:Fallback>
                <p:oleObj name="Dokumentum" r:id="rId3" imgW="6094080" imgH="1581480" progId="Word.OpenDocumentText.12">
                  <p:embed/>
                  <p:pic>
                    <p:nvPicPr>
                      <p:cNvPr id="0" name=""/>
                      <p:cNvPicPr/>
                      <p:nvPr/>
                    </p:nvPicPr>
                    <p:blipFill>
                      <a:blip r:embed="rId4"/>
                      <a:stretch>
                        <a:fillRect/>
                      </a:stretch>
                    </p:blipFill>
                    <p:spPr>
                      <a:xfrm>
                        <a:off x="1501924" y="2639938"/>
                        <a:ext cx="6094412" cy="1581150"/>
                      </a:xfrm>
                      <a:prstGeom prst="rect">
                        <a:avLst/>
                      </a:prstGeom>
                    </p:spPr>
                  </p:pic>
                </p:oleObj>
              </mc:Fallback>
            </mc:AlternateContent>
          </a:graphicData>
        </a:graphic>
      </p:graphicFrame>
    </p:spTree>
    <p:extLst>
      <p:ext uri="{BB962C8B-B14F-4D97-AF65-F5344CB8AC3E}">
        <p14:creationId xmlns:p14="http://schemas.microsoft.com/office/powerpoint/2010/main" val="1958347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smtClean="0"/>
              <a:t>Review questions</a:t>
            </a:r>
            <a:endParaRPr lang="hu-HU" dirty="0"/>
          </a:p>
        </p:txBody>
      </p:sp>
      <p:sp>
        <p:nvSpPr>
          <p:cNvPr id="3" name="Tartalom helye 2"/>
          <p:cNvSpPr>
            <a:spLocks noGrp="1"/>
          </p:cNvSpPr>
          <p:nvPr>
            <p:ph idx="1"/>
          </p:nvPr>
        </p:nvSpPr>
        <p:spPr/>
        <p:txBody>
          <a:bodyPr/>
          <a:lstStyle/>
          <a:p>
            <a:r>
              <a:rPr lang="en-US" sz="2400" dirty="0" smtClean="0">
                <a:latin typeface="Times New Roman" pitchFamily="18" charset="0"/>
                <a:cs typeface="Times New Roman" pitchFamily="18" charset="0"/>
              </a:rPr>
              <a:t>Compare the Window based visualization with the </a:t>
            </a:r>
            <a:r>
              <a:rPr lang="en-US" sz="2400" dirty="0" err="1" smtClean="0">
                <a:latin typeface="Times New Roman" pitchFamily="18" charset="0"/>
                <a:cs typeface="Times New Roman" pitchFamily="18" charset="0"/>
              </a:rPr>
              <a:t>SimpleGraphics</a:t>
            </a:r>
            <a:r>
              <a:rPr lang="en-US" sz="2400" dirty="0" smtClean="0">
                <a:latin typeface="Times New Roman" pitchFamily="18" charset="0"/>
                <a:cs typeface="Times New Roman" pitchFamily="18" charset="0"/>
              </a:rPr>
              <a:t> way</a:t>
            </a:r>
            <a:r>
              <a:rPr lang="hu-HU"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Describe the </a:t>
            </a:r>
            <a:r>
              <a:rPr lang="hu-HU" sz="2400" dirty="0" err="1" smtClean="0">
                <a:latin typeface="Times New Roman" pitchFamily="18" charset="0"/>
                <a:cs typeface="Times New Roman" pitchFamily="18" charset="0"/>
              </a:rPr>
              <a:t>UIElement</a:t>
            </a:r>
            <a:r>
              <a:rPr lang="en-US" sz="2400" dirty="0" smtClean="0">
                <a:latin typeface="Times New Roman" pitchFamily="18" charset="0"/>
                <a:cs typeface="Times New Roman" pitchFamily="18" charset="0"/>
              </a:rPr>
              <a:t> class hierarchy</a:t>
            </a:r>
            <a:r>
              <a:rPr lang="hu-HU"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How do we create custom graphic control, and what type of options we have in the descendant chain</a:t>
            </a:r>
            <a:r>
              <a:rPr lang="hu-HU"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Extending the properties of a custom control, what are the things we wish </a:t>
            </a:r>
            <a:r>
              <a:rPr lang="en-US" sz="2400" smtClean="0">
                <a:latin typeface="Times New Roman" pitchFamily="18" charset="0"/>
                <a:cs typeface="Times New Roman" pitchFamily="18" charset="0"/>
              </a:rPr>
              <a:t>to </a:t>
            </a:r>
            <a:r>
              <a:rPr lang="en-US" sz="2400" smtClean="0">
                <a:latin typeface="Times New Roman" pitchFamily="18" charset="0"/>
                <a:cs typeface="Times New Roman" pitchFamily="18" charset="0"/>
              </a:rPr>
              <a:t>mind</a:t>
            </a:r>
            <a:r>
              <a:rPr lang="hu-HU" sz="2400" dirty="0" smtClean="0">
                <a:latin typeface="Times New Roman" pitchFamily="18" charset="0"/>
                <a:cs typeface="Times New Roman" pitchFamily="18" charset="0"/>
              </a:rPr>
              <a:t>?</a:t>
            </a:r>
            <a:endParaRPr lang="hu-HU" sz="2400" dirty="0">
              <a:latin typeface="Times New Roman" pitchFamily="18" charset="0"/>
              <a:cs typeface="Times New Roman" pitchFamily="18" charset="0"/>
            </a:endParaRPr>
          </a:p>
        </p:txBody>
      </p:sp>
      <p:sp>
        <p:nvSpPr>
          <p:cNvPr id="4" name="Dia számának helye 3"/>
          <p:cNvSpPr>
            <a:spLocks noGrp="1"/>
          </p:cNvSpPr>
          <p:nvPr>
            <p:ph type="sldNum" sz="quarter" idx="12"/>
          </p:nvPr>
        </p:nvSpPr>
        <p:spPr/>
        <p:txBody>
          <a:bodyPr/>
          <a:lstStyle/>
          <a:p>
            <a:pPr>
              <a:defRPr/>
            </a:pPr>
            <a:fld id="{CDE550AC-D319-4D98-A6B2-6BA3D6087219}" type="slidenum">
              <a:rPr lang="hu-HU" smtClean="0"/>
              <a:pPr>
                <a:defRPr/>
              </a:pPr>
              <a:t>19</a:t>
            </a:fld>
            <a:endParaRPr lang="hu-HU" dirty="0"/>
          </a:p>
        </p:txBody>
      </p:sp>
    </p:spTree>
    <p:extLst>
      <p:ext uri="{BB962C8B-B14F-4D97-AF65-F5344CB8AC3E}">
        <p14:creationId xmlns:p14="http://schemas.microsoft.com/office/powerpoint/2010/main" val="3175582648"/>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31603</TotalTime>
  <Words>997</Words>
  <Application>Microsoft Office PowerPoint</Application>
  <PresentationFormat>Diavetítés a képernyőre (4:3 oldalarány)</PresentationFormat>
  <Paragraphs>134</Paragraphs>
  <Slides>19</Slides>
  <Notes>1</Notes>
  <HiddenSlides>0</HiddenSlides>
  <MMClips>0</MMClips>
  <ScaleCrop>false</ScaleCrop>
  <HeadingPairs>
    <vt:vector size="8" baseType="variant">
      <vt:variant>
        <vt:lpstr>Használt betűtípusok</vt:lpstr>
      </vt:variant>
      <vt:variant>
        <vt:i4>4</vt:i4>
      </vt:variant>
      <vt:variant>
        <vt:lpstr>Téma</vt:lpstr>
      </vt:variant>
      <vt:variant>
        <vt:i4>1</vt:i4>
      </vt:variant>
      <vt:variant>
        <vt:lpstr>Beágyazott OLE kiszolgálók</vt:lpstr>
      </vt:variant>
      <vt:variant>
        <vt:i4>2</vt:i4>
      </vt:variant>
      <vt:variant>
        <vt:lpstr>Diacímek</vt:lpstr>
      </vt:variant>
      <vt:variant>
        <vt:i4>19</vt:i4>
      </vt:variant>
    </vt:vector>
  </HeadingPairs>
  <TitlesOfParts>
    <vt:vector size="26" baseType="lpstr">
      <vt:lpstr>Arial</vt:lpstr>
      <vt:lpstr>Arial Narrow</vt:lpstr>
      <vt:lpstr>Calibri</vt:lpstr>
      <vt:lpstr>Times New Roman</vt:lpstr>
      <vt:lpstr>Office-téma</vt:lpstr>
      <vt:lpstr>Document</vt:lpstr>
      <vt:lpstr>Dokumentum</vt:lpstr>
      <vt:lpstr>PowerPoint bemutató</vt:lpstr>
      <vt:lpstr>Overview</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1. Window based visualization</vt:lpstr>
      <vt:lpstr>Review questions</vt:lpstr>
    </vt:vector>
  </TitlesOfParts>
  <Company>Home 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Léczfalvy Ádám;Kelemen József</dc:creator>
  <cp:lastModifiedBy>Zsolt Palcsó</cp:lastModifiedBy>
  <cp:revision>1668</cp:revision>
  <cp:lastPrinted>2013-11-07T12:31:54Z</cp:lastPrinted>
  <dcterms:created xsi:type="dcterms:W3CDTF">2010-11-09T10:40:04Z</dcterms:created>
  <dcterms:modified xsi:type="dcterms:W3CDTF">2016-03-02T11:33:23Z</dcterms:modified>
</cp:coreProperties>
</file>