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89" r:id="rId2"/>
    <p:sldId id="304" r:id="rId3"/>
    <p:sldId id="305" r:id="rId4"/>
    <p:sldId id="335" r:id="rId5"/>
    <p:sldId id="306" r:id="rId6"/>
    <p:sldId id="307" r:id="rId7"/>
    <p:sldId id="308" r:id="rId8"/>
    <p:sldId id="309" r:id="rId9"/>
    <p:sldId id="319" r:id="rId10"/>
    <p:sldId id="320" r:id="rId11"/>
    <p:sldId id="310" r:id="rId12"/>
    <p:sldId id="311" r:id="rId13"/>
    <p:sldId id="312" r:id="rId14"/>
    <p:sldId id="313" r:id="rId15"/>
    <p:sldId id="314" r:id="rId16"/>
    <p:sldId id="315" r:id="rId17"/>
    <p:sldId id="318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34" r:id="rId32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22" autoAdjust="0"/>
  </p:normalViewPr>
  <p:slideViewPr>
    <p:cSldViewPr>
      <p:cViewPr varScale="1">
        <p:scale>
          <a:sx n="134" d="100"/>
          <a:sy n="134" d="100"/>
        </p:scale>
        <p:origin x="-9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2015.08.07.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2015.08.07.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0405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2015.08.07.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2015.08.07.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2015.08.07.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2015.08.07.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2015.08.07.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2015.08.07.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2015.08.07.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2015.08.07.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2015.08.07.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2015.08.07.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5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3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4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5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6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394295" y="2492896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– Hálózati programozás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Áttekintés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457200" indent="-4572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osztály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osztály használata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Egyszerű hálózati alkalmazás készítése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Felkészülést segítő kérdések</a:t>
            </a:r>
          </a:p>
          <a:p>
            <a:pPr marL="457200" lvl="1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760050" lvl="1" indent="-360000" algn="just">
              <a:spcBef>
                <a:spcPts val="0"/>
              </a:spcBef>
              <a:buFont typeface="+mj-lt"/>
              <a:buAutoNum type="arabicPeriod"/>
              <a:defRPr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 A </a:t>
            </a:r>
            <a:r>
              <a:rPr lang="hu-HU" dirty="0" err="1" smtClean="0"/>
              <a:t>Socket</a:t>
            </a:r>
            <a:r>
              <a:rPr lang="hu-HU" dirty="0" smtClean="0"/>
              <a:t> osztály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osztályról röviden (1)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System.Net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névtér osztályainak célja egyszerűsíteni a hálózati programozást 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osztály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API-t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implementálja, melyet az 1980-as években specifikáltak 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egy kapcsolati végpontot reprezentál, biztosítva az adatok küldését és fogadását szerver és kliens oldalról is 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alkalmazások közti hálózati kapcsolat létrehozásához szükségünk van a szerver IP címére és egy előre definiált, egyezményes port számra 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.NET Micro Framework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osztálya az eredeti .NET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Framework-ben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található implementáció csonkított változata (pl. az aszinkron adatcserét biztosító metódusok kimaradtak) </a:t>
            </a:r>
          </a:p>
          <a:p>
            <a:endParaRPr lang="hu-HU" sz="28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870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2"/>
          <p:cNvSpPr txBox="1">
            <a:spLocks/>
          </p:cNvSpPr>
          <p:nvPr/>
        </p:nvSpPr>
        <p:spPr bwMode="auto">
          <a:xfrm>
            <a:off x="971550" y="1124744"/>
            <a:ext cx="771525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osztályról röviden (2)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A </a:t>
            </a:r>
            <a:r>
              <a:rPr lang="hu-HU" dirty="0" err="1"/>
              <a:t>Socket</a:t>
            </a:r>
            <a:r>
              <a:rPr lang="hu-HU" dirty="0"/>
              <a:t> osztály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graphicFrame>
        <p:nvGraphicFramePr>
          <p:cNvPr id="5" name="Tartalom helye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0922637"/>
              </p:ext>
            </p:extLst>
          </p:nvPr>
        </p:nvGraphicFramePr>
        <p:xfrm>
          <a:off x="1112838" y="1554163"/>
          <a:ext cx="10271125" cy="7459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42" name="Dokumentum" r:id="rId3" imgW="10276920" imgH="7466040" progId="Word.OpenDocumentText.12">
                  <p:embed/>
                </p:oleObj>
              </mc:Choice>
              <mc:Fallback>
                <p:oleObj name="Dokumentum" r:id="rId3" imgW="10276920" imgH="74660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2838" y="1554163"/>
                        <a:ext cx="10271125" cy="7459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5915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2. A </a:t>
            </a:r>
            <a:r>
              <a:rPr lang="hu-HU" dirty="0" err="1" smtClean="0"/>
              <a:t>Socket</a:t>
            </a:r>
            <a:r>
              <a:rPr lang="hu-HU" dirty="0" smtClean="0"/>
              <a:t> </a:t>
            </a:r>
            <a:r>
              <a:rPr lang="hu-HU" dirty="0" smtClean="0"/>
              <a:t>osztály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Inicializálás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inicializálását a konstruktor segítségével lehet elvégezni a példányosítás során: 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AddressFamily.InterNetwork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a címfeloldás módszerét definiálja. Internet, illetve LAN esetén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InterNetwork-öt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kell megadni (IPv4 támogatás).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SocketType.Stream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kétirányú, összeköttetéses adatfolyam kapcsolat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ProtocolType.Tcp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A használni kívánt protokoll (jelen esetben TCP)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Használat után mindig zárjuk le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Socket-et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Close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metódussal, vagy használjunk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using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blokkot!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315794"/>
              </p:ext>
            </p:extLst>
          </p:nvPr>
        </p:nvGraphicFramePr>
        <p:xfrm>
          <a:off x="1430858" y="2276872"/>
          <a:ext cx="6813550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67" name="Dokumentum" r:id="rId3" imgW="6813000" imgH="1036800" progId="Word.OpenDocumentText.12">
                  <p:embed/>
                </p:oleObj>
              </mc:Choice>
              <mc:Fallback>
                <p:oleObj name="Dokumentum" r:id="rId3" imgW="6813000" imgH="1036800" progId="Word.OpenDocumentText.12">
                  <p:embed/>
                  <p:pic>
                    <p:nvPicPr>
                      <p:cNvPr id="0" name="Objektum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0858" y="2276872"/>
                        <a:ext cx="6813550" cy="1036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066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A </a:t>
            </a:r>
            <a:r>
              <a:rPr lang="hu-HU" dirty="0" err="1"/>
              <a:t>Socket</a:t>
            </a:r>
            <a:r>
              <a:rPr lang="hu-HU" dirty="0"/>
              <a:t> osztály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Csatlakozás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lvl="1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Dns.GetHostEntry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metódust használjuk a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hoszt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név/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cím feloldásra, mely visszaad legalább egy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IPAddress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objektumot az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AddressList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tömb segítségével. Ha a paraméterben üres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string-et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adunk meg, akkor a lokális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címet kapjuk vissza.</a:t>
            </a:r>
          </a:p>
          <a:p>
            <a:pPr lvl="1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IpAddress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objektum segítségével létrehozható egy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IPEndPoint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objektum, a port szám definiálásával. Ez már felhasználható a csatlakozás megkezdéséhez.</a:t>
            </a:r>
          </a:p>
          <a:p>
            <a:pPr lvl="1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Connect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metódus hívásával lehet csatakozni a paraméterben megadott végponthoz</a:t>
            </a:r>
          </a:p>
          <a:p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901945"/>
              </p:ext>
            </p:extLst>
          </p:nvPr>
        </p:nvGraphicFramePr>
        <p:xfrm>
          <a:off x="1403648" y="1628800"/>
          <a:ext cx="6513512" cy="175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7" name="Dokumentum" r:id="rId3" imgW="6513120" imgH="1758960" progId="Word.OpenDocumentText.12">
                  <p:embed/>
                </p:oleObj>
              </mc:Choice>
              <mc:Fallback>
                <p:oleObj name="Dokumentum" r:id="rId3" imgW="6513120" imgH="1758960" progId="Word.OpenDocumentText.12">
                  <p:embed/>
                  <p:pic>
                    <p:nvPicPr>
                      <p:cNvPr id="0" name="Objektum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1628800"/>
                        <a:ext cx="6513512" cy="175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768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A </a:t>
            </a:r>
            <a:r>
              <a:rPr lang="hu-HU" dirty="0" err="1"/>
              <a:t>Socket</a:t>
            </a:r>
            <a:r>
              <a:rPr lang="hu-HU" dirty="0"/>
              <a:t> osztály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Adatok küldése és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fogadása (1)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küldés és fogadás során bájt tömböket kell használni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Szöveges adatok küldése:</a:t>
            </a: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Szöveges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adatok fogadása: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fogadáshoz szükség van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egy megfelelő méretű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buffer-re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Receive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metódus visszatérési értékként megadja a fogadott bájtok számát.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Send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és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Receive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metódusok is blokkolnak,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beépített aszinkron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adatküldés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nincs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72541499"/>
              </p:ext>
            </p:extLst>
          </p:nvPr>
        </p:nvGraphicFramePr>
        <p:xfrm>
          <a:off x="1475656" y="2315914"/>
          <a:ext cx="5972175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94" name="Dokumentum" r:id="rId3" imgW="5972760" imgH="680040" progId="Word.OpenDocumentText.12">
                  <p:embed/>
                </p:oleObj>
              </mc:Choice>
              <mc:Fallback>
                <p:oleObj name="Dokumentum" r:id="rId3" imgW="5972760" imgH="680040" progId="Word.OpenDocumentText.12">
                  <p:embed/>
                  <p:pic>
                    <p:nvPicPr>
                      <p:cNvPr id="0" name="Tartalom hely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2315914"/>
                        <a:ext cx="5972175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6295"/>
              </p:ext>
            </p:extLst>
          </p:nvPr>
        </p:nvGraphicFramePr>
        <p:xfrm>
          <a:off x="1450256" y="3040435"/>
          <a:ext cx="5972175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95" name="Dokumentum" r:id="rId5" imgW="5972760" imgH="1036800" progId="Word.OpenDocumentText.12">
                  <p:embed/>
                </p:oleObj>
              </mc:Choice>
              <mc:Fallback>
                <p:oleObj name="Dokumentum" r:id="rId5" imgW="5972760" imgH="1036800" progId="Word.OpenDocumentText.12">
                  <p:embed/>
                  <p:pic>
                    <p:nvPicPr>
                      <p:cNvPr id="0" name="Objektum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0256" y="3040435"/>
                        <a:ext cx="5972175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83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A </a:t>
            </a:r>
            <a:r>
              <a:rPr lang="hu-HU" dirty="0" err="1"/>
              <a:t>Socket</a:t>
            </a:r>
            <a:r>
              <a:rPr lang="hu-HU" dirty="0"/>
              <a:t> osztály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Adatok küldése és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fogadása (2)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Ha nem akarunk fix méretű tömböt alkalmazni a fogadásnál, akkor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osztály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Available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tulajdonságát használhatjuk, mely megadja, hogy pillanatnyilag hány bájt van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buffer-ben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Olvasás előtt lehetőség van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státuszát lekérdezni („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polling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”):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Az első paraméterben megadható, hogy maximálisan mennyi időt hagyunk a válaszra (-1 = végtelen), a második paraméterben pedig azt a tulajdonságot adjuk meg, amelynek az állapotát le akarjuk kérdezni: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1147681"/>
              </p:ext>
            </p:extLst>
          </p:nvPr>
        </p:nvGraphicFramePr>
        <p:xfrm>
          <a:off x="1475656" y="2996952"/>
          <a:ext cx="6732587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06" name="Dokumentum" r:id="rId3" imgW="6750720" imgH="1233360" progId="Word.OpenDocumentText.12">
                  <p:embed/>
                </p:oleObj>
              </mc:Choice>
              <mc:Fallback>
                <p:oleObj name="Dokumentum" r:id="rId3" imgW="6750720" imgH="1233360" progId="Word.OpenDocumentText.12">
                  <p:embed/>
                  <p:pic>
                    <p:nvPicPr>
                      <p:cNvPr id="0" name="Objektum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2996952"/>
                        <a:ext cx="6732587" cy="122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013540"/>
              </p:ext>
            </p:extLst>
          </p:nvPr>
        </p:nvGraphicFramePr>
        <p:xfrm>
          <a:off x="1455018" y="5008017"/>
          <a:ext cx="6019800" cy="115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07" name="Dokumentum" r:id="rId5" imgW="6019200" imgH="1157400" progId="Word.OpenDocumentText.12">
                  <p:embed/>
                </p:oleObj>
              </mc:Choice>
              <mc:Fallback>
                <p:oleObj name="Dokumentum" r:id="rId5" imgW="6019200" imgH="1157400" progId="Word.OpenDocumentText.12">
                  <p:embed/>
                  <p:pic>
                    <p:nvPicPr>
                      <p:cNvPr id="0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018" y="5008017"/>
                        <a:ext cx="6019800" cy="1157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900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A </a:t>
            </a:r>
            <a:r>
              <a:rPr lang="hu-HU" dirty="0" err="1"/>
              <a:t>Socket</a:t>
            </a:r>
            <a:r>
              <a:rPr lang="hu-HU" dirty="0"/>
              <a:t> osztály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Adatok küldése és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fogadása (3)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szerver oldali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létrehozása esetén meg kell adnunk, hogy mely kliensek csatlakozhatnak ahhoz, erre szolgál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Bind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metódus: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Egy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IPEndPoint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objektum átadásával megadható a fogadni kívánt kliens(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ek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) IP címe, illetve az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portszám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, amin a szerver „figyelni” fog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Amennyiben címnek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IPAddress.Any-t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adunk meg, bármely klienst fogadja a szerver a megadott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porton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5583619"/>
              </p:ext>
            </p:extLst>
          </p:nvPr>
        </p:nvGraphicFramePr>
        <p:xfrm>
          <a:off x="1451496" y="2351456"/>
          <a:ext cx="6144840" cy="50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6" name="Dokumentum" r:id="rId3" imgW="6144840" imgH="501480" progId="Word.OpenDocumentText.12">
                  <p:embed/>
                </p:oleObj>
              </mc:Choice>
              <mc:Fallback>
                <p:oleObj name="Dokumentum" r:id="rId3" imgW="6144840" imgH="501480" progId="Word.OpenDocumentTex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1496" y="2351456"/>
                        <a:ext cx="6144840" cy="5014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093128"/>
              </p:ext>
            </p:extLst>
          </p:nvPr>
        </p:nvGraphicFramePr>
        <p:xfrm>
          <a:off x="1429915" y="3933825"/>
          <a:ext cx="6094413" cy="247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7" name="Dokumentum" r:id="rId5" imgW="6094080" imgH="2481120" progId="Word.OpenDocumentText.12">
                  <p:embed/>
                </p:oleObj>
              </mc:Choice>
              <mc:Fallback>
                <p:oleObj name="Dokumentum" r:id="rId5" imgW="6094080" imgH="2481120" progId="Word.OpenDocumentTex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9915" y="3933825"/>
                        <a:ext cx="6094413" cy="2479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776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A </a:t>
            </a:r>
            <a:r>
              <a:rPr lang="hu-HU" dirty="0" err="1"/>
              <a:t>Socket</a:t>
            </a:r>
            <a:r>
              <a:rPr lang="hu-HU" dirty="0"/>
              <a:t> osztály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Adatok küldése és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fogadása (4)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Listen metódus hívását követően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„figyelni”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fog a csatlakozni kívánó kliensekre (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listen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mode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). Ez a metódus a háttérben, aszinkron módon fut.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Listen után meg kell hívni az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Accept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metódust, amely blokkolja  a program futását (szinkron) egy kliens csatlakozásáig. Ennek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backLog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paraméterével szabályozható a kliensek maximális száma. A csatlakozást követően a metódus visszatér a klienst reprezentáló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objektummal: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több klienst szeretnénk kezelni, akkor az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Accept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többször is hívható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545225"/>
              </p:ext>
            </p:extLst>
          </p:nvPr>
        </p:nvGraphicFramePr>
        <p:xfrm>
          <a:off x="1401763" y="4233515"/>
          <a:ext cx="7615237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82" name="Dokumentum" r:id="rId3" imgW="7746840" imgH="1386720" progId="Word.OpenDocumentText.12">
                  <p:embed/>
                </p:oleObj>
              </mc:Choice>
              <mc:Fallback>
                <p:oleObj name="Dokumentum" r:id="rId3" imgW="7746840" imgH="1386720" progId="Word.OpenDocumentTex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1763" y="4233515"/>
                        <a:ext cx="7615237" cy="1355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517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 smtClean="0"/>
              <a:t>hálózati alkalmazás 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Feladat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Készítsünk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egy egyszerű kliens és egy szerver alkalmazást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osztály használatával!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kliens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küldjön szöveges adatot a várakozó szerver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számára, melyet az grafikusan megjelenít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kliens legyen egy asztali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konzol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alkalmazás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szerver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legyen egy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alkalmazás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Használjunk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TCP/IP protokollt</a:t>
            </a: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2709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Kliens alkalmazás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készítése (1)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Hozzunk létre egy asztali konzol alkalmazást!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88840"/>
            <a:ext cx="5912644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00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Kliens alkalmazás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készítése (2)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projekt létrehozását követően a következő programkeretet kapjuk: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alkalmazást készítsük el úgy, hogy az Enter billentyű leütését követően a beírt üzenet azonnal elküldésre kerüljön a szerver számára, illetve további üzenetek bevitelére is legyen lehetőség!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123729"/>
              </p:ext>
            </p:extLst>
          </p:nvPr>
        </p:nvGraphicFramePr>
        <p:xfrm>
          <a:off x="1403648" y="1916832"/>
          <a:ext cx="6094413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62" name="Dokumentum" r:id="rId3" imgW="6094080" imgH="1364760" progId="Word.OpenDocumentText.12">
                  <p:embed/>
                </p:oleObj>
              </mc:Choice>
              <mc:Fallback>
                <p:oleObj name="Dokumentum" r:id="rId3" imgW="6094080" imgH="13647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1916832"/>
                        <a:ext cx="6094413" cy="1365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606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Kliens alkalmazás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készítése (3)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csatlakozáshoz szükséges paraméterek két mezőben kerülnek tárolásra: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Port: a port száma, melyen a szerver „figyeli” a csatlakozni kívánó klienseket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hoszt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(szerver) neve, vagy IP címe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378687"/>
              </p:ext>
            </p:extLst>
          </p:nvPr>
        </p:nvGraphicFramePr>
        <p:xfrm>
          <a:off x="1401763" y="2225675"/>
          <a:ext cx="608647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77" name="Dokumentum" r:id="rId3" imgW="6094080" imgH="629640" progId="Word.OpenDocumentText.12">
                  <p:embed/>
                </p:oleObj>
              </mc:Choice>
              <mc:Fallback>
                <p:oleObj name="Dokumentum" r:id="rId3" imgW="6094080" imgH="6296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1763" y="2225675"/>
                        <a:ext cx="6086475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4763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Kliens alkalmazás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készítése (4)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program elkészítéséhez a Main metódust egészítsük ki az alábbi módon: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konzol osztály használatával beolvasásra kerül az elküldendő szöveg (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Console.ReadLine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). Ha a megadott szöveg üres, a program kilép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7590933"/>
              </p:ext>
            </p:extLst>
          </p:nvPr>
        </p:nvGraphicFramePr>
        <p:xfrm>
          <a:off x="1401762" y="2271713"/>
          <a:ext cx="6810480" cy="2605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94" name="Dokumentum" r:id="rId3" imgW="6810480" imgH="2605320" progId="Word.OpenDocumentText.12">
                  <p:embed/>
                </p:oleObj>
              </mc:Choice>
              <mc:Fallback>
                <p:oleObj name="Dokumentum" r:id="rId3" imgW="6810480" imgH="26053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1762" y="2271713"/>
                        <a:ext cx="6810480" cy="2605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9966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Kliens alkalmazás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készítése (5)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lvl="1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inicializálása során az első paraméter (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SocketType.Stream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) definiálja a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típusát, mely jelen esetben nyers adatfolyam, a második paraméter (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ProtocolType.Tcp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) pedig a használni kívánt protokollt (TCP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socket.Connect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metódussal a kliens alkalmazás csatlakozik a szerverhez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Host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és a Port paraméterek felhasználásával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elküldendő szöveget nyers adatként, byte tömbben kell elküldeni, ennek előállítását végzi az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Encoding.ASCII.GetBytes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bytes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nevű tömbbe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bytes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tömb elküldését a szerverhez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socket.Send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 hajtja végre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alkalmazás egy végtelen ciklusban fut, hogy többször is lehessen szöveget továbbítani</a:t>
            </a: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3404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Szerver alkalmazás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készítése (1)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Hozzunk létre egy új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projektet!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16832"/>
            <a:ext cx="5912644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93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Szerver alkalmazás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készítése (2)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osztály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System.Net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névtérben érhető el, mely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System.dll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modulban található, ezért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Solution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Explorer ablakban azt a referenciákhoz hozzá kell adni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References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/Add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Reference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menüpont segítségével: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96952"/>
            <a:ext cx="3535204" cy="2823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68446"/>
            <a:ext cx="2581751" cy="1900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53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Szerver alkalmazás készítése (3)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Készítsük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el az alábbi konfigurációt: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19</a:t>
            </a:fld>
            <a:endParaRPr lang="hu-HU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86880"/>
            <a:ext cx="3844766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342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Szerver alkalmazás készítése (4)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program készítésének lépései:</a:t>
            </a:r>
          </a:p>
          <a:p>
            <a:pPr marL="857250" lvl="1" indent="-457200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Változók definiálása</a:t>
            </a:r>
          </a:p>
          <a:p>
            <a:pPr marL="857250" lvl="1" indent="-457200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Felhasználói felület inicializálása</a:t>
            </a:r>
          </a:p>
          <a:p>
            <a:pPr marL="857250" lvl="1" indent="-457200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Hálózati kapcsolat inicializálása</a:t>
            </a:r>
          </a:p>
          <a:p>
            <a:pPr marL="857250" lvl="1" indent="-457200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Szerver üzemmód indítása</a:t>
            </a:r>
          </a:p>
          <a:p>
            <a:pPr marL="857250" lvl="1" indent="-457200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Kliensek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fogadása</a:t>
            </a:r>
          </a:p>
          <a:p>
            <a:pPr marL="857250" lvl="1" indent="-457200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Adatmegjelenítés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62101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Szerver alkalmazás készítése (5)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Változók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definiálása:</a:t>
            </a: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marL="800100" lvl="1" indent="-342900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Port: A szerver által használt kommunikációs port</a:t>
            </a:r>
          </a:p>
          <a:p>
            <a:pPr marL="800100" lvl="1" indent="-342900">
              <a:buFont typeface="+mj-lt"/>
              <a:buAutoNum type="arabicPeriod"/>
            </a:pP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listeningSocket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 kiszolgáló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socket-et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reprezentáló példány</a:t>
            </a:r>
          </a:p>
          <a:p>
            <a:pPr marL="800100" lvl="1" indent="-342900">
              <a:buFont typeface="+mj-lt"/>
              <a:buAutoNum type="arabicPeriod"/>
            </a:pP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textAddress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szövegemegjelenítő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vezérlő a szerver IP címének megjelenítéséhez</a:t>
            </a:r>
          </a:p>
          <a:p>
            <a:pPr marL="800100" lvl="1" indent="-342900">
              <a:buFont typeface="+mj-lt"/>
              <a:buAutoNum type="arabicPeriod"/>
            </a:pP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textReceivedMessage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 fogadott adat megjelenítését végző szövegmegjelenítő vezérlő</a:t>
            </a: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21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9612873"/>
              </p:ext>
            </p:extLst>
          </p:nvPr>
        </p:nvGraphicFramePr>
        <p:xfrm>
          <a:off x="1259632" y="2056259"/>
          <a:ext cx="6094412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41" name="Dokumentum" r:id="rId3" imgW="6094080" imgH="1229400" progId="Word.OpenDocumentText.12">
                  <p:embed/>
                </p:oleObj>
              </mc:Choice>
              <mc:Fallback>
                <p:oleObj name="Dokumentum" r:id="rId3" imgW="6094080" imgH="12294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9632" y="2056259"/>
                        <a:ext cx="6094412" cy="1228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097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Szerver alkalmazás készítése (6)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Felhasználói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felület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inicializálása: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felhasználói felületen elhelyezésre kerül egy panel, valamint két szövegmegjelenítő vezérlő: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22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729386"/>
              </p:ext>
            </p:extLst>
          </p:nvPr>
        </p:nvGraphicFramePr>
        <p:xfrm>
          <a:off x="1835696" y="2564904"/>
          <a:ext cx="6094413" cy="343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0" name="Dokumentum" r:id="rId3" imgW="6094080" imgH="3435840" progId="Word.OpenDocumentText.12">
                  <p:embed/>
                </p:oleObj>
              </mc:Choice>
              <mc:Fallback>
                <p:oleObj name="Dokumentum" r:id="rId3" imgW="6094080" imgH="34358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5696" y="2564904"/>
                        <a:ext cx="6094413" cy="343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2089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Szerver alkalmazás készítése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(7)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Hálózati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kapcsolat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inicializálása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hálózati modulhoz társítani kell egy IP címet, mely lehet dinamikus, DHCP szerver esetén (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UseDHCP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metódus), illetve lehet statikus (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EnableStaticIP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metódus). A Statikus cím beállításánál meg kell adni a használni kívánt IP címet, alhálózati maszkot és az átjáró IP címét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NetworkUp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esemény jelzi, ha a hálózati kapcsolat létrejött,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NetworkDown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esemény pedig akkor következik be, ha megszűnik, vagy nincs hálózati kapcsolat. Mindkét eseménykezelőre feliratkozunk, az állapotot pedig kiírjuk.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23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8552314"/>
              </p:ext>
            </p:extLst>
          </p:nvPr>
        </p:nvGraphicFramePr>
        <p:xfrm>
          <a:off x="1450512" y="1957352"/>
          <a:ext cx="7009920" cy="1759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77" name="Dokumentum" r:id="rId3" imgW="7009920" imgH="1759680" progId="Word.OpenDocumentText.12">
                  <p:embed/>
                </p:oleObj>
              </mc:Choice>
              <mc:Fallback>
                <p:oleObj name="Dokumentum" r:id="rId3" imgW="7009920" imgH="17596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50512" y="1957352"/>
                        <a:ext cx="7009920" cy="1759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8070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Szerver alkalmazás készítése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(8)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Státusz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információk megjelenítése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NetwokUp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eseménykezelőjében a kijelzőn kiírásra kerül a társított IP cím, valamint meghívásra kerül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StartAcceptor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metódus, melynek feladata a kapcsolódó kliensek figyelése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NetworkDown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esemény bekövetkezésekor szövegesen figyelmeztetésre kerül a felhasználó, hogy nincs hálózati kapcsolat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24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188220"/>
              </p:ext>
            </p:extLst>
          </p:nvPr>
        </p:nvGraphicFramePr>
        <p:xfrm>
          <a:off x="1457647" y="2060848"/>
          <a:ext cx="7362825" cy="241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96" name="Dokumentum" r:id="rId3" imgW="7364160" imgH="2441520" progId="Word.OpenDocumentText.12">
                  <p:embed/>
                </p:oleObj>
              </mc:Choice>
              <mc:Fallback>
                <p:oleObj name="Dokumentum" r:id="rId3" imgW="7364160" imgH="24415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57647" y="2060848"/>
                        <a:ext cx="7362825" cy="2419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9513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Szerver alkalmazás készítése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(9)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Szerver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üzemmód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indítása: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Ahhoz,hogy a kliensek csatlakozni tudjanak a szerverhez, figyelni kell a bejövő kapcsolatokat:</a:t>
            </a:r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5592583"/>
              </p:ext>
            </p:extLst>
          </p:nvPr>
        </p:nvGraphicFramePr>
        <p:xfrm>
          <a:off x="1547664" y="2643410"/>
          <a:ext cx="6943725" cy="301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15" name="Dokumentum" r:id="rId3" imgW="6942960" imgH="3017520" progId="Word.OpenDocumentText.12">
                  <p:embed/>
                </p:oleObj>
              </mc:Choice>
              <mc:Fallback>
                <p:oleObj name="Dokumentum" r:id="rId3" imgW="6942960" imgH="30175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2643410"/>
                        <a:ext cx="6943725" cy="3017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7322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Szerver alkalmazás készítése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(10)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Példányosításra kerül a szerver oldali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listeningSocket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mező felhasználásával. Ez reprezentálja a szerver oldali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socket-et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mely fogadja a bejövő kapcsolatokat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Bind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 segítségével társításra kerül az elfogadni kívánt végpont (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IPAddress.Any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bármely végpont), valamint az a port, amelyen a szerver „figyelni” fog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Listen metódus meghívásával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„figyelő” állapotba kerül, innentől lehetővé téve a kliensek csatlakozását. A paraméterben megadott szám meghatározza, hogy hány kliens állhat a várakozási sorba.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kliensek figyelését és az adatfogadást külön szálon végzi az alkalmazás egy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Accept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nevű metódusban megvalósítva azt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66838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Szerver alkalmazás készítése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(10)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Kliensek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fogadása: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5705258"/>
              </p:ext>
            </p:extLst>
          </p:nvPr>
        </p:nvGraphicFramePr>
        <p:xfrm>
          <a:off x="1422028" y="1941785"/>
          <a:ext cx="7110412" cy="472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6" name="Dokumentum" r:id="rId3" imgW="7118280" imgH="4738320" progId="Word.OpenDocumentText.12">
                  <p:embed/>
                </p:oleObj>
              </mc:Choice>
              <mc:Fallback>
                <p:oleObj name="Dokumentum" r:id="rId3" imgW="7118280" imgH="47383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2028" y="1941785"/>
                        <a:ext cx="7110412" cy="4727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68482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Szerver alkalmazás készítése (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11)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paraméterben átadott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objektum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Accept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metódusának meghívása esetén a hívó szál blokkolásra kerül mindaddig, még egy kliens nem csatlakozik a szerverhez (ezzel egy időben csak egy kliens tud csatlakozni, további kliensekhez további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Accept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hívások szükségesek). Csatlakozás esetén a metódus visszatérési értéke a csatlakozott klienshez társított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csatlakozást követően a visszatérési értékben kapott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communicationSocket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objektum segítségével először ellenőrizni kell, hogy van-e rendelkezésre álló adat a kliens felől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socket.Poll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 hívásával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Ennek teljesülése esetén egy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inBuffer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nevű bájt tömbbe kerül az olvasható adat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Receive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 meghívásával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nyers bájt tömbből egy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kerül példányosításra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message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nevű változóba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osztály megfelelő konstruktorának segítségével, UTF8 karakterkódolást alkalmazva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adatfogadást követően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DisplayMessage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 felhasználásával a szöveg megjelenítésre kerül a kijelzőn</a:t>
            </a:r>
          </a:p>
          <a:p>
            <a:pPr marL="457200" lvl="1" indent="0">
              <a:buNone/>
            </a:pP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861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Szerver alkalmazás készítése (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12)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Adatmegjelenítés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adatfogadást követően annak grafikus megjelenítése következik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DisplayMessage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 implementálásával, ahol a paraméterben átadott szöveg kerül kiírásra a kijelzőn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adatfogadás nem az alkalmazás által használt főszálon történik, ezért a megjelenítési műveletek esetén a hívást nem lehet erről a szálról végezni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Mivel a grafikus vezérlők megjelenítéssel kapcsolatos tulajdonságait a főszál kontextusában kell módosítani, ezért a megjelenítő elem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Dispatcher.BeginInvoke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metódusát kell használni, mely a főszál kontextusából hívja a paraméterben megadott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anonymous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metódust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29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073151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Egyszerű </a:t>
            </a:r>
            <a:r>
              <a:rPr lang="hu-HU" dirty="0"/>
              <a:t>hálózati alkalmazás készítése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Szerver alkalmazás készítése (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13)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szöveges adat megjelenítése a főszál kontextusából: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textReceivedMessage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szövegmegjelenítő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Dispatcher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objektumának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BeginInvoke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metódusával a vezérlő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TextContent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mezőjének értékadása a főszál kontextusában fog végrehajtódni: az első paraméter (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) egy delegált, mely meghívásra kerül, a második paraméter a végrehajtandó metódus bemeneti paramétere (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message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anonymous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 törzsében a klienstől kapott üzenet kerül elhelyezésre a szövegmegjelenítő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Textcontent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mezőjnek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értékadásával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metódus végrehajtását követően nincs szükség visszatérési értékre, ezért az null</a:t>
            </a: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30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4866915"/>
              </p:ext>
            </p:extLst>
          </p:nvPr>
        </p:nvGraphicFramePr>
        <p:xfrm>
          <a:off x="1403648" y="1916832"/>
          <a:ext cx="6094413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40" name="Dokumentum" r:id="rId3" imgW="6094080" imgH="1581480" progId="Word.OpenDocumentText.12">
                  <p:embed/>
                </p:oleObj>
              </mc:Choice>
              <mc:Fallback>
                <p:oleObj name="Dokumentum" r:id="rId3" imgW="6094080" imgH="1581480" progId="Word.OpenDocumentText.12">
                  <p:embed/>
                  <p:pic>
                    <p:nvPicPr>
                      <p:cNvPr id="0" name="Objektum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1916832"/>
                        <a:ext cx="6094413" cy="158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8144258"/>
              </p:ext>
            </p:extLst>
          </p:nvPr>
        </p:nvGraphicFramePr>
        <p:xfrm>
          <a:off x="1331640" y="3501008"/>
          <a:ext cx="7551738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41" name="Dokumentum" r:id="rId5" imgW="7551360" imgH="332280" progId="Word.OpenDocumentText.12">
                  <p:embed/>
                </p:oleObj>
              </mc:Choice>
              <mc:Fallback>
                <p:oleObj name="Dokumentum" r:id="rId5" imgW="7551360" imgH="3322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31640" y="3501008"/>
                        <a:ext cx="7551738" cy="33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37202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4. Felkészülést </a:t>
            </a:r>
            <a:r>
              <a:rPr lang="hu-HU" dirty="0" smtClean="0"/>
              <a:t>segítő 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Hasonlítsa össze a .NET MF és a .NET Framework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osztályait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Hogy kell egy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socket-et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inicializálni?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Hogy kell adatot küldeni, illetve adatot fogadni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segítségével?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Hogyan célszerű szerveroldali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socket-et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implementálni?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14411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31722</TotalTime>
  <Words>1833</Words>
  <Application>Microsoft Office PowerPoint</Application>
  <PresentationFormat>Diavetítés a képernyőre (4:3 oldalarány)</PresentationFormat>
  <Paragraphs>247</Paragraphs>
  <Slides>31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31</vt:i4>
      </vt:variant>
    </vt:vector>
  </HeadingPairs>
  <TitlesOfParts>
    <vt:vector size="34" baseType="lpstr">
      <vt:lpstr>Office-téma</vt:lpstr>
      <vt:lpstr>OpenDocument-szöveg</vt:lpstr>
      <vt:lpstr>Dokumentum</vt:lpstr>
      <vt:lpstr>PowerPoint bemutató</vt:lpstr>
      <vt:lpstr>Áttekintés</vt:lpstr>
      <vt:lpstr>1. A Socket osztály</vt:lpstr>
      <vt:lpstr>1. A Socket osztály</vt:lpstr>
      <vt:lpstr>2. A Socket osztály használata</vt:lpstr>
      <vt:lpstr>2. A Socket osztály használata</vt:lpstr>
      <vt:lpstr>2. A Socket osztály használata</vt:lpstr>
      <vt:lpstr>2. A Socket osztály használata</vt:lpstr>
      <vt:lpstr>2. A Socket osztály használata</vt:lpstr>
      <vt:lpstr>2. A Socket osztály használata</vt:lpstr>
      <vt:lpstr>3. 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3.Egyszerű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3. Egyszerű hálózati alkalmazás készítése</vt:lpstr>
      <vt:lpstr>4. Felkészülést segítő kérdések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Léczfalvy Ádám</cp:lastModifiedBy>
  <cp:revision>1992</cp:revision>
  <cp:lastPrinted>2013-11-07T12:31:54Z</cp:lastPrinted>
  <dcterms:created xsi:type="dcterms:W3CDTF">2010-11-09T10:40:04Z</dcterms:created>
  <dcterms:modified xsi:type="dcterms:W3CDTF">2015-08-07T10:07:07Z</dcterms:modified>
</cp:coreProperties>
</file>