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96" r:id="rId4"/>
    <p:sldId id="297" r:id="rId5"/>
    <p:sldId id="288" r:id="rId6"/>
    <p:sldId id="289" r:id="rId7"/>
    <p:sldId id="294" r:id="rId8"/>
    <p:sldId id="295" r:id="rId9"/>
    <p:sldId id="285" r:id="rId10"/>
    <p:sldId id="278" r:id="rId11"/>
    <p:sldId id="279" r:id="rId12"/>
    <p:sldId id="281" r:id="rId13"/>
    <p:sldId id="283" r:id="rId14"/>
    <p:sldId id="299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>
      <p:cViewPr varScale="1">
        <p:scale>
          <a:sx n="87" d="100"/>
          <a:sy n="87" d="100"/>
        </p:scale>
        <p:origin x="122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AFCC7-C698-4BAE-B82E-251C72570FA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CCCB0-B17A-42A8-B5E6-3FCBCD9535EC}" type="datetimeFigureOut">
              <a:rPr lang="hu-HU" smtClean="0"/>
              <a:pPr/>
              <a:t>2017. 03. 08.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D1DFD-B66C-49A7-A61D-DF6E6EF286F9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Intelligent</a:t>
            </a:r>
            <a:r>
              <a:rPr lang="hu-HU" dirty="0"/>
              <a:t> Systems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11560" y="3886200"/>
            <a:ext cx="7920880" cy="1752600"/>
          </a:xfrm>
        </p:spPr>
        <p:txBody>
          <a:bodyPr>
            <a:normAutofit/>
          </a:bodyPr>
          <a:lstStyle/>
          <a:p>
            <a:r>
              <a:rPr lang="hu-HU" dirty="0"/>
              <a:t>mobil.nik.uni-obuda.hu/en/</a:t>
            </a:r>
            <a:r>
              <a:rPr lang="hu-HU" dirty="0" err="1"/>
              <a:t>intsys_lab</a:t>
            </a:r>
            <a:r>
              <a:rPr lang="hu-HU" dirty="0"/>
              <a:t>/</a:t>
            </a:r>
          </a:p>
          <a:p>
            <a:endParaRPr lang="hu-HU" dirty="0"/>
          </a:p>
          <a:p>
            <a:r>
              <a:rPr lang="hu-HU" i="1" dirty="0"/>
              <a:t>2017. Spring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UAV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6200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498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390312" y="4156497"/>
            <a:ext cx="4625047" cy="5824168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6" name="Picture 2" descr="https://s-media-cache-ak0.pinimg.com/736x/1a/c8/62/1ac862487c8f729a6f89b90d1fd01d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7" y="476672"/>
            <a:ext cx="9021229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914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6813" y="3573016"/>
            <a:ext cx="4201691" cy="3279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6510" y="836712"/>
            <a:ext cx="3017490" cy="301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hu-HU" dirty="0"/>
              <a:t>UAV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/>
          </a:bodyPr>
          <a:lstStyle/>
          <a:p>
            <a:r>
              <a:rPr lang="hu-HU" sz="2800" dirty="0" err="1"/>
              <a:t>Course</a:t>
            </a:r>
            <a:endParaRPr lang="hu-HU" sz="2800" dirty="0"/>
          </a:p>
          <a:p>
            <a:pPr lvl="1"/>
            <a:r>
              <a:rPr lang="hu-HU" sz="2400" dirty="0" err="1"/>
              <a:t>Planned</a:t>
            </a:r>
            <a:r>
              <a:rPr lang="hu-HU" sz="2400" dirty="0"/>
              <a:t> </a:t>
            </a:r>
            <a:r>
              <a:rPr lang="hu-HU" sz="2400" dirty="0" err="1"/>
              <a:t>path</a:t>
            </a:r>
            <a:r>
              <a:rPr lang="hu-HU" sz="2400" dirty="0"/>
              <a:t>.</a:t>
            </a:r>
          </a:p>
          <a:p>
            <a:r>
              <a:rPr lang="hu-HU" sz="2800" dirty="0" err="1"/>
              <a:t>Bearing</a:t>
            </a:r>
            <a:endParaRPr lang="hu-HU" sz="2800" dirty="0"/>
          </a:p>
          <a:p>
            <a:pPr lvl="1"/>
            <a:r>
              <a:rPr lang="hu-HU" sz="2400" dirty="0" err="1"/>
              <a:t>Direction</a:t>
            </a:r>
            <a:r>
              <a:rPr lang="hu-HU" sz="2400" dirty="0"/>
              <a:t> of </a:t>
            </a:r>
            <a:r>
              <a:rPr lang="hu-HU" sz="2400" dirty="0" err="1"/>
              <a:t>travel</a:t>
            </a:r>
            <a:endParaRPr lang="hu-HU" sz="2400" dirty="0"/>
          </a:p>
          <a:p>
            <a:pPr lvl="1"/>
            <a:r>
              <a:rPr lang="hu-HU" sz="2400" dirty="0"/>
              <a:t>(</a:t>
            </a:r>
            <a:r>
              <a:rPr lang="hu-HU" sz="2400" dirty="0" err="1"/>
              <a:t>Comparing</a:t>
            </a:r>
            <a:r>
              <a:rPr lang="hu-HU" sz="2400" dirty="0"/>
              <a:t> </a:t>
            </a:r>
            <a:r>
              <a:rPr lang="hu-HU" sz="2400" dirty="0" err="1"/>
              <a:t>to</a:t>
            </a:r>
            <a:r>
              <a:rPr lang="hu-HU" sz="2400" dirty="0"/>
              <a:t> </a:t>
            </a:r>
            <a:r>
              <a:rPr lang="hu-HU" sz="2400" dirty="0" err="1"/>
              <a:t>North</a:t>
            </a:r>
            <a:r>
              <a:rPr lang="hu-HU" sz="2400" dirty="0"/>
              <a:t>).</a:t>
            </a:r>
          </a:p>
          <a:p>
            <a:r>
              <a:rPr lang="hu-HU" sz="2800" dirty="0" err="1"/>
              <a:t>Heading</a:t>
            </a:r>
            <a:r>
              <a:rPr lang="hu-HU" sz="2800" dirty="0"/>
              <a:t> </a:t>
            </a:r>
          </a:p>
          <a:p>
            <a:pPr lvl="1"/>
            <a:r>
              <a:rPr lang="hu-HU" sz="2400" dirty="0" err="1"/>
              <a:t>To</a:t>
            </a:r>
            <a:r>
              <a:rPr lang="hu-HU" sz="2400" dirty="0"/>
              <a:t> </a:t>
            </a:r>
            <a:r>
              <a:rPr lang="hu-HU" sz="2400" dirty="0" err="1"/>
              <a:t>which</a:t>
            </a:r>
            <a:r>
              <a:rPr lang="hu-HU" sz="2400" dirty="0"/>
              <a:t> </a:t>
            </a:r>
            <a:r>
              <a:rPr lang="hu-HU" sz="2400" dirty="0" err="1"/>
              <a:t>direction</a:t>
            </a:r>
            <a:endParaRPr lang="hu-HU" sz="2400" dirty="0"/>
          </a:p>
          <a:p>
            <a:pPr marL="457200" lvl="1" indent="0">
              <a:buNone/>
            </a:pP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</a:t>
            </a:r>
            <a:r>
              <a:rPr lang="hu-HU" sz="2400" dirty="0" err="1"/>
              <a:t>nose</a:t>
            </a:r>
            <a:r>
              <a:rPr lang="hu-HU" sz="2400" dirty="0"/>
              <a:t> of </a:t>
            </a:r>
            <a:r>
              <a:rPr lang="hu-HU" sz="2400" dirty="0" err="1"/>
              <a:t>the</a:t>
            </a:r>
            <a:r>
              <a:rPr lang="hu-HU" sz="2400" dirty="0"/>
              <a:t> </a:t>
            </a:r>
            <a:r>
              <a:rPr lang="hu-HU" sz="2400" dirty="0" err="1"/>
              <a:t>plane</a:t>
            </a:r>
            <a:r>
              <a:rPr lang="hu-HU" sz="2400" dirty="0"/>
              <a:t> </a:t>
            </a:r>
            <a:r>
              <a:rPr lang="hu-HU" sz="2400" dirty="0" err="1"/>
              <a:t>points</a:t>
            </a:r>
            <a:endParaRPr lang="hu-HU" sz="2400" dirty="0"/>
          </a:p>
          <a:p>
            <a:pPr lvl="1">
              <a:buNone/>
            </a:pPr>
            <a:r>
              <a:rPr lang="hu-HU" sz="2400" dirty="0"/>
              <a:t>	(</a:t>
            </a:r>
            <a:r>
              <a:rPr lang="hu-HU" sz="2400" dirty="0" err="1"/>
              <a:t>Comparing</a:t>
            </a:r>
            <a:r>
              <a:rPr lang="hu-HU" sz="2400" dirty="0"/>
              <a:t> </a:t>
            </a:r>
            <a:r>
              <a:rPr lang="hu-HU" sz="2400" dirty="0" err="1"/>
              <a:t>to</a:t>
            </a:r>
            <a:r>
              <a:rPr lang="hu-HU" sz="2400" dirty="0"/>
              <a:t> </a:t>
            </a:r>
            <a:r>
              <a:rPr lang="hu-HU" sz="2400" dirty="0" err="1"/>
              <a:t>North</a:t>
            </a:r>
            <a:r>
              <a:rPr lang="hu-HU" sz="2400" dirty="0"/>
              <a:t>).</a:t>
            </a:r>
          </a:p>
          <a:p>
            <a:pPr lvl="1">
              <a:buNone/>
            </a:pPr>
            <a:endParaRPr lang="hu-HU" sz="2400" dirty="0"/>
          </a:p>
        </p:txBody>
      </p:sp>
      <p:sp>
        <p:nvSpPr>
          <p:cNvPr id="5" name="Téglalap 4"/>
          <p:cNvSpPr/>
          <p:nvPr/>
        </p:nvSpPr>
        <p:spPr>
          <a:xfrm>
            <a:off x="0" y="6611779"/>
            <a:ext cx="9144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000" dirty="0"/>
              <a:t>http://www.paddlinglight.com/articles/technique/navigation-course-bearings-and-headings/</a:t>
            </a:r>
          </a:p>
        </p:txBody>
      </p:sp>
    </p:spTree>
    <p:extLst>
      <p:ext uri="{BB962C8B-B14F-4D97-AF65-F5344CB8AC3E}">
        <p14:creationId xmlns:p14="http://schemas.microsoft.com/office/powerpoint/2010/main" val="281634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UAV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75240" cy="4525963"/>
          </a:xfrm>
        </p:spPr>
        <p:txBody>
          <a:bodyPr/>
          <a:lstStyle/>
          <a:p>
            <a:r>
              <a:rPr lang="hu-HU" dirty="0" err="1"/>
              <a:t>Waypoints</a:t>
            </a:r>
            <a:endParaRPr lang="hu-HU" dirty="0"/>
          </a:p>
        </p:txBody>
      </p:sp>
      <p:pic>
        <p:nvPicPr>
          <p:cNvPr id="4" name="Kép 3" descr="G:\nav\gamma0.png"/>
          <p:cNvPicPr/>
          <p:nvPr/>
        </p:nvPicPr>
        <p:blipFill>
          <a:blip r:embed="rId2" cstate="print"/>
          <a:srcRect l="3331" t="24615" r="8739" b="25055"/>
          <a:stretch>
            <a:fillRect/>
          </a:stretch>
        </p:blipFill>
        <p:spPr bwMode="auto">
          <a:xfrm>
            <a:off x="0" y="2835197"/>
            <a:ext cx="8567936" cy="402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6732240" y="4509120"/>
            <a:ext cx="500881" cy="43829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cxnSp>
        <p:nvCxnSpPr>
          <p:cNvPr id="31747" name="AutoShape 3"/>
          <p:cNvCxnSpPr>
            <a:cxnSpLocks noChangeShapeType="1"/>
            <a:endCxn id="31746" idx="2"/>
          </p:cNvCxnSpPr>
          <p:nvPr/>
        </p:nvCxnSpPr>
        <p:spPr bwMode="auto">
          <a:xfrm>
            <a:off x="2771800" y="4725144"/>
            <a:ext cx="3960440" cy="3126"/>
          </a:xfrm>
          <a:prstGeom prst="straightConnector1">
            <a:avLst/>
          </a:prstGeom>
          <a:noFill/>
          <a:ln w="69850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2267744" y="4509120"/>
            <a:ext cx="500881" cy="43829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8985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UAV </a:t>
            </a:r>
            <a:r>
              <a:rPr lang="hu-HU" dirty="0" err="1"/>
              <a:t>based</a:t>
            </a:r>
            <a:r>
              <a:rPr lang="hu-HU" dirty="0"/>
              <a:t> </a:t>
            </a:r>
            <a:r>
              <a:rPr lang="hu-HU" dirty="0" err="1"/>
              <a:t>navigation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0" y="6525344"/>
            <a:ext cx="9144000" cy="3326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1000" dirty="0">
                <a:latin typeface="Arial" pitchFamily="34" charset="0"/>
                <a:cs typeface="Arial" pitchFamily="34" charset="0"/>
              </a:rPr>
              <a:t>http://www.movable-type.co.uk/scripts/latlong.html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962383">
            <a:off x="835290" y="3292689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Egyenes összekötő nyíllal 5"/>
          <p:cNvCxnSpPr>
            <a:stCxn id="32770" idx="3"/>
          </p:cNvCxnSpPr>
          <p:nvPr/>
        </p:nvCxnSpPr>
        <p:spPr>
          <a:xfrm flipV="1">
            <a:off x="2063887" y="2636912"/>
            <a:ext cx="923937" cy="8742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Ellipszis 6"/>
          <p:cNvSpPr/>
          <p:nvPr/>
        </p:nvSpPr>
        <p:spPr>
          <a:xfrm>
            <a:off x="7164288" y="4077072"/>
            <a:ext cx="936104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/>
              <a:t>Dest</a:t>
            </a:r>
            <a:r>
              <a:rPr lang="hu-HU" dirty="0"/>
              <a:t>.</a:t>
            </a:r>
          </a:p>
        </p:txBody>
      </p:sp>
      <p:sp>
        <p:nvSpPr>
          <p:cNvPr id="8" name="Ellipszis 7"/>
          <p:cNvSpPr/>
          <p:nvPr/>
        </p:nvSpPr>
        <p:spPr>
          <a:xfrm>
            <a:off x="395536" y="5229200"/>
            <a:ext cx="936104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Start</a:t>
            </a:r>
          </a:p>
        </p:txBody>
      </p:sp>
      <p:cxnSp>
        <p:nvCxnSpPr>
          <p:cNvPr id="10" name="Egyenes összekötő 9"/>
          <p:cNvCxnSpPr/>
          <p:nvPr/>
        </p:nvCxnSpPr>
        <p:spPr>
          <a:xfrm flipV="1">
            <a:off x="1331640" y="4581128"/>
            <a:ext cx="5976664" cy="9361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nyíllal 12"/>
          <p:cNvCxnSpPr>
            <a:stCxn id="32770" idx="3"/>
            <a:endCxn id="7" idx="2"/>
          </p:cNvCxnSpPr>
          <p:nvPr/>
        </p:nvCxnSpPr>
        <p:spPr>
          <a:xfrm>
            <a:off x="2063887" y="3511174"/>
            <a:ext cx="5100401" cy="9979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>
            <a:stCxn id="32770" idx="3"/>
          </p:cNvCxnSpPr>
          <p:nvPr/>
        </p:nvCxnSpPr>
        <p:spPr>
          <a:xfrm flipH="1" flipV="1">
            <a:off x="2051720" y="1700808"/>
            <a:ext cx="12167" cy="18103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Szövegdoboz 15"/>
          <p:cNvSpPr txBox="1"/>
          <p:nvPr/>
        </p:nvSpPr>
        <p:spPr>
          <a:xfrm>
            <a:off x="1619672" y="1340768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North</a:t>
            </a:r>
            <a:endParaRPr lang="hu-HU" dirty="0"/>
          </a:p>
        </p:txBody>
      </p:sp>
      <p:sp>
        <p:nvSpPr>
          <p:cNvPr id="17" name="Ív 16"/>
          <p:cNvSpPr/>
          <p:nvPr/>
        </p:nvSpPr>
        <p:spPr>
          <a:xfrm>
            <a:off x="1619672" y="2996952"/>
            <a:ext cx="792088" cy="648072"/>
          </a:xfrm>
          <a:prstGeom prst="arc">
            <a:avLst>
              <a:gd name="adj1" fmla="val 16200000"/>
              <a:gd name="adj2" fmla="val 2081915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Ív 17"/>
          <p:cNvSpPr/>
          <p:nvPr/>
        </p:nvSpPr>
        <p:spPr>
          <a:xfrm>
            <a:off x="1259632" y="2636912"/>
            <a:ext cx="1584176" cy="1584176"/>
          </a:xfrm>
          <a:prstGeom prst="arc">
            <a:avLst>
              <a:gd name="adj1" fmla="val 16200000"/>
              <a:gd name="adj2" fmla="val 89866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Szövegdoboz 19"/>
          <p:cNvSpPr txBox="1"/>
          <p:nvPr/>
        </p:nvSpPr>
        <p:spPr>
          <a:xfrm>
            <a:off x="3851920" y="5949280"/>
            <a:ext cx="4691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/>
              <a:t>(</a:t>
            </a:r>
            <a:r>
              <a:rPr lang="hu-HU" i="1" dirty="0" err="1"/>
              <a:t>Angle</a:t>
            </a:r>
            <a:r>
              <a:rPr lang="hu-HU" i="1" dirty="0"/>
              <a:t> </a:t>
            </a:r>
            <a:r>
              <a:rPr lang="hu-HU" i="1" dirty="0" err="1"/>
              <a:t>error</a:t>
            </a:r>
            <a:r>
              <a:rPr lang="hu-HU" i="1" dirty="0"/>
              <a:t>: </a:t>
            </a:r>
            <a:r>
              <a:rPr lang="hu-HU" i="1" dirty="0" err="1"/>
              <a:t>between</a:t>
            </a:r>
            <a:r>
              <a:rPr lang="hu-HU" i="1" dirty="0"/>
              <a:t> -180° and +180° </a:t>
            </a:r>
            <a:r>
              <a:rPr lang="hu-HU" i="1" dirty="0" err="1"/>
              <a:t>degree</a:t>
            </a:r>
            <a:r>
              <a:rPr lang="hu-HU" i="1" dirty="0"/>
              <a:t>!) </a:t>
            </a:r>
          </a:p>
        </p:txBody>
      </p:sp>
    </p:spTree>
    <p:extLst>
      <p:ext uri="{BB962C8B-B14F-4D97-AF65-F5344CB8AC3E}">
        <p14:creationId xmlns:p14="http://schemas.microsoft.com/office/powerpoint/2010/main" val="2374171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Aerosim</a:t>
            </a:r>
            <a:endParaRPr lang="hu-HU" dirty="0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3634235" cy="435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340768"/>
            <a:ext cx="3710539" cy="276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025453"/>
            <a:ext cx="3652853" cy="283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2708920"/>
            <a:ext cx="2596505" cy="3894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427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5409" y="1146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Aerosim</a:t>
            </a:r>
            <a:r>
              <a:rPr lang="hu-HU" dirty="0"/>
              <a:t> </a:t>
            </a:r>
            <a:r>
              <a:rPr lang="hu-HU" dirty="0" err="1"/>
              <a:t>model</a:t>
            </a:r>
            <a:r>
              <a:rPr lang="hu-HU" dirty="0"/>
              <a:t>:</a:t>
            </a:r>
            <a:br>
              <a:rPr lang="hu-HU" dirty="0"/>
            </a:br>
            <a:r>
              <a:rPr lang="hu-HU" dirty="0" err="1"/>
              <a:t>Aerosonde</a:t>
            </a:r>
            <a:r>
              <a:rPr lang="hu-HU" dirty="0"/>
              <a:t> „</a:t>
            </a:r>
            <a:r>
              <a:rPr lang="hu-HU" dirty="0" err="1"/>
              <a:t>Laima</a:t>
            </a:r>
            <a:r>
              <a:rPr lang="hu-HU" dirty="0"/>
              <a:t>” UAV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620000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églalap 3"/>
          <p:cNvSpPr/>
          <p:nvPr/>
        </p:nvSpPr>
        <p:spPr>
          <a:xfrm>
            <a:off x="467544" y="648866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http://www.barnardmicrosystems.com/UAV/milestones/atlantic_crossing_1.html</a:t>
            </a:r>
          </a:p>
        </p:txBody>
      </p:sp>
    </p:spTree>
    <p:extLst>
      <p:ext uri="{BB962C8B-B14F-4D97-AF65-F5344CB8AC3E}">
        <p14:creationId xmlns:p14="http://schemas.microsoft.com/office/powerpoint/2010/main" val="2793847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 t="9866"/>
          <a:stretch>
            <a:fillRect/>
          </a:stretch>
        </p:blipFill>
        <p:spPr bwMode="auto">
          <a:xfrm>
            <a:off x="36512" y="-27384"/>
            <a:ext cx="9144000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0802" y="156220"/>
            <a:ext cx="1491217" cy="111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Egyenes összekötő nyíllal 5"/>
          <p:cNvCxnSpPr/>
          <p:nvPr/>
        </p:nvCxnSpPr>
        <p:spPr>
          <a:xfrm flipV="1">
            <a:off x="2699792" y="980728"/>
            <a:ext cx="4752528" cy="115212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/>
        </p:nvSpPr>
        <p:spPr>
          <a:xfrm>
            <a:off x="7452320" y="3789040"/>
            <a:ext cx="14927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u-HU" dirty="0" err="1"/>
              <a:t>navigation.m</a:t>
            </a:r>
            <a:endParaRPr lang="hu-HU" dirty="0"/>
          </a:p>
        </p:txBody>
      </p:sp>
      <p:cxnSp>
        <p:nvCxnSpPr>
          <p:cNvPr id="9" name="Egyenes összekötő nyíllal 8"/>
          <p:cNvCxnSpPr>
            <a:endCxn id="10" idx="1"/>
          </p:cNvCxnSpPr>
          <p:nvPr/>
        </p:nvCxnSpPr>
        <p:spPr>
          <a:xfrm>
            <a:off x="5076056" y="5301208"/>
            <a:ext cx="864096" cy="104876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églalap 9"/>
          <p:cNvSpPr/>
          <p:nvPr/>
        </p:nvSpPr>
        <p:spPr>
          <a:xfrm>
            <a:off x="5940152" y="6165304"/>
            <a:ext cx="127015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u-HU" dirty="0"/>
              <a:t>P </a:t>
            </a:r>
            <a:r>
              <a:rPr lang="hu-HU" dirty="0" err="1"/>
              <a:t>controller</a:t>
            </a:r>
            <a:endParaRPr lang="hu-HU" dirty="0"/>
          </a:p>
        </p:txBody>
      </p:sp>
      <p:cxnSp>
        <p:nvCxnSpPr>
          <p:cNvPr id="11" name="Egyenes összekötő nyíllal 10"/>
          <p:cNvCxnSpPr/>
          <p:nvPr/>
        </p:nvCxnSpPr>
        <p:spPr>
          <a:xfrm flipV="1">
            <a:off x="7020272" y="3212976"/>
            <a:ext cx="360040" cy="136815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églalap 11"/>
          <p:cNvSpPr/>
          <p:nvPr/>
        </p:nvSpPr>
        <p:spPr>
          <a:xfrm>
            <a:off x="5148064" y="2813519"/>
            <a:ext cx="39410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dirty="0"/>
              <a:t>Input – </a:t>
            </a:r>
            <a:r>
              <a:rPr lang="hu-HU" dirty="0" err="1"/>
              <a:t>measured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through</a:t>
            </a:r>
            <a:r>
              <a:rPr lang="hu-HU" dirty="0"/>
              <a:t> </a:t>
            </a:r>
            <a:r>
              <a:rPr lang="hu-HU" dirty="0" err="1"/>
              <a:t>sensors</a:t>
            </a:r>
            <a:endParaRPr lang="hu-HU" dirty="0"/>
          </a:p>
        </p:txBody>
      </p:sp>
      <p:cxnSp>
        <p:nvCxnSpPr>
          <p:cNvPr id="13" name="Egyenes összekötő nyíllal 12"/>
          <p:cNvCxnSpPr/>
          <p:nvPr/>
        </p:nvCxnSpPr>
        <p:spPr>
          <a:xfrm>
            <a:off x="7884368" y="4725144"/>
            <a:ext cx="648072" cy="136815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églalap 13"/>
          <p:cNvSpPr/>
          <p:nvPr/>
        </p:nvSpPr>
        <p:spPr>
          <a:xfrm>
            <a:off x="7367167" y="6093296"/>
            <a:ext cx="150663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u-HU" dirty="0"/>
              <a:t>Output - </a:t>
            </a:r>
            <a:r>
              <a:rPr lang="hu-HU" dirty="0" err="1"/>
              <a:t>error</a:t>
            </a:r>
            <a:endParaRPr lang="hu-HU" dirty="0"/>
          </a:p>
        </p:txBody>
      </p:sp>
      <p:cxnSp>
        <p:nvCxnSpPr>
          <p:cNvPr id="15" name="Egyenes összekötő nyíllal 14"/>
          <p:cNvCxnSpPr/>
          <p:nvPr/>
        </p:nvCxnSpPr>
        <p:spPr>
          <a:xfrm flipH="1">
            <a:off x="3923928" y="5517232"/>
            <a:ext cx="288032" cy="7920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églalap 15"/>
          <p:cNvSpPr/>
          <p:nvPr/>
        </p:nvSpPr>
        <p:spPr>
          <a:xfrm>
            <a:off x="3347864" y="6309320"/>
            <a:ext cx="14676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u-HU" dirty="0" err="1"/>
              <a:t>Control</a:t>
            </a:r>
            <a:r>
              <a:rPr lang="hu-HU" dirty="0"/>
              <a:t> </a:t>
            </a:r>
            <a:r>
              <a:rPr lang="hu-HU" dirty="0" err="1"/>
              <a:t>signal</a:t>
            </a:r>
            <a:endParaRPr lang="hu-HU" dirty="0"/>
          </a:p>
        </p:txBody>
      </p:sp>
      <p:cxnSp>
        <p:nvCxnSpPr>
          <p:cNvPr id="7" name="Egyenes összekötő nyíllal 6"/>
          <p:cNvCxnSpPr/>
          <p:nvPr/>
        </p:nvCxnSpPr>
        <p:spPr>
          <a:xfrm flipV="1">
            <a:off x="7380312" y="4221088"/>
            <a:ext cx="792088" cy="28803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52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Initilaziation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Init.m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2123728" y="1600200"/>
            <a:ext cx="6408712" cy="4853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268760"/>
            <a:ext cx="4423878" cy="55172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Navigáció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476672"/>
            <a:ext cx="5486400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Navigation.m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00808"/>
            <a:ext cx="8305800" cy="39052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Navigation.m</a:t>
            </a:r>
            <a:endParaRPr lang="hu-HU" dirty="0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80" y="1692399"/>
            <a:ext cx="8305800" cy="390525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l="55372" t="61877" r="28342" b="23390"/>
          <a:stretch>
            <a:fillRect/>
          </a:stretch>
        </p:blipFill>
        <p:spPr bwMode="auto">
          <a:xfrm>
            <a:off x="6228184" y="2708920"/>
            <a:ext cx="2808312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0901" y="4836258"/>
            <a:ext cx="1669976" cy="179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Egyenes összekötő nyíllal 13"/>
          <p:cNvCxnSpPr/>
          <p:nvPr/>
        </p:nvCxnSpPr>
        <p:spPr>
          <a:xfrm flipV="1">
            <a:off x="3446485" y="4005064"/>
            <a:ext cx="3744416" cy="542782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Egyenes összekötő nyíllal 16"/>
          <p:cNvCxnSpPr/>
          <p:nvPr/>
        </p:nvCxnSpPr>
        <p:spPr>
          <a:xfrm flipH="1">
            <a:off x="3446485" y="1988840"/>
            <a:ext cx="1872208" cy="2301994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/>
          <p:nvPr/>
        </p:nvCxnSpPr>
        <p:spPr>
          <a:xfrm>
            <a:off x="5684350" y="5590933"/>
            <a:ext cx="1506551" cy="502363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217714"/>
            <a:ext cx="7886700" cy="59592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 1. </a:t>
            </a:r>
            <a:r>
              <a:rPr lang="hu-HU" dirty="0" err="1"/>
              <a:t>Task</a:t>
            </a:r>
            <a:r>
              <a:rPr lang="hu-HU" dirty="0"/>
              <a:t>  </a:t>
            </a:r>
          </a:p>
          <a:p>
            <a:pPr marL="0" indent="0">
              <a:buNone/>
            </a:pPr>
            <a:r>
              <a:rPr lang="hu-HU" dirty="0"/>
              <a:t>     </a:t>
            </a:r>
            <a:r>
              <a:rPr lang="en-US" dirty="0"/>
              <a:t>In a given point (UAV) calculate the desired bearing</a:t>
            </a:r>
            <a:r>
              <a:rPr lang="hu-HU" dirty="0"/>
              <a:t>.</a:t>
            </a:r>
            <a:r>
              <a:rPr lang="en-US" dirty="0"/>
              <a:t>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2. </a:t>
            </a:r>
            <a:r>
              <a:rPr lang="hu-HU" dirty="0" err="1"/>
              <a:t>Task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</a:t>
            </a:r>
            <a:r>
              <a:rPr lang="en-US" dirty="0"/>
              <a:t>Calculate the distance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„</a:t>
            </a:r>
            <a:r>
              <a:rPr lang="hu-HU" dirty="0" err="1"/>
              <a:t>same</a:t>
            </a:r>
            <a:r>
              <a:rPr lang="hu-HU" dirty="0"/>
              <a:t>” </a:t>
            </a:r>
            <a:r>
              <a:rPr lang="hu-HU" dirty="0" err="1"/>
              <a:t>method</a:t>
            </a:r>
            <a:r>
              <a:rPr lang="hu-HU" dirty="0"/>
              <a:t>.</a:t>
            </a:r>
            <a:r>
              <a:rPr lang="en-US" dirty="0"/>
              <a:t>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3. </a:t>
            </a:r>
            <a:r>
              <a:rPr lang="hu-HU" dirty="0" err="1"/>
              <a:t>Task</a:t>
            </a:r>
            <a:r>
              <a:rPr lang="hu-HU" dirty="0"/>
              <a:t>   </a:t>
            </a:r>
          </a:p>
          <a:p>
            <a:pPr marL="0" indent="0">
              <a:buNone/>
            </a:pPr>
            <a:r>
              <a:rPr lang="hu-HU" dirty="0"/>
              <a:t>     </a:t>
            </a:r>
            <a:r>
              <a:rPr lang="en-US" dirty="0"/>
              <a:t>Increment the waypoints. If the </a:t>
            </a:r>
            <a:r>
              <a:rPr lang="en-US" dirty="0" err="1"/>
              <a:t>WPDistance</a:t>
            </a:r>
            <a:r>
              <a:rPr lang="en-US" dirty="0"/>
              <a:t> is smaller than the </a:t>
            </a:r>
            <a:r>
              <a:rPr lang="en-US" dirty="0" err="1"/>
              <a:t>WPRadius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4. </a:t>
            </a:r>
            <a:r>
              <a:rPr lang="hu-HU" dirty="0" err="1"/>
              <a:t>Task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</a:t>
            </a:r>
            <a:r>
              <a:rPr lang="en-US" dirty="0"/>
              <a:t>Angle error (Difference of the desired and real bearing, between -Pi...+Pi (-180...+180°))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41602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165</Words>
  <Application>Microsoft Office PowerPoint</Application>
  <PresentationFormat>Diavetítés a képernyőre (4:3 oldalarány)</PresentationFormat>
  <Paragraphs>45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Office-téma</vt:lpstr>
      <vt:lpstr>Intelligent Systems</vt:lpstr>
      <vt:lpstr>UAV</vt:lpstr>
      <vt:lpstr>PowerPoint-bemutató</vt:lpstr>
      <vt:lpstr>UAV based navigation</vt:lpstr>
      <vt:lpstr>UAV based navigation</vt:lpstr>
      <vt:lpstr>UAV based navigation</vt:lpstr>
      <vt:lpstr>Aerosim</vt:lpstr>
      <vt:lpstr>Aerosim model: Aerosonde „Laima” UAV</vt:lpstr>
      <vt:lpstr>PowerPoint-bemutató</vt:lpstr>
      <vt:lpstr>Initilaziation</vt:lpstr>
      <vt:lpstr>Navigáció</vt:lpstr>
      <vt:lpstr>Navigation.m</vt:lpstr>
      <vt:lpstr>Navigation.m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IRA Gyakorlat 1.</dc:title>
  <dc:creator>StojcsicsD</dc:creator>
  <cp:lastModifiedBy>Dunai Zsolt</cp:lastModifiedBy>
  <cp:revision>58</cp:revision>
  <dcterms:created xsi:type="dcterms:W3CDTF">2012-10-12T06:29:35Z</dcterms:created>
  <dcterms:modified xsi:type="dcterms:W3CDTF">2017-03-08T07:11:28Z</dcterms:modified>
</cp:coreProperties>
</file>