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31"/>
  </p:handoutMasterIdLst>
  <p:sldIdLst>
    <p:sldId id="256" r:id="rId2"/>
    <p:sldId id="257" r:id="rId3"/>
    <p:sldId id="258" r:id="rId4"/>
    <p:sldId id="259" r:id="rId5"/>
    <p:sldId id="261" r:id="rId6"/>
    <p:sldId id="264" r:id="rId7"/>
    <p:sldId id="263" r:id="rId8"/>
    <p:sldId id="260" r:id="rId9"/>
    <p:sldId id="262" r:id="rId10"/>
    <p:sldId id="265" r:id="rId11"/>
    <p:sldId id="266" r:id="rId12"/>
    <p:sldId id="267" r:id="rId13"/>
    <p:sldId id="268" r:id="rId14"/>
    <p:sldId id="269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2580" y="-10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D5732C-A21A-4931-B082-5AC4F8F07168}" type="datetimeFigureOut">
              <a:rPr lang="hu-HU" smtClean="0"/>
              <a:t>2012.10.01.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D0F035-CCE9-46C0-8CBE-5D8D203727F1}" type="slidenum">
              <a:rPr lang="hu-HU" smtClean="0"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B52B4-2189-4241-9D84-2DEE539FE2E1}" type="datetimeFigureOut">
              <a:rPr lang="hu-HU" smtClean="0"/>
              <a:t>2012.10.01.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E1A8E-5A2E-4D53-93B9-89DBE02B4BB3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B52B4-2189-4241-9D84-2DEE539FE2E1}" type="datetimeFigureOut">
              <a:rPr lang="hu-HU" smtClean="0"/>
              <a:t>2012.10.01.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E1A8E-5A2E-4D53-93B9-89DBE02B4BB3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B52B4-2189-4241-9D84-2DEE539FE2E1}" type="datetimeFigureOut">
              <a:rPr lang="hu-HU" smtClean="0"/>
              <a:t>2012.10.01.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E1A8E-5A2E-4D53-93B9-89DBE02B4BB3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B52B4-2189-4241-9D84-2DEE539FE2E1}" type="datetimeFigureOut">
              <a:rPr lang="hu-HU" smtClean="0"/>
              <a:t>2012.10.01.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E1A8E-5A2E-4D53-93B9-89DBE02B4BB3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B52B4-2189-4241-9D84-2DEE539FE2E1}" type="datetimeFigureOut">
              <a:rPr lang="hu-HU" smtClean="0"/>
              <a:t>2012.10.01.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E1A8E-5A2E-4D53-93B9-89DBE02B4BB3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B52B4-2189-4241-9D84-2DEE539FE2E1}" type="datetimeFigureOut">
              <a:rPr lang="hu-HU" smtClean="0"/>
              <a:t>2012.10.01.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E1A8E-5A2E-4D53-93B9-89DBE02B4BB3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B52B4-2189-4241-9D84-2DEE539FE2E1}" type="datetimeFigureOut">
              <a:rPr lang="hu-HU" smtClean="0"/>
              <a:t>2012.10.01.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E1A8E-5A2E-4D53-93B9-89DBE02B4BB3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B52B4-2189-4241-9D84-2DEE539FE2E1}" type="datetimeFigureOut">
              <a:rPr lang="hu-HU" smtClean="0"/>
              <a:t>2012.10.01.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E1A8E-5A2E-4D53-93B9-89DBE02B4BB3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B52B4-2189-4241-9D84-2DEE539FE2E1}" type="datetimeFigureOut">
              <a:rPr lang="hu-HU" smtClean="0"/>
              <a:t>2012.10.01.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E1A8E-5A2E-4D53-93B9-89DBE02B4BB3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B52B4-2189-4241-9D84-2DEE539FE2E1}" type="datetimeFigureOut">
              <a:rPr lang="hu-HU" smtClean="0"/>
              <a:t>2012.10.01.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E1A8E-5A2E-4D53-93B9-89DBE02B4BB3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B52B4-2189-4241-9D84-2DEE539FE2E1}" type="datetimeFigureOut">
              <a:rPr lang="hu-HU" smtClean="0"/>
              <a:t>2012.10.01.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E1A8E-5A2E-4D53-93B9-89DBE02B4BB3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0B52B4-2189-4241-9D84-2DEE539FE2E1}" type="datetimeFigureOut">
              <a:rPr lang="hu-HU" smtClean="0"/>
              <a:t>2012.10.01.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4E1A8E-5A2E-4D53-93B9-89DBE02B4BB3}" type="slidenum">
              <a:rPr lang="hu-HU" smtClean="0"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 smtClean="0"/>
              <a:t>Matlab</a:t>
            </a: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dirty="0" smtClean="0"/>
              <a:t>Ajánlott irodalom: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S. </a:t>
            </a:r>
            <a:r>
              <a:rPr lang="hu-HU" dirty="0" err="1" smtClean="0"/>
              <a:t>Gisbert</a:t>
            </a:r>
            <a:r>
              <a:rPr lang="hu-HU" dirty="0" smtClean="0"/>
              <a:t>: MATLAB, </a:t>
            </a:r>
            <a:r>
              <a:rPr lang="hu-HU" dirty="0" err="1" smtClean="0"/>
              <a:t>Typotex</a:t>
            </a:r>
            <a:r>
              <a:rPr lang="hu-HU" dirty="0" smtClean="0"/>
              <a:t> Kft, </a:t>
            </a:r>
            <a:r>
              <a:rPr lang="hu-HU" dirty="0" smtClean="0"/>
              <a:t>Budapest, </a:t>
            </a:r>
            <a:r>
              <a:rPr lang="hu-HU" dirty="0" smtClean="0"/>
              <a:t>2005, ISBN 963 9548 49 9</a:t>
            </a:r>
          </a:p>
          <a:p>
            <a:pPr lvl="1"/>
            <a:r>
              <a:rPr lang="hu-HU" i="1" dirty="0" smtClean="0"/>
              <a:t>(</a:t>
            </a:r>
            <a:r>
              <a:rPr lang="hu-HU" i="1" dirty="0" err="1" smtClean="0"/>
              <a:t>Google</a:t>
            </a:r>
            <a:r>
              <a:rPr lang="hu-HU" i="1" dirty="0" smtClean="0"/>
              <a:t> </a:t>
            </a:r>
            <a:r>
              <a:rPr lang="hu-HU" i="1" dirty="0" err="1" smtClean="0"/>
              <a:t>Books</a:t>
            </a:r>
            <a:r>
              <a:rPr lang="hu-HU" i="1" dirty="0" smtClean="0"/>
              <a:t>)</a:t>
            </a:r>
            <a:endParaRPr lang="hu-HU" i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Matlab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1453092"/>
            <a:ext cx="6745660" cy="5404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 smtClean="0"/>
              <a:t>Command</a:t>
            </a:r>
            <a:r>
              <a:rPr lang="hu-HU" dirty="0" smtClean="0"/>
              <a:t> </a:t>
            </a:r>
            <a:r>
              <a:rPr lang="hu-HU" dirty="0" err="1" smtClean="0"/>
              <a:t>Window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hu-HU" dirty="0" smtClean="0"/>
              <a:t>Parancsok</a:t>
            </a:r>
          </a:p>
          <a:p>
            <a:r>
              <a:rPr lang="hu-HU" dirty="0" smtClean="0"/>
              <a:t>Több parancs -&gt; .m file</a:t>
            </a:r>
          </a:p>
          <a:p>
            <a:r>
              <a:rPr lang="hu-HU" dirty="0" smtClean="0"/>
              <a:t>Sor végi ; jel</a:t>
            </a:r>
          </a:p>
          <a:p>
            <a:pPr lvl="1"/>
            <a:r>
              <a:rPr lang="hu-HU" dirty="0" smtClean="0"/>
              <a:t>Ha nincs kint, végrehajtja és az eredményt kiírja</a:t>
            </a:r>
          </a:p>
          <a:p>
            <a:pPr lvl="1"/>
            <a:r>
              <a:rPr lang="hu-HU" dirty="0" smtClean="0"/>
              <a:t>Ha kint van , az eredményt nem írja ki, de végrehajtja</a:t>
            </a:r>
          </a:p>
          <a:p>
            <a:r>
              <a:rPr lang="hu-HU" dirty="0" smtClean="0"/>
              <a:t>Komment %</a:t>
            </a:r>
          </a:p>
          <a:p>
            <a:r>
              <a:rPr lang="hu-HU" dirty="0" smtClean="0"/>
              <a:t>Indexelés 1-től</a:t>
            </a:r>
          </a:p>
          <a:p>
            <a:r>
              <a:rPr lang="hu-HU" dirty="0" err="1" smtClean="0"/>
              <a:t>Help</a:t>
            </a:r>
            <a:r>
              <a:rPr lang="hu-HU" dirty="0" smtClean="0"/>
              <a:t> </a:t>
            </a:r>
            <a:r>
              <a:rPr lang="hu-HU" dirty="0" err="1" smtClean="0"/>
              <a:t>help</a:t>
            </a:r>
            <a:r>
              <a:rPr lang="hu-HU" dirty="0" smtClean="0"/>
              <a:t> </a:t>
            </a:r>
            <a:r>
              <a:rPr lang="hu-HU" dirty="0" smtClean="0">
                <a:sym typeface="Wingdings" pitchFamily="2" charset="2"/>
              </a:rPr>
              <a:t></a:t>
            </a:r>
          </a:p>
          <a:p>
            <a:endParaRPr lang="hu-H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755576" y="404664"/>
            <a:ext cx="7869560" cy="5865515"/>
          </a:xfrm>
        </p:spPr>
        <p:txBody>
          <a:bodyPr numCol="2">
            <a:noAutofit/>
          </a:bodyPr>
          <a:lstStyle/>
          <a:p>
            <a:pPr>
              <a:buNone/>
            </a:pPr>
            <a:r>
              <a:rPr lang="pt-BR" sz="3000" dirty="0" smtClean="0"/>
              <a:t>&gt;&gt; a=10</a:t>
            </a:r>
          </a:p>
          <a:p>
            <a:pPr>
              <a:buNone/>
            </a:pPr>
            <a:r>
              <a:rPr lang="pt-BR" sz="3000" dirty="0" smtClean="0"/>
              <a:t>a =</a:t>
            </a:r>
          </a:p>
          <a:p>
            <a:pPr>
              <a:buNone/>
            </a:pPr>
            <a:r>
              <a:rPr lang="pt-BR" sz="3000" dirty="0" smtClean="0"/>
              <a:t>    10</a:t>
            </a:r>
            <a:endParaRPr lang="hu-HU" sz="3000" dirty="0" smtClean="0"/>
          </a:p>
          <a:p>
            <a:pPr>
              <a:buNone/>
            </a:pPr>
            <a:endParaRPr lang="pt-BR" sz="3000" dirty="0" smtClean="0"/>
          </a:p>
          <a:p>
            <a:pPr>
              <a:buNone/>
            </a:pPr>
            <a:r>
              <a:rPr lang="pt-BR" sz="3000" dirty="0" smtClean="0"/>
              <a:t>&gt;&gt; A=1</a:t>
            </a:r>
          </a:p>
          <a:p>
            <a:pPr>
              <a:buNone/>
            </a:pPr>
            <a:r>
              <a:rPr lang="pt-BR" sz="3000" dirty="0" smtClean="0"/>
              <a:t>A =</a:t>
            </a:r>
          </a:p>
          <a:p>
            <a:pPr>
              <a:buNone/>
            </a:pPr>
            <a:r>
              <a:rPr lang="pt-BR" sz="3000" dirty="0" smtClean="0"/>
              <a:t>     1</a:t>
            </a:r>
            <a:endParaRPr lang="hu-HU" sz="3000" dirty="0" smtClean="0"/>
          </a:p>
          <a:p>
            <a:pPr>
              <a:buNone/>
            </a:pPr>
            <a:endParaRPr lang="pt-BR" sz="3000" dirty="0" smtClean="0"/>
          </a:p>
          <a:p>
            <a:pPr>
              <a:buNone/>
            </a:pPr>
            <a:r>
              <a:rPr lang="pt-BR" sz="3000" dirty="0" smtClean="0"/>
              <a:t>&gt;&gt; A+a</a:t>
            </a:r>
          </a:p>
          <a:p>
            <a:pPr>
              <a:buNone/>
            </a:pPr>
            <a:r>
              <a:rPr lang="pt-BR" sz="3000" dirty="0" smtClean="0"/>
              <a:t>ans =</a:t>
            </a:r>
          </a:p>
          <a:p>
            <a:pPr>
              <a:buNone/>
            </a:pPr>
            <a:r>
              <a:rPr lang="pt-BR" sz="3000" dirty="0" smtClean="0"/>
              <a:t>    11</a:t>
            </a:r>
            <a:endParaRPr lang="hu-HU" sz="3000" dirty="0" smtClean="0"/>
          </a:p>
          <a:p>
            <a:pPr>
              <a:buNone/>
            </a:pPr>
            <a:endParaRPr lang="hu-HU" sz="3000" dirty="0"/>
          </a:p>
          <a:p>
            <a:pPr>
              <a:buNone/>
            </a:pPr>
            <a:r>
              <a:rPr lang="pt-BR" sz="3000" dirty="0" smtClean="0"/>
              <a:t>&gt;&gt; a= [0,1,2]</a:t>
            </a:r>
          </a:p>
          <a:p>
            <a:pPr>
              <a:buNone/>
            </a:pPr>
            <a:r>
              <a:rPr lang="pt-BR" sz="3000" dirty="0" smtClean="0"/>
              <a:t>a =</a:t>
            </a:r>
          </a:p>
          <a:p>
            <a:pPr>
              <a:buNone/>
            </a:pPr>
            <a:r>
              <a:rPr lang="pt-BR" sz="3000" dirty="0" smtClean="0"/>
              <a:t>     0     1     2</a:t>
            </a:r>
            <a:endParaRPr lang="hu-HU" sz="3000" dirty="0" smtClean="0"/>
          </a:p>
          <a:p>
            <a:pPr>
              <a:buNone/>
            </a:pPr>
            <a:endParaRPr lang="pt-BR" sz="3000" dirty="0" smtClean="0"/>
          </a:p>
          <a:p>
            <a:pPr>
              <a:buNone/>
            </a:pPr>
            <a:r>
              <a:rPr lang="pt-BR" sz="3000" dirty="0" smtClean="0"/>
              <a:t>&gt;&gt; a= [0,1,2]</a:t>
            </a:r>
            <a:r>
              <a:rPr lang="hu-HU" sz="3000" dirty="0" smtClean="0"/>
              <a:t>’</a:t>
            </a:r>
            <a:endParaRPr lang="pt-BR" sz="3000" dirty="0" smtClean="0"/>
          </a:p>
          <a:p>
            <a:pPr>
              <a:buNone/>
            </a:pPr>
            <a:r>
              <a:rPr lang="pt-BR" sz="3000" dirty="0" smtClean="0"/>
              <a:t>a =</a:t>
            </a:r>
          </a:p>
          <a:p>
            <a:pPr>
              <a:buNone/>
            </a:pPr>
            <a:r>
              <a:rPr lang="pt-BR" sz="3000" dirty="0" smtClean="0"/>
              <a:t>     0</a:t>
            </a:r>
          </a:p>
          <a:p>
            <a:pPr>
              <a:buNone/>
            </a:pPr>
            <a:r>
              <a:rPr lang="pt-BR" sz="3000" dirty="0" smtClean="0"/>
              <a:t>     1</a:t>
            </a:r>
          </a:p>
          <a:p>
            <a:pPr>
              <a:buNone/>
            </a:pPr>
            <a:r>
              <a:rPr lang="pt-BR" sz="3000" dirty="0" smtClean="0"/>
              <a:t>     2</a:t>
            </a:r>
            <a:endParaRPr lang="hu-HU" sz="3000" dirty="0" smtClean="0"/>
          </a:p>
          <a:p>
            <a:pPr>
              <a:buNone/>
            </a:pPr>
            <a:endParaRPr lang="hu-HU" sz="3000" dirty="0"/>
          </a:p>
          <a:p>
            <a:pPr>
              <a:buNone/>
            </a:pPr>
            <a:endParaRPr lang="pt-BR" sz="3000" dirty="0" smtClean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hu-HU" sz="4400" dirty="0" smtClean="0"/>
              <a:t>&gt;&gt; M=[1,2,3;4,5,6;7,8,9]</a:t>
            </a:r>
          </a:p>
          <a:p>
            <a:pPr>
              <a:buNone/>
            </a:pPr>
            <a:endParaRPr lang="hu-HU" sz="4400" dirty="0" smtClean="0"/>
          </a:p>
          <a:p>
            <a:pPr>
              <a:buNone/>
            </a:pPr>
            <a:r>
              <a:rPr lang="hu-HU" sz="4400" dirty="0" smtClean="0"/>
              <a:t>M =</a:t>
            </a:r>
          </a:p>
          <a:p>
            <a:pPr>
              <a:buNone/>
            </a:pPr>
            <a:endParaRPr lang="hu-HU" sz="4400" dirty="0" smtClean="0"/>
          </a:p>
          <a:p>
            <a:pPr>
              <a:buNone/>
            </a:pPr>
            <a:r>
              <a:rPr lang="hu-HU" sz="4400" dirty="0" smtClean="0"/>
              <a:t>     1     2     3</a:t>
            </a:r>
          </a:p>
          <a:p>
            <a:pPr>
              <a:buNone/>
            </a:pPr>
            <a:r>
              <a:rPr lang="hu-HU" sz="4400" dirty="0" smtClean="0"/>
              <a:t>     4     5     6</a:t>
            </a:r>
          </a:p>
          <a:p>
            <a:pPr>
              <a:buNone/>
            </a:pPr>
            <a:r>
              <a:rPr lang="hu-HU" sz="4400" dirty="0" smtClean="0"/>
              <a:t>     7     8     9</a:t>
            </a:r>
            <a:endParaRPr lang="hu-HU" sz="4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artalom helye 2"/>
          <p:cNvSpPr txBox="1">
            <a:spLocks/>
          </p:cNvSpPr>
          <p:nvPr/>
        </p:nvSpPr>
        <p:spPr>
          <a:xfrm>
            <a:off x="755576" y="404664"/>
            <a:ext cx="8208912" cy="6120680"/>
          </a:xfrm>
          <a:prstGeom prst="rect">
            <a:avLst/>
          </a:prstGeom>
        </p:spPr>
        <p:txBody>
          <a:bodyPr vert="horz" lIns="91440" tIns="45720" rIns="91440" bIns="45720" numCol="2"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pt-BR" sz="3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&gt;&gt; a= [0:0.1:1]</a:t>
            </a:r>
            <a:r>
              <a:rPr kumimoji="0" lang="hu-HU" sz="3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’</a:t>
            </a:r>
            <a:endParaRPr kumimoji="0" lang="pt-BR" sz="3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pt-BR" sz="3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 =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pt-BR" sz="3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0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pt-BR" sz="3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0.1000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pt-BR" sz="3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0.2000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pt-BR" sz="3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0.3000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pt-BR" sz="3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0.4000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pt-BR" sz="3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0.5000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pt-BR" sz="3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0.6000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pt-BR" sz="3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0.7000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pt-BR" sz="3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0.8000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pt-BR" sz="3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0.9000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pt-BR" sz="3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1.0000</a:t>
            </a:r>
            <a:endParaRPr kumimoji="0" lang="hu-HU" sz="3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755576" y="332656"/>
            <a:ext cx="7931224" cy="5793507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fr-FR" dirty="0" smtClean="0"/>
              <a:t>&gt;&gt; ones(3)</a:t>
            </a:r>
          </a:p>
          <a:p>
            <a:pPr>
              <a:buNone/>
            </a:pPr>
            <a:r>
              <a:rPr lang="fr-FR" dirty="0" smtClean="0"/>
              <a:t>ans =</a:t>
            </a:r>
          </a:p>
          <a:p>
            <a:pPr>
              <a:buNone/>
            </a:pPr>
            <a:r>
              <a:rPr lang="fr-FR" dirty="0" smtClean="0"/>
              <a:t>     1     1     1</a:t>
            </a:r>
          </a:p>
          <a:p>
            <a:pPr>
              <a:buNone/>
            </a:pPr>
            <a:r>
              <a:rPr lang="fr-FR" dirty="0" smtClean="0"/>
              <a:t>     1     1     1</a:t>
            </a:r>
          </a:p>
          <a:p>
            <a:pPr>
              <a:buNone/>
            </a:pPr>
            <a:r>
              <a:rPr lang="fr-FR" dirty="0" smtClean="0"/>
              <a:t>     1     1     1</a:t>
            </a:r>
            <a:endParaRPr lang="hu-HU" dirty="0" smtClean="0"/>
          </a:p>
          <a:p>
            <a:pPr>
              <a:buNone/>
            </a:pPr>
            <a:endParaRPr lang="fr-FR" dirty="0" smtClean="0"/>
          </a:p>
          <a:p>
            <a:pPr>
              <a:buNone/>
            </a:pPr>
            <a:r>
              <a:rPr lang="pt-BR" dirty="0" smtClean="0"/>
              <a:t>&gt;&gt; zeros(3)</a:t>
            </a:r>
          </a:p>
          <a:p>
            <a:pPr>
              <a:buNone/>
            </a:pPr>
            <a:r>
              <a:rPr lang="pt-BR" dirty="0" smtClean="0"/>
              <a:t>ans =</a:t>
            </a:r>
          </a:p>
          <a:p>
            <a:pPr>
              <a:buNone/>
            </a:pPr>
            <a:r>
              <a:rPr lang="pt-BR" dirty="0" smtClean="0"/>
              <a:t>     0     0     0</a:t>
            </a:r>
          </a:p>
          <a:p>
            <a:pPr>
              <a:buNone/>
            </a:pPr>
            <a:r>
              <a:rPr lang="pt-BR" dirty="0" smtClean="0"/>
              <a:t>     0     0     0</a:t>
            </a:r>
          </a:p>
          <a:p>
            <a:pPr>
              <a:buNone/>
            </a:pPr>
            <a:r>
              <a:rPr lang="pt-BR" dirty="0" smtClean="0"/>
              <a:t>     0     0     0</a:t>
            </a:r>
            <a:endParaRPr lang="hu-HU" dirty="0" smtClean="0"/>
          </a:p>
          <a:p>
            <a:pPr>
              <a:buNone/>
            </a:pPr>
            <a:endParaRPr lang="hu-H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899592" y="332656"/>
            <a:ext cx="7787208" cy="5793507"/>
          </a:xfrm>
        </p:spPr>
        <p:txBody>
          <a:bodyPr numCol="2">
            <a:noAutofit/>
          </a:bodyPr>
          <a:lstStyle/>
          <a:p>
            <a:pPr>
              <a:buNone/>
            </a:pPr>
            <a:r>
              <a:rPr lang="hu-HU" sz="2800" dirty="0" smtClean="0"/>
              <a:t>&gt;&gt; </a:t>
            </a:r>
            <a:r>
              <a:rPr lang="hu-HU" sz="2800" dirty="0" err="1" smtClean="0"/>
              <a:t>length</a:t>
            </a:r>
            <a:r>
              <a:rPr lang="hu-HU" sz="2800" dirty="0" smtClean="0"/>
              <a:t>(a)</a:t>
            </a:r>
          </a:p>
          <a:p>
            <a:pPr>
              <a:buNone/>
            </a:pPr>
            <a:r>
              <a:rPr lang="hu-HU" sz="2800" dirty="0" err="1" smtClean="0"/>
              <a:t>ans</a:t>
            </a:r>
            <a:r>
              <a:rPr lang="hu-HU" sz="2800" dirty="0" smtClean="0"/>
              <a:t> =</a:t>
            </a:r>
          </a:p>
          <a:p>
            <a:pPr>
              <a:buNone/>
            </a:pPr>
            <a:r>
              <a:rPr lang="hu-HU" sz="2800" dirty="0" smtClean="0"/>
              <a:t>    11</a:t>
            </a:r>
          </a:p>
          <a:p>
            <a:pPr>
              <a:buNone/>
            </a:pPr>
            <a:endParaRPr lang="hu-HU" sz="2800" dirty="0" smtClean="0"/>
          </a:p>
          <a:p>
            <a:pPr>
              <a:buNone/>
            </a:pPr>
            <a:r>
              <a:rPr lang="fr-FR" sz="2800" dirty="0" smtClean="0"/>
              <a:t>&gt;&gt; b=-1</a:t>
            </a:r>
          </a:p>
          <a:p>
            <a:pPr>
              <a:buNone/>
            </a:pPr>
            <a:r>
              <a:rPr lang="fr-FR" sz="2800" dirty="0" smtClean="0"/>
              <a:t>b =</a:t>
            </a:r>
          </a:p>
          <a:p>
            <a:pPr>
              <a:buNone/>
            </a:pPr>
            <a:r>
              <a:rPr lang="fr-FR" sz="2800" dirty="0" smtClean="0"/>
              <a:t>    -1</a:t>
            </a:r>
          </a:p>
          <a:p>
            <a:pPr>
              <a:buNone/>
            </a:pPr>
            <a:endParaRPr lang="fr-FR" sz="2800" dirty="0" smtClean="0"/>
          </a:p>
          <a:p>
            <a:pPr>
              <a:buNone/>
            </a:pPr>
            <a:r>
              <a:rPr lang="fr-FR" sz="2800" dirty="0" smtClean="0"/>
              <a:t>&gt;&gt; abs(b)</a:t>
            </a:r>
          </a:p>
          <a:p>
            <a:pPr>
              <a:buNone/>
            </a:pPr>
            <a:r>
              <a:rPr lang="fr-FR" sz="2800" dirty="0" smtClean="0"/>
              <a:t>ans =</a:t>
            </a:r>
          </a:p>
          <a:p>
            <a:pPr>
              <a:buNone/>
            </a:pPr>
            <a:r>
              <a:rPr lang="fr-FR" sz="2800" dirty="0" smtClean="0"/>
              <a:t>     1</a:t>
            </a:r>
            <a:endParaRPr lang="hu-HU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683568" y="332656"/>
            <a:ext cx="10585176" cy="6192688"/>
          </a:xfrm>
        </p:spPr>
        <p:txBody>
          <a:bodyPr numCol="1">
            <a:noAutofit/>
          </a:bodyPr>
          <a:lstStyle/>
          <a:p>
            <a:pPr>
              <a:buNone/>
            </a:pPr>
            <a:r>
              <a:rPr lang="en-US" sz="2800" dirty="0" smtClean="0"/>
              <a:t>&gt;&gt; a = rand(3)</a:t>
            </a:r>
          </a:p>
          <a:p>
            <a:pPr>
              <a:buNone/>
            </a:pPr>
            <a:r>
              <a:rPr lang="en-US" sz="2800" dirty="0" smtClean="0"/>
              <a:t>a =</a:t>
            </a:r>
          </a:p>
          <a:p>
            <a:pPr>
              <a:buNone/>
            </a:pPr>
            <a:r>
              <a:rPr lang="en-US" sz="2800" dirty="0" smtClean="0"/>
              <a:t>    0.9649    0.9572    0.1419</a:t>
            </a:r>
          </a:p>
          <a:p>
            <a:pPr>
              <a:buNone/>
            </a:pPr>
            <a:r>
              <a:rPr lang="en-US" sz="2800" dirty="0" smtClean="0"/>
              <a:t>    0.1576    0.4854    0.4218</a:t>
            </a:r>
          </a:p>
          <a:p>
            <a:pPr>
              <a:buNone/>
            </a:pPr>
            <a:r>
              <a:rPr lang="en-US" sz="2800" dirty="0" smtClean="0"/>
              <a:t>    0.9706    0.8003    0.9157</a:t>
            </a:r>
            <a:endParaRPr lang="hu-HU" sz="2800" dirty="0" smtClean="0"/>
          </a:p>
          <a:p>
            <a:pPr>
              <a:buNone/>
            </a:pPr>
            <a:endParaRPr lang="hu-HU" sz="2800" dirty="0" smtClean="0"/>
          </a:p>
          <a:p>
            <a:pPr>
              <a:buNone/>
            </a:pPr>
            <a:r>
              <a:rPr lang="pt-BR" sz="2800" dirty="0" smtClean="0"/>
              <a:t>&gt;&gt; a=a*10</a:t>
            </a:r>
          </a:p>
          <a:p>
            <a:pPr>
              <a:buNone/>
            </a:pPr>
            <a:r>
              <a:rPr lang="pt-BR" sz="2800" dirty="0" smtClean="0"/>
              <a:t>a =</a:t>
            </a:r>
          </a:p>
          <a:p>
            <a:pPr>
              <a:buNone/>
            </a:pPr>
            <a:r>
              <a:rPr lang="pt-BR" sz="2800" dirty="0" smtClean="0"/>
              <a:t>    9.6489    9.5717    1.4189</a:t>
            </a:r>
          </a:p>
          <a:p>
            <a:pPr>
              <a:buNone/>
            </a:pPr>
            <a:r>
              <a:rPr lang="pt-BR" sz="2800" dirty="0" smtClean="0"/>
              <a:t>    1.5761    4.8538    4.2176</a:t>
            </a:r>
          </a:p>
          <a:p>
            <a:pPr>
              <a:buNone/>
            </a:pPr>
            <a:r>
              <a:rPr lang="pt-BR" sz="2800" dirty="0" smtClean="0"/>
              <a:t>    9.7059    8.0028    9.1574</a:t>
            </a:r>
            <a:endParaRPr lang="hu-HU" sz="2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683568" y="332656"/>
            <a:ext cx="8460432" cy="6192688"/>
          </a:xfrm>
        </p:spPr>
        <p:txBody>
          <a:bodyPr numCol="2">
            <a:noAutofit/>
          </a:bodyPr>
          <a:lstStyle/>
          <a:p>
            <a:pPr>
              <a:buNone/>
            </a:pPr>
            <a:r>
              <a:rPr lang="hu-HU" sz="2800" dirty="0" smtClean="0"/>
              <a:t>&gt;&gt; a = </a:t>
            </a:r>
            <a:r>
              <a:rPr lang="hu-HU" sz="2800" dirty="0" err="1" smtClean="0"/>
              <a:t>rand</a:t>
            </a:r>
            <a:r>
              <a:rPr lang="hu-HU" sz="2800" dirty="0" smtClean="0"/>
              <a:t>(3,1)</a:t>
            </a:r>
          </a:p>
          <a:p>
            <a:pPr>
              <a:buNone/>
            </a:pPr>
            <a:r>
              <a:rPr lang="hu-HU" sz="2800" dirty="0" smtClean="0"/>
              <a:t>a =</a:t>
            </a:r>
          </a:p>
          <a:p>
            <a:pPr>
              <a:buNone/>
            </a:pPr>
            <a:r>
              <a:rPr lang="hu-HU" sz="2800" dirty="0" smtClean="0"/>
              <a:t>    0.0357</a:t>
            </a:r>
          </a:p>
          <a:p>
            <a:pPr>
              <a:buNone/>
            </a:pPr>
            <a:r>
              <a:rPr lang="hu-HU" sz="2800" dirty="0" smtClean="0"/>
              <a:t>    0.8491</a:t>
            </a:r>
          </a:p>
          <a:p>
            <a:pPr>
              <a:buNone/>
            </a:pPr>
            <a:r>
              <a:rPr lang="hu-HU" sz="2800" dirty="0" smtClean="0"/>
              <a:t>    0.9340</a:t>
            </a:r>
          </a:p>
          <a:p>
            <a:pPr>
              <a:buNone/>
            </a:pPr>
            <a:endParaRPr lang="hu-HU" sz="2800" dirty="0" smtClean="0"/>
          </a:p>
          <a:p>
            <a:pPr>
              <a:buNone/>
            </a:pPr>
            <a:r>
              <a:rPr lang="hu-HU" sz="2800" dirty="0" smtClean="0"/>
              <a:t>&gt;&gt; a=</a:t>
            </a:r>
            <a:r>
              <a:rPr lang="hu-HU" sz="2800" dirty="0" err="1" smtClean="0"/>
              <a:t>a</a:t>
            </a:r>
            <a:r>
              <a:rPr lang="hu-HU" sz="2800" dirty="0" smtClean="0"/>
              <a:t>*10</a:t>
            </a:r>
          </a:p>
          <a:p>
            <a:pPr>
              <a:buNone/>
            </a:pPr>
            <a:r>
              <a:rPr lang="hu-HU" sz="2800" dirty="0" smtClean="0"/>
              <a:t>a =</a:t>
            </a:r>
          </a:p>
          <a:p>
            <a:pPr>
              <a:buNone/>
            </a:pPr>
            <a:r>
              <a:rPr lang="hu-HU" sz="2800" dirty="0" smtClean="0"/>
              <a:t>    0.3571</a:t>
            </a:r>
          </a:p>
          <a:p>
            <a:pPr>
              <a:buNone/>
            </a:pPr>
            <a:r>
              <a:rPr lang="hu-HU" sz="2800" dirty="0" smtClean="0"/>
              <a:t>    8.4913</a:t>
            </a:r>
          </a:p>
          <a:p>
            <a:pPr>
              <a:buNone/>
            </a:pPr>
            <a:r>
              <a:rPr lang="hu-HU" sz="2800" dirty="0" smtClean="0"/>
              <a:t>    9.3399</a:t>
            </a:r>
          </a:p>
          <a:p>
            <a:pPr>
              <a:buNone/>
            </a:pPr>
            <a:endParaRPr lang="hu-HU" sz="2800" dirty="0" smtClean="0"/>
          </a:p>
          <a:p>
            <a:pPr>
              <a:buNone/>
            </a:pPr>
            <a:r>
              <a:rPr lang="hu-HU" sz="2800" dirty="0" smtClean="0"/>
              <a:t>&gt;&gt; min(a)</a:t>
            </a:r>
          </a:p>
          <a:p>
            <a:pPr>
              <a:buNone/>
            </a:pPr>
            <a:r>
              <a:rPr lang="hu-HU" sz="2800" dirty="0" err="1" smtClean="0"/>
              <a:t>ans</a:t>
            </a:r>
            <a:r>
              <a:rPr lang="hu-HU" sz="2800" dirty="0" smtClean="0"/>
              <a:t> =</a:t>
            </a:r>
          </a:p>
          <a:p>
            <a:pPr>
              <a:buNone/>
            </a:pPr>
            <a:r>
              <a:rPr lang="hu-HU" sz="2800" dirty="0" smtClean="0"/>
              <a:t>    0.3571</a:t>
            </a:r>
          </a:p>
          <a:p>
            <a:pPr>
              <a:buNone/>
            </a:pPr>
            <a:endParaRPr lang="hu-HU" sz="2800" dirty="0" smtClean="0"/>
          </a:p>
          <a:p>
            <a:pPr>
              <a:buNone/>
            </a:pPr>
            <a:r>
              <a:rPr lang="hu-HU" sz="2800" dirty="0" smtClean="0"/>
              <a:t>&gt;&gt; </a:t>
            </a:r>
            <a:r>
              <a:rPr lang="hu-HU" sz="2800" dirty="0" err="1" smtClean="0"/>
              <a:t>max</a:t>
            </a:r>
            <a:r>
              <a:rPr lang="hu-HU" sz="2800" dirty="0" smtClean="0"/>
              <a:t>(a)</a:t>
            </a:r>
          </a:p>
          <a:p>
            <a:pPr>
              <a:buNone/>
            </a:pPr>
            <a:r>
              <a:rPr lang="hu-HU" sz="2800" dirty="0" err="1" smtClean="0"/>
              <a:t>ans</a:t>
            </a:r>
            <a:r>
              <a:rPr lang="hu-HU" sz="2800" dirty="0" smtClean="0"/>
              <a:t> =</a:t>
            </a:r>
          </a:p>
          <a:p>
            <a:pPr>
              <a:buNone/>
            </a:pPr>
            <a:r>
              <a:rPr lang="hu-HU" sz="2800" dirty="0" smtClean="0"/>
              <a:t>    9.3399</a:t>
            </a:r>
          </a:p>
          <a:p>
            <a:pPr>
              <a:buNone/>
            </a:pPr>
            <a:endParaRPr lang="hu-HU" sz="2800" dirty="0" smtClean="0"/>
          </a:p>
          <a:p>
            <a:pPr>
              <a:buNone/>
            </a:pPr>
            <a:r>
              <a:rPr lang="hu-HU" sz="2800" dirty="0" smtClean="0"/>
              <a:t>&gt;&gt; </a:t>
            </a:r>
            <a:r>
              <a:rPr lang="hu-HU" sz="2800" dirty="0" err="1" smtClean="0"/>
              <a:t>size</a:t>
            </a:r>
            <a:r>
              <a:rPr lang="hu-HU" sz="2800" dirty="0" smtClean="0"/>
              <a:t>(a)</a:t>
            </a:r>
          </a:p>
          <a:p>
            <a:pPr>
              <a:buNone/>
            </a:pPr>
            <a:r>
              <a:rPr lang="hu-HU" sz="2800" dirty="0" err="1" smtClean="0"/>
              <a:t>ans</a:t>
            </a:r>
            <a:r>
              <a:rPr lang="hu-HU" sz="2800" dirty="0" smtClean="0"/>
              <a:t> =</a:t>
            </a:r>
          </a:p>
          <a:p>
            <a:pPr>
              <a:buNone/>
            </a:pPr>
            <a:r>
              <a:rPr lang="hu-HU" sz="2800" dirty="0" smtClean="0"/>
              <a:t>     3     </a:t>
            </a:r>
            <a:r>
              <a:rPr lang="hu-HU" sz="2800" dirty="0" err="1" smtClean="0"/>
              <a:t>3</a:t>
            </a:r>
            <a:endParaRPr lang="hu-HU" sz="2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683568" y="332656"/>
            <a:ext cx="8460432" cy="6192688"/>
          </a:xfrm>
        </p:spPr>
        <p:txBody>
          <a:bodyPr numCol="2">
            <a:noAutofit/>
          </a:bodyPr>
          <a:lstStyle/>
          <a:p>
            <a:pPr>
              <a:buNone/>
            </a:pPr>
            <a:r>
              <a:rPr lang="hu-HU" sz="2800" dirty="0" smtClean="0"/>
              <a:t>x=[0:0.1:10];</a:t>
            </a:r>
          </a:p>
          <a:p>
            <a:pPr>
              <a:buNone/>
            </a:pPr>
            <a:r>
              <a:rPr lang="hu-HU" sz="2800" dirty="0" smtClean="0"/>
              <a:t>y=sin(x);</a:t>
            </a:r>
          </a:p>
          <a:p>
            <a:pPr>
              <a:buNone/>
            </a:pPr>
            <a:r>
              <a:rPr lang="hu-HU" sz="2800" dirty="0" err="1" smtClean="0"/>
              <a:t>plot</a:t>
            </a:r>
            <a:r>
              <a:rPr lang="hu-HU" sz="2800" dirty="0" smtClean="0"/>
              <a:t>(x,y);</a:t>
            </a:r>
          </a:p>
          <a:p>
            <a:pPr>
              <a:buNone/>
            </a:pPr>
            <a:endParaRPr lang="hu-HU" sz="28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47864" y="1542628"/>
            <a:ext cx="5486400" cy="483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683568" y="332656"/>
            <a:ext cx="8460432" cy="6192688"/>
          </a:xfrm>
        </p:spPr>
        <p:txBody>
          <a:bodyPr numCol="2">
            <a:noAutofit/>
          </a:bodyPr>
          <a:lstStyle/>
          <a:p>
            <a:pPr>
              <a:buNone/>
            </a:pPr>
            <a:r>
              <a:rPr lang="hu-HU" sz="2800" dirty="0" smtClean="0"/>
              <a:t>x=[0:0.1:10];</a:t>
            </a:r>
          </a:p>
          <a:p>
            <a:pPr>
              <a:buNone/>
            </a:pPr>
            <a:r>
              <a:rPr lang="hu-HU" sz="2800" dirty="0" smtClean="0"/>
              <a:t>y=sin(x);</a:t>
            </a:r>
          </a:p>
          <a:p>
            <a:pPr>
              <a:buNone/>
            </a:pPr>
            <a:r>
              <a:rPr lang="hu-HU" sz="2800" dirty="0" err="1" smtClean="0"/>
              <a:t>plot</a:t>
            </a:r>
            <a:r>
              <a:rPr lang="hu-HU" sz="2800" dirty="0" smtClean="0"/>
              <a:t>(x,y);</a:t>
            </a:r>
          </a:p>
          <a:p>
            <a:pPr>
              <a:buNone/>
            </a:pPr>
            <a:r>
              <a:rPr lang="hu-HU" sz="2800" dirty="0" smtClean="0"/>
              <a:t>z</a:t>
            </a:r>
            <a:r>
              <a:rPr lang="hu-HU" sz="2800" dirty="0" smtClean="0"/>
              <a:t>=cos(x);</a:t>
            </a:r>
            <a:endParaRPr lang="hu-HU" sz="2800" dirty="0" smtClean="0"/>
          </a:p>
          <a:p>
            <a:pPr>
              <a:buNone/>
            </a:pPr>
            <a:r>
              <a:rPr lang="hu-HU" sz="2800" dirty="0" smtClean="0"/>
              <a:t>plot3(x,y,z);</a:t>
            </a:r>
          </a:p>
          <a:p>
            <a:pPr>
              <a:buNone/>
            </a:pPr>
            <a:r>
              <a:rPr lang="hu-HU" sz="2800" dirty="0" err="1" smtClean="0"/>
              <a:t>grid</a:t>
            </a:r>
            <a:endParaRPr lang="hu-HU" sz="2800" dirty="0" smtClean="0"/>
          </a:p>
          <a:p>
            <a:pPr>
              <a:buNone/>
            </a:pPr>
            <a:endParaRPr lang="hu-HU" sz="28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47864" y="1556792"/>
            <a:ext cx="5486400" cy="483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 smtClean="0"/>
              <a:t>Plot</a:t>
            </a:r>
            <a:r>
              <a:rPr lang="hu-HU" dirty="0" smtClean="0"/>
              <a:t> tulajdonságok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184576"/>
          </a:xfrm>
        </p:spPr>
        <p:txBody>
          <a:bodyPr numCol="2">
            <a:normAutofit fontScale="92500" lnSpcReduction="10000"/>
          </a:bodyPr>
          <a:lstStyle/>
          <a:p>
            <a:pPr>
              <a:buNone/>
            </a:pPr>
            <a:r>
              <a:rPr lang="es-ES" dirty="0" smtClean="0"/>
              <a:t>plot(x,y,'-');</a:t>
            </a:r>
          </a:p>
          <a:p>
            <a:pPr>
              <a:buNone/>
            </a:pPr>
            <a:r>
              <a:rPr lang="es-ES" dirty="0" smtClean="0"/>
              <a:t>plot(x,y,'.');</a:t>
            </a:r>
          </a:p>
          <a:p>
            <a:pPr>
              <a:buNone/>
            </a:pPr>
            <a:r>
              <a:rPr lang="es-ES" dirty="0" smtClean="0"/>
              <a:t>plot(x,y,'+');</a:t>
            </a:r>
          </a:p>
          <a:p>
            <a:pPr>
              <a:buNone/>
            </a:pPr>
            <a:r>
              <a:rPr lang="es-ES" dirty="0" smtClean="0"/>
              <a:t>plot(x,y,'*');</a:t>
            </a:r>
            <a:endParaRPr lang="hu-HU" dirty="0" smtClean="0"/>
          </a:p>
          <a:p>
            <a:pPr>
              <a:buNone/>
            </a:pPr>
            <a:endParaRPr lang="hu-HU" dirty="0" smtClean="0"/>
          </a:p>
          <a:p>
            <a:pPr>
              <a:buNone/>
            </a:pPr>
            <a:endParaRPr lang="hu-HU" dirty="0" smtClean="0"/>
          </a:p>
          <a:p>
            <a:pPr>
              <a:buNone/>
            </a:pPr>
            <a:endParaRPr lang="hu-HU" dirty="0"/>
          </a:p>
          <a:p>
            <a:pPr>
              <a:buNone/>
            </a:pPr>
            <a:endParaRPr lang="hu-HU" dirty="0" smtClean="0"/>
          </a:p>
          <a:p>
            <a:pPr>
              <a:buNone/>
            </a:pPr>
            <a:endParaRPr lang="hu-HU" dirty="0"/>
          </a:p>
          <a:p>
            <a:pPr>
              <a:buNone/>
            </a:pPr>
            <a:endParaRPr lang="hu-HU" dirty="0" smtClean="0"/>
          </a:p>
          <a:p>
            <a:pPr>
              <a:buNone/>
            </a:pPr>
            <a:r>
              <a:rPr lang="es-ES" dirty="0" smtClean="0"/>
              <a:t>plot(x,y,'- ');</a:t>
            </a:r>
          </a:p>
          <a:p>
            <a:pPr>
              <a:buNone/>
            </a:pPr>
            <a:r>
              <a:rPr lang="es-ES" dirty="0" smtClean="0"/>
              <a:t>plot(x,y,'--');</a:t>
            </a:r>
          </a:p>
          <a:p>
            <a:pPr>
              <a:buNone/>
            </a:pPr>
            <a:r>
              <a:rPr lang="es-ES" dirty="0" smtClean="0"/>
              <a:t>plot(x,y,'-+');</a:t>
            </a:r>
          </a:p>
          <a:p>
            <a:pPr>
              <a:buNone/>
            </a:pPr>
            <a:r>
              <a:rPr lang="es-ES" dirty="0" smtClean="0"/>
              <a:t>plot(x,y,'-*');</a:t>
            </a:r>
            <a:endParaRPr lang="hu-HU" dirty="0"/>
          </a:p>
          <a:p>
            <a:pPr>
              <a:buNone/>
            </a:pPr>
            <a:r>
              <a:rPr lang="es-ES" dirty="0" smtClean="0"/>
              <a:t>plot(x,y,'-o')</a:t>
            </a:r>
            <a:r>
              <a:rPr lang="hu-HU" dirty="0" smtClean="0"/>
              <a:t>;</a:t>
            </a:r>
            <a:endParaRPr lang="es-ES" dirty="0" smtClean="0"/>
          </a:p>
          <a:p>
            <a:pPr>
              <a:buNone/>
            </a:pPr>
            <a:r>
              <a:rPr lang="es-ES" dirty="0" smtClean="0"/>
              <a:t>plot(x,y,'-s')</a:t>
            </a:r>
            <a:r>
              <a:rPr lang="hu-HU" dirty="0" smtClean="0"/>
              <a:t>;</a:t>
            </a:r>
          </a:p>
          <a:p>
            <a:pPr>
              <a:buNone/>
            </a:pPr>
            <a:r>
              <a:rPr lang="es-ES" dirty="0" smtClean="0"/>
              <a:t>plot(x,y,'--o'</a:t>
            </a:r>
            <a:r>
              <a:rPr lang="hu-HU" dirty="0" smtClean="0"/>
              <a:t>);</a:t>
            </a:r>
            <a:endParaRPr lang="es-ES" dirty="0" smtClean="0"/>
          </a:p>
          <a:p>
            <a:pPr>
              <a:buNone/>
            </a:pPr>
            <a:r>
              <a:rPr lang="es-ES" dirty="0" smtClean="0"/>
              <a:t>plot(x,y,'--s')</a:t>
            </a:r>
            <a:r>
              <a:rPr lang="hu-HU" dirty="0" smtClean="0"/>
              <a:t>;</a:t>
            </a:r>
            <a:endParaRPr lang="es-ES" dirty="0" smtClean="0"/>
          </a:p>
          <a:p>
            <a:pPr>
              <a:buNone/>
            </a:pPr>
            <a:endParaRPr lang="hu-HU" dirty="0" smtClean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 smtClean="0"/>
              <a:t>Plot</a:t>
            </a:r>
            <a:r>
              <a:rPr lang="hu-HU" dirty="0" smtClean="0"/>
              <a:t> tulajdonságok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184576"/>
          </a:xfrm>
        </p:spPr>
        <p:txBody>
          <a:bodyPr numCol="1">
            <a:normAutofit fontScale="92500"/>
          </a:bodyPr>
          <a:lstStyle/>
          <a:p>
            <a:pPr>
              <a:buNone/>
            </a:pPr>
            <a:r>
              <a:rPr lang="es-ES" dirty="0" smtClean="0"/>
              <a:t>plot(x,y,'-+r');</a:t>
            </a:r>
          </a:p>
          <a:p>
            <a:pPr>
              <a:buNone/>
            </a:pPr>
            <a:r>
              <a:rPr lang="es-ES" dirty="0" smtClean="0"/>
              <a:t>plot(x,y,'-+g');</a:t>
            </a:r>
          </a:p>
          <a:p>
            <a:pPr>
              <a:buNone/>
            </a:pPr>
            <a:r>
              <a:rPr lang="es-ES" dirty="0" smtClean="0"/>
              <a:t>plot(x,y,'-+b');</a:t>
            </a:r>
          </a:p>
          <a:p>
            <a:pPr>
              <a:buNone/>
            </a:pPr>
            <a:r>
              <a:rPr lang="es-ES" dirty="0" smtClean="0"/>
              <a:t>plot(x,y,'-+k');</a:t>
            </a:r>
            <a:endParaRPr lang="hu-HU" dirty="0" smtClean="0"/>
          </a:p>
          <a:p>
            <a:pPr>
              <a:buNone/>
            </a:pPr>
            <a:endParaRPr lang="hu-HU" dirty="0"/>
          </a:p>
          <a:p>
            <a:pPr>
              <a:buNone/>
            </a:pPr>
            <a:r>
              <a:rPr lang="hu-HU" dirty="0" err="1" smtClean="0"/>
              <a:t>plot</a:t>
            </a:r>
            <a:r>
              <a:rPr lang="hu-HU" dirty="0" smtClean="0"/>
              <a:t>(x,y,'-+k', '</a:t>
            </a:r>
            <a:r>
              <a:rPr lang="hu-HU" dirty="0" err="1" smtClean="0"/>
              <a:t>LineWidth</a:t>
            </a:r>
            <a:r>
              <a:rPr lang="hu-HU" dirty="0" smtClean="0"/>
              <a:t>',2);</a:t>
            </a:r>
          </a:p>
          <a:p>
            <a:pPr>
              <a:buNone/>
            </a:pPr>
            <a:endParaRPr lang="hu-HU" dirty="0" smtClean="0"/>
          </a:p>
          <a:p>
            <a:pPr>
              <a:buNone/>
            </a:pPr>
            <a:r>
              <a:rPr lang="hu-HU" dirty="0" smtClean="0"/>
              <a:t> </a:t>
            </a:r>
            <a:r>
              <a:rPr lang="hu-HU" dirty="0" err="1" smtClean="0"/>
              <a:t>plot</a:t>
            </a:r>
            <a:r>
              <a:rPr lang="hu-HU" dirty="0" smtClean="0"/>
              <a:t>(x,y,'</a:t>
            </a:r>
            <a:r>
              <a:rPr lang="hu-HU" dirty="0" err="1" smtClean="0"/>
              <a:t>-ko</a:t>
            </a:r>
            <a:r>
              <a:rPr lang="hu-HU" dirty="0" smtClean="0"/>
              <a:t>', '</a:t>
            </a:r>
            <a:r>
              <a:rPr lang="hu-HU" dirty="0" err="1" smtClean="0"/>
              <a:t>LineWidth</a:t>
            </a:r>
            <a:r>
              <a:rPr lang="hu-HU" dirty="0" smtClean="0"/>
              <a:t>',2,'</a:t>
            </a:r>
            <a:r>
              <a:rPr lang="hu-HU" dirty="0" err="1" smtClean="0"/>
              <a:t>MarkerEdgeColor</a:t>
            </a:r>
            <a:r>
              <a:rPr lang="hu-HU" dirty="0" smtClean="0"/>
              <a:t>','k',</a:t>
            </a:r>
          </a:p>
          <a:p>
            <a:pPr>
              <a:buNone/>
              <a:tabLst>
                <a:tab pos="363538" algn="l"/>
              </a:tabLst>
            </a:pPr>
            <a:r>
              <a:rPr lang="hu-HU" dirty="0"/>
              <a:t>	</a:t>
            </a:r>
            <a:r>
              <a:rPr lang="hu-HU" dirty="0" smtClean="0"/>
              <a:t>'</a:t>
            </a:r>
            <a:r>
              <a:rPr lang="hu-HU" dirty="0" err="1" smtClean="0"/>
              <a:t>MarkerFaceColor</a:t>
            </a:r>
            <a:r>
              <a:rPr lang="hu-HU" dirty="0" smtClean="0"/>
              <a:t>','g','</a:t>
            </a:r>
            <a:r>
              <a:rPr lang="hu-HU" dirty="0" err="1" smtClean="0"/>
              <a:t>MarkerSize</a:t>
            </a:r>
            <a:r>
              <a:rPr lang="hu-HU" dirty="0" smtClean="0"/>
              <a:t>',10)</a:t>
            </a:r>
          </a:p>
          <a:p>
            <a:pPr>
              <a:buNone/>
            </a:pPr>
            <a:endParaRPr lang="hu-HU" dirty="0" smtClean="0"/>
          </a:p>
          <a:p>
            <a:pPr>
              <a:buNone/>
            </a:pPr>
            <a:endParaRPr lang="hu-HU" dirty="0" smtClean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 smtClean="0"/>
              <a:t>Plot</a:t>
            </a:r>
            <a:r>
              <a:rPr lang="hu-HU" dirty="0" smtClean="0"/>
              <a:t> tulajdonságok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184576"/>
          </a:xfrm>
        </p:spPr>
        <p:txBody>
          <a:bodyPr numCol="1">
            <a:normAutofit/>
          </a:bodyPr>
          <a:lstStyle/>
          <a:p>
            <a:pPr>
              <a:buNone/>
            </a:pPr>
            <a:r>
              <a:rPr lang="es-ES" dirty="0" smtClean="0"/>
              <a:t>xlabel('X axis');</a:t>
            </a:r>
          </a:p>
          <a:p>
            <a:pPr>
              <a:buNone/>
            </a:pPr>
            <a:r>
              <a:rPr lang="es-ES" dirty="0" smtClean="0"/>
              <a:t>ylabel('Y axis');</a:t>
            </a:r>
            <a:endParaRPr lang="hu-HU" dirty="0" smtClean="0"/>
          </a:p>
          <a:p>
            <a:pPr>
              <a:buNone/>
            </a:pPr>
            <a:endParaRPr lang="hu-HU" dirty="0" smtClean="0"/>
          </a:p>
          <a:p>
            <a:pPr>
              <a:buNone/>
            </a:pPr>
            <a:r>
              <a:rPr lang="hu-HU" dirty="0" err="1" smtClean="0"/>
              <a:t>ylim</a:t>
            </a:r>
            <a:r>
              <a:rPr lang="hu-HU" dirty="0" smtClean="0"/>
              <a:t>([-0.2 0.5]); </a:t>
            </a:r>
          </a:p>
          <a:p>
            <a:pPr>
              <a:buNone/>
            </a:pPr>
            <a:r>
              <a:rPr lang="hu-HU" dirty="0" err="1" smtClean="0"/>
              <a:t>xlim</a:t>
            </a:r>
            <a:r>
              <a:rPr lang="hu-HU" dirty="0" smtClean="0"/>
              <a:t>([2 3.5]);</a:t>
            </a:r>
            <a:endParaRPr lang="hu-HU" dirty="0" smtClean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 smtClean="0"/>
              <a:t>Subplot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184576"/>
          </a:xfrm>
        </p:spPr>
        <p:txBody>
          <a:bodyPr numCol="1">
            <a:normAutofit/>
          </a:bodyPr>
          <a:lstStyle/>
          <a:p>
            <a:pPr>
              <a:buNone/>
            </a:pPr>
            <a:r>
              <a:rPr lang="es-ES" dirty="0" smtClean="0"/>
              <a:t>subplot(2,1,</a:t>
            </a:r>
            <a:r>
              <a:rPr lang="hu-HU" dirty="0" smtClean="0"/>
              <a:t>1</a:t>
            </a:r>
            <a:r>
              <a:rPr lang="es-ES" dirty="0" smtClean="0"/>
              <a:t>), plot(</a:t>
            </a:r>
            <a:r>
              <a:rPr lang="hu-HU" dirty="0" smtClean="0"/>
              <a:t>x</a:t>
            </a:r>
            <a:r>
              <a:rPr lang="es-ES" dirty="0" smtClean="0"/>
              <a:t>, y)</a:t>
            </a:r>
            <a:r>
              <a:rPr lang="hu-HU" dirty="0" smtClean="0"/>
              <a:t>;</a:t>
            </a:r>
            <a:endParaRPr lang="es-ES" dirty="0" smtClean="0"/>
          </a:p>
          <a:p>
            <a:pPr>
              <a:buNone/>
            </a:pPr>
            <a:r>
              <a:rPr lang="es-ES" dirty="0" smtClean="0"/>
              <a:t>subplot(2,1,2), plot(y, x)</a:t>
            </a:r>
            <a:r>
              <a:rPr lang="hu-HU" dirty="0" smtClean="0"/>
              <a:t>;</a:t>
            </a:r>
            <a:endParaRPr lang="hu-HU" dirty="0" smtClean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94590" y="2492896"/>
            <a:ext cx="4949410" cy="4365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 l="47880" t="57076" r="20090" b="32321"/>
          <a:stretch>
            <a:fillRect/>
          </a:stretch>
        </p:blipFill>
        <p:spPr bwMode="auto">
          <a:xfrm>
            <a:off x="467544" y="1340768"/>
            <a:ext cx="6552728" cy="17379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 smtClean="0"/>
              <a:t>Subplot</a:t>
            </a:r>
            <a:r>
              <a:rPr lang="hu-HU" dirty="0" smtClean="0"/>
              <a:t> példa</a:t>
            </a:r>
            <a:endParaRPr lang="hu-H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3079777"/>
            <a:ext cx="4283968" cy="37782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 smtClean="0"/>
              <a:t>Subplot</a:t>
            </a:r>
            <a:r>
              <a:rPr lang="hu-HU" dirty="0" smtClean="0"/>
              <a:t> példa</a:t>
            </a:r>
            <a:endParaRPr lang="hu-HU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47880" t="70624" r="20090" b="6475"/>
          <a:stretch>
            <a:fillRect/>
          </a:stretch>
        </p:blipFill>
        <p:spPr bwMode="auto">
          <a:xfrm>
            <a:off x="395536" y="1124744"/>
            <a:ext cx="4886995" cy="27995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48672" y="3422537"/>
            <a:ext cx="3895328" cy="3435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 smtClean="0"/>
              <a:t>Subplot</a:t>
            </a:r>
            <a:r>
              <a:rPr lang="hu-HU" dirty="0" smtClean="0"/>
              <a:t> példa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hu-HU" dirty="0"/>
          </a:p>
        </p:txBody>
      </p:sp>
      <p:pic>
        <p:nvPicPr>
          <p:cNvPr id="7170" name="Picture 2" descr="http://www.mathworks.com/help/matlab/ref/subplot_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502" y="1772816"/>
            <a:ext cx="4416490" cy="331236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7172" name="Picture 4" descr="http://www.mathworks.com/help/matlab/ref/subplot_4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66592" y="1804763"/>
            <a:ext cx="4469904" cy="33524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Hold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s-ES" dirty="0" smtClean="0"/>
              <a:t>x=[-pi:0.01:pi];</a:t>
            </a:r>
          </a:p>
          <a:p>
            <a:pPr>
              <a:buNone/>
            </a:pPr>
            <a:r>
              <a:rPr lang="es-ES" dirty="0" smtClean="0"/>
              <a:t>y1=sin(x);</a:t>
            </a:r>
          </a:p>
          <a:p>
            <a:pPr>
              <a:buNone/>
            </a:pPr>
            <a:r>
              <a:rPr lang="es-ES" dirty="0" smtClean="0"/>
              <a:t>y2=cos(x);</a:t>
            </a:r>
          </a:p>
          <a:p>
            <a:pPr>
              <a:buNone/>
            </a:pPr>
            <a:r>
              <a:rPr lang="es-ES" dirty="0" smtClean="0"/>
              <a:t>plot(x,y1,'-r')</a:t>
            </a:r>
          </a:p>
          <a:p>
            <a:pPr>
              <a:buNone/>
            </a:pPr>
            <a:r>
              <a:rPr lang="es-ES" dirty="0" smtClean="0"/>
              <a:t>hold on</a:t>
            </a:r>
          </a:p>
          <a:p>
            <a:pPr>
              <a:buNone/>
            </a:pPr>
            <a:r>
              <a:rPr lang="es-ES" dirty="0" smtClean="0"/>
              <a:t>plot(x,y2,'-b')</a:t>
            </a:r>
          </a:p>
          <a:p>
            <a:pPr>
              <a:buNone/>
            </a:pPr>
            <a:r>
              <a:rPr lang="es-ES" dirty="0" smtClean="0"/>
              <a:t>grid</a:t>
            </a:r>
            <a:endParaRPr lang="hu-HU" dirty="0"/>
          </a:p>
        </p:txBody>
      </p:sp>
      <p:pic>
        <p:nvPicPr>
          <p:cNvPr id="3379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91880" y="1556792"/>
            <a:ext cx="5486400" cy="483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Hangok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hu-HU" dirty="0" smtClean="0"/>
              <a:t>[x, </a:t>
            </a:r>
            <a:r>
              <a:rPr lang="hu-HU" dirty="0" err="1" smtClean="0"/>
              <a:t>fs</a:t>
            </a:r>
            <a:r>
              <a:rPr lang="hu-HU" dirty="0" smtClean="0"/>
              <a:t>] = </a:t>
            </a:r>
            <a:r>
              <a:rPr lang="hu-HU" dirty="0" err="1" smtClean="0"/>
              <a:t>wavread</a:t>
            </a:r>
            <a:r>
              <a:rPr lang="hu-HU" dirty="0" smtClean="0"/>
              <a:t>(</a:t>
            </a:r>
            <a:r>
              <a:rPr lang="hu-HU" dirty="0" smtClean="0"/>
              <a:t>'</a:t>
            </a:r>
            <a:r>
              <a:rPr lang="hu-HU" dirty="0" err="1" smtClean="0"/>
              <a:t>win.wav</a:t>
            </a:r>
            <a:r>
              <a:rPr lang="hu-HU" dirty="0" smtClean="0"/>
              <a:t>');</a:t>
            </a:r>
          </a:p>
          <a:p>
            <a:pPr>
              <a:buNone/>
            </a:pPr>
            <a:r>
              <a:rPr lang="hu-HU" dirty="0" err="1" smtClean="0"/>
              <a:t>sound</a:t>
            </a:r>
            <a:r>
              <a:rPr lang="hu-HU" dirty="0" smtClean="0"/>
              <a:t>(x, </a:t>
            </a:r>
            <a:r>
              <a:rPr lang="hu-HU" dirty="0" err="1" smtClean="0"/>
              <a:t>fs</a:t>
            </a:r>
            <a:r>
              <a:rPr lang="hu-HU" dirty="0" smtClean="0"/>
              <a:t>);</a:t>
            </a:r>
          </a:p>
          <a:p>
            <a:pPr>
              <a:buNone/>
            </a:pPr>
            <a:r>
              <a:rPr lang="hu-HU" dirty="0" err="1" smtClean="0"/>
              <a:t>plot</a:t>
            </a:r>
            <a:r>
              <a:rPr lang="hu-HU" dirty="0" smtClean="0"/>
              <a:t>(x);</a:t>
            </a:r>
          </a:p>
          <a:p>
            <a:pPr>
              <a:buNone/>
            </a:pPr>
            <a:endParaRPr lang="hu-HU" dirty="0"/>
          </a:p>
        </p:txBody>
      </p:sp>
      <p:pic>
        <p:nvPicPr>
          <p:cNvPr id="3481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5856" y="2201062"/>
            <a:ext cx="5148064" cy="45403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Hangok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hu-HU" dirty="0" err="1"/>
              <a:t>fs</a:t>
            </a:r>
            <a:r>
              <a:rPr lang="hu-HU" dirty="0"/>
              <a:t> = 44100; f0 = 200; % mintavételi frekvencia és alapfrekvencia</a:t>
            </a:r>
          </a:p>
          <a:p>
            <a:pPr>
              <a:buNone/>
            </a:pPr>
            <a:r>
              <a:rPr lang="hu-HU" dirty="0"/>
              <a:t>T = 2; % </a:t>
            </a:r>
            <a:r>
              <a:rPr lang="hu-HU" dirty="0" smtClean="0"/>
              <a:t>időtartam</a:t>
            </a:r>
            <a:endParaRPr lang="hu-HU" dirty="0"/>
          </a:p>
          <a:p>
            <a:pPr>
              <a:buNone/>
            </a:pPr>
            <a:r>
              <a:rPr lang="hu-HU" dirty="0"/>
              <a:t>n = [0:</a:t>
            </a:r>
            <a:r>
              <a:rPr lang="hu-HU" dirty="0" err="1"/>
              <a:t>fs</a:t>
            </a:r>
            <a:r>
              <a:rPr lang="hu-HU" dirty="0"/>
              <a:t>*T]; % </a:t>
            </a:r>
            <a:r>
              <a:rPr lang="hu-HU" dirty="0" smtClean="0"/>
              <a:t>időtengely </a:t>
            </a:r>
            <a:r>
              <a:rPr lang="hu-HU" dirty="0"/>
              <a:t>(minta)</a:t>
            </a:r>
          </a:p>
          <a:p>
            <a:pPr>
              <a:buNone/>
            </a:pPr>
            <a:r>
              <a:rPr lang="hu-HU" dirty="0"/>
              <a:t>x = sin(2*pi*f0*n/</a:t>
            </a:r>
            <a:r>
              <a:rPr lang="hu-HU" dirty="0" err="1"/>
              <a:t>fs</a:t>
            </a:r>
            <a:r>
              <a:rPr lang="hu-HU" dirty="0"/>
              <a:t>); % a </a:t>
            </a:r>
            <a:r>
              <a:rPr lang="hu-HU" dirty="0" smtClean="0"/>
              <a:t>jel</a:t>
            </a:r>
          </a:p>
          <a:p>
            <a:pPr>
              <a:buNone/>
            </a:pPr>
            <a:endParaRPr lang="hu-HU" dirty="0"/>
          </a:p>
          <a:p>
            <a:pPr>
              <a:buNone/>
            </a:pPr>
            <a:r>
              <a:rPr lang="hu-HU" dirty="0" err="1"/>
              <a:t>plot</a:t>
            </a:r>
            <a:r>
              <a:rPr lang="hu-HU" dirty="0"/>
              <a:t>(n/</a:t>
            </a:r>
            <a:r>
              <a:rPr lang="hu-HU" dirty="0" err="1"/>
              <a:t>fs</a:t>
            </a:r>
            <a:r>
              <a:rPr lang="hu-HU" dirty="0"/>
              <a:t>, x)</a:t>
            </a:r>
          </a:p>
          <a:p>
            <a:pPr>
              <a:buNone/>
            </a:pPr>
            <a:r>
              <a:rPr lang="hu-HU" dirty="0" err="1"/>
              <a:t>sound</a:t>
            </a:r>
            <a:r>
              <a:rPr lang="hu-HU" dirty="0"/>
              <a:t>(x, </a:t>
            </a:r>
            <a:r>
              <a:rPr lang="hu-HU" dirty="0" err="1"/>
              <a:t>fs</a:t>
            </a:r>
            <a:r>
              <a:rPr lang="hu-HU" dirty="0"/>
              <a:t>)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Képek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hu-HU" dirty="0" err="1" smtClean="0"/>
              <a:t>img</a:t>
            </a:r>
            <a:r>
              <a:rPr lang="hu-HU" dirty="0" smtClean="0"/>
              <a:t>=</a:t>
            </a:r>
            <a:r>
              <a:rPr lang="hu-HU" dirty="0" err="1" smtClean="0"/>
              <a:t>rand</a:t>
            </a:r>
            <a:r>
              <a:rPr lang="hu-HU" dirty="0" smtClean="0"/>
              <a:t>(300);</a:t>
            </a:r>
          </a:p>
          <a:p>
            <a:pPr>
              <a:buNone/>
            </a:pPr>
            <a:r>
              <a:rPr lang="hu-HU" dirty="0" err="1" smtClean="0"/>
              <a:t>imshow</a:t>
            </a:r>
            <a:r>
              <a:rPr lang="hu-HU" dirty="0" smtClean="0"/>
              <a:t>(</a:t>
            </a:r>
            <a:r>
              <a:rPr lang="hu-HU" dirty="0" err="1" smtClean="0"/>
              <a:t>img</a:t>
            </a:r>
            <a:r>
              <a:rPr lang="hu-HU" dirty="0" smtClean="0"/>
              <a:t>)</a:t>
            </a:r>
            <a:endParaRPr lang="hu-HU" dirty="0"/>
          </a:p>
        </p:txBody>
      </p:sp>
      <p:pic>
        <p:nvPicPr>
          <p:cNvPr id="3584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1960" y="2060848"/>
            <a:ext cx="4572000" cy="451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Képek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hu-HU" dirty="0" err="1" smtClean="0"/>
              <a:t>img</a:t>
            </a:r>
            <a:r>
              <a:rPr lang="hu-HU" dirty="0" smtClean="0"/>
              <a:t>=</a:t>
            </a:r>
            <a:r>
              <a:rPr lang="hu-HU" dirty="0" err="1" smtClean="0"/>
              <a:t>imread</a:t>
            </a:r>
            <a:r>
              <a:rPr lang="hu-HU" dirty="0" smtClean="0"/>
              <a:t>('</a:t>
            </a:r>
            <a:r>
              <a:rPr lang="hu-HU" dirty="0" err="1" smtClean="0"/>
              <a:t>img.jpg</a:t>
            </a:r>
            <a:r>
              <a:rPr lang="hu-HU" dirty="0" smtClean="0"/>
              <a:t>');</a:t>
            </a:r>
          </a:p>
          <a:p>
            <a:pPr>
              <a:buNone/>
            </a:pPr>
            <a:r>
              <a:rPr lang="hu-HU" dirty="0" err="1" smtClean="0"/>
              <a:t>imshow</a:t>
            </a:r>
            <a:r>
              <a:rPr lang="hu-HU" dirty="0" smtClean="0"/>
              <a:t>(</a:t>
            </a:r>
            <a:r>
              <a:rPr lang="hu-HU" dirty="0" err="1" smtClean="0"/>
              <a:t>img</a:t>
            </a:r>
            <a:r>
              <a:rPr lang="hu-HU" dirty="0" smtClean="0"/>
              <a:t>)</a:t>
            </a:r>
          </a:p>
          <a:p>
            <a:pPr>
              <a:buNone/>
            </a:pPr>
            <a:r>
              <a:rPr lang="en-US" dirty="0" smtClean="0"/>
              <a:t>size(</a:t>
            </a:r>
            <a:r>
              <a:rPr lang="en-US" dirty="0" err="1" smtClean="0"/>
              <a:t>img</a:t>
            </a:r>
            <a:r>
              <a:rPr lang="en-US" dirty="0" smtClean="0"/>
              <a:t>)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err="1" smtClean="0"/>
              <a:t>ans</a:t>
            </a:r>
            <a:r>
              <a:rPr lang="en-US" dirty="0" smtClean="0"/>
              <a:t> =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   500   800     3</a:t>
            </a:r>
          </a:p>
          <a:p>
            <a:pPr>
              <a:buNone/>
            </a:pPr>
            <a:endParaRPr lang="en-US" dirty="0" smtClean="0"/>
          </a:p>
        </p:txBody>
      </p:sp>
      <p:pic>
        <p:nvPicPr>
          <p:cNvPr id="3686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52614" y="2806169"/>
            <a:ext cx="5891386" cy="4051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Képek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hu-HU" dirty="0" smtClean="0"/>
              <a:t>img2=rgb2gray(</a:t>
            </a:r>
            <a:r>
              <a:rPr lang="hu-HU" dirty="0" err="1" smtClean="0"/>
              <a:t>img</a:t>
            </a:r>
            <a:r>
              <a:rPr lang="hu-HU" dirty="0" smtClean="0"/>
              <a:t>);</a:t>
            </a:r>
          </a:p>
          <a:p>
            <a:pPr>
              <a:buNone/>
            </a:pPr>
            <a:r>
              <a:rPr lang="hu-HU" dirty="0" err="1" smtClean="0"/>
              <a:t>imshow</a:t>
            </a:r>
            <a:r>
              <a:rPr lang="hu-HU" dirty="0" smtClean="0"/>
              <a:t>(img2)</a:t>
            </a:r>
            <a:endParaRPr lang="en-US" dirty="0" smtClean="0"/>
          </a:p>
        </p:txBody>
      </p:sp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5856" y="2822154"/>
            <a:ext cx="5868144" cy="40358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Képek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hu-HU" dirty="0" smtClean="0"/>
              <a:t>img2=rgb2hsv(</a:t>
            </a:r>
            <a:r>
              <a:rPr lang="hu-HU" dirty="0" err="1" smtClean="0"/>
              <a:t>img</a:t>
            </a:r>
            <a:r>
              <a:rPr lang="hu-HU" dirty="0" smtClean="0"/>
              <a:t>);</a:t>
            </a:r>
          </a:p>
          <a:p>
            <a:pPr>
              <a:buNone/>
            </a:pPr>
            <a:r>
              <a:rPr lang="hu-HU" dirty="0" err="1" smtClean="0"/>
              <a:t>imshow</a:t>
            </a:r>
            <a:r>
              <a:rPr lang="hu-HU" dirty="0" smtClean="0"/>
              <a:t>(img2)</a:t>
            </a:r>
            <a:endParaRPr lang="hu-HU" dirty="0"/>
          </a:p>
        </p:txBody>
      </p:sp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25049" y="2855987"/>
            <a:ext cx="5818951" cy="400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Képek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figure</a:t>
            </a:r>
          </a:p>
          <a:p>
            <a:pPr>
              <a:buNone/>
            </a:pPr>
            <a:r>
              <a:rPr lang="en-US" dirty="0" smtClean="0"/>
              <a:t>subplot(3,1,1)</a:t>
            </a:r>
          </a:p>
          <a:p>
            <a:pPr>
              <a:buNone/>
            </a:pPr>
            <a:r>
              <a:rPr lang="en-US" dirty="0" err="1" smtClean="0"/>
              <a:t>imshow</a:t>
            </a:r>
            <a:r>
              <a:rPr lang="en-US" dirty="0" smtClean="0"/>
              <a:t>(img2(:,:,1))</a:t>
            </a:r>
          </a:p>
          <a:p>
            <a:pPr>
              <a:buNone/>
            </a:pPr>
            <a:r>
              <a:rPr lang="en-US" dirty="0" smtClean="0"/>
              <a:t>subplot(3,1,2)</a:t>
            </a:r>
          </a:p>
          <a:p>
            <a:pPr>
              <a:buNone/>
            </a:pPr>
            <a:r>
              <a:rPr lang="en-US" dirty="0" err="1" smtClean="0"/>
              <a:t>imshow</a:t>
            </a:r>
            <a:r>
              <a:rPr lang="en-US" dirty="0" smtClean="0"/>
              <a:t>(img2(:,:,2))</a:t>
            </a:r>
          </a:p>
          <a:p>
            <a:pPr>
              <a:buNone/>
            </a:pPr>
            <a:r>
              <a:rPr lang="en-US" dirty="0" smtClean="0"/>
              <a:t>subplot(3,1,3)</a:t>
            </a:r>
          </a:p>
          <a:p>
            <a:pPr>
              <a:buNone/>
            </a:pPr>
            <a:r>
              <a:rPr lang="en-US" dirty="0" err="1" smtClean="0"/>
              <a:t>imshow</a:t>
            </a:r>
            <a:r>
              <a:rPr lang="en-US" dirty="0" smtClean="0"/>
              <a:t>(img2(:,:,3))</a:t>
            </a:r>
            <a:endParaRPr lang="hu-HU" dirty="0"/>
          </a:p>
        </p:txBody>
      </p:sp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8104" y="188640"/>
            <a:ext cx="3410849" cy="2345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3" cstate="print"/>
          <a:srcRect l="17182" t="20834" r="16956" b="7734"/>
          <a:stretch>
            <a:fillRect/>
          </a:stretch>
        </p:blipFill>
        <p:spPr bwMode="auto">
          <a:xfrm>
            <a:off x="6156176" y="2636912"/>
            <a:ext cx="1877392" cy="39180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Simulink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 dirty="0"/>
          </a:p>
        </p:txBody>
      </p:sp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556792"/>
            <a:ext cx="3609975" cy="2524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52120" y="1844824"/>
            <a:ext cx="323850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Jobbra nyíl 7"/>
          <p:cNvSpPr/>
          <p:nvPr/>
        </p:nvSpPr>
        <p:spPr>
          <a:xfrm>
            <a:off x="3419872" y="2924944"/>
            <a:ext cx="2016224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1107</TotalTime>
  <Words>577</Words>
  <Application>Microsoft Office PowerPoint</Application>
  <PresentationFormat>Diavetítés a képernyőre (4:3 oldalarány)</PresentationFormat>
  <Paragraphs>207</Paragraphs>
  <Slides>29</Slides>
  <Notes>0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29</vt:i4>
      </vt:variant>
    </vt:vector>
  </HeadingPairs>
  <TitlesOfParts>
    <vt:vector size="30" baseType="lpstr">
      <vt:lpstr>Office-téma</vt:lpstr>
      <vt:lpstr>Matlab</vt:lpstr>
      <vt:lpstr>Ajánlott irodalom:</vt:lpstr>
      <vt:lpstr>Matlab</vt:lpstr>
      <vt:lpstr>Command Window</vt:lpstr>
      <vt:lpstr>5. dia</vt:lpstr>
      <vt:lpstr>6. dia</vt:lpstr>
      <vt:lpstr>7. dia</vt:lpstr>
      <vt:lpstr>8. dia</vt:lpstr>
      <vt:lpstr>9. dia</vt:lpstr>
      <vt:lpstr>10. dia</vt:lpstr>
      <vt:lpstr>11. dia</vt:lpstr>
      <vt:lpstr>12. dia</vt:lpstr>
      <vt:lpstr>13. dia</vt:lpstr>
      <vt:lpstr>Plot tulajdonságok</vt:lpstr>
      <vt:lpstr>Plot tulajdonságok</vt:lpstr>
      <vt:lpstr>Plot tulajdonságok</vt:lpstr>
      <vt:lpstr>Subplot</vt:lpstr>
      <vt:lpstr>Subplot példa</vt:lpstr>
      <vt:lpstr>Subplot példa</vt:lpstr>
      <vt:lpstr>Subplot példa</vt:lpstr>
      <vt:lpstr>Hold</vt:lpstr>
      <vt:lpstr>Hangok</vt:lpstr>
      <vt:lpstr>Hangok</vt:lpstr>
      <vt:lpstr>Képek</vt:lpstr>
      <vt:lpstr>Képek</vt:lpstr>
      <vt:lpstr>Képek</vt:lpstr>
      <vt:lpstr>Képek</vt:lpstr>
      <vt:lpstr>Képek</vt:lpstr>
      <vt:lpstr>Simulink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Matlab</dc:title>
  <dc:creator>StojcsicsD</dc:creator>
  <cp:lastModifiedBy>StojcsicsD</cp:lastModifiedBy>
  <cp:revision>31</cp:revision>
  <dcterms:created xsi:type="dcterms:W3CDTF">2012-10-01T13:06:30Z</dcterms:created>
  <dcterms:modified xsi:type="dcterms:W3CDTF">2012-10-02T07:33:38Z</dcterms:modified>
</cp:coreProperties>
</file>