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9" r:id="rId2"/>
    <p:sldId id="338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47" r:id="rId11"/>
    <p:sldId id="311" r:id="rId12"/>
    <p:sldId id="339" r:id="rId13"/>
    <p:sldId id="340" r:id="rId14"/>
    <p:sldId id="342" r:id="rId15"/>
    <p:sldId id="343" r:id="rId16"/>
    <p:sldId id="344" r:id="rId17"/>
    <p:sldId id="345" r:id="rId18"/>
    <p:sldId id="346" r:id="rId19"/>
    <p:sldId id="341" r:id="rId20"/>
    <p:sldId id="331" r:id="rId21"/>
  </p:sldIdLst>
  <p:sldSz cx="9144000" cy="6858000" type="screen4x3"/>
  <p:notesSz cx="6858000" cy="99472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22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0" d="100"/>
          <a:sy n="60" d="100"/>
        </p:scale>
        <p:origin x="-2490" y="-58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2476-F8F8-4630-A8A5-22448C7DED32}" type="datetimeFigureOut">
              <a:rPr lang="hu-HU" smtClean="0"/>
              <a:pPr/>
              <a:t>2015.08.03.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9F53-DE52-4F65-A6BE-5EC96056937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6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A6B671-E8BF-403B-B93B-5F60E4C70DD3}" type="datetimeFigureOut">
              <a:rPr lang="hu-HU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85973-2D41-49EC-A391-336042C6EC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213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endParaRPr lang="hu-HU" sz="180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170E6-97BA-47D5-B792-823D3A0DEBE2}" type="slidenum">
              <a:rPr lang="hu-HU" smtClean="0"/>
              <a:pPr>
                <a:defRPr/>
              </a:pPr>
              <a:t>1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5576" y="6356350"/>
            <a:ext cx="183522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8104A40B-2459-4F89-8608-9788C3E2A6C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56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1550" y="1124744"/>
            <a:ext cx="7715250" cy="50405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8E02C-BA12-4CD9-851B-81956239C5DA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50AC-D319-4D98-A6B2-6BA3D608721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017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D143E-789A-48F5-91CC-38D2B98D8A10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817BA-0FCF-415F-BBCD-EE46285614A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41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3816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36827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4638-D38F-4E86-B889-88A1FCE4F84E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13BB-7F3B-404E-AD69-4979A713AA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5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27584" y="2174875"/>
            <a:ext cx="38884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04048" y="2174875"/>
            <a:ext cx="368275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E18C-71D6-4DEF-BAA6-C786A90192B4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C620-05C5-4126-83F0-F475938CEF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607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5620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2F2-071D-442F-8E39-0E1840051A1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BD0D-72B4-45CC-9C56-D5CA2F425C0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367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92-D369-4A87-9973-0B65F4C9652C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D9AE-83FA-45BA-AF5E-EBFE7B8F1E5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0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72C6-AC89-4815-93DD-D061EA5F9EAF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D4C2-E6AF-40BA-8108-30E007446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156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F753-4A4F-46E8-B2FD-3CAB313902A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770F-B890-40D6-B56A-B18B940A80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21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6D95E-FE65-4B05-80CD-B96D95A85BC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584B-7CEC-44EF-BC7A-DA84320B15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43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8F23-EC04-4EEE-A180-4EC5F389E349}" type="datetime1">
              <a:rPr lang="hu-HU" smtClean="0"/>
              <a:pPr>
                <a:defRPr/>
              </a:pPr>
              <a:t>2015.08.03.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715F-5006-47CC-B92F-D38B2918BD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37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971550" y="274638"/>
            <a:ext cx="77152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PIC 16F887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509336-00B1-4544-9A18-A98BB759563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0C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619672" y="163067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Óbudai Egyetem</a:t>
            </a:r>
            <a:endParaRPr lang="hu-H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hu-H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Neumann János Informatikai Kar</a:t>
            </a:r>
            <a:endParaRPr lang="hu-H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043608" y="2492896"/>
            <a:ext cx="7407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.NET </a:t>
            </a:r>
            <a:r>
              <a:rPr lang="hu-HU" sz="3600" dirty="0" err="1" smtClean="0"/>
              <a:t>Gadgeteer</a:t>
            </a:r>
            <a:r>
              <a:rPr lang="hu-HU" sz="3600" dirty="0" smtClean="0"/>
              <a:t> – Gyorsulásmérő modul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Áttekintés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Hardverkonfiguráció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program megírása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</a:p>
          <a:p>
            <a:pPr marL="514350" indent="-514350">
              <a:buFont typeface="+mj-lt"/>
              <a:buAutoNum type="arabicPeriod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Felkészülést segítő kérdések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71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9592" y="980728"/>
            <a:ext cx="792088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foglalkozás célja bemutatni a .NET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Gadgeteer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gyorsulásmérő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moduljának használatát </a:t>
            </a:r>
          </a:p>
          <a:p>
            <a:pPr marL="0" indent="0" algn="just">
              <a:buNone/>
            </a:pPr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Szükséges </a:t>
            </a:r>
            <a:r>
              <a:rPr lang="hu-H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eszközök</a:t>
            </a:r>
            <a:endParaRPr lang="hu-HU" sz="20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FEZ </a:t>
            </a:r>
            <a:r>
              <a:rPr lang="hu-HU" sz="2000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Spider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panel </a:t>
            </a:r>
          </a:p>
          <a:p>
            <a:pPr marL="285750" indent="-285750"/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db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TE35 Display modul </a:t>
            </a:r>
          </a:p>
          <a:p>
            <a:pPr marL="285750" indent="-285750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 db </a:t>
            </a:r>
            <a:r>
              <a:rPr lang="hu-HU" sz="2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Accel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G248 modul</a:t>
            </a:r>
          </a:p>
          <a:p>
            <a:pPr marL="285750" indent="-285750"/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Működés:</a:t>
            </a:r>
          </a:p>
          <a:p>
            <a:pPr marL="0" indent="0" algn="just">
              <a:buNone/>
            </a:pP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szenzor három tengelyén mért gyorsulás értékeket jelenítjük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meg grafikon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segítségével a kijelzőn. A képernyő három részre oszlik, a felső harmadban az X, középen az Y, a harmadik harmadban pedig a Z irányokban vett értékeket kell megjeleníteni az idő függvényében. Amennyiben a képernyő betelik, törlés után újrakezdődik a rajzolás.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2. Hardverkonfiguráció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Állítsuk össze a következő hardver konfigurációt: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4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071" y="1844824"/>
            <a:ext cx="325271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szenzor használata: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Magyarázat:</a:t>
            </a: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szenzor értékeinek nyomon követésére nem áll rendelkezésre esemény, ezért ciklikusan (célszerűen) egy időzítővel le kell kérdeznünk az aktuális adatokat. Az értékek 1 és -1 között változnak.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gyorsulásértékek kiolvasására több lehetőség is van: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GetX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(), 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GetY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(), 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GetZ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GetXYZ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(out 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double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 x, out 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double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 y, out 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double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 z)</a:t>
            </a:r>
          </a:p>
          <a:p>
            <a:pPr lvl="1" algn="just"/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GetAcceleration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() </a:t>
            </a:r>
            <a:r>
              <a:rPr lang="hu-HU" sz="1600" b="1" dirty="0" smtClean="0"/>
              <a:t>: 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egy struktúrát ad vissza az x, y, z tengelyekre vett gyorsulás értékekkel</a:t>
            </a:r>
            <a:endParaRPr lang="hu-HU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5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263543"/>
              </p:ext>
            </p:extLst>
          </p:nvPr>
        </p:nvGraphicFramePr>
        <p:xfrm>
          <a:off x="1403648" y="1556792"/>
          <a:ext cx="5734050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4" name="Dokumentum" r:id="rId3" imgW="5733360" imgH="2307960" progId="Word.OpenDocumentText.12">
                  <p:embed/>
                </p:oleObj>
              </mc:Choice>
              <mc:Fallback>
                <p:oleObj name="Dokumentum" r:id="rId3" imgW="5733360" imgH="23079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1556792"/>
                        <a:ext cx="5734050" cy="230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Rajzolás</a:t>
            </a:r>
          </a:p>
          <a:p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hu-HU" sz="2000" dirty="0" err="1">
                <a:latin typeface="Consolas" pitchFamily="49" charset="0"/>
                <a:ea typeface="Verdana" pitchFamily="34" charset="0"/>
                <a:cs typeface="Consolas" pitchFamily="49" charset="0"/>
              </a:rPr>
              <a:t>ProgramStarted</a:t>
            </a:r>
            <a:r>
              <a:rPr lang="hu-HU" sz="2000" dirty="0">
                <a:latin typeface="Consolas" pitchFamily="49" charset="0"/>
                <a:ea typeface="Verdana" pitchFamily="34" charset="0"/>
                <a:cs typeface="Consolas" pitchFamily="49" charset="0"/>
              </a:rPr>
              <a:t>()</a:t>
            </a:r>
            <a:r>
              <a:rPr lang="hu-HU" sz="20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metódust bővítsük a következő </a:t>
            </a:r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sorokkal:</a:t>
            </a: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/>
          </a:p>
          <a:p>
            <a:pPr algn="just"/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rajzolás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Bitmap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segítségével történik, hogy kiküszöböljük a villogást.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fenti kódrészlet a rajzolási logikát tartalmazza, ahol egy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Timer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segítségével meghatározott időnként lekérdezzük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szenzor állapotát és kirajzoljuk.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6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504286"/>
              </p:ext>
            </p:extLst>
          </p:nvPr>
        </p:nvGraphicFramePr>
        <p:xfrm>
          <a:off x="1331640" y="1988840"/>
          <a:ext cx="4945062" cy="263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" name="Dokumentum" r:id="rId3" imgW="4953600" imgH="2652120" progId="Word.OpenDocumentText.12">
                  <p:embed/>
                </p:oleObj>
              </mc:Choice>
              <mc:Fallback>
                <p:oleObj name="Dokumentum" r:id="rId3" imgW="4953600" imgH="265212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1988840"/>
                        <a:ext cx="4945062" cy="263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0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Koordináta-tengelyek (1)</a:t>
            </a:r>
          </a:p>
          <a:p>
            <a:pPr marL="0" indent="0" algn="just">
              <a:buNone/>
            </a:pP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/>
          </a:p>
          <a:p>
            <a:endParaRPr lang="hu-HU" sz="2000" dirty="0"/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7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142653"/>
              </p:ext>
            </p:extLst>
          </p:nvPr>
        </p:nvGraphicFramePr>
        <p:xfrm>
          <a:off x="1259632" y="1700808"/>
          <a:ext cx="7394575" cy="472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5" name="Dokumentum" r:id="rId3" imgW="7424280" imgH="4744080" progId="Word.OpenDocumentText.12">
                  <p:embed/>
                </p:oleObj>
              </mc:Choice>
              <mc:Fallback>
                <p:oleObj name="Dokumentum" r:id="rId3" imgW="7424280" imgH="47440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1700808"/>
                        <a:ext cx="7394575" cy="472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13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Koordináta-tengelyek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Bevezettünk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két konstanst, az egyik az egyes tengelyek magasságát, a másik a köztük lévő távolságot jelöli.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DrawAxes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metódusban egy ciklus segítségével kirajzoljuk a tengelyeket. Az első sor a vertikális, a második a horizontális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vonalakat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rajzolja rá a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Bitmap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-re.</a:t>
            </a: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8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06" y="3356992"/>
            <a:ext cx="3238052" cy="293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Képernyő szélének figyelése (1)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előzőleg megírt programot alakítsuk át:</a:t>
            </a:r>
          </a:p>
          <a:p>
            <a:pPr marL="0" indent="0">
              <a:buNone/>
            </a:pPr>
            <a:endParaRPr lang="hu-HU" sz="2000" dirty="0"/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9</a:t>
            </a:fld>
            <a:endParaRPr lang="hu-HU" dirty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924844"/>
              </p:ext>
            </p:extLst>
          </p:nvPr>
        </p:nvGraphicFramePr>
        <p:xfrm>
          <a:off x="1616075" y="1989138"/>
          <a:ext cx="5370513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7" name="Dokumentum" r:id="rId3" imgW="5390640" imgH="4640400" progId="Word.OpenDocumentText.12">
                  <p:embed/>
                </p:oleObj>
              </mc:Choice>
              <mc:Fallback>
                <p:oleObj name="Dokumentum" r:id="rId3" imgW="5390640" imgH="46404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6075" y="1989138"/>
                        <a:ext cx="5370513" cy="462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Képernyő szélének figyelése 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xCoord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változó fogja nyomon követni az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X-tengelyen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lévő értékek számát, amit minden periódusban növelünk 1-gyel.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CheckReset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felel azért, hogy rajzolás ne történhessen a képernyőn kívül.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Amennyiben betelt a képernyő, beállítjuk 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xCoord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változó érték 1-re, letöröljük a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Bitmap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-et és kirajzoljuk a tengelyeket.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xCoord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kezdő értékeként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egy nagy számot állítunk be (ami biztosan nagyobb a képernyő szélességénél), aminek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hatására indulás után törlődik a képernyő és a tengelyek kirajzolódnak.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hu-HU" sz="2000" dirty="0"/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639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kirajzolása (1)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Egészítsük ki a meglévő kódot az alábbiak szerint:</a:t>
            </a: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11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126020"/>
              </p:ext>
            </p:extLst>
          </p:nvPr>
        </p:nvGraphicFramePr>
        <p:xfrm>
          <a:off x="1766888" y="2058988"/>
          <a:ext cx="6445250" cy="420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3" name="Dokumentum" r:id="rId3" imgW="6453000" imgH="4219200" progId="Word.OpenDocumentText.12">
                  <p:embed/>
                </p:oleObj>
              </mc:Choice>
              <mc:Fallback>
                <p:oleObj name="Dokumentum" r:id="rId3" imgW="6453000" imgH="421920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6888" y="2058988"/>
                        <a:ext cx="6445250" cy="420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43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kirajzolása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Draw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tartalma:</a:t>
            </a: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12</a:t>
            </a:fld>
            <a:endParaRPr lang="hu-HU" dirty="0"/>
          </a:p>
        </p:txBody>
      </p:sp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954804"/>
              </p:ext>
            </p:extLst>
          </p:nvPr>
        </p:nvGraphicFramePr>
        <p:xfrm>
          <a:off x="1331640" y="2132856"/>
          <a:ext cx="7572375" cy="368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6" name="Dokumentum" r:id="rId3" imgW="7595280" imgH="3693960" progId="Word.OpenDocumentText.12">
                  <p:embed/>
                </p:oleObj>
              </mc:Choice>
              <mc:Fallback>
                <p:oleObj name="Dokumentum" r:id="rId3" imgW="7595280" imgH="36939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2132856"/>
                        <a:ext cx="7572375" cy="3684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24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kirajzolása 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last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tömb fogja tartalmazni az utolsó x, y, z tengelyekre vett gyorsulás értékeket.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colors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tömb tartalmazza a színeket a rajzoláshoz:</a:t>
            </a:r>
          </a:p>
          <a:p>
            <a:pPr lvl="1"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0 = X - </a:t>
            </a:r>
            <a:r>
              <a:rPr lang="hu-H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Piros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1 = Y - </a:t>
            </a:r>
            <a:r>
              <a:rPr lang="hu-HU" sz="1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Zöld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2 = Z – </a:t>
            </a:r>
            <a:r>
              <a:rPr lang="hu-HU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Kék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Draw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paraméterei között szerepel a tengely száma, valamint a hozzátartozó aktuális érték. Először megvizsgáljuk, hogy a határok között mozog-e az érték, amit egy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normalizáció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követ. Ezután rajzolunk egy vonalat az aktuális és az előző érték felhasználásával. Végezetül az aktuális értéket eltároljuk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last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tömbben.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timer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Tick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eseményében lekérdezzük az értékeket a szenzortól, majd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Draw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metódust meghívjuk az egyes tengelyeknek megfelelő paraméterezéssel.</a:t>
            </a: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02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kirajzolása (4)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eddig megírt kód futásának eredménye a következő képen látható: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14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60" y="2204863"/>
            <a:ext cx="4229080" cy="413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10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kiíratása (1)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Módosítsuk a programot úgy, hogy számokkal is kiírja az értékeket: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15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651561"/>
              </p:ext>
            </p:extLst>
          </p:nvPr>
        </p:nvGraphicFramePr>
        <p:xfrm>
          <a:off x="1260475" y="1979613"/>
          <a:ext cx="7439025" cy="479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7" name="Dokumentum" r:id="rId3" imgW="7534800" imgH="4859280" progId="Word.OpenDocumentText.12">
                  <p:embed/>
                </p:oleObj>
              </mc:Choice>
              <mc:Fallback>
                <p:oleObj name="Dokumentum" r:id="rId3" imgW="7534800" imgH="485928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0475" y="1979613"/>
                        <a:ext cx="7439025" cy="479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5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kiíratása (2)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GetAcceleration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által visszaadott struktúra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metódusának felhasználásával a képernyő aljára, középre igazítva íratjuk ki az értékeket.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font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nevezetű változóba az egyszerűség kedvéért előre lekérjük az erőforrásokból a használni kívánt 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Font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típust.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hu-HU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ComputeExtent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metódus megadja az adott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magasságát és szélességét, amit a pozícionáláshoz tudunk felhasználni.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Mivel nem minden ciklusban töröljük a képernyőt, gondoskodni kell a szöveg törléséről. A módszer az lesz, hogy a szöveget fehérrel jelenítjük meg, majd a törlésnél ugyanazt 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-et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felhasználva feketével (ami a háttérszín is egyben).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temp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változó tartalmazza az előző ciklusban kiíratott </a:t>
            </a:r>
            <a:r>
              <a:rPr lang="hu-HU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-et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56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Értékek kiíratása (3)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eddig megírt program futás közben: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17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234" y="2060847"/>
            <a:ext cx="4335531" cy="428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6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3. A program megírása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Utolsó simítás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ProgramStarted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() metódus elejére illesszük be a következő kódrészletet:</a:t>
            </a: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fenti kódrészlet az eszköz elindulását követően a képernyő közepére kiírja, hogy „AccelG248 Modul”, majd 2 másodpercet várakozik.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Itt is ismerni kell a szöveg méreteit és ezekkel az értékekkel pontosan középre lehet pozícionálni.</a:t>
            </a: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  <a:p>
            <a:pPr algn="just"/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18</a:t>
            </a:fld>
            <a:endParaRPr lang="hu-HU" dirty="0"/>
          </a:p>
        </p:txBody>
      </p:sp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167118"/>
              </p:ext>
            </p:extLst>
          </p:nvPr>
        </p:nvGraphicFramePr>
        <p:xfrm>
          <a:off x="1331640" y="2348880"/>
          <a:ext cx="716597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5" name="Dokumentum" r:id="rId3" imgW="7166520" imgH="1046160" progId="Word.OpenDocumentText.12">
                  <p:embed/>
                </p:oleObj>
              </mc:Choice>
              <mc:Fallback>
                <p:oleObj name="Dokumentum" r:id="rId3" imgW="7166520" imgH="1046160" progId="Word.OpenDocumentTex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640" y="2348880"/>
                        <a:ext cx="7165975" cy="1046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96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Önálló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Készítsen egy játékot a következőek szerint: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gyorsulásmérő felhasználásával lehessen egy virtuális piros golyót mozgatni a képernyőn. (</a:t>
            </a:r>
            <a:r>
              <a:rPr lang="hu-HU" sz="1600" dirty="0" err="1" smtClean="0">
                <a:latin typeface="Consolas" pitchFamily="49" charset="0"/>
                <a:cs typeface="Consolas" pitchFamily="49" charset="0"/>
              </a:rPr>
              <a:t>DrawEllipse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golyó a képernyő határait nem lépi át.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Véletlenszerűen valamennyi darabszámú és méretű lyukat helyezzen el a pályán, amibe ha beleér a golyó vége a játéknak.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golyó kiindulási pozíciója a képernyő jobb oldala.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rajzoláshoz használjon </a:t>
            </a:r>
            <a:r>
              <a:rPr lang="hu-HU" sz="1600" dirty="0" smtClean="0">
                <a:latin typeface="Consolas" pitchFamily="49" charset="0"/>
                <a:cs typeface="Consolas" pitchFamily="49" charset="0"/>
              </a:rPr>
              <a:t>Bitmap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-et.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Használjon osztályokat!</a:t>
            </a:r>
          </a:p>
          <a:p>
            <a:pPr algn="just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játék célja, hogy a gyorsulásmérő szenzor döntögetésével a lyukak ügyes kikerülgetésével a golyót a képernyő másik végébe átvigyük.</a:t>
            </a:r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hu-HU" sz="1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hu-HU" dirty="0"/>
          </a:p>
          <a:p>
            <a:endParaRPr lang="hu-HU" dirty="0"/>
          </a:p>
          <a:p>
            <a:pPr lvl="1"/>
            <a:endParaRPr lang="hu-HU" sz="1600" dirty="0" smtClean="0"/>
          </a:p>
          <a:p>
            <a:endParaRPr lang="hu-HU" sz="2000" dirty="0"/>
          </a:p>
          <a:p>
            <a:endParaRPr lang="hu-HU" sz="2000" dirty="0"/>
          </a:p>
          <a:p>
            <a:pPr marL="0" indent="0">
              <a:buNone/>
            </a:pPr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55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5</a:t>
            </a:r>
            <a:r>
              <a:rPr lang="hu-HU" dirty="0" smtClean="0"/>
              <a:t>. Felkészülést segítő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Milyen módokon lehet a gyorsulásmérő szenzorból adatokat kinyerni?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Bármelyik tengelyére állítjuk a szenzort azt tapasztaljuk, hogy ott a gyorsulás nem 0. Miért?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550AC-D319-4D98-A6B2-6BA3D6087219}" type="slidenum">
              <a:rPr lang="hu-HU" smtClean="0"/>
              <a:pPr>
                <a:defRPr/>
              </a:pPr>
              <a:t>20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32999</TotalTime>
  <Words>965</Words>
  <Application>Microsoft Office PowerPoint</Application>
  <PresentationFormat>Diavetítés a képernyőre (4:3 oldalarány)</PresentationFormat>
  <Paragraphs>249</Paragraphs>
  <Slides>20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2" baseType="lpstr">
      <vt:lpstr>Office-téma</vt:lpstr>
      <vt:lpstr>Dokumentum</vt:lpstr>
      <vt:lpstr>PowerPoint bemutató</vt:lpstr>
      <vt:lpstr>Áttekintés</vt:lpstr>
      <vt:lpstr>1. A feladat</vt:lpstr>
      <vt:lpstr>2. Hardverkonfiguráció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3. A program megírása</vt:lpstr>
      <vt:lpstr>4. Önálló feladat</vt:lpstr>
      <vt:lpstr>5. Felkészülést segítő kérdések</vt:lpstr>
    </vt:vector>
  </TitlesOfParts>
  <Company>Home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Léczfalvy Ádám;Kelemen József</dc:creator>
  <cp:lastModifiedBy>KJoC</cp:lastModifiedBy>
  <cp:revision>1831</cp:revision>
  <cp:lastPrinted>2013-11-07T12:31:54Z</cp:lastPrinted>
  <dcterms:created xsi:type="dcterms:W3CDTF">2010-11-09T10:40:04Z</dcterms:created>
  <dcterms:modified xsi:type="dcterms:W3CDTF">2015-08-03T13:06:04Z</dcterms:modified>
</cp:coreProperties>
</file>