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89" r:id="rId2"/>
    <p:sldId id="304" r:id="rId3"/>
    <p:sldId id="296" r:id="rId4"/>
    <p:sldId id="328" r:id="rId5"/>
    <p:sldId id="332" r:id="rId6"/>
    <p:sldId id="333" r:id="rId7"/>
    <p:sldId id="334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8" r:id="rId27"/>
    <p:sldId id="357" r:id="rId28"/>
    <p:sldId id="354" r:id="rId29"/>
    <p:sldId id="355" r:id="rId30"/>
    <p:sldId id="356" r:id="rId31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68" d="100"/>
          <a:sy n="68" d="100"/>
        </p:scale>
        <p:origin x="4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BB0B-F251-4F12-9757-38F976823164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D7D12A62-705F-44DF-8485-6B885FFCC0A3}">
      <dgm:prSet phldrT="[Szöveg]"/>
      <dgm:spPr/>
      <dgm:t>
        <a:bodyPr/>
        <a:lstStyle/>
        <a:p>
          <a:r>
            <a:rPr lang="hu-HU" dirty="0" err="1" smtClean="0"/>
            <a:t>Multicolor</a:t>
          </a:r>
          <a:r>
            <a:rPr lang="hu-HU" dirty="0" smtClean="0"/>
            <a:t> LED</a:t>
          </a:r>
          <a:endParaRPr lang="hu-HU" dirty="0"/>
        </a:p>
      </dgm:t>
    </dgm:pt>
    <dgm:pt modelId="{3729AA57-D481-498A-BCA9-7A7D35DDA736}" type="parTrans" cxnId="{E69C5165-2B91-4982-9768-A659AAD6650F}">
      <dgm:prSet/>
      <dgm:spPr/>
      <dgm:t>
        <a:bodyPr/>
        <a:lstStyle/>
        <a:p>
          <a:endParaRPr lang="hu-HU"/>
        </a:p>
      </dgm:t>
    </dgm:pt>
    <dgm:pt modelId="{6F7AC45C-89F3-4DA5-A324-A9EC57A3B3F7}" type="sibTrans" cxnId="{E69C5165-2B91-4982-9768-A659AAD6650F}">
      <dgm:prSet/>
      <dgm:spPr/>
      <dgm:t>
        <a:bodyPr/>
        <a:lstStyle/>
        <a:p>
          <a:endParaRPr lang="hu-HU"/>
        </a:p>
      </dgm:t>
    </dgm:pt>
    <dgm:pt modelId="{2D2C2A2C-BC5D-4ADC-B303-9E9E61EEBCF0}" type="pres">
      <dgm:prSet presAssocID="{9B9CBB0B-F251-4F12-9757-38F976823164}" presName="Name0" presStyleCnt="0">
        <dgm:presLayoutVars>
          <dgm:chMax/>
          <dgm:chPref/>
          <dgm:dir/>
        </dgm:presLayoutVars>
      </dgm:prSet>
      <dgm:spPr/>
    </dgm:pt>
    <dgm:pt modelId="{8172CDB4-0C71-4656-9911-EE1B6E199641}" type="pres">
      <dgm:prSet presAssocID="{D7D12A62-705F-44DF-8485-6B885FFCC0A3}" presName="composite" presStyleCnt="0">
        <dgm:presLayoutVars>
          <dgm:chMax val="1"/>
          <dgm:chPref val="1"/>
        </dgm:presLayoutVars>
      </dgm:prSet>
      <dgm:spPr/>
    </dgm:pt>
    <dgm:pt modelId="{02C9C50A-C16E-437A-BC4F-D74800E7F9CE}" type="pres">
      <dgm:prSet presAssocID="{D7D12A62-705F-44DF-8485-6B885FFCC0A3}" presName="Accent" presStyleLbl="trAlignAcc1" presStyleIdx="0" presStyleCnt="1">
        <dgm:presLayoutVars>
          <dgm:chMax val="0"/>
          <dgm:chPref val="0"/>
        </dgm:presLayoutVars>
      </dgm:prSet>
      <dgm:spPr/>
    </dgm:pt>
    <dgm:pt modelId="{4B3E2DCA-D815-4AFE-A997-A7E496BD48E6}" type="pres">
      <dgm:prSet presAssocID="{D7D12A62-705F-44DF-8485-6B885FFCC0A3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extLst>
        <a:ext uri="{E40237B7-FDA0-4F09-8148-C483321AD2D9}">
          <dgm14:cNvPr xmlns:dgm14="http://schemas.microsoft.com/office/drawing/2010/diagram" id="0" name="" descr="http://www.seeedstudio.com/depot/bmz_cache/3/327e9291089569b44842156deaa17081.image.300x259.jpg"/>
        </a:ext>
      </dgm:extLst>
    </dgm:pt>
    <dgm:pt modelId="{DC77D006-5BA3-4F82-9332-6D9D2537EF86}" type="pres">
      <dgm:prSet presAssocID="{D7D12A62-705F-44DF-8485-6B885FFCC0A3}" presName="ChildComposite" presStyleCnt="0"/>
      <dgm:spPr/>
    </dgm:pt>
    <dgm:pt modelId="{EBED4BBA-72A9-4920-AEF4-E231F433BF76}" type="pres">
      <dgm:prSet presAssocID="{D7D12A62-705F-44DF-8485-6B885FFCC0A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215E63-2ED5-43BF-9ACD-09CDACB9E678}" type="pres">
      <dgm:prSet presAssocID="{D7D12A62-705F-44DF-8485-6B885FFCC0A3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0DA8F3F-FF32-4E09-AE88-FECFE1AD2487}" type="presOf" srcId="{D7D12A62-705F-44DF-8485-6B885FFCC0A3}" destId="{9E215E63-2ED5-43BF-9ACD-09CDACB9E678}" srcOrd="0" destOrd="0" presId="urn:microsoft.com/office/officeart/2008/layout/CaptionedPictures"/>
    <dgm:cxn modelId="{E69C5165-2B91-4982-9768-A659AAD6650F}" srcId="{9B9CBB0B-F251-4F12-9757-38F976823164}" destId="{D7D12A62-705F-44DF-8485-6B885FFCC0A3}" srcOrd="0" destOrd="0" parTransId="{3729AA57-D481-498A-BCA9-7A7D35DDA736}" sibTransId="{6F7AC45C-89F3-4DA5-A324-A9EC57A3B3F7}"/>
    <dgm:cxn modelId="{D2EB8034-251C-4B10-89AE-0BE21CF14739}" type="presOf" srcId="{9B9CBB0B-F251-4F12-9757-38F976823164}" destId="{2D2C2A2C-BC5D-4ADC-B303-9E9E61EEBCF0}" srcOrd="0" destOrd="0" presId="urn:microsoft.com/office/officeart/2008/layout/CaptionedPictures"/>
    <dgm:cxn modelId="{920E608D-256C-47E1-AA87-71C59144CA4B}" type="presParOf" srcId="{2D2C2A2C-BC5D-4ADC-B303-9E9E61EEBCF0}" destId="{8172CDB4-0C71-4656-9911-EE1B6E199641}" srcOrd="0" destOrd="0" presId="urn:microsoft.com/office/officeart/2008/layout/CaptionedPictures"/>
    <dgm:cxn modelId="{4E939BAC-F056-4312-B668-DA8512F032AF}" type="presParOf" srcId="{8172CDB4-0C71-4656-9911-EE1B6E199641}" destId="{02C9C50A-C16E-437A-BC4F-D74800E7F9CE}" srcOrd="0" destOrd="0" presId="urn:microsoft.com/office/officeart/2008/layout/CaptionedPictures"/>
    <dgm:cxn modelId="{F4BD2FA3-AD1A-432D-B627-4B868134EE1F}" type="presParOf" srcId="{8172CDB4-0C71-4656-9911-EE1B6E199641}" destId="{4B3E2DCA-D815-4AFE-A997-A7E496BD48E6}" srcOrd="1" destOrd="0" presId="urn:microsoft.com/office/officeart/2008/layout/CaptionedPictures"/>
    <dgm:cxn modelId="{B93BB3D0-E4EE-4CCC-BAC8-E68AC1917645}" type="presParOf" srcId="{8172CDB4-0C71-4656-9911-EE1B6E199641}" destId="{DC77D006-5BA3-4F82-9332-6D9D2537EF86}" srcOrd="2" destOrd="0" presId="urn:microsoft.com/office/officeart/2008/layout/CaptionedPictures"/>
    <dgm:cxn modelId="{907072DF-B8A4-4FEC-A362-4F72AE19B4A9}" type="presParOf" srcId="{DC77D006-5BA3-4F82-9332-6D9D2537EF86}" destId="{EBED4BBA-72A9-4920-AEF4-E231F433BF76}" srcOrd="0" destOrd="0" presId="urn:microsoft.com/office/officeart/2008/layout/CaptionedPictures"/>
    <dgm:cxn modelId="{05559E20-6C39-471B-9385-6B5D90FB2114}" type="presParOf" srcId="{DC77D006-5BA3-4F82-9332-6D9D2537EF86}" destId="{9E215E63-2ED5-43BF-9ACD-09CDACB9E678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7568AE-3C3B-4E58-888B-ADDCC1358A52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5F09500F-2376-473C-BCA0-E1DEDA18E5FC}">
      <dgm:prSet phldrT="[Szöveg]" custT="1"/>
      <dgm:spPr/>
      <dgm:t>
        <a:bodyPr/>
        <a:lstStyle/>
        <a:p>
          <a:r>
            <a:rPr lang="hu-HU" sz="2200" dirty="0" err="1" smtClean="0"/>
            <a:t>Button</a:t>
          </a:r>
          <a:endParaRPr lang="hu-HU" sz="2200" dirty="0"/>
        </a:p>
      </dgm:t>
    </dgm:pt>
    <dgm:pt modelId="{A492E68C-8038-4DD4-9859-F81BDD34739F}" type="parTrans" cxnId="{EAB57120-F70F-4FD0-85CB-203E45EF92C5}">
      <dgm:prSet/>
      <dgm:spPr/>
      <dgm:t>
        <a:bodyPr/>
        <a:lstStyle/>
        <a:p>
          <a:endParaRPr lang="hu-HU"/>
        </a:p>
      </dgm:t>
    </dgm:pt>
    <dgm:pt modelId="{2429CF27-8018-47A0-8C45-F32CF0C54614}" type="sibTrans" cxnId="{EAB57120-F70F-4FD0-85CB-203E45EF92C5}">
      <dgm:prSet/>
      <dgm:spPr/>
      <dgm:t>
        <a:bodyPr/>
        <a:lstStyle/>
        <a:p>
          <a:endParaRPr lang="hu-HU"/>
        </a:p>
      </dgm:t>
    </dgm:pt>
    <dgm:pt modelId="{D4891B13-0C3E-43F8-A42C-C52F9A9DDADD}" type="pres">
      <dgm:prSet presAssocID="{987568AE-3C3B-4E58-888B-ADDCC1358A52}" presName="Name0" presStyleCnt="0">
        <dgm:presLayoutVars>
          <dgm:chMax/>
          <dgm:chPref/>
          <dgm:dir/>
        </dgm:presLayoutVars>
      </dgm:prSet>
      <dgm:spPr/>
    </dgm:pt>
    <dgm:pt modelId="{297A77E7-98E4-4148-A795-AF9532614CB2}" type="pres">
      <dgm:prSet presAssocID="{5F09500F-2376-473C-BCA0-E1DEDA18E5FC}" presName="composite" presStyleCnt="0">
        <dgm:presLayoutVars>
          <dgm:chMax val="1"/>
          <dgm:chPref val="1"/>
        </dgm:presLayoutVars>
      </dgm:prSet>
      <dgm:spPr/>
    </dgm:pt>
    <dgm:pt modelId="{20BA6CA0-7508-4A01-8A2F-F6A8C5349F29}" type="pres">
      <dgm:prSet presAssocID="{5F09500F-2376-473C-BCA0-E1DEDA18E5FC}" presName="Accent" presStyleLbl="trAlignAcc1" presStyleIdx="0" presStyleCnt="1">
        <dgm:presLayoutVars>
          <dgm:chMax val="0"/>
          <dgm:chPref val="0"/>
        </dgm:presLayoutVars>
      </dgm:prSet>
      <dgm:spPr/>
    </dgm:pt>
    <dgm:pt modelId="{3C218F63-916D-49C1-AFF1-FAEDDDB861DA}" type="pres">
      <dgm:prSet presAssocID="{5F09500F-2376-473C-BCA0-E1DEDA18E5FC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extLst>
        <a:ext uri="{E40237B7-FDA0-4F09-8148-C483321AD2D9}">
          <dgm14:cNvPr xmlns:dgm14="http://schemas.microsoft.com/office/drawing/2010/diagram" id="0" name="" descr="http://www.seeedstudio.com/depot/bmz_cache/0/083836b2f44fcf5ebbad08d4fb1fb610.image.300x300.jpg"/>
        </a:ext>
      </dgm:extLst>
    </dgm:pt>
    <dgm:pt modelId="{B66B76C5-8898-4F6E-A17E-B65792BB5D3A}" type="pres">
      <dgm:prSet presAssocID="{5F09500F-2376-473C-BCA0-E1DEDA18E5FC}" presName="ChildComposite" presStyleCnt="0"/>
      <dgm:spPr/>
    </dgm:pt>
    <dgm:pt modelId="{0F5AA425-4F8A-4C88-B701-4137DC72EC22}" type="pres">
      <dgm:prSet presAssocID="{5F09500F-2376-473C-BCA0-E1DEDA18E5FC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00063D7-1707-45C8-8610-6A7AF3746E35}" type="pres">
      <dgm:prSet presAssocID="{5F09500F-2376-473C-BCA0-E1DEDA18E5FC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AB57120-F70F-4FD0-85CB-203E45EF92C5}" srcId="{987568AE-3C3B-4E58-888B-ADDCC1358A52}" destId="{5F09500F-2376-473C-BCA0-E1DEDA18E5FC}" srcOrd="0" destOrd="0" parTransId="{A492E68C-8038-4DD4-9859-F81BDD34739F}" sibTransId="{2429CF27-8018-47A0-8C45-F32CF0C54614}"/>
    <dgm:cxn modelId="{643CE084-66AE-40FA-BFD3-F7780D636C4C}" type="presOf" srcId="{987568AE-3C3B-4E58-888B-ADDCC1358A52}" destId="{D4891B13-0C3E-43F8-A42C-C52F9A9DDADD}" srcOrd="0" destOrd="0" presId="urn:microsoft.com/office/officeart/2008/layout/CaptionedPictures"/>
    <dgm:cxn modelId="{7E343F7C-29E7-4D33-A59B-0A67B2A30940}" type="presOf" srcId="{5F09500F-2376-473C-BCA0-E1DEDA18E5FC}" destId="{100063D7-1707-45C8-8610-6A7AF3746E35}" srcOrd="0" destOrd="0" presId="urn:microsoft.com/office/officeart/2008/layout/CaptionedPictures"/>
    <dgm:cxn modelId="{2D142DEA-7A53-4946-81FC-596DAA1325BF}" type="presParOf" srcId="{D4891B13-0C3E-43F8-A42C-C52F9A9DDADD}" destId="{297A77E7-98E4-4148-A795-AF9532614CB2}" srcOrd="0" destOrd="0" presId="urn:microsoft.com/office/officeart/2008/layout/CaptionedPictures"/>
    <dgm:cxn modelId="{CA209CB3-1286-45FB-8CFF-4EF1E4169E22}" type="presParOf" srcId="{297A77E7-98E4-4148-A795-AF9532614CB2}" destId="{20BA6CA0-7508-4A01-8A2F-F6A8C5349F29}" srcOrd="0" destOrd="0" presId="urn:microsoft.com/office/officeart/2008/layout/CaptionedPictures"/>
    <dgm:cxn modelId="{E0831972-42E6-4CF3-A3FE-51F20DB0AC47}" type="presParOf" srcId="{297A77E7-98E4-4148-A795-AF9532614CB2}" destId="{3C218F63-916D-49C1-AFF1-FAEDDDB861DA}" srcOrd="1" destOrd="0" presId="urn:microsoft.com/office/officeart/2008/layout/CaptionedPictures"/>
    <dgm:cxn modelId="{0CA8228A-E49D-4140-8EFD-7635ABE1FA02}" type="presParOf" srcId="{297A77E7-98E4-4148-A795-AF9532614CB2}" destId="{B66B76C5-8898-4F6E-A17E-B65792BB5D3A}" srcOrd="2" destOrd="0" presId="urn:microsoft.com/office/officeart/2008/layout/CaptionedPictures"/>
    <dgm:cxn modelId="{22C6F4DC-9E6D-48B9-BBCF-E53346EBDA17}" type="presParOf" srcId="{B66B76C5-8898-4F6E-A17E-B65792BB5D3A}" destId="{0F5AA425-4F8A-4C88-B701-4137DC72EC22}" srcOrd="0" destOrd="0" presId="urn:microsoft.com/office/officeart/2008/layout/CaptionedPictures"/>
    <dgm:cxn modelId="{8DBABB4C-812D-4954-AE62-666EA4266AAB}" type="presParOf" srcId="{B66B76C5-8898-4F6E-A17E-B65792BB5D3A}" destId="{100063D7-1707-45C8-8610-6A7AF3746E35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9C50A-C16E-437A-BC4F-D74800E7F9CE}">
      <dsp:nvSpPr>
        <dsp:cNvPr id="0" name=""/>
        <dsp:cNvSpPr/>
      </dsp:nvSpPr>
      <dsp:spPr>
        <a:xfrm>
          <a:off x="255628" y="0"/>
          <a:ext cx="2081031" cy="244827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E2DCA-D815-4AFE-A997-A7E496BD48E6}">
      <dsp:nvSpPr>
        <dsp:cNvPr id="0" name=""/>
        <dsp:cNvSpPr/>
      </dsp:nvSpPr>
      <dsp:spPr>
        <a:xfrm>
          <a:off x="359679" y="97930"/>
          <a:ext cx="1872928" cy="15913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15E63-2ED5-43BF-9ACD-09CDACB9E678}">
      <dsp:nvSpPr>
        <dsp:cNvPr id="0" name=""/>
        <dsp:cNvSpPr/>
      </dsp:nvSpPr>
      <dsp:spPr>
        <a:xfrm>
          <a:off x="359679" y="1689307"/>
          <a:ext cx="1872928" cy="661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err="1" smtClean="0"/>
            <a:t>Multicolor</a:t>
          </a:r>
          <a:r>
            <a:rPr lang="hu-HU" sz="2200" kern="1200" dirty="0" smtClean="0"/>
            <a:t> LED</a:t>
          </a:r>
          <a:endParaRPr lang="hu-HU" sz="2200" kern="1200" dirty="0"/>
        </a:p>
      </dsp:txBody>
      <dsp:txXfrm>
        <a:off x="359679" y="1689307"/>
        <a:ext cx="1872928" cy="661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A6CA0-7508-4A01-8A2F-F6A8C5349F29}">
      <dsp:nvSpPr>
        <dsp:cNvPr id="0" name=""/>
        <dsp:cNvSpPr/>
      </dsp:nvSpPr>
      <dsp:spPr>
        <a:xfrm>
          <a:off x="189924" y="0"/>
          <a:ext cx="2068423" cy="24334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18F63-916D-49C1-AFF1-FAEDDDB861DA}">
      <dsp:nvSpPr>
        <dsp:cNvPr id="0" name=""/>
        <dsp:cNvSpPr/>
      </dsp:nvSpPr>
      <dsp:spPr>
        <a:xfrm>
          <a:off x="293345" y="97337"/>
          <a:ext cx="1861580" cy="15817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063D7-1707-45C8-8610-6A7AF3746E35}">
      <dsp:nvSpPr>
        <dsp:cNvPr id="0" name=""/>
        <dsp:cNvSpPr/>
      </dsp:nvSpPr>
      <dsp:spPr>
        <a:xfrm>
          <a:off x="293345" y="1679072"/>
          <a:ext cx="1861580" cy="657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err="1" smtClean="0"/>
            <a:t>Button</a:t>
          </a:r>
          <a:endParaRPr lang="hu-HU" sz="2200" kern="1200" dirty="0"/>
        </a:p>
      </dsp:txBody>
      <dsp:txXfrm>
        <a:off x="293345" y="1679072"/>
        <a:ext cx="1861580" cy="657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2016.02.25.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9561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2016.02.25.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- </a:t>
            </a:r>
            <a:r>
              <a:rPr lang="en-US" sz="3600" dirty="0" smtClean="0"/>
              <a:t>Introduction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Overview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r>
              <a:rPr lang="nl-NL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What is .NET Gadgeteer? </a:t>
            </a:r>
            <a:endParaRPr lang="en-GB" sz="24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GB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 Spider Starter Kit </a:t>
            </a:r>
          </a:p>
          <a:p>
            <a:r>
              <a:rPr lang="en-GB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Usage of the </a:t>
            </a:r>
            <a:r>
              <a:rPr lang="hu-HU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Starter Kit / </a:t>
            </a:r>
            <a:r>
              <a:rPr lang="en-US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Main board</a:t>
            </a:r>
            <a:endParaRPr lang="hu-HU" sz="24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Simple </a:t>
            </a:r>
            <a:r>
              <a:rPr lang="en-US" sz="24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en-US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application</a:t>
            </a:r>
          </a:p>
          <a:p>
            <a:pPr>
              <a:defRPr/>
            </a:pPr>
            <a:r>
              <a:rPr lang="en-US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Review questions</a:t>
            </a: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706437"/>
          </a:xfrm>
        </p:spPr>
        <p:txBody>
          <a:bodyPr/>
          <a:lstStyle/>
          <a:p>
            <a:r>
              <a:rPr lang="hu-HU" dirty="0" smtClean="0"/>
              <a:t>1. </a:t>
            </a:r>
            <a:r>
              <a:rPr lang="hu-HU" dirty="0" err="1" smtClean="0"/>
              <a:t>What</a:t>
            </a:r>
            <a:r>
              <a:rPr lang="hu-HU" dirty="0" smtClean="0"/>
              <a:t> is .NET </a:t>
            </a:r>
            <a:r>
              <a:rPr lang="hu-HU" dirty="0" err="1" smtClean="0"/>
              <a:t>Gadgeteer</a:t>
            </a:r>
            <a:r>
              <a:rPr lang="hu-HU" dirty="0"/>
              <a:t>?</a:t>
            </a:r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1043608" y="1052736"/>
            <a:ext cx="7920880" cy="4608511"/>
          </a:xfrm>
        </p:spPr>
        <p:txBody>
          <a:bodyPr/>
          <a:lstStyle/>
          <a:p>
            <a:r>
              <a:rPr lang="en-GB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Microsoft .NET </a:t>
            </a:r>
            <a:r>
              <a:rPr lang="en-GB" sz="24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en-GB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is a rapid prototyping platform for small electronic gadgets and embedded hardware devices. </a:t>
            </a:r>
          </a:p>
          <a:p>
            <a:r>
              <a:rPr lang="en-GB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It combines the advantages of object-oriented programming, solderless assembly of electronics using a kit of hardware modules, and quick physical enclosure fabrication using computer-aided design. </a:t>
            </a:r>
          </a:p>
          <a:p>
            <a:r>
              <a:rPr lang="en-GB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platform is built on the .NET Micro Framework, which allows small devices to be programmed in the C# language and make use of Visual Studio’s programming and debugging tools. </a:t>
            </a:r>
          </a:p>
        </p:txBody>
      </p:sp>
    </p:spTree>
    <p:extLst>
      <p:ext uri="{BB962C8B-B14F-4D97-AF65-F5344CB8AC3E}">
        <p14:creationId xmlns:p14="http://schemas.microsoft.com/office/powerpoint/2010/main" val="261752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What</a:t>
            </a:r>
            <a:r>
              <a:rPr lang="hu-HU" dirty="0"/>
              <a:t> is .NET </a:t>
            </a:r>
            <a:r>
              <a:rPr lang="hu-HU" dirty="0" err="1"/>
              <a:t>Gadgeteer</a:t>
            </a:r>
            <a:r>
              <a:rPr lang="hu-HU" dirty="0"/>
              <a:t>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What type of tools necessary to do .NET </a:t>
            </a:r>
            <a:r>
              <a:rPr lang="en-US" sz="24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en-US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application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?</a:t>
            </a:r>
          </a:p>
          <a:p>
            <a:pPr marL="285750" lvl="0" indent="-285750"/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Hardware components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Main board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(pl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.: Fez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Hydra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Sytech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NANO)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USB Client DP module (“Red module”) &gt;&gt; Power supply and debug interface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Miscellaneous modules for testing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eg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.: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sensors, displays, LEDs, input devices, connectivity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etc.)</a:t>
            </a:r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400050" lvl="1" indent="0">
              <a:buNone/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FEZ Spider Starter Kit includes all of these.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Software components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85800" lvl="1"/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Microsoft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Visual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Studio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2012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free version: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Visual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C# 2012 Express)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.NET Micro Framework SDK</a:t>
            </a:r>
          </a:p>
          <a:p>
            <a:pPr marL="685800" lvl="1"/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Manufacturer dependent drivers</a:t>
            </a:r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249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FEZ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Starter Kit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includes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FEZ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Main board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Display TE35 Module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(3.5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’’ touchscreen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USB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Client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DP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(„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Red module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”)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Camera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Multicolor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LED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x Button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Ethernet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J11D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SD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card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USB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Host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Extender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Josytick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Ribbon cable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3857143" cy="265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0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FEZ Spider Mainboard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types of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compatible sockets that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include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2000" dirty="0">
                <a:latin typeface="Times New Roman" pitchFamily="18" charset="0"/>
                <a:cs typeface="Times New Roman" pitchFamily="18" charset="0"/>
              </a:rPr>
            </a:b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X, Y, A, C, D, E, F, H, I, K, O, P, S, T, U, R, G, B, 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Configurable on-board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LED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Configurable modules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pic>
        <p:nvPicPr>
          <p:cNvPr id="8" name="Tartalom helye 7" descr="http://www.ghielectronics.com/images/fez_spider_socket_map.pn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692" y="2556917"/>
            <a:ext cx="3683000" cy="26556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zövegdoboz 1"/>
          <p:cNvSpPr txBox="1"/>
          <p:nvPr/>
        </p:nvSpPr>
        <p:spPr>
          <a:xfrm>
            <a:off x="5016692" y="1659010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EMX module: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81643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 EMX modul</a:t>
            </a: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EMX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odule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what contains the following hardware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ARM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processor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memory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RAM 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Ethernet </a:t>
            </a:r>
          </a:p>
          <a:p>
            <a:pPr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EMX module runs the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.NET Micro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and the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GHI Electronics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extension libraries.</a:t>
            </a:r>
            <a:endParaRPr lang="hu-HU" sz="24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013BB-7F3B-404E-AD69-4979A713AA7D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558" y="1844824"/>
            <a:ext cx="343416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9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2184975"/>
            <a:ext cx="7920930" cy="3941188"/>
          </a:xfrm>
        </p:spPr>
        <p:txBody>
          <a:bodyPr numCol="2"/>
          <a:lstStyle/>
          <a:p>
            <a:pPr marL="571500" lvl="1" indent="-171450">
              <a:buFont typeface="Arial" pitchFamily="34" charset="0"/>
              <a:buChar char="•"/>
            </a:pP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72MHz 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32-bit ARM7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processor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4.5 MB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Flash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memory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16 MB RAM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LCD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controller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TCP/IP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Stack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SSL, HTTP, TCP, UDP, 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DHCP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support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Ethernet,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WiFi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driver and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PPP (GPRS/ 3G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modem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),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and 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DPWS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USB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host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USB Device with </a:t>
            </a: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specialized libraries to emulate devices like thumb-drive, virtual COM (CDC), mouse, keyboard</a:t>
            </a:r>
            <a:endParaRPr lang="en-US" sz="12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76 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GPIO Pin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 SPI (8/16bit)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I2C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 UART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 CAN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channels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 10-bit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analog input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10-bit </a:t>
            </a:r>
            <a:r>
              <a:rPr lang="hu-HU" sz="12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Anal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output 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capable of 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WAV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audio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playback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4-bit SD/MMC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memory card interface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6 PWM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en-GB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OneWire</a:t>
            </a: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interface (available on any IO</a:t>
            </a:r>
            <a:r>
              <a:rPr lang="en-GB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Built-in Real Time Clock (RTC) with the suitable </a:t>
            </a:r>
            <a:r>
              <a:rPr lang="en-GB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crystal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Processor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register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access</a:t>
            </a:r>
            <a:endParaRPr lang="en-US" sz="12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en-GB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OutputCompare</a:t>
            </a: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for generating waveforms with high </a:t>
            </a:r>
            <a:r>
              <a:rPr lang="en-GB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accuracy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RLP allowing users to load native code (C/Assembly) for real-time </a:t>
            </a:r>
            <a:r>
              <a:rPr lang="en-GB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requirements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Extended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double-precision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math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class</a:t>
            </a:r>
            <a:endParaRPr lang="en-US" sz="12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FAT </a:t>
            </a:r>
            <a:r>
              <a:rPr lang="en-US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File System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Cryptography</a:t>
            </a: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(AES és XTEA)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Low power and hibernate </a:t>
            </a:r>
            <a:r>
              <a:rPr lang="en-GB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support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en-GB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In-field update (from SD, network or other)</a:t>
            </a:r>
            <a:endParaRPr lang="hu-H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971600" y="160020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EMX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modu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le specification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en-US" dirty="0" smtClean="0"/>
              <a:t>Usage of the mainboard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main board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FEZ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main board contains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slot for connecting the modules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Reset button to reboot the 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system.</a:t>
            </a:r>
          </a:p>
          <a:p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USB Client Dual Power module gives the necessary power from USB or DC power supply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pic>
        <p:nvPicPr>
          <p:cNvPr id="7" name="Kép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2896"/>
            <a:ext cx="3497748" cy="23212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1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</a:t>
            </a:r>
            <a:r>
              <a:rPr lang="en-US" dirty="0"/>
              <a:t>Usage of the mainboard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Red Module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module provides the power supply to the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FEZ Spider Mainboard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its connected devices. It also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enables to debug the program.</a:t>
            </a:r>
          </a:p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Connect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the red USB Device module to socket number 1 on the FEZ Spider Mainboard, which is the only socket that has the letter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D – that is the only socket we can connect! 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plugging or unplugging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module into a FEZ Spider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always make sure that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power</a:t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not connected, by unplugging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either</a:t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end of the mini USB cable.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013BB-7F3B-404E-AD69-4979A713AA7D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36021"/>
            <a:ext cx="2538751" cy="2106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3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en-US" dirty="0"/>
              <a:t>Usage of the mainboard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Slot </a:t>
            </a:r>
            <a:r>
              <a:rPr lang="en-GB" sz="2400" b="1" dirty="0"/>
              <a:t>marks on the panels and the sensors </a:t>
            </a:r>
            <a:r>
              <a:rPr lang="en-GB" sz="2400" b="1" dirty="0" smtClean="0"/>
              <a:t>(1)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FEZ Spider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Mainboard and on the back of each modules we can see marks that indicate how to connect them. There are the: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slot number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letter(s) to identify the compatibility of electrical and the communication connection.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2936455" y="3717032"/>
            <a:ext cx="3291729" cy="1938730"/>
            <a:chOff x="1835696" y="2564904"/>
            <a:chExt cx="5064199" cy="2982662"/>
          </a:xfrm>
        </p:grpSpPr>
        <p:pic>
          <p:nvPicPr>
            <p:cNvPr id="13" name="Kép 12" descr="ModuleSocketExample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422822"/>
              <a:ext cx="1247775" cy="126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2" descr="http://2.bp.blogspot.com/-AaRs4-o-WOE/TrmRlbrKEuI/AAAAAAAAAKE/gKbnha5Qwes/s1600/FezSpider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2564904"/>
              <a:ext cx="3276409" cy="2982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Lekerekített téglalap 14"/>
            <p:cNvSpPr/>
            <p:nvPr/>
          </p:nvSpPr>
          <p:spPr>
            <a:xfrm>
              <a:off x="4171478" y="4056235"/>
              <a:ext cx="183633" cy="74091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6" name="Lekerekített téglalap 15"/>
            <p:cNvSpPr/>
            <p:nvPr/>
          </p:nvSpPr>
          <p:spPr>
            <a:xfrm>
              <a:off x="3707904" y="4056235"/>
              <a:ext cx="183633" cy="2368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7" name="Lekerekített téglalap 16"/>
            <p:cNvSpPr/>
            <p:nvPr/>
          </p:nvSpPr>
          <p:spPr>
            <a:xfrm>
              <a:off x="5940152" y="4208635"/>
              <a:ext cx="648072" cy="4445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8338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en-US" dirty="0"/>
              <a:t>Usage of the mainboard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Slot marks on the panels and the sensors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 the left example module there are X and Y label we can connect to any socket that has X or Y label on it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character should match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 smtClean="0"/>
              <a:t>Make sure you only </a:t>
            </a:r>
            <a:r>
              <a:rPr lang="en-GB" sz="2000" dirty="0"/>
              <a:t>the same letter slots!!!!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pSp>
        <p:nvGrpSpPr>
          <p:cNvPr id="5" name="Csoportba foglalás 4"/>
          <p:cNvGrpSpPr/>
          <p:nvPr/>
        </p:nvGrpSpPr>
        <p:grpSpPr>
          <a:xfrm>
            <a:off x="3123966" y="3265346"/>
            <a:ext cx="3244324" cy="1533525"/>
            <a:chOff x="2915300" y="2935609"/>
            <a:chExt cx="3244324" cy="1533525"/>
          </a:xfrm>
        </p:grpSpPr>
        <p:pic>
          <p:nvPicPr>
            <p:cNvPr id="6" name="Kép 5" descr="ModuleSocketExample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300" y="3068960"/>
              <a:ext cx="1247775" cy="126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Kép 6" descr="MainboardSocketExample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935609"/>
              <a:ext cx="1371600" cy="1533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" name="Egyenes összekötő nyíllal 7"/>
            <p:cNvCxnSpPr/>
            <p:nvPr/>
          </p:nvCxnSpPr>
          <p:spPr>
            <a:xfrm>
              <a:off x="3419872" y="4077072"/>
              <a:ext cx="2448272" cy="129356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56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 smtClean="0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Task 1</a:t>
            </a:r>
            <a:endParaRPr lang="en-GB" sz="2000" dirty="0"/>
          </a:p>
          <a:p>
            <a:r>
              <a:rPr lang="en-GB" sz="2000" dirty="0"/>
              <a:t>Let’s make </a:t>
            </a:r>
            <a:r>
              <a:rPr lang="en-GB" sz="2000" dirty="0" smtClean="0"/>
              <a:t>a </a:t>
            </a:r>
            <a:r>
              <a:rPr lang="en-GB" sz="2000" dirty="0" err="1" smtClean="0"/>
              <a:t>Gadgeteer</a:t>
            </a:r>
            <a:r>
              <a:rPr lang="en-GB" sz="2000" dirty="0" smtClean="0"/>
              <a:t> </a:t>
            </a:r>
            <a:r>
              <a:rPr lang="en-GB" sz="2000" dirty="0"/>
              <a:t>app which is </a:t>
            </a:r>
            <a:r>
              <a:rPr lang="en-GB" sz="2000" dirty="0" smtClean="0"/>
              <a:t>blinking a </a:t>
            </a:r>
            <a:r>
              <a:rPr lang="en-GB" sz="2000" dirty="0"/>
              <a:t>led after a</a:t>
            </a:r>
            <a:r>
              <a:rPr lang="en-GB" sz="2000" dirty="0" smtClean="0"/>
              <a:t> given </a:t>
            </a:r>
            <a:r>
              <a:rPr lang="en-GB" sz="2000" dirty="0"/>
              <a:t>button pressed.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998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Solution for Task 1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Connect the “Red module” to the FEZ Spider Mainboard socket number 1 (that is the only socket labelled with ‘D’, do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use other).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Now we can connect the further test modules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always check the labelling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!)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152" y="3772062"/>
            <a:ext cx="3497748" cy="2321234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5082900" y="3863181"/>
            <a:ext cx="3600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Warning!!!! </a:t>
            </a:r>
          </a:p>
          <a:p>
            <a:pPr algn="ctr"/>
            <a:r>
              <a:rPr lang="en-GB" sz="1400" dirty="0" smtClean="0">
                <a:solidFill>
                  <a:srgbClr val="FF0000"/>
                </a:solidFill>
              </a:rPr>
              <a:t>When </a:t>
            </a:r>
            <a:r>
              <a:rPr lang="en-GB" sz="1400" dirty="0">
                <a:solidFill>
                  <a:srgbClr val="FF0000"/>
                </a:solidFill>
              </a:rPr>
              <a:t>plugging or unplugging any module into a FEZ Spider socket, always make sure that power is not connected, by unplugging either end of the mini USB </a:t>
            </a:r>
            <a:r>
              <a:rPr lang="en-GB" sz="1400" dirty="0" smtClean="0">
                <a:solidFill>
                  <a:srgbClr val="FF0000"/>
                </a:solidFill>
              </a:rPr>
              <a:t>cable</a:t>
            </a:r>
            <a:r>
              <a:rPr lang="hu-HU" sz="1400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!</a:t>
            </a:r>
            <a:endParaRPr lang="hu-HU" sz="1400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Connecting the components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need the following modules for the application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84399631"/>
              </p:ext>
            </p:extLst>
          </p:nvPr>
        </p:nvGraphicFramePr>
        <p:xfrm>
          <a:off x="1979712" y="3212976"/>
          <a:ext cx="2592288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209517470"/>
              </p:ext>
            </p:extLst>
          </p:nvPr>
        </p:nvGraphicFramePr>
        <p:xfrm>
          <a:off x="4860032" y="3227809"/>
          <a:ext cx="2448272" cy="243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6155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Connecting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components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Connect the modules as shown below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0928"/>
            <a:ext cx="3708083" cy="335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5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Connecting the Starter Kit with </a:t>
            </a:r>
            <a:r>
              <a:rPr lang="en-GB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PC</a:t>
            </a:r>
            <a:endParaRPr lang="hu-HU" sz="2400" b="1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Connect the red module to the USB cable then to the USB to the computer.</a:t>
            </a:r>
          </a:p>
          <a:p>
            <a:pPr marL="285750" indent="-285750"/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 power the main board boots up, than starts the (previous) program on it. </a:t>
            </a:r>
            <a:endParaRPr lang="en-GB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Via </a:t>
            </a:r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Visual Studio the new program can be </a:t>
            </a:r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deployed and it is possible to debug you program, as well.</a:t>
            </a:r>
            <a:endParaRPr lang="en-GB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3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Creating new project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Visual Studio 2012: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File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 New 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Project…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pic>
        <p:nvPicPr>
          <p:cNvPr id="1026" name="Picture 2" descr="E:\Oktatas\Dualis\Pics\NewProjec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4839376" cy="272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8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Creating new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 the pop up window choose: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„Visual C#/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/.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NET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Give the project name in 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textbox.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Declare the location in the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“Location” textbox.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2" y="3098007"/>
            <a:ext cx="4548188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37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Creating new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Choose the right Mainboard and the .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NET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Micro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version.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(Mainboard: FEZ Spider, 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Framework version: 4.3).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2420888"/>
            <a:ext cx="40005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1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Creating new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(4)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The new project file contains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choosen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main board by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default.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 the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oolbox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we can search and pick the desired components. 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20" y="2924944"/>
            <a:ext cx="4080510" cy="3030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Graphical designer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(1)</a:t>
            </a:r>
          </a:p>
          <a:p>
            <a:pPr marL="285750" indent="-285750"/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deployment of the modules </a:t>
            </a:r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in the </a:t>
            </a:r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designer must meet with the real life realization.</a:t>
            </a:r>
          </a:p>
          <a:p>
            <a:pPr marL="285750" indent="-285750"/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Drag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and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drop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and a M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ulticolorLED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component from the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Toolbox</a:t>
            </a:r>
            <a:r>
              <a:rPr lang="en-US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the graphical designer.</a:t>
            </a: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pic>
        <p:nvPicPr>
          <p:cNvPr id="5" name="Kép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38649"/>
            <a:ext cx="4308475" cy="194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3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Graphical </a:t>
            </a:r>
            <a:r>
              <a:rPr lang="en-US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designer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(2)</a:t>
            </a:r>
          </a:p>
          <a:p>
            <a:pPr marL="285750" indent="-285750"/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First select the socket on the Button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yellowish rectangle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can see the suggested (compatible) slots –  green filled rectangles </a:t>
            </a:r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(we used slot no.5 in for the </a:t>
            </a:r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hardware, we do it in the designer so).</a:t>
            </a: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Same way we connect the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MulticolorLED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slot no. 6.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Completed </a:t>
            </a:r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connection represented as </a:t>
            </a:r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blue </a:t>
            </a:r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line.</a:t>
            </a:r>
          </a:p>
          <a:p>
            <a:pPr marL="285750" indent="-285750"/>
            <a:r>
              <a:rPr lang="en-GB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Now, the Visual Studio knows how our hardware looks like, it can help to make the coding </a:t>
            </a:r>
            <a:r>
              <a:rPr lang="en-GB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part.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23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21105"/>
            <a:ext cx="3086667" cy="137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4797152"/>
            <a:ext cx="3040000" cy="1433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31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In the Solution Explorer double click on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Program.cs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source file.</a:t>
            </a:r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564904"/>
            <a:ext cx="2993231" cy="343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1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Opening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Program.cs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source file the Program class is shown.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It contains a Program Class and a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() method. It runs first after deployment (Start Debugging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70237"/>
            <a:ext cx="4907756" cy="2953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0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method contains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Debug.Print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() call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can also start the application pressing F5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compiler translates our code to an executable code for the device.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Then it uploads the program to the device.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device restarts and boots with our application.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calls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met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hod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Debug.Print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method call displays the “Program Started” message on 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Output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424179"/>
              </p:ext>
            </p:extLst>
          </p:nvPr>
        </p:nvGraphicFramePr>
        <p:xfrm>
          <a:off x="1187624" y="2492896"/>
          <a:ext cx="5935663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" name="Dokumentum" r:id="rId3" imgW="5945040" imgH="1222200" progId="Word.OpenDocumentText.12">
                  <p:embed/>
                </p:oleObj>
              </mc:Choice>
              <mc:Fallback>
                <p:oleObj name="Dokumentum" r:id="rId3" imgW="5945040" imgH="1222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2492896"/>
                        <a:ext cx="5935663" cy="1220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980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(4)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Our designed configuration can be reached as objects in the program code.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objects are instantiated as they were placed in the graphical designer.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Every component is representing one object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instance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and contains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fields, methods, etc.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255106"/>
              </p:ext>
            </p:extLst>
          </p:nvPr>
        </p:nvGraphicFramePr>
        <p:xfrm>
          <a:off x="1475656" y="4077071"/>
          <a:ext cx="6286680" cy="246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50" name="Dokumentum" r:id="rId3" imgW="6286680" imgH="2468520" progId="Word.OpenDocumentText.12">
                  <p:embed/>
                </p:oleObj>
              </mc:Choice>
              <mc:Fallback>
                <p:oleObj name="Dokumentum" r:id="rId3" imgW="6286680" imgH="2468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4077071"/>
                        <a:ext cx="6286680" cy="2468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37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(5)</a:t>
            </a: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Lets extend the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ProgramStarted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method as below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 handle the button click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 component)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the object need to subscribe to the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event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add </a:t>
            </a:r>
            <a:r>
              <a:rPr lang="en-US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en-US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button_ButtonPressed</a:t>
            </a:r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method as a parameter (+=, Press TAB twice). Pressing the button this method will be called.</a:t>
            </a:r>
            <a:endParaRPr lang="en-US" dirty="0"/>
          </a:p>
          <a:p>
            <a:r>
              <a:rPr lang="en-US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We can see the implementation on the next slide.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145734"/>
              </p:ext>
            </p:extLst>
          </p:nvPr>
        </p:nvGraphicFramePr>
        <p:xfrm>
          <a:off x="1619672" y="2510661"/>
          <a:ext cx="6094080" cy="1352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4" name="Dokumentum" r:id="rId3" imgW="6094080" imgH="1352520" progId="Word.OpenDocumentText.12">
                  <p:embed/>
                </p:oleObj>
              </mc:Choice>
              <mc:Fallback>
                <p:oleObj name="Dokumentum" r:id="rId3" imgW="6094080" imgH="1352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672" y="2510661"/>
                        <a:ext cx="6094080" cy="1352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218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Gadgeteer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(6)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Implementation of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button_ButtonPressed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() method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As soon as the user presses the button module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this method will be executed, the sender parameter contains the references for the button and state holds the actual state of the button.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By pressing the button the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will continuously blink.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Its color is given as </a:t>
            </a:r>
            <a:r>
              <a:rPr lang="en-US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GT.Color.Red</a:t>
            </a:r>
            <a:r>
              <a:rPr lang="en-US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685941"/>
              </p:ext>
            </p:extLst>
          </p:nvPr>
        </p:nvGraphicFramePr>
        <p:xfrm>
          <a:off x="1430660" y="2564904"/>
          <a:ext cx="7389812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30" name="Dokumentum" r:id="rId3" imgW="7400880" imgH="959760" progId="Word.OpenDocumentText.12">
                  <p:embed/>
                </p:oleObj>
              </mc:Choice>
              <mc:Fallback>
                <p:oleObj name="Dokumentum" r:id="rId3" imgW="7400880" imgH="9597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0660" y="2564904"/>
                        <a:ext cx="7389812" cy="960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06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5. </a:t>
            </a:r>
            <a:r>
              <a:rPr lang="hu-HU" dirty="0" err="1"/>
              <a:t>Review</a:t>
            </a:r>
            <a:r>
              <a:rPr lang="hu-HU" dirty="0"/>
              <a:t> </a:t>
            </a:r>
            <a:r>
              <a:rPr lang="hu-HU" dirty="0" err="1"/>
              <a:t>questions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type of tools are necessary to create a .NET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application?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are the roles of the labels on Mainboard and on test modules? 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are the steps to create new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project?</a:t>
            </a:r>
          </a:p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role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do you subscribe and implement the event for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button press</a:t>
            </a:r>
            <a:r>
              <a:rPr lang="hu-HU" sz="240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48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29386</TotalTime>
  <Words>1691</Words>
  <Application>Microsoft Office PowerPoint</Application>
  <PresentationFormat>Diavetítés a képernyőre (4:3 oldalarány)</PresentationFormat>
  <Paragraphs>233</Paragraphs>
  <Slides>30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8" baseType="lpstr">
      <vt:lpstr>Arial</vt:lpstr>
      <vt:lpstr>Arial Narrow</vt:lpstr>
      <vt:lpstr>Calibri</vt:lpstr>
      <vt:lpstr>Times New Roman</vt:lpstr>
      <vt:lpstr>Verdana</vt:lpstr>
      <vt:lpstr>Wingdings</vt:lpstr>
      <vt:lpstr>Office-téma</vt:lpstr>
      <vt:lpstr>Dokumentum</vt:lpstr>
      <vt:lpstr>PowerPoint bemutató</vt:lpstr>
      <vt:lpstr>Overview</vt:lpstr>
      <vt:lpstr>1. What is .NET Gadgeteer?</vt:lpstr>
      <vt:lpstr>1. What is .NET Gadgeteer?</vt:lpstr>
      <vt:lpstr>2. FEZ Spider Starter Kit</vt:lpstr>
      <vt:lpstr>2. FEZ Spider Starter Kit</vt:lpstr>
      <vt:lpstr>2. FEZ Spider Starter Kit</vt:lpstr>
      <vt:lpstr>2. FEZ Spider Starter Kit</vt:lpstr>
      <vt:lpstr>3. Usage of the mainboard</vt:lpstr>
      <vt:lpstr>3. Usage of the mainboard</vt:lpstr>
      <vt:lpstr>3. Usage of the mainboard</vt:lpstr>
      <vt:lpstr>3. Usage of the mainboard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4. Simple Gadgeteer application</vt:lpstr>
      <vt:lpstr>5. Review questions</vt:lpstr>
    </vt:vector>
  </TitlesOfParts>
  <Company>Home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Zsolt Palcsó</cp:lastModifiedBy>
  <cp:revision>1117</cp:revision>
  <cp:lastPrinted>2013-11-07T12:31:54Z</cp:lastPrinted>
  <dcterms:created xsi:type="dcterms:W3CDTF">2010-11-09T10:40:04Z</dcterms:created>
  <dcterms:modified xsi:type="dcterms:W3CDTF">2016-02-25T21:39:45Z</dcterms:modified>
</cp:coreProperties>
</file>