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9" r:id="rId2"/>
    <p:sldId id="304" r:id="rId3"/>
    <p:sldId id="305" r:id="rId4"/>
    <p:sldId id="306" r:id="rId5"/>
    <p:sldId id="308" r:id="rId6"/>
    <p:sldId id="307" r:id="rId7"/>
    <p:sldId id="312" r:id="rId8"/>
    <p:sldId id="316" r:id="rId9"/>
    <p:sldId id="311" r:id="rId10"/>
    <p:sldId id="309" r:id="rId11"/>
    <p:sldId id="310" r:id="rId12"/>
    <p:sldId id="314" r:id="rId13"/>
    <p:sldId id="315" r:id="rId14"/>
    <p:sldId id="313" r:id="rId15"/>
    <p:sldId id="318" r:id="rId16"/>
    <p:sldId id="317" r:id="rId17"/>
    <p:sldId id="319" r:id="rId18"/>
    <p:sldId id="320" r:id="rId19"/>
    <p:sldId id="321" r:id="rId20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Grafikus kijelző használata II.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alapú megjelenítés</a:t>
            </a:r>
          </a:p>
          <a:p>
            <a:pPr lvl="1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osztály</a:t>
            </a:r>
          </a:p>
          <a:p>
            <a:pPr lvl="1"/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osztályhierarchia</a:t>
            </a:r>
          </a:p>
          <a:p>
            <a:pPr lvl="1"/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osztály</a:t>
            </a:r>
          </a:p>
          <a:p>
            <a:pPr lvl="1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Egyszerű vezérlők bemutatása</a:t>
            </a:r>
          </a:p>
          <a:p>
            <a:pPr lvl="1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Egyedi vezérlők készítése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buFont typeface="+mj-lt"/>
              <a:buAutoNum type="arabicPeriod"/>
              <a:defRPr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</a:t>
            </a:r>
            <a:r>
              <a:rPr lang="hu-HU" dirty="0" err="1" smtClean="0"/>
              <a:t>Window</a:t>
            </a:r>
            <a:r>
              <a:rPr lang="hu-HU" dirty="0" smtClean="0"/>
              <a:t> alapú megjelenítés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osztály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osztály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 grafikus ablakot reprezentál, mely lehetővé teszi különféle „vezérlők” elhelyezését és grafika megjelenítését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ablakba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leszármazottak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helyezhetők el, valamint saját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UIElement-et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készíthetünk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DisplayTE35 modul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WPFWindow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tulajdonságán keresztül érhető el a kijelző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példánya: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WPFWindow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.NET Framework WPF komponenseihez hasonló módon került kialakításra, de annak csak nagyon szűk részhalmazát implementálja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XAML alapú leírás egyáltalán nem támogatott, az egyes komponenseket  programkódból kell generálni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72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– osztályhierarchia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4733"/>
            <a:ext cx="7000875" cy="4250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osztály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osztály közös őse minden megjelenítő komponensnek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közös funkciókat biztosítja, mint pl.: láthatóság, méret, elhelyezés, rajzolás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vezérlőknek három fő csoportját különböztetjük meg: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Statikus vezérlők: olyan elemek, melyek nem tartalmaznak gyermek elemeket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pl.: Text,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Bitmap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Tartalom vezérlők: pontosan egy gyermek elemet tartalmazó vezérlők, pl.: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ListBoxItem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Border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Panelek: elemek, melyek több gyermekelemet tartalmazhatnak, pl.: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Canvas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Panel. A Panel biztosítja a tartalmazott elemek elrendezésének módját is.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041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ContentControl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98833958"/>
              </p:ext>
            </p:extLst>
          </p:nvPr>
        </p:nvGraphicFramePr>
        <p:xfrm>
          <a:off x="1232941" y="1544117"/>
          <a:ext cx="4665663" cy="282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38" name="Dokumentum" r:id="rId3" imgW="4664880" imgH="2821320" progId="Word.OpenDocumentText.12">
                  <p:embed/>
                </p:oleObj>
              </mc:Choice>
              <mc:Fallback>
                <p:oleObj name="Dokumentum" r:id="rId3" imgW="4664880" imgH="2821320" progId="Word.OpenDocumentText.12">
                  <p:embed/>
                  <p:pic>
                    <p:nvPicPr>
                      <p:cNvPr id="0" name="Tartalom hely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2941" y="1544117"/>
                        <a:ext cx="4665663" cy="282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250554"/>
              </p:ext>
            </p:extLst>
          </p:nvPr>
        </p:nvGraphicFramePr>
        <p:xfrm>
          <a:off x="1272629" y="4221088"/>
          <a:ext cx="6035675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39" name="Dokumentum" r:id="rId5" imgW="6036480" imgH="1929240" progId="Word.OpenDocumentText.12">
                  <p:embed/>
                </p:oleObj>
              </mc:Choice>
              <mc:Fallback>
                <p:oleObj name="Dokumentum" r:id="rId5" imgW="6036480" imgH="1929240" progId="Word.OpenDocumentText.12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2629" y="4221088"/>
                        <a:ext cx="6035675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444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Panel,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StackPanel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(1)</a:t>
            </a: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423376"/>
              </p:ext>
            </p:extLst>
          </p:nvPr>
        </p:nvGraphicFramePr>
        <p:xfrm>
          <a:off x="1190625" y="1552575"/>
          <a:ext cx="6618288" cy="424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" name="Dokumentum" r:id="rId3" imgW="6636960" imgH="4258080" progId="Word.OpenDocumentText.12">
                  <p:embed/>
                </p:oleObj>
              </mc:Choice>
              <mc:Fallback>
                <p:oleObj name="Dokumentum" r:id="rId3" imgW="6636960" imgH="4258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0625" y="1552575"/>
                        <a:ext cx="6618288" cy="424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2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Panel,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StackPanel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(2)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elemek a panelen különféle elrendezések szerint helyezhetők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el (balra, jobbra, középre helyezés)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Pixelszintű elérés nem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lehetséges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StackPanel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Panel osztály leszármazottja, az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elemek a panelen mindig egymás alá kerülnek, a hozzáadás sorrendjétől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függően. A függőleges elrendezést nem, de 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ízszintes igazítást lehetővé teszi.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5638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Eseménykezelés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 példában készített „gomb” érintőképernyőn történő megnyomásának hatására a program jelenítsen meg egy üzenetet!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Definiáljunk egy 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message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nevű, Text típusú vezérlőt!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SetupWindow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 metódust egészítsük ki a szöveg létrehozásával és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textBorder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TouchDown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eseményre történő feliratkozással: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implementáljuk az eseménykezelő metódust: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668315"/>
              </p:ext>
            </p:extLst>
          </p:nvPr>
        </p:nvGraphicFramePr>
        <p:xfrm>
          <a:off x="1847031" y="2636912"/>
          <a:ext cx="22209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5" name="Dokumentum" r:id="rId3" imgW="2221200" imgH="469800" progId="Word.OpenDocumentText.12">
                  <p:embed/>
                </p:oleObj>
              </mc:Choice>
              <mc:Fallback>
                <p:oleObj name="Dokumentum" r:id="rId3" imgW="2221200" imgH="469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7031" y="2636912"/>
                        <a:ext cx="2220913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128372"/>
              </p:ext>
            </p:extLst>
          </p:nvPr>
        </p:nvGraphicFramePr>
        <p:xfrm>
          <a:off x="1841500" y="3521050"/>
          <a:ext cx="427037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6" name="Dokumentum" r:id="rId5" imgW="4339080" imgH="1735200" progId="Word.OpenDocumentText.12">
                  <p:embed/>
                </p:oleObj>
              </mc:Choice>
              <mc:Fallback>
                <p:oleObj name="Dokumentum" r:id="rId5" imgW="4339080" imgH="1735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1500" y="3521050"/>
                        <a:ext cx="4270375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012048"/>
              </p:ext>
            </p:extLst>
          </p:nvPr>
        </p:nvGraphicFramePr>
        <p:xfrm>
          <a:off x="1861963" y="5512965"/>
          <a:ext cx="6094413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7" name="Dokumentum" r:id="rId7" imgW="6094080" imgH="867960" progId="Word.OpenDocumentText.12">
                  <p:embed/>
                </p:oleObj>
              </mc:Choice>
              <mc:Fallback>
                <p:oleObj name="Dokumentum" r:id="rId7" imgW="6094080" imgH="8679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61963" y="5512965"/>
                        <a:ext cx="6094413" cy="86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755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Canvas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Canvas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segítségével egy rajzvászon helyezhető el az ablakban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Canvas-on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pixelszintű műveletek lehetségesek, tetszőleges pozíción helyezhetők el a tartalmazott elemek</a:t>
            </a: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543396"/>
              </p:ext>
            </p:extLst>
          </p:nvPr>
        </p:nvGraphicFramePr>
        <p:xfrm>
          <a:off x="1516063" y="1672009"/>
          <a:ext cx="6642100" cy="240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4" name="Dokumentum" r:id="rId3" imgW="6636960" imgH="2473560" progId="Word.OpenDocumentText.12">
                  <p:embed/>
                </p:oleObj>
              </mc:Choice>
              <mc:Fallback>
                <p:oleObj name="Dokumentum" r:id="rId3" imgW="6636960" imgH="24735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6063" y="1672009"/>
                        <a:ext cx="6642100" cy="2405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179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Background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Border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026455"/>
              </p:ext>
            </p:extLst>
          </p:nvPr>
        </p:nvGraphicFramePr>
        <p:xfrm>
          <a:off x="1263650" y="1624013"/>
          <a:ext cx="712311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1" name="Dokumentum" r:id="rId3" imgW="7142400" imgH="4591080" progId="Word.OpenDocumentText.12">
                  <p:embed/>
                </p:oleObj>
              </mc:Choice>
              <mc:Fallback>
                <p:oleObj name="Dokumentum" r:id="rId3" imgW="7142400" imgH="4591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3650" y="1624013"/>
                        <a:ext cx="7123113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54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Grafikia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alakzatok (1)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529881"/>
              </p:ext>
            </p:extLst>
          </p:nvPr>
        </p:nvGraphicFramePr>
        <p:xfrm>
          <a:off x="1448966" y="1628800"/>
          <a:ext cx="6075362" cy="405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6" name="Dokumentum" r:id="rId3" imgW="6094080" imgH="4064040" progId="Word.OpenDocumentText.12">
                  <p:embed/>
                </p:oleObj>
              </mc:Choice>
              <mc:Fallback>
                <p:oleObj name="Dokumentum" r:id="rId3" imgW="6094080" imgH="4064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8966" y="1628800"/>
                        <a:ext cx="6075362" cy="405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86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Grafikai alakzatok (2)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9463566"/>
              </p:ext>
            </p:extLst>
          </p:nvPr>
        </p:nvGraphicFramePr>
        <p:xfrm>
          <a:off x="1720850" y="1628800"/>
          <a:ext cx="60753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5" name="Dokumentum" r:id="rId3" imgW="6094080" imgH="3187440" progId="Word.OpenDocumentText.12">
                  <p:embed/>
                </p:oleObj>
              </mc:Choice>
              <mc:Fallback>
                <p:oleObj name="Dokumentum" r:id="rId3" imgW="6094080" imgH="3187440" progId="Word.OpenDocumentText.12">
                  <p:embed/>
                  <p:pic>
                    <p:nvPicPr>
                      <p:cNvPr id="0" name="Objektum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850" y="1628800"/>
                        <a:ext cx="60753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91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Egyedi vezérlők készítése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igényeknek megfelelően kell kiválasztani, hogy melyik osztályból célszerű származtatni az egyedi vezérlőt: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UIElement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rajzolás módja teljesen egyedi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rajzolás módja egyedi és van háttere a vezérlőnek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ContentControl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a vezérlő gyermek elemeket tartalmaz, nincs szükség az elemek elrendezésére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Panel: a gyermek elemek rendezését is lehetővé teszi</a:t>
            </a: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810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Elemek mérése, elrendezése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elemek elhelyezését a következő metódusok végzik: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virtuális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MeasureOverride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 meghívódik, mely meghatározza az egyes elemek számára, hogy mekkora hely áll a rendelkezésükre, valamint megállapítja, hogy az egyes elemeknek mekkora a kívánt helyigényük. A metódus bemeneti paraméterei a rendelkezésre álló méretek, kimenete pedig az elem kívánt helyigénye (kép esetén ez a képméret, szöveg esetén pedig a szükséges hely a karakterlánc rajzolásához). Ahhoz, hogy az egyes elemek a maximális rendelkezésre álló helyet töltsék ki, a kívánt méreteket az elérhető méretre kell állítani.</a:t>
            </a: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méretek meghatározását követően meghívódik a virtuális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ArrangeOverride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metódus, amely beállítja a végleges méreteket az előző metódus kimenetei szerint. Egy Panel vezérlő például ezt a metódust használja a gyermekelemek elhelyezéséhez</a:t>
            </a:r>
          </a:p>
          <a:p>
            <a:pPr lvl="1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673871"/>
              </p:ext>
            </p:extLst>
          </p:nvPr>
        </p:nvGraphicFramePr>
        <p:xfrm>
          <a:off x="1835224" y="5617492"/>
          <a:ext cx="655320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0" name="Dokumentum" r:id="rId3" imgW="6552720" imgH="332280" progId="Word.OpenDocumentText.12">
                  <p:embed/>
                </p:oleObj>
              </mc:Choice>
              <mc:Fallback>
                <p:oleObj name="Dokumentum" r:id="rId3" imgW="6552720" imgH="332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224" y="5617492"/>
                        <a:ext cx="6553200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043525"/>
              </p:ext>
            </p:extLst>
          </p:nvPr>
        </p:nvGraphicFramePr>
        <p:xfrm>
          <a:off x="1811982" y="4042966"/>
          <a:ext cx="664845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1" name="Dokumentum" r:id="rId5" imgW="6649200" imgH="537480" progId="Word.OpenDocumentText.12">
                  <p:embed/>
                </p:oleObj>
              </mc:Choice>
              <mc:Fallback>
                <p:oleObj name="Dokumentum" r:id="rId5" imgW="6649200" imgH="537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11982" y="4042966"/>
                        <a:ext cx="6648450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891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Egyedi vezérlő rajzolással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elemek mérése és elhelyezése azok kirajzolhatók. Egyedi rajzoláshoz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OnRender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virtuális metódust kell felüldefiniálni: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paraméterben kapott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DrawingContext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objektum segítségével lehetséges a rajzolás az adott elemen: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579315"/>
              </p:ext>
            </p:extLst>
          </p:nvPr>
        </p:nvGraphicFramePr>
        <p:xfrm>
          <a:off x="1429916" y="2348880"/>
          <a:ext cx="6094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5" name="Dokumentum" r:id="rId3" imgW="6094080" imgH="506160" progId="Word.OpenDocumentText.12">
                  <p:embed/>
                </p:oleObj>
              </mc:Choice>
              <mc:Fallback>
                <p:oleObj name="Dokumentum" r:id="rId3" imgW="6094080" imgH="50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9916" y="2348880"/>
                        <a:ext cx="6094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10227"/>
              </p:ext>
            </p:extLst>
          </p:nvPr>
        </p:nvGraphicFramePr>
        <p:xfrm>
          <a:off x="1429916" y="3429000"/>
          <a:ext cx="6094412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6" name="Dokumentum" r:id="rId5" imgW="6094080" imgH="1938240" progId="Word.OpenDocumentText.12">
                  <p:embed/>
                </p:oleObj>
              </mc:Choice>
              <mc:Fallback>
                <p:oleObj name="Dokumentum" r:id="rId5" imgW="6094080" imgH="19382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29916" y="3429000"/>
                        <a:ext cx="6094412" cy="1938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770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Bővítés tulajdonságokkal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Amennyiben az egyedi vezérlőt tulajdonságokkal bővítjük, melyek hatással vannak a megjelenítésre, bizonyos frissítési műveletek szükségesek: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fenti példában definiáltunk egy szövegszínt tartalmazó tulajdonságot. Ha ez a tulajdonság megváltozik, az elemet újra kell rajzolni, melyet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Invalidate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metódussal lehet elvégezni.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 a felvett tulajdonság az elem méretét befolyásolja, akkor meg kell hívni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InvalidateMeasure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metódust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 a felvett tulajdonság befolyásolja az elem elrendezését,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InvalidateArrange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metódust kell meghívni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347990"/>
              </p:ext>
            </p:extLst>
          </p:nvPr>
        </p:nvGraphicFramePr>
        <p:xfrm>
          <a:off x="1403648" y="2562225"/>
          <a:ext cx="6075363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8" name="Dokumentum" r:id="rId3" imgW="6094080" imgH="1699560" progId="Word.OpenDocumentText.12">
                  <p:embed/>
                </p:oleObj>
              </mc:Choice>
              <mc:Fallback>
                <p:oleObj name="Dokumentum" r:id="rId3" imgW="6094080" imgH="16995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562225"/>
                        <a:ext cx="6075363" cy="168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61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hu-HU" dirty="0" err="1"/>
              <a:t>Window</a:t>
            </a:r>
            <a:r>
              <a:rPr lang="hu-HU" dirty="0"/>
              <a:t> alapú megjelenítés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Eseménykezelés egyedi vezérlőkkel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 egy eseményt kezeltünk, egyes esetekben célszerű azt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Handled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paraméterrel jelezni, hogy a szülő elemek már ne dolgozzák fel az elem által kezelt eseményt: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043991"/>
              </p:ext>
            </p:extLst>
          </p:nvPr>
        </p:nvGraphicFramePr>
        <p:xfrm>
          <a:off x="1501924" y="2639938"/>
          <a:ext cx="6094412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9" name="Dokumentum" r:id="rId3" imgW="6094080" imgH="1581480" progId="Word.OpenDocumentText.12">
                  <p:embed/>
                </p:oleObj>
              </mc:Choice>
              <mc:Fallback>
                <p:oleObj name="Dokumentum" r:id="rId3" imgW="609408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1924" y="2639938"/>
                        <a:ext cx="6094412" cy="158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834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Hasonlítsa össze 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alapú megjelenítést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módszerrel!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Vázolja fel a beépített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UIElement-ek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osztályhierarchiáját!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Hogyan készíthetők egyedi vezérlők, illetve a leszármaztatás során milyen választási lehetőségek vannak?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egyedi vezérlők tulajdonságokkal való bővítése során mire kell figyelni?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5582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30739</TotalTime>
  <Words>835</Words>
  <Application>Microsoft Office PowerPoint</Application>
  <PresentationFormat>Diavetítés a képernyőre (4:3 oldalarány)</PresentationFormat>
  <Paragraphs>132</Paragraphs>
  <Slides>19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19</vt:i4>
      </vt:variant>
    </vt:vector>
  </HeadingPairs>
  <TitlesOfParts>
    <vt:vector size="22" baseType="lpstr">
      <vt:lpstr>Office-téma</vt:lpstr>
      <vt:lpstr>Dokumentum</vt:lpstr>
      <vt:lpstr>OpenDocument-szöveg</vt:lpstr>
      <vt:lpstr>PowerPoint bemutató</vt:lpstr>
      <vt:lpstr>Áttekintés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1. Window alapú megjelenítés</vt:lpstr>
      <vt:lpstr>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1622</cp:revision>
  <cp:lastPrinted>2013-11-07T12:31:54Z</cp:lastPrinted>
  <dcterms:created xsi:type="dcterms:W3CDTF">2010-11-09T10:40:04Z</dcterms:created>
  <dcterms:modified xsi:type="dcterms:W3CDTF">2015-08-12T12:11:35Z</dcterms:modified>
</cp:coreProperties>
</file>