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89" r:id="rId2"/>
    <p:sldId id="338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322" r:id="rId22"/>
    <p:sldId id="323" r:id="rId23"/>
    <p:sldId id="324" r:id="rId24"/>
    <p:sldId id="325" r:id="rId25"/>
    <p:sldId id="326" r:id="rId26"/>
    <p:sldId id="327" r:id="rId27"/>
    <p:sldId id="328" r:id="rId28"/>
    <p:sldId id="329" r:id="rId29"/>
    <p:sldId id="330" r:id="rId30"/>
    <p:sldId id="331" r:id="rId31"/>
  </p:sldIdLst>
  <p:sldSz cx="9144000" cy="6858000" type="screen4x3"/>
  <p:notesSz cx="6858000" cy="99472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922" autoAdjust="0"/>
  </p:normalViewPr>
  <p:slideViewPr>
    <p:cSldViewPr>
      <p:cViewPr varScale="1">
        <p:scale>
          <a:sx n="107" d="100"/>
          <a:sy n="107" d="100"/>
        </p:scale>
        <p:origin x="-8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0" d="100"/>
          <a:sy n="60" d="100"/>
        </p:scale>
        <p:origin x="-2490" y="-58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2476-F8F8-4630-A8A5-22448C7DED32}" type="datetimeFigureOut">
              <a:rPr lang="hu-HU" smtClean="0"/>
              <a:pPr/>
              <a:t>2015.07.20.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9F53-DE52-4F65-A6BE-5EC96056937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6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A6B671-E8BF-403B-B93B-5F60E4C70DD3}" type="datetimeFigureOut">
              <a:rPr lang="hu-HU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85973-2D41-49EC-A391-336042C6EC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213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endParaRPr lang="hu-HU" sz="180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170E6-97BA-47D5-B792-823D3A0DEBE2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5576" y="6356350"/>
            <a:ext cx="183522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8104A40B-2459-4F89-8608-9788C3E2A6C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56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1124744"/>
            <a:ext cx="7715250" cy="50405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E02C-BA12-4CD9-851B-81956239C5DA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50AC-D319-4D98-A6B2-6BA3D608721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017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D143E-789A-48F5-91CC-38D2B98D8A10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817BA-0FCF-415F-BBCD-EE46285614A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41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3816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36827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4638-D38F-4E86-B889-88A1FCE4F84E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13BB-7F3B-404E-AD69-4979A713AA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5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27584" y="2174875"/>
            <a:ext cx="38884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04048" y="2174875"/>
            <a:ext cx="36827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E18C-71D6-4DEF-BAA6-C786A90192B4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C620-05C5-4126-83F0-F475938CEF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607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5620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2F2-071D-442F-8E39-0E1840051A19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BD0D-72B4-45CC-9C56-D5CA2F425C0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367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92-D369-4A87-9973-0B65F4C9652C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D9AE-83FA-45BA-AF5E-EBFE7B8F1E5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0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72C6-AC89-4815-93DD-D061EA5F9EAF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D4C2-E6AF-40BA-8108-30E007446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156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F753-4A4F-46E8-B2FD-3CAB313902A9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770F-B890-40D6-B56A-B18B940A80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21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D95E-FE65-4B05-80CD-B96D95A85BC9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84B-7CEC-44EF-BC7A-DA84320B15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43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8F23-EC04-4EEE-A180-4EC5F389E349}" type="datetime1">
              <a:rPr lang="hu-HU" smtClean="0"/>
              <a:pPr>
                <a:defRPr/>
              </a:pPr>
              <a:t>2015.07.20.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715F-5006-47CC-B92F-D38B2918BD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37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PIC 16F887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09336-00B1-4544-9A18-A98BB75956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4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9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6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8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9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619672" y="163067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Óbudai Egyetem</a:t>
            </a:r>
            <a:endParaRPr lang="hu-H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Neumann János Informatikai Kar</a:t>
            </a:r>
            <a:endParaRPr lang="hu-H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043608" y="2492896"/>
            <a:ext cx="7407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.NET </a:t>
            </a:r>
            <a:r>
              <a:rPr lang="hu-HU" sz="3600" dirty="0" err="1" smtClean="0"/>
              <a:t>Gadgeteer</a:t>
            </a:r>
            <a:r>
              <a:rPr lang="hu-HU" sz="3600" dirty="0" smtClean="0"/>
              <a:t> – Mini </a:t>
            </a:r>
            <a:r>
              <a:rPr lang="hu-HU" sz="3600" dirty="0" err="1" smtClean="0"/>
              <a:t>Webszerver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Áttekintés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feladat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Hardverkonfiguráció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program megírása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Az eszköz működés közben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Felkészülést segítő kérdések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6713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1. A feladat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980728"/>
            <a:ext cx="7920880" cy="5688632"/>
          </a:xfrm>
        </p:spPr>
        <p:txBody>
          <a:bodyPr/>
          <a:lstStyle/>
          <a:p>
            <a:pPr marL="0" indent="0" algn="just">
              <a:buNone/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feladat célja egy egyszerű .NET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Gadgeteer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alapú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webszerver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készítése, amelyen keresztül az eszköz vezérlése valósítható meg. </a:t>
            </a:r>
          </a:p>
          <a:p>
            <a:pPr algn="just"/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Szükséges eszközök</a:t>
            </a:r>
            <a:endParaRPr lang="hu-HU" sz="20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FEZ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Spider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panel </a:t>
            </a: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2 db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Multicolor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LED </a:t>
            </a: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Ethernet modul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Működés</a:t>
            </a:r>
            <a:endParaRPr lang="hu-HU" sz="20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eszköz működésbe helyezése után elindul 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webszerver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melynek segítségével az eszköz vezérelhető webes felületről. Egy állapotjelző LED jelzi, hogy a hálózati kapcsolat státuszát. A megjelenített oldalról lehetőség nyílik egy másik LED ki és bekapcsolására, illetve annak különböző színnel történő kigyújtására.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2. Hardverkonfiguráció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Állítsuk össze a következő hardver konfigurációt: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844824"/>
            <a:ext cx="5733554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0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webszerver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elindítása</a:t>
            </a:r>
            <a:endParaRPr lang="hu-H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webszerver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használatához először IP címet kell hozzárendelni az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ethernet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adapterhez. Ezt kétféleképpen is megtehetjük:</a:t>
            </a:r>
          </a:p>
          <a:p>
            <a:pPr marL="1257300" lvl="2" indent="-457200">
              <a:buFont typeface="+mj-lt"/>
              <a:buAutoNum type="arabicPeriod"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Statikusan</a:t>
            </a:r>
          </a:p>
          <a:p>
            <a:pPr marL="1257300" lvl="2" indent="-457200">
              <a:buFont typeface="+mj-lt"/>
              <a:buAutoNum type="arabicPeriod"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Dinamikusan (DHCP)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737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Statikus IP cím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hozzárendelése (1)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ProgramStarted</a:t>
            </a:r>
            <a:r>
              <a:rPr lang="hu-HU" sz="2000" dirty="0">
                <a:latin typeface="Consolas" pitchFamily="49" charset="0"/>
                <a:ea typeface="Verdana" pitchFamily="34" charset="0"/>
                <a:cs typeface="Consolas" pitchFamily="49" charset="0"/>
              </a:rPr>
              <a:t>()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metódust bővítsük a következő sorokkal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NetworkUp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esemény a hálózati kapcsolat sikeres felépítésekor kerül meghívásra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Consolas" pitchFamily="49" charset="0"/>
                <a:ea typeface="Verdana" pitchFamily="34" charset="0"/>
                <a:cs typeface="Consolas" pitchFamily="49" charset="0"/>
              </a:rPr>
              <a:t>NetworkDown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abban az esetben, ha a hálózat nincs kész a kommunikációra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Mindkét eseményhez hozzá kell rendelnünk egy eseménykezelő metódust (</a:t>
            </a:r>
            <a:r>
              <a:rPr lang="hu-HU" sz="2000" dirty="0" err="1" smtClean="0">
                <a:latin typeface="Consolas" pitchFamily="49" charset="0"/>
                <a:ea typeface="Verdana" pitchFamily="34" charset="0"/>
                <a:cs typeface="Consolas" pitchFamily="49" charset="0"/>
              </a:rPr>
              <a:t>ethernet</a:t>
            </a:r>
            <a:r>
              <a:rPr lang="hu-HU" sz="2000" dirty="0" smtClean="0">
                <a:latin typeface="Consolas" pitchFamily="49" charset="0"/>
                <a:ea typeface="Verdana" pitchFamily="34" charset="0"/>
                <a:cs typeface="Consolas" pitchFamily="49" charset="0"/>
              </a:rPr>
              <a:t>_</a:t>
            </a:r>
            <a:r>
              <a:rPr lang="hu-HU" sz="2000" dirty="0" err="1" smtClean="0">
                <a:latin typeface="Consolas" pitchFamily="49" charset="0"/>
                <a:ea typeface="Verdana" pitchFamily="34" charset="0"/>
                <a:cs typeface="Consolas" pitchFamily="49" charset="0"/>
              </a:rPr>
              <a:t>NetworkUp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</a:t>
            </a:r>
            <a:r>
              <a:rPr lang="hu-HU" sz="2000" dirty="0" err="1" smtClean="0">
                <a:latin typeface="Consolas" pitchFamily="49" charset="0"/>
                <a:ea typeface="Verdana" pitchFamily="34" charset="0"/>
                <a:cs typeface="Consolas" pitchFamily="49" charset="0"/>
              </a:rPr>
              <a:t>ethernet</a:t>
            </a:r>
            <a:r>
              <a:rPr lang="hu-HU" sz="2000" dirty="0" smtClean="0">
                <a:latin typeface="Consolas" pitchFamily="49" charset="0"/>
                <a:ea typeface="Verdana" pitchFamily="34" charset="0"/>
                <a:cs typeface="Consolas" pitchFamily="49" charset="0"/>
              </a:rPr>
              <a:t>_</a:t>
            </a:r>
            <a:r>
              <a:rPr lang="hu-HU" sz="2000" dirty="0" err="1" smtClean="0">
                <a:latin typeface="Consolas" pitchFamily="49" charset="0"/>
                <a:ea typeface="Verdana" pitchFamily="34" charset="0"/>
                <a:cs typeface="Consolas" pitchFamily="49" charset="0"/>
              </a:rPr>
              <a:t>NetworkDown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2491122"/>
              </p:ext>
            </p:extLst>
          </p:nvPr>
        </p:nvGraphicFramePr>
        <p:xfrm>
          <a:off x="957263" y="2111375"/>
          <a:ext cx="7913687" cy="264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" name="Dokumentum" r:id="rId3" imgW="7917120" imgH="2660040" progId="Word.OpenDocumentText.12">
                  <p:embed/>
                </p:oleObj>
              </mc:Choice>
              <mc:Fallback>
                <p:oleObj name="Dokumentum" r:id="rId3" imgW="7917120" imgH="26600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7263" y="2111375"/>
                        <a:ext cx="7913687" cy="2647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801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sz="2000" b="1" dirty="0">
                <a:latin typeface="Times New Roman" pitchFamily="18" charset="0"/>
                <a:cs typeface="Times New Roman" pitchFamily="18" charset="0"/>
              </a:rPr>
              <a:t>Statikus IP cím </a:t>
            </a:r>
            <a:r>
              <a:rPr lang="hu-HU" sz="2000" b="1">
                <a:latin typeface="Times New Roman" pitchFamily="18" charset="0"/>
                <a:cs typeface="Times New Roman" pitchFamily="18" charset="0"/>
              </a:rPr>
              <a:t>hozzárendelése </a:t>
            </a:r>
            <a:r>
              <a:rPr lang="hu-HU" sz="2000" b="1" smtClean="0">
                <a:latin typeface="Times New Roman" pitchFamily="18" charset="0"/>
                <a:cs typeface="Times New Roman" pitchFamily="18" charset="0"/>
              </a:rPr>
              <a:t>(2)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ethernet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modult használat előtt engedélyezni kell, erre szolgál a </a:t>
            </a:r>
            <a:r>
              <a:rPr lang="hu-HU" sz="2000" dirty="0" err="1">
                <a:latin typeface="Consolas" pitchFamily="49" charset="0"/>
                <a:cs typeface="Consolas" pitchFamily="49" charset="0"/>
              </a:rPr>
              <a:t>ethernet.NetworkInterface.Open</a:t>
            </a:r>
            <a:r>
              <a:rPr lang="hu-HU" sz="20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hu-HU" sz="2000" dirty="0" smtClean="0"/>
              <a:t>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metódus</a:t>
            </a:r>
            <a:r>
              <a:rPr lang="hu-HU" sz="2000" dirty="0" smtClean="0"/>
              <a:t>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statikus IP cím beállításához az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ethernet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modul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EnableStaticIP</a:t>
            </a:r>
            <a:r>
              <a:rPr lang="hu-HU" sz="20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metódusát kell használni, ahol a paraméterek: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 használni kívánt IP cím</a:t>
            </a:r>
          </a:p>
          <a:p>
            <a:pPr marL="800100" lvl="1" indent="-342900">
              <a:buFont typeface="+mj-lt"/>
              <a:buAutoNum type="arabicPeriod"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Az alhálózati maszk</a:t>
            </a:r>
          </a:p>
          <a:p>
            <a:pPr marL="800100" lvl="1" indent="-342900">
              <a:buFont typeface="+mj-lt"/>
              <a:buAutoNum type="arabicPeriod"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Alapértelmezett átjáró 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7136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Eseménykezelő metódusok implementálása</a:t>
            </a: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ethernet</a:t>
            </a:r>
            <a:r>
              <a:rPr lang="hu-HU" sz="2000" dirty="0" smtClean="0">
                <a:latin typeface="Consolas" pitchFamily="49" charset="0"/>
                <a:cs typeface="Consolas" pitchFamily="49" charset="0"/>
              </a:rPr>
              <a:t>_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NetworkDown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eseménykezelő metódust egyelőre nem bővítjük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ethernet</a:t>
            </a:r>
            <a:r>
              <a:rPr lang="hu-HU" sz="2000" dirty="0" smtClean="0">
                <a:latin typeface="Consolas" pitchFamily="49" charset="0"/>
                <a:cs typeface="Consolas" pitchFamily="49" charset="0"/>
              </a:rPr>
              <a:t>_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NetworkUp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metódusban indítsuk el a szervert 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WebServer.StartLocalSterver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hívással:</a:t>
            </a:r>
          </a:p>
          <a:p>
            <a:pPr lvl="1"/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Az első paramétere a már beállított </a:t>
            </a:r>
            <a:r>
              <a:rPr lang="hu-HU" sz="1800" dirty="0" err="1" smtClean="0">
                <a:latin typeface="Times New Roman" pitchFamily="18" charset="0"/>
                <a:cs typeface="Times New Roman" pitchFamily="18" charset="0"/>
              </a:rPr>
              <a:t>ethernet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IP cím</a:t>
            </a:r>
          </a:p>
          <a:p>
            <a:pPr lvl="1"/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 második pedig az alapértelmezett 80-s http port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3860290"/>
              </p:ext>
            </p:extLst>
          </p:nvPr>
        </p:nvGraphicFramePr>
        <p:xfrm>
          <a:off x="1331640" y="1700807"/>
          <a:ext cx="7100640" cy="1581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9" name="Dokumentum" r:id="rId3" imgW="7100640" imgH="1581480" progId="Word.OpenDocumentText.12">
                  <p:embed/>
                </p:oleObj>
              </mc:Choice>
              <mc:Fallback>
                <p:oleObj name="Dokumentum" r:id="rId3" imgW="7100640" imgH="1581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640" y="1700807"/>
                        <a:ext cx="7100640" cy="1581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339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400" b="1" dirty="0" err="1">
                <a:latin typeface="Times New Roman" pitchFamily="18" charset="0"/>
                <a:cs typeface="Times New Roman" pitchFamily="18" charset="0"/>
              </a:rPr>
              <a:t>webszerver</a:t>
            </a: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 működésének ellenőrzése (statikus IP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program indulását követően az output ablakban kapunk egy üzenetet a szerver elindulásának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tényéről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és az általa használt IP címről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megadott címet a böngészőben megnyitva láthatjuk 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webszerver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üdvözlő oldalát:</a:t>
            </a:r>
          </a:p>
          <a:p>
            <a:endParaRPr lang="hu-HU" sz="2000" dirty="0"/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420888"/>
            <a:ext cx="4091647" cy="1584176"/>
          </a:xfrm>
          <a:prstGeom prst="rect">
            <a:avLst/>
          </a:prstGeom>
        </p:spPr>
      </p:pic>
      <p:pic>
        <p:nvPicPr>
          <p:cNvPr id="7" name="Picture 3" descr="D:\Gadgeteer\Gadgeteer_doksi\WEB\static_f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667" y="5003998"/>
            <a:ext cx="3673927" cy="1405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61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Dinamikus IP cím hozzárendelés</a:t>
            </a:r>
          </a:p>
          <a:p>
            <a:pPr algn="just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dinamikus IP cím használatához 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ProgramStarted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metódust a következőképpen kell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módosítani</a:t>
            </a: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DHCP használatakor nincs külön paraméter, amit be kellene állítani, elég ha az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ethernet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modul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UseDHCP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() metódusát meghívjuk, melynek hatására a kiszolgálótól (pl.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router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) automatikusan kapja az IP konfigurációt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hálózati események tekintetében az előzőekben ismertetett módon kell eljárni.</a:t>
            </a: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  <p:graphicFrame>
        <p:nvGraphicFramePr>
          <p:cNvPr id="13" name="Objektum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3659113"/>
              </p:ext>
            </p:extLst>
          </p:nvPr>
        </p:nvGraphicFramePr>
        <p:xfrm>
          <a:off x="2195736" y="2276872"/>
          <a:ext cx="5094287" cy="229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8" name="Dokumentum" r:id="rId3" imgW="5095080" imgH="2307960" progId="Word.OpenDocumentText.12">
                  <p:embed/>
                </p:oleObj>
              </mc:Choice>
              <mc:Fallback>
                <p:oleObj name="Dokumentum" r:id="rId3" imgW="5095080" imgH="2307960" progId="Word.OpenDocumentText.12">
                  <p:embed/>
                  <p:pic>
                    <p:nvPicPr>
                      <p:cNvPr id="0" name="Objektum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2276872"/>
                        <a:ext cx="5094287" cy="229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436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/>
              <a:t>A </a:t>
            </a:r>
            <a:r>
              <a:rPr lang="hu-HU" sz="2400" b="1" dirty="0" err="1"/>
              <a:t>webszerver</a:t>
            </a:r>
            <a:r>
              <a:rPr lang="hu-HU" sz="2400" b="1" dirty="0"/>
              <a:t> működésének ellenőrzése (DHCP</a:t>
            </a:r>
            <a:r>
              <a:rPr lang="hu-HU" sz="2400" b="1" dirty="0" smtClean="0"/>
              <a:t>)</a:t>
            </a: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program indulását követően az output ablakban szintén egy üzenet formájában láthatjuk a használt IP címet. A működés tekintetében különbség nincs. 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Fontos, hogy a dinamikus esetben mindig ellenőrizzük le kapott IP címet, mivel ebben az esetben a cím előre nem ismert,  ellentétben a statikus esettel.</a:t>
            </a:r>
          </a:p>
          <a:p>
            <a:pPr marL="0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234" y="2628788"/>
            <a:ext cx="3991532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0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státusz LED vezérlése (1)</a:t>
            </a:r>
          </a:p>
          <a:p>
            <a:pPr algn="just"/>
            <a:r>
              <a:rPr lang="hu-HU" sz="18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hálózati kapcsolat státuszának megjelenítéséhez használjuk a </a:t>
            </a:r>
            <a:r>
              <a:rPr lang="hu-HU" sz="18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statusLED</a:t>
            </a:r>
            <a:r>
              <a:rPr lang="hu-HU" sz="18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névvel ellátott objektumot</a:t>
            </a:r>
            <a:r>
              <a:rPr lang="hu-HU" sz="18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</a:p>
          <a:p>
            <a:pPr algn="just"/>
            <a:r>
              <a:rPr lang="hu-HU" sz="18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LED állapotai:</a:t>
            </a:r>
          </a:p>
          <a:p>
            <a:pPr lvl="1" algn="just"/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Piros színű: amennyiben a hálózati kapcsolat nem él</a:t>
            </a:r>
          </a:p>
          <a:p>
            <a:pPr lvl="1" algn="just"/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Zöld színű: amennyiben az adapter kommunikációképes állapotban van</a:t>
            </a:r>
          </a:p>
          <a:p>
            <a:pPr lvl="1" algn="just"/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 algn="just"/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 algn="just"/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 algn="just"/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 algn="just"/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 algn="just"/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 algn="just"/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 algn="just"/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 algn="just"/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GreenBlueSwapped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tulajdonság módosítására azért van szükség, mert a különböző gyártmányú 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ledek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esetén a zöld és kék komponens fel lehet cserélve</a:t>
            </a:r>
            <a:r>
              <a:rPr lang="hu-HU" sz="1800" dirty="0"/>
              <a:t>.</a:t>
            </a: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7653739"/>
              </p:ext>
            </p:extLst>
          </p:nvPr>
        </p:nvGraphicFramePr>
        <p:xfrm>
          <a:off x="1042988" y="3213100"/>
          <a:ext cx="7835900" cy="280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0" name="Dokumentum" r:id="rId3" imgW="7870320" imgH="2822400" progId="Word.OpenDocumentText.12">
                  <p:embed/>
                </p:oleObj>
              </mc:Choice>
              <mc:Fallback>
                <p:oleObj name="Dokumentum" r:id="rId3" imgW="7870320" imgH="28224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2988" y="3213100"/>
                        <a:ext cx="7835900" cy="280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502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státusz </a:t>
            </a: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LED vezérlése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Mivel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000" dirty="0" err="1">
                <a:latin typeface="Consolas" pitchFamily="49" charset="0"/>
                <a:cs typeface="Consolas" pitchFamily="49" charset="0"/>
              </a:rPr>
              <a:t>ethernet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adapter események segítségével közli a különböző állapotok közti változást, célszerű a </a:t>
            </a:r>
            <a:r>
              <a:rPr lang="hu-HU" sz="2000" dirty="0" err="1">
                <a:latin typeface="Consolas" pitchFamily="49" charset="0"/>
                <a:cs typeface="Consolas" pitchFamily="49" charset="0"/>
              </a:rPr>
              <a:t>statusLED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megfelelő színű felgyújtását ezeken a helyeken elvégezni. 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Bővítsük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az esemény kezelőket az alábbi módon: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3162647"/>
              </p:ext>
            </p:extLst>
          </p:nvPr>
        </p:nvGraphicFramePr>
        <p:xfrm>
          <a:off x="1547664" y="3284984"/>
          <a:ext cx="6665913" cy="193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4" name="Dokumentum" r:id="rId3" imgW="6666120" imgH="1938240" progId="Word.OpenDocumentText.12">
                  <p:embed/>
                </p:oleObj>
              </mc:Choice>
              <mc:Fallback>
                <p:oleObj name="Dokumentum" r:id="rId3" imgW="6666120" imgH="19382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3284984"/>
                        <a:ext cx="6665913" cy="1938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950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HTML dokumentum hozzáadása a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webszerverhez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Hozzuk létre a következő tartalommal ellátott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html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kiterjesztésű fájlt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Az oldal egy egyszerű menüt biztosít a LED ki-bekapcsolásához. Vegyük észre a két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href-ben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megadott „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turnledon</a:t>
            </a:r>
            <a:r>
              <a:rPr lang="hu-HU" sz="2000" i="1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, „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turnledoff</a:t>
            </a:r>
            <a:r>
              <a:rPr lang="hu-HU" sz="2000" i="1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hivatkozásokat. Ezek segítségével lehet 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webszerveren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létrehozott web-eseményeket kiváltani, amik hamarosan ismertetésre kerülnek. </a:t>
            </a: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14</a:t>
            </a:fld>
            <a:endParaRPr lang="hu-H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60848"/>
            <a:ext cx="484822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253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HTML fájl hozzáadása az erőforrásokhoz (1)</a:t>
            </a:r>
            <a:endParaRPr lang="en-US" sz="24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Kattintsunk a  „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Solution</a:t>
            </a:r>
            <a:r>
              <a:rPr lang="hu-HU" sz="2000" i="1" dirty="0">
                <a:latin typeface="Times New Roman" pitchFamily="18" charset="0"/>
                <a:cs typeface="Times New Roman" pitchFamily="18" charset="0"/>
              </a:rPr>
              <a:t> Explorer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-ben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a „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Resources.resx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” fájlra, majd kattintsunk a jobb egér gombbal a „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View</a:t>
            </a:r>
            <a:r>
              <a:rPr lang="hu-H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Designer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” menüpontra.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15</a:t>
            </a:fld>
            <a:endParaRPr lang="hu-H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1885" y="2564904"/>
            <a:ext cx="3656293" cy="275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62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HTML fájl hozzáadása az erőforrásokhoz 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(2)</a:t>
            </a:r>
            <a:endParaRPr lang="en-US" sz="24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„</a:t>
            </a:r>
            <a:r>
              <a:rPr lang="hu-HU" sz="2000" i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Add </a:t>
            </a:r>
            <a:r>
              <a:rPr lang="hu-HU" sz="2000" i="1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Resource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” menüpontban az „</a:t>
            </a:r>
            <a:r>
              <a:rPr lang="hu-HU" sz="2000" i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Add </a:t>
            </a:r>
            <a:r>
              <a:rPr lang="hu-HU" sz="2000" i="1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Existing</a:t>
            </a:r>
            <a:r>
              <a:rPr lang="hu-HU" sz="2000" i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File…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” segítségével adhatjuk hozzá az imént szerkesztett HTML fájlt (a példában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index.html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).</a:t>
            </a:r>
          </a:p>
          <a:p>
            <a:pPr algn="just"/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16</a:t>
            </a:fld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636912"/>
            <a:ext cx="4288866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7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beágyazott HTML oldal megjelenítése (1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</a:p>
          <a:p>
            <a:pPr algn="just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oldal megjelenítésének első lépéseként definiáljunk egy web-eseményt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algn="just"/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ethernet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_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NetworkUp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eseménykezelőt bővítsük az alábbi módon: </a:t>
            </a: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WebServer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statikus </a:t>
            </a:r>
            <a:r>
              <a:rPr lang="hu-HU" sz="20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SetupWebEvent</a:t>
            </a:r>
            <a:r>
              <a:rPr lang="hu-HU" sz="2000" dirty="0">
                <a:latin typeface="Consolas" pitchFamily="49" charset="0"/>
                <a:ea typeface="Verdana" pitchFamily="34" charset="0"/>
                <a:cs typeface="Consolas" pitchFamily="49" charset="0"/>
              </a:rPr>
              <a:t>()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metódusával hozzuk létre a használni kívánt eseményt, amire a paraméterben megadott névvel lehet hivatkozni a böngészőből, pl.: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192.168.1.103/main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esemény akkor kerül kiváltásra, amikor a fenti címet megnyitjuk, viszont ennek kezelésére fel kell iratkozni a </a:t>
            </a:r>
            <a:r>
              <a:rPr lang="hu-HU" sz="20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WebEventReceived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eseményre.</a:t>
            </a: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17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389949"/>
              </p:ext>
            </p:extLst>
          </p:nvPr>
        </p:nvGraphicFramePr>
        <p:xfrm>
          <a:off x="2555776" y="2204864"/>
          <a:ext cx="4238625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3" name="Dokumentum" r:id="rId3" imgW="4239360" imgH="332280" progId="Word.OpenDocumentText.12">
                  <p:embed/>
                </p:oleObj>
              </mc:Choice>
              <mc:Fallback>
                <p:oleObj name="Dokumentum" r:id="rId3" imgW="4239360" imgH="3322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55776" y="2204864"/>
                        <a:ext cx="4238625" cy="33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7057592"/>
              </p:ext>
            </p:extLst>
          </p:nvPr>
        </p:nvGraphicFramePr>
        <p:xfrm>
          <a:off x="1475656" y="3068960"/>
          <a:ext cx="6510338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4" name="Dokumentum" r:id="rId5" imgW="6510600" imgH="1581480" progId="Word.OpenDocumentText.12">
                  <p:embed/>
                </p:oleObj>
              </mc:Choice>
              <mc:Fallback>
                <p:oleObj name="Dokumentum" r:id="rId5" imgW="6510600" imgH="1581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75656" y="3068960"/>
                        <a:ext cx="6510338" cy="158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536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beágyazott HTML oldal megjelenítése 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(2)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Az eseménykezelő implementálása a következő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kiváltást követően a böngésző felé a </a:t>
            </a:r>
            <a:r>
              <a:rPr lang="hu-HU" sz="2000" dirty="0" err="1">
                <a:latin typeface="Consolas" pitchFamily="49" charset="0"/>
                <a:cs typeface="Consolas" pitchFamily="49" charset="0"/>
              </a:rPr>
              <a:t>responder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objektum segítségével tudunk választ küldeni, ami ebben az esetben egy HTML dokumentum lesz, ami a főoldalt írja le.</a:t>
            </a: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responder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objektum </a:t>
            </a:r>
            <a:r>
              <a:rPr lang="hu-HU" sz="2000" dirty="0" err="1">
                <a:latin typeface="Consolas" pitchFamily="49" charset="0"/>
                <a:cs typeface="Consolas" pitchFamily="49" charset="0"/>
              </a:rPr>
              <a:t>Respond</a:t>
            </a:r>
            <a:r>
              <a:rPr lang="hu-HU" sz="2000" dirty="0">
                <a:latin typeface="Consolas" pitchFamily="49" charset="0"/>
                <a:cs typeface="Consolas" pitchFamily="49" charset="0"/>
              </a:rPr>
              <a:t>()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metódusának paraméterei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Az átküldésre szánt nyers adat (byte tömb)</a:t>
            </a:r>
          </a:p>
          <a:p>
            <a:pPr lvl="1"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Az adat értelmezéséhez szükséges MIME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típus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000" dirty="0" err="1">
                <a:latin typeface="Consolas" pitchFamily="49" charset="0"/>
                <a:cs typeface="Consolas" pitchFamily="49" charset="0"/>
              </a:rPr>
              <a:t>Encoding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osztály használatához szükséges a </a:t>
            </a:r>
            <a:r>
              <a:rPr lang="hu-HU" sz="2000" dirty="0" err="1">
                <a:latin typeface="Consolas" pitchFamily="49" charset="0"/>
                <a:cs typeface="Consolas" pitchFamily="49" charset="0"/>
              </a:rPr>
              <a:t>System.Text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névtér importálása.</a:t>
            </a: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18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807620"/>
              </p:ext>
            </p:extLst>
          </p:nvPr>
        </p:nvGraphicFramePr>
        <p:xfrm>
          <a:off x="1331640" y="1988840"/>
          <a:ext cx="7481019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5" name="Dokumentum" r:id="rId3" imgW="8161200" imgH="1046160" progId="Word.OpenDocumentText.12">
                  <p:embed/>
                </p:oleObj>
              </mc:Choice>
              <mc:Fallback>
                <p:oleObj name="Dokumentum" r:id="rId3" imgW="8161200" imgH="10461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640" y="1988840"/>
                        <a:ext cx="7481019" cy="103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9199909"/>
              </p:ext>
            </p:extLst>
          </p:nvPr>
        </p:nvGraphicFramePr>
        <p:xfrm>
          <a:off x="3923928" y="5661248"/>
          <a:ext cx="1717675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6" name="Dokumentum" r:id="rId5" imgW="1717200" imgH="332280" progId="Word.OpenDocumentText.12">
                  <p:embed/>
                </p:oleObj>
              </mc:Choice>
              <mc:Fallback>
                <p:oleObj name="Dokumentum" r:id="rId5" imgW="1717200" imgH="3322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23928" y="5661248"/>
                        <a:ext cx="1717675" cy="33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378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beágyazott HTML oldal megjelenítése 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(3)</a:t>
            </a: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program futtatását követően böngészőben nyissuk meg a megfelelő hivatkozást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19</a:t>
            </a:fld>
            <a:endParaRPr lang="hu-H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636912"/>
            <a:ext cx="4888376" cy="173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630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LED vezérlése a böngészőből (1)</a:t>
            </a:r>
            <a:endParaRPr lang="en-US" sz="24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LED ki és bekapcsolását a webes felületről szeretnénk elvégezni. Ehhez definiáljunk két új web-eseményt, valamint egy logikai változót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</a:t>
            </a:r>
            <a:r>
              <a:rPr lang="hu-HU" sz="2000" dirty="0" err="1" smtClean="0">
                <a:latin typeface="Consolas" pitchFamily="49" charset="0"/>
                <a:ea typeface="Verdana" pitchFamily="34" charset="0"/>
                <a:cs typeface="Consolas" pitchFamily="49" charset="0"/>
              </a:rPr>
              <a:t>isLedOn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logikai változó a LED ki, illetve bekapcsolt állapotát reprezentálja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20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6713931"/>
              </p:ext>
            </p:extLst>
          </p:nvPr>
        </p:nvGraphicFramePr>
        <p:xfrm>
          <a:off x="2627784" y="2636912"/>
          <a:ext cx="422910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2" name="Dokumentum" r:id="rId3" imgW="4229280" imgH="689040" progId="Word.OpenDocumentText.12">
                  <p:embed/>
                </p:oleObj>
              </mc:Choice>
              <mc:Fallback>
                <p:oleObj name="Dokumentum" r:id="rId3" imgW="4229280" imgH="6890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27784" y="2636912"/>
                        <a:ext cx="4229100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623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LED vezérlése a böngészőből 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(2)</a:t>
            </a:r>
            <a:endParaRPr lang="en-US" sz="24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000" dirty="0" err="1">
                <a:latin typeface="Consolas" pitchFamily="49" charset="0"/>
                <a:cs typeface="Consolas" pitchFamily="49" charset="0"/>
              </a:rPr>
              <a:t>ethernet</a:t>
            </a:r>
            <a:r>
              <a:rPr lang="hu-HU" sz="2000" dirty="0">
                <a:latin typeface="Consolas" pitchFamily="49" charset="0"/>
                <a:cs typeface="Consolas" pitchFamily="49" charset="0"/>
              </a:rPr>
              <a:t>_</a:t>
            </a:r>
            <a:r>
              <a:rPr lang="hu-HU" sz="2000" dirty="0" err="1">
                <a:latin typeface="Consolas" pitchFamily="49" charset="0"/>
                <a:cs typeface="Consolas" pitchFamily="49" charset="0"/>
              </a:rPr>
              <a:t>NetworkUp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eseménykezelő függvényt módosítsuk a következőképpen: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21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2319935"/>
              </p:ext>
            </p:extLst>
          </p:nvPr>
        </p:nvGraphicFramePr>
        <p:xfrm>
          <a:off x="1475656" y="2492896"/>
          <a:ext cx="7015163" cy="280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5" name="Dokumentum" r:id="rId3" imgW="7015320" imgH="2805480" progId="Word.OpenDocumentText.12">
                  <p:embed/>
                </p:oleObj>
              </mc:Choice>
              <mc:Fallback>
                <p:oleObj name="Dokumentum" r:id="rId3" imgW="7015320" imgH="2805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5656" y="2492896"/>
                        <a:ext cx="7015163" cy="2805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772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LED vezérlése a böngészőből 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(3)</a:t>
            </a:r>
            <a:endParaRPr lang="en-US" sz="24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HTML dokumentumban lévő  hivatkozásoknál megadott  „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turnledon</a:t>
            </a:r>
            <a:r>
              <a:rPr lang="hu-HU" sz="2000" i="1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és „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turnledoff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” neveket kell a web események regisztrálásakor is megadni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Ezt követően implementáljuk a LED ki- illetve bekapcsolását a megfelelő metódusokban: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22</a:t>
            </a:fld>
            <a:endParaRPr lang="hu-H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17817"/>
            <a:ext cx="3826488" cy="32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584" y="3193881"/>
            <a:ext cx="4464496" cy="35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Egyenes összekötő 24"/>
          <p:cNvCxnSpPr/>
          <p:nvPr/>
        </p:nvCxnSpPr>
        <p:spPr>
          <a:xfrm>
            <a:off x="6156176" y="2689825"/>
            <a:ext cx="720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26"/>
          <p:cNvCxnSpPr/>
          <p:nvPr/>
        </p:nvCxnSpPr>
        <p:spPr>
          <a:xfrm>
            <a:off x="6876256" y="2689825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nyíllal 28"/>
          <p:cNvCxnSpPr/>
          <p:nvPr/>
        </p:nvCxnSpPr>
        <p:spPr>
          <a:xfrm flipH="1">
            <a:off x="6588224" y="3265889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30"/>
          <p:cNvCxnSpPr/>
          <p:nvPr/>
        </p:nvCxnSpPr>
        <p:spPr>
          <a:xfrm>
            <a:off x="6300192" y="2833841"/>
            <a:ext cx="792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gyenes összekötő 32"/>
          <p:cNvCxnSpPr/>
          <p:nvPr/>
        </p:nvCxnSpPr>
        <p:spPr>
          <a:xfrm>
            <a:off x="7092280" y="2833841"/>
            <a:ext cx="0" cy="622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gyenes összekötő nyíllal 34"/>
          <p:cNvCxnSpPr/>
          <p:nvPr/>
        </p:nvCxnSpPr>
        <p:spPr>
          <a:xfrm flipH="1">
            <a:off x="6794080" y="3456761"/>
            <a:ext cx="298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Objektum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8037285"/>
              </p:ext>
            </p:extLst>
          </p:nvPr>
        </p:nvGraphicFramePr>
        <p:xfrm>
          <a:off x="1619672" y="4437112"/>
          <a:ext cx="69342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44" name="Dokumentum" r:id="rId5" imgW="6941880" imgH="2278080" progId="Word.OpenDocumentText.12">
                  <p:embed/>
                </p:oleObj>
              </mc:Choice>
              <mc:Fallback>
                <p:oleObj name="Dokumentum" r:id="rId5" imgW="6941880" imgH="22780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19672" y="4437112"/>
                        <a:ext cx="6934200" cy="220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443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LED kigyújtása megadott színnel (1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Módosítsuk a HTML dokumentumot az alábbiak szerint:</a:t>
            </a:r>
          </a:p>
          <a:p>
            <a:pPr marL="0" indent="0">
              <a:buNone/>
            </a:pPr>
            <a:endParaRPr lang="en-US" sz="24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23</a:t>
            </a:fld>
            <a:endParaRPr lang="hu-H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685" y="2060848"/>
            <a:ext cx="49530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087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51114" y="980728"/>
            <a:ext cx="7935686" cy="5184576"/>
          </a:xfrm>
        </p:spPr>
        <p:txBody>
          <a:bodyPr/>
          <a:lstStyle/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24</a:t>
            </a:fld>
            <a:endParaRPr lang="hu-HU" dirty="0"/>
          </a:p>
        </p:txBody>
      </p:sp>
      <p:sp>
        <p:nvSpPr>
          <p:cNvPr id="9" name="Cím 1"/>
          <p:cNvSpPr txBox="1">
            <a:spLocks/>
          </p:cNvSpPr>
          <p:nvPr/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70C0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70C0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70C0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70C0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hu-HU" smtClean="0"/>
              <a:t>3. </a:t>
            </a:r>
            <a:r>
              <a:rPr lang="hu-HU" smtClean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10" name="Tartalom helye 2"/>
          <p:cNvSpPr txBox="1">
            <a:spLocks/>
          </p:cNvSpPr>
          <p:nvPr/>
        </p:nvSpPr>
        <p:spPr bwMode="auto">
          <a:xfrm>
            <a:off x="971550" y="1124744"/>
            <a:ext cx="771525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LED kigyújtása megadott színnel (2)</a:t>
            </a: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weboldalt bővítettük egy 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form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tag-el. Ebbe egy választó listát ágyaztunk be, mely felkínálja a választható színeket.</a:t>
            </a:r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form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action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attribútumát a „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turntocolor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” értékkel láttuk el, melynek szerepe hasonló lesz, mint az előzőekben ismertetett hivatkozásokhoz. </a:t>
            </a:r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kiválasztott adatok elküldhetők egy 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submit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gomb segítségével. Ilykor az eseménykezelő a 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form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tartalmát is megkapja.</a:t>
            </a:r>
          </a:p>
          <a:p>
            <a:pPr marL="0" indent="0">
              <a:buFont typeface="Arial" pitchFamily="34" charset="0"/>
              <a:buNone/>
            </a:pPr>
            <a:endParaRPr lang="en-US" sz="24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1" name="Dia számának helye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24</a:t>
            </a:fld>
            <a:endParaRPr lang="hu-HU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1" y="4437112"/>
            <a:ext cx="4533573" cy="1977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345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LED 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kigyújtása megadott színnel (3)</a:t>
            </a: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Definiáljunk egy új web-eseményt a beérkező adatok feldolgozásához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ethernet</a:t>
            </a:r>
            <a:r>
              <a:rPr lang="hu-HU" sz="2000" i="1" dirty="0">
                <a:latin typeface="Times New Roman" pitchFamily="18" charset="0"/>
                <a:cs typeface="Times New Roman" pitchFamily="18" charset="0"/>
              </a:rPr>
              <a:t>_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NetworkUp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eseménykezelőt pedig bővítsük az előzőekhez hasonló módon:</a:t>
            </a:r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25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9326667"/>
              </p:ext>
            </p:extLst>
          </p:nvPr>
        </p:nvGraphicFramePr>
        <p:xfrm>
          <a:off x="2339752" y="2060848"/>
          <a:ext cx="4391025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30" name="Dokumentum" r:id="rId3" imgW="4391640" imgH="332280" progId="Word.OpenDocumentText.12">
                  <p:embed/>
                </p:oleObj>
              </mc:Choice>
              <mc:Fallback>
                <p:oleObj name="Dokumentum" r:id="rId3" imgW="4391640" imgH="3322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39752" y="2060848"/>
                        <a:ext cx="4391025" cy="331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7301788"/>
              </p:ext>
            </p:extLst>
          </p:nvPr>
        </p:nvGraphicFramePr>
        <p:xfrm>
          <a:off x="1128713" y="3071813"/>
          <a:ext cx="8007350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31" name="Dokumentum" r:id="rId5" imgW="7458840" imgH="3359160" progId="Word.OpenDocumentText.12">
                  <p:embed/>
                </p:oleObj>
              </mc:Choice>
              <mc:Fallback>
                <p:oleObj name="Dokumentum" r:id="rId5" imgW="7458840" imgH="33591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28713" y="3071813"/>
                        <a:ext cx="8007350" cy="3300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085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LED kigyújtása megadott színnel 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(4)</a:t>
            </a:r>
            <a:endParaRPr lang="hu-HU" sz="24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Az eseménykezelő implementációja: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26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5978862"/>
              </p:ext>
            </p:extLst>
          </p:nvPr>
        </p:nvGraphicFramePr>
        <p:xfrm>
          <a:off x="1115616" y="2204864"/>
          <a:ext cx="7418388" cy="2751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1" name="Dokumentum" r:id="rId3" imgW="7422480" imgH="2830320" progId="Word.OpenDocumentText.12">
                  <p:embed/>
                </p:oleObj>
              </mc:Choice>
              <mc:Fallback>
                <p:oleObj name="Dokumentum" r:id="rId3" imgW="7422480" imgH="28303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5616" y="2204864"/>
                        <a:ext cx="7418388" cy="2751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662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LED kigyújtása megadott színnel 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(5)</a:t>
            </a:r>
            <a:endParaRPr lang="hu-HU" sz="24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Amennyiben a LED nincs bekapcsolt állapotban, nem változtatunk színt.</a:t>
            </a: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Consolas" pitchFamily="49" charset="0"/>
                <a:cs typeface="Consolas" pitchFamily="49" charset="0"/>
              </a:rPr>
              <a:t>value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nevű változóban tároljuk a http kérésből származó </a:t>
            </a:r>
            <a:r>
              <a:rPr lang="hu-HU" sz="2000" i="1" dirty="0" err="1">
                <a:latin typeface="Times New Roman" pitchFamily="18" charset="0"/>
                <a:cs typeface="Times New Roman" pitchFamily="18" charset="0"/>
              </a:rPr>
              <a:t>colors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mező értékét 	(a lenyíló lista kiválasztott elemét).</a:t>
            </a: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Elágazások segítségével az értéknek megfelelő színnel gyújtjuk ki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LED-et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27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7375400"/>
              </p:ext>
            </p:extLst>
          </p:nvPr>
        </p:nvGraphicFramePr>
        <p:xfrm>
          <a:off x="3491880" y="2276872"/>
          <a:ext cx="1862138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79" name="Dokumentum" r:id="rId3" imgW="1861920" imgH="332280" progId="Word.OpenDocumentText.12">
                  <p:embed/>
                </p:oleObj>
              </mc:Choice>
              <mc:Fallback>
                <p:oleObj name="Dokumentum" r:id="rId3" imgW="1861920" imgH="3322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1880" y="2276872"/>
                        <a:ext cx="1862138" cy="33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597423"/>
              </p:ext>
            </p:extLst>
          </p:nvPr>
        </p:nvGraphicFramePr>
        <p:xfrm>
          <a:off x="2051720" y="3356992"/>
          <a:ext cx="5135563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80" name="Dokumentum" r:id="rId5" imgW="5135400" imgH="332280" progId="Word.OpenDocumentText.12">
                  <p:embed/>
                </p:oleObj>
              </mc:Choice>
              <mc:Fallback>
                <p:oleObj name="Dokumentum" r:id="rId5" imgW="5135400" imgH="3322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720" y="3356992"/>
                        <a:ext cx="5135563" cy="331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8428547"/>
              </p:ext>
            </p:extLst>
          </p:nvPr>
        </p:nvGraphicFramePr>
        <p:xfrm>
          <a:off x="1835696" y="4653136"/>
          <a:ext cx="6094413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81" name="Dokumentum" r:id="rId7" imgW="6094080" imgH="1046160" progId="Word.OpenDocumentText.12">
                  <p:embed/>
                </p:oleObj>
              </mc:Choice>
              <mc:Fallback>
                <p:oleObj name="Dokumentum" r:id="rId7" imgW="6094080" imgH="10461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35696" y="4653136"/>
                        <a:ext cx="6094413" cy="1046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137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LED kigyújtása megadott színnel 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(6)</a:t>
            </a:r>
            <a:endParaRPr lang="hu-HU" sz="24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fogadott adatokra küldött válasz maga a főoldal lesz, tehát a kiindulási állapothoz jutunk vissza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működést direkt link segítségével is tesztelhetjük,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pl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http://192.168.1.104/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turntocolor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colors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=RED</a:t>
            </a:r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28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7536374"/>
              </p:ext>
            </p:extLst>
          </p:nvPr>
        </p:nvGraphicFramePr>
        <p:xfrm>
          <a:off x="1835696" y="2420888"/>
          <a:ext cx="58547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55" name="Dokumentum" r:id="rId3" imgW="5855400" imgH="511200" progId="Word.OpenDocumentText.12">
                  <p:embed/>
                </p:oleObj>
              </mc:Choice>
              <mc:Fallback>
                <p:oleObj name="Dokumentum" r:id="rId3" imgW="5855400" imgH="5112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35696" y="2420888"/>
                        <a:ext cx="5854700" cy="511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552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</a:t>
            </a:r>
            <a:r>
              <a:rPr lang="hu-HU" dirty="0" smtClean="0"/>
              <a:t>. Az eszköz működés közben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29</a:t>
            </a:fld>
            <a:endParaRPr lang="hu-HU" dirty="0"/>
          </a:p>
        </p:txBody>
      </p:sp>
      <p:pic>
        <p:nvPicPr>
          <p:cNvPr id="6" name="Picture 2" descr="D:\Gadgeteer\Gadgeteer_doksi\WEB\20130327_1455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696" y="1124744"/>
            <a:ext cx="3096344" cy="223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Gadgeteer\Gadgeteer_doksi\WEB\20130327_1456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696" y="3645024"/>
            <a:ext cx="3096344" cy="241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821" y="1227981"/>
            <a:ext cx="3057525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3789040"/>
            <a:ext cx="29622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950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5</a:t>
            </a:r>
            <a:r>
              <a:rPr lang="hu-HU" dirty="0" smtClean="0"/>
              <a:t>. Felkészülést segítő 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Hogyan lehet statikus IP címet hozzárendelni az eszközhöz?</a:t>
            </a: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Hogyan lehet dinamikus IP címet hozzárendelni az eszközhöz?</a:t>
            </a: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Milyen hálózati eseményeket ismer?</a:t>
            </a: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Milyen módon lehet egy web-eseményt definiálni?</a:t>
            </a: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6833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30037</TotalTime>
  <Words>1329</Words>
  <Application>Microsoft Office PowerPoint</Application>
  <PresentationFormat>Diavetítés a képernyőre (4:3 oldalarány)</PresentationFormat>
  <Paragraphs>262</Paragraphs>
  <Slides>30</Slides>
  <Notes>1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2" baseType="lpstr">
      <vt:lpstr>Office-téma</vt:lpstr>
      <vt:lpstr>Dokumentum</vt:lpstr>
      <vt:lpstr>PowerPoint bemutató</vt:lpstr>
      <vt:lpstr>Áttekintés</vt:lpstr>
      <vt:lpstr>1. A feladat</vt:lpstr>
      <vt:lpstr>2. Hardverkonfiguráció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4. Az eszköz működés közben</vt:lpstr>
      <vt:lpstr>5. Felkészülést segítő kérdések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Léczfalvy Ádám;Kelemen József</dc:creator>
  <cp:lastModifiedBy>KJoC</cp:lastModifiedBy>
  <cp:revision>1621</cp:revision>
  <cp:lastPrinted>2013-11-07T12:31:54Z</cp:lastPrinted>
  <dcterms:created xsi:type="dcterms:W3CDTF">2010-11-09T10:40:04Z</dcterms:created>
  <dcterms:modified xsi:type="dcterms:W3CDTF">2015-07-20T13:49:21Z</dcterms:modified>
</cp:coreProperties>
</file>