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89" r:id="rId2"/>
    <p:sldId id="338"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39" r:id="rId20"/>
    <p:sldId id="340" r:id="rId21"/>
    <p:sldId id="331" r:id="rId22"/>
  </p:sldIdLst>
  <p:sldSz cx="9144000" cy="6858000" type="screen4x3"/>
  <p:notesSz cx="6858000" cy="9947275"/>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éma alapján készült stílus 2 – 5. jelölőszín">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éma alapján készült stílus 2 – 6. jelölőszín">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FD4443E-F989-4FC4-A0C8-D5A2AF1F390B}" styleName="Sötét stílus 1 – 5. jelölőszín">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922" autoAdjust="0"/>
  </p:normalViewPr>
  <p:slideViewPr>
    <p:cSldViewPr>
      <p:cViewPr varScale="1">
        <p:scale>
          <a:sx n="107" d="100"/>
          <a:sy n="107" d="100"/>
        </p:scale>
        <p:origin x="-84"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60" d="100"/>
          <a:sy n="60" d="100"/>
        </p:scale>
        <p:origin x="-2490" y="-582"/>
      </p:cViewPr>
      <p:guideLst>
        <p:guide orient="horz" pos="31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9242476-F8F8-4630-A8A5-22448C7DED32}" type="datetimeFigureOut">
              <a:rPr lang="hu-HU" smtClean="0"/>
              <a:pPr/>
              <a:t>2015.07.31.</a:t>
            </a:fld>
            <a:endParaRPr lang="hu-HU"/>
          </a:p>
        </p:txBody>
      </p:sp>
      <p:sp>
        <p:nvSpPr>
          <p:cNvPr id="4" name="Élőláb helye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147E9F53-DE52-4F65-A6BE-5EC960569378}" type="slidenum">
              <a:rPr lang="hu-HU" smtClean="0"/>
              <a:pPr/>
              <a:t>‹#›</a:t>
            </a:fld>
            <a:endParaRPr lang="hu-HU"/>
          </a:p>
        </p:txBody>
      </p:sp>
    </p:spTree>
    <p:extLst>
      <p:ext uri="{BB962C8B-B14F-4D97-AF65-F5344CB8AC3E}">
        <p14:creationId xmlns:p14="http://schemas.microsoft.com/office/powerpoint/2010/main" val="2883366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hu-HU"/>
          </a:p>
        </p:txBody>
      </p:sp>
      <p:sp>
        <p:nvSpPr>
          <p:cNvPr id="3" name="Dátum helye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AA6B671-E8BF-403B-B93B-5F60E4C70DD3}" type="datetimeFigureOut">
              <a:rPr lang="hu-HU"/>
              <a:pPr>
                <a:defRPr/>
              </a:pPr>
              <a:t>2015.07.31.</a:t>
            </a:fld>
            <a:endParaRPr lang="hu-HU" dirty="0"/>
          </a:p>
        </p:txBody>
      </p:sp>
      <p:sp>
        <p:nvSpPr>
          <p:cNvPr id="4" name="Diakép helye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pPr lvl="0"/>
            <a:endParaRPr lang="hu-HU" noProof="0" dirty="0"/>
          </a:p>
        </p:txBody>
      </p:sp>
      <p:sp>
        <p:nvSpPr>
          <p:cNvPr id="5" name="Jegyzetek helye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hu-HU" noProof="0" smtClean="0"/>
              <a:t>Mintaszöveg szerkesztése</a:t>
            </a:r>
          </a:p>
          <a:p>
            <a:pPr lvl="1"/>
            <a:r>
              <a:rPr lang="hu-HU" noProof="0" smtClean="0"/>
              <a:t>Második szint</a:t>
            </a:r>
          </a:p>
          <a:p>
            <a:pPr lvl="2"/>
            <a:r>
              <a:rPr lang="hu-HU" noProof="0" smtClean="0"/>
              <a:t>Harmadik szint</a:t>
            </a:r>
          </a:p>
          <a:p>
            <a:pPr lvl="3"/>
            <a:r>
              <a:rPr lang="hu-HU" noProof="0" smtClean="0"/>
              <a:t>Negyedik szint</a:t>
            </a:r>
          </a:p>
          <a:p>
            <a:pPr lvl="4"/>
            <a:r>
              <a:rPr lang="hu-HU" noProof="0" smtClean="0"/>
              <a:t>Ötödik szint</a:t>
            </a:r>
            <a:endParaRPr lang="hu-HU" noProof="0"/>
          </a:p>
        </p:txBody>
      </p:sp>
      <p:sp>
        <p:nvSpPr>
          <p:cNvPr id="6" name="Élőláb helye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hu-HU"/>
          </a:p>
        </p:txBody>
      </p:sp>
      <p:sp>
        <p:nvSpPr>
          <p:cNvPr id="7" name="Dia számának helye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A85973-2D41-49EC-A391-336042C6ECF3}" type="slidenum">
              <a:rPr lang="hu-HU"/>
              <a:pPr>
                <a:defRPr/>
              </a:pPr>
              <a:t>‹#›</a:t>
            </a:fld>
            <a:endParaRPr lang="hu-HU" dirty="0"/>
          </a:p>
        </p:txBody>
      </p:sp>
    </p:spTree>
    <p:extLst>
      <p:ext uri="{BB962C8B-B14F-4D97-AF65-F5344CB8AC3E}">
        <p14:creationId xmlns:p14="http://schemas.microsoft.com/office/powerpoint/2010/main" val="35492134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endParaRPr lang="hu-HU" sz="1800" smtClean="0"/>
          </a:p>
        </p:txBody>
      </p:sp>
      <p:sp>
        <p:nvSpPr>
          <p:cNvPr id="4" name="Dia számának helye 3"/>
          <p:cNvSpPr>
            <a:spLocks noGrp="1"/>
          </p:cNvSpPr>
          <p:nvPr>
            <p:ph type="sldNum" sz="quarter" idx="5"/>
          </p:nvPr>
        </p:nvSpPr>
        <p:spPr/>
        <p:txBody>
          <a:bodyPr/>
          <a:lstStyle/>
          <a:p>
            <a:pPr>
              <a:defRPr/>
            </a:pPr>
            <a:fld id="{5F2170E6-97BA-47D5-B792-823D3A0DEBE2}" type="slidenum">
              <a:rPr lang="hu-HU" smtClean="0"/>
              <a:pPr>
                <a:defRPr/>
              </a:pPr>
              <a:t>1</a:t>
            </a:fld>
            <a:endParaRPr lang="hu-H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187624" y="2130425"/>
            <a:ext cx="7270576" cy="1470025"/>
          </a:xfrm>
        </p:spPr>
        <p:txBody>
          <a:bodyPr/>
          <a:lstStyle>
            <a:lvl1pPr>
              <a:defRPr>
                <a:latin typeface="Arial" pitchFamily="34" charset="0"/>
                <a:cs typeface="Arial" pitchFamily="34" charset="0"/>
              </a:defRPr>
            </a:lvl1pPr>
          </a:lstStyle>
          <a:p>
            <a:r>
              <a:rPr lang="hu-HU" dirty="0" smtClean="0"/>
              <a:t>Mintacím szerkesztése</a:t>
            </a:r>
            <a:endParaRPr lang="hu-HU" dirty="0"/>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dirty="0" smtClean="0"/>
              <a:t>Alcím mintájának szerkesztése</a:t>
            </a:r>
            <a:endParaRPr lang="hu-HU" dirty="0"/>
          </a:p>
        </p:txBody>
      </p:sp>
      <p:sp>
        <p:nvSpPr>
          <p:cNvPr id="4" name="Dátum helye 3"/>
          <p:cNvSpPr>
            <a:spLocks noGrp="1"/>
          </p:cNvSpPr>
          <p:nvPr>
            <p:ph type="dt" sz="half" idx="10"/>
          </p:nvPr>
        </p:nvSpPr>
        <p:spPr>
          <a:xfrm>
            <a:off x="755576" y="6356350"/>
            <a:ext cx="1835224" cy="365125"/>
          </a:xfrm>
        </p:spPr>
        <p:txBody>
          <a:bodyPr/>
          <a:lstStyle>
            <a:lvl1pPr>
              <a:defRPr>
                <a:solidFill>
                  <a:schemeClr val="tx1"/>
                </a:solidFill>
              </a:defRPr>
            </a:lvl1pPr>
          </a:lstStyle>
          <a:p>
            <a:pPr>
              <a:defRPr/>
            </a:pPr>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dirty="0"/>
            </a:lvl1pPr>
          </a:lstStyle>
          <a:p>
            <a:pPr>
              <a:defRPr/>
            </a:pPr>
            <a:endParaRPr lang="hu-HU"/>
          </a:p>
        </p:txBody>
      </p:sp>
      <p:sp>
        <p:nvSpPr>
          <p:cNvPr id="6" name="Dia számának helye 5"/>
          <p:cNvSpPr>
            <a:spLocks noGrp="1"/>
          </p:cNvSpPr>
          <p:nvPr>
            <p:ph type="sldNum" sz="quarter" idx="12"/>
          </p:nvPr>
        </p:nvSpPr>
        <p:spPr/>
        <p:txBody>
          <a:bodyPr/>
          <a:lstStyle>
            <a:lvl1pPr>
              <a:defRPr>
                <a:solidFill>
                  <a:srgbClr val="FFFF00"/>
                </a:solidFill>
              </a:defRPr>
            </a:lvl1pPr>
          </a:lstStyle>
          <a:p>
            <a:pPr>
              <a:defRPr/>
            </a:pPr>
            <a:fld id="{8104A40B-2459-4F89-8608-9788C3E2A6CA}" type="slidenum">
              <a:rPr lang="hu-HU"/>
              <a:pPr>
                <a:defRPr/>
              </a:pPr>
              <a:t>‹#›</a:t>
            </a:fld>
            <a:endParaRPr lang="hu-HU" dirty="0"/>
          </a:p>
        </p:txBody>
      </p:sp>
    </p:spTree>
    <p:extLst>
      <p:ext uri="{BB962C8B-B14F-4D97-AF65-F5344CB8AC3E}">
        <p14:creationId xmlns:p14="http://schemas.microsoft.com/office/powerpoint/2010/main" val="207563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a:xfrm>
            <a:off x="971550" y="1124744"/>
            <a:ext cx="7715250" cy="504056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1788E02C-BA12-4CD9-851B-81956239C5DA}" type="datetime1">
              <a:rPr lang="hu-HU" smtClean="0"/>
              <a:pPr>
                <a:defRPr/>
              </a:pPr>
              <a:t>2015.07.31.</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CDE550AC-D319-4D98-A6B2-6BA3D6087219}" type="slidenum">
              <a:rPr lang="hu-HU"/>
              <a:pPr>
                <a:defRPr/>
              </a:pPr>
              <a:t>‹#›</a:t>
            </a:fld>
            <a:endParaRPr lang="hu-HU" dirty="0"/>
          </a:p>
        </p:txBody>
      </p:sp>
    </p:spTree>
    <p:extLst>
      <p:ext uri="{BB962C8B-B14F-4D97-AF65-F5344CB8AC3E}">
        <p14:creationId xmlns:p14="http://schemas.microsoft.com/office/powerpoint/2010/main" val="75017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lvl1pPr>
              <a:defRPr/>
            </a:lvl1pPr>
          </a:lstStyle>
          <a:p>
            <a:pPr>
              <a:defRPr/>
            </a:pPr>
            <a:fld id="{743D143E-789A-48F5-91CC-38D2B98D8A10}" type="datetime1">
              <a:rPr lang="hu-HU" smtClean="0"/>
              <a:pPr>
                <a:defRPr/>
              </a:pPr>
              <a:t>2015.07.31.</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D83817BA-0FCF-415F-BBCD-EE46285614AE}" type="slidenum">
              <a:rPr lang="hu-HU"/>
              <a:pPr>
                <a:defRPr/>
              </a:pPr>
              <a:t>‹#›</a:t>
            </a:fld>
            <a:endParaRPr lang="hu-HU" dirty="0"/>
          </a:p>
        </p:txBody>
      </p:sp>
    </p:spTree>
    <p:extLst>
      <p:ext uri="{BB962C8B-B14F-4D97-AF65-F5344CB8AC3E}">
        <p14:creationId xmlns:p14="http://schemas.microsoft.com/office/powerpoint/2010/main" val="307941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99592" y="1600200"/>
            <a:ext cx="381642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5004048" y="1600200"/>
            <a:ext cx="36827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3"/>
          <p:cNvSpPr>
            <a:spLocks noGrp="1"/>
          </p:cNvSpPr>
          <p:nvPr>
            <p:ph type="dt" sz="half" idx="10"/>
          </p:nvPr>
        </p:nvSpPr>
        <p:spPr/>
        <p:txBody>
          <a:bodyPr/>
          <a:lstStyle>
            <a:lvl1pPr>
              <a:defRPr/>
            </a:lvl1pPr>
          </a:lstStyle>
          <a:p>
            <a:pPr>
              <a:defRPr/>
            </a:pPr>
            <a:fld id="{6CE54638-D38F-4E86-B889-88A1FCE4F84E}" type="datetime1">
              <a:rPr lang="hu-HU" smtClean="0"/>
              <a:pPr>
                <a:defRPr/>
              </a:pPr>
              <a:t>2015.07.31.</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B2013BB-7F3B-404E-AD69-4979A713AA7D}" type="slidenum">
              <a:rPr lang="hu-HU"/>
              <a:pPr>
                <a:defRPr/>
              </a:pPr>
              <a:t>‹#›</a:t>
            </a:fld>
            <a:endParaRPr lang="hu-HU" dirty="0"/>
          </a:p>
        </p:txBody>
      </p:sp>
    </p:spTree>
    <p:extLst>
      <p:ext uri="{BB962C8B-B14F-4D97-AF65-F5344CB8AC3E}">
        <p14:creationId xmlns:p14="http://schemas.microsoft.com/office/powerpoint/2010/main" val="229915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27584" y="2174875"/>
            <a:ext cx="38884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5004048" y="2174875"/>
            <a:ext cx="368275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3"/>
          <p:cNvSpPr>
            <a:spLocks noGrp="1"/>
          </p:cNvSpPr>
          <p:nvPr>
            <p:ph type="dt" sz="half" idx="10"/>
          </p:nvPr>
        </p:nvSpPr>
        <p:spPr/>
        <p:txBody>
          <a:bodyPr/>
          <a:lstStyle>
            <a:lvl1pPr>
              <a:defRPr/>
            </a:lvl1pPr>
          </a:lstStyle>
          <a:p>
            <a:pPr>
              <a:defRPr/>
            </a:pPr>
            <a:fld id="{2FB2E18C-71D6-4DEF-BAA6-C786A90192B4}" type="datetime1">
              <a:rPr lang="hu-HU" smtClean="0"/>
              <a:pPr>
                <a:defRPr/>
              </a:pPr>
              <a:t>2015.07.31.</a:t>
            </a:fld>
            <a:endParaRPr lang="hu-HU" dirty="0"/>
          </a:p>
        </p:txBody>
      </p:sp>
      <p:sp>
        <p:nvSpPr>
          <p:cNvPr id="8"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9" name="Dia számának helye 5"/>
          <p:cNvSpPr>
            <a:spLocks noGrp="1"/>
          </p:cNvSpPr>
          <p:nvPr>
            <p:ph type="sldNum" sz="quarter" idx="12"/>
          </p:nvPr>
        </p:nvSpPr>
        <p:spPr/>
        <p:txBody>
          <a:bodyPr/>
          <a:lstStyle>
            <a:lvl1pPr>
              <a:defRPr/>
            </a:lvl1pPr>
          </a:lstStyle>
          <a:p>
            <a:pPr>
              <a:defRPr/>
            </a:pPr>
            <a:fld id="{06B9C620-05C5-4126-83F0-F475938CEF38}" type="slidenum">
              <a:rPr lang="hu-HU"/>
              <a:pPr>
                <a:defRPr/>
              </a:pPr>
              <a:t>‹#›</a:t>
            </a:fld>
            <a:endParaRPr lang="hu-HU" dirty="0"/>
          </a:p>
        </p:txBody>
      </p:sp>
    </p:spTree>
    <p:extLst>
      <p:ext uri="{BB962C8B-B14F-4D97-AF65-F5344CB8AC3E}">
        <p14:creationId xmlns:p14="http://schemas.microsoft.com/office/powerpoint/2010/main" val="260607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755576" y="274638"/>
            <a:ext cx="7931224" cy="562074"/>
          </a:xfrm>
        </p:spPr>
        <p:txBody>
          <a:bodyPr>
            <a:normAutofit/>
          </a:bodyPr>
          <a:lstStyle>
            <a:lvl1pPr>
              <a:defRPr sz="3600"/>
            </a:lvl1pPr>
          </a:lstStyle>
          <a:p>
            <a:r>
              <a:rPr lang="hu-HU" dirty="0" smtClean="0"/>
              <a:t>Mintacím szerkesztése</a:t>
            </a:r>
            <a:endParaRPr lang="hu-HU" dirty="0"/>
          </a:p>
        </p:txBody>
      </p:sp>
      <p:sp>
        <p:nvSpPr>
          <p:cNvPr id="3" name="Dátum helye 3"/>
          <p:cNvSpPr>
            <a:spLocks noGrp="1"/>
          </p:cNvSpPr>
          <p:nvPr>
            <p:ph type="dt" sz="half" idx="10"/>
          </p:nvPr>
        </p:nvSpPr>
        <p:spPr/>
        <p:txBody>
          <a:bodyPr/>
          <a:lstStyle>
            <a:lvl1pPr>
              <a:defRPr/>
            </a:lvl1pPr>
          </a:lstStyle>
          <a:p>
            <a:pPr>
              <a:defRPr/>
            </a:pPr>
            <a:fld id="{CF0122F2-071D-442F-8E39-0E1840051A19}" type="datetime1">
              <a:rPr lang="hu-HU" smtClean="0"/>
              <a:pPr>
                <a:defRPr/>
              </a:pPr>
              <a:t>2015.07.31.</a:t>
            </a:fld>
            <a:endParaRPr lang="hu-HU" dirty="0"/>
          </a:p>
        </p:txBody>
      </p:sp>
      <p:sp>
        <p:nvSpPr>
          <p:cNvPr id="4"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5" name="Dia számának helye 5"/>
          <p:cNvSpPr>
            <a:spLocks noGrp="1"/>
          </p:cNvSpPr>
          <p:nvPr>
            <p:ph type="sldNum" sz="quarter" idx="12"/>
          </p:nvPr>
        </p:nvSpPr>
        <p:spPr/>
        <p:txBody>
          <a:bodyPr/>
          <a:lstStyle>
            <a:lvl1pPr>
              <a:defRPr/>
            </a:lvl1pPr>
          </a:lstStyle>
          <a:p>
            <a:pPr>
              <a:defRPr/>
            </a:pPr>
            <a:fld id="{E659BD0D-72B4-45CC-9C56-D5CA2F425C0D}" type="slidenum">
              <a:rPr lang="hu-HU"/>
              <a:pPr>
                <a:defRPr/>
              </a:pPr>
              <a:t>‹#›</a:t>
            </a:fld>
            <a:endParaRPr lang="hu-HU" dirty="0"/>
          </a:p>
        </p:txBody>
      </p:sp>
    </p:spTree>
    <p:extLst>
      <p:ext uri="{BB962C8B-B14F-4D97-AF65-F5344CB8AC3E}">
        <p14:creationId xmlns:p14="http://schemas.microsoft.com/office/powerpoint/2010/main" val="302367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3"/>
          <p:cNvSpPr>
            <a:spLocks noGrp="1"/>
          </p:cNvSpPr>
          <p:nvPr>
            <p:ph type="dt" sz="half" idx="10"/>
          </p:nvPr>
        </p:nvSpPr>
        <p:spPr/>
        <p:txBody>
          <a:bodyPr/>
          <a:lstStyle>
            <a:lvl1pPr>
              <a:defRPr/>
            </a:lvl1pPr>
          </a:lstStyle>
          <a:p>
            <a:pPr>
              <a:defRPr/>
            </a:pPr>
            <a:fld id="{6A6CD892-D369-4A87-9973-0B65F4C9652C}" type="datetime1">
              <a:rPr lang="hu-HU" smtClean="0"/>
              <a:pPr>
                <a:defRPr/>
              </a:pPr>
              <a:t>2015.07.31.</a:t>
            </a:fld>
            <a:endParaRPr lang="hu-HU" dirty="0"/>
          </a:p>
        </p:txBody>
      </p:sp>
      <p:sp>
        <p:nvSpPr>
          <p:cNvPr id="3"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4" name="Dia számának helye 5"/>
          <p:cNvSpPr>
            <a:spLocks noGrp="1"/>
          </p:cNvSpPr>
          <p:nvPr>
            <p:ph type="sldNum" sz="quarter" idx="12"/>
          </p:nvPr>
        </p:nvSpPr>
        <p:spPr/>
        <p:txBody>
          <a:bodyPr/>
          <a:lstStyle>
            <a:lvl1pPr>
              <a:defRPr/>
            </a:lvl1pPr>
          </a:lstStyle>
          <a:p>
            <a:pPr>
              <a:defRPr/>
            </a:pPr>
            <a:fld id="{CEE8D9AE-83FA-45BA-AF5E-EBFE7B8F1E54}" type="slidenum">
              <a:rPr lang="hu-HU"/>
              <a:pPr>
                <a:defRPr/>
              </a:pPr>
              <a:t>‹#›</a:t>
            </a:fld>
            <a:endParaRPr lang="hu-HU" dirty="0"/>
          </a:p>
        </p:txBody>
      </p:sp>
    </p:spTree>
    <p:extLst>
      <p:ext uri="{BB962C8B-B14F-4D97-AF65-F5344CB8AC3E}">
        <p14:creationId xmlns:p14="http://schemas.microsoft.com/office/powerpoint/2010/main" val="371900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dirty="0" smtClean="0"/>
              <a:t>Mintacím szerkesztése</a:t>
            </a:r>
            <a:endParaRPr lang="hu-HU" dirty="0"/>
          </a:p>
        </p:txBody>
      </p:sp>
      <p:sp>
        <p:nvSpPr>
          <p:cNvPr id="3" name="Tartalom helye 2"/>
          <p:cNvSpPr>
            <a:spLocks noGrp="1"/>
          </p:cNvSpPr>
          <p:nvPr>
            <p:ph idx="1"/>
          </p:nvPr>
        </p:nvSpPr>
        <p:spPr>
          <a:xfrm>
            <a:off x="3575050" y="273050"/>
            <a:ext cx="5111750"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3AEF72C6-AC89-4815-93DD-D061EA5F9EAF}" type="datetime1">
              <a:rPr lang="hu-HU" smtClean="0"/>
              <a:pPr>
                <a:defRPr/>
              </a:pPr>
              <a:t>2015.07.31.</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87CD4C2-E6AF-40BA-8108-30E007446FF3}" type="slidenum">
              <a:rPr lang="hu-HU"/>
              <a:pPr>
                <a:defRPr/>
              </a:pPr>
              <a:t>‹#›</a:t>
            </a:fld>
            <a:endParaRPr lang="hu-HU" dirty="0"/>
          </a:p>
        </p:txBody>
      </p:sp>
    </p:spTree>
    <p:extLst>
      <p:ext uri="{BB962C8B-B14F-4D97-AF65-F5344CB8AC3E}">
        <p14:creationId xmlns:p14="http://schemas.microsoft.com/office/powerpoint/2010/main" val="274156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dirty="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44D0F753-4A4F-46E8-B2FD-3CAB313902A9}" type="datetime1">
              <a:rPr lang="hu-HU" smtClean="0"/>
              <a:pPr>
                <a:defRPr/>
              </a:pPr>
              <a:t>2015.07.31.</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D3BC770F-B890-40D6-B56A-B18B940A8079}" type="slidenum">
              <a:rPr lang="hu-HU"/>
              <a:pPr>
                <a:defRPr/>
              </a:pPr>
              <a:t>‹#›</a:t>
            </a:fld>
            <a:endParaRPr lang="hu-HU" dirty="0"/>
          </a:p>
        </p:txBody>
      </p:sp>
    </p:spTree>
    <p:extLst>
      <p:ext uri="{BB962C8B-B14F-4D97-AF65-F5344CB8AC3E}">
        <p14:creationId xmlns:p14="http://schemas.microsoft.com/office/powerpoint/2010/main" val="47215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DA16D95E-FE65-4B05-80CD-B96D95A85BC9}" type="datetime1">
              <a:rPr lang="hu-HU" smtClean="0"/>
              <a:pPr>
                <a:defRPr/>
              </a:pPr>
              <a:t>2015.07.31.</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FA1B584B-7CEC-44EF-BC7A-DA84320B1535}" type="slidenum">
              <a:rPr lang="hu-HU"/>
              <a:pPr>
                <a:defRPr/>
              </a:pPr>
              <a:t>‹#›</a:t>
            </a:fld>
            <a:endParaRPr lang="hu-HU" dirty="0"/>
          </a:p>
        </p:txBody>
      </p:sp>
    </p:spTree>
    <p:extLst>
      <p:ext uri="{BB962C8B-B14F-4D97-AF65-F5344CB8AC3E}">
        <p14:creationId xmlns:p14="http://schemas.microsoft.com/office/powerpoint/2010/main" val="3934366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E9688F23-EC04-4EEE-A180-4EC5F389E349}" type="datetime1">
              <a:rPr lang="hu-HU" smtClean="0"/>
              <a:pPr>
                <a:defRPr/>
              </a:pPr>
              <a:t>2015.07.31.</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88D1715F-5006-47CC-B92F-D38B2918BDE4}" type="slidenum">
              <a:rPr lang="hu-HU"/>
              <a:pPr>
                <a:defRPr/>
              </a:pPr>
              <a:t>‹#›</a:t>
            </a:fld>
            <a:endParaRPr lang="hu-HU" dirty="0"/>
          </a:p>
        </p:txBody>
      </p:sp>
    </p:spTree>
    <p:extLst>
      <p:ext uri="{BB962C8B-B14F-4D97-AF65-F5344CB8AC3E}">
        <p14:creationId xmlns:p14="http://schemas.microsoft.com/office/powerpoint/2010/main" val="73375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971550" y="274638"/>
            <a:ext cx="77152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27" name="Szöveg helye 2"/>
          <p:cNvSpPr>
            <a:spLocks noGrp="1"/>
          </p:cNvSpPr>
          <p:nvPr>
            <p:ph type="body" idx="1"/>
          </p:nvPr>
        </p:nvSpPr>
        <p:spPr bwMode="auto">
          <a:xfrm>
            <a:off x="971550" y="1600200"/>
            <a:ext cx="77152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cs typeface="+mn-cs"/>
              </a:defRPr>
            </a:lvl1pPr>
          </a:lstStyle>
          <a:p>
            <a:pPr>
              <a:defRPr/>
            </a:pPr>
            <a:r>
              <a:rPr lang="hu-HU" dirty="0" smtClean="0"/>
              <a:t>PIC 16F887</a:t>
            </a:r>
          </a:p>
          <a:p>
            <a:pPr>
              <a:defRPr/>
            </a:pPr>
            <a:endParaRPr lang="hu-HU" dirty="0"/>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4509336-00B1-4544-9A18-A98BB7595635}" type="slidenum">
              <a:rPr lang="hu-HU"/>
              <a:pPr>
                <a:defRPr/>
              </a:pPr>
              <a:t>‹#›</a:t>
            </a:fld>
            <a:endParaRPr lang="hu-HU"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3600" b="1" kern="1200">
          <a:solidFill>
            <a:srgbClr val="0070C0"/>
          </a:solidFill>
          <a:latin typeface="+mj-lt"/>
          <a:ea typeface="+mj-ea"/>
          <a:cs typeface="+mj-cs"/>
        </a:defRPr>
      </a:lvl1pPr>
      <a:lvl2pPr algn="ctr" rtl="0" eaLnBrk="0" fontAlgn="base" hangingPunct="0">
        <a:spcBef>
          <a:spcPct val="0"/>
        </a:spcBef>
        <a:spcAft>
          <a:spcPct val="0"/>
        </a:spcAft>
        <a:defRPr sz="3600" b="1">
          <a:solidFill>
            <a:srgbClr val="0070C0"/>
          </a:solidFill>
          <a:latin typeface="Calibri" pitchFamily="34" charset="0"/>
        </a:defRPr>
      </a:lvl2pPr>
      <a:lvl3pPr algn="ctr" rtl="0" eaLnBrk="0" fontAlgn="base" hangingPunct="0">
        <a:spcBef>
          <a:spcPct val="0"/>
        </a:spcBef>
        <a:spcAft>
          <a:spcPct val="0"/>
        </a:spcAft>
        <a:defRPr sz="3600" b="1">
          <a:solidFill>
            <a:srgbClr val="0070C0"/>
          </a:solidFill>
          <a:latin typeface="Calibri" pitchFamily="34" charset="0"/>
        </a:defRPr>
      </a:lvl3pPr>
      <a:lvl4pPr algn="ctr" rtl="0" eaLnBrk="0" fontAlgn="base" hangingPunct="0">
        <a:spcBef>
          <a:spcPct val="0"/>
        </a:spcBef>
        <a:spcAft>
          <a:spcPct val="0"/>
        </a:spcAft>
        <a:defRPr sz="3600" b="1">
          <a:solidFill>
            <a:srgbClr val="0070C0"/>
          </a:solidFill>
          <a:latin typeface="Calibri" pitchFamily="34" charset="0"/>
        </a:defRPr>
      </a:lvl4pPr>
      <a:lvl5pPr algn="ctr" rtl="0" eaLnBrk="0" fontAlgn="base" hangingPunct="0">
        <a:spcBef>
          <a:spcPct val="0"/>
        </a:spcBef>
        <a:spcAft>
          <a:spcPct val="0"/>
        </a:spcAft>
        <a:defRPr sz="3600" b="1">
          <a:solidFill>
            <a:srgbClr val="0070C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1.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1"/>
          <p:cNvSpPr>
            <a:spLocks noChangeArrowheads="1"/>
          </p:cNvSpPr>
          <p:nvPr/>
        </p:nvSpPr>
        <p:spPr bwMode="auto">
          <a:xfrm>
            <a:off x="1619672" y="163067"/>
            <a:ext cx="60486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Óbudai Egyetem</a:t>
            </a:r>
            <a:endParaRPr lang="hu-HU" sz="3200" b="1" dirty="0">
              <a:solidFill>
                <a:schemeClr val="tx2"/>
              </a:solidFill>
              <a:effectLst>
                <a:outerShdw blurRad="38100" dist="38100" dir="2700000" algn="tl">
                  <a:srgbClr val="000000">
                    <a:alpha val="43137"/>
                  </a:srgbClr>
                </a:outerShdw>
              </a:effectLst>
              <a:latin typeface="Arial Narrow" pitchFamily="34" charset="0"/>
              <a:cs typeface="Times New Roman" pitchFamily="18" charset="0"/>
            </a:endParaRPr>
          </a:p>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Neumann János Informatikai Kar</a:t>
            </a:r>
            <a:endParaRPr lang="hu-HU" sz="3200" dirty="0">
              <a:solidFill>
                <a:schemeClr val="tx2"/>
              </a:solidFill>
              <a:effectLst>
                <a:outerShdw blurRad="38100" dist="38100" dir="2700000" algn="tl">
                  <a:srgbClr val="000000">
                    <a:alpha val="43137"/>
                  </a:srgbClr>
                </a:outerShdw>
              </a:effectLst>
            </a:endParaRPr>
          </a:p>
        </p:txBody>
      </p:sp>
      <p:sp>
        <p:nvSpPr>
          <p:cNvPr id="3" name="Szövegdoboz 2"/>
          <p:cNvSpPr txBox="1"/>
          <p:nvPr/>
        </p:nvSpPr>
        <p:spPr>
          <a:xfrm>
            <a:off x="1043608" y="2492896"/>
            <a:ext cx="7407471" cy="1200329"/>
          </a:xfrm>
          <a:prstGeom prst="rect">
            <a:avLst/>
          </a:prstGeom>
          <a:noFill/>
        </p:spPr>
        <p:txBody>
          <a:bodyPr wrap="square" rtlCol="0">
            <a:spAutoFit/>
          </a:bodyPr>
          <a:lstStyle/>
          <a:p>
            <a:pPr algn="ctr"/>
            <a:r>
              <a:rPr lang="hu-HU" sz="3600" dirty="0" smtClean="0"/>
              <a:t>.NET </a:t>
            </a:r>
            <a:r>
              <a:rPr lang="hu-HU" sz="3600" dirty="0" err="1" smtClean="0"/>
              <a:t>Gadgeteer</a:t>
            </a:r>
            <a:r>
              <a:rPr lang="hu-HU" sz="3600" dirty="0" smtClean="0"/>
              <a:t> – </a:t>
            </a:r>
            <a:r>
              <a:rPr lang="hu-HU" sz="3600" dirty="0" smtClean="0"/>
              <a:t>Egyszerű képmanipuláció</a:t>
            </a:r>
            <a:endParaRPr lang="hu-HU"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Áttekintés</a:t>
            </a:r>
            <a:endParaRPr lang="hu-HU" dirty="0"/>
          </a:p>
        </p:txBody>
      </p:sp>
      <p:sp>
        <p:nvSpPr>
          <p:cNvPr id="3" name="Tartalom helye 2"/>
          <p:cNvSpPr>
            <a:spLocks noGrp="1"/>
          </p:cNvSpPr>
          <p:nvPr>
            <p:ph idx="1"/>
          </p:nvPr>
        </p:nvSpPr>
        <p:spPr/>
        <p:txBody>
          <a:bodyPr/>
          <a:lstStyle/>
          <a:p>
            <a:pPr marL="514350" indent="-514350">
              <a:buFont typeface="+mj-lt"/>
              <a:buAutoNum type="arabicPeriod"/>
            </a:pPr>
            <a:r>
              <a:rPr lang="hu-HU" sz="2400" dirty="0" smtClean="0">
                <a:latin typeface="Times New Roman" pitchFamily="18" charset="0"/>
                <a:cs typeface="Times New Roman" pitchFamily="18" charset="0"/>
              </a:rPr>
              <a:t>A feladat</a:t>
            </a:r>
          </a:p>
          <a:p>
            <a:pPr marL="514350" indent="-514350">
              <a:buFont typeface="+mj-lt"/>
              <a:buAutoNum type="arabicPeriod"/>
            </a:pPr>
            <a:r>
              <a:rPr lang="hu-HU" sz="2400" dirty="0" smtClean="0">
                <a:latin typeface="Times New Roman" pitchFamily="18" charset="0"/>
                <a:cs typeface="Times New Roman" pitchFamily="18" charset="0"/>
              </a:rPr>
              <a:t>Hardverkonfiguráció</a:t>
            </a:r>
          </a:p>
          <a:p>
            <a:pPr marL="514350" indent="-514350">
              <a:buFont typeface="+mj-lt"/>
              <a:buAutoNum type="arabicPeriod"/>
            </a:pPr>
            <a:r>
              <a:rPr lang="hu-HU" sz="2400" dirty="0" smtClean="0">
                <a:latin typeface="Times New Roman" pitchFamily="18" charset="0"/>
                <a:cs typeface="Times New Roman" pitchFamily="18" charset="0"/>
              </a:rPr>
              <a:t>A program megírása</a:t>
            </a:r>
          </a:p>
          <a:p>
            <a:pPr marL="514350" indent="-514350">
              <a:buFont typeface="+mj-lt"/>
              <a:buAutoNum type="arabicPeriod"/>
            </a:pPr>
            <a:r>
              <a:rPr lang="hu-HU" sz="2400" dirty="0" smtClean="0">
                <a:latin typeface="Times New Roman" pitchFamily="18" charset="0"/>
                <a:cs typeface="Times New Roman" pitchFamily="18" charset="0"/>
              </a:rPr>
              <a:t>Az eszköz működés közben</a:t>
            </a:r>
          </a:p>
          <a:p>
            <a:pPr marL="514350" indent="-514350">
              <a:buFont typeface="+mj-lt"/>
              <a:buAutoNum type="arabicPeriod"/>
            </a:pPr>
            <a:r>
              <a:rPr lang="hu-HU" sz="2400" dirty="0" smtClean="0">
                <a:latin typeface="Times New Roman" pitchFamily="18" charset="0"/>
                <a:cs typeface="Times New Roman" pitchFamily="18" charset="0"/>
              </a:rPr>
              <a:t>Felkészülést segítő kérdések</a:t>
            </a:r>
            <a:endParaRPr lang="hu-HU" sz="24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a:t>
            </a:fld>
            <a:endParaRPr lang="hu-HU" dirty="0"/>
          </a:p>
        </p:txBody>
      </p:sp>
    </p:spTree>
    <p:extLst>
      <p:ext uri="{BB962C8B-B14F-4D97-AF65-F5344CB8AC3E}">
        <p14:creationId xmlns:p14="http://schemas.microsoft.com/office/powerpoint/2010/main" val="42671301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1. A feladat</a:t>
            </a:r>
            <a:endParaRPr lang="hu-HU" dirty="0"/>
          </a:p>
        </p:txBody>
      </p:sp>
      <p:sp>
        <p:nvSpPr>
          <p:cNvPr id="3" name="Tartalom helye 2"/>
          <p:cNvSpPr>
            <a:spLocks noGrp="1"/>
          </p:cNvSpPr>
          <p:nvPr>
            <p:ph idx="1"/>
          </p:nvPr>
        </p:nvSpPr>
        <p:spPr>
          <a:xfrm>
            <a:off x="899592" y="980728"/>
            <a:ext cx="7920880" cy="5688632"/>
          </a:xfrm>
        </p:spPr>
        <p:txBody>
          <a:bodyPr/>
          <a:lstStyle/>
          <a:p>
            <a:pPr marL="0" indent="0" algn="just">
              <a:buNone/>
            </a:pPr>
            <a:r>
              <a:rPr lang="hu-HU" sz="2000" dirty="0">
                <a:latin typeface="Times New Roman" pitchFamily="18" charset="0"/>
                <a:ea typeface="Verdana" pitchFamily="34" charset="0"/>
                <a:cs typeface="Times New Roman" pitchFamily="18" charset="0"/>
              </a:rPr>
              <a:t>A feladat célja </a:t>
            </a:r>
            <a:r>
              <a:rPr lang="hu-HU" sz="2000" dirty="0" smtClean="0">
                <a:latin typeface="Times New Roman" pitchFamily="18" charset="0"/>
                <a:ea typeface="Verdana" pitchFamily="34" charset="0"/>
                <a:cs typeface="Times New Roman" pitchFamily="18" charset="0"/>
              </a:rPr>
              <a:t>három egyszerű képmanipulációs eljárás bemutatása a FEZ </a:t>
            </a:r>
            <a:r>
              <a:rPr lang="hu-HU" sz="2000" dirty="0" err="1" smtClean="0">
                <a:latin typeface="Times New Roman" pitchFamily="18" charset="0"/>
                <a:ea typeface="Verdana" pitchFamily="34" charset="0"/>
                <a:cs typeface="Times New Roman" pitchFamily="18" charset="0"/>
              </a:rPr>
              <a:t>Spider</a:t>
            </a:r>
            <a:r>
              <a:rPr lang="hu-HU" sz="2000" dirty="0" smtClean="0">
                <a:latin typeface="Times New Roman" pitchFamily="18" charset="0"/>
                <a:ea typeface="Verdana" pitchFamily="34" charset="0"/>
                <a:cs typeface="Times New Roman" pitchFamily="18" charset="0"/>
              </a:rPr>
              <a:t> panelen</a:t>
            </a:r>
            <a:r>
              <a:rPr lang="hu-HU" sz="2000" dirty="0" smtClean="0">
                <a:latin typeface="Times New Roman" pitchFamily="18" charset="0"/>
                <a:ea typeface="Verdana" pitchFamily="34" charset="0"/>
                <a:cs typeface="Times New Roman" pitchFamily="18" charset="0"/>
              </a:rPr>
              <a:t>. </a:t>
            </a:r>
            <a:endParaRPr lang="hu-HU" sz="2000" dirty="0">
              <a:latin typeface="Times New Roman" pitchFamily="18" charset="0"/>
              <a:ea typeface="Verdana" pitchFamily="34" charset="0"/>
              <a:cs typeface="Times New Roman" pitchFamily="18" charset="0"/>
            </a:endParaRPr>
          </a:p>
          <a:p>
            <a:pPr algn="just"/>
            <a:endParaRPr lang="hu-HU" sz="2000" dirty="0">
              <a:latin typeface="Times New Roman" pitchFamily="18" charset="0"/>
              <a:ea typeface="Verdana" pitchFamily="34" charset="0"/>
              <a:cs typeface="Times New Roman" pitchFamily="18" charset="0"/>
            </a:endParaRPr>
          </a:p>
          <a:p>
            <a:pPr marL="0" indent="0">
              <a:buNone/>
            </a:pPr>
            <a:r>
              <a:rPr lang="hu-HU" sz="2400" b="1" dirty="0">
                <a:latin typeface="Times New Roman" pitchFamily="18" charset="0"/>
                <a:ea typeface="Verdana" pitchFamily="34" charset="0"/>
                <a:cs typeface="Times New Roman" pitchFamily="18" charset="0"/>
              </a:rPr>
              <a:t>Szükséges eszközök</a:t>
            </a:r>
            <a:endParaRPr lang="hu-HU" sz="2000" b="1" dirty="0">
              <a:latin typeface="Times New Roman" pitchFamily="18" charset="0"/>
              <a:ea typeface="Verdana" pitchFamily="34" charset="0"/>
              <a:cs typeface="Times New Roman" pitchFamily="18" charset="0"/>
            </a:endParaRPr>
          </a:p>
          <a:p>
            <a:pPr marL="285750" indent="-285750"/>
            <a:r>
              <a:rPr lang="hu-HU" sz="2000" dirty="0">
                <a:latin typeface="Times New Roman" pitchFamily="18" charset="0"/>
                <a:ea typeface="Verdana" pitchFamily="34" charset="0"/>
                <a:cs typeface="Times New Roman" pitchFamily="18" charset="0"/>
              </a:rPr>
              <a:t>FEZ </a:t>
            </a:r>
            <a:r>
              <a:rPr lang="hu-HU" sz="2000" dirty="0" err="1">
                <a:latin typeface="Times New Roman" pitchFamily="18" charset="0"/>
                <a:ea typeface="Verdana" pitchFamily="34" charset="0"/>
                <a:cs typeface="Times New Roman" pitchFamily="18" charset="0"/>
              </a:rPr>
              <a:t>Spider</a:t>
            </a:r>
            <a:r>
              <a:rPr lang="hu-HU" sz="2000" dirty="0">
                <a:latin typeface="Times New Roman" pitchFamily="18" charset="0"/>
                <a:ea typeface="Verdana" pitchFamily="34" charset="0"/>
                <a:cs typeface="Times New Roman" pitchFamily="18" charset="0"/>
              </a:rPr>
              <a:t> panel </a:t>
            </a:r>
          </a:p>
          <a:p>
            <a:pPr marL="285750" indent="-285750"/>
            <a:r>
              <a:rPr lang="hu-HU" sz="2000" dirty="0">
                <a:latin typeface="Times New Roman" pitchFamily="18" charset="0"/>
                <a:ea typeface="Verdana" pitchFamily="34" charset="0"/>
                <a:cs typeface="Times New Roman" pitchFamily="18" charset="0"/>
              </a:rPr>
              <a:t>1</a:t>
            </a:r>
            <a:r>
              <a:rPr lang="hu-HU" sz="2000" dirty="0" smtClean="0">
                <a:latin typeface="Times New Roman" pitchFamily="18" charset="0"/>
                <a:ea typeface="Verdana" pitchFamily="34" charset="0"/>
                <a:cs typeface="Times New Roman" pitchFamily="18" charset="0"/>
              </a:rPr>
              <a:t> </a:t>
            </a:r>
            <a:r>
              <a:rPr lang="hu-HU" sz="2000" dirty="0">
                <a:latin typeface="Times New Roman" pitchFamily="18" charset="0"/>
                <a:ea typeface="Verdana" pitchFamily="34" charset="0"/>
                <a:cs typeface="Times New Roman" pitchFamily="18" charset="0"/>
              </a:rPr>
              <a:t>db </a:t>
            </a:r>
            <a:r>
              <a:rPr lang="hu-HU" sz="2000" dirty="0" err="1" smtClean="0">
                <a:latin typeface="Times New Roman" pitchFamily="18" charset="0"/>
                <a:ea typeface="Verdana" pitchFamily="34" charset="0"/>
                <a:cs typeface="Times New Roman" pitchFamily="18" charset="0"/>
              </a:rPr>
              <a:t>Button</a:t>
            </a:r>
            <a:endParaRPr lang="hu-HU" sz="2000" dirty="0">
              <a:latin typeface="Times New Roman" pitchFamily="18" charset="0"/>
              <a:ea typeface="Verdana" pitchFamily="34" charset="0"/>
              <a:cs typeface="Times New Roman" pitchFamily="18" charset="0"/>
            </a:endParaRPr>
          </a:p>
          <a:p>
            <a:pPr marL="285750" indent="-285750"/>
            <a:r>
              <a:rPr lang="hu-HU" sz="2000" dirty="0" smtClean="0">
                <a:latin typeface="Times New Roman" pitchFamily="18" charset="0"/>
                <a:ea typeface="Verdana" pitchFamily="34" charset="0"/>
                <a:cs typeface="Times New Roman" pitchFamily="18" charset="0"/>
              </a:rPr>
              <a:t>1 db Kamera</a:t>
            </a:r>
          </a:p>
          <a:p>
            <a:pPr marL="285750" indent="-285750"/>
            <a:r>
              <a:rPr lang="hu-HU" sz="2000" dirty="0" smtClean="0">
                <a:latin typeface="Times New Roman" pitchFamily="18" charset="0"/>
                <a:ea typeface="Verdana" pitchFamily="34" charset="0"/>
                <a:cs typeface="Times New Roman" pitchFamily="18" charset="0"/>
              </a:rPr>
              <a:t>1 db TE35 Kijelző</a:t>
            </a:r>
            <a:endParaRPr lang="hu-HU" sz="2000" dirty="0">
              <a:latin typeface="Times New Roman" pitchFamily="18" charset="0"/>
              <a:ea typeface="Verdana" pitchFamily="34" charset="0"/>
              <a:cs typeface="Times New Roman" pitchFamily="18" charset="0"/>
            </a:endParaRPr>
          </a:p>
          <a:p>
            <a:pPr marL="0" indent="0">
              <a:spcBef>
                <a:spcPts val="1200"/>
              </a:spcBef>
              <a:spcAft>
                <a:spcPts val="0"/>
              </a:spcAft>
              <a:buNone/>
            </a:pPr>
            <a:r>
              <a:rPr lang="hu-HU" sz="2400" b="1" dirty="0" smtClean="0">
                <a:latin typeface="Times New Roman" pitchFamily="18" charset="0"/>
                <a:ea typeface="Verdana" pitchFamily="34" charset="0"/>
                <a:cs typeface="Times New Roman" pitchFamily="18" charset="0"/>
              </a:rPr>
              <a:t>Működés</a:t>
            </a:r>
            <a:endParaRPr lang="hu-HU" sz="2000" b="1" dirty="0">
              <a:latin typeface="Times New Roman" pitchFamily="18" charset="0"/>
              <a:ea typeface="Verdana" pitchFamily="34" charset="0"/>
              <a:cs typeface="Times New Roman" pitchFamily="18" charset="0"/>
            </a:endParaRPr>
          </a:p>
          <a:p>
            <a:pPr marL="0" indent="0" algn="just">
              <a:buNone/>
            </a:pPr>
            <a:r>
              <a:rPr lang="hu-HU" sz="2000" dirty="0">
                <a:latin typeface="Times New Roman" pitchFamily="18" charset="0"/>
                <a:ea typeface="Verdana" pitchFamily="34" charset="0"/>
                <a:cs typeface="Times New Roman" pitchFamily="18" charset="0"/>
              </a:rPr>
              <a:t>Az eszköz működésbe helyezése </a:t>
            </a:r>
            <a:r>
              <a:rPr lang="hu-HU" sz="2000" dirty="0" smtClean="0">
                <a:latin typeface="Times New Roman" pitchFamily="18" charset="0"/>
                <a:ea typeface="Verdana" pitchFamily="34" charset="0"/>
                <a:cs typeface="Times New Roman" pitchFamily="18" charset="0"/>
              </a:rPr>
              <a:t>után a kamera képe a kijelzőn látható. A kijelzőt megérintve elkészül egy kép, amit lekicsinyítünk. A kisebb képről készítünk 3 másolatot, amikből egy szürkeárnyalatos, egy fekete-fehér és egy inverz kép lesz. Miután a képfeldolgozás véget ért, a gomb nyomogatásával lehet váltani a képek között. A kijelző újbóli megérintésével a kamera kép ismét látható válik és készíthetünk egy új képet.</a:t>
            </a:r>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3</a:t>
            </a:fld>
            <a:endParaRPr lang="hu-HU" dirty="0"/>
          </a:p>
        </p:txBody>
      </p:sp>
    </p:spTree>
    <p:extLst>
      <p:ext uri="{BB962C8B-B14F-4D97-AF65-F5344CB8AC3E}">
        <p14:creationId xmlns:p14="http://schemas.microsoft.com/office/powerpoint/2010/main" val="2713749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latin typeface="Times New Roman" pitchFamily="18" charset="0"/>
                <a:cs typeface="Times New Roman" pitchFamily="18" charset="0"/>
              </a:rPr>
              <a:t>2. Hardverkonfiguráció</a:t>
            </a:r>
            <a:endParaRPr lang="hu-HU" dirty="0"/>
          </a:p>
        </p:txBody>
      </p:sp>
      <p:sp>
        <p:nvSpPr>
          <p:cNvPr id="3" name="Tartalom helye 2"/>
          <p:cNvSpPr>
            <a:spLocks noGrp="1"/>
          </p:cNvSpPr>
          <p:nvPr>
            <p:ph idx="1"/>
          </p:nvPr>
        </p:nvSpPr>
        <p:spPr/>
        <p:txBody>
          <a:bodyPr/>
          <a:lstStyle/>
          <a:p>
            <a:pPr marL="0" indent="0">
              <a:buNone/>
            </a:pPr>
            <a:r>
              <a:rPr lang="hu-HU" sz="2000" dirty="0" smtClean="0">
                <a:latin typeface="Times New Roman" pitchFamily="18" charset="0"/>
                <a:cs typeface="Times New Roman" pitchFamily="18" charset="0"/>
              </a:rPr>
              <a:t>Állítsuk össze a következő hardver konfigurációt:</a:t>
            </a:r>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4</a:t>
            </a:fld>
            <a:endParaRPr lang="hu-HU"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183" y="1844824"/>
            <a:ext cx="4476596" cy="3816424"/>
          </a:xfrm>
          <a:prstGeom prst="rect">
            <a:avLst/>
          </a:prstGeom>
        </p:spPr>
      </p:pic>
    </p:spTree>
    <p:extLst>
      <p:ext uri="{BB962C8B-B14F-4D97-AF65-F5344CB8AC3E}">
        <p14:creationId xmlns:p14="http://schemas.microsoft.com/office/powerpoint/2010/main" val="3743808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Kép készítése érintésre (1)</a:t>
            </a:r>
            <a:endParaRPr lang="hu-HU" sz="2000" b="1" dirty="0" smtClean="0">
              <a:latin typeface="Times New Roman" pitchFamily="18" charset="0"/>
              <a:cs typeface="Times New Roman" pitchFamily="18" charset="0"/>
            </a:endParaRPr>
          </a:p>
          <a:p>
            <a:pPr marL="0" indent="0" algn="just">
              <a:buNone/>
            </a:pPr>
            <a:endParaRPr lang="hu-HU" sz="2000" dirty="0" smtClean="0">
              <a:latin typeface="Times New Roman" pitchFamily="18" charset="0"/>
              <a:cs typeface="Times New Roman" pitchFamily="18" charset="0"/>
            </a:endParaRPr>
          </a:p>
          <a:p>
            <a:pPr algn="just"/>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5</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2547444054"/>
              </p:ext>
            </p:extLst>
          </p:nvPr>
        </p:nvGraphicFramePr>
        <p:xfrm>
          <a:off x="1403648" y="1655763"/>
          <a:ext cx="6072188" cy="5202237"/>
        </p:xfrm>
        <a:graphic>
          <a:graphicData uri="http://schemas.openxmlformats.org/presentationml/2006/ole">
            <mc:AlternateContent xmlns:mc="http://schemas.openxmlformats.org/markup-compatibility/2006">
              <mc:Choice xmlns:v="urn:schemas-microsoft-com:vml" Requires="v">
                <p:oleObj spid="_x0000_s33874" name="Dokumentum" r:id="rId3" imgW="6094080" imgH="5222520" progId="Word.OpenDocumentText.12">
                  <p:embed/>
                </p:oleObj>
              </mc:Choice>
              <mc:Fallback>
                <p:oleObj name="Dokumentum" r:id="rId3" imgW="6094080" imgH="5222520" progId="Word.OpenDocumentText.12">
                  <p:embed/>
                  <p:pic>
                    <p:nvPicPr>
                      <p:cNvPr id="0" name=""/>
                      <p:cNvPicPr/>
                      <p:nvPr/>
                    </p:nvPicPr>
                    <p:blipFill>
                      <a:blip r:embed="rId4"/>
                      <a:stretch>
                        <a:fillRect/>
                      </a:stretch>
                    </p:blipFill>
                    <p:spPr>
                      <a:xfrm>
                        <a:off x="1403648" y="1655763"/>
                        <a:ext cx="6072188" cy="5202237"/>
                      </a:xfrm>
                      <a:prstGeom prst="rect">
                        <a:avLst/>
                      </a:prstGeom>
                    </p:spPr>
                  </p:pic>
                </p:oleObj>
              </mc:Fallback>
            </mc:AlternateContent>
          </a:graphicData>
        </a:graphic>
      </p:graphicFrame>
    </p:spTree>
    <p:extLst>
      <p:ext uri="{BB962C8B-B14F-4D97-AF65-F5344CB8AC3E}">
        <p14:creationId xmlns:p14="http://schemas.microsoft.com/office/powerpoint/2010/main" val="127377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 készítése érintésre </a:t>
            </a:r>
            <a:r>
              <a:rPr lang="hu-HU" sz="2400" b="1" dirty="0" smtClean="0">
                <a:latin typeface="Times New Roman" pitchFamily="18" charset="0"/>
                <a:cs typeface="Times New Roman" pitchFamily="18" charset="0"/>
              </a:rPr>
              <a:t>(2)</a:t>
            </a:r>
            <a:endParaRPr lang="hu-HU" sz="2000" b="1" dirty="0">
              <a:latin typeface="Times New Roman" pitchFamily="18" charset="0"/>
              <a:cs typeface="Times New Roman" pitchFamily="18" charset="0"/>
            </a:endParaRPr>
          </a:p>
          <a:p>
            <a:pPr algn="just"/>
            <a:r>
              <a:rPr lang="hu-HU" sz="2000" dirty="0" smtClean="0">
                <a:latin typeface="Times New Roman" pitchFamily="18" charset="0"/>
                <a:ea typeface="Verdana" pitchFamily="34" charset="0"/>
                <a:cs typeface="Times New Roman" pitchFamily="18" charset="0"/>
              </a:rPr>
              <a:t>A kamera modul használatakor már megtanultuk, hogy szükség van egy puffere a folyamatos kép kinyeréséhez. Erre szolgál a </a:t>
            </a:r>
            <a:r>
              <a:rPr lang="hu-HU" sz="2000" dirty="0" err="1" smtClean="0">
                <a:latin typeface="Consolas" pitchFamily="49" charset="0"/>
                <a:ea typeface="Verdana" pitchFamily="34" charset="0"/>
                <a:cs typeface="Consolas" pitchFamily="49" charset="0"/>
              </a:rPr>
              <a:t>buffer</a:t>
            </a:r>
            <a:r>
              <a:rPr lang="hu-HU" sz="2000" dirty="0" smtClean="0">
                <a:latin typeface="Times New Roman" pitchFamily="18" charset="0"/>
                <a:ea typeface="Verdana" pitchFamily="34" charset="0"/>
                <a:cs typeface="Times New Roman" pitchFamily="18" charset="0"/>
              </a:rPr>
              <a:t> Bitmap objektum.</a:t>
            </a:r>
          </a:p>
          <a:p>
            <a:pPr algn="just"/>
            <a:r>
              <a:rPr lang="hu-HU" sz="2000" dirty="0" smtClean="0">
                <a:latin typeface="Times New Roman" pitchFamily="18" charset="0"/>
                <a:ea typeface="Verdana" pitchFamily="34" charset="0"/>
                <a:cs typeface="Times New Roman" pitchFamily="18" charset="0"/>
              </a:rPr>
              <a:t>Ahhoz, hogy a képernyő érintést detektálni tudjuk szükség van egy </a:t>
            </a:r>
            <a:r>
              <a:rPr lang="hu-HU" sz="2000" dirty="0" err="1" smtClean="0">
                <a:latin typeface="Consolas" pitchFamily="49" charset="0"/>
                <a:ea typeface="Verdana" pitchFamily="34" charset="0"/>
                <a:cs typeface="Consolas" pitchFamily="49" charset="0"/>
              </a:rPr>
              <a:t>Window</a:t>
            </a:r>
            <a:r>
              <a:rPr lang="hu-HU" sz="2000" dirty="0" smtClean="0">
                <a:latin typeface="Times New Roman" pitchFamily="18" charset="0"/>
                <a:ea typeface="Verdana" pitchFamily="34" charset="0"/>
                <a:cs typeface="Times New Roman" pitchFamily="18" charset="0"/>
              </a:rPr>
              <a:t> objektumra, aminek valamelyik </a:t>
            </a:r>
            <a:r>
              <a:rPr lang="hu-HU" sz="2000" dirty="0" err="1" smtClean="0">
                <a:latin typeface="Times New Roman" pitchFamily="18" charset="0"/>
                <a:ea typeface="Verdana" pitchFamily="34" charset="0"/>
                <a:cs typeface="Times New Roman" pitchFamily="18" charset="0"/>
              </a:rPr>
              <a:t>Touch</a:t>
            </a:r>
            <a:r>
              <a:rPr lang="hu-HU" sz="2000" dirty="0" smtClean="0">
                <a:latin typeface="Times New Roman" pitchFamily="18" charset="0"/>
                <a:ea typeface="Verdana" pitchFamily="34" charset="0"/>
                <a:cs typeface="Times New Roman" pitchFamily="18" charset="0"/>
              </a:rPr>
              <a:t> eseményét tudjuk figyelni.</a:t>
            </a:r>
          </a:p>
          <a:p>
            <a:pPr algn="just"/>
            <a:r>
              <a:rPr lang="hu-HU" sz="2000" dirty="0" smtClean="0">
                <a:latin typeface="Times New Roman" pitchFamily="18" charset="0"/>
                <a:ea typeface="Verdana" pitchFamily="34" charset="0"/>
                <a:cs typeface="Times New Roman" pitchFamily="18" charset="0"/>
              </a:rPr>
              <a:t>Amikor a kamera modul csatlakozott, feliratkozunk a képernyő </a:t>
            </a:r>
            <a:r>
              <a:rPr lang="hu-HU" sz="2000" dirty="0" err="1" smtClean="0">
                <a:latin typeface="Times New Roman" pitchFamily="18" charset="0"/>
                <a:ea typeface="Verdana" pitchFamily="34" charset="0"/>
                <a:cs typeface="Times New Roman" pitchFamily="18" charset="0"/>
              </a:rPr>
              <a:t>TouchUp</a:t>
            </a:r>
            <a:r>
              <a:rPr lang="hu-HU" sz="2000" dirty="0" smtClean="0">
                <a:latin typeface="Times New Roman" pitchFamily="18" charset="0"/>
                <a:ea typeface="Verdana" pitchFamily="34" charset="0"/>
                <a:cs typeface="Times New Roman" pitchFamily="18" charset="0"/>
              </a:rPr>
              <a:t> eseményére, valamint elindítjuk a kamerát. Az </a:t>
            </a:r>
            <a:r>
              <a:rPr lang="hu-HU" sz="2000" dirty="0" err="1" smtClean="0">
                <a:latin typeface="Consolas" pitchFamily="49" charset="0"/>
                <a:ea typeface="Verdana" pitchFamily="34" charset="0"/>
                <a:cs typeface="Consolas" pitchFamily="49" charset="0"/>
              </a:rPr>
              <a:t>isStreaming</a:t>
            </a:r>
            <a:r>
              <a:rPr lang="hu-HU" sz="2000" dirty="0" smtClean="0">
                <a:latin typeface="Times New Roman" pitchFamily="18" charset="0"/>
                <a:ea typeface="Verdana" pitchFamily="34" charset="0"/>
                <a:cs typeface="Times New Roman" pitchFamily="18" charset="0"/>
              </a:rPr>
              <a:t> változó tartja nyilván, hogy a kamera működés közben van-e.</a:t>
            </a:r>
          </a:p>
          <a:p>
            <a:pPr algn="just"/>
            <a:r>
              <a:rPr lang="hu-HU" sz="2000" dirty="0" smtClean="0">
                <a:latin typeface="Times New Roman" pitchFamily="18" charset="0"/>
                <a:ea typeface="Verdana" pitchFamily="34" charset="0"/>
                <a:cs typeface="Times New Roman" pitchFamily="18" charset="0"/>
              </a:rPr>
              <a:t>Amikor az ablak </a:t>
            </a:r>
            <a:r>
              <a:rPr lang="hu-HU" sz="2000" dirty="0" err="1" smtClean="0">
                <a:latin typeface="Times New Roman" pitchFamily="18" charset="0"/>
                <a:ea typeface="Verdana" pitchFamily="34" charset="0"/>
                <a:cs typeface="Times New Roman" pitchFamily="18" charset="0"/>
              </a:rPr>
              <a:t>TouchUp</a:t>
            </a:r>
            <a:r>
              <a:rPr lang="hu-HU" sz="2000" dirty="0" smtClean="0">
                <a:latin typeface="Times New Roman" pitchFamily="18" charset="0"/>
                <a:ea typeface="Verdana" pitchFamily="34" charset="0"/>
                <a:cs typeface="Times New Roman" pitchFamily="18" charset="0"/>
              </a:rPr>
              <a:t> eseménye meghívódik, akkor attól függően, hogy a kamera milyen állapotban volt előtte, vagy elindítjuk, vagy leállítjuk.</a:t>
            </a:r>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6</a:t>
            </a:fld>
            <a:endParaRPr lang="hu-HU" dirty="0"/>
          </a:p>
        </p:txBody>
      </p:sp>
    </p:spTree>
    <p:extLst>
      <p:ext uri="{BB962C8B-B14F-4D97-AF65-F5344CB8AC3E}">
        <p14:creationId xmlns:p14="http://schemas.microsoft.com/office/powerpoint/2010/main" val="1718012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lgn="just">
              <a:buNone/>
            </a:pPr>
            <a:r>
              <a:rPr lang="hu-HU" sz="2400" b="1" dirty="0" smtClean="0">
                <a:latin typeface="Times New Roman" pitchFamily="18" charset="0"/>
                <a:cs typeface="Times New Roman" pitchFamily="18" charset="0"/>
              </a:rPr>
              <a:t>További kép objektumok hozzáadása (1)</a:t>
            </a:r>
            <a:endParaRPr lang="hu-HU" sz="2400" dirty="0" smtClean="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Egészítsük ki az előző kódot a következőek szerint:</a:t>
            </a:r>
          </a:p>
          <a:p>
            <a:pPr algn="just"/>
            <a:endParaRPr lang="hu-HU" sz="2000" dirty="0" smtClean="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7</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164595279"/>
              </p:ext>
            </p:extLst>
          </p:nvPr>
        </p:nvGraphicFramePr>
        <p:xfrm>
          <a:off x="1331913" y="2058988"/>
          <a:ext cx="7199312" cy="3684587"/>
        </p:xfrm>
        <a:graphic>
          <a:graphicData uri="http://schemas.openxmlformats.org/presentationml/2006/ole">
            <mc:AlternateContent xmlns:mc="http://schemas.openxmlformats.org/markup-compatibility/2006">
              <mc:Choice xmlns:v="urn:schemas-microsoft-com:vml" Requires="v">
                <p:oleObj spid="_x0000_s34886" name="Dokumentum" r:id="rId3" imgW="7228080" imgH="3701880" progId="Word.OpenDocumentText.12">
                  <p:embed/>
                </p:oleObj>
              </mc:Choice>
              <mc:Fallback>
                <p:oleObj name="Dokumentum" r:id="rId3" imgW="7228080" imgH="3701880" progId="Word.OpenDocumentText.12">
                  <p:embed/>
                  <p:pic>
                    <p:nvPicPr>
                      <p:cNvPr id="0" name=""/>
                      <p:cNvPicPr/>
                      <p:nvPr/>
                    </p:nvPicPr>
                    <p:blipFill>
                      <a:blip r:embed="rId4"/>
                      <a:stretch>
                        <a:fillRect/>
                      </a:stretch>
                    </p:blipFill>
                    <p:spPr>
                      <a:xfrm>
                        <a:off x="1331913" y="2058988"/>
                        <a:ext cx="7199312" cy="3684587"/>
                      </a:xfrm>
                      <a:prstGeom prst="rect">
                        <a:avLst/>
                      </a:prstGeom>
                    </p:spPr>
                  </p:pic>
                </p:oleObj>
              </mc:Fallback>
            </mc:AlternateContent>
          </a:graphicData>
        </a:graphic>
      </p:graphicFrame>
    </p:spTree>
    <p:extLst>
      <p:ext uri="{BB962C8B-B14F-4D97-AF65-F5344CB8AC3E}">
        <p14:creationId xmlns:p14="http://schemas.microsoft.com/office/powerpoint/2010/main" val="2871366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lgn="just">
              <a:buNone/>
            </a:pPr>
            <a:r>
              <a:rPr lang="hu-HU" sz="2400" b="1" dirty="0">
                <a:latin typeface="Times New Roman" pitchFamily="18" charset="0"/>
                <a:cs typeface="Times New Roman" pitchFamily="18" charset="0"/>
              </a:rPr>
              <a:t>További kép objektumok hozzáadása </a:t>
            </a:r>
            <a:r>
              <a:rPr lang="hu-HU" sz="2400" b="1" dirty="0" smtClean="0">
                <a:latin typeface="Times New Roman" pitchFamily="18" charset="0"/>
                <a:cs typeface="Times New Roman" pitchFamily="18" charset="0"/>
              </a:rPr>
              <a:t>(2)</a:t>
            </a:r>
            <a:endParaRPr lang="hu-HU" sz="2400" dirty="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Mivel a képeket pixelenként fogjuk manipulálni, érdemes lekicsinyíteni őket. A </a:t>
            </a:r>
            <a:r>
              <a:rPr lang="hu-HU" sz="2000" dirty="0" smtClean="0">
                <a:latin typeface="Consolas" pitchFamily="49" charset="0"/>
                <a:cs typeface="Consolas" pitchFamily="49" charset="0"/>
              </a:rPr>
              <a:t>SCALE_VALUE</a:t>
            </a:r>
            <a:r>
              <a:rPr lang="hu-HU" sz="2000" dirty="0" smtClean="0">
                <a:latin typeface="Times New Roman" pitchFamily="18" charset="0"/>
                <a:cs typeface="Times New Roman" pitchFamily="18" charset="0"/>
              </a:rPr>
              <a:t> fogja megadni a kicsinyítés mértékét. Kicsinyítés nélkül egy 320x240 felbontású képet pixelenként bejárni és módosítani ezen az eszközön nagyon sokáig tartana. Más, optimálisabb megoldásokat szoktak a gyakorlatban alkalmazni (</a:t>
            </a:r>
            <a:r>
              <a:rPr lang="hu-HU" sz="2000" dirty="0" err="1" smtClean="0">
                <a:latin typeface="Times New Roman" pitchFamily="18" charset="0"/>
                <a:cs typeface="Times New Roman" pitchFamily="18" charset="0"/>
              </a:rPr>
              <a:t>unmanaged</a:t>
            </a:r>
            <a:r>
              <a:rPr lang="hu-HU" sz="2000" dirty="0" smtClean="0">
                <a:latin typeface="Times New Roman" pitchFamily="18" charset="0"/>
                <a:cs typeface="Times New Roman" pitchFamily="18" charset="0"/>
              </a:rPr>
              <a:t> </a:t>
            </a:r>
            <a:r>
              <a:rPr lang="hu-HU" sz="2000" dirty="0" err="1" smtClean="0">
                <a:latin typeface="Times New Roman" pitchFamily="18" charset="0"/>
                <a:cs typeface="Times New Roman" pitchFamily="18" charset="0"/>
              </a:rPr>
              <a:t>code</a:t>
            </a:r>
            <a:r>
              <a:rPr lang="hu-HU" sz="2000" dirty="0" smtClean="0">
                <a:latin typeface="Times New Roman" pitchFamily="18" charset="0"/>
                <a:cs typeface="Times New Roman" pitchFamily="18" charset="0"/>
              </a:rPr>
              <a:t>).</a:t>
            </a:r>
          </a:p>
          <a:p>
            <a:pPr algn="just"/>
            <a:r>
              <a:rPr lang="hu-HU" sz="2000" dirty="0" smtClean="0">
                <a:latin typeface="Times New Roman" pitchFamily="18" charset="0"/>
                <a:cs typeface="Times New Roman" pitchFamily="18" charset="0"/>
              </a:rPr>
              <a:t>Mind a három féle képmanipulációhoz létrehozunk egy-egy objektumot:</a:t>
            </a:r>
          </a:p>
          <a:p>
            <a:pPr lvl="1" algn="just"/>
            <a:r>
              <a:rPr lang="hu-HU" sz="1600" dirty="0" err="1" smtClean="0">
                <a:latin typeface="Consolas" pitchFamily="49" charset="0"/>
                <a:cs typeface="Consolas" pitchFamily="49" charset="0"/>
              </a:rPr>
              <a:t>scaledBitmap</a:t>
            </a:r>
            <a:r>
              <a:rPr lang="hu-HU" sz="1600" dirty="0" smtClean="0">
                <a:latin typeface="Times New Roman" pitchFamily="18" charset="0"/>
                <a:cs typeface="Times New Roman" pitchFamily="18" charset="0"/>
              </a:rPr>
              <a:t>: az eredeti kép kicsinyített változata</a:t>
            </a:r>
          </a:p>
          <a:p>
            <a:pPr lvl="1" algn="just"/>
            <a:r>
              <a:rPr lang="hu-HU" sz="1600" dirty="0" err="1" smtClean="0">
                <a:latin typeface="Consolas" pitchFamily="49" charset="0"/>
                <a:cs typeface="Consolas" pitchFamily="49" charset="0"/>
              </a:rPr>
              <a:t>grayScale</a:t>
            </a:r>
            <a:r>
              <a:rPr lang="hu-HU" sz="1600" dirty="0" smtClean="0">
                <a:latin typeface="Times New Roman" pitchFamily="18" charset="0"/>
                <a:cs typeface="Times New Roman" pitchFamily="18" charset="0"/>
              </a:rPr>
              <a:t>: a szürkeárnyalatos képhez fog kelleni</a:t>
            </a:r>
          </a:p>
          <a:p>
            <a:pPr lvl="1" algn="just"/>
            <a:r>
              <a:rPr lang="hu-HU" sz="1600" dirty="0" err="1" smtClean="0">
                <a:latin typeface="Consolas" pitchFamily="49" charset="0"/>
                <a:cs typeface="Consolas" pitchFamily="49" charset="0"/>
              </a:rPr>
              <a:t>blackAndWhite</a:t>
            </a:r>
            <a:r>
              <a:rPr lang="hu-HU" sz="1600" dirty="0" smtClean="0">
                <a:latin typeface="Times New Roman" pitchFamily="18" charset="0"/>
                <a:cs typeface="Times New Roman" pitchFamily="18" charset="0"/>
              </a:rPr>
              <a:t>: a fekete-fehé</a:t>
            </a:r>
            <a:r>
              <a:rPr lang="hu-HU" sz="1600" dirty="0" smtClean="0">
                <a:latin typeface="Times New Roman" pitchFamily="18" charset="0"/>
                <a:cs typeface="Times New Roman" pitchFamily="18" charset="0"/>
              </a:rPr>
              <a:t>r képhez</a:t>
            </a:r>
          </a:p>
          <a:p>
            <a:pPr lvl="1" algn="just"/>
            <a:r>
              <a:rPr lang="hu-HU" sz="1600" dirty="0" err="1" smtClean="0">
                <a:latin typeface="Consolas" pitchFamily="49" charset="0"/>
                <a:cs typeface="Consolas" pitchFamily="49" charset="0"/>
              </a:rPr>
              <a:t>inverted</a:t>
            </a:r>
            <a:r>
              <a:rPr lang="hu-HU" sz="1600" dirty="0" smtClean="0">
                <a:latin typeface="Times New Roman" pitchFamily="18" charset="0"/>
                <a:cs typeface="Times New Roman" pitchFamily="18" charset="0"/>
              </a:rPr>
              <a:t>: az inverz kép előállításához kell</a:t>
            </a:r>
            <a:endParaRPr lang="hu-HU" sz="1600" dirty="0">
              <a:latin typeface="Times New Roman" pitchFamily="18" charset="0"/>
              <a:cs typeface="Times New Roman" pitchFamily="18" charset="0"/>
            </a:endParaRPr>
          </a:p>
          <a:p>
            <a:pPr marL="0" indent="0">
              <a:buNone/>
            </a:pPr>
            <a:endParaRPr lang="hu-HU" sz="2400" b="1" dirty="0" smtClean="0">
              <a:latin typeface="Times New Roman" pitchFamily="18" charset="0"/>
              <a:cs typeface="Times New Roman" pitchFamily="18" charset="0"/>
            </a:endParaRPr>
          </a:p>
          <a:p>
            <a:pPr marL="0" indent="0">
              <a:buNone/>
            </a:pPr>
            <a:endParaRPr lang="hu-HU" sz="2400" b="1" dirty="0">
              <a:latin typeface="Times New Roman" pitchFamily="18" charset="0"/>
              <a:cs typeface="Times New Roman" pitchFamily="18" charset="0"/>
            </a:endParaRPr>
          </a:p>
          <a:p>
            <a:pPr marL="0" indent="0">
              <a:buNone/>
            </a:pPr>
            <a:endParaRPr lang="hu-HU" sz="2400" b="1"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8</a:t>
            </a:fld>
            <a:endParaRPr lang="hu-HU" dirty="0"/>
          </a:p>
        </p:txBody>
      </p:sp>
    </p:spTree>
    <p:extLst>
      <p:ext uri="{BB962C8B-B14F-4D97-AF65-F5344CB8AC3E}">
        <p14:creationId xmlns:p14="http://schemas.microsoft.com/office/powerpoint/2010/main" val="3243394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Képfeldolgozás – Szürkeárnyalatos kép</a:t>
            </a:r>
            <a:endParaRPr lang="hu-HU" sz="2400" b="1" dirty="0" smtClean="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A szürkeárnyalatos kép tulajdonképpen a</a:t>
            </a:r>
            <a:r>
              <a:rPr lang="hu-HU" sz="2000" dirty="0" smtClean="0"/>
              <a:t> </a:t>
            </a:r>
            <a:r>
              <a:rPr lang="hu-HU" sz="2000" dirty="0"/>
              <a:t>fekete, a fehér és a kettő közötti árnyalatokból felépülő kép. </a:t>
            </a:r>
            <a:r>
              <a:rPr lang="hu-HU" sz="2000" dirty="0" smtClean="0"/>
              <a:t>Az egyes R-G-B pixelhelyeken lévő értékek átlagolásával lehet előállítani, aminek értéke 0-255 tartományban lesz.</a:t>
            </a:r>
          </a:p>
          <a:p>
            <a:pPr algn="just"/>
            <a:r>
              <a:rPr lang="hu-HU" sz="2000" dirty="0" smtClean="0"/>
              <a:t>Tehát ha minden pixelértéken vesszük az R-G-B komponenseket, ezeket átlagoljuk és visszaírjuk, egy szürkeárnyalatos képet kapunk.</a:t>
            </a:r>
          </a:p>
          <a:p>
            <a:pPr algn="just"/>
            <a:endParaRPr lang="hu-HU" sz="2000" dirty="0" smtClean="0">
              <a:latin typeface="Times New Roman" pitchFamily="18" charset="0"/>
              <a:cs typeface="Times New Roman" pitchFamily="18" charset="0"/>
            </a:endParaRPr>
          </a:p>
          <a:p>
            <a:endParaRPr lang="hu-HU" sz="2000" dirty="0"/>
          </a:p>
          <a:p>
            <a:endParaRPr lang="hu-HU" sz="2000" dirty="0" smtClean="0"/>
          </a:p>
          <a:p>
            <a:endParaRPr lang="hu-HU" sz="2000" dirty="0"/>
          </a:p>
          <a:p>
            <a:endParaRPr lang="hu-HU" sz="2000" dirty="0" smtClean="0"/>
          </a:p>
          <a:p>
            <a:pPr algn="just"/>
            <a:endParaRPr lang="hu-HU" sz="2000" dirty="0" smtClean="0">
              <a:latin typeface="Times New Roman" pitchFamily="18" charset="0"/>
              <a:cs typeface="Times New Roman" pitchFamily="18" charset="0"/>
            </a:endParaRPr>
          </a:p>
          <a:p>
            <a:endParaRPr lang="hu-HU" sz="2000" dirty="0"/>
          </a:p>
          <a:p>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9</a:t>
            </a:fld>
            <a:endParaRPr lang="hu-HU" dirty="0"/>
          </a:p>
        </p:txBody>
      </p:sp>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3645024"/>
            <a:ext cx="3672408" cy="2751529"/>
          </a:xfrm>
          <a:prstGeom prst="rect">
            <a:avLst/>
          </a:prstGeom>
        </p:spPr>
      </p:pic>
      <p:pic>
        <p:nvPicPr>
          <p:cNvPr id="8" name="Kép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076" y="3645023"/>
            <a:ext cx="3666019" cy="2751529"/>
          </a:xfrm>
          <a:prstGeom prst="rect">
            <a:avLst/>
          </a:prstGeom>
        </p:spPr>
      </p:pic>
    </p:spTree>
    <p:extLst>
      <p:ext uri="{BB962C8B-B14F-4D97-AF65-F5344CB8AC3E}">
        <p14:creationId xmlns:p14="http://schemas.microsoft.com/office/powerpoint/2010/main" val="2949617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Képfeldolgozás – </a:t>
            </a:r>
            <a:r>
              <a:rPr lang="hu-HU" sz="2400" b="1" dirty="0" smtClean="0">
                <a:latin typeface="Times New Roman" pitchFamily="18" charset="0"/>
                <a:cs typeface="Times New Roman" pitchFamily="18" charset="0"/>
              </a:rPr>
              <a:t>Fekete-fehér </a:t>
            </a:r>
            <a:r>
              <a:rPr lang="hu-HU" sz="2400" b="1" dirty="0">
                <a:latin typeface="Times New Roman" pitchFamily="18" charset="0"/>
                <a:cs typeface="Times New Roman" pitchFamily="18" charset="0"/>
              </a:rPr>
              <a:t>kép</a:t>
            </a:r>
          </a:p>
          <a:p>
            <a:pPr algn="just"/>
            <a:r>
              <a:rPr lang="hu-HU" sz="2000" dirty="0" smtClean="0">
                <a:latin typeface="Times New Roman" pitchFamily="18" charset="0"/>
                <a:ea typeface="Verdana" pitchFamily="34" charset="0"/>
                <a:cs typeface="Times New Roman" pitchFamily="18" charset="0"/>
              </a:rPr>
              <a:t>Egy fekete-fehér kép csak fekete és fehér képpontokból áll. Legegyszerűbben egy szürkeárnyalatos képből állítható elő küszöböléssel. Ez azt jelenti, hogy amennyiben egy meghatározott küszöbértéknél nagyobb érték van egy pixelhelyen, akkor 255 (fehér) érték kerül beírásra, különben 0 (fekete).</a:t>
            </a:r>
            <a:endParaRPr lang="hu-HU" sz="2000" dirty="0" smtClean="0">
              <a:latin typeface="Times New Roman" pitchFamily="18" charset="0"/>
              <a:ea typeface="Verdana" pitchFamily="34"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10</a:t>
            </a:fld>
            <a:endParaRPr lang="hu-HU" dirty="0"/>
          </a:p>
        </p:txBody>
      </p:sp>
      <p:pic>
        <p:nvPicPr>
          <p:cNvPr id="6" name="Kép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3645024"/>
            <a:ext cx="3672408" cy="2751529"/>
          </a:xfrm>
          <a:prstGeom prst="rect">
            <a:avLst/>
          </a:prstGeom>
        </p:spPr>
      </p:pic>
      <p:pic>
        <p:nvPicPr>
          <p:cNvPr id="7"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076" y="3646030"/>
            <a:ext cx="3666019" cy="2749514"/>
          </a:xfrm>
          <a:prstGeom prst="rect">
            <a:avLst/>
          </a:prstGeom>
        </p:spPr>
      </p:pic>
    </p:spTree>
    <p:extLst>
      <p:ext uri="{BB962C8B-B14F-4D97-AF65-F5344CB8AC3E}">
        <p14:creationId xmlns:p14="http://schemas.microsoft.com/office/powerpoint/2010/main" val="2914369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Képfeldolgozás – </a:t>
            </a:r>
            <a:r>
              <a:rPr lang="hu-HU" sz="2400" b="1" dirty="0" smtClean="0">
                <a:latin typeface="Times New Roman" pitchFamily="18" charset="0"/>
                <a:cs typeface="Times New Roman" pitchFamily="18" charset="0"/>
              </a:rPr>
              <a:t>Inverz </a:t>
            </a:r>
            <a:r>
              <a:rPr lang="hu-HU" sz="2400" b="1" dirty="0">
                <a:latin typeface="Times New Roman" pitchFamily="18" charset="0"/>
                <a:cs typeface="Times New Roman" pitchFamily="18" charset="0"/>
              </a:rPr>
              <a:t>kép</a:t>
            </a:r>
          </a:p>
          <a:p>
            <a:pPr algn="just"/>
            <a:r>
              <a:rPr lang="hu-HU" sz="2000" dirty="0" smtClean="0">
                <a:latin typeface="Times New Roman" pitchFamily="18" charset="0"/>
                <a:cs typeface="Times New Roman" pitchFamily="18" charset="0"/>
              </a:rPr>
              <a:t>Egy inverz kép valamilyen kép „negatívja”. Az egyes pixelhelyeken lévő R-G-B komponensek lényegében „tükrözve” vannak. Mivel 0 és 255 közötti értékekről van szó, így a 128 értékre vannak „tükrözve”. Az inverz értéket úgy kaphatjuk meg, hogy az eredetit kivontjuk a 255-ből.</a:t>
            </a:r>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pPr marL="0" indent="0">
              <a:buNone/>
            </a:pPr>
            <a:endParaRPr lang="hu-HU" sz="2000" dirty="0" smtClean="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pPr marL="0" indent="0">
              <a:buNone/>
            </a:pPr>
            <a:endParaRPr lang="hu-HU" sz="2000" dirty="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11</a:t>
            </a:fld>
            <a:endParaRPr lang="hu-HU" dirty="0"/>
          </a:p>
        </p:txBody>
      </p:sp>
      <p:pic>
        <p:nvPicPr>
          <p:cNvPr id="7" name="Kép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3645024"/>
            <a:ext cx="3672408" cy="2751529"/>
          </a:xfrm>
          <a:prstGeom prst="rect">
            <a:avLst/>
          </a:prstGeom>
        </p:spPr>
      </p:pic>
      <p:pic>
        <p:nvPicPr>
          <p:cNvPr id="8" name="Kép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076" y="3651551"/>
            <a:ext cx="3666019" cy="2738472"/>
          </a:xfrm>
          <a:prstGeom prst="rect">
            <a:avLst/>
          </a:prstGeom>
        </p:spPr>
      </p:pic>
    </p:spTree>
    <p:extLst>
      <p:ext uri="{BB962C8B-B14F-4D97-AF65-F5344CB8AC3E}">
        <p14:creationId xmlns:p14="http://schemas.microsoft.com/office/powerpoint/2010/main" val="2864804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Képek feldolgozása </a:t>
            </a:r>
            <a:r>
              <a:rPr lang="hu-HU" sz="2400" b="1" dirty="0" smtClean="0">
                <a:latin typeface="Times New Roman" pitchFamily="18" charset="0"/>
                <a:cs typeface="Times New Roman" pitchFamily="18" charset="0"/>
              </a:rPr>
              <a:t>(1)</a:t>
            </a:r>
          </a:p>
          <a:p>
            <a:pPr algn="just"/>
            <a:r>
              <a:rPr lang="hu-HU" sz="1800" dirty="0" smtClean="0">
                <a:latin typeface="Times New Roman" pitchFamily="18" charset="0"/>
                <a:ea typeface="Verdana" pitchFamily="34" charset="0"/>
                <a:cs typeface="Times New Roman" pitchFamily="18" charset="0"/>
              </a:rPr>
              <a:t>Hozzuk létre a következő metódust:</a:t>
            </a:r>
            <a:endParaRPr lang="hu-HU" sz="1600" dirty="0">
              <a:latin typeface="Times New Roman" pitchFamily="18" charset="0"/>
              <a:ea typeface="Verdana" pitchFamily="34" charset="0"/>
              <a:cs typeface="Times New Roman" pitchFamily="18" charset="0"/>
            </a:endParaRPr>
          </a:p>
          <a:p>
            <a:pPr lvl="1" algn="just"/>
            <a:endParaRPr lang="hu-HU" sz="1600" dirty="0" smtClean="0">
              <a:latin typeface="Times New Roman" pitchFamily="18" charset="0"/>
              <a:ea typeface="Verdana" pitchFamily="34" charset="0"/>
              <a:cs typeface="Times New Roman" pitchFamily="18" charset="0"/>
            </a:endParaRPr>
          </a:p>
          <a:p>
            <a:pPr lvl="1" algn="just"/>
            <a:endParaRPr lang="hu-HU" sz="1600" dirty="0">
              <a:latin typeface="Times New Roman" pitchFamily="18" charset="0"/>
              <a:ea typeface="Verdana" pitchFamily="34" charset="0"/>
              <a:cs typeface="Times New Roman" pitchFamily="18" charset="0"/>
            </a:endParaRPr>
          </a:p>
          <a:p>
            <a:pPr lvl="1" algn="just"/>
            <a:endParaRPr lang="hu-HU" sz="1600" dirty="0" smtClean="0">
              <a:latin typeface="Times New Roman" pitchFamily="18" charset="0"/>
              <a:ea typeface="Verdana" pitchFamily="34" charset="0"/>
              <a:cs typeface="Times New Roman" pitchFamily="18" charset="0"/>
            </a:endParaRPr>
          </a:p>
          <a:p>
            <a:pPr lvl="1" algn="just"/>
            <a:endParaRPr lang="hu-HU" sz="1600" dirty="0">
              <a:latin typeface="Times New Roman" pitchFamily="18" charset="0"/>
              <a:ea typeface="Verdana" pitchFamily="34" charset="0"/>
              <a:cs typeface="Times New Roman" pitchFamily="18" charset="0"/>
            </a:endParaRPr>
          </a:p>
          <a:p>
            <a:pPr lvl="1" algn="just"/>
            <a:endParaRPr lang="hu-HU" sz="1600" dirty="0" smtClean="0">
              <a:latin typeface="Times New Roman" pitchFamily="18" charset="0"/>
              <a:ea typeface="Verdana" pitchFamily="34" charset="0"/>
              <a:cs typeface="Times New Roman" pitchFamily="18" charset="0"/>
            </a:endParaRPr>
          </a:p>
          <a:p>
            <a:pPr lvl="1" algn="just"/>
            <a:endParaRPr lang="hu-HU" sz="1600" dirty="0">
              <a:latin typeface="Times New Roman" pitchFamily="18" charset="0"/>
              <a:ea typeface="Verdana" pitchFamily="34" charset="0"/>
              <a:cs typeface="Times New Roman" pitchFamily="18" charset="0"/>
            </a:endParaRPr>
          </a:p>
          <a:p>
            <a:pPr lvl="1" algn="just"/>
            <a:endParaRPr lang="hu-HU" sz="1600" dirty="0" smtClean="0">
              <a:latin typeface="Times New Roman" pitchFamily="18" charset="0"/>
              <a:ea typeface="Verdana" pitchFamily="34" charset="0"/>
              <a:cs typeface="Times New Roman" pitchFamily="18" charset="0"/>
            </a:endParaRPr>
          </a:p>
          <a:p>
            <a:pPr lvl="1" algn="just"/>
            <a:endParaRPr lang="hu-HU" sz="1600" dirty="0">
              <a:latin typeface="Times New Roman" pitchFamily="18" charset="0"/>
              <a:ea typeface="Verdana" pitchFamily="34" charset="0"/>
              <a:cs typeface="Times New Roman" pitchFamily="18" charset="0"/>
            </a:endParaRPr>
          </a:p>
          <a:p>
            <a:pPr algn="just"/>
            <a:endParaRPr lang="hu-HU" sz="2000" dirty="0" smtClean="0">
              <a:latin typeface="Times New Roman" pitchFamily="18" charset="0"/>
              <a:cs typeface="Times New Roman" pitchFamily="18" charset="0"/>
            </a:endParaRPr>
          </a:p>
          <a:p>
            <a:pPr marL="457200" lvl="1" indent="0">
              <a:buNone/>
            </a:pPr>
            <a:endParaRPr lang="hu-HU" sz="16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12</a:t>
            </a:fld>
            <a:endParaRPr lang="hu-HU" dirty="0"/>
          </a:p>
        </p:txBody>
      </p:sp>
      <p:graphicFrame>
        <p:nvGraphicFramePr>
          <p:cNvPr id="6" name="Objektum 5"/>
          <p:cNvGraphicFramePr>
            <a:graphicFrameLocks noChangeAspect="1"/>
          </p:cNvGraphicFramePr>
          <p:nvPr>
            <p:extLst>
              <p:ext uri="{D42A27DB-BD31-4B8C-83A1-F6EECF244321}">
                <p14:modId xmlns:p14="http://schemas.microsoft.com/office/powerpoint/2010/main" val="1092905920"/>
              </p:ext>
            </p:extLst>
          </p:nvPr>
        </p:nvGraphicFramePr>
        <p:xfrm>
          <a:off x="1119188" y="1989138"/>
          <a:ext cx="7580312" cy="4775200"/>
        </p:xfrm>
        <a:graphic>
          <a:graphicData uri="http://schemas.openxmlformats.org/presentationml/2006/ole">
            <mc:AlternateContent xmlns:mc="http://schemas.openxmlformats.org/markup-compatibility/2006">
              <mc:Choice xmlns:v="urn:schemas-microsoft-com:vml" Requires="v">
                <p:oleObj spid="_x0000_s29889" name="Dokumentum" r:id="rId3" imgW="7602840" imgH="4793400" progId="Word.OpenDocumentText.12">
                  <p:embed/>
                </p:oleObj>
              </mc:Choice>
              <mc:Fallback>
                <p:oleObj name="Dokumentum" r:id="rId3" imgW="7602840" imgH="4793400" progId="Word.OpenDocumentText.12">
                  <p:embed/>
                  <p:pic>
                    <p:nvPicPr>
                      <p:cNvPr id="0" name=""/>
                      <p:cNvPicPr/>
                      <p:nvPr/>
                    </p:nvPicPr>
                    <p:blipFill>
                      <a:blip r:embed="rId4"/>
                      <a:stretch>
                        <a:fillRect/>
                      </a:stretch>
                    </p:blipFill>
                    <p:spPr>
                      <a:xfrm>
                        <a:off x="1119188" y="1989138"/>
                        <a:ext cx="7580312" cy="4775200"/>
                      </a:xfrm>
                      <a:prstGeom prst="rect">
                        <a:avLst/>
                      </a:prstGeom>
                    </p:spPr>
                  </p:pic>
                </p:oleObj>
              </mc:Fallback>
            </mc:AlternateContent>
          </a:graphicData>
        </a:graphic>
      </p:graphicFrame>
    </p:spTree>
    <p:extLst>
      <p:ext uri="{BB962C8B-B14F-4D97-AF65-F5344CB8AC3E}">
        <p14:creationId xmlns:p14="http://schemas.microsoft.com/office/powerpoint/2010/main" val="4285029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Képek feldolgozása </a:t>
            </a:r>
            <a:r>
              <a:rPr lang="hu-HU" sz="2400" b="1" dirty="0" smtClean="0">
                <a:latin typeface="Times New Roman" pitchFamily="18" charset="0"/>
                <a:cs typeface="Times New Roman" pitchFamily="18" charset="0"/>
              </a:rPr>
              <a:t>(2)</a:t>
            </a:r>
            <a:endParaRPr lang="hu-HU" sz="2400" b="1" dirty="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Először létrehozzuk a kicsinyített képet a </a:t>
            </a:r>
            <a:r>
              <a:rPr lang="hu-HU" sz="2000" dirty="0" err="1" smtClean="0">
                <a:latin typeface="Consolas" pitchFamily="49" charset="0"/>
                <a:cs typeface="Consolas" pitchFamily="49" charset="0"/>
              </a:rPr>
              <a:t>buffer</a:t>
            </a:r>
            <a:r>
              <a:rPr lang="hu-HU" sz="2000" dirty="0" smtClean="0">
                <a:latin typeface="Times New Roman" pitchFamily="18" charset="0"/>
                <a:cs typeface="Times New Roman" pitchFamily="18" charset="0"/>
              </a:rPr>
              <a:t> felhasználásával (mivel az mindig tartalmazza az aktuális képet).</a:t>
            </a:r>
            <a:endParaRPr lang="hu-HU" sz="2000" dirty="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Egy beágyazott </a:t>
            </a:r>
            <a:r>
              <a:rPr lang="hu-HU" sz="2000" dirty="0" err="1" smtClean="0">
                <a:latin typeface="Times New Roman" pitchFamily="18" charset="0"/>
                <a:cs typeface="Times New Roman" pitchFamily="18" charset="0"/>
              </a:rPr>
              <a:t>for</a:t>
            </a:r>
            <a:r>
              <a:rPr lang="hu-HU" sz="2000" dirty="0" smtClean="0">
                <a:latin typeface="Times New Roman" pitchFamily="18" charset="0"/>
                <a:cs typeface="Times New Roman" pitchFamily="18" charset="0"/>
              </a:rPr>
              <a:t> ciklussal végigiterálunk a képen és vesszük az aktuális pixelt.</a:t>
            </a:r>
          </a:p>
          <a:p>
            <a:pPr algn="just"/>
            <a:r>
              <a:rPr lang="hu-HU" sz="2000" dirty="0" smtClean="0">
                <a:latin typeface="Times New Roman" pitchFamily="18" charset="0"/>
                <a:cs typeface="Times New Roman" pitchFamily="18" charset="0"/>
              </a:rPr>
              <a:t>A szürkeárnyalatos képhez vesszük az egyes színcsatornák átlagát és beleírjuk a </a:t>
            </a:r>
            <a:r>
              <a:rPr lang="hu-HU" sz="2000" dirty="0" err="1" smtClean="0">
                <a:latin typeface="Consolas" pitchFamily="49" charset="0"/>
                <a:cs typeface="Consolas" pitchFamily="49" charset="0"/>
              </a:rPr>
              <a:t>grayScale</a:t>
            </a:r>
            <a:r>
              <a:rPr lang="hu-HU" sz="2000" dirty="0" smtClean="0">
                <a:latin typeface="Times New Roman" pitchFamily="18" charset="0"/>
                <a:cs typeface="Times New Roman" pitchFamily="18" charset="0"/>
              </a:rPr>
              <a:t> Bitmap objektumba.</a:t>
            </a:r>
          </a:p>
          <a:p>
            <a:pPr algn="just"/>
            <a:r>
              <a:rPr lang="hu-HU" sz="2000" dirty="0" smtClean="0">
                <a:latin typeface="Times New Roman" pitchFamily="18" charset="0"/>
                <a:cs typeface="Times New Roman" pitchFamily="18" charset="0"/>
              </a:rPr>
              <a:t>A fekete-fehér képhez az előző szürkeárnyalatos értéket küszöböljük 128-cal (lehet kísérletezni) és az így előálló értéket beírjuk a </a:t>
            </a:r>
            <a:r>
              <a:rPr lang="hu-HU" sz="2000" dirty="0" err="1" smtClean="0">
                <a:latin typeface="Consolas" pitchFamily="49" charset="0"/>
                <a:cs typeface="Consolas" pitchFamily="49" charset="0"/>
              </a:rPr>
              <a:t>blackAndWhite</a:t>
            </a:r>
            <a:r>
              <a:rPr lang="hu-HU" sz="2000" dirty="0" smtClean="0">
                <a:latin typeface="Times New Roman" pitchFamily="18" charset="0"/>
                <a:cs typeface="Times New Roman" pitchFamily="18" charset="0"/>
              </a:rPr>
              <a:t> Bitmap adott pixelhelyének minden csatornájába.</a:t>
            </a:r>
          </a:p>
          <a:p>
            <a:pPr algn="just"/>
            <a:r>
              <a:rPr lang="hu-HU" sz="2000" dirty="0" smtClean="0">
                <a:latin typeface="Times New Roman" pitchFamily="18" charset="0"/>
                <a:cs typeface="Times New Roman" pitchFamily="18" charset="0"/>
              </a:rPr>
              <a:t>Az inverz kép előállításához az R-G-B csatornákon lévő értékeket kivonjuk 255-ből és beleírjuk az </a:t>
            </a:r>
            <a:r>
              <a:rPr lang="hu-HU" sz="2000" dirty="0" err="1" smtClean="0">
                <a:latin typeface="Consolas" pitchFamily="49" charset="0"/>
                <a:cs typeface="Consolas" pitchFamily="49" charset="0"/>
              </a:rPr>
              <a:t>inverted</a:t>
            </a:r>
            <a:r>
              <a:rPr lang="hu-HU" sz="2000" dirty="0" smtClean="0">
                <a:latin typeface="Times New Roman" pitchFamily="18" charset="0"/>
                <a:cs typeface="Times New Roman" pitchFamily="18" charset="0"/>
              </a:rPr>
              <a:t> Bitmap-be.</a:t>
            </a:r>
          </a:p>
          <a:p>
            <a:pPr algn="just"/>
            <a:r>
              <a:rPr lang="hu-HU" sz="2000" dirty="0" smtClean="0">
                <a:latin typeface="Times New Roman" pitchFamily="18" charset="0"/>
                <a:cs typeface="Times New Roman" pitchFamily="18" charset="0"/>
              </a:rPr>
              <a:t>Így előáll 4 darab kicsinyített kép, a normál és a három átalakított.</a:t>
            </a:r>
            <a:endParaRPr lang="hu-HU" sz="2000" dirty="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13</a:t>
            </a:fld>
            <a:endParaRPr lang="hu-HU" dirty="0"/>
          </a:p>
        </p:txBody>
      </p:sp>
    </p:spTree>
    <p:extLst>
      <p:ext uri="{BB962C8B-B14F-4D97-AF65-F5344CB8AC3E}">
        <p14:creationId xmlns:p14="http://schemas.microsoft.com/office/powerpoint/2010/main" val="969500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Képek feldolgozása </a:t>
            </a:r>
            <a:r>
              <a:rPr lang="hu-HU" sz="2400" b="1" dirty="0" smtClean="0">
                <a:latin typeface="Times New Roman" pitchFamily="18" charset="0"/>
                <a:cs typeface="Times New Roman" pitchFamily="18" charset="0"/>
              </a:rPr>
              <a:t>(3)</a:t>
            </a:r>
            <a:endParaRPr lang="hu-HU" sz="2400" b="1" dirty="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Egészítsük ki az ablak </a:t>
            </a:r>
            <a:r>
              <a:rPr lang="hu-HU" sz="2000" dirty="0" err="1" smtClean="0">
                <a:latin typeface="Times New Roman" pitchFamily="18" charset="0"/>
                <a:cs typeface="Times New Roman" pitchFamily="18" charset="0"/>
              </a:rPr>
              <a:t>TouchUp</a:t>
            </a:r>
            <a:r>
              <a:rPr lang="hu-HU" sz="2000" dirty="0" smtClean="0">
                <a:latin typeface="Times New Roman" pitchFamily="18" charset="0"/>
                <a:cs typeface="Times New Roman" pitchFamily="18" charset="0"/>
              </a:rPr>
              <a:t> eseménykezelőjét:</a:t>
            </a:r>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14</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1242514240"/>
              </p:ext>
            </p:extLst>
          </p:nvPr>
        </p:nvGraphicFramePr>
        <p:xfrm>
          <a:off x="1403648" y="2060848"/>
          <a:ext cx="6684962" cy="4297363"/>
        </p:xfrm>
        <a:graphic>
          <a:graphicData uri="http://schemas.openxmlformats.org/presentationml/2006/ole">
            <mc:AlternateContent xmlns:mc="http://schemas.openxmlformats.org/markup-compatibility/2006">
              <mc:Choice xmlns:v="urn:schemas-microsoft-com:vml" Requires="v">
                <p:oleObj spid="_x0000_s35880" name="Dokumentum" r:id="rId3" imgW="6687720" imgH="4308120" progId="Word.OpenDocumentText.12">
                  <p:embed/>
                </p:oleObj>
              </mc:Choice>
              <mc:Fallback>
                <p:oleObj name="Dokumentum" r:id="rId3" imgW="6687720" imgH="4308120" progId="Word.OpenDocumentText.12">
                  <p:embed/>
                  <p:pic>
                    <p:nvPicPr>
                      <p:cNvPr id="0" name=""/>
                      <p:cNvPicPr/>
                      <p:nvPr/>
                    </p:nvPicPr>
                    <p:blipFill>
                      <a:blip r:embed="rId4"/>
                      <a:stretch>
                        <a:fillRect/>
                      </a:stretch>
                    </p:blipFill>
                    <p:spPr>
                      <a:xfrm>
                        <a:off x="1403648" y="2060848"/>
                        <a:ext cx="6684962" cy="4297363"/>
                      </a:xfrm>
                      <a:prstGeom prst="rect">
                        <a:avLst/>
                      </a:prstGeom>
                    </p:spPr>
                  </p:pic>
                </p:oleObj>
              </mc:Fallback>
            </mc:AlternateContent>
          </a:graphicData>
        </a:graphic>
      </p:graphicFrame>
    </p:spTree>
    <p:extLst>
      <p:ext uri="{BB962C8B-B14F-4D97-AF65-F5344CB8AC3E}">
        <p14:creationId xmlns:p14="http://schemas.microsoft.com/office/powerpoint/2010/main" val="3892530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buNone/>
            </a:pPr>
            <a:r>
              <a:rPr lang="hu-HU" sz="2400" b="1" dirty="0">
                <a:latin typeface="Times New Roman" pitchFamily="18" charset="0"/>
                <a:cs typeface="Times New Roman" pitchFamily="18" charset="0"/>
              </a:rPr>
              <a:t>Képek feldolgozása </a:t>
            </a:r>
            <a:r>
              <a:rPr lang="hu-HU" sz="2400" b="1" dirty="0" smtClean="0">
                <a:latin typeface="Times New Roman" pitchFamily="18" charset="0"/>
                <a:cs typeface="Times New Roman" pitchFamily="18" charset="0"/>
              </a:rPr>
              <a:t>(4)</a:t>
            </a:r>
            <a:endParaRPr lang="hu-HU" sz="2400" b="1" dirty="0">
              <a:latin typeface="Times New Roman" pitchFamily="18" charset="0"/>
              <a:cs typeface="Times New Roman" pitchFamily="18" charset="0"/>
            </a:endParaRPr>
          </a:p>
          <a:p>
            <a:pPr algn="just"/>
            <a:r>
              <a:rPr lang="hu-HU" sz="2000" dirty="0" smtClean="0">
                <a:latin typeface="Times New Roman" pitchFamily="18" charset="0"/>
                <a:cs typeface="Times New Roman" pitchFamily="18" charset="0"/>
              </a:rPr>
              <a:t>A </a:t>
            </a:r>
            <a:r>
              <a:rPr lang="hu-HU" sz="2000" dirty="0" err="1" smtClean="0">
                <a:latin typeface="Consolas" pitchFamily="49" charset="0"/>
                <a:cs typeface="Consolas" pitchFamily="49" charset="0"/>
              </a:rPr>
              <a:t>currentMode</a:t>
            </a:r>
            <a:r>
              <a:rPr lang="hu-HU" sz="2000" dirty="0" smtClean="0">
                <a:latin typeface="Times New Roman" pitchFamily="18" charset="0"/>
                <a:cs typeface="Times New Roman" pitchFamily="18" charset="0"/>
              </a:rPr>
              <a:t> fogja jelölni, hogy éppen melyik kicsinyített képet jelenítjük meg, mivel gombnyomásra léptetni fogjuk.</a:t>
            </a:r>
          </a:p>
          <a:p>
            <a:pPr algn="just"/>
            <a:r>
              <a:rPr lang="hu-HU" sz="2000" dirty="0" smtClean="0">
                <a:latin typeface="Times New Roman" pitchFamily="18" charset="0"/>
                <a:cs typeface="Times New Roman" pitchFamily="18" charset="0"/>
              </a:rPr>
              <a:t>A </a:t>
            </a:r>
            <a:r>
              <a:rPr lang="hu-HU" sz="2000" dirty="0" err="1" smtClean="0">
                <a:latin typeface="Consolas" pitchFamily="49" charset="0"/>
                <a:cs typeface="Consolas" pitchFamily="49" charset="0"/>
              </a:rPr>
              <a:t>Modes</a:t>
            </a:r>
            <a:r>
              <a:rPr lang="hu-HU" sz="2000" dirty="0" smtClean="0">
                <a:latin typeface="Times New Roman" pitchFamily="18" charset="0"/>
                <a:cs typeface="Times New Roman" pitchFamily="18" charset="0"/>
              </a:rPr>
              <a:t> </a:t>
            </a:r>
            <a:r>
              <a:rPr lang="hu-HU" sz="2000" dirty="0" err="1" smtClean="0">
                <a:latin typeface="Times New Roman" pitchFamily="18" charset="0"/>
                <a:cs typeface="Times New Roman" pitchFamily="18" charset="0"/>
              </a:rPr>
              <a:t>enum</a:t>
            </a:r>
            <a:r>
              <a:rPr lang="hu-HU" sz="2000" dirty="0" smtClean="0">
                <a:latin typeface="Times New Roman" pitchFamily="18" charset="0"/>
                <a:cs typeface="Times New Roman" pitchFamily="18" charset="0"/>
              </a:rPr>
              <a:t> ugyanezt jelöli az elérhető kép típusokat.</a:t>
            </a:r>
          </a:p>
          <a:p>
            <a:pPr algn="just"/>
            <a:r>
              <a:rPr lang="hu-HU" sz="2000" dirty="0" smtClean="0">
                <a:latin typeface="Times New Roman" pitchFamily="18" charset="0"/>
                <a:cs typeface="Times New Roman" pitchFamily="18" charset="0"/>
              </a:rPr>
              <a:t>A </a:t>
            </a:r>
            <a:r>
              <a:rPr lang="hu-HU" sz="2000" dirty="0" err="1" smtClean="0">
                <a:latin typeface="Times New Roman" pitchFamily="18" charset="0"/>
                <a:cs typeface="Times New Roman" pitchFamily="18" charset="0"/>
              </a:rPr>
              <a:t>TouchUp</a:t>
            </a:r>
            <a:r>
              <a:rPr lang="hu-HU" sz="2000" dirty="0" smtClean="0">
                <a:latin typeface="Times New Roman" pitchFamily="18" charset="0"/>
                <a:cs typeface="Times New Roman" pitchFamily="18" charset="0"/>
              </a:rPr>
              <a:t> eseménykezelőbe bekerült az előzőleg megírt </a:t>
            </a:r>
            <a:r>
              <a:rPr lang="hu-HU" sz="2000" dirty="0" err="1" smtClean="0">
                <a:latin typeface="Consolas" pitchFamily="49" charset="0"/>
                <a:cs typeface="Consolas" pitchFamily="49" charset="0"/>
              </a:rPr>
              <a:t>Processimages</a:t>
            </a:r>
            <a:r>
              <a:rPr lang="hu-HU" sz="2000" dirty="0" smtClean="0">
                <a:latin typeface="Consolas" pitchFamily="49" charset="0"/>
                <a:cs typeface="Consolas" pitchFamily="49" charset="0"/>
              </a:rPr>
              <a:t>()</a:t>
            </a:r>
            <a:r>
              <a:rPr lang="hu-HU" sz="2000" dirty="0" smtClean="0">
                <a:latin typeface="Times New Roman" pitchFamily="18" charset="0"/>
                <a:cs typeface="Times New Roman" pitchFamily="18" charset="0"/>
              </a:rPr>
              <a:t> metódus. Amikor hozzáérünk a kijelzőhöz és leállítjuk a kamerát, a gombon lévő </a:t>
            </a:r>
            <a:r>
              <a:rPr lang="hu-HU" sz="2000" dirty="0" err="1" smtClean="0">
                <a:latin typeface="Times New Roman" pitchFamily="18" charset="0"/>
                <a:cs typeface="Times New Roman" pitchFamily="18" charset="0"/>
              </a:rPr>
              <a:t>LED-del</a:t>
            </a:r>
            <a:r>
              <a:rPr lang="hu-HU" sz="2000" dirty="0" smtClean="0">
                <a:latin typeface="Times New Roman" pitchFamily="18" charset="0"/>
                <a:cs typeface="Times New Roman" pitchFamily="18" charset="0"/>
              </a:rPr>
              <a:t> jelezzük, hogy elkezdtük a képfeldolgozást. Amint kész, kikapcsoljuk.</a:t>
            </a:r>
          </a:p>
          <a:p>
            <a:pPr algn="just"/>
            <a:r>
              <a:rPr lang="hu-HU" sz="2000" dirty="0" smtClean="0">
                <a:latin typeface="Times New Roman" pitchFamily="18" charset="0"/>
                <a:cs typeface="Times New Roman" pitchFamily="18" charset="0"/>
              </a:rPr>
              <a:t>Amikor újraindítjuk a kamerát, tehát egy új felvételre készülünk, a </a:t>
            </a:r>
            <a:r>
              <a:rPr lang="hu-HU" sz="2000" dirty="0" err="1" smtClean="0">
                <a:latin typeface="Consolas" pitchFamily="49" charset="0"/>
                <a:cs typeface="Consolas" pitchFamily="49" charset="0"/>
              </a:rPr>
              <a:t>currentMode</a:t>
            </a:r>
            <a:r>
              <a:rPr lang="hu-HU" sz="2000" dirty="0" smtClean="0">
                <a:latin typeface="Times New Roman" pitchFamily="18" charset="0"/>
                <a:cs typeface="Times New Roman" pitchFamily="18" charset="0"/>
              </a:rPr>
              <a:t> változó értékét 0-ra állítjuk.</a:t>
            </a:r>
            <a:endParaRPr lang="hu-HU" sz="2000" dirty="0" smtClean="0">
              <a:latin typeface="Times New Roman" pitchFamily="18" charset="0"/>
              <a:cs typeface="Times New Roman" pitchFamily="18" charset="0"/>
            </a:endParaRPr>
          </a:p>
          <a:p>
            <a:pPr algn="just"/>
            <a:endParaRPr lang="hu-HU" sz="2000" dirty="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15</a:t>
            </a:fld>
            <a:endParaRPr lang="hu-HU" dirty="0"/>
          </a:p>
        </p:txBody>
      </p:sp>
    </p:spTree>
    <p:extLst>
      <p:ext uri="{BB962C8B-B14F-4D97-AF65-F5344CB8AC3E}">
        <p14:creationId xmlns:p14="http://schemas.microsoft.com/office/powerpoint/2010/main" val="1597620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lgn="just">
              <a:buNone/>
            </a:pPr>
            <a:r>
              <a:rPr lang="hu-HU" sz="2400" b="1" dirty="0" smtClean="0">
                <a:latin typeface="Times New Roman" pitchFamily="18" charset="0"/>
                <a:ea typeface="Verdana" pitchFamily="34" charset="0"/>
                <a:cs typeface="Times New Roman" pitchFamily="18" charset="0"/>
              </a:rPr>
              <a:t>A gomb eseményének megírása (1)</a:t>
            </a:r>
            <a:endParaRPr lang="en-US" sz="2400" b="1" dirty="0">
              <a:latin typeface="Times New Roman" pitchFamily="18" charset="0"/>
              <a:ea typeface="Verdana" pitchFamily="34" charset="0"/>
              <a:cs typeface="Times New Roman" pitchFamily="18" charset="0"/>
            </a:endParaRPr>
          </a:p>
          <a:p>
            <a:pPr algn="just"/>
            <a:r>
              <a:rPr lang="hu-HU" sz="2000" dirty="0" smtClean="0">
                <a:latin typeface="Times New Roman" pitchFamily="18" charset="0"/>
                <a:ea typeface="Verdana" pitchFamily="34" charset="0"/>
                <a:cs typeface="Times New Roman" pitchFamily="18" charset="0"/>
              </a:rPr>
              <a:t>A </a:t>
            </a:r>
            <a:r>
              <a:rPr lang="hu-HU" sz="2000" dirty="0" err="1" smtClean="0">
                <a:latin typeface="Consolas" pitchFamily="49" charset="0"/>
                <a:ea typeface="Verdana" pitchFamily="34" charset="0"/>
                <a:cs typeface="Consolas" pitchFamily="49" charset="0"/>
              </a:rPr>
              <a:t>ProgramStarted</a:t>
            </a:r>
            <a:r>
              <a:rPr lang="hu-HU" sz="2000" dirty="0" smtClean="0">
                <a:latin typeface="Consolas" pitchFamily="49" charset="0"/>
                <a:ea typeface="Verdana" pitchFamily="34" charset="0"/>
                <a:cs typeface="Consolas" pitchFamily="49" charset="0"/>
              </a:rPr>
              <a:t>()</a:t>
            </a:r>
            <a:r>
              <a:rPr lang="hu-HU" sz="2000" dirty="0" smtClean="0">
                <a:latin typeface="Times New Roman" pitchFamily="18" charset="0"/>
                <a:ea typeface="Verdana" pitchFamily="34" charset="0"/>
                <a:cs typeface="Times New Roman" pitchFamily="18" charset="0"/>
              </a:rPr>
              <a:t> metódusban iratkozzunk fel a gom</a:t>
            </a:r>
            <a:r>
              <a:rPr lang="hu-HU" sz="2000" dirty="0" smtClean="0">
                <a:latin typeface="Times New Roman" pitchFamily="18" charset="0"/>
                <a:ea typeface="Verdana" pitchFamily="34" charset="0"/>
                <a:cs typeface="Times New Roman" pitchFamily="18" charset="0"/>
              </a:rPr>
              <a:t>b eseményére:</a:t>
            </a:r>
            <a:endParaRPr lang="hu-HU" sz="2000" dirty="0" smtClean="0">
              <a:latin typeface="Times New Roman" pitchFamily="18" charset="0"/>
              <a:ea typeface="Verdana" pitchFamily="34" charset="0"/>
              <a:cs typeface="Times New Roman" pitchFamily="18" charset="0"/>
            </a:endParaRPr>
          </a:p>
          <a:p>
            <a:pPr algn="just"/>
            <a:endParaRPr lang="hu-HU" sz="2000" dirty="0" smtClean="0">
              <a:latin typeface="Times New Roman" pitchFamily="18" charset="0"/>
              <a:ea typeface="Verdana" pitchFamily="34" charset="0"/>
              <a:cs typeface="Times New Roman" pitchFamily="18" charset="0"/>
            </a:endParaRPr>
          </a:p>
          <a:p>
            <a:pPr algn="just"/>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16</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3687168676"/>
              </p:ext>
            </p:extLst>
          </p:nvPr>
        </p:nvGraphicFramePr>
        <p:xfrm>
          <a:off x="1403648" y="2276872"/>
          <a:ext cx="7280275" cy="4741862"/>
        </p:xfrm>
        <a:graphic>
          <a:graphicData uri="http://schemas.openxmlformats.org/presentationml/2006/ole">
            <mc:AlternateContent xmlns:mc="http://schemas.openxmlformats.org/markup-compatibility/2006">
              <mc:Choice xmlns:v="urn:schemas-microsoft-com:vml" Requires="v">
                <p:oleObj spid="_x0000_s36890" name="Dokumentum" r:id="rId3" imgW="7284600" imgH="4753080" progId="Word.OpenDocumentText.12">
                  <p:embed/>
                </p:oleObj>
              </mc:Choice>
              <mc:Fallback>
                <p:oleObj name="Dokumentum" r:id="rId3" imgW="7284600" imgH="4753080" progId="Word.OpenDocumentText.12">
                  <p:embed/>
                  <p:pic>
                    <p:nvPicPr>
                      <p:cNvPr id="0" name=""/>
                      <p:cNvPicPr/>
                      <p:nvPr/>
                    </p:nvPicPr>
                    <p:blipFill>
                      <a:blip r:embed="rId4"/>
                      <a:stretch>
                        <a:fillRect/>
                      </a:stretch>
                    </p:blipFill>
                    <p:spPr>
                      <a:xfrm>
                        <a:off x="1403648" y="2276872"/>
                        <a:ext cx="7280275" cy="4741862"/>
                      </a:xfrm>
                      <a:prstGeom prst="rect">
                        <a:avLst/>
                      </a:prstGeom>
                    </p:spPr>
                  </p:pic>
                </p:oleObj>
              </mc:Fallback>
            </mc:AlternateContent>
          </a:graphicData>
        </a:graphic>
      </p:graphicFrame>
    </p:spTree>
    <p:extLst>
      <p:ext uri="{BB962C8B-B14F-4D97-AF65-F5344CB8AC3E}">
        <p14:creationId xmlns:p14="http://schemas.microsoft.com/office/powerpoint/2010/main" val="187870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3. </a:t>
            </a:r>
            <a:r>
              <a:rPr lang="hu-HU" dirty="0">
                <a:latin typeface="Times New Roman" pitchFamily="18" charset="0"/>
                <a:cs typeface="Times New Roman" pitchFamily="18" charset="0"/>
              </a:rPr>
              <a:t>A program megírása</a:t>
            </a:r>
            <a:endParaRPr lang="hu-HU" dirty="0"/>
          </a:p>
        </p:txBody>
      </p:sp>
      <p:sp>
        <p:nvSpPr>
          <p:cNvPr id="3" name="Tartalom helye 2"/>
          <p:cNvSpPr>
            <a:spLocks noGrp="1"/>
          </p:cNvSpPr>
          <p:nvPr>
            <p:ph idx="1"/>
          </p:nvPr>
        </p:nvSpPr>
        <p:spPr/>
        <p:txBody>
          <a:bodyPr/>
          <a:lstStyle/>
          <a:p>
            <a:pPr marL="0" indent="0" algn="just">
              <a:buNone/>
            </a:pPr>
            <a:r>
              <a:rPr lang="hu-HU" sz="2400" b="1" dirty="0">
                <a:latin typeface="Times New Roman" pitchFamily="18" charset="0"/>
                <a:ea typeface="Verdana" pitchFamily="34" charset="0"/>
                <a:cs typeface="Times New Roman" pitchFamily="18" charset="0"/>
              </a:rPr>
              <a:t>A gomb eseményének megírása </a:t>
            </a:r>
            <a:r>
              <a:rPr lang="hu-HU" sz="2400" b="1" dirty="0" smtClean="0">
                <a:latin typeface="Times New Roman" pitchFamily="18" charset="0"/>
                <a:ea typeface="Verdana" pitchFamily="34" charset="0"/>
                <a:cs typeface="Times New Roman" pitchFamily="18" charset="0"/>
              </a:rPr>
              <a:t>(2)</a:t>
            </a:r>
            <a:endParaRPr lang="en-US" sz="2400" b="1" dirty="0">
              <a:latin typeface="Times New Roman" pitchFamily="18" charset="0"/>
              <a:ea typeface="Verdana" pitchFamily="34" charset="0"/>
              <a:cs typeface="Times New Roman" pitchFamily="18" charset="0"/>
            </a:endParaRPr>
          </a:p>
          <a:p>
            <a:pPr algn="just"/>
            <a:r>
              <a:rPr lang="hu-HU" sz="2000" dirty="0" smtClean="0">
                <a:latin typeface="Times New Roman" pitchFamily="18" charset="0"/>
                <a:ea typeface="Verdana" pitchFamily="34" charset="0"/>
                <a:cs typeface="Times New Roman" pitchFamily="18" charset="0"/>
              </a:rPr>
              <a:t>A gomb megnyomását csak abban az esetben kezeljük le, ha a kamera nem közvetít képet.</a:t>
            </a:r>
          </a:p>
          <a:p>
            <a:pPr algn="just"/>
            <a:r>
              <a:rPr lang="hu-HU" sz="2000" dirty="0" smtClean="0">
                <a:latin typeface="Times New Roman" pitchFamily="18" charset="0"/>
                <a:ea typeface="Verdana" pitchFamily="34" charset="0"/>
                <a:cs typeface="Times New Roman" pitchFamily="18" charset="0"/>
              </a:rPr>
              <a:t>Növeljük a </a:t>
            </a:r>
            <a:r>
              <a:rPr lang="hu-HU" sz="2000" dirty="0" err="1" smtClean="0">
                <a:latin typeface="Consolas" pitchFamily="49" charset="0"/>
                <a:ea typeface="Verdana" pitchFamily="34" charset="0"/>
                <a:cs typeface="Consolas" pitchFamily="49" charset="0"/>
              </a:rPr>
              <a:t>currentMode</a:t>
            </a:r>
            <a:r>
              <a:rPr lang="hu-HU" sz="2000" dirty="0" smtClean="0">
                <a:latin typeface="Times New Roman" pitchFamily="18" charset="0"/>
                <a:ea typeface="Verdana" pitchFamily="34" charset="0"/>
                <a:cs typeface="Times New Roman" pitchFamily="18" charset="0"/>
              </a:rPr>
              <a:t> értékét 1-gyel, viszont figyelni kell, hogy csak a 0,1,2,3 értékeket veheti fel, ezért </a:t>
            </a:r>
            <a:r>
              <a:rPr lang="hu-HU" sz="2000" dirty="0" err="1" smtClean="0">
                <a:latin typeface="Times New Roman" pitchFamily="18" charset="0"/>
                <a:ea typeface="Verdana" pitchFamily="34" charset="0"/>
                <a:cs typeface="Times New Roman" pitchFamily="18" charset="0"/>
              </a:rPr>
              <a:t>modulot</a:t>
            </a:r>
            <a:r>
              <a:rPr lang="hu-HU" sz="2000" dirty="0" smtClean="0">
                <a:latin typeface="Times New Roman" pitchFamily="18" charset="0"/>
                <a:ea typeface="Verdana" pitchFamily="34" charset="0"/>
                <a:cs typeface="Times New Roman" pitchFamily="18" charset="0"/>
              </a:rPr>
              <a:t> érdemes használni.</a:t>
            </a:r>
            <a:endParaRPr lang="hu-HU" sz="2000" dirty="0" smtClean="0">
              <a:latin typeface="Times New Roman" pitchFamily="18" charset="0"/>
              <a:ea typeface="Verdana" pitchFamily="34" charset="0"/>
              <a:cs typeface="Times New Roman" pitchFamily="18" charset="0"/>
            </a:endParaRPr>
          </a:p>
          <a:p>
            <a:pPr algn="just"/>
            <a:r>
              <a:rPr lang="hu-HU" sz="2000" dirty="0" smtClean="0">
                <a:latin typeface="Times New Roman" pitchFamily="18" charset="0"/>
                <a:ea typeface="Verdana" pitchFamily="34" charset="0"/>
                <a:cs typeface="Times New Roman" pitchFamily="18" charset="0"/>
              </a:rPr>
              <a:t>A </a:t>
            </a:r>
            <a:r>
              <a:rPr lang="hu-HU" sz="2000" dirty="0" err="1" smtClean="0">
                <a:latin typeface="Consolas" pitchFamily="49" charset="0"/>
                <a:ea typeface="Verdana" pitchFamily="34" charset="0"/>
                <a:cs typeface="Consolas" pitchFamily="49" charset="0"/>
              </a:rPr>
              <a:t>currentMode</a:t>
            </a:r>
            <a:r>
              <a:rPr lang="hu-HU" sz="2000" dirty="0" smtClean="0">
                <a:latin typeface="Times New Roman" pitchFamily="18" charset="0"/>
                <a:ea typeface="Verdana" pitchFamily="34" charset="0"/>
                <a:cs typeface="Times New Roman" pitchFamily="18" charset="0"/>
              </a:rPr>
              <a:t> változót </a:t>
            </a:r>
            <a:r>
              <a:rPr lang="hu-HU" sz="2000" dirty="0" err="1" smtClean="0">
                <a:latin typeface="Consolas" pitchFamily="49" charset="0"/>
                <a:ea typeface="Verdana" pitchFamily="34" charset="0"/>
                <a:cs typeface="Consolas" pitchFamily="49" charset="0"/>
              </a:rPr>
              <a:t>Modes</a:t>
            </a:r>
            <a:r>
              <a:rPr lang="hu-HU" sz="2000" dirty="0" smtClean="0">
                <a:latin typeface="Times New Roman" pitchFamily="18" charset="0"/>
                <a:ea typeface="Verdana" pitchFamily="34" charset="0"/>
                <a:cs typeface="Times New Roman" pitchFamily="18" charset="0"/>
              </a:rPr>
              <a:t> </a:t>
            </a:r>
            <a:r>
              <a:rPr lang="hu-HU" sz="2000" dirty="0" err="1" smtClean="0">
                <a:latin typeface="Times New Roman" pitchFamily="18" charset="0"/>
                <a:ea typeface="Verdana" pitchFamily="34" charset="0"/>
                <a:cs typeface="Times New Roman" pitchFamily="18" charset="0"/>
              </a:rPr>
              <a:t>típusó</a:t>
            </a:r>
            <a:r>
              <a:rPr lang="hu-HU" sz="2000" dirty="0" smtClean="0">
                <a:latin typeface="Times New Roman" pitchFamily="18" charset="0"/>
                <a:ea typeface="Verdana" pitchFamily="34" charset="0"/>
                <a:cs typeface="Times New Roman" pitchFamily="18" charset="0"/>
              </a:rPr>
              <a:t> </a:t>
            </a:r>
            <a:r>
              <a:rPr lang="hu-HU" sz="2000" dirty="0" err="1" smtClean="0">
                <a:latin typeface="Times New Roman" pitchFamily="18" charset="0"/>
                <a:ea typeface="Verdana" pitchFamily="34" charset="0"/>
                <a:cs typeface="Times New Roman" pitchFamily="18" charset="0"/>
              </a:rPr>
              <a:t>enummá</a:t>
            </a:r>
            <a:r>
              <a:rPr lang="hu-HU" sz="2000" dirty="0" smtClean="0">
                <a:latin typeface="Times New Roman" pitchFamily="18" charset="0"/>
                <a:ea typeface="Verdana" pitchFamily="34" charset="0"/>
                <a:cs typeface="Times New Roman" pitchFamily="18" charset="0"/>
              </a:rPr>
              <a:t> </a:t>
            </a:r>
            <a:r>
              <a:rPr lang="hu-HU" sz="2000" dirty="0" err="1" smtClean="0">
                <a:latin typeface="Times New Roman" pitchFamily="18" charset="0"/>
                <a:ea typeface="Verdana" pitchFamily="34" charset="0"/>
                <a:cs typeface="Times New Roman" pitchFamily="18" charset="0"/>
              </a:rPr>
              <a:t>kasztoljuk</a:t>
            </a:r>
            <a:r>
              <a:rPr lang="hu-HU" sz="2000" dirty="0" smtClean="0">
                <a:latin typeface="Times New Roman" pitchFamily="18" charset="0"/>
                <a:ea typeface="Verdana" pitchFamily="34" charset="0"/>
                <a:cs typeface="Times New Roman" pitchFamily="18" charset="0"/>
              </a:rPr>
              <a:t>, amit egy </a:t>
            </a:r>
            <a:r>
              <a:rPr lang="hu-HU" sz="2000" dirty="0" err="1" smtClean="0">
                <a:latin typeface="Times New Roman" pitchFamily="18" charset="0"/>
                <a:ea typeface="Verdana" pitchFamily="34" charset="0"/>
                <a:cs typeface="Times New Roman" pitchFamily="18" charset="0"/>
              </a:rPr>
              <a:t>swich-case</a:t>
            </a:r>
            <a:r>
              <a:rPr lang="hu-HU" sz="2000" dirty="0" smtClean="0">
                <a:latin typeface="Times New Roman" pitchFamily="18" charset="0"/>
                <a:ea typeface="Verdana" pitchFamily="34" charset="0"/>
                <a:cs typeface="Times New Roman" pitchFamily="18" charset="0"/>
              </a:rPr>
              <a:t> szerkezetben vizsgálunk.</a:t>
            </a:r>
          </a:p>
          <a:p>
            <a:pPr algn="just"/>
            <a:r>
              <a:rPr lang="hu-HU" sz="2000" dirty="0" smtClean="0">
                <a:latin typeface="Times New Roman" pitchFamily="18" charset="0"/>
                <a:ea typeface="Verdana" pitchFamily="34" charset="0"/>
                <a:cs typeface="Times New Roman" pitchFamily="18" charset="0"/>
              </a:rPr>
              <a:t>Bevezetünk egy </a:t>
            </a:r>
            <a:r>
              <a:rPr lang="hu-HU" sz="2000" dirty="0" err="1" smtClean="0">
                <a:latin typeface="Consolas" pitchFamily="49" charset="0"/>
                <a:ea typeface="Verdana" pitchFamily="34" charset="0"/>
                <a:cs typeface="Consolas" pitchFamily="49" charset="0"/>
              </a:rPr>
              <a:t>selected</a:t>
            </a:r>
            <a:r>
              <a:rPr lang="hu-HU" sz="2000" dirty="0" smtClean="0">
                <a:latin typeface="Times New Roman" pitchFamily="18" charset="0"/>
                <a:ea typeface="Verdana" pitchFamily="34" charset="0"/>
                <a:cs typeface="Times New Roman" pitchFamily="18" charset="0"/>
              </a:rPr>
              <a:t> nevű </a:t>
            </a:r>
            <a:r>
              <a:rPr lang="hu-HU" sz="2000" dirty="0" smtClean="0">
                <a:latin typeface="Consolas" pitchFamily="49" charset="0"/>
                <a:ea typeface="Verdana" pitchFamily="34" charset="0"/>
                <a:cs typeface="Consolas" pitchFamily="49" charset="0"/>
              </a:rPr>
              <a:t>Bitmap</a:t>
            </a:r>
            <a:r>
              <a:rPr lang="hu-HU" sz="2000" dirty="0" smtClean="0">
                <a:latin typeface="Times New Roman" pitchFamily="18" charset="0"/>
                <a:ea typeface="Verdana" pitchFamily="34" charset="0"/>
                <a:cs typeface="Times New Roman" pitchFamily="18" charset="0"/>
              </a:rPr>
              <a:t> objektumot, aminek referenciája a választástól függően meg fog egyezni valamelyik kicsinyített képpel.</a:t>
            </a:r>
          </a:p>
          <a:p>
            <a:pPr algn="just"/>
            <a:r>
              <a:rPr lang="hu-HU" sz="2000" dirty="0" smtClean="0">
                <a:latin typeface="Times New Roman" pitchFamily="18" charset="0"/>
                <a:ea typeface="Verdana" pitchFamily="34" charset="0"/>
                <a:cs typeface="Times New Roman" pitchFamily="18" charset="0"/>
              </a:rPr>
              <a:t>Végezetül a kiválasztott képet a képernyő törlése után középre igazítva megjelenítjük.</a:t>
            </a:r>
          </a:p>
          <a:p>
            <a:pPr algn="just"/>
            <a:r>
              <a:rPr lang="hu-HU" sz="2000" dirty="0" smtClean="0">
                <a:latin typeface="Times New Roman" pitchFamily="18" charset="0"/>
                <a:ea typeface="Verdana" pitchFamily="34" charset="0"/>
                <a:cs typeface="Times New Roman" pitchFamily="18" charset="0"/>
              </a:rPr>
              <a:t>A gomb többszöri megnyomásával sorrendben megnézhetőek az elkészített képek.</a:t>
            </a:r>
            <a:endParaRPr lang="hu-HU" sz="2000" dirty="0" smtClean="0">
              <a:latin typeface="Times New Roman" pitchFamily="18" charset="0"/>
              <a:ea typeface="Verdana" pitchFamily="34" charset="0"/>
              <a:cs typeface="Times New Roman" pitchFamily="18" charset="0"/>
            </a:endParaRPr>
          </a:p>
          <a:p>
            <a:pPr marL="0" indent="0">
              <a:buNone/>
            </a:pPr>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17</a:t>
            </a:fld>
            <a:endParaRPr lang="hu-HU" dirty="0"/>
          </a:p>
        </p:txBody>
      </p:sp>
    </p:spTree>
    <p:extLst>
      <p:ext uri="{BB962C8B-B14F-4D97-AF65-F5344CB8AC3E}">
        <p14:creationId xmlns:p14="http://schemas.microsoft.com/office/powerpoint/2010/main" val="28353629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4</a:t>
            </a:r>
            <a:r>
              <a:rPr lang="hu-HU" dirty="0" smtClean="0"/>
              <a:t>. </a:t>
            </a:r>
            <a:r>
              <a:rPr lang="hu-HU" dirty="0" smtClean="0">
                <a:latin typeface="Times New Roman" pitchFamily="18" charset="0"/>
                <a:cs typeface="Times New Roman" pitchFamily="18" charset="0"/>
              </a:rPr>
              <a:t>Az eszköz működés közben</a:t>
            </a:r>
            <a:endParaRPr lang="hu-HU" dirty="0"/>
          </a:p>
        </p:txBody>
      </p:sp>
      <p:sp>
        <p:nvSpPr>
          <p:cNvPr id="3" name="Tartalom helye 2"/>
          <p:cNvSpPr>
            <a:spLocks noGrp="1"/>
          </p:cNvSpPr>
          <p:nvPr>
            <p:ph idx="1"/>
          </p:nvPr>
        </p:nvSpPr>
        <p:spPr/>
        <p:txBody>
          <a:bodyPr/>
          <a:lstStyle/>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pPr marL="0" indent="0">
              <a:buNone/>
            </a:pPr>
            <a:endParaRPr lang="hu-HU" sz="2400" b="1" dirty="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18</a:t>
            </a:fld>
            <a:endParaRPr lang="hu-HU" dirty="0"/>
          </a:p>
        </p:txBody>
      </p:sp>
      <p:sp>
        <p:nvSpPr>
          <p:cNvPr id="13" name="Tartalom helye 2"/>
          <p:cNvSpPr txBox="1">
            <a:spLocks/>
          </p:cNvSpPr>
          <p:nvPr/>
        </p:nvSpPr>
        <p:spPr bwMode="auto">
          <a:xfrm>
            <a:off x="1123950" y="1277144"/>
            <a:ext cx="7715250"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u-HU" sz="2400" b="1" dirty="0" smtClean="0">
                <a:latin typeface="Times New Roman" pitchFamily="18" charset="0"/>
                <a:ea typeface="Verdana" pitchFamily="34" charset="0"/>
                <a:cs typeface="Times New Roman" pitchFamily="18" charset="0"/>
              </a:rPr>
              <a:t>A feldolgozandó kép</a:t>
            </a:r>
          </a:p>
          <a:p>
            <a:pPr algn="just"/>
            <a:endParaRPr lang="hu-HU" sz="2000" dirty="0" smtClean="0">
              <a:latin typeface="Times New Roman" pitchFamily="18" charset="0"/>
              <a:cs typeface="Times New Roman" pitchFamily="18" charset="0"/>
            </a:endParaRPr>
          </a:p>
          <a:p>
            <a:pPr marL="0" indent="0">
              <a:buFont typeface="Arial" pitchFamily="34" charset="0"/>
              <a:buNone/>
            </a:pPr>
            <a:endParaRPr lang="hu-HU" sz="2400" b="1" dirty="0" smtClean="0">
              <a:latin typeface="Times New Roman" pitchFamily="18" charset="0"/>
              <a:ea typeface="Verdana" pitchFamily="34" charset="0"/>
              <a:cs typeface="Times New Roman" pitchFamily="18" charset="0"/>
            </a:endParaRPr>
          </a:p>
          <a:p>
            <a:endParaRPr lang="hu-HU" sz="2000" dirty="0">
              <a:latin typeface="Times New Roman" pitchFamily="18" charset="0"/>
              <a:cs typeface="Times New Roman" pitchFamily="18" charset="0"/>
            </a:endParaRPr>
          </a:p>
        </p:txBody>
      </p:sp>
      <p:pic>
        <p:nvPicPr>
          <p:cNvPr id="14" name="Kép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1988840"/>
            <a:ext cx="4032448" cy="4073629"/>
          </a:xfrm>
          <a:prstGeom prst="rect">
            <a:avLst/>
          </a:prstGeom>
        </p:spPr>
      </p:pic>
    </p:spTree>
    <p:extLst>
      <p:ext uri="{BB962C8B-B14F-4D97-AF65-F5344CB8AC3E}">
        <p14:creationId xmlns:p14="http://schemas.microsoft.com/office/powerpoint/2010/main" val="563781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4</a:t>
            </a:r>
            <a:r>
              <a:rPr lang="hu-HU" dirty="0" smtClean="0"/>
              <a:t>. </a:t>
            </a:r>
            <a:r>
              <a:rPr lang="hu-HU" dirty="0" smtClean="0">
                <a:latin typeface="Times New Roman" pitchFamily="18" charset="0"/>
                <a:cs typeface="Times New Roman" pitchFamily="18" charset="0"/>
              </a:rPr>
              <a:t>Az eszköz működés közben</a:t>
            </a:r>
            <a:endParaRPr lang="hu-HU" dirty="0"/>
          </a:p>
        </p:txBody>
      </p:sp>
      <p:sp>
        <p:nvSpPr>
          <p:cNvPr id="3" name="Tartalom helye 2"/>
          <p:cNvSpPr>
            <a:spLocks noGrp="1"/>
          </p:cNvSpPr>
          <p:nvPr>
            <p:ph idx="1"/>
          </p:nvPr>
        </p:nvSpPr>
        <p:spPr/>
        <p:txBody>
          <a:bodyPr/>
          <a:lstStyle/>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pPr marL="0" indent="0">
              <a:buNone/>
            </a:pPr>
            <a:endParaRPr lang="hu-HU" sz="2400" b="1" dirty="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19</a:t>
            </a:fld>
            <a:endParaRPr lang="hu-HU" dirty="0"/>
          </a:p>
        </p:txBody>
      </p:sp>
      <p:sp>
        <p:nvSpPr>
          <p:cNvPr id="13" name="Tartalom helye 2"/>
          <p:cNvSpPr txBox="1">
            <a:spLocks/>
          </p:cNvSpPr>
          <p:nvPr/>
        </p:nvSpPr>
        <p:spPr bwMode="auto">
          <a:xfrm>
            <a:off x="1123950" y="1277144"/>
            <a:ext cx="7715250"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u-HU" sz="2400" b="1" dirty="0" smtClean="0">
                <a:latin typeface="Times New Roman" pitchFamily="18" charset="0"/>
                <a:ea typeface="Verdana" pitchFamily="34" charset="0"/>
                <a:cs typeface="Times New Roman" pitchFamily="18" charset="0"/>
              </a:rPr>
              <a:t>Az eredeti és a szürkeárnyalatos képek</a:t>
            </a:r>
          </a:p>
          <a:p>
            <a:pPr algn="just"/>
            <a:endParaRPr lang="hu-HU" sz="2000" dirty="0" smtClean="0">
              <a:latin typeface="Times New Roman" pitchFamily="18" charset="0"/>
              <a:cs typeface="Times New Roman" pitchFamily="18" charset="0"/>
            </a:endParaRPr>
          </a:p>
          <a:p>
            <a:pPr marL="0" indent="0">
              <a:buFont typeface="Arial" pitchFamily="34" charset="0"/>
              <a:buNone/>
            </a:pPr>
            <a:endParaRPr lang="hu-HU" sz="2400" b="1" dirty="0" smtClean="0">
              <a:latin typeface="Times New Roman" pitchFamily="18" charset="0"/>
              <a:ea typeface="Verdana" pitchFamily="34" charset="0"/>
              <a:cs typeface="Times New Roman" pitchFamily="18" charset="0"/>
            </a:endParaRPr>
          </a:p>
          <a:p>
            <a:endParaRPr lang="hu-HU" sz="2000" dirty="0">
              <a:latin typeface="Times New Roman" pitchFamily="18" charset="0"/>
              <a:cs typeface="Times New Roman" pitchFamily="18" charset="0"/>
            </a:endParaRPr>
          </a:p>
        </p:txBody>
      </p:sp>
      <p:pic>
        <p:nvPicPr>
          <p:cNvPr id="14" name="Kép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1988839"/>
            <a:ext cx="3055221" cy="4073629"/>
          </a:xfrm>
          <a:prstGeom prst="rect">
            <a:avLst/>
          </a:prstGeom>
        </p:spPr>
      </p:pic>
      <p:pic>
        <p:nvPicPr>
          <p:cNvPr id="7"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0730" y="1988840"/>
            <a:ext cx="3055221" cy="4073628"/>
          </a:xfrm>
          <a:prstGeom prst="rect">
            <a:avLst/>
          </a:prstGeom>
        </p:spPr>
      </p:pic>
    </p:spTree>
    <p:extLst>
      <p:ext uri="{BB962C8B-B14F-4D97-AF65-F5344CB8AC3E}">
        <p14:creationId xmlns:p14="http://schemas.microsoft.com/office/powerpoint/2010/main" val="2356566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4</a:t>
            </a:r>
            <a:r>
              <a:rPr lang="hu-HU" dirty="0" smtClean="0"/>
              <a:t>. </a:t>
            </a:r>
            <a:r>
              <a:rPr lang="hu-HU" dirty="0" smtClean="0">
                <a:latin typeface="Times New Roman" pitchFamily="18" charset="0"/>
                <a:cs typeface="Times New Roman" pitchFamily="18" charset="0"/>
              </a:rPr>
              <a:t>Az eszköz működés közben</a:t>
            </a:r>
            <a:endParaRPr lang="hu-HU" dirty="0"/>
          </a:p>
        </p:txBody>
      </p:sp>
      <p:sp>
        <p:nvSpPr>
          <p:cNvPr id="3" name="Tartalom helye 2"/>
          <p:cNvSpPr>
            <a:spLocks noGrp="1"/>
          </p:cNvSpPr>
          <p:nvPr>
            <p:ph idx="1"/>
          </p:nvPr>
        </p:nvSpPr>
        <p:spPr/>
        <p:txBody>
          <a:bodyPr/>
          <a:lstStyle/>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pPr marL="0" indent="0">
              <a:buNone/>
            </a:pPr>
            <a:endParaRPr lang="hu-HU" sz="2400" b="1" dirty="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20</a:t>
            </a:fld>
            <a:endParaRPr lang="hu-HU" dirty="0"/>
          </a:p>
        </p:txBody>
      </p:sp>
      <p:sp>
        <p:nvSpPr>
          <p:cNvPr id="13" name="Tartalom helye 2"/>
          <p:cNvSpPr txBox="1">
            <a:spLocks/>
          </p:cNvSpPr>
          <p:nvPr/>
        </p:nvSpPr>
        <p:spPr bwMode="auto">
          <a:xfrm>
            <a:off x="1123950" y="1277144"/>
            <a:ext cx="7715250"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u-HU" sz="2400" b="1" dirty="0" smtClean="0">
                <a:latin typeface="Times New Roman" pitchFamily="18" charset="0"/>
                <a:ea typeface="Verdana" pitchFamily="34" charset="0"/>
                <a:cs typeface="Times New Roman" pitchFamily="18" charset="0"/>
              </a:rPr>
              <a:t>Fekete-fehér és inverz képek</a:t>
            </a:r>
          </a:p>
          <a:p>
            <a:pPr algn="just"/>
            <a:endParaRPr lang="hu-HU" sz="2000" dirty="0" smtClean="0">
              <a:latin typeface="Times New Roman" pitchFamily="18" charset="0"/>
              <a:cs typeface="Times New Roman" pitchFamily="18" charset="0"/>
            </a:endParaRPr>
          </a:p>
          <a:p>
            <a:pPr marL="0" indent="0">
              <a:buFont typeface="Arial" pitchFamily="34" charset="0"/>
              <a:buNone/>
            </a:pPr>
            <a:endParaRPr lang="hu-HU" sz="2400" b="1" dirty="0" smtClean="0">
              <a:latin typeface="Times New Roman" pitchFamily="18" charset="0"/>
              <a:ea typeface="Verdana" pitchFamily="34" charset="0"/>
              <a:cs typeface="Times New Roman" pitchFamily="18" charset="0"/>
            </a:endParaRPr>
          </a:p>
          <a:p>
            <a:endParaRPr lang="hu-HU" sz="2000" dirty="0">
              <a:latin typeface="Times New Roman" pitchFamily="18" charset="0"/>
              <a:cs typeface="Times New Roman" pitchFamily="18" charset="0"/>
            </a:endParaRPr>
          </a:p>
        </p:txBody>
      </p:sp>
      <p:pic>
        <p:nvPicPr>
          <p:cNvPr id="14" name="Kép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1988839"/>
            <a:ext cx="3055221" cy="4073628"/>
          </a:xfrm>
          <a:prstGeom prst="rect">
            <a:avLst/>
          </a:prstGeom>
        </p:spPr>
      </p:pic>
      <p:pic>
        <p:nvPicPr>
          <p:cNvPr id="7"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0730" y="1988840"/>
            <a:ext cx="3055221" cy="4073628"/>
          </a:xfrm>
          <a:prstGeom prst="rect">
            <a:avLst/>
          </a:prstGeom>
        </p:spPr>
      </p:pic>
    </p:spTree>
    <p:extLst>
      <p:ext uri="{BB962C8B-B14F-4D97-AF65-F5344CB8AC3E}">
        <p14:creationId xmlns:p14="http://schemas.microsoft.com/office/powerpoint/2010/main" val="3367852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5</a:t>
            </a:r>
            <a:r>
              <a:rPr lang="hu-HU" dirty="0" smtClean="0"/>
              <a:t>. Felkészülést segítő kérdések</a:t>
            </a:r>
            <a:endParaRPr lang="hu-HU" dirty="0"/>
          </a:p>
        </p:txBody>
      </p:sp>
      <p:sp>
        <p:nvSpPr>
          <p:cNvPr id="3" name="Tartalom helye 2"/>
          <p:cNvSpPr>
            <a:spLocks noGrp="1"/>
          </p:cNvSpPr>
          <p:nvPr>
            <p:ph idx="1"/>
          </p:nvPr>
        </p:nvSpPr>
        <p:spPr/>
        <p:txBody>
          <a:bodyPr/>
          <a:lstStyle/>
          <a:p>
            <a:r>
              <a:rPr lang="hu-HU" sz="2000" dirty="0" smtClean="0">
                <a:latin typeface="Times New Roman" pitchFamily="18" charset="0"/>
                <a:ea typeface="Verdana" pitchFamily="34" charset="0"/>
                <a:cs typeface="Times New Roman" pitchFamily="18" charset="0"/>
              </a:rPr>
              <a:t>Mit jelent a szürkeárnyalatos kép? Hogyan hozhatunk létre?</a:t>
            </a:r>
            <a:endParaRPr lang="hu-HU" sz="2000" dirty="0" smtClean="0">
              <a:latin typeface="Times New Roman" pitchFamily="18" charset="0"/>
              <a:ea typeface="Verdana" pitchFamily="34" charset="0"/>
              <a:cs typeface="Times New Roman" pitchFamily="18" charset="0"/>
            </a:endParaRPr>
          </a:p>
          <a:p>
            <a:r>
              <a:rPr lang="hu-HU" sz="2000" dirty="0" smtClean="0">
                <a:latin typeface="Times New Roman" pitchFamily="18" charset="0"/>
                <a:ea typeface="Verdana" pitchFamily="34" charset="0"/>
                <a:cs typeface="Times New Roman" pitchFamily="18" charset="0"/>
              </a:rPr>
              <a:t>Mi a különbség a szürkeárnyalatos és fekete-fehér kép között?</a:t>
            </a:r>
          </a:p>
          <a:p>
            <a:r>
              <a:rPr lang="hu-HU" sz="2000" dirty="0" smtClean="0">
                <a:latin typeface="Times New Roman" pitchFamily="18" charset="0"/>
                <a:ea typeface="Verdana" pitchFamily="34" charset="0"/>
                <a:cs typeface="Times New Roman" pitchFamily="18" charset="0"/>
              </a:rPr>
              <a:t>Mit jelent az inverz kép? Hogyan hozhatunk létre ilyet?</a:t>
            </a:r>
            <a:endParaRPr lang="hu-HU" sz="2000" dirty="0" smtClean="0">
              <a:latin typeface="Times New Roman" pitchFamily="18" charset="0"/>
              <a:ea typeface="Verdana" pitchFamily="34" charset="0"/>
              <a:cs typeface="Times New Roman" pitchFamily="18" charset="0"/>
            </a:endParaRPr>
          </a:p>
          <a:p>
            <a:r>
              <a:rPr lang="hu-HU" sz="2000" dirty="0" smtClean="0">
                <a:latin typeface="Times New Roman" pitchFamily="18" charset="0"/>
                <a:ea typeface="Verdana" pitchFamily="34" charset="0"/>
                <a:cs typeface="Times New Roman" pitchFamily="18" charset="0"/>
              </a:rPr>
              <a:t>Hogyan lehet egy </a:t>
            </a:r>
            <a:r>
              <a:rPr lang="hu-HU" sz="2000" dirty="0" smtClean="0">
                <a:latin typeface="Consolas" pitchFamily="49" charset="0"/>
                <a:ea typeface="Verdana" pitchFamily="34" charset="0"/>
                <a:cs typeface="Consolas" pitchFamily="49" charset="0"/>
              </a:rPr>
              <a:t>Bitmap</a:t>
            </a:r>
            <a:r>
              <a:rPr lang="hu-HU" sz="2000" dirty="0" smtClean="0">
                <a:latin typeface="Times New Roman" pitchFamily="18" charset="0"/>
                <a:ea typeface="Verdana" pitchFamily="34" charset="0"/>
                <a:cs typeface="Times New Roman" pitchFamily="18" charset="0"/>
              </a:rPr>
              <a:t>-et lekicsinyíteni vagy nagyítani?</a:t>
            </a:r>
            <a:endParaRPr lang="hu-HU" sz="2000" dirty="0" smtClean="0">
              <a:latin typeface="Times New Roman" pitchFamily="18" charset="0"/>
              <a:ea typeface="Verdana" pitchFamily="34" charset="0"/>
              <a:cs typeface="Times New Roman" pitchFamily="18" charset="0"/>
            </a:endParaRPr>
          </a:p>
          <a:p>
            <a:endParaRPr lang="en-US" sz="2000" dirty="0">
              <a:latin typeface="Times New Roman" pitchFamily="18" charset="0"/>
              <a:ea typeface="Verdana" pitchFamily="34"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21</a:t>
            </a:fld>
            <a:endParaRPr lang="hu-HU" dirty="0"/>
          </a:p>
        </p:txBody>
      </p:sp>
    </p:spTree>
    <p:extLst>
      <p:ext uri="{BB962C8B-B14F-4D97-AF65-F5344CB8AC3E}">
        <p14:creationId xmlns:p14="http://schemas.microsoft.com/office/powerpoint/2010/main" val="3768334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30201</TotalTime>
  <Words>1019</Words>
  <Application>Microsoft Office PowerPoint</Application>
  <PresentationFormat>Diavetítés a képernyőre (4:3 oldalarány)</PresentationFormat>
  <Paragraphs>169</Paragraphs>
  <Slides>21</Slides>
  <Notes>1</Notes>
  <HiddenSlides>0</HiddenSlides>
  <MMClips>0</MMClips>
  <ScaleCrop>false</ScaleCrop>
  <HeadingPairs>
    <vt:vector size="6" baseType="variant">
      <vt:variant>
        <vt:lpstr>Téma</vt:lpstr>
      </vt:variant>
      <vt:variant>
        <vt:i4>1</vt:i4>
      </vt:variant>
      <vt:variant>
        <vt:lpstr>Beágyazott OLE kiszolgálók</vt:lpstr>
      </vt:variant>
      <vt:variant>
        <vt:i4>1</vt:i4>
      </vt:variant>
      <vt:variant>
        <vt:lpstr>Diacímek</vt:lpstr>
      </vt:variant>
      <vt:variant>
        <vt:i4>21</vt:i4>
      </vt:variant>
    </vt:vector>
  </HeadingPairs>
  <TitlesOfParts>
    <vt:vector size="23" baseType="lpstr">
      <vt:lpstr>Office-téma</vt:lpstr>
      <vt:lpstr>OpenDocument-szöveg</vt:lpstr>
      <vt:lpstr>PowerPoint bemutató</vt:lpstr>
      <vt:lpstr>Áttekintés</vt:lpstr>
      <vt:lpstr>1. A feladat</vt:lpstr>
      <vt:lpstr>2. Hardverkonfiguráció</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3. A program megírása</vt:lpstr>
      <vt:lpstr>4. Az eszköz működés közben</vt:lpstr>
      <vt:lpstr>4. Az eszköz működés közben</vt:lpstr>
      <vt:lpstr>4. Az eszköz működés közben</vt:lpstr>
      <vt:lpstr>5. Felkészülést segítő kérdések</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Léczfalvy Ádám;Kelemen József</dc:creator>
  <cp:lastModifiedBy>KJoC</cp:lastModifiedBy>
  <cp:revision>1706</cp:revision>
  <cp:lastPrinted>2013-11-07T12:31:54Z</cp:lastPrinted>
  <dcterms:created xsi:type="dcterms:W3CDTF">2010-11-09T10:40:04Z</dcterms:created>
  <dcterms:modified xsi:type="dcterms:W3CDTF">2015-07-31T14:14:30Z</dcterms:modified>
</cp:coreProperties>
</file>