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6" r:id="rId3"/>
    <p:sldId id="287" r:id="rId4"/>
    <p:sldId id="288" r:id="rId5"/>
    <p:sldId id="289" r:id="rId6"/>
    <p:sldId id="296" r:id="rId7"/>
    <p:sldId id="294" r:id="rId8"/>
    <p:sldId id="297" r:id="rId9"/>
    <p:sldId id="290" r:id="rId10"/>
    <p:sldId id="275" r:id="rId11"/>
    <p:sldId id="278" r:id="rId12"/>
    <p:sldId id="279" r:id="rId13"/>
    <p:sldId id="276" r:id="rId14"/>
    <p:sldId id="277" r:id="rId15"/>
    <p:sldId id="280" r:id="rId16"/>
    <p:sldId id="281" r:id="rId17"/>
    <p:sldId id="291" r:id="rId18"/>
    <p:sldId id="283" r:id="rId19"/>
    <p:sldId id="284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2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409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384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8205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769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274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491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278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720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848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287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435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AFCC7-C698-4BAE-B82E-251C72570FA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91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010D5-634B-4C4B-A21F-5B8FD06EB162}" type="datetimeFigureOut">
              <a:rPr lang="hu-HU" smtClean="0"/>
              <a:pPr/>
              <a:t>2017. 02. 28.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803B9-4D4A-4CF7-8206-E7CB1E4CB22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699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Intelligent</a:t>
            </a:r>
            <a:r>
              <a:rPr lang="hu-HU" dirty="0"/>
              <a:t> Systems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142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99592" y="1124744"/>
            <a:ext cx="77048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800" dirty="0" err="1"/>
              <a:t>Avoiding</a:t>
            </a:r>
            <a:r>
              <a:rPr lang="hu-HU" sz="2800" dirty="0"/>
              <a:t> </a:t>
            </a:r>
            <a:r>
              <a:rPr lang="hu-HU" sz="2800" dirty="0" err="1"/>
              <a:t>obstacles</a:t>
            </a:r>
            <a:r>
              <a:rPr lang="hu-HU" sz="2800" dirty="0"/>
              <a:t> and </a:t>
            </a:r>
            <a:r>
              <a:rPr lang="hu-HU" sz="2800" dirty="0" err="1"/>
              <a:t>path</a:t>
            </a:r>
            <a:r>
              <a:rPr lang="hu-HU" sz="2800" dirty="0"/>
              <a:t> </a:t>
            </a:r>
            <a:r>
              <a:rPr lang="hu-HU" sz="2800" dirty="0" err="1"/>
              <a:t>finding</a:t>
            </a:r>
            <a:r>
              <a:rPr lang="hu-HU" sz="2800" dirty="0"/>
              <a:t>: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 err="1"/>
              <a:t>Rule-based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993775" lvl="3" indent="-361950">
              <a:buFont typeface="Arial" pitchFamily="34" charset="0"/>
              <a:buChar char="•"/>
            </a:pPr>
            <a:r>
              <a:rPr lang="hu-HU" sz="2800" dirty="0"/>
              <a:t>Modified/advanced rule-based algorithm.</a:t>
            </a:r>
          </a:p>
          <a:p>
            <a:pPr marL="993775" lvl="3" indent="-361950">
              <a:buFont typeface="Arial" pitchFamily="34" charset="0"/>
              <a:buChar char="•"/>
            </a:pPr>
            <a:r>
              <a:rPr lang="hu-HU" sz="2800" dirty="0" err="1"/>
              <a:t>Neural-based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993775" lvl="3" indent="-361950">
              <a:buFont typeface="Arial" pitchFamily="34" charset="0"/>
              <a:buChar char="•"/>
            </a:pPr>
            <a:r>
              <a:rPr lang="hu-HU" sz="2800" dirty="0" err="1"/>
              <a:t>Experiance</a:t>
            </a:r>
            <a:r>
              <a:rPr lang="hu-HU" sz="2800" dirty="0"/>
              <a:t> </a:t>
            </a:r>
            <a:r>
              <a:rPr lang="hu-HU" sz="2800" dirty="0" err="1"/>
              <a:t>based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u="sng" dirty="0" err="1"/>
              <a:t>Wavefront</a:t>
            </a:r>
            <a:r>
              <a:rPr lang="hu-HU" sz="2800" u="sng" dirty="0"/>
              <a:t> </a:t>
            </a:r>
            <a:r>
              <a:rPr lang="hu-HU" sz="2800" u="sng" dirty="0" err="1"/>
              <a:t>propagation</a:t>
            </a:r>
            <a:r>
              <a:rPr lang="hu-HU" sz="2800" u="sng" dirty="0"/>
              <a:t> </a:t>
            </a:r>
            <a:r>
              <a:rPr lang="hu-HU" sz="2800" u="sng" dirty="0" err="1"/>
              <a:t>algorithm</a:t>
            </a:r>
            <a:r>
              <a:rPr lang="hu-HU" sz="2800" dirty="0"/>
              <a:t>.</a:t>
            </a:r>
          </a:p>
          <a:p>
            <a:pPr marL="993775" lvl="3" indent="-361950">
              <a:buFont typeface="Arial" pitchFamily="34" charset="0"/>
              <a:buChar char="•"/>
            </a:pPr>
            <a:r>
              <a:rPr lang="hu-HU" sz="2800" dirty="0" err="1"/>
              <a:t>Modified</a:t>
            </a:r>
            <a:r>
              <a:rPr lang="hu-HU" sz="2800" dirty="0"/>
              <a:t>/Advanced </a:t>
            </a:r>
            <a:r>
              <a:rPr lang="hu-HU" sz="2800" dirty="0" err="1"/>
              <a:t>Wavefront</a:t>
            </a:r>
            <a:r>
              <a:rPr lang="hu-HU" sz="2800" dirty="0"/>
              <a:t> </a:t>
            </a:r>
            <a:r>
              <a:rPr lang="hu-HU" sz="2800" dirty="0" err="1"/>
              <a:t>propagation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/>
              <a:t>GVD-</a:t>
            </a:r>
            <a:r>
              <a:rPr lang="hu-HU" sz="2800" dirty="0" err="1"/>
              <a:t>based</a:t>
            </a:r>
            <a:r>
              <a:rPr lang="hu-HU" sz="2800" dirty="0"/>
              <a:t>, </a:t>
            </a:r>
            <a:r>
              <a:rPr lang="hu-HU" sz="2800" dirty="0" err="1"/>
              <a:t>graph</a:t>
            </a:r>
            <a:r>
              <a:rPr lang="hu-HU" sz="2800" dirty="0"/>
              <a:t> </a:t>
            </a:r>
            <a:r>
              <a:rPr lang="hu-HU" sz="2800" dirty="0" err="1"/>
              <a:t>traversal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9599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9" name="Picture 13" descr="summ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8950" y="5084763"/>
            <a:ext cx="230505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gvd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5106988"/>
            <a:ext cx="23066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4" descr="mod_hul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3357563"/>
            <a:ext cx="2266950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hullam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églalap 6"/>
          <p:cNvSpPr/>
          <p:nvPr/>
        </p:nvSpPr>
        <p:spPr>
          <a:xfrm>
            <a:off x="4000464" y="6211669"/>
            <a:ext cx="514353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/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algorithm</a:t>
            </a:r>
            <a:r>
              <a:rPr lang="hu-HU" dirty="0"/>
              <a:t>.</a:t>
            </a:r>
          </a:p>
          <a:p>
            <a:pPr marL="85725" lvl="2"/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exists</a:t>
            </a:r>
            <a:r>
              <a:rPr lang="hu-HU" dirty="0"/>
              <a:t> a </a:t>
            </a:r>
            <a:r>
              <a:rPr lang="hu-HU" dirty="0" err="1"/>
              <a:t>path</a:t>
            </a:r>
            <a:r>
              <a:rPr lang="hu-HU" dirty="0"/>
              <a:t>, it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it (</a:t>
            </a:r>
            <a:r>
              <a:rPr lang="hu-HU" dirty="0" err="1"/>
              <a:t>always</a:t>
            </a:r>
            <a:r>
              <a:rPr lang="hu-H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17803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9" name="Picture 13" descr="summ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8950" y="5084763"/>
            <a:ext cx="230505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gvd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5106988"/>
            <a:ext cx="23066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4" descr="mod_hul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6481" y="0"/>
            <a:ext cx="9190481" cy="690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églalap 5"/>
          <p:cNvSpPr/>
          <p:nvPr/>
        </p:nvSpPr>
        <p:spPr>
          <a:xfrm>
            <a:off x="2951312" y="5657671"/>
            <a:ext cx="619268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85725" lvl="2"/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algorithm</a:t>
            </a:r>
            <a:r>
              <a:rPr lang="hu-HU" dirty="0"/>
              <a:t>.(</a:t>
            </a:r>
            <a:r>
              <a:rPr lang="hu-HU" dirty="0" err="1"/>
              <a:t>Unknown</a:t>
            </a:r>
            <a:r>
              <a:rPr lang="hu-HU" dirty="0"/>
              <a:t> </a:t>
            </a:r>
            <a:r>
              <a:rPr lang="hu-HU" dirty="0" err="1"/>
              <a:t>Terrian</a:t>
            </a:r>
            <a:r>
              <a:rPr lang="hu-HU" dirty="0"/>
              <a:t>)</a:t>
            </a:r>
          </a:p>
          <a:p>
            <a:pPr marL="85725" lvl="2"/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exist</a:t>
            </a:r>
            <a:r>
              <a:rPr lang="hu-HU" dirty="0"/>
              <a:t> a </a:t>
            </a:r>
            <a:r>
              <a:rPr lang="hu-HU" dirty="0" err="1"/>
              <a:t>path</a:t>
            </a:r>
            <a:r>
              <a:rPr lang="hu-HU" dirty="0"/>
              <a:t>, it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it (</a:t>
            </a:r>
            <a:r>
              <a:rPr lang="hu-HU" dirty="0" err="1"/>
              <a:t>always</a:t>
            </a:r>
            <a:r>
              <a:rPr lang="hu-HU" dirty="0"/>
              <a:t>), </a:t>
            </a:r>
            <a:r>
              <a:rPr lang="hu-HU" dirty="0" err="1"/>
              <a:t>but</a:t>
            </a:r>
            <a:r>
              <a:rPr lang="hu-HU" dirty="0"/>
              <a:t> it is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guaranteed</a:t>
            </a:r>
            <a:r>
              <a:rPr lang="hu-HU" dirty="0"/>
              <a:t> it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shortest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2202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Matlab frameprogram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Loading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basemap</a:t>
            </a:r>
            <a:r>
              <a:rPr lang="hu-HU" dirty="0"/>
              <a:t> (32d.png)</a:t>
            </a:r>
          </a:p>
          <a:p>
            <a:pPr lvl="1"/>
            <a:r>
              <a:rPr lang="hu-HU" dirty="0"/>
              <a:t>Red (255,0,0) </a:t>
            </a:r>
            <a:r>
              <a:rPr lang="hu-HU" dirty="0" err="1"/>
              <a:t>cell</a:t>
            </a:r>
            <a:r>
              <a:rPr lang="hu-HU" dirty="0"/>
              <a:t>: Robot</a:t>
            </a:r>
          </a:p>
          <a:p>
            <a:pPr lvl="1"/>
            <a:r>
              <a:rPr lang="hu-HU" dirty="0" err="1"/>
              <a:t>Green</a:t>
            </a:r>
            <a:r>
              <a:rPr lang="hu-HU" dirty="0"/>
              <a:t> (0,255,0) </a:t>
            </a:r>
            <a:r>
              <a:rPr lang="hu-HU" dirty="0" err="1"/>
              <a:t>cell</a:t>
            </a:r>
            <a:r>
              <a:rPr lang="hu-HU" dirty="0"/>
              <a:t>: </a:t>
            </a:r>
            <a:r>
              <a:rPr lang="hu-HU" dirty="0" err="1"/>
              <a:t>Destination</a:t>
            </a:r>
            <a:endParaRPr lang="hu-HU" dirty="0"/>
          </a:p>
          <a:p>
            <a:pPr lvl="1"/>
            <a:r>
              <a:rPr lang="hu-HU" dirty="0"/>
              <a:t>White </a:t>
            </a:r>
            <a:r>
              <a:rPr lang="hu-HU" dirty="0" err="1"/>
              <a:t>cells</a:t>
            </a:r>
            <a:r>
              <a:rPr lang="hu-HU" dirty="0"/>
              <a:t> (255,255,255): </a:t>
            </a:r>
            <a:r>
              <a:rPr lang="hu-HU" dirty="0" err="1"/>
              <a:t>Empty</a:t>
            </a:r>
            <a:r>
              <a:rPr lang="hu-HU" dirty="0"/>
              <a:t> </a:t>
            </a:r>
            <a:r>
              <a:rPr lang="hu-HU" dirty="0" err="1"/>
              <a:t>cell</a:t>
            </a:r>
            <a:endParaRPr lang="hu-HU" dirty="0"/>
          </a:p>
          <a:p>
            <a:pPr lvl="1"/>
            <a:r>
              <a:rPr lang="hu-HU" dirty="0"/>
              <a:t>Black cells (0,0,0): Obstacles</a:t>
            </a:r>
          </a:p>
          <a:p>
            <a:r>
              <a:rPr lang="hu-HU" dirty="0" err="1"/>
              <a:t>Matlab</a:t>
            </a:r>
            <a:r>
              <a:rPr lang="hu-HU" dirty="0"/>
              <a:t> </a:t>
            </a:r>
            <a:r>
              <a:rPr lang="hu-HU" dirty="0" err="1"/>
              <a:t>converts</a:t>
            </a:r>
            <a:r>
              <a:rPr lang="hu-HU" dirty="0"/>
              <a:t>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picture</a:t>
            </a:r>
            <a:r>
              <a:rPr lang="hu-HU" dirty="0"/>
              <a:t> (</a:t>
            </a:r>
            <a:r>
              <a:rPr lang="hu-HU" dirty="0" err="1"/>
              <a:t>array</a:t>
            </a:r>
            <a:r>
              <a:rPr lang="hu-HU" dirty="0"/>
              <a:t>) </a:t>
            </a:r>
            <a:r>
              <a:rPr lang="hu-HU" dirty="0" err="1"/>
              <a:t>into</a:t>
            </a:r>
            <a:r>
              <a:rPr lang="hu-HU" dirty="0"/>
              <a:t> a 2D </a:t>
            </a:r>
            <a:r>
              <a:rPr lang="hu-HU" dirty="0" err="1"/>
              <a:t>array</a:t>
            </a:r>
            <a:r>
              <a:rPr lang="hu-HU" dirty="0"/>
              <a:t>, in </a:t>
            </a:r>
            <a:r>
              <a:rPr lang="hu-HU" dirty="0" err="1"/>
              <a:t>which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following</a:t>
            </a:r>
            <a:r>
              <a:rPr lang="hu-HU" dirty="0"/>
              <a:t> </a:t>
            </a:r>
            <a:r>
              <a:rPr lang="hu-HU" dirty="0" err="1"/>
              <a:t>values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included</a:t>
            </a:r>
            <a:r>
              <a:rPr lang="hu-HU" dirty="0"/>
              <a:t>/</a:t>
            </a:r>
            <a:r>
              <a:rPr lang="hu-HU" dirty="0" err="1"/>
              <a:t>given</a:t>
            </a:r>
            <a:r>
              <a:rPr lang="hu-HU" dirty="0"/>
              <a:t>: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emptyVal</a:t>
            </a:r>
            <a:r>
              <a:rPr lang="hu-HU" dirty="0">
                <a:latin typeface="Consolas" panose="020B0609020204030204" pitchFamily="49" charset="0"/>
              </a:rPr>
              <a:t>=0;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finishVal</a:t>
            </a:r>
            <a:r>
              <a:rPr lang="hu-HU" dirty="0">
                <a:latin typeface="Consolas" panose="020B0609020204030204" pitchFamily="49" charset="0"/>
              </a:rPr>
              <a:t>=-1;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robotVal</a:t>
            </a:r>
            <a:r>
              <a:rPr lang="hu-HU" dirty="0">
                <a:latin typeface="Consolas" panose="020B0609020204030204" pitchFamily="49" charset="0"/>
              </a:rPr>
              <a:t>=-2;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pathVal</a:t>
            </a:r>
            <a:r>
              <a:rPr lang="hu-HU" dirty="0">
                <a:latin typeface="Consolas" panose="020B0609020204030204" pitchFamily="49" charset="0"/>
              </a:rPr>
              <a:t>=-2.5;</a:t>
            </a:r>
          </a:p>
          <a:p>
            <a:pPr marL="342900" lvl="1" indent="0">
              <a:buNone/>
            </a:pPr>
            <a:r>
              <a:rPr lang="hu-HU" dirty="0">
                <a:latin typeface="Consolas" panose="020B0609020204030204" pitchFamily="49" charset="0"/>
              </a:rPr>
              <a:t>obstacleVal=-3;</a:t>
            </a:r>
          </a:p>
          <a:p>
            <a:pPr marL="342900" lvl="1" indent="0">
              <a:buNone/>
            </a:pPr>
            <a:r>
              <a:rPr lang="hu-HU" dirty="0">
                <a:latin typeface="Consolas" panose="020B0609020204030204" pitchFamily="49" charset="0"/>
              </a:rPr>
              <a:t>Wavefront cells = cells with positive values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10998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Matlab</a:t>
            </a:r>
            <a:r>
              <a:rPr lang="hu-HU" dirty="0"/>
              <a:t> </a:t>
            </a:r>
            <a:r>
              <a:rPr lang="hu-HU" dirty="0" err="1"/>
              <a:t>frameprogram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257300"/>
            <a:ext cx="7886700" cy="54673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 err="1"/>
              <a:t>newWavefrontCells</a:t>
            </a:r>
            <a:r>
              <a:rPr lang="hu-HU" dirty="0"/>
              <a:t>=1;</a:t>
            </a:r>
          </a:p>
          <a:p>
            <a:pPr marL="0" indent="0">
              <a:buNone/>
            </a:pPr>
            <a:r>
              <a:rPr lang="hu-HU" dirty="0" err="1"/>
              <a:t>while</a:t>
            </a:r>
            <a:r>
              <a:rPr lang="hu-HU" dirty="0"/>
              <a:t>(</a:t>
            </a:r>
            <a:r>
              <a:rPr lang="hu-HU" dirty="0" err="1"/>
              <a:t>newWavefrontCells</a:t>
            </a:r>
            <a:r>
              <a:rPr lang="hu-HU" dirty="0"/>
              <a:t>&gt;0	</a:t>
            </a: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%The cycle will run until it finds an empty cell that a wave can reach</a:t>
            </a: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%What is the solution for stopping the propagation if a wave have reached the robot?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/>
              <a:t>newWavefrontCells</a:t>
            </a:r>
            <a:r>
              <a:rPr lang="hu-HU" dirty="0"/>
              <a:t>=0;</a:t>
            </a:r>
          </a:p>
          <a:p>
            <a:pPr marL="0" indent="0">
              <a:buNone/>
            </a:pPr>
            <a:r>
              <a:rPr lang="hu-HU" dirty="0"/>
              <a:t>      </a:t>
            </a:r>
            <a:r>
              <a:rPr lang="hu-HU" dirty="0" err="1"/>
              <a:t>cloneMap</a:t>
            </a:r>
            <a:r>
              <a:rPr lang="hu-HU" dirty="0"/>
              <a:t>=map;</a:t>
            </a:r>
          </a:p>
          <a:p>
            <a:pPr marL="0" indent="0">
              <a:buNone/>
            </a:pPr>
            <a:r>
              <a:rPr lang="hu-HU" dirty="0"/>
              <a:t>…</a:t>
            </a:r>
          </a:p>
          <a:p>
            <a:pPr marL="0" indent="0">
              <a:buNone/>
            </a:pPr>
            <a:r>
              <a:rPr lang="hu-HU" dirty="0"/>
              <a:t>% 1. </a:t>
            </a:r>
            <a:r>
              <a:rPr lang="hu-HU" dirty="0" err="1"/>
              <a:t>Task</a:t>
            </a:r>
            <a:r>
              <a:rPr lang="hu-HU" dirty="0"/>
              <a:t>  </a:t>
            </a:r>
          </a:p>
          <a:p>
            <a:pPr marL="0" indent="0">
              <a:buNone/>
            </a:pPr>
            <a:r>
              <a:rPr lang="hu-HU" dirty="0"/>
              <a:t>    % - </a:t>
            </a:r>
            <a:r>
              <a:rPr lang="hu-HU" dirty="0" err="1"/>
              <a:t>Propagating</a:t>
            </a:r>
            <a:r>
              <a:rPr lang="hu-HU" dirty="0"/>
              <a:t> </a:t>
            </a:r>
            <a:r>
              <a:rPr lang="hu-HU" dirty="0" err="1"/>
              <a:t>wavefronts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% - In every cycle only one new wave should be handled</a:t>
            </a:r>
          </a:p>
          <a:p>
            <a:pPr marL="0" indent="0">
              <a:buNone/>
            </a:pPr>
            <a:r>
              <a:rPr lang="hu-HU" dirty="0"/>
              <a:t>    % - To search after empty cells surrounded by wavefront cells</a:t>
            </a:r>
          </a:p>
          <a:p>
            <a:pPr marL="0" indent="0">
              <a:buNone/>
            </a:pPr>
            <a:r>
              <a:rPr lang="hu-HU" dirty="0"/>
              <a:t>    % - Vertically and Horizontally it „costs” 2, diagonally 3. Attempting for step</a:t>
            </a:r>
          </a:p>
          <a:p>
            <a:pPr marL="0" indent="0">
              <a:buNone/>
            </a:pPr>
            <a:r>
              <a:rPr lang="hu-HU" dirty="0"/>
              <a:t>    %   with minimal „cost”.</a:t>
            </a:r>
          </a:p>
          <a:p>
            <a:pPr marL="0" indent="0">
              <a:buNone/>
            </a:pPr>
            <a:r>
              <a:rPr lang="hu-HU" dirty="0"/>
              <a:t>    % - The </a:t>
            </a:r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step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handled</a:t>
            </a:r>
            <a:r>
              <a:rPr lang="hu-HU" dirty="0"/>
              <a:t>,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desitnation</a:t>
            </a:r>
            <a:r>
              <a:rPr lang="hu-HU" dirty="0"/>
              <a:t> </a:t>
            </a:r>
            <a:r>
              <a:rPr lang="hu-HU" dirty="0" err="1"/>
              <a:t>cell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surrounded</a:t>
            </a:r>
            <a:r>
              <a:rPr lang="hu-HU" dirty="0"/>
              <a:t> (-1 ) </a:t>
            </a:r>
            <a:r>
              <a:rPr lang="hu-HU" dirty="0" err="1"/>
              <a:t>with</a:t>
            </a:r>
            <a:r>
              <a:rPr lang="hu-HU" dirty="0"/>
              <a:t> a </a:t>
            </a:r>
            <a:r>
              <a:rPr lang="hu-HU" dirty="0" err="1"/>
              <a:t>wave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% - </a:t>
            </a:r>
            <a:r>
              <a:rPr lang="hu-HU" dirty="0" err="1"/>
              <a:t>Pay</a:t>
            </a:r>
            <a:r>
              <a:rPr lang="hu-HU" dirty="0"/>
              <a:t> </a:t>
            </a:r>
            <a:r>
              <a:rPr lang="hu-HU" dirty="0" err="1"/>
              <a:t>attentaion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increase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cells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wavefront</a:t>
            </a:r>
            <a:r>
              <a:rPr lang="hu-HU" dirty="0"/>
              <a:t>     (</a:t>
            </a:r>
            <a:r>
              <a:rPr lang="hu-HU" dirty="0" err="1"/>
              <a:t>newWavefrontCells</a:t>
            </a:r>
            <a:r>
              <a:rPr lang="hu-HU" dirty="0"/>
              <a:t>)!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6698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Matlab</a:t>
            </a:r>
            <a:r>
              <a:rPr lang="hu-HU" dirty="0"/>
              <a:t> </a:t>
            </a:r>
            <a:r>
              <a:rPr lang="hu-HU" dirty="0" err="1"/>
              <a:t>frameprogram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frameprogram</a:t>
            </a:r>
            <a:r>
              <a:rPr lang="hu-HU" dirty="0"/>
              <a:t> </a:t>
            </a:r>
            <a:r>
              <a:rPr lang="hu-HU" dirty="0" err="1"/>
              <a:t>examines</a:t>
            </a:r>
            <a:r>
              <a:rPr lang="hu-HU" dirty="0"/>
              <a:t> </a:t>
            </a:r>
            <a:r>
              <a:rPr lang="hu-HU" dirty="0" err="1"/>
              <a:t>whether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is a </a:t>
            </a:r>
            <a:r>
              <a:rPr lang="hu-HU" dirty="0" err="1"/>
              <a:t>wavefront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robot’s</a:t>
            </a:r>
            <a:r>
              <a:rPr lang="hu-HU" dirty="0"/>
              <a:t> </a:t>
            </a:r>
            <a:r>
              <a:rPr lang="hu-HU" dirty="0" err="1"/>
              <a:t>ambient</a:t>
            </a:r>
            <a:r>
              <a:rPr lang="hu-HU" dirty="0"/>
              <a:t>. (8 </a:t>
            </a:r>
            <a:r>
              <a:rPr lang="hu-HU" dirty="0" err="1"/>
              <a:t>surrounding</a:t>
            </a:r>
            <a:r>
              <a:rPr lang="hu-HU" dirty="0"/>
              <a:t> </a:t>
            </a:r>
            <a:r>
              <a:rPr lang="hu-HU" dirty="0" err="1"/>
              <a:t>cells</a:t>
            </a:r>
            <a:r>
              <a:rPr lang="hu-HU" dirty="0"/>
              <a:t>). </a:t>
            </a:r>
          </a:p>
          <a:p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yes</a:t>
            </a:r>
            <a:r>
              <a:rPr lang="hu-HU" dirty="0"/>
              <a:t>, </a:t>
            </a:r>
            <a:r>
              <a:rPr lang="hu-HU" dirty="0" err="1"/>
              <a:t>then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exists</a:t>
            </a:r>
            <a:r>
              <a:rPr lang="hu-HU" dirty="0"/>
              <a:t> a </a:t>
            </a:r>
            <a:r>
              <a:rPr lang="hu-HU" dirty="0" err="1"/>
              <a:t>path</a:t>
            </a:r>
            <a:r>
              <a:rPr lang="hu-HU" dirty="0"/>
              <a:t>.</a:t>
            </a:r>
          </a:p>
          <a:p>
            <a:r>
              <a:rPr lang="hu-HU" dirty="0" err="1"/>
              <a:t>Find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shortest</a:t>
            </a:r>
            <a:r>
              <a:rPr lang="hu-HU" dirty="0"/>
              <a:t> </a:t>
            </a:r>
            <a:r>
              <a:rPr lang="hu-HU" dirty="0" err="1"/>
              <a:t>path</a:t>
            </a:r>
            <a:r>
              <a:rPr lang="hu-HU" dirty="0"/>
              <a:t>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53977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Matlab</a:t>
            </a:r>
            <a:r>
              <a:rPr lang="hu-HU" dirty="0"/>
              <a:t> </a:t>
            </a:r>
            <a:r>
              <a:rPr lang="hu-HU" dirty="0" err="1"/>
              <a:t>frameprogram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 err="1"/>
              <a:t>if</a:t>
            </a:r>
            <a:r>
              <a:rPr lang="hu-HU" dirty="0"/>
              <a:t> (</a:t>
            </a:r>
            <a:r>
              <a:rPr lang="hu-HU" dirty="0" err="1"/>
              <a:t>pathavailable</a:t>
            </a:r>
            <a:r>
              <a:rPr lang="hu-HU" dirty="0"/>
              <a:t>)    </a:t>
            </a:r>
          </a:p>
          <a:p>
            <a:pPr marL="0" indent="0">
              <a:buNone/>
            </a:pPr>
            <a:r>
              <a:rPr lang="hu-HU" dirty="0"/>
              <a:t>    </a:t>
            </a:r>
            <a:r>
              <a:rPr lang="hu-HU" dirty="0" err="1"/>
              <a:t>globalMax</a:t>
            </a:r>
            <a:r>
              <a:rPr lang="hu-HU" dirty="0"/>
              <a:t>=</a:t>
            </a:r>
            <a:r>
              <a:rPr lang="hu-HU" dirty="0" err="1"/>
              <a:t>max</a:t>
            </a:r>
            <a:r>
              <a:rPr lang="hu-HU" dirty="0"/>
              <a:t>(map(:));</a:t>
            </a:r>
          </a:p>
          <a:p>
            <a:pPr marL="0" indent="0">
              <a:buNone/>
            </a:pPr>
            <a:r>
              <a:rPr lang="hu-HU" dirty="0"/>
              <a:t>    </a:t>
            </a:r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localMax</a:t>
            </a:r>
            <a:r>
              <a:rPr lang="hu-HU" dirty="0"/>
              <a:t>&gt;0</a:t>
            </a:r>
          </a:p>
          <a:p>
            <a:pPr marL="0" indent="0">
              <a:buNone/>
            </a:pPr>
            <a:r>
              <a:rPr lang="hu-HU" dirty="0"/>
              <a:t>        </a:t>
            </a:r>
            <a:r>
              <a:rPr lang="hu-HU" dirty="0" err="1"/>
              <a:t>pathcomplete</a:t>
            </a:r>
            <a:r>
              <a:rPr lang="hu-HU" dirty="0"/>
              <a:t>=0;      </a:t>
            </a:r>
          </a:p>
          <a:p>
            <a:pPr marL="0" indent="0">
              <a:buNone/>
            </a:pPr>
            <a:r>
              <a:rPr lang="hu-HU" dirty="0"/>
              <a:t>        </a:t>
            </a:r>
            <a:r>
              <a:rPr lang="hu-HU" dirty="0" err="1"/>
              <a:t>robotPos</a:t>
            </a:r>
            <a:r>
              <a:rPr lang="hu-HU" dirty="0"/>
              <a:t>(1)=</a:t>
            </a:r>
            <a:r>
              <a:rPr lang="hu-HU" dirty="0" err="1"/>
              <a:t>startPos</a:t>
            </a:r>
            <a:r>
              <a:rPr lang="hu-HU" dirty="0"/>
              <a:t>(</a:t>
            </a:r>
            <a:r>
              <a:rPr lang="hu-HU" dirty="0" err="1"/>
              <a:t>1</a:t>
            </a:r>
            <a:r>
              <a:rPr lang="hu-HU" dirty="0"/>
              <a:t>);</a:t>
            </a:r>
          </a:p>
          <a:p>
            <a:pPr marL="0" indent="0">
              <a:buNone/>
            </a:pPr>
            <a:r>
              <a:rPr lang="hu-HU" dirty="0"/>
              <a:t>        </a:t>
            </a:r>
            <a:r>
              <a:rPr lang="hu-HU" dirty="0" err="1"/>
              <a:t>robotPos</a:t>
            </a:r>
            <a:r>
              <a:rPr lang="hu-HU" dirty="0"/>
              <a:t>(2)=</a:t>
            </a:r>
            <a:r>
              <a:rPr lang="hu-HU" dirty="0" err="1"/>
              <a:t>startPos</a:t>
            </a:r>
            <a:r>
              <a:rPr lang="hu-HU" dirty="0"/>
              <a:t>(</a:t>
            </a:r>
            <a:r>
              <a:rPr lang="hu-HU" dirty="0" err="1"/>
              <a:t>2</a:t>
            </a:r>
            <a:r>
              <a:rPr lang="hu-HU" dirty="0"/>
              <a:t>);</a:t>
            </a:r>
          </a:p>
          <a:p>
            <a:pPr marL="0" indent="0">
              <a:buNone/>
            </a:pPr>
            <a:r>
              <a:rPr lang="hu-HU" dirty="0"/>
              <a:t>        </a:t>
            </a:r>
            <a:r>
              <a:rPr lang="hu-HU" dirty="0" err="1"/>
              <a:t>while</a:t>
            </a:r>
            <a:r>
              <a:rPr lang="hu-HU" dirty="0"/>
              <a:t>(~</a:t>
            </a:r>
            <a:r>
              <a:rPr lang="hu-HU" dirty="0" err="1"/>
              <a:t>pathcomplete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            </a:t>
            </a:r>
          </a:p>
          <a:p>
            <a:pPr marL="0" indent="0">
              <a:buNone/>
            </a:pPr>
            <a:r>
              <a:rPr lang="hu-HU" dirty="0"/>
              <a:t>% 2. </a:t>
            </a:r>
            <a:r>
              <a:rPr lang="hu-HU" dirty="0" err="1"/>
              <a:t>Task</a:t>
            </a:r>
            <a:r>
              <a:rPr lang="hu-HU" dirty="0"/>
              <a:t>  </a:t>
            </a:r>
          </a:p>
          <a:p>
            <a:pPr marL="0" indent="0">
              <a:buNone/>
            </a:pPr>
            <a:r>
              <a:rPr lang="hu-HU" dirty="0"/>
              <a:t>    % </a:t>
            </a:r>
            <a:r>
              <a:rPr lang="hu-HU" dirty="0" err="1"/>
              <a:t>Search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shortest</a:t>
            </a:r>
            <a:r>
              <a:rPr lang="hu-HU" dirty="0"/>
              <a:t> </a:t>
            </a:r>
            <a:r>
              <a:rPr lang="hu-HU" dirty="0" err="1"/>
              <a:t>path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% The robot’s actual position (robotPos) should be examined (8 surrounding cells) and the wavefront with the lowest value should be chosen (minWave)</a:t>
            </a:r>
          </a:p>
          <a:p>
            <a:pPr marL="0" indent="0">
              <a:buNone/>
            </a:pPr>
            <a:r>
              <a:rPr lang="hu-HU" dirty="0"/>
              <a:t>    % The movement and tracing are done by the frameprogram</a:t>
            </a:r>
          </a:p>
          <a:p>
            <a:pPr marL="0" indent="0">
              <a:buNone/>
            </a:pPr>
            <a:r>
              <a:rPr lang="hu-HU" dirty="0"/>
              <a:t>   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6635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Initial</a:t>
            </a:r>
            <a:r>
              <a:rPr lang="hu-HU" dirty="0"/>
              <a:t> </a:t>
            </a:r>
            <a:r>
              <a:rPr lang="hu-HU" dirty="0" err="1"/>
              <a:t>state</a:t>
            </a:r>
            <a:r>
              <a:rPr lang="hu-HU" dirty="0"/>
              <a:t> – </a:t>
            </a:r>
            <a:r>
              <a:rPr lang="hu-HU" dirty="0" err="1"/>
              <a:t>Destination</a:t>
            </a:r>
            <a:r>
              <a:rPr lang="hu-HU" dirty="0"/>
              <a:t>: (-1)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3962" t="58171" r="34760" b="28077"/>
          <a:stretch/>
        </p:blipFill>
        <p:spPr>
          <a:xfrm>
            <a:off x="613901" y="1727558"/>
            <a:ext cx="7914293" cy="204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70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wave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4202" t="57862" r="34761" b="28077"/>
          <a:stretch/>
        </p:blipFill>
        <p:spPr>
          <a:xfrm>
            <a:off x="658146" y="1681751"/>
            <a:ext cx="7883814" cy="209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34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Second</a:t>
            </a:r>
            <a:r>
              <a:rPr lang="hu-HU" dirty="0"/>
              <a:t> </a:t>
            </a:r>
            <a:r>
              <a:rPr lang="hu-HU" dirty="0" err="1"/>
              <a:t>wave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4202" t="57862" r="34761" b="27922"/>
          <a:stretch/>
        </p:blipFill>
        <p:spPr>
          <a:xfrm>
            <a:off x="643398" y="1690689"/>
            <a:ext cx="7886626" cy="212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22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Third</a:t>
            </a:r>
            <a:r>
              <a:rPr lang="hu-HU" dirty="0"/>
              <a:t> </a:t>
            </a:r>
            <a:r>
              <a:rPr lang="hu-HU" dirty="0" err="1"/>
              <a:t>wave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4206" t="58032" r="34603" b="27563"/>
          <a:stretch/>
        </p:blipFill>
        <p:spPr>
          <a:xfrm>
            <a:off x="628650" y="1690689"/>
            <a:ext cx="7948856" cy="21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23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- (</a:t>
            </a:r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wave</a:t>
            </a:r>
            <a:r>
              <a:rPr lang="hu-HU" dirty="0"/>
              <a:t>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5545" y="1825625"/>
            <a:ext cx="48329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66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- (</a:t>
            </a:r>
            <a:r>
              <a:rPr lang="hu-HU" dirty="0" err="1"/>
              <a:t>Second</a:t>
            </a:r>
            <a:r>
              <a:rPr lang="hu-HU" dirty="0"/>
              <a:t> </a:t>
            </a:r>
            <a:r>
              <a:rPr lang="hu-HU" dirty="0" err="1"/>
              <a:t>wave</a:t>
            </a:r>
            <a:r>
              <a:rPr lang="hu-HU" dirty="0"/>
              <a:t>)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5545" y="1825625"/>
            <a:ext cx="48329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95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- (</a:t>
            </a:r>
            <a:r>
              <a:rPr lang="hu-HU" dirty="0" err="1"/>
              <a:t>Third</a:t>
            </a:r>
            <a:r>
              <a:rPr lang="hu-HU" dirty="0"/>
              <a:t> </a:t>
            </a:r>
            <a:r>
              <a:rPr lang="hu-HU" dirty="0" err="1"/>
              <a:t>wave</a:t>
            </a:r>
            <a:r>
              <a:rPr lang="hu-HU" dirty="0"/>
              <a:t>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5545" y="1825625"/>
            <a:ext cx="48329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19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Finally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5545" y="1825625"/>
            <a:ext cx="48329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53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-  </a:t>
            </a:r>
            <a:r>
              <a:rPr lang="hu-HU" dirty="0" err="1"/>
              <a:t>Properties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If the wavefront reaches the robot: There path is existing.</a:t>
            </a:r>
          </a:p>
          <a:p>
            <a:r>
              <a:rPr lang="hu-HU" dirty="0"/>
              <a:t>The robot in the ambient searches the smallest wave cell and steps there (</a:t>
            </a:r>
            <a:r>
              <a:rPr lang="hu-HU"/>
              <a:t>8 surrounding </a:t>
            </a:r>
            <a:r>
              <a:rPr lang="hu-HU" dirty="0"/>
              <a:t>cells).</a:t>
            </a:r>
          </a:p>
          <a:p>
            <a:r>
              <a:rPr lang="hu-HU" dirty="0" err="1"/>
              <a:t>After</a:t>
            </a:r>
            <a:r>
              <a:rPr lang="hu-HU" dirty="0"/>
              <a:t> a </a:t>
            </a:r>
            <a:r>
              <a:rPr lang="hu-HU" dirty="0" err="1"/>
              <a:t>finite</a:t>
            </a:r>
            <a:r>
              <a:rPr lang="hu-HU" dirty="0"/>
              <a:t> </a:t>
            </a:r>
            <a:r>
              <a:rPr lang="hu-HU" dirty="0" err="1"/>
              <a:t>number</a:t>
            </a:r>
            <a:r>
              <a:rPr lang="hu-HU" dirty="0"/>
              <a:t> of </a:t>
            </a:r>
            <a:r>
              <a:rPr lang="hu-HU" dirty="0" err="1"/>
              <a:t>steps</a:t>
            </a:r>
            <a:r>
              <a:rPr lang="hu-HU" dirty="0"/>
              <a:t> </a:t>
            </a:r>
            <a:r>
              <a:rPr lang="hu-HU" dirty="0" err="1"/>
              <a:t>through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shortest</a:t>
            </a:r>
            <a:r>
              <a:rPr lang="hu-HU" dirty="0"/>
              <a:t> </a:t>
            </a:r>
            <a:r>
              <a:rPr lang="hu-HU" dirty="0" err="1"/>
              <a:t>path</a:t>
            </a:r>
            <a:r>
              <a:rPr lang="hu-HU" dirty="0"/>
              <a:t> (we </a:t>
            </a:r>
            <a:r>
              <a:rPr lang="hu-HU" dirty="0" err="1"/>
              <a:t>examine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diagonal</a:t>
            </a:r>
            <a:r>
              <a:rPr lang="hu-HU" dirty="0"/>
              <a:t> </a:t>
            </a:r>
            <a:r>
              <a:rPr lang="hu-HU" dirty="0" err="1"/>
              <a:t>steps</a:t>
            </a:r>
            <a:r>
              <a:rPr lang="hu-HU" dirty="0"/>
              <a:t> </a:t>
            </a:r>
            <a:r>
              <a:rPr lang="hu-HU" dirty="0" err="1"/>
              <a:t>too</a:t>
            </a:r>
            <a:r>
              <a:rPr lang="hu-HU" dirty="0"/>
              <a:t> and we </a:t>
            </a:r>
            <a:r>
              <a:rPr lang="hu-HU" dirty="0" err="1"/>
              <a:t>are</a:t>
            </a:r>
            <a:r>
              <a:rPr lang="hu-HU" dirty="0"/>
              <a:t> in </a:t>
            </a:r>
            <a:r>
              <a:rPr lang="hu-HU" dirty="0" err="1"/>
              <a:t>known</a:t>
            </a:r>
            <a:r>
              <a:rPr lang="hu-HU" dirty="0"/>
              <a:t> terrain) it </a:t>
            </a:r>
            <a:r>
              <a:rPr lang="hu-HU" dirty="0" err="1"/>
              <a:t>reaches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destination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9047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- (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obstacles</a:t>
            </a:r>
            <a:r>
              <a:rPr lang="hu-HU" dirty="0"/>
              <a:t>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12100" y="1690689"/>
            <a:ext cx="5353049" cy="4819649"/>
          </a:xfrm>
          <a:prstGeom prst="rect">
            <a:avLst/>
          </a:prstGeom>
        </p:spPr>
      </p:pic>
      <p:sp>
        <p:nvSpPr>
          <p:cNvPr id="9" name="Szabadkézi sokszög 8"/>
          <p:cNvSpPr/>
          <p:nvPr/>
        </p:nvSpPr>
        <p:spPr>
          <a:xfrm>
            <a:off x="3101860" y="3284425"/>
            <a:ext cx="2392211" cy="2426421"/>
          </a:xfrm>
          <a:custGeom>
            <a:avLst/>
            <a:gdLst>
              <a:gd name="connsiteX0" fmla="*/ 2369505 w 2392211"/>
              <a:gd name="connsiteY0" fmla="*/ 954841 h 2426421"/>
              <a:gd name="connsiteX1" fmla="*/ 2369505 w 2392211"/>
              <a:gd name="connsiteY1" fmla="*/ 866351 h 2426421"/>
              <a:gd name="connsiteX2" fmla="*/ 2133531 w 2392211"/>
              <a:gd name="connsiteY2" fmla="*/ 55189 h 2426421"/>
              <a:gd name="connsiteX3" fmla="*/ 1167512 w 2392211"/>
              <a:gd name="connsiteY3" fmla="*/ 224796 h 2426421"/>
              <a:gd name="connsiteX4" fmla="*/ 1056899 w 2392211"/>
              <a:gd name="connsiteY4" fmla="*/ 1448912 h 2426421"/>
              <a:gd name="connsiteX5" fmla="*/ 813551 w 2392211"/>
              <a:gd name="connsiteY5" fmla="*/ 2363312 h 2426421"/>
              <a:gd name="connsiteX6" fmla="*/ 98254 w 2392211"/>
              <a:gd name="connsiteY6" fmla="*/ 2274822 h 2426421"/>
              <a:gd name="connsiteX7" fmla="*/ 24512 w 2392211"/>
              <a:gd name="connsiteY7" fmla="*/ 1692260 h 242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2211" h="2426421">
                <a:moveTo>
                  <a:pt x="2369505" y="954841"/>
                </a:moveTo>
                <a:cubicBezTo>
                  <a:pt x="2389169" y="985567"/>
                  <a:pt x="2408834" y="1016293"/>
                  <a:pt x="2369505" y="866351"/>
                </a:cubicBezTo>
                <a:cubicBezTo>
                  <a:pt x="2330176" y="716409"/>
                  <a:pt x="2333863" y="162115"/>
                  <a:pt x="2133531" y="55189"/>
                </a:cubicBezTo>
                <a:cubicBezTo>
                  <a:pt x="1933199" y="-51737"/>
                  <a:pt x="1346951" y="-7491"/>
                  <a:pt x="1167512" y="224796"/>
                </a:cubicBezTo>
                <a:cubicBezTo>
                  <a:pt x="988073" y="457083"/>
                  <a:pt x="1115892" y="1092493"/>
                  <a:pt x="1056899" y="1448912"/>
                </a:cubicBezTo>
                <a:cubicBezTo>
                  <a:pt x="997906" y="1805331"/>
                  <a:pt x="973325" y="2225660"/>
                  <a:pt x="813551" y="2363312"/>
                </a:cubicBezTo>
                <a:cubicBezTo>
                  <a:pt x="653777" y="2500964"/>
                  <a:pt x="229760" y="2386664"/>
                  <a:pt x="98254" y="2274822"/>
                </a:cubicBezTo>
                <a:cubicBezTo>
                  <a:pt x="-33252" y="2162980"/>
                  <a:pt x="-4370" y="1927620"/>
                  <a:pt x="24512" y="1692260"/>
                </a:cubicBezTo>
              </a:path>
            </a:pathLst>
          </a:custGeom>
          <a:noFill/>
          <a:ln w="44450">
            <a:solidFill>
              <a:schemeClr val="bg1"/>
            </a:solidFill>
            <a:headEnd type="oval" w="sm" len="sm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0633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- (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obstacles</a:t>
            </a:r>
            <a:r>
              <a:rPr lang="hu-HU" dirty="0"/>
              <a:t>)</a:t>
            </a:r>
          </a:p>
        </p:txBody>
      </p:sp>
      <p:cxnSp>
        <p:nvCxnSpPr>
          <p:cNvPr id="7" name="Egyenes összekötő nyíllal 6"/>
          <p:cNvCxnSpPr/>
          <p:nvPr/>
        </p:nvCxnSpPr>
        <p:spPr>
          <a:xfrm flipH="1">
            <a:off x="3162300" y="3551714"/>
            <a:ext cx="7620" cy="58674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nyíllal 8"/>
          <p:cNvCxnSpPr/>
          <p:nvPr/>
        </p:nvCxnSpPr>
        <p:spPr>
          <a:xfrm flipV="1">
            <a:off x="3836670" y="3308120"/>
            <a:ext cx="445218" cy="462598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/>
          <p:nvPr/>
        </p:nvCxnSpPr>
        <p:spPr>
          <a:xfrm>
            <a:off x="5047974" y="2723833"/>
            <a:ext cx="529866" cy="484187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nyíllal 12"/>
          <p:cNvCxnSpPr/>
          <p:nvPr/>
        </p:nvCxnSpPr>
        <p:spPr>
          <a:xfrm flipH="1">
            <a:off x="5648574" y="3845084"/>
            <a:ext cx="7620" cy="58674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nyíllal 13"/>
          <p:cNvCxnSpPr/>
          <p:nvPr/>
        </p:nvCxnSpPr>
        <p:spPr>
          <a:xfrm>
            <a:off x="2773680" y="2689860"/>
            <a:ext cx="403860" cy="457677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4580" y="1690689"/>
            <a:ext cx="5353050" cy="4819650"/>
          </a:xfrm>
          <a:prstGeom prst="rect">
            <a:avLst/>
          </a:prstGeom>
        </p:spPr>
      </p:pic>
      <p:cxnSp>
        <p:nvCxnSpPr>
          <p:cNvPr id="12" name="Egyenes összekötő nyíllal 11"/>
          <p:cNvCxnSpPr/>
          <p:nvPr/>
        </p:nvCxnSpPr>
        <p:spPr>
          <a:xfrm flipH="1">
            <a:off x="3206262" y="4344108"/>
            <a:ext cx="7620" cy="58674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 flipV="1">
            <a:off x="3880632" y="4100514"/>
            <a:ext cx="445218" cy="462598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nyíllal 15"/>
          <p:cNvCxnSpPr/>
          <p:nvPr/>
        </p:nvCxnSpPr>
        <p:spPr>
          <a:xfrm>
            <a:off x="5091936" y="3516227"/>
            <a:ext cx="529866" cy="484187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/>
          <p:cNvCxnSpPr/>
          <p:nvPr/>
        </p:nvCxnSpPr>
        <p:spPr>
          <a:xfrm flipH="1">
            <a:off x="5692536" y="4637478"/>
            <a:ext cx="7620" cy="58674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/>
          <p:nvPr/>
        </p:nvCxnSpPr>
        <p:spPr>
          <a:xfrm>
            <a:off x="2817642" y="3482254"/>
            <a:ext cx="403860" cy="457677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73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419</Words>
  <Application>Microsoft Office PowerPoint</Application>
  <PresentationFormat>Diavetítés a képernyőre (4:3 oldalarány)</PresentationFormat>
  <Paragraphs>80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Consolas</vt:lpstr>
      <vt:lpstr>Office-téma</vt:lpstr>
      <vt:lpstr>Intelligent Systems</vt:lpstr>
      <vt:lpstr>Navigation</vt:lpstr>
      <vt:lpstr>Navigáció</vt:lpstr>
      <vt:lpstr>Navigáció</vt:lpstr>
      <vt:lpstr>Matlab frameprogram</vt:lpstr>
      <vt:lpstr>Matlab frameprogram</vt:lpstr>
      <vt:lpstr>Matlab frameprogram</vt:lpstr>
      <vt:lpstr>Matlab frameprogram</vt:lpstr>
      <vt:lpstr>Initial state – Destination: (-1)</vt:lpstr>
      <vt:lpstr>First wave</vt:lpstr>
      <vt:lpstr>Second wave</vt:lpstr>
      <vt:lpstr>Third wave</vt:lpstr>
      <vt:lpstr>Wavefront propagation based navigation- (First wave)</vt:lpstr>
      <vt:lpstr>Wavefront propagation based navigation- (Second wave)</vt:lpstr>
      <vt:lpstr>Wavefront propagation based navigation- (Third wave)</vt:lpstr>
      <vt:lpstr>Finally</vt:lpstr>
      <vt:lpstr>Wavefront propagation based navigation-  Properties</vt:lpstr>
      <vt:lpstr>Wavefront propagation based navigation- (With obstacles)</vt:lpstr>
      <vt:lpstr>Wavefront propagation based navigation- (With obstacles)</vt:lpstr>
    </vt:vector>
  </TitlesOfParts>
  <Company>OE NIK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Intelligens Rendszerek</dc:title>
  <dc:creator>StojcsicsD</dc:creator>
  <cp:lastModifiedBy>Dunai Zsolt</cp:lastModifiedBy>
  <cp:revision>47</cp:revision>
  <dcterms:created xsi:type="dcterms:W3CDTF">2017-02-20T09:48:58Z</dcterms:created>
  <dcterms:modified xsi:type="dcterms:W3CDTF">2017-02-28T17:39:55Z</dcterms:modified>
</cp:coreProperties>
</file>