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2" r:id="rId87"/>
  </p:sldIdLst>
  <p:sldSz cx="9144000" cy="687546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ctrTitle"/>
          </p:nvPr>
        </p:nvSpPr>
        <p:spPr>
          <a:xfrm>
            <a:off x="1143000" y="1125534"/>
            <a:ext cx="6858000" cy="239395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1" compatLnSpc="1"/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u-HU" sz="60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Alcím 2"/>
          <p:cNvSpPr txBox="1">
            <a:spLocks noGrp="1"/>
          </p:cNvSpPr>
          <p:nvPr>
            <p:ph type="subTitle" idx="1"/>
          </p:nvPr>
        </p:nvSpPr>
        <p:spPr>
          <a:xfrm>
            <a:off x="1143000" y="3611559"/>
            <a:ext cx="6858000" cy="16589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/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lang="hu-HU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hu-HU"/>
              <a:t>Kattintson ide az alcím mintájának szerkesztéséhez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>
          <a:xfrm>
            <a:off x="628650" y="366710"/>
            <a:ext cx="7886700" cy="13287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u-HU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Tartalom helye 2"/>
          <p:cNvSpPr txBox="1">
            <a:spLocks noGrp="1"/>
          </p:cNvSpPr>
          <p:nvPr>
            <p:ph idx="1"/>
          </p:nvPr>
        </p:nvSpPr>
        <p:spPr>
          <a:xfrm>
            <a:off x="628650" y="1830391"/>
            <a:ext cx="7886700" cy="43624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>
          <a:xfrm>
            <a:off x="623885" y="1714500"/>
            <a:ext cx="7886700" cy="28590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u-HU" sz="60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Szöveg helye 2"/>
          <p:cNvSpPr txBox="1">
            <a:spLocks noGrp="1"/>
          </p:cNvSpPr>
          <p:nvPr>
            <p:ph type="body" idx="1"/>
          </p:nvPr>
        </p:nvSpPr>
        <p:spPr>
          <a:xfrm>
            <a:off x="623885" y="4600575"/>
            <a:ext cx="7886700" cy="15049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lang="hu-HU" sz="24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>
          <a:xfrm>
            <a:off x="628650" y="366710"/>
            <a:ext cx="7886700" cy="13287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u-HU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Tartalom helye 2"/>
          <p:cNvSpPr txBox="1">
            <a:spLocks noGrp="1"/>
          </p:cNvSpPr>
          <p:nvPr>
            <p:ph sz="half" idx="1"/>
          </p:nvPr>
        </p:nvSpPr>
        <p:spPr>
          <a:xfrm>
            <a:off x="628650" y="1830391"/>
            <a:ext cx="3867153" cy="43624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 txBox="1">
            <a:spLocks noGrp="1"/>
          </p:cNvSpPr>
          <p:nvPr>
            <p:ph sz="half" idx="2"/>
          </p:nvPr>
        </p:nvSpPr>
        <p:spPr>
          <a:xfrm>
            <a:off x="4648196" y="1830391"/>
            <a:ext cx="3867153" cy="43624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>
          <a:xfrm>
            <a:off x="630241" y="366710"/>
            <a:ext cx="7886700" cy="13287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u-HU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Szöveg helye 2"/>
          <p:cNvSpPr txBox="1">
            <a:spLocks noGrp="1"/>
          </p:cNvSpPr>
          <p:nvPr>
            <p:ph type="body" idx="1"/>
          </p:nvPr>
        </p:nvSpPr>
        <p:spPr>
          <a:xfrm>
            <a:off x="630241" y="1685925"/>
            <a:ext cx="3868734" cy="8255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lang="hu-HU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 txBox="1">
            <a:spLocks noGrp="1"/>
          </p:cNvSpPr>
          <p:nvPr>
            <p:ph sz="half" idx="2"/>
          </p:nvPr>
        </p:nvSpPr>
        <p:spPr>
          <a:xfrm>
            <a:off x="630241" y="2511427"/>
            <a:ext cx="3868734" cy="36941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 txBox="1">
            <a:spLocks noGrp="1"/>
          </p:cNvSpPr>
          <p:nvPr>
            <p:ph type="body" sz="quarter" idx="3"/>
          </p:nvPr>
        </p:nvSpPr>
        <p:spPr>
          <a:xfrm>
            <a:off x="4629149" y="1685925"/>
            <a:ext cx="3887791" cy="8255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lang="hu-HU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 txBox="1">
            <a:spLocks noGrp="1"/>
          </p:cNvSpPr>
          <p:nvPr>
            <p:ph sz="quarter" idx="4"/>
          </p:nvPr>
        </p:nvSpPr>
        <p:spPr>
          <a:xfrm>
            <a:off x="4629149" y="2511427"/>
            <a:ext cx="3887791" cy="36941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>
          <a:xfrm>
            <a:off x="628650" y="366710"/>
            <a:ext cx="7886700" cy="13287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u-HU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hu-HU"/>
              <a:t>Mintacím szerkesztése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>
          <a:xfrm>
            <a:off x="630241" y="458791"/>
            <a:ext cx="2949570" cy="16033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u-HU" sz="32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Tartalom helye 2"/>
          <p:cNvSpPr txBox="1">
            <a:spLocks noGrp="1"/>
          </p:cNvSpPr>
          <p:nvPr>
            <p:ph idx="1"/>
          </p:nvPr>
        </p:nvSpPr>
        <p:spPr>
          <a:xfrm>
            <a:off x="3887791" y="990596"/>
            <a:ext cx="4629149" cy="48847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 txBox="1">
            <a:spLocks noGrp="1"/>
          </p:cNvSpPr>
          <p:nvPr>
            <p:ph type="body" sz="half" idx="2"/>
          </p:nvPr>
        </p:nvSpPr>
        <p:spPr>
          <a:xfrm>
            <a:off x="630241" y="2062164"/>
            <a:ext cx="2949570" cy="38211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lang="hu-HU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>
          <a:xfrm>
            <a:off x="630241" y="458791"/>
            <a:ext cx="2949570" cy="16033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u-HU" sz="32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Kép helye 2"/>
          <p:cNvSpPr txBox="1">
            <a:spLocks noGrp="1"/>
          </p:cNvSpPr>
          <p:nvPr>
            <p:ph type="pic" idx="1"/>
          </p:nvPr>
        </p:nvSpPr>
        <p:spPr>
          <a:xfrm>
            <a:off x="3887791" y="990596"/>
            <a:ext cx="4629149" cy="48847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lang="hu-HU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hu-HU"/>
          </a:p>
        </p:txBody>
      </p:sp>
      <p:sp>
        <p:nvSpPr>
          <p:cNvPr id="4" name="Szöveg helye 3"/>
          <p:cNvSpPr txBox="1">
            <a:spLocks noGrp="1"/>
          </p:cNvSpPr>
          <p:nvPr>
            <p:ph type="body" sz="half" idx="2"/>
          </p:nvPr>
        </p:nvSpPr>
        <p:spPr>
          <a:xfrm>
            <a:off x="630241" y="2062164"/>
            <a:ext cx="2949570" cy="38211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lang="hu-HU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>
          <a:xfrm>
            <a:off x="628650" y="366710"/>
            <a:ext cx="7886700" cy="13287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u-HU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 txBox="1">
            <a:spLocks noGrp="1"/>
          </p:cNvSpPr>
          <p:nvPr>
            <p:ph type="body" orient="vert" idx="1"/>
          </p:nvPr>
        </p:nvSpPr>
        <p:spPr>
          <a:xfrm>
            <a:off x="628650" y="1830391"/>
            <a:ext cx="7886700" cy="4362446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t" anchorCtr="0" compatLnSpc="1"/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 txBox="1">
            <a:spLocks noGrp="1"/>
          </p:cNvSpPr>
          <p:nvPr>
            <p:ph type="title" orient="vert"/>
          </p:nvPr>
        </p:nvSpPr>
        <p:spPr>
          <a:xfrm>
            <a:off x="6543675" y="366710"/>
            <a:ext cx="1971674" cy="5826127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u-HU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 txBox="1">
            <a:spLocks noGrp="1"/>
          </p:cNvSpPr>
          <p:nvPr>
            <p:ph type="body" orient="vert" idx="1"/>
          </p:nvPr>
        </p:nvSpPr>
        <p:spPr>
          <a:xfrm>
            <a:off x="628650" y="366710"/>
            <a:ext cx="5762621" cy="5826127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t" anchorCtr="0" compatLnSpc="1"/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8026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3"/>
          <p:cNvSpPr/>
          <p:nvPr/>
        </p:nvSpPr>
        <p:spPr>
          <a:xfrm>
            <a:off x="251926" y="494525"/>
            <a:ext cx="4329400" cy="87707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32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Without</a:t>
            </a:r>
            <a:r>
              <a:rPr lang="hu-HU" sz="32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32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obstacles</a:t>
            </a:r>
            <a:endParaRPr lang="hu-HU" sz="32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07915" y="429210"/>
            <a:ext cx="5887620" cy="81175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4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We start </a:t>
            </a:r>
            <a:r>
              <a:rPr lang="hu-HU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to</a:t>
            </a:r>
            <a:r>
              <a:rPr lang="hu-HU" sz="24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propagate</a:t>
            </a:r>
            <a:r>
              <a:rPr lang="hu-HU" sz="24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from</a:t>
            </a:r>
            <a:r>
              <a:rPr lang="hu-HU" sz="24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the</a:t>
            </a:r>
            <a:r>
              <a:rPr lang="hu-HU" sz="24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destination</a:t>
            </a:r>
            <a:endParaRPr lang="hu-HU" sz="24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63894" y="597158"/>
            <a:ext cx="5654347" cy="74645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Diagonals cost more</a:t>
            </a: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95536" y="701427"/>
            <a:ext cx="7259220" cy="67180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1"/>
          </a:solidFill>
          <a:ln w="12701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dirty="0">
                <a:solidFill>
                  <a:srgbClr val="FFFFFF"/>
                </a:solidFill>
                <a:latin typeface="Calibri"/>
              </a:rPr>
              <a:t>We expand to the surrounding cells.</a:t>
            </a: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47873" y="746443"/>
            <a:ext cx="7315200" cy="503852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The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first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empty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cell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next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to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wave</a:t>
            </a:r>
            <a:endParaRPr lang="hu-HU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01211" y="625147"/>
            <a:ext cx="6055568" cy="634483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Seraches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for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shortest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path</a:t>
            </a:r>
            <a:endParaRPr lang="hu-HU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54558" y="671800"/>
            <a:ext cx="7361852" cy="625147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New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value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=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previous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+ cost of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step</a:t>
            </a:r>
            <a:endParaRPr lang="hu-HU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19874" y="699799"/>
            <a:ext cx="3377683" cy="531842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Next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cell</a:t>
            </a:r>
            <a:endParaRPr lang="hu-HU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82557" y="681136"/>
            <a:ext cx="6774021" cy="606484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Examine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neighbours</a:t>
            </a:r>
            <a:endParaRPr lang="hu-HU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298579" y="690463"/>
            <a:ext cx="7128589" cy="59715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The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smallest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is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two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but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cost is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three</a:t>
            </a:r>
            <a:endParaRPr lang="hu-HU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298579" y="587831"/>
            <a:ext cx="4068147" cy="653137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19874" y="699799"/>
            <a:ext cx="7501810" cy="587831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Two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is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smallest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from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neighbours</a:t>
            </a:r>
            <a:endParaRPr lang="hu-HU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73221" y="718453"/>
            <a:ext cx="7613779" cy="615820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4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The cost of </a:t>
            </a:r>
            <a:r>
              <a:rPr lang="hu-HU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the</a:t>
            </a:r>
            <a:r>
              <a:rPr lang="hu-HU" sz="24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move</a:t>
            </a:r>
            <a:r>
              <a:rPr lang="hu-HU" sz="24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is </a:t>
            </a:r>
            <a:r>
              <a:rPr lang="hu-HU" sz="2400" b="0" i="0" u="none" strike="noStrike" kern="0" cap="none" spc="0" baseline="0" dirty="0" err="1">
                <a:solidFill>
                  <a:srgbClr val="FFFFFF"/>
                </a:solidFill>
                <a:uFillTx/>
                <a:latin typeface="Calibri"/>
              </a:rPr>
              <a:t>two</a:t>
            </a:r>
            <a:r>
              <a:rPr lang="hu-HU" sz="2400" b="0" i="0" u="none" strike="noStrike" kern="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so</a:t>
            </a:r>
            <a:r>
              <a:rPr lang="hu-HU" sz="24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the</a:t>
            </a:r>
            <a:r>
              <a:rPr lang="hu-HU" sz="24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next</a:t>
            </a:r>
            <a:r>
              <a:rPr lang="hu-HU" sz="24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value</a:t>
            </a:r>
            <a:r>
              <a:rPr lang="hu-HU" sz="24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is </a:t>
            </a:r>
            <a:r>
              <a:rPr lang="hu-HU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four</a:t>
            </a:r>
            <a:endParaRPr lang="hu-HU" sz="24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54558" y="643810"/>
            <a:ext cx="4609325" cy="578495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26568" y="653146"/>
            <a:ext cx="3265715" cy="606494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35904" y="606494"/>
            <a:ext cx="4376053" cy="737116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Smallest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+ cost</a:t>
            </a: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45231" y="615820"/>
            <a:ext cx="5486400" cy="653146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45231" y="690463"/>
            <a:ext cx="3237725" cy="569168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17241" y="643810"/>
            <a:ext cx="1716831" cy="653146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3+3=6</a:t>
            </a: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17241" y="550505"/>
            <a:ext cx="6988631" cy="727789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Next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row</a:t>
            </a:r>
            <a:endParaRPr lang="hu-HU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82557" y="662473"/>
            <a:ext cx="5318452" cy="59715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Examining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neighbours</a:t>
            </a:r>
            <a:endParaRPr lang="hu-HU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63894" y="774441"/>
            <a:ext cx="1642189" cy="54117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2+3 = 5</a:t>
            </a: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17241" y="690463"/>
            <a:ext cx="5019873" cy="49452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63894" y="662473"/>
            <a:ext cx="4693295" cy="5784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0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We </a:t>
            </a:r>
            <a:r>
              <a:rPr lang="hu-HU" sz="20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are</a:t>
            </a:r>
            <a:r>
              <a:rPr lang="hu-HU" sz="20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0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searching</a:t>
            </a:r>
            <a:r>
              <a:rPr lang="hu-HU" sz="20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0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the</a:t>
            </a:r>
            <a:r>
              <a:rPr lang="hu-HU" sz="20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minimum </a:t>
            </a:r>
            <a:r>
              <a:rPr lang="hu-HU" sz="20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value</a:t>
            </a:r>
            <a:endParaRPr lang="hu-HU" sz="20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54558" y="690463"/>
            <a:ext cx="2696547" cy="6158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2+3 = 5</a:t>
            </a: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73221" y="699799"/>
            <a:ext cx="4040157" cy="50385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73221" y="643810"/>
            <a:ext cx="4497357" cy="587831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82557" y="774441"/>
            <a:ext cx="1707504" cy="53184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2+2 = 4</a:t>
            </a: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10547" y="681136"/>
            <a:ext cx="2621904" cy="587831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91884" y="709126"/>
            <a:ext cx="2715210" cy="50385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19874" y="746452"/>
            <a:ext cx="1707504" cy="52251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2+2 = 4</a:t>
            </a: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54558" y="625147"/>
            <a:ext cx="3359020" cy="699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01220" y="737116"/>
            <a:ext cx="7688421" cy="5131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Propagates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a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new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wave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to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next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cells</a:t>
            </a:r>
            <a:endParaRPr lang="hu-HU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01220" y="671800"/>
            <a:ext cx="6774021" cy="56916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The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first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empty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cell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next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to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wave</a:t>
            </a:r>
            <a:endParaRPr lang="hu-HU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73221" y="653146"/>
            <a:ext cx="5290462" cy="60649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Only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one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neighbor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diagonally</a:t>
            </a:r>
            <a:endParaRPr lang="hu-HU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73221" y="681136"/>
            <a:ext cx="2845841" cy="5784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Therefore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6+3 = 9</a:t>
            </a: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54558" y="653146"/>
            <a:ext cx="2425958" cy="55050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73221" y="690463"/>
            <a:ext cx="1586200" cy="60649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5+3 = 8</a:t>
            </a: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73221" y="699799"/>
            <a:ext cx="2631231" cy="59715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Full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wave</a:t>
            </a:r>
            <a:endParaRPr lang="hu-HU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73221" y="625147"/>
            <a:ext cx="5346441" cy="699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New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wave</a:t>
            </a:r>
            <a:endParaRPr lang="hu-HU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01220" y="699799"/>
            <a:ext cx="2603241" cy="59715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29210" y="634483"/>
            <a:ext cx="2155368" cy="67180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10547" y="690463"/>
            <a:ext cx="2444620" cy="5131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38537" y="671800"/>
            <a:ext cx="2239347" cy="6158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38537" y="634483"/>
            <a:ext cx="4058820" cy="6158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01220" y="662473"/>
            <a:ext cx="5159831" cy="559841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The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wave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reaches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robot</a:t>
            </a: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73221" y="690463"/>
            <a:ext cx="6932642" cy="52251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There</a:t>
            </a:r>
            <a:r>
              <a:rPr lang="hu-HU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exists</a:t>
            </a:r>
            <a:r>
              <a:rPr lang="hu-HU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a </a:t>
            </a:r>
            <a:r>
              <a:rPr lang="hu-HU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path</a:t>
            </a:r>
            <a:r>
              <a:rPr lang="hu-HU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between</a:t>
            </a:r>
            <a:r>
              <a:rPr lang="hu-HU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the</a:t>
            </a:r>
            <a:r>
              <a:rPr lang="hu-HU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starting </a:t>
            </a:r>
            <a:r>
              <a:rPr lang="hu-HU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point</a:t>
            </a:r>
            <a:r>
              <a:rPr lang="hu-HU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and </a:t>
            </a:r>
            <a:r>
              <a:rPr lang="hu-HU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the</a:t>
            </a:r>
            <a:r>
              <a:rPr lang="hu-HU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destination</a:t>
            </a:r>
            <a:endParaRPr lang="hu-HU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38537" y="709126"/>
            <a:ext cx="7044610" cy="56916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The robot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examines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neighbors</a:t>
            </a:r>
            <a:endParaRPr lang="hu-HU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19874" y="643810"/>
            <a:ext cx="4217432" cy="65314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Steps to the lowest one</a:t>
            </a: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17241" y="643810"/>
            <a:ext cx="1101010" cy="65314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54558" y="615820"/>
            <a:ext cx="2453947" cy="7277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26568" y="699799"/>
            <a:ext cx="2771189" cy="6158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73221" y="662473"/>
            <a:ext cx="1688841" cy="559841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63894" y="606494"/>
            <a:ext cx="6326157" cy="67180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The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destination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is in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its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ambient</a:t>
            </a:r>
            <a:endParaRPr lang="hu-HU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91884" y="653146"/>
            <a:ext cx="2136705" cy="59715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Reached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it</a:t>
            </a: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01220" y="671800"/>
            <a:ext cx="2743200" cy="6158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With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obstacle</a:t>
            </a:r>
            <a:endParaRPr lang="hu-HU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38537" y="625147"/>
            <a:ext cx="4926558" cy="68113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0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The </a:t>
            </a:r>
            <a:r>
              <a:rPr lang="hu-HU" sz="20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propagation</a:t>
            </a:r>
            <a:r>
              <a:rPr lang="hu-HU" sz="20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0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starts</a:t>
            </a:r>
            <a:r>
              <a:rPr lang="hu-HU" sz="20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0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from</a:t>
            </a:r>
            <a:r>
              <a:rPr lang="hu-HU" sz="20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0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the</a:t>
            </a:r>
            <a:r>
              <a:rPr lang="hu-HU" sz="20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0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destination</a:t>
            </a:r>
            <a:endParaRPr lang="hu-HU" sz="20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54558" y="671800"/>
            <a:ext cx="7464494" cy="62514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Same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method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like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without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obstacles</a:t>
            </a:r>
            <a:endParaRPr lang="hu-HU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19874" y="653146"/>
            <a:ext cx="4030821" cy="699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91884" y="634483"/>
            <a:ext cx="5234473" cy="6158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3"/>
          <p:cNvSpPr/>
          <p:nvPr/>
        </p:nvSpPr>
        <p:spPr>
          <a:xfrm>
            <a:off x="401220" y="681136"/>
            <a:ext cx="6923315" cy="60648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91884" y="718453"/>
            <a:ext cx="7212558" cy="62514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45231" y="709126"/>
            <a:ext cx="1978084" cy="6158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54558" y="709126"/>
            <a:ext cx="2006083" cy="60648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63894" y="681136"/>
            <a:ext cx="2034073" cy="6158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01220" y="681136"/>
            <a:ext cx="1903442" cy="62514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01220" y="699799"/>
            <a:ext cx="4702631" cy="485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10547" y="690463"/>
            <a:ext cx="4012158" cy="5784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73221" y="681136"/>
            <a:ext cx="2677884" cy="6158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19874" y="699799"/>
            <a:ext cx="5131832" cy="56916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The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obstacle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is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passed</a:t>
            </a:r>
            <a:endParaRPr lang="hu-HU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38537" y="671800"/>
            <a:ext cx="5719663" cy="65314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Examine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the</a:t>
            </a: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8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neighbours</a:t>
            </a:r>
            <a:endParaRPr lang="hu-HU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91884" y="671800"/>
            <a:ext cx="1679505" cy="55050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01220" y="681136"/>
            <a:ext cx="1679515" cy="52251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01220" y="662473"/>
            <a:ext cx="3293705" cy="56916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0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The robot has </a:t>
            </a:r>
            <a:r>
              <a:rPr lang="hu-HU" sz="20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been</a:t>
            </a:r>
            <a:r>
              <a:rPr lang="hu-HU" sz="20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hu-HU" sz="20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reached</a:t>
            </a:r>
            <a:endParaRPr lang="hu-HU" sz="20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17241" y="727789"/>
            <a:ext cx="7137916" cy="5784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438537" y="597158"/>
            <a:ext cx="4917231" cy="69046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54558" y="643810"/>
            <a:ext cx="1763484" cy="66247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54558" y="643810"/>
            <a:ext cx="1763484" cy="66247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54558" y="643810"/>
            <a:ext cx="1763484" cy="66247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54558" y="643810"/>
            <a:ext cx="2146041" cy="66247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54558" y="643810"/>
            <a:ext cx="1763484" cy="66247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54558" y="643810"/>
            <a:ext cx="1763484" cy="66247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54558" y="643810"/>
            <a:ext cx="1763484" cy="66247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3"/>
          <p:cNvSpPr/>
          <p:nvPr/>
        </p:nvSpPr>
        <p:spPr>
          <a:xfrm>
            <a:off x="373221" y="662473"/>
            <a:ext cx="7548463" cy="6158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The destination is in the robot’s </a:t>
            </a:r>
            <a:r>
              <a:rPr lang="hu-HU" sz="2800" dirty="0">
                <a:solidFill>
                  <a:srgbClr val="FFFFFF"/>
                </a:solidFill>
                <a:latin typeface="Calibri"/>
              </a:rPr>
              <a:t>scope</a:t>
            </a:r>
            <a:endParaRPr lang="hu-HU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kerekített téglalap 2"/>
          <p:cNvSpPr/>
          <p:nvPr/>
        </p:nvSpPr>
        <p:spPr>
          <a:xfrm>
            <a:off x="354558" y="643810"/>
            <a:ext cx="2220684" cy="66247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63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4" descr="Képtalálat a következőre: „óbuda university”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9462" y="6248086"/>
            <a:ext cx="2724537" cy="6379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Lekerekített téglalap 3"/>
          <p:cNvSpPr/>
          <p:nvPr/>
        </p:nvSpPr>
        <p:spPr>
          <a:xfrm>
            <a:off x="373221" y="662473"/>
            <a:ext cx="3262675" cy="6158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4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Comments</a:t>
            </a:r>
            <a:endParaRPr lang="hu-HU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Lekerekített téglalap 3"/>
          <p:cNvSpPr/>
          <p:nvPr/>
        </p:nvSpPr>
        <p:spPr>
          <a:xfrm>
            <a:off x="251520" y="1781547"/>
            <a:ext cx="7992888" cy="439248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0000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1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The methodology is algorithmic</a:t>
            </a: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dirty="0">
              <a:solidFill>
                <a:srgbClr val="FFFFFF"/>
              </a:solidFill>
              <a:latin typeface="Calibri"/>
            </a:endParaRP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1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Once more the operation:</a:t>
            </a: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dirty="0">
                <a:solidFill>
                  <a:srgbClr val="FFFFFF"/>
                </a:solidFill>
                <a:latin typeface="Calibri"/>
              </a:rPr>
              <a:t>1)We start to propagate from  the destination</a:t>
            </a: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dirty="0">
                <a:solidFill>
                  <a:srgbClr val="FFFFFF"/>
                </a:solidFill>
                <a:latin typeface="Calibri"/>
              </a:rPr>
              <a:t>2) Searching for empty cells with wavefronts in the neighborhood</a:t>
            </a: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dirty="0">
                <a:solidFill>
                  <a:srgbClr val="FFFFFF"/>
                </a:solidFill>
                <a:latin typeface="Calibri"/>
              </a:rPr>
              <a:t>3) Checking the surrounding cells, searching for lowest cost</a:t>
            </a: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1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4) Identifying the value of the new cell (previous + cost of the step)</a:t>
            </a: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dirty="0">
              <a:solidFill>
                <a:srgbClr val="FFFFFF"/>
              </a:solidFill>
              <a:latin typeface="Calibri"/>
            </a:endParaRP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1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Repeating</a:t>
            </a:r>
            <a:r>
              <a:rPr lang="hu-HU" sz="1800" b="0" i="0" u="none" strike="noStrike" kern="1200" cap="none" spc="0" dirty="0">
                <a:solidFill>
                  <a:srgbClr val="FFFFFF"/>
                </a:solidFill>
                <a:uFillTx/>
                <a:latin typeface="Calibri"/>
              </a:rPr>
              <a:t> steps 2-4 until we reach the robot or we could expand further</a:t>
            </a: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baseline="0" dirty="0">
              <a:solidFill>
                <a:srgbClr val="FFFFFF"/>
              </a:solidFill>
              <a:latin typeface="Calibri"/>
            </a:endParaRP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1800" b="0" i="0" u="none" strike="noStrike" kern="1200" cap="none" spc="0" dirty="0">
                <a:solidFill>
                  <a:srgbClr val="FFFFFF"/>
                </a:solidFill>
                <a:uFillTx/>
                <a:latin typeface="Calibri"/>
              </a:rPr>
              <a:t>Once we have reached the robot:</a:t>
            </a:r>
          </a:p>
          <a:p>
            <a:pPr marL="342900" marR="0" lvl="0" indent="-34290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1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We find the cell with the lowest value and make a step towards</a:t>
            </a:r>
            <a:r>
              <a:rPr lang="hu-HU" sz="1800" b="0" i="0" u="none" strike="noStrike" kern="1200" cap="none" spc="0" dirty="0">
                <a:solidFill>
                  <a:srgbClr val="FFFFFF"/>
                </a:solidFill>
                <a:uFillTx/>
                <a:latin typeface="Calibri"/>
              </a:rPr>
              <a:t> it</a:t>
            </a:r>
          </a:p>
          <a:p>
            <a:pPr marL="342900" marR="0" lvl="0" indent="-34290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dirty="0">
                <a:solidFill>
                  <a:srgbClr val="FFFFFF"/>
                </a:solidFill>
                <a:latin typeface="Calibri"/>
              </a:rPr>
              <a:t>We repeat the first point until we won’t reach the destination</a:t>
            </a:r>
            <a:endParaRPr lang="hu-HU" sz="1800" b="0" i="0" u="none" strike="noStrike" kern="1200" cap="none" spc="0" dirty="0">
              <a:solidFill>
                <a:srgbClr val="FFFFFF"/>
              </a:solidFill>
              <a:uFillTx/>
              <a:latin typeface="Calibri"/>
            </a:endParaRPr>
          </a:p>
          <a:p>
            <a:pPr marL="342900" marR="0" lvl="0" indent="-34290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dirty="0">
              <a:solidFill>
                <a:srgbClr val="FFFFFF"/>
              </a:solidFill>
              <a:latin typeface="Calibri"/>
            </a:endParaRP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300</Words>
  <Application>Microsoft Office PowerPoint</Application>
  <PresentationFormat>Egyéni</PresentationFormat>
  <Paragraphs>56</Paragraphs>
  <Slides>86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86</vt:i4>
      </vt:variant>
    </vt:vector>
  </HeadingPairs>
  <TitlesOfParts>
    <vt:vector size="90" baseType="lpstr">
      <vt:lpstr>Arial</vt:lpstr>
      <vt:lpstr>Calibri</vt:lpstr>
      <vt:lpstr>Calibri Light</vt:lpstr>
      <vt:lpstr>Standard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creator>Unknown Creator</dc:creator>
  <cp:lastModifiedBy>Dunai Zsolt</cp:lastModifiedBy>
  <cp:revision>6</cp:revision>
  <dcterms:created xsi:type="dcterms:W3CDTF">2017-02-27T13:57:39Z</dcterms:created>
  <dcterms:modified xsi:type="dcterms:W3CDTF">2017-03-01T06:20:36Z</dcterms:modified>
</cp:coreProperties>
</file>