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65" r:id="rId9"/>
    <p:sldId id="266" r:id="rId10"/>
    <p:sldId id="264" r:id="rId11"/>
    <p:sldId id="277" r:id="rId12"/>
    <p:sldId id="278" r:id="rId13"/>
    <p:sldId id="279" r:id="rId14"/>
    <p:sldId id="280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2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t>2017. 02. 21.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409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t>2017. 02. 21.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23840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t>2017. 02. 21.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8205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t>2017. 02. 21.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769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t>2017. 02. 21.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2743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t>2017. 02. 21.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4912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t>2017. 02. 21.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2780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t>2017. 02. 21.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97202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t>2017. 02. 21.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8481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t>2017. 02. 21.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2871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D5-634B-4C4B-A21F-5B8FD06EB162}" type="datetimeFigureOut">
              <a:rPr lang="hu-HU" smtClean="0"/>
              <a:t>2017. 02. 21.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03B9-4D4A-4CF7-8206-E7CB1E4CB2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4351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Cím, szöveg és 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AFCC7-C698-4BAE-B82E-251C72570FA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91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010D5-634B-4C4B-A21F-5B8FD06EB162}" type="datetimeFigureOut">
              <a:rPr lang="hu-HU" smtClean="0"/>
              <a:t>2017. 02. 21.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803B9-4D4A-4CF7-8206-E7CB1E4CB2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699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Intelligent</a:t>
            </a:r>
            <a:r>
              <a:rPr lang="hu-HU" dirty="0"/>
              <a:t> Systems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err="1"/>
              <a:t>Self-learning</a:t>
            </a:r>
            <a:r>
              <a:rPr lang="hu-HU" dirty="0"/>
              <a:t> </a:t>
            </a:r>
            <a:r>
              <a:rPr lang="hu-HU" dirty="0" err="1"/>
              <a:t>navigation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4176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err="1"/>
              <a:t>Navigation</a:t>
            </a:r>
            <a:endParaRPr lang="hu-HU" dirty="0"/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1124744"/>
            <a:ext cx="7416824" cy="5256584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hu-HU" sz="2800" dirty="0"/>
              <a:t>The </a:t>
            </a:r>
            <a:r>
              <a:rPr lang="hu-HU" sz="2800" dirty="0" err="1"/>
              <a:t>aim</a:t>
            </a:r>
            <a:r>
              <a:rPr lang="hu-HU" sz="2800" dirty="0"/>
              <a:t> of </a:t>
            </a:r>
            <a:r>
              <a:rPr lang="hu-HU" sz="2800" dirty="0" err="1"/>
              <a:t>the</a:t>
            </a:r>
            <a:r>
              <a:rPr lang="hu-HU" sz="2800" dirty="0"/>
              <a:t> </a:t>
            </a:r>
            <a:r>
              <a:rPr lang="hu-HU" sz="2800" dirty="0" err="1"/>
              <a:t>navigation</a:t>
            </a:r>
            <a:r>
              <a:rPr lang="hu-HU" sz="2800" dirty="0"/>
              <a:t> is </a:t>
            </a:r>
            <a:r>
              <a:rPr lang="hu-HU" sz="2800" dirty="0" err="1"/>
              <a:t>to</a:t>
            </a:r>
            <a:r>
              <a:rPr lang="hu-HU" sz="2800" dirty="0"/>
              <a:t> </a:t>
            </a:r>
            <a:r>
              <a:rPr lang="hu-HU" sz="2800" dirty="0" err="1"/>
              <a:t>reach</a:t>
            </a:r>
            <a:r>
              <a:rPr lang="hu-HU" sz="2800" dirty="0"/>
              <a:t> a </a:t>
            </a:r>
            <a:r>
              <a:rPr lang="hu-HU" sz="2800" dirty="0" err="1"/>
              <a:t>certain</a:t>
            </a:r>
            <a:r>
              <a:rPr lang="hu-HU" sz="2800" dirty="0"/>
              <a:t> </a:t>
            </a:r>
            <a:r>
              <a:rPr lang="hu-HU" sz="2800" dirty="0" err="1"/>
              <a:t>point</a:t>
            </a:r>
            <a:r>
              <a:rPr lang="hu-HU" sz="2800" dirty="0"/>
              <a:t>/</a:t>
            </a:r>
            <a:r>
              <a:rPr lang="hu-HU" sz="2800" dirty="0" err="1"/>
              <a:t>destination</a:t>
            </a:r>
            <a:r>
              <a:rPr lang="hu-HU" sz="2800" dirty="0"/>
              <a:t>. During </a:t>
            </a:r>
            <a:r>
              <a:rPr lang="hu-HU" sz="2800" dirty="0" err="1"/>
              <a:t>the</a:t>
            </a:r>
            <a:r>
              <a:rPr lang="hu-HU" sz="2800" dirty="0"/>
              <a:t> </a:t>
            </a:r>
            <a:r>
              <a:rPr lang="hu-HU" sz="2800" dirty="0" err="1"/>
              <a:t>movement</a:t>
            </a:r>
            <a:r>
              <a:rPr lang="hu-HU" sz="2800" dirty="0"/>
              <a:t> </a:t>
            </a:r>
            <a:r>
              <a:rPr lang="hu-HU" sz="2800" dirty="0" err="1"/>
              <a:t>there</a:t>
            </a:r>
            <a:r>
              <a:rPr lang="hu-HU" sz="2800" dirty="0"/>
              <a:t> </a:t>
            </a:r>
            <a:r>
              <a:rPr lang="hu-HU" sz="2800" dirty="0" err="1"/>
              <a:t>are</a:t>
            </a:r>
            <a:r>
              <a:rPr lang="hu-HU" sz="2800" dirty="0"/>
              <a:t> </a:t>
            </a:r>
            <a:r>
              <a:rPr lang="hu-HU" sz="2800" dirty="0" err="1"/>
              <a:t>factors</a:t>
            </a:r>
            <a:r>
              <a:rPr lang="hu-HU" sz="2800" dirty="0"/>
              <a:t> </a:t>
            </a:r>
            <a:r>
              <a:rPr lang="hu-HU" sz="2800" dirty="0" err="1"/>
              <a:t>that</a:t>
            </a:r>
            <a:r>
              <a:rPr lang="hu-HU" sz="2800" dirty="0"/>
              <a:t> </a:t>
            </a:r>
            <a:r>
              <a:rPr lang="hu-HU" sz="2800" dirty="0" err="1"/>
              <a:t>should</a:t>
            </a:r>
            <a:r>
              <a:rPr lang="hu-HU" sz="2800" dirty="0"/>
              <a:t> be </a:t>
            </a:r>
            <a:r>
              <a:rPr lang="hu-HU" sz="2800" dirty="0" err="1"/>
              <a:t>considered</a:t>
            </a:r>
            <a:r>
              <a:rPr lang="hu-HU" sz="2800" dirty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hu-HU" dirty="0"/>
              <a:t>The movement options of the robot</a:t>
            </a:r>
          </a:p>
          <a:p>
            <a:pPr lvl="1" eaLnBrk="1" hangingPunct="1">
              <a:lnSpc>
                <a:spcPct val="80000"/>
              </a:lnSpc>
            </a:pPr>
            <a:r>
              <a:rPr lang="hu-HU" dirty="0"/>
              <a:t>The </a:t>
            </a:r>
            <a:r>
              <a:rPr lang="hu-HU" dirty="0" err="1"/>
              <a:t>resource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is </a:t>
            </a:r>
            <a:r>
              <a:rPr lang="hu-HU" dirty="0" err="1"/>
              <a:t>needed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movement</a:t>
            </a:r>
            <a:endParaRPr lang="hu-HU" dirty="0"/>
          </a:p>
          <a:p>
            <a:pPr lvl="1" eaLnBrk="1" hangingPunct="1">
              <a:lnSpc>
                <a:spcPct val="80000"/>
              </a:lnSpc>
            </a:pPr>
            <a:r>
              <a:rPr lang="hu-HU" dirty="0"/>
              <a:t>Time</a:t>
            </a:r>
          </a:p>
          <a:p>
            <a:pPr lvl="1">
              <a:lnSpc>
                <a:spcPct val="80000"/>
              </a:lnSpc>
            </a:pPr>
            <a:r>
              <a:rPr lang="hu-HU" dirty="0" err="1"/>
              <a:t>Mechanical</a:t>
            </a:r>
            <a:r>
              <a:rPr lang="hu-HU" dirty="0"/>
              <a:t> </a:t>
            </a:r>
            <a:r>
              <a:rPr lang="hu-HU" dirty="0" err="1"/>
              <a:t>properties</a:t>
            </a:r>
            <a:endParaRPr lang="hu-HU" dirty="0"/>
          </a:p>
          <a:p>
            <a:pPr lvl="1">
              <a:lnSpc>
                <a:spcPct val="80000"/>
              </a:lnSpc>
            </a:pPr>
            <a:r>
              <a:rPr lang="hu-HU" dirty="0"/>
              <a:t>Terrain</a:t>
            </a:r>
          </a:p>
          <a:p>
            <a:pPr>
              <a:lnSpc>
                <a:spcPct val="80000"/>
              </a:lnSpc>
            </a:pPr>
            <a:r>
              <a:rPr lang="hu-HU" dirty="0" err="1"/>
              <a:t>Known</a:t>
            </a:r>
            <a:r>
              <a:rPr lang="hu-HU" dirty="0"/>
              <a:t> / </a:t>
            </a:r>
            <a:r>
              <a:rPr lang="hu-HU" dirty="0" err="1"/>
              <a:t>Unknown</a:t>
            </a:r>
            <a:r>
              <a:rPr lang="hu-HU" dirty="0"/>
              <a:t> Terrain</a:t>
            </a:r>
          </a:p>
        </p:txBody>
      </p:sp>
    </p:spTree>
    <p:extLst>
      <p:ext uri="{BB962C8B-B14F-4D97-AF65-F5344CB8AC3E}">
        <p14:creationId xmlns:p14="http://schemas.microsoft.com/office/powerpoint/2010/main" val="1718804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err="1"/>
              <a:t>Navigation</a:t>
            </a:r>
            <a:endParaRPr lang="hu-HU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99592" y="1124744"/>
            <a:ext cx="770485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2800" dirty="0" err="1"/>
              <a:t>Avoiding</a:t>
            </a:r>
            <a:r>
              <a:rPr lang="hu-HU" sz="2800" dirty="0"/>
              <a:t> </a:t>
            </a:r>
            <a:r>
              <a:rPr lang="hu-HU" sz="2800" dirty="0" err="1"/>
              <a:t>obstacles</a:t>
            </a:r>
            <a:r>
              <a:rPr lang="hu-HU" sz="2800" dirty="0"/>
              <a:t> and </a:t>
            </a:r>
            <a:r>
              <a:rPr lang="hu-HU" sz="2800" dirty="0" err="1"/>
              <a:t>path</a:t>
            </a:r>
            <a:r>
              <a:rPr lang="hu-HU" sz="2800" dirty="0"/>
              <a:t> </a:t>
            </a:r>
            <a:r>
              <a:rPr lang="hu-HU" sz="2800" dirty="0" err="1"/>
              <a:t>finding</a:t>
            </a:r>
            <a:r>
              <a:rPr lang="hu-HU" sz="2800" dirty="0"/>
              <a:t>:</a:t>
            </a:r>
          </a:p>
          <a:p>
            <a:pPr marL="536575" lvl="2" indent="-361950">
              <a:buFont typeface="Arial" pitchFamily="34" charset="0"/>
              <a:buChar char="•"/>
            </a:pPr>
            <a:r>
              <a:rPr lang="hu-HU" sz="2800" dirty="0" err="1"/>
              <a:t>Rule-based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  <a:p>
            <a:pPr marL="993775" lvl="3" indent="-361950">
              <a:buFont typeface="Arial" pitchFamily="34" charset="0"/>
              <a:buChar char="•"/>
            </a:pPr>
            <a:r>
              <a:rPr lang="hu-HU" sz="2800" dirty="0"/>
              <a:t>Modified/advanced rule-based algorithm.</a:t>
            </a:r>
          </a:p>
          <a:p>
            <a:pPr marL="993775" lvl="3" indent="-361950">
              <a:buFont typeface="Arial" pitchFamily="34" charset="0"/>
              <a:buChar char="•"/>
            </a:pPr>
            <a:r>
              <a:rPr lang="hu-HU" sz="2800" dirty="0" err="1"/>
              <a:t>Neural-based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  <a:p>
            <a:pPr marL="993775" lvl="3" indent="-361950">
              <a:buFont typeface="Arial" pitchFamily="34" charset="0"/>
              <a:buChar char="•"/>
            </a:pPr>
            <a:r>
              <a:rPr lang="hu-HU" sz="2800" u="sng" dirty="0" err="1"/>
              <a:t>Experiance</a:t>
            </a:r>
            <a:r>
              <a:rPr lang="hu-HU" sz="2800" u="sng" dirty="0"/>
              <a:t> </a:t>
            </a:r>
            <a:r>
              <a:rPr lang="hu-HU" sz="2800" u="sng" dirty="0" err="1"/>
              <a:t>based</a:t>
            </a:r>
            <a:r>
              <a:rPr lang="hu-HU" sz="2800" u="sng" dirty="0"/>
              <a:t> </a:t>
            </a:r>
            <a:r>
              <a:rPr lang="hu-HU" sz="2800" u="sng" dirty="0" err="1"/>
              <a:t>algorithm</a:t>
            </a:r>
            <a:r>
              <a:rPr lang="hu-HU" sz="2800" dirty="0"/>
              <a:t>.</a:t>
            </a:r>
          </a:p>
          <a:p>
            <a:pPr marL="536575" lvl="2" indent="-361950">
              <a:buFont typeface="Arial" pitchFamily="34" charset="0"/>
              <a:buChar char="•"/>
            </a:pPr>
            <a:r>
              <a:rPr lang="hu-HU" sz="2800" dirty="0" err="1"/>
              <a:t>Wavefront</a:t>
            </a:r>
            <a:r>
              <a:rPr lang="hu-HU" sz="2800" dirty="0"/>
              <a:t> </a:t>
            </a:r>
            <a:r>
              <a:rPr lang="hu-HU" sz="2800" dirty="0" err="1"/>
              <a:t>propagation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  <a:p>
            <a:pPr marL="993775" lvl="3" indent="-361950">
              <a:buFont typeface="Arial" pitchFamily="34" charset="0"/>
              <a:buChar char="•"/>
            </a:pPr>
            <a:r>
              <a:rPr lang="hu-HU" sz="2800" dirty="0" err="1"/>
              <a:t>Modified</a:t>
            </a:r>
            <a:r>
              <a:rPr lang="hu-HU" sz="2800" dirty="0"/>
              <a:t>/Advanced </a:t>
            </a:r>
            <a:r>
              <a:rPr lang="hu-HU" sz="2800" dirty="0" err="1"/>
              <a:t>Wavefront</a:t>
            </a:r>
            <a:r>
              <a:rPr lang="hu-HU" sz="2800" dirty="0"/>
              <a:t> </a:t>
            </a:r>
            <a:r>
              <a:rPr lang="hu-HU" sz="2800" dirty="0" err="1"/>
              <a:t>propagation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  <a:p>
            <a:pPr marL="536575" lvl="2" indent="-361950">
              <a:buFont typeface="Arial" pitchFamily="34" charset="0"/>
              <a:buChar char="•"/>
            </a:pPr>
            <a:r>
              <a:rPr lang="hu-HU" sz="2800" dirty="0"/>
              <a:t>GVD-</a:t>
            </a:r>
            <a:r>
              <a:rPr lang="hu-HU" sz="2800" dirty="0" err="1"/>
              <a:t>based</a:t>
            </a:r>
            <a:r>
              <a:rPr lang="hu-HU" sz="2800" dirty="0"/>
              <a:t>, </a:t>
            </a:r>
            <a:r>
              <a:rPr lang="hu-HU" sz="2800" dirty="0" err="1"/>
              <a:t>graph</a:t>
            </a:r>
            <a:r>
              <a:rPr lang="hu-HU" sz="2800" dirty="0"/>
              <a:t> </a:t>
            </a:r>
            <a:r>
              <a:rPr lang="hu-HU" sz="2800" dirty="0" err="1"/>
              <a:t>traversal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7277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/>
              <a:t>Navigáció</a:t>
            </a:r>
          </a:p>
        </p:txBody>
      </p:sp>
      <p:pic>
        <p:nvPicPr>
          <p:cNvPr id="19460" name="Picture 4" descr="szab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"/>
            <a:ext cx="9144000" cy="6858000"/>
          </a:xfrm>
          <a:noFill/>
        </p:spPr>
      </p:pic>
      <p:sp>
        <p:nvSpPr>
          <p:cNvPr id="10" name="Téglalap 9"/>
          <p:cNvSpPr/>
          <p:nvPr/>
        </p:nvSpPr>
        <p:spPr>
          <a:xfrm>
            <a:off x="3851920" y="5380672"/>
            <a:ext cx="5223524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2"/>
            <a:r>
              <a:rPr lang="hu-HU" dirty="0" err="1">
                <a:latin typeface="Calibri" pitchFamily="34" charset="0"/>
                <a:cs typeface="Calibri" pitchFamily="34" charset="0"/>
              </a:rPr>
              <a:t>Rule-based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algorithm</a:t>
            </a:r>
            <a:r>
              <a:rPr lang="hu-HU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0" lvl="2"/>
            <a:r>
              <a:rPr lang="hu-HU" dirty="0" err="1">
                <a:latin typeface="Calibri" pitchFamily="34" charset="0"/>
                <a:cs typeface="Calibri" pitchFamily="34" charset="0"/>
              </a:rPr>
              <a:t>Based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on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each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position</a:t>
            </a:r>
            <a:r>
              <a:rPr lang="hu-HU" dirty="0">
                <a:latin typeface="Calibri" pitchFamily="34" charset="0"/>
                <a:cs typeface="Calibri" pitchFamily="34" charset="0"/>
              </a:rPr>
              <a:t> a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decesion</a:t>
            </a:r>
            <a:r>
              <a:rPr lang="hu-HU" dirty="0">
                <a:latin typeface="Calibri" pitchFamily="34" charset="0"/>
                <a:cs typeface="Calibri" pitchFamily="34" charset="0"/>
              </a:rPr>
              <a:t> has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to</a:t>
            </a:r>
            <a:r>
              <a:rPr lang="hu-HU" dirty="0">
                <a:latin typeface="Calibri" pitchFamily="34" charset="0"/>
                <a:cs typeface="Calibri" pitchFamily="34" charset="0"/>
              </a:rPr>
              <a:t> be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written</a:t>
            </a:r>
            <a:r>
              <a:rPr lang="hu-HU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0" lvl="2"/>
            <a:r>
              <a:rPr lang="hu-HU" dirty="0" err="1">
                <a:latin typeface="Calibri" pitchFamily="34" charset="0"/>
                <a:cs typeface="Calibri" pitchFamily="34" charset="0"/>
              </a:rPr>
              <a:t>E.g</a:t>
            </a:r>
            <a:r>
              <a:rPr lang="hu-HU" dirty="0">
                <a:latin typeface="Calibri" pitchFamily="34" charset="0"/>
                <a:cs typeface="Calibri" pitchFamily="34" charset="0"/>
              </a:rPr>
              <a:t>.: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Destination</a:t>
            </a:r>
            <a:r>
              <a:rPr lang="hu-HU" dirty="0">
                <a:latin typeface="Calibri" pitchFamily="34" charset="0"/>
                <a:cs typeface="Calibri" pitchFamily="34" charset="0"/>
              </a:rPr>
              <a:t> is in front of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us</a:t>
            </a:r>
            <a:r>
              <a:rPr lang="hu-HU" dirty="0">
                <a:latin typeface="Calibri" pitchFamily="34" charset="0"/>
                <a:cs typeface="Calibri" pitchFamily="34" charset="0"/>
              </a:rPr>
              <a:t>, go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forward</a:t>
            </a:r>
            <a:r>
              <a:rPr lang="hu-HU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0" lvl="2"/>
            <a:r>
              <a:rPr lang="hu-HU" dirty="0">
                <a:latin typeface="Calibri" pitchFamily="34" charset="0"/>
                <a:cs typeface="Calibri" pitchFamily="34" charset="0"/>
              </a:rPr>
              <a:t>It is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not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guaranteed</a:t>
            </a:r>
            <a:r>
              <a:rPr lang="hu-HU" dirty="0">
                <a:latin typeface="Calibri" pitchFamily="34" charset="0"/>
                <a:cs typeface="Calibri" pitchFamily="34" charset="0"/>
              </a:rPr>
              <a:t> it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will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find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the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destination</a:t>
            </a:r>
            <a:r>
              <a:rPr lang="hu-HU" dirty="0">
                <a:latin typeface="Calibri" pitchFamily="34" charset="0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9006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/>
              <a:t>Navigáció</a:t>
            </a:r>
          </a:p>
        </p:txBody>
      </p:sp>
      <p:pic>
        <p:nvPicPr>
          <p:cNvPr id="19463" name="Picture 7" descr="memo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2700" y="1"/>
            <a:ext cx="9156700" cy="6858000"/>
          </a:xfrm>
          <a:noFill/>
        </p:spPr>
      </p:pic>
      <p:sp>
        <p:nvSpPr>
          <p:cNvPr id="9" name="Téglalap 8"/>
          <p:cNvSpPr/>
          <p:nvPr/>
        </p:nvSpPr>
        <p:spPr>
          <a:xfrm>
            <a:off x="3059832" y="5589240"/>
            <a:ext cx="5870456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2"/>
            <a:r>
              <a:rPr lang="hu-HU" dirty="0" err="1"/>
              <a:t>Modified</a:t>
            </a:r>
            <a:r>
              <a:rPr lang="hu-HU" dirty="0"/>
              <a:t>/</a:t>
            </a:r>
            <a:r>
              <a:rPr lang="hu-HU" dirty="0" err="1"/>
              <a:t>advanced</a:t>
            </a:r>
            <a:r>
              <a:rPr lang="hu-HU" dirty="0"/>
              <a:t> </a:t>
            </a:r>
            <a:r>
              <a:rPr lang="hu-HU" dirty="0" err="1"/>
              <a:t>rule-based</a:t>
            </a:r>
            <a:r>
              <a:rPr lang="hu-HU" dirty="0"/>
              <a:t> </a:t>
            </a:r>
            <a:r>
              <a:rPr lang="hu-HU" dirty="0" err="1"/>
              <a:t>algorithm</a:t>
            </a:r>
            <a:r>
              <a:rPr lang="hu-HU" dirty="0"/>
              <a:t> </a:t>
            </a:r>
          </a:p>
          <a:p>
            <a:pPr lvl="2"/>
            <a:r>
              <a:rPr lang="hu-HU" dirty="0">
                <a:latin typeface="Calibri" pitchFamily="34" charset="0"/>
                <a:cs typeface="Calibri" pitchFamily="34" charset="0"/>
              </a:rPr>
              <a:t>It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can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save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steps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into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its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memory</a:t>
            </a:r>
            <a:r>
              <a:rPr lang="hu-HU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lvl="2"/>
            <a:r>
              <a:rPr lang="hu-HU" dirty="0">
                <a:latin typeface="Calibri" pitchFamily="34" charset="0"/>
                <a:cs typeface="Calibri" pitchFamily="34" charset="0"/>
              </a:rPr>
              <a:t>It is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not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guaranteed</a:t>
            </a:r>
            <a:r>
              <a:rPr lang="hu-HU" dirty="0">
                <a:latin typeface="Calibri" pitchFamily="34" charset="0"/>
                <a:cs typeface="Calibri" pitchFamily="34" charset="0"/>
              </a:rPr>
              <a:t> it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will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find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the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destination</a:t>
            </a:r>
            <a:r>
              <a:rPr lang="hu-HU" dirty="0">
                <a:latin typeface="Calibri" pitchFamily="34" charset="0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502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Self-learning</a:t>
            </a:r>
            <a:r>
              <a:rPr lang="hu-HU" dirty="0"/>
              <a:t> (</a:t>
            </a:r>
            <a:r>
              <a:rPr lang="hu-HU" dirty="0" err="1"/>
              <a:t>Experience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) </a:t>
            </a:r>
            <a:r>
              <a:rPr lang="hu-HU" dirty="0" err="1"/>
              <a:t>navigation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r>
              <a:rPr lang="hu-HU" dirty="0"/>
              <a:t>The </a:t>
            </a:r>
            <a:r>
              <a:rPr lang="hu-HU" dirty="0" err="1"/>
              <a:t>table</a:t>
            </a:r>
            <a:r>
              <a:rPr lang="hu-HU" dirty="0"/>
              <a:t> of </a:t>
            </a:r>
            <a:r>
              <a:rPr lang="hu-HU" dirty="0" err="1"/>
              <a:t>rules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be </a:t>
            </a:r>
            <a:r>
              <a:rPr lang="hu-HU" dirty="0" err="1"/>
              <a:t>updated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getting</a:t>
            </a:r>
            <a:r>
              <a:rPr lang="hu-HU" dirty="0"/>
              <a:t> more and more </a:t>
            </a:r>
            <a:r>
              <a:rPr lang="hu-HU" dirty="0" err="1"/>
              <a:t>experience</a:t>
            </a:r>
            <a:r>
              <a:rPr lang="hu-HU" dirty="0"/>
              <a:t> </a:t>
            </a:r>
            <a:r>
              <a:rPr lang="hu-HU" dirty="0" err="1"/>
              <a:t>instead</a:t>
            </a:r>
            <a:r>
              <a:rPr lang="hu-HU" dirty="0"/>
              <a:t> of </a:t>
            </a:r>
            <a:r>
              <a:rPr lang="hu-HU" dirty="0" err="1"/>
              <a:t>doing</a:t>
            </a:r>
            <a:r>
              <a:rPr lang="hu-HU" dirty="0"/>
              <a:t> it </a:t>
            </a:r>
            <a:r>
              <a:rPr lang="hu-HU" dirty="0" err="1"/>
              <a:t>manually</a:t>
            </a:r>
            <a:r>
              <a:rPr lang="hu-HU" dirty="0"/>
              <a:t>.</a:t>
            </a:r>
          </a:p>
          <a:p>
            <a:r>
              <a:rPr lang="hu-HU" dirty="0"/>
              <a:t>We </a:t>
            </a:r>
            <a:r>
              <a:rPr lang="hu-HU" dirty="0" err="1"/>
              <a:t>define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robot’s</a:t>
            </a:r>
            <a:r>
              <a:rPr lang="hu-HU" dirty="0"/>
              <a:t> </a:t>
            </a:r>
            <a:r>
              <a:rPr lang="hu-HU" dirty="0" err="1"/>
              <a:t>possible</a:t>
            </a:r>
            <a:r>
              <a:rPr lang="hu-HU" dirty="0"/>
              <a:t> </a:t>
            </a:r>
            <a:r>
              <a:rPr lang="hu-HU" dirty="0" err="1"/>
              <a:t>movements</a:t>
            </a:r>
            <a:r>
              <a:rPr lang="hu-HU" dirty="0"/>
              <a:t>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situations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robot </a:t>
            </a:r>
            <a:r>
              <a:rPr lang="hu-HU" dirty="0" err="1"/>
              <a:t>should</a:t>
            </a:r>
            <a:r>
              <a:rPr lang="hu-HU" dirty="0"/>
              <a:t> </a:t>
            </a:r>
            <a:r>
              <a:rPr lang="hu-HU" dirty="0" err="1"/>
              <a:t>handle</a:t>
            </a:r>
            <a:r>
              <a:rPr lang="hu-HU" dirty="0"/>
              <a:t>.</a:t>
            </a:r>
          </a:p>
          <a:p>
            <a:r>
              <a:rPr lang="hu-HU" dirty="0"/>
              <a:t>The </a:t>
            </a:r>
            <a:r>
              <a:rPr lang="hu-HU" dirty="0" err="1"/>
              <a:t>possible</a:t>
            </a:r>
            <a:r>
              <a:rPr lang="hu-HU" dirty="0"/>
              <a:t> </a:t>
            </a:r>
            <a:r>
              <a:rPr lang="hu-HU" dirty="0" err="1"/>
              <a:t>movements</a:t>
            </a:r>
            <a:r>
              <a:rPr lang="hu-HU" dirty="0"/>
              <a:t>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treated</a:t>
            </a:r>
            <a:r>
              <a:rPr lang="hu-HU" dirty="0"/>
              <a:t> </a:t>
            </a:r>
            <a:r>
              <a:rPr lang="hu-HU" dirty="0" err="1"/>
              <a:t>situtations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give</a:t>
            </a:r>
            <a:r>
              <a:rPr lang="hu-HU" dirty="0"/>
              <a:t> a 2D </a:t>
            </a:r>
            <a:r>
              <a:rPr lang="hu-HU" dirty="0" err="1"/>
              <a:t>array</a:t>
            </a:r>
            <a:r>
              <a:rPr lang="hu-HU" dirty="0"/>
              <a:t> (</a:t>
            </a:r>
            <a:r>
              <a:rPr lang="hu-HU" dirty="0" err="1"/>
              <a:t>table</a:t>
            </a:r>
            <a:r>
              <a:rPr lang="hu-HU" dirty="0"/>
              <a:t> of </a:t>
            </a:r>
            <a:r>
              <a:rPr lang="hu-HU" dirty="0" err="1"/>
              <a:t>rules</a:t>
            </a:r>
            <a:r>
              <a:rPr lang="hu-HU" dirty="0"/>
              <a:t>). (4x4)</a:t>
            </a:r>
          </a:p>
          <a:p>
            <a:pPr lvl="1"/>
            <a:r>
              <a:rPr lang="hu-HU" dirty="0"/>
              <a:t>Right, </a:t>
            </a:r>
            <a:r>
              <a:rPr lang="hu-HU" dirty="0" err="1"/>
              <a:t>left</a:t>
            </a:r>
            <a:r>
              <a:rPr lang="hu-HU" dirty="0"/>
              <a:t>, </a:t>
            </a:r>
            <a:r>
              <a:rPr lang="hu-HU" dirty="0" err="1"/>
              <a:t>up</a:t>
            </a:r>
            <a:r>
              <a:rPr lang="hu-HU" dirty="0"/>
              <a:t>, down (in </a:t>
            </a:r>
            <a:r>
              <a:rPr lang="hu-HU" dirty="0" err="1"/>
              <a:t>which</a:t>
            </a:r>
            <a:r>
              <a:rPr lang="hu-HU" dirty="0"/>
              <a:t> </a:t>
            </a:r>
            <a:r>
              <a:rPr lang="hu-HU" dirty="0" err="1"/>
              <a:t>direction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destination</a:t>
            </a:r>
            <a:r>
              <a:rPr lang="hu-HU" dirty="0"/>
              <a:t>).</a:t>
            </a:r>
          </a:p>
          <a:p>
            <a:pPr lvl="1"/>
            <a:r>
              <a:rPr lang="hu-HU" dirty="0"/>
              <a:t>Right, </a:t>
            </a:r>
            <a:r>
              <a:rPr lang="hu-HU" dirty="0" err="1"/>
              <a:t>left</a:t>
            </a:r>
            <a:r>
              <a:rPr lang="hu-HU" dirty="0"/>
              <a:t>, </a:t>
            </a:r>
            <a:r>
              <a:rPr lang="hu-HU" dirty="0" err="1"/>
              <a:t>up</a:t>
            </a:r>
            <a:r>
              <a:rPr lang="hu-HU" dirty="0"/>
              <a:t>, down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possible</a:t>
            </a:r>
            <a:r>
              <a:rPr lang="hu-HU" dirty="0"/>
              <a:t> </a:t>
            </a:r>
            <a:r>
              <a:rPr lang="hu-HU" dirty="0" err="1"/>
              <a:t>movements</a:t>
            </a:r>
            <a:r>
              <a:rPr lang="hu-HU" dirty="0"/>
              <a:t>.</a:t>
            </a:r>
          </a:p>
          <a:p>
            <a:pPr lvl="1"/>
            <a:r>
              <a:rPr lang="hu-HU" dirty="0"/>
              <a:t>We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dealing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obstacles</a:t>
            </a:r>
            <a:r>
              <a:rPr lang="hu-HU" dirty="0"/>
              <a:t> </a:t>
            </a:r>
            <a:r>
              <a:rPr lang="hu-HU" dirty="0" err="1"/>
              <a:t>right</a:t>
            </a:r>
            <a:r>
              <a:rPr lang="hu-HU" dirty="0"/>
              <a:t> </a:t>
            </a:r>
            <a:r>
              <a:rPr lang="hu-HU" dirty="0" err="1"/>
              <a:t>now</a:t>
            </a:r>
            <a:r>
              <a:rPr lang="hu-HU" dirty="0"/>
              <a:t> (We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using</a:t>
            </a:r>
            <a:r>
              <a:rPr lang="hu-HU" dirty="0"/>
              <a:t> an „</a:t>
            </a:r>
            <a:r>
              <a:rPr lang="hu-HU" dirty="0" err="1"/>
              <a:t>empty</a:t>
            </a:r>
            <a:r>
              <a:rPr lang="hu-HU" dirty="0"/>
              <a:t>” map).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72054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Self-learning</a:t>
            </a:r>
            <a:r>
              <a:rPr lang="hu-HU" dirty="0"/>
              <a:t> (</a:t>
            </a:r>
            <a:r>
              <a:rPr lang="hu-HU" dirty="0" err="1"/>
              <a:t>Experience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) </a:t>
            </a:r>
            <a:r>
              <a:rPr lang="hu-HU" dirty="0" err="1"/>
              <a:t>navigation</a:t>
            </a:r>
            <a:endParaRPr lang="hu-HU" dirty="0"/>
          </a:p>
        </p:txBody>
      </p:sp>
      <p:sp>
        <p:nvSpPr>
          <p:cNvPr id="7" name="Tartalom helye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err="1"/>
              <a:t>Steps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navigation</a:t>
            </a:r>
            <a:r>
              <a:rPr lang="hu-HU" dirty="0"/>
              <a:t>:</a:t>
            </a:r>
          </a:p>
          <a:p>
            <a:pPr lvl="1"/>
            <a:r>
              <a:rPr lang="hu-HU" dirty="0" err="1"/>
              <a:t>Initially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robot’s</a:t>
            </a:r>
            <a:r>
              <a:rPr lang="hu-HU" dirty="0"/>
              <a:t> </a:t>
            </a:r>
            <a:r>
              <a:rPr lang="hu-HU" dirty="0" err="1"/>
              <a:t>table</a:t>
            </a:r>
            <a:r>
              <a:rPr lang="hu-HU" dirty="0"/>
              <a:t> of </a:t>
            </a:r>
            <a:r>
              <a:rPr lang="hu-HU" dirty="0" err="1"/>
              <a:t>rules</a:t>
            </a:r>
            <a:r>
              <a:rPr lang="hu-HU" dirty="0"/>
              <a:t> is </a:t>
            </a:r>
            <a:r>
              <a:rPr lang="hu-HU" dirty="0" err="1"/>
              <a:t>empty</a:t>
            </a:r>
            <a:endParaRPr lang="hu-HU" dirty="0"/>
          </a:p>
          <a:p>
            <a:pPr lvl="1"/>
            <a:r>
              <a:rPr lang="hu-HU" dirty="0" err="1"/>
              <a:t>Determine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important </a:t>
            </a:r>
            <a:r>
              <a:rPr lang="hu-HU" dirty="0" err="1"/>
              <a:t>directions</a:t>
            </a:r>
            <a:endParaRPr lang="hu-HU" dirty="0"/>
          </a:p>
          <a:p>
            <a:pPr lvl="2"/>
            <a:r>
              <a:rPr lang="hu-HU" dirty="0" err="1"/>
              <a:t>Where</a:t>
            </a:r>
            <a:r>
              <a:rPr lang="hu-HU" dirty="0"/>
              <a:t> is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destination</a:t>
            </a:r>
            <a:r>
              <a:rPr lang="hu-HU" dirty="0"/>
              <a:t> (</a:t>
            </a:r>
            <a:r>
              <a:rPr lang="hu-HU" dirty="0" err="1"/>
              <a:t>point</a:t>
            </a:r>
            <a:r>
              <a:rPr lang="hu-HU" dirty="0"/>
              <a:t>/</a:t>
            </a:r>
            <a:r>
              <a:rPr lang="hu-HU" dirty="0" err="1"/>
              <a:t>cell</a:t>
            </a:r>
            <a:r>
              <a:rPr lang="hu-HU" dirty="0"/>
              <a:t>) </a:t>
            </a:r>
            <a:r>
              <a:rPr lang="hu-HU" dirty="0" err="1"/>
              <a:t>comparing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robot’s</a:t>
            </a:r>
            <a:r>
              <a:rPr lang="hu-HU" dirty="0"/>
              <a:t> </a:t>
            </a:r>
            <a:r>
              <a:rPr lang="hu-HU" dirty="0" err="1"/>
              <a:t>location</a:t>
            </a:r>
            <a:r>
              <a:rPr lang="hu-HU" dirty="0"/>
              <a:t>?</a:t>
            </a:r>
          </a:p>
          <a:p>
            <a:pPr lvl="2"/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gives</a:t>
            </a:r>
            <a:r>
              <a:rPr lang="hu-HU" dirty="0"/>
              <a:t> </a:t>
            </a:r>
            <a:r>
              <a:rPr lang="hu-HU" dirty="0" err="1"/>
              <a:t>one</a:t>
            </a:r>
            <a:r>
              <a:rPr lang="hu-HU" dirty="0"/>
              <a:t> </a:t>
            </a:r>
            <a:r>
              <a:rPr lang="hu-HU" dirty="0" err="1"/>
              <a:t>row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table</a:t>
            </a:r>
            <a:r>
              <a:rPr lang="hu-HU" dirty="0"/>
              <a:t> of </a:t>
            </a:r>
            <a:r>
              <a:rPr lang="hu-HU" dirty="0" err="1"/>
              <a:t>rules</a:t>
            </a:r>
            <a:r>
              <a:rPr lang="hu-HU" dirty="0"/>
              <a:t>.</a:t>
            </a:r>
          </a:p>
          <a:p>
            <a:pPr lvl="1"/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table</a:t>
            </a:r>
            <a:r>
              <a:rPr lang="hu-HU" dirty="0"/>
              <a:t> of </a:t>
            </a:r>
            <a:r>
              <a:rPr lang="hu-HU" dirty="0" err="1"/>
              <a:t>rules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best</a:t>
            </a:r>
            <a:r>
              <a:rPr lang="hu-HU" dirty="0"/>
              <a:t> </a:t>
            </a:r>
            <a:r>
              <a:rPr lang="hu-HU" dirty="0" err="1"/>
              <a:t>possible</a:t>
            </a:r>
            <a:r>
              <a:rPr lang="hu-HU" dirty="0"/>
              <a:t> „</a:t>
            </a:r>
            <a:r>
              <a:rPr lang="hu-HU" dirty="0" err="1"/>
              <a:t>choice</a:t>
            </a:r>
            <a:r>
              <a:rPr lang="hu-HU" dirty="0"/>
              <a:t>/</a:t>
            </a:r>
            <a:r>
              <a:rPr lang="hu-HU" dirty="0" err="1"/>
              <a:t>step</a:t>
            </a:r>
            <a:r>
              <a:rPr lang="hu-HU" dirty="0"/>
              <a:t>”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determined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a </a:t>
            </a:r>
            <a:r>
              <a:rPr lang="hu-HU" dirty="0" err="1"/>
              <a:t>given</a:t>
            </a:r>
            <a:r>
              <a:rPr lang="hu-HU" dirty="0"/>
              <a:t> </a:t>
            </a:r>
            <a:r>
              <a:rPr lang="hu-HU" dirty="0" err="1"/>
              <a:t>direction</a:t>
            </a:r>
            <a:r>
              <a:rPr lang="hu-HU" dirty="0"/>
              <a:t>.</a:t>
            </a:r>
          </a:p>
          <a:p>
            <a:pPr lvl="2"/>
            <a:r>
              <a:rPr lang="hu-HU" dirty="0"/>
              <a:t>The maximum </a:t>
            </a:r>
            <a:r>
              <a:rPr lang="hu-HU" dirty="0" err="1"/>
              <a:t>value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chosen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row</a:t>
            </a:r>
            <a:r>
              <a:rPr lang="hu-HU" dirty="0"/>
              <a:t>.</a:t>
            </a:r>
          </a:p>
          <a:p>
            <a:pPr lvl="2"/>
            <a:r>
              <a:rPr lang="hu-HU" dirty="0"/>
              <a:t>The index of </a:t>
            </a:r>
            <a:r>
              <a:rPr lang="hu-HU" dirty="0" err="1"/>
              <a:t>the</a:t>
            </a:r>
            <a:r>
              <a:rPr lang="hu-HU" dirty="0"/>
              <a:t> maximum </a:t>
            </a:r>
            <a:r>
              <a:rPr lang="hu-HU" dirty="0" err="1"/>
              <a:t>value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give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next</a:t>
            </a:r>
            <a:r>
              <a:rPr lang="hu-HU" dirty="0"/>
              <a:t> </a:t>
            </a:r>
            <a:r>
              <a:rPr lang="hu-HU" dirty="0" err="1"/>
              <a:t>step</a:t>
            </a:r>
            <a:r>
              <a:rPr lang="hu-HU" dirty="0"/>
              <a:t>, no </a:t>
            </a:r>
            <a:r>
              <a:rPr lang="hu-HU" dirty="0" err="1"/>
              <a:t>matter</a:t>
            </a:r>
            <a:r>
              <a:rPr lang="hu-HU" dirty="0"/>
              <a:t> </a:t>
            </a:r>
            <a:r>
              <a:rPr lang="hu-HU" dirty="0" err="1"/>
              <a:t>how</a:t>
            </a:r>
            <a:r>
              <a:rPr lang="hu-HU" dirty="0"/>
              <a:t> </a:t>
            </a:r>
            <a:r>
              <a:rPr lang="hu-HU" dirty="0" err="1"/>
              <a:t>good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bad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step</a:t>
            </a:r>
            <a:r>
              <a:rPr lang="hu-HU" dirty="0"/>
              <a:t> is.</a:t>
            </a:r>
          </a:p>
          <a:p>
            <a:pPr lvl="1"/>
            <a:r>
              <a:rPr lang="hu-HU" dirty="0" err="1"/>
              <a:t>After</a:t>
            </a:r>
            <a:r>
              <a:rPr lang="hu-HU" dirty="0"/>
              <a:t> a </a:t>
            </a:r>
            <a:r>
              <a:rPr lang="hu-HU" dirty="0" err="1"/>
              <a:t>step</a:t>
            </a:r>
            <a:r>
              <a:rPr lang="hu-HU" dirty="0"/>
              <a:t> it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examined</a:t>
            </a:r>
            <a:r>
              <a:rPr lang="hu-HU" dirty="0"/>
              <a:t> </a:t>
            </a:r>
            <a:r>
              <a:rPr lang="hu-HU" dirty="0" err="1"/>
              <a:t>whether</a:t>
            </a:r>
            <a:r>
              <a:rPr lang="hu-HU" dirty="0"/>
              <a:t> we </a:t>
            </a:r>
            <a:r>
              <a:rPr lang="hu-HU" dirty="0" err="1"/>
              <a:t>stepped</a:t>
            </a:r>
            <a:r>
              <a:rPr lang="hu-HU" dirty="0"/>
              <a:t> </a:t>
            </a:r>
            <a:r>
              <a:rPr lang="hu-HU" dirty="0" err="1"/>
              <a:t>closer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destination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farther</a:t>
            </a:r>
            <a:endParaRPr lang="hu-HU" dirty="0"/>
          </a:p>
          <a:p>
            <a:pPr lvl="2"/>
            <a:r>
              <a:rPr lang="hu-HU" dirty="0" err="1"/>
              <a:t>If</a:t>
            </a:r>
            <a:r>
              <a:rPr lang="hu-HU" dirty="0"/>
              <a:t> we </a:t>
            </a:r>
            <a:r>
              <a:rPr lang="hu-HU" dirty="0" err="1"/>
              <a:t>moved</a:t>
            </a:r>
            <a:r>
              <a:rPr lang="hu-HU" dirty="0"/>
              <a:t>(</a:t>
            </a:r>
            <a:r>
              <a:rPr lang="hu-HU" dirty="0" err="1"/>
              <a:t>stepped</a:t>
            </a:r>
            <a:r>
              <a:rPr lang="hu-HU" dirty="0"/>
              <a:t>) </a:t>
            </a:r>
            <a:r>
              <a:rPr lang="hu-HU" dirty="0" err="1"/>
              <a:t>closer</a:t>
            </a:r>
            <a:r>
              <a:rPr lang="hu-HU" dirty="0"/>
              <a:t>, </a:t>
            </a:r>
            <a:r>
              <a:rPr lang="hu-HU" dirty="0" err="1"/>
              <a:t>then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chosen</a:t>
            </a:r>
            <a:r>
              <a:rPr lang="hu-HU" dirty="0"/>
              <a:t> </a:t>
            </a:r>
            <a:r>
              <a:rPr lang="hu-HU" dirty="0" err="1"/>
              <a:t>rule’s</a:t>
            </a:r>
            <a:r>
              <a:rPr lang="hu-HU" dirty="0"/>
              <a:t> </a:t>
            </a:r>
            <a:r>
              <a:rPr lang="hu-HU" dirty="0" err="1"/>
              <a:t>goodness</a:t>
            </a:r>
            <a:r>
              <a:rPr lang="hu-HU" dirty="0"/>
              <a:t> </a:t>
            </a:r>
            <a:r>
              <a:rPr lang="hu-HU" dirty="0" err="1"/>
              <a:t>value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increased</a:t>
            </a:r>
            <a:r>
              <a:rPr lang="hu-HU" dirty="0"/>
              <a:t>.</a:t>
            </a:r>
          </a:p>
          <a:p>
            <a:pPr lvl="2"/>
            <a:r>
              <a:rPr lang="hu-HU" dirty="0" err="1"/>
              <a:t>If</a:t>
            </a:r>
            <a:r>
              <a:rPr lang="hu-HU" dirty="0"/>
              <a:t> we </a:t>
            </a:r>
            <a:r>
              <a:rPr lang="hu-HU" dirty="0" err="1"/>
              <a:t>moved</a:t>
            </a:r>
            <a:r>
              <a:rPr lang="hu-HU" dirty="0"/>
              <a:t>(</a:t>
            </a:r>
            <a:r>
              <a:rPr lang="hu-HU" dirty="0" err="1"/>
              <a:t>stepped</a:t>
            </a:r>
            <a:r>
              <a:rPr lang="hu-HU" dirty="0"/>
              <a:t>) </a:t>
            </a:r>
            <a:r>
              <a:rPr lang="hu-HU" dirty="0" err="1"/>
              <a:t>farther</a:t>
            </a:r>
            <a:r>
              <a:rPr lang="hu-HU" dirty="0"/>
              <a:t>, </a:t>
            </a:r>
            <a:r>
              <a:rPr lang="hu-HU" dirty="0" err="1"/>
              <a:t>then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chosen</a:t>
            </a:r>
            <a:r>
              <a:rPr lang="hu-HU" dirty="0"/>
              <a:t> </a:t>
            </a:r>
            <a:r>
              <a:rPr lang="hu-HU" dirty="0" err="1"/>
              <a:t>rule’s</a:t>
            </a:r>
            <a:r>
              <a:rPr lang="hu-HU" dirty="0"/>
              <a:t> </a:t>
            </a:r>
            <a:r>
              <a:rPr lang="hu-HU" dirty="0" err="1"/>
              <a:t>goodness</a:t>
            </a:r>
            <a:r>
              <a:rPr lang="hu-HU" dirty="0"/>
              <a:t> </a:t>
            </a:r>
            <a:r>
              <a:rPr lang="hu-HU" dirty="0" err="1"/>
              <a:t>value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decremented</a:t>
            </a:r>
            <a:r>
              <a:rPr lang="hu-HU" dirty="0"/>
              <a:t>.</a:t>
            </a:r>
          </a:p>
          <a:p>
            <a:pPr lvl="1"/>
            <a:r>
              <a:rPr lang="hu-HU" dirty="0" err="1"/>
              <a:t>On</a:t>
            </a:r>
            <a:r>
              <a:rPr lang="hu-HU" dirty="0"/>
              <a:t> a </a:t>
            </a:r>
            <a:r>
              <a:rPr lang="hu-HU" dirty="0" err="1"/>
              <a:t>new</a:t>
            </a:r>
            <a:r>
              <a:rPr lang="hu-HU" dirty="0"/>
              <a:t> </a:t>
            </a:r>
            <a:r>
              <a:rPr lang="hu-HU" dirty="0" err="1"/>
              <a:t>attempt</a:t>
            </a:r>
            <a:r>
              <a:rPr lang="hu-HU" dirty="0"/>
              <a:t>(</a:t>
            </a:r>
            <a:r>
              <a:rPr lang="hu-HU" dirty="0" err="1"/>
              <a:t>run</a:t>
            </a:r>
            <a:r>
              <a:rPr lang="hu-HU" dirty="0"/>
              <a:t>)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table</a:t>
            </a:r>
            <a:r>
              <a:rPr lang="hu-HU" dirty="0"/>
              <a:t> of </a:t>
            </a:r>
            <a:r>
              <a:rPr lang="hu-HU" dirty="0" err="1"/>
              <a:t>rules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be </a:t>
            </a:r>
            <a:r>
              <a:rPr lang="hu-HU" dirty="0" err="1"/>
              <a:t>saved</a:t>
            </a:r>
            <a:r>
              <a:rPr lang="hu-HU" dirty="0"/>
              <a:t> (The </a:t>
            </a:r>
            <a:r>
              <a:rPr lang="hu-HU" dirty="0" err="1"/>
              <a:t>table</a:t>
            </a:r>
            <a:r>
              <a:rPr lang="hu-HU" dirty="0"/>
              <a:t> of </a:t>
            </a:r>
            <a:r>
              <a:rPr lang="hu-HU" dirty="0" err="1"/>
              <a:t>rules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be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experience</a:t>
            </a:r>
            <a:r>
              <a:rPr lang="hu-HU" dirty="0"/>
              <a:t> ).</a:t>
            </a:r>
          </a:p>
          <a:p>
            <a:pPr lvl="1"/>
            <a:endParaRPr lang="hu-HU" dirty="0"/>
          </a:p>
          <a:p>
            <a:pPr lvl="2"/>
            <a:endParaRPr lang="hu-HU" dirty="0"/>
          </a:p>
          <a:p>
            <a:pPr lvl="1"/>
            <a:endParaRPr lang="hu-HU" dirty="0"/>
          </a:p>
          <a:p>
            <a:pPr lvl="1"/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6571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Self-learning</a:t>
            </a:r>
            <a:r>
              <a:rPr lang="hu-HU" dirty="0"/>
              <a:t> (</a:t>
            </a:r>
            <a:r>
              <a:rPr lang="hu-HU" dirty="0" err="1"/>
              <a:t>Experience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) </a:t>
            </a:r>
            <a:r>
              <a:rPr lang="hu-HU" dirty="0" err="1"/>
              <a:t>navigation</a:t>
            </a:r>
            <a:r>
              <a:rPr lang="hu-HU" dirty="0"/>
              <a:t>– </a:t>
            </a:r>
            <a:r>
              <a:rPr lang="hu-HU" dirty="0" err="1"/>
              <a:t>Initially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table</a:t>
            </a:r>
            <a:r>
              <a:rPr lang="hu-HU" dirty="0"/>
              <a:t> of </a:t>
            </a:r>
            <a:r>
              <a:rPr lang="hu-HU" dirty="0" err="1"/>
              <a:t>rules</a:t>
            </a:r>
            <a:r>
              <a:rPr lang="hu-HU" dirty="0"/>
              <a:t> is </a:t>
            </a:r>
            <a:r>
              <a:rPr lang="hu-HU" dirty="0" err="1"/>
              <a:t>empty</a:t>
            </a:r>
            <a:r>
              <a:rPr lang="hu-HU" dirty="0"/>
              <a:t>.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5545" y="1825625"/>
            <a:ext cx="483290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440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err="1"/>
              <a:t>Self-learning</a:t>
            </a:r>
            <a:r>
              <a:rPr lang="hu-HU" dirty="0"/>
              <a:t> (</a:t>
            </a:r>
            <a:r>
              <a:rPr lang="hu-HU" dirty="0" err="1"/>
              <a:t>Experience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) </a:t>
            </a:r>
            <a:r>
              <a:rPr lang="hu-HU" dirty="0" err="1"/>
              <a:t>navigation</a:t>
            </a:r>
            <a:r>
              <a:rPr lang="hu-HU" dirty="0"/>
              <a:t> – </a:t>
            </a:r>
            <a:r>
              <a:rPr lang="hu-HU" dirty="0" err="1"/>
              <a:t>On</a:t>
            </a:r>
            <a:r>
              <a:rPr lang="hu-HU" dirty="0"/>
              <a:t> a </a:t>
            </a:r>
            <a:r>
              <a:rPr lang="hu-HU" dirty="0" err="1"/>
              <a:t>new</a:t>
            </a:r>
            <a:r>
              <a:rPr lang="hu-HU" dirty="0"/>
              <a:t> </a:t>
            </a:r>
            <a:r>
              <a:rPr lang="hu-HU" dirty="0" err="1"/>
              <a:t>attempt</a:t>
            </a:r>
            <a:r>
              <a:rPr lang="hu-HU" dirty="0"/>
              <a:t>(</a:t>
            </a:r>
            <a:r>
              <a:rPr lang="hu-HU" dirty="0" err="1"/>
              <a:t>run</a:t>
            </a:r>
            <a:r>
              <a:rPr lang="hu-HU" dirty="0"/>
              <a:t>) </a:t>
            </a:r>
            <a:r>
              <a:rPr lang="hu-HU" dirty="0" err="1"/>
              <a:t>the</a:t>
            </a:r>
            <a:r>
              <a:rPr lang="hu-HU" dirty="0"/>
              <a:t> robot </a:t>
            </a:r>
            <a:r>
              <a:rPr lang="hu-HU" dirty="0" err="1"/>
              <a:t>uses</a:t>
            </a:r>
            <a:r>
              <a:rPr lang="hu-HU" dirty="0"/>
              <a:t> </a:t>
            </a:r>
            <a:r>
              <a:rPr lang="hu-HU" dirty="0" err="1"/>
              <a:t>its</a:t>
            </a:r>
            <a:r>
              <a:rPr lang="hu-HU" dirty="0"/>
              <a:t> </a:t>
            </a:r>
            <a:r>
              <a:rPr lang="hu-HU" dirty="0" err="1"/>
              <a:t>expereince</a:t>
            </a:r>
            <a:r>
              <a:rPr lang="hu-HU" dirty="0"/>
              <a:t>.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5545" y="1825625"/>
            <a:ext cx="483290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23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Self-learning</a:t>
            </a:r>
            <a:r>
              <a:rPr lang="hu-HU" dirty="0"/>
              <a:t> (</a:t>
            </a:r>
            <a:r>
              <a:rPr lang="hu-HU" dirty="0" err="1"/>
              <a:t>Experience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) </a:t>
            </a:r>
            <a:r>
              <a:rPr lang="hu-HU" dirty="0" err="1"/>
              <a:t>navigation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Advantages</a:t>
            </a:r>
            <a:r>
              <a:rPr lang="hu-HU" dirty="0"/>
              <a:t>?</a:t>
            </a:r>
          </a:p>
          <a:p>
            <a:pPr lvl="1"/>
            <a:r>
              <a:rPr lang="hu-HU" dirty="0"/>
              <a:t>Works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known</a:t>
            </a:r>
            <a:r>
              <a:rPr lang="hu-HU" dirty="0"/>
              <a:t> and </a:t>
            </a:r>
            <a:r>
              <a:rPr lang="hu-HU" dirty="0" err="1"/>
              <a:t>unknown</a:t>
            </a:r>
            <a:r>
              <a:rPr lang="hu-HU" dirty="0"/>
              <a:t> terrain.</a:t>
            </a:r>
          </a:p>
          <a:p>
            <a:r>
              <a:rPr lang="hu-HU" dirty="0" err="1"/>
              <a:t>Disadvantages</a:t>
            </a:r>
            <a:r>
              <a:rPr lang="hu-HU" dirty="0"/>
              <a:t>?</a:t>
            </a:r>
          </a:p>
          <a:p>
            <a:pPr lvl="1"/>
            <a:r>
              <a:rPr lang="hu-HU" dirty="0" err="1"/>
              <a:t>There</a:t>
            </a:r>
            <a:r>
              <a:rPr lang="hu-HU" dirty="0"/>
              <a:t> is no </a:t>
            </a:r>
            <a:r>
              <a:rPr lang="hu-HU" dirty="0" err="1"/>
              <a:t>guarantee</a:t>
            </a:r>
            <a:r>
              <a:rPr lang="hu-HU" dirty="0"/>
              <a:t> it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find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destination</a:t>
            </a:r>
            <a:r>
              <a:rPr lang="hu-HU" dirty="0"/>
              <a:t>.</a:t>
            </a:r>
          </a:p>
          <a:p>
            <a:pPr lvl="1"/>
            <a:r>
              <a:rPr lang="hu-HU" dirty="0"/>
              <a:t>We </a:t>
            </a:r>
            <a:r>
              <a:rPr lang="hu-HU" dirty="0" err="1"/>
              <a:t>don’t</a:t>
            </a:r>
            <a:r>
              <a:rPr lang="hu-HU" dirty="0"/>
              <a:t> </a:t>
            </a:r>
            <a:r>
              <a:rPr lang="hu-HU" dirty="0" err="1"/>
              <a:t>know</a:t>
            </a:r>
            <a:r>
              <a:rPr lang="hu-HU" dirty="0"/>
              <a:t> </a:t>
            </a:r>
            <a:r>
              <a:rPr lang="hu-HU" dirty="0" err="1"/>
              <a:t>whether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destination</a:t>
            </a:r>
            <a:r>
              <a:rPr lang="hu-HU" dirty="0"/>
              <a:t> is </a:t>
            </a:r>
            <a:r>
              <a:rPr lang="hu-HU" dirty="0" err="1"/>
              <a:t>reachable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9904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Matlab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err="1"/>
              <a:t>Upon</a:t>
            </a:r>
            <a:r>
              <a:rPr lang="hu-HU" dirty="0"/>
              <a:t> start </a:t>
            </a:r>
            <a:r>
              <a:rPr lang="hu-HU" dirty="0" err="1"/>
              <a:t>the</a:t>
            </a:r>
            <a:r>
              <a:rPr lang="hu-HU" dirty="0"/>
              <a:t> program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ask</a:t>
            </a:r>
            <a:r>
              <a:rPr lang="hu-HU" dirty="0"/>
              <a:t> </a:t>
            </a:r>
            <a:r>
              <a:rPr lang="hu-HU" dirty="0" err="1"/>
              <a:t>whether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delete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table</a:t>
            </a:r>
            <a:r>
              <a:rPr lang="hu-HU" dirty="0"/>
              <a:t> of </a:t>
            </a:r>
            <a:r>
              <a:rPr lang="hu-HU" dirty="0" err="1"/>
              <a:t>rules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 (</a:t>
            </a:r>
            <a:r>
              <a:rPr lang="hu-HU" dirty="0" err="1"/>
              <a:t>table</a:t>
            </a:r>
            <a:r>
              <a:rPr lang="hu-HU" dirty="0"/>
              <a:t> of </a:t>
            </a:r>
            <a:r>
              <a:rPr lang="hu-HU" dirty="0" err="1"/>
              <a:t>rules</a:t>
            </a:r>
            <a:r>
              <a:rPr lang="hu-HU" dirty="0"/>
              <a:t> is </a:t>
            </a:r>
            <a:r>
              <a:rPr lang="hu-HU" dirty="0" err="1"/>
              <a:t>always</a:t>
            </a:r>
            <a:r>
              <a:rPr lang="hu-HU" dirty="0"/>
              <a:t> </a:t>
            </a:r>
            <a:r>
              <a:rPr lang="hu-HU" dirty="0" err="1"/>
              <a:t>empty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first</a:t>
            </a:r>
            <a:r>
              <a:rPr lang="hu-HU" dirty="0"/>
              <a:t> start).</a:t>
            </a:r>
          </a:p>
          <a:p>
            <a:r>
              <a:rPr lang="hu-HU" dirty="0" err="1"/>
              <a:t>Loading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basemap</a:t>
            </a:r>
            <a:r>
              <a:rPr lang="hu-HU" dirty="0"/>
              <a:t> (32d.png)</a:t>
            </a:r>
          </a:p>
          <a:p>
            <a:pPr lvl="1"/>
            <a:r>
              <a:rPr lang="hu-HU" dirty="0"/>
              <a:t>Red (255,0,0) </a:t>
            </a:r>
            <a:r>
              <a:rPr lang="hu-HU" dirty="0" err="1"/>
              <a:t>cell</a:t>
            </a:r>
            <a:r>
              <a:rPr lang="hu-HU" dirty="0"/>
              <a:t>: Robot</a:t>
            </a:r>
          </a:p>
          <a:p>
            <a:pPr lvl="1"/>
            <a:r>
              <a:rPr lang="hu-HU" dirty="0" err="1"/>
              <a:t>Green</a:t>
            </a:r>
            <a:r>
              <a:rPr lang="hu-HU" dirty="0"/>
              <a:t> (0,255,0) </a:t>
            </a:r>
            <a:r>
              <a:rPr lang="hu-HU" dirty="0" err="1"/>
              <a:t>cell</a:t>
            </a:r>
            <a:r>
              <a:rPr lang="hu-HU" dirty="0"/>
              <a:t>: </a:t>
            </a:r>
            <a:r>
              <a:rPr lang="hu-HU" dirty="0" err="1"/>
              <a:t>Destination</a:t>
            </a:r>
            <a:endParaRPr lang="hu-HU" dirty="0"/>
          </a:p>
          <a:p>
            <a:pPr lvl="1"/>
            <a:r>
              <a:rPr lang="hu-HU" dirty="0"/>
              <a:t>White </a:t>
            </a:r>
            <a:r>
              <a:rPr lang="hu-HU" dirty="0" err="1"/>
              <a:t>cells</a:t>
            </a:r>
            <a:r>
              <a:rPr lang="hu-HU" dirty="0"/>
              <a:t> (255,255,255): </a:t>
            </a:r>
            <a:r>
              <a:rPr lang="hu-HU" dirty="0" err="1"/>
              <a:t>Empty</a:t>
            </a:r>
            <a:r>
              <a:rPr lang="hu-HU" dirty="0"/>
              <a:t> </a:t>
            </a:r>
            <a:r>
              <a:rPr lang="hu-HU" dirty="0" err="1"/>
              <a:t>cell</a:t>
            </a:r>
            <a:endParaRPr lang="hu-HU" dirty="0"/>
          </a:p>
          <a:p>
            <a:pPr lvl="1"/>
            <a:r>
              <a:rPr lang="hu-HU" dirty="0"/>
              <a:t>Black </a:t>
            </a:r>
            <a:r>
              <a:rPr lang="hu-HU" dirty="0" err="1"/>
              <a:t>cells</a:t>
            </a:r>
            <a:r>
              <a:rPr lang="hu-HU" dirty="0"/>
              <a:t> (0,0,0): </a:t>
            </a:r>
            <a:r>
              <a:rPr lang="hu-HU" dirty="0" err="1"/>
              <a:t>Obstacle</a:t>
            </a:r>
            <a:endParaRPr lang="hu-HU" dirty="0"/>
          </a:p>
          <a:p>
            <a:r>
              <a:rPr lang="hu-HU" dirty="0" err="1"/>
              <a:t>Matlab</a:t>
            </a:r>
            <a:r>
              <a:rPr lang="hu-HU" dirty="0"/>
              <a:t> </a:t>
            </a:r>
            <a:r>
              <a:rPr lang="hu-HU" dirty="0" err="1"/>
              <a:t>converts</a:t>
            </a:r>
            <a:r>
              <a:rPr lang="hu-HU" dirty="0"/>
              <a:t> </a:t>
            </a:r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picture</a:t>
            </a:r>
            <a:r>
              <a:rPr lang="hu-HU" dirty="0"/>
              <a:t> (</a:t>
            </a:r>
            <a:r>
              <a:rPr lang="hu-HU" dirty="0" err="1"/>
              <a:t>array</a:t>
            </a:r>
            <a:r>
              <a:rPr lang="hu-HU" dirty="0"/>
              <a:t>) </a:t>
            </a:r>
            <a:r>
              <a:rPr lang="hu-HU" dirty="0" err="1"/>
              <a:t>into</a:t>
            </a:r>
            <a:r>
              <a:rPr lang="hu-HU" dirty="0"/>
              <a:t> a 2D </a:t>
            </a:r>
            <a:r>
              <a:rPr lang="hu-HU" dirty="0" err="1"/>
              <a:t>array</a:t>
            </a:r>
            <a:r>
              <a:rPr lang="hu-HU" dirty="0"/>
              <a:t>, in </a:t>
            </a:r>
            <a:r>
              <a:rPr lang="hu-HU" dirty="0" err="1"/>
              <a:t>which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following</a:t>
            </a:r>
            <a:r>
              <a:rPr lang="hu-HU" dirty="0"/>
              <a:t> </a:t>
            </a:r>
            <a:r>
              <a:rPr lang="hu-HU" dirty="0" err="1"/>
              <a:t>values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included</a:t>
            </a:r>
            <a:r>
              <a:rPr lang="hu-HU" dirty="0"/>
              <a:t>/</a:t>
            </a:r>
            <a:r>
              <a:rPr lang="hu-HU" dirty="0" err="1"/>
              <a:t>given</a:t>
            </a:r>
            <a:r>
              <a:rPr lang="hu-HU" dirty="0"/>
              <a:t>: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emptyVal</a:t>
            </a:r>
            <a:r>
              <a:rPr lang="hu-HU" dirty="0">
                <a:latin typeface="Consolas" panose="020B0609020204030204" pitchFamily="49" charset="0"/>
              </a:rPr>
              <a:t>=0;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finishVal</a:t>
            </a:r>
            <a:r>
              <a:rPr lang="hu-HU" dirty="0">
                <a:latin typeface="Consolas" panose="020B0609020204030204" pitchFamily="49" charset="0"/>
              </a:rPr>
              <a:t>=-1;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robotVal</a:t>
            </a:r>
            <a:r>
              <a:rPr lang="hu-HU" dirty="0">
                <a:latin typeface="Consolas" panose="020B0609020204030204" pitchFamily="49" charset="0"/>
              </a:rPr>
              <a:t>=-2;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pathVal</a:t>
            </a:r>
            <a:r>
              <a:rPr lang="hu-HU" dirty="0">
                <a:latin typeface="Consolas" panose="020B0609020204030204" pitchFamily="49" charset="0"/>
              </a:rPr>
              <a:t>=-2.5;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obstacleVal</a:t>
            </a:r>
            <a:r>
              <a:rPr lang="hu-HU" dirty="0">
                <a:latin typeface="Consolas" panose="020B0609020204030204" pitchFamily="49" charset="0"/>
              </a:rPr>
              <a:t>=-3;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09870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Matlab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The </a:t>
            </a:r>
            <a:r>
              <a:rPr lang="hu-HU" dirty="0" err="1"/>
              <a:t>new</a:t>
            </a:r>
            <a:r>
              <a:rPr lang="hu-HU" dirty="0"/>
              <a:t> </a:t>
            </a:r>
            <a:r>
              <a:rPr lang="hu-HU" dirty="0" err="1"/>
              <a:t>table</a:t>
            </a:r>
            <a:r>
              <a:rPr lang="hu-HU" dirty="0"/>
              <a:t> of </a:t>
            </a:r>
            <a:r>
              <a:rPr lang="hu-HU" dirty="0" err="1"/>
              <a:t>rules</a:t>
            </a:r>
            <a:r>
              <a:rPr lang="hu-HU" dirty="0"/>
              <a:t> is </a:t>
            </a:r>
            <a:r>
              <a:rPr lang="hu-HU" dirty="0" err="1"/>
              <a:t>created</a:t>
            </a:r>
            <a:r>
              <a:rPr lang="hu-HU" dirty="0"/>
              <a:t> (min. 4x4)</a:t>
            </a:r>
          </a:p>
          <a:p>
            <a:pPr marL="342900" lvl="1" indent="0">
              <a:buNone/>
            </a:pP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</a:rPr>
              <a:t>%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rows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and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columns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of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the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table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of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rules</a:t>
            </a:r>
            <a:endParaRPr lang="en-US" dirty="0">
              <a:solidFill>
                <a:srgbClr val="92D050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directions</a:t>
            </a:r>
            <a:r>
              <a:rPr lang="hu-HU" dirty="0">
                <a:latin typeface="Consolas" panose="020B0609020204030204" pitchFamily="49" charset="0"/>
              </a:rPr>
              <a:t>=4;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movements</a:t>
            </a:r>
            <a:r>
              <a:rPr lang="hu-HU" dirty="0">
                <a:latin typeface="Consolas" panose="020B0609020204030204" pitchFamily="49" charset="0"/>
              </a:rPr>
              <a:t>=4;</a:t>
            </a:r>
          </a:p>
          <a:p>
            <a:pPr marL="342900" lvl="1" indent="0">
              <a:buNone/>
            </a:pPr>
            <a:r>
              <a:rPr lang="hu-HU" dirty="0">
                <a:latin typeface="Consolas" panose="020B0609020204030204" pitchFamily="49" charset="0"/>
              </a:rPr>
              <a:t> </a:t>
            </a:r>
          </a:p>
          <a:p>
            <a:pPr marL="342900" lvl="1" indent="0">
              <a:buNone/>
            </a:pP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</a:rPr>
              <a:t>%directions (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Where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is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the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destination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?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dirRight</a:t>
            </a:r>
            <a:r>
              <a:rPr lang="hu-HU" dirty="0">
                <a:latin typeface="Consolas" panose="020B0609020204030204" pitchFamily="49" charset="0"/>
              </a:rPr>
              <a:t>=1;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dirLeft</a:t>
            </a:r>
            <a:r>
              <a:rPr lang="hu-HU" dirty="0">
                <a:latin typeface="Consolas" panose="020B0609020204030204" pitchFamily="49" charset="0"/>
              </a:rPr>
              <a:t>=2;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dirUp</a:t>
            </a:r>
            <a:r>
              <a:rPr lang="hu-HU" dirty="0">
                <a:latin typeface="Consolas" panose="020B0609020204030204" pitchFamily="49" charset="0"/>
              </a:rPr>
              <a:t>=3;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dirDown</a:t>
            </a:r>
            <a:r>
              <a:rPr lang="hu-HU" dirty="0">
                <a:latin typeface="Consolas" panose="020B0609020204030204" pitchFamily="49" charset="0"/>
              </a:rPr>
              <a:t>=4;</a:t>
            </a:r>
          </a:p>
          <a:p>
            <a:pPr marL="342900" lvl="1" indent="0">
              <a:buNone/>
            </a:pPr>
            <a:r>
              <a:rPr lang="hu-HU" dirty="0">
                <a:latin typeface="Consolas" panose="020B0609020204030204" pitchFamily="49" charset="0"/>
              </a:rPr>
              <a:t> </a:t>
            </a:r>
          </a:p>
          <a:p>
            <a:pPr marL="342900" lvl="1" indent="0">
              <a:buNone/>
            </a:pP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%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movements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(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Where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can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we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step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?)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moveRight</a:t>
            </a:r>
            <a:r>
              <a:rPr lang="hu-HU" dirty="0">
                <a:latin typeface="Consolas" panose="020B0609020204030204" pitchFamily="49" charset="0"/>
              </a:rPr>
              <a:t>=1;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moveLeft</a:t>
            </a:r>
            <a:r>
              <a:rPr lang="hu-HU" dirty="0">
                <a:latin typeface="Consolas" panose="020B0609020204030204" pitchFamily="49" charset="0"/>
              </a:rPr>
              <a:t>=2;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moveUp</a:t>
            </a:r>
            <a:r>
              <a:rPr lang="hu-HU" dirty="0">
                <a:latin typeface="Consolas" panose="020B0609020204030204" pitchFamily="49" charset="0"/>
              </a:rPr>
              <a:t>=3;</a:t>
            </a:r>
          </a:p>
          <a:p>
            <a:pPr marL="342900" lvl="1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moveDown</a:t>
            </a:r>
            <a:r>
              <a:rPr lang="hu-HU" dirty="0">
                <a:latin typeface="Consolas" panose="020B0609020204030204" pitchFamily="49" charset="0"/>
              </a:rPr>
              <a:t>=4;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91903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Matlab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Main </a:t>
            </a:r>
            <a:r>
              <a:rPr lang="hu-HU" dirty="0" err="1"/>
              <a:t>loop</a:t>
            </a:r>
            <a:r>
              <a:rPr lang="hu-HU" dirty="0"/>
              <a:t>:</a:t>
            </a:r>
          </a:p>
          <a:p>
            <a:pPr marL="0" indent="0">
              <a:buNone/>
            </a:pP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%%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let's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learn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!</a:t>
            </a:r>
          </a:p>
          <a:p>
            <a:pPr marL="0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robotPos</a:t>
            </a:r>
            <a:r>
              <a:rPr lang="hu-HU" dirty="0">
                <a:latin typeface="Consolas" panose="020B0609020204030204" pitchFamily="49" charset="0"/>
              </a:rPr>
              <a:t>=</a:t>
            </a:r>
            <a:r>
              <a:rPr lang="hu-HU" dirty="0" err="1">
                <a:latin typeface="Consolas" panose="020B0609020204030204" pitchFamily="49" charset="0"/>
              </a:rPr>
              <a:t>startPos</a:t>
            </a:r>
            <a:r>
              <a:rPr lang="hu-HU" dirty="0">
                <a:latin typeface="Consolas" panose="020B0609020204030204" pitchFamily="49" charset="0"/>
              </a:rPr>
              <a:t>; </a:t>
            </a:r>
          </a:p>
          <a:p>
            <a:pPr marL="0" indent="0">
              <a:buNone/>
            </a:pPr>
            <a:r>
              <a:rPr lang="hu-HU" dirty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hu-HU" dirty="0" err="1">
                <a:latin typeface="Consolas" panose="020B0609020204030204" pitchFamily="49" charset="0"/>
              </a:rPr>
              <a:t>while</a:t>
            </a:r>
            <a:r>
              <a:rPr lang="hu-HU" dirty="0">
                <a:latin typeface="Consolas" panose="020B0609020204030204" pitchFamily="49" charset="0"/>
              </a:rPr>
              <a:t>(</a:t>
            </a:r>
            <a:r>
              <a:rPr lang="hu-HU" dirty="0" err="1">
                <a:latin typeface="Consolas" panose="020B0609020204030204" pitchFamily="49" charset="0"/>
              </a:rPr>
              <a:t>norm</a:t>
            </a:r>
            <a:r>
              <a:rPr lang="hu-HU" dirty="0">
                <a:latin typeface="Consolas" panose="020B0609020204030204" pitchFamily="49" charset="0"/>
              </a:rPr>
              <a:t>(</a:t>
            </a:r>
            <a:r>
              <a:rPr lang="hu-HU" dirty="0" err="1">
                <a:latin typeface="Consolas" panose="020B0609020204030204" pitchFamily="49" charset="0"/>
              </a:rPr>
              <a:t>robotPos</a:t>
            </a:r>
            <a:r>
              <a:rPr lang="hu-HU" dirty="0">
                <a:latin typeface="Consolas" panose="020B0609020204030204" pitchFamily="49" charset="0"/>
              </a:rPr>
              <a:t>)~=</a:t>
            </a:r>
            <a:r>
              <a:rPr lang="hu-HU" dirty="0" err="1">
                <a:latin typeface="Consolas" panose="020B0609020204030204" pitchFamily="49" charset="0"/>
              </a:rPr>
              <a:t>norm</a:t>
            </a:r>
            <a:r>
              <a:rPr lang="hu-HU" dirty="0">
                <a:latin typeface="Consolas" panose="020B0609020204030204" pitchFamily="49" charset="0"/>
              </a:rPr>
              <a:t>(</a:t>
            </a:r>
            <a:r>
              <a:rPr lang="hu-HU" dirty="0" err="1">
                <a:latin typeface="Consolas" panose="020B0609020204030204" pitchFamily="49" charset="0"/>
              </a:rPr>
              <a:t>finishPos</a:t>
            </a:r>
            <a:r>
              <a:rPr lang="hu-HU" dirty="0">
                <a:latin typeface="Consolas" panose="020B0609020204030204" pitchFamily="49" charset="0"/>
              </a:rPr>
              <a:t>))</a:t>
            </a:r>
          </a:p>
          <a:p>
            <a:pPr marL="0" indent="0">
              <a:buNone/>
            </a:pPr>
            <a:r>
              <a:rPr lang="hu-HU" dirty="0">
                <a:latin typeface="Consolas" panose="020B0609020204030204" pitchFamily="49" charset="0"/>
              </a:rPr>
              <a:t>	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The program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will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run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until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the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robot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reaches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the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	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destination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endParaRPr lang="hu-HU" dirty="0">
              <a:solidFill>
                <a:srgbClr val="92D05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	Q1: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Will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the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robot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always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find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the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destination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? </a:t>
            </a:r>
          </a:p>
          <a:p>
            <a:pPr marL="0" indent="0">
              <a:buNone/>
            </a:pP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	Q2: Is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there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something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that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ensures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the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robot 	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will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stop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if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there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 is no </a:t>
            </a:r>
            <a:r>
              <a:rPr lang="hu-HU" dirty="0" err="1">
                <a:solidFill>
                  <a:srgbClr val="92D050"/>
                </a:solidFill>
                <a:latin typeface="Consolas" panose="020B0609020204030204" pitchFamily="49" charset="0"/>
              </a:rPr>
              <a:t>path</a:t>
            </a: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?</a:t>
            </a:r>
          </a:p>
          <a:p>
            <a:pPr marL="0" indent="0">
              <a:buNone/>
            </a:pPr>
            <a:r>
              <a:rPr lang="hu-HU" dirty="0">
                <a:solidFill>
                  <a:srgbClr val="92D050"/>
                </a:solidFill>
                <a:latin typeface="Consolas" panose="020B0609020204030204" pitchFamily="49" charset="0"/>
              </a:rPr>
              <a:t>	</a:t>
            </a:r>
            <a:endParaRPr lang="hu-HU" dirty="0">
              <a:latin typeface="Consolas" panose="020B0609020204030204" pitchFamily="49" charset="0"/>
            </a:endParaRP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63206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217714"/>
            <a:ext cx="7886700" cy="5959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 1. </a:t>
            </a:r>
            <a:r>
              <a:rPr lang="hu-HU" dirty="0" err="1"/>
              <a:t>Task</a:t>
            </a:r>
            <a:r>
              <a:rPr lang="hu-HU" dirty="0"/>
              <a:t>  </a:t>
            </a:r>
          </a:p>
          <a:p>
            <a:pPr marL="0" indent="0">
              <a:buNone/>
            </a:pPr>
            <a:r>
              <a:rPr lang="hu-HU" dirty="0"/>
              <a:t>     </a:t>
            </a:r>
            <a:r>
              <a:rPr lang="hu-HU" dirty="0" err="1"/>
              <a:t>Determine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directionIndex</a:t>
            </a:r>
            <a:r>
              <a:rPr lang="hu-HU" dirty="0"/>
              <a:t>, </a:t>
            </a:r>
            <a:r>
              <a:rPr lang="hu-HU" dirty="0" err="1"/>
              <a:t>comparing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robot’s</a:t>
            </a:r>
            <a:r>
              <a:rPr lang="hu-HU" dirty="0"/>
              <a:t> </a:t>
            </a:r>
            <a:r>
              <a:rPr lang="hu-HU" dirty="0" err="1"/>
              <a:t>location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direction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destination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2. </a:t>
            </a:r>
            <a:r>
              <a:rPr lang="hu-HU" dirty="0" err="1"/>
              <a:t>Task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</a:t>
            </a:r>
            <a:r>
              <a:rPr lang="hu-HU" dirty="0" err="1"/>
              <a:t>Determine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movementIndex</a:t>
            </a:r>
            <a:r>
              <a:rPr lang="hu-HU" dirty="0"/>
              <a:t>, </a:t>
            </a:r>
            <a:r>
              <a:rPr lang="hu-HU" dirty="0" err="1"/>
              <a:t>chosing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step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greatest</a:t>
            </a:r>
            <a:r>
              <a:rPr lang="hu-HU" dirty="0"/>
              <a:t>     </a:t>
            </a:r>
            <a:r>
              <a:rPr lang="hu-HU" dirty="0" err="1"/>
              <a:t>goodness</a:t>
            </a:r>
            <a:r>
              <a:rPr lang="hu-HU" dirty="0"/>
              <a:t> </a:t>
            </a:r>
            <a:r>
              <a:rPr lang="hu-HU" dirty="0" err="1"/>
              <a:t>value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a </a:t>
            </a:r>
            <a:r>
              <a:rPr lang="hu-HU" dirty="0" err="1"/>
              <a:t>given</a:t>
            </a:r>
            <a:r>
              <a:rPr lang="hu-HU" dirty="0"/>
              <a:t> </a:t>
            </a:r>
            <a:r>
              <a:rPr lang="hu-HU" dirty="0" err="1"/>
              <a:t>direction</a:t>
            </a:r>
            <a:r>
              <a:rPr lang="hu-HU" dirty="0"/>
              <a:t> (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rules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dirty="0"/>
              <a:t> 3. </a:t>
            </a:r>
            <a:r>
              <a:rPr lang="hu-HU" dirty="0" err="1"/>
              <a:t>Task</a:t>
            </a:r>
            <a:r>
              <a:rPr lang="hu-HU" dirty="0"/>
              <a:t>   </a:t>
            </a:r>
          </a:p>
          <a:p>
            <a:pPr marL="0" indent="0">
              <a:buNone/>
            </a:pPr>
            <a:r>
              <a:rPr lang="hu-HU" dirty="0"/>
              <a:t>     </a:t>
            </a:r>
            <a:r>
              <a:rPr lang="hu-HU" dirty="0" err="1"/>
              <a:t>Calculate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new</a:t>
            </a:r>
            <a:r>
              <a:rPr lang="hu-HU" dirty="0"/>
              <a:t> </a:t>
            </a:r>
            <a:r>
              <a:rPr lang="hu-HU" dirty="0" err="1"/>
              <a:t>step</a:t>
            </a:r>
            <a:r>
              <a:rPr lang="hu-HU" dirty="0"/>
              <a:t>, </a:t>
            </a:r>
            <a:r>
              <a:rPr lang="hu-HU" dirty="0" err="1"/>
              <a:t>increment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decrement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value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variable</a:t>
            </a:r>
            <a:r>
              <a:rPr lang="hu-HU" dirty="0"/>
              <a:t> </a:t>
            </a:r>
            <a:r>
              <a:rPr lang="hu-HU" dirty="0" err="1"/>
              <a:t>newPos</a:t>
            </a:r>
            <a:r>
              <a:rPr lang="hu-HU" dirty="0"/>
              <a:t>’ </a:t>
            </a:r>
            <a:r>
              <a:rPr lang="hu-HU" dirty="0" err="1"/>
              <a:t>row</a:t>
            </a:r>
            <a:r>
              <a:rPr lang="hu-HU" dirty="0"/>
              <a:t> and </a:t>
            </a:r>
            <a:r>
              <a:rPr lang="hu-HU" dirty="0" err="1"/>
              <a:t>column</a:t>
            </a:r>
            <a:r>
              <a:rPr lang="hu-HU" dirty="0"/>
              <a:t>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4. </a:t>
            </a:r>
            <a:r>
              <a:rPr lang="hu-HU" dirty="0" err="1"/>
              <a:t>Task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</a:t>
            </a:r>
            <a:r>
              <a:rPr lang="hu-HU" dirty="0" err="1"/>
              <a:t>Check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distance</a:t>
            </a:r>
            <a:r>
              <a:rPr lang="hu-HU" dirty="0"/>
              <a:t> </a:t>
            </a:r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robot </a:t>
            </a:r>
            <a:r>
              <a:rPr lang="hu-HU" dirty="0" err="1"/>
              <a:t>moved</a:t>
            </a:r>
            <a:r>
              <a:rPr lang="hu-HU" dirty="0"/>
              <a:t> </a:t>
            </a:r>
            <a:r>
              <a:rPr lang="hu-HU" dirty="0" err="1"/>
              <a:t>closer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destination</a:t>
            </a:r>
            <a:r>
              <a:rPr lang="hu-HU" dirty="0"/>
              <a:t> =&gt; </a:t>
            </a:r>
            <a:r>
              <a:rPr lang="hu-HU" dirty="0" err="1"/>
              <a:t>confirm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rule</a:t>
            </a:r>
            <a:r>
              <a:rPr lang="hu-HU" dirty="0"/>
              <a:t>, </a:t>
            </a:r>
            <a:r>
              <a:rPr lang="hu-HU" dirty="0" err="1"/>
              <a:t>if</a:t>
            </a:r>
            <a:r>
              <a:rPr lang="hu-HU" dirty="0"/>
              <a:t> we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farther</a:t>
            </a:r>
            <a:r>
              <a:rPr lang="hu-HU" dirty="0"/>
              <a:t> =&gt; </a:t>
            </a:r>
            <a:r>
              <a:rPr lang="hu-HU" dirty="0" err="1"/>
              <a:t>decrease</a:t>
            </a:r>
            <a:r>
              <a:rPr lang="hu-HU" dirty="0"/>
              <a:t> </a:t>
            </a:r>
            <a:r>
              <a:rPr lang="hu-HU" dirty="0" err="1"/>
              <a:t>rule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err="1">
                <a:solidFill>
                  <a:srgbClr val="92D050"/>
                </a:solidFill>
              </a:rPr>
              <a:t>Matlab</a:t>
            </a:r>
            <a:r>
              <a:rPr lang="hu-HU" dirty="0">
                <a:solidFill>
                  <a:srgbClr val="92D050"/>
                </a:solidFill>
              </a:rPr>
              <a:t> </a:t>
            </a:r>
            <a:r>
              <a:rPr lang="hu-HU" dirty="0" err="1">
                <a:solidFill>
                  <a:srgbClr val="92D050"/>
                </a:solidFill>
              </a:rPr>
              <a:t>will</a:t>
            </a:r>
            <a:r>
              <a:rPr lang="hu-HU" dirty="0">
                <a:solidFill>
                  <a:srgbClr val="92D050"/>
                </a:solidFill>
              </a:rPr>
              <a:t> </a:t>
            </a:r>
            <a:r>
              <a:rPr lang="hu-HU" dirty="0" err="1">
                <a:solidFill>
                  <a:srgbClr val="92D050"/>
                </a:solidFill>
              </a:rPr>
              <a:t>do</a:t>
            </a:r>
            <a:r>
              <a:rPr lang="hu-HU" dirty="0">
                <a:solidFill>
                  <a:srgbClr val="92D050"/>
                </a:solidFill>
              </a:rPr>
              <a:t> </a:t>
            </a:r>
            <a:r>
              <a:rPr lang="hu-HU" dirty="0" err="1">
                <a:solidFill>
                  <a:srgbClr val="92D050"/>
                </a:solidFill>
              </a:rPr>
              <a:t>the</a:t>
            </a:r>
            <a:r>
              <a:rPr lang="hu-HU" dirty="0">
                <a:solidFill>
                  <a:srgbClr val="92D050"/>
                </a:solidFill>
              </a:rPr>
              <a:t> </a:t>
            </a:r>
            <a:r>
              <a:rPr lang="hu-HU" dirty="0" err="1">
                <a:solidFill>
                  <a:srgbClr val="92D050"/>
                </a:solidFill>
              </a:rPr>
              <a:t>other</a:t>
            </a:r>
            <a:r>
              <a:rPr lang="hu-HU" dirty="0">
                <a:solidFill>
                  <a:srgbClr val="92D050"/>
                </a:solidFill>
              </a:rPr>
              <a:t> </a:t>
            </a:r>
            <a:r>
              <a:rPr lang="hu-HU" dirty="0" err="1">
                <a:solidFill>
                  <a:srgbClr val="92D050"/>
                </a:solidFill>
              </a:rPr>
              <a:t>necessary</a:t>
            </a:r>
            <a:r>
              <a:rPr lang="hu-HU" dirty="0">
                <a:solidFill>
                  <a:srgbClr val="92D050"/>
                </a:solidFill>
              </a:rPr>
              <a:t> </a:t>
            </a:r>
            <a:r>
              <a:rPr lang="hu-HU" dirty="0" err="1">
                <a:solidFill>
                  <a:srgbClr val="92D050"/>
                </a:solidFill>
              </a:rPr>
              <a:t>steps</a:t>
            </a:r>
            <a:r>
              <a:rPr lang="hu-HU" dirty="0">
                <a:solidFill>
                  <a:srgbClr val="92D050"/>
                </a:solidFill>
              </a:rPr>
              <a:t> (</a:t>
            </a:r>
            <a:r>
              <a:rPr lang="hu-HU" dirty="0" err="1">
                <a:solidFill>
                  <a:srgbClr val="92D050"/>
                </a:solidFill>
              </a:rPr>
              <a:t>Steps</a:t>
            </a:r>
            <a:r>
              <a:rPr lang="hu-HU" dirty="0">
                <a:solidFill>
                  <a:srgbClr val="92D050"/>
                </a:solidFill>
              </a:rPr>
              <a:t>, </a:t>
            </a:r>
            <a:r>
              <a:rPr lang="hu-HU" dirty="0" err="1">
                <a:solidFill>
                  <a:srgbClr val="92D050"/>
                </a:solidFill>
              </a:rPr>
              <a:t>visualization</a:t>
            </a:r>
            <a:r>
              <a:rPr lang="hu-HU" dirty="0">
                <a:solidFill>
                  <a:srgbClr val="92D050"/>
                </a:solidFill>
              </a:rPr>
              <a:t>, etc.)</a:t>
            </a:r>
          </a:p>
        </p:txBody>
      </p:sp>
    </p:spTree>
    <p:extLst>
      <p:ext uri="{BB962C8B-B14F-4D97-AF65-F5344CB8AC3E}">
        <p14:creationId xmlns:p14="http://schemas.microsoft.com/office/powerpoint/2010/main" val="2097107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978</TotalTime>
  <Words>772</Words>
  <Application>Microsoft Office PowerPoint</Application>
  <PresentationFormat>Diavetítés a képernyőre (4:3 oldalarány)</PresentationFormat>
  <Paragraphs>113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Consolas</vt:lpstr>
      <vt:lpstr>Office-téma</vt:lpstr>
      <vt:lpstr>Intelligent Systems</vt:lpstr>
      <vt:lpstr>Navigation</vt:lpstr>
      <vt:lpstr>Navigation</vt:lpstr>
      <vt:lpstr>Navigáció</vt:lpstr>
      <vt:lpstr>Navigáció</vt:lpstr>
      <vt:lpstr>Self-learning (Experience based) navigation</vt:lpstr>
      <vt:lpstr>Self-learning (Experience based) navigation</vt:lpstr>
      <vt:lpstr>Self-learning (Experience based) navigation– Initially the table of rules is empty.</vt:lpstr>
      <vt:lpstr>Self-learning (Experience based) navigation – On a new attempt(run) the robot uses its expereince.</vt:lpstr>
      <vt:lpstr>Self-learning (Experience based) navigation</vt:lpstr>
      <vt:lpstr>Matlab</vt:lpstr>
      <vt:lpstr>Matlab</vt:lpstr>
      <vt:lpstr>Matlab</vt:lpstr>
      <vt:lpstr>PowerPoint-bemutató</vt:lpstr>
    </vt:vector>
  </TitlesOfParts>
  <Company>OE NIK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Intelligens Rendszerek</dc:title>
  <dc:creator>StojcsicsD</dc:creator>
  <cp:lastModifiedBy>Dunai Zsolt</cp:lastModifiedBy>
  <cp:revision>74</cp:revision>
  <dcterms:created xsi:type="dcterms:W3CDTF">2017-02-20T09:48:58Z</dcterms:created>
  <dcterms:modified xsi:type="dcterms:W3CDTF">2017-02-22T07:45:50Z</dcterms:modified>
</cp:coreProperties>
</file>