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324" r:id="rId2"/>
    <p:sldId id="407" r:id="rId3"/>
    <p:sldId id="325" r:id="rId4"/>
    <p:sldId id="256" r:id="rId5"/>
    <p:sldId id="390" r:id="rId6"/>
    <p:sldId id="265" r:id="rId7"/>
    <p:sldId id="412" r:id="rId8"/>
    <p:sldId id="413" r:id="rId9"/>
    <p:sldId id="414" r:id="rId10"/>
    <p:sldId id="341" r:id="rId11"/>
    <p:sldId id="304" r:id="rId12"/>
    <p:sldId id="415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25" r:id="rId23"/>
    <p:sldId id="427" r:id="rId24"/>
    <p:sldId id="426" r:id="rId25"/>
    <p:sldId id="307" r:id="rId26"/>
    <p:sldId id="411" r:id="rId27"/>
    <p:sldId id="391" r:id="rId28"/>
    <p:sldId id="392" r:id="rId29"/>
    <p:sldId id="393" r:id="rId30"/>
    <p:sldId id="394" r:id="rId31"/>
    <p:sldId id="395" r:id="rId32"/>
    <p:sldId id="402" r:id="rId33"/>
    <p:sldId id="405" r:id="rId34"/>
  </p:sldIdLst>
  <p:sldSz cx="9144000" cy="6858000" type="screen4x3"/>
  <p:notesSz cx="7099300" cy="102346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D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16" y="9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5B784-DDBF-4D98-92F6-912EA48E853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7FBC88-D691-4A6E-9F5D-5789E33786A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D1238A-54EC-40F8-B95C-A28F7F1387F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FA9A16-7099-4653-A8A6-499905883DE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845E9-70C7-47AA-A7AD-B698552F2C48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D103D6-56B0-4091-912E-DB77B8135435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A15116-D3FD-4440-9020-388FE0EEB72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BB79BB-E028-44DC-9F04-781D7E1C7F7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9A2D2-0AE9-4AEF-8951-DE87851D9B9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14BE3-1056-4A4F-B2EF-7C779DF9171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B4E7B-E318-457F-8CB1-1C4725CA43A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BFC93-ECFD-4F8D-ACE1-4A985AB3980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AFCC7-C698-4BAE-B82E-251C72570FA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546CB2-267C-4791-BE34-8ACA9DFF405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oleObject" Target="../embeddings/oleObject3.bin"/><Relationship Id="rId1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17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image" Target="../media/image10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2.wmf"/><Relationship Id="rId10" Type="http://schemas.openxmlformats.org/officeDocument/2006/relationships/image" Target="../media/image9.jpeg"/><Relationship Id="rId19" Type="http://schemas.openxmlformats.org/officeDocument/2006/relationships/image" Target="../media/image5.wmf"/><Relationship Id="rId4" Type="http://schemas.openxmlformats.org/officeDocument/2006/relationships/image" Target="../media/image1.wmf"/><Relationship Id="rId9" Type="http://schemas.openxmlformats.org/officeDocument/2006/relationships/image" Target="../media/image8.jpeg"/><Relationship Id="rId1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4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47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7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Intelligent</a:t>
            </a:r>
            <a:r>
              <a:rPr lang="hu-HU" dirty="0"/>
              <a:t> Systems</a:t>
            </a:r>
            <a:br>
              <a:rPr lang="hu-HU" dirty="0"/>
            </a:br>
            <a:r>
              <a:rPr lang="hu-HU" sz="2200" dirty="0"/>
              <a:t>2017 Spring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u-HU" b="1" dirty="0"/>
              <a:t>Agenda</a:t>
            </a:r>
            <a:r>
              <a:rPr lang="de-DE" b="1" dirty="0"/>
              <a:t> </a:t>
            </a:r>
            <a:r>
              <a:rPr lang="hu-HU" b="1" dirty="0"/>
              <a:t>(per </a:t>
            </a:r>
            <a:r>
              <a:rPr lang="hu-HU" b="1" dirty="0" err="1"/>
              <a:t>weeks</a:t>
            </a:r>
            <a:r>
              <a:rPr lang="de-DE" b="1" dirty="0"/>
              <a:t>):</a:t>
            </a:r>
            <a:endParaRPr lang="hu-HU" dirty="0"/>
          </a:p>
          <a:p>
            <a:pPr lvl="0"/>
            <a:r>
              <a:rPr lang="hu-HU" dirty="0" err="1"/>
              <a:t>Matlab</a:t>
            </a:r>
            <a:r>
              <a:rPr lang="hu-HU" dirty="0"/>
              <a:t> </a:t>
            </a:r>
            <a:r>
              <a:rPr lang="hu-HU" dirty="0" err="1"/>
              <a:t>review</a:t>
            </a:r>
            <a:r>
              <a:rPr lang="hu-HU" dirty="0"/>
              <a:t> and Mobile </a:t>
            </a:r>
            <a:r>
              <a:rPr lang="hu-HU" dirty="0" err="1"/>
              <a:t>robots</a:t>
            </a:r>
            <a:r>
              <a:rPr lang="hu-HU" dirty="0"/>
              <a:t> (</a:t>
            </a:r>
            <a:r>
              <a:rPr lang="hu-HU" dirty="0" err="1"/>
              <a:t>path</a:t>
            </a:r>
            <a:r>
              <a:rPr lang="hu-HU" dirty="0"/>
              <a:t> </a:t>
            </a:r>
            <a:r>
              <a:rPr lang="hu-HU" dirty="0" err="1"/>
              <a:t>finder</a:t>
            </a:r>
            <a:r>
              <a:rPr lang="hu-HU" dirty="0"/>
              <a:t> I.)</a:t>
            </a:r>
          </a:p>
          <a:p>
            <a:pPr lvl="1"/>
            <a:r>
              <a:rPr lang="hu-HU" dirty="0" err="1"/>
              <a:t>Theory</a:t>
            </a:r>
            <a:endParaRPr lang="hu-HU" dirty="0"/>
          </a:p>
          <a:p>
            <a:pPr lvl="0"/>
            <a:r>
              <a:rPr lang="hu-HU" dirty="0"/>
              <a:t>Mobile </a:t>
            </a:r>
            <a:r>
              <a:rPr lang="hu-HU" dirty="0" err="1"/>
              <a:t>robots</a:t>
            </a:r>
            <a:r>
              <a:rPr lang="hu-HU" dirty="0"/>
              <a:t> (</a:t>
            </a:r>
            <a:r>
              <a:rPr lang="hu-HU" dirty="0" err="1"/>
              <a:t>path</a:t>
            </a:r>
            <a:r>
              <a:rPr lang="hu-HU" dirty="0"/>
              <a:t> </a:t>
            </a:r>
            <a:r>
              <a:rPr lang="hu-HU" dirty="0" err="1"/>
              <a:t>finder</a:t>
            </a:r>
            <a:r>
              <a:rPr lang="hu-HU" dirty="0"/>
              <a:t> II.)</a:t>
            </a:r>
          </a:p>
          <a:p>
            <a:pPr lvl="1"/>
            <a:r>
              <a:rPr lang="hu-HU" dirty="0" err="1"/>
              <a:t>Experience</a:t>
            </a:r>
            <a:r>
              <a:rPr lang="hu-HU" dirty="0"/>
              <a:t> </a:t>
            </a:r>
            <a:r>
              <a:rPr lang="hu-HU" dirty="0" err="1"/>
              <a:t>based</a:t>
            </a:r>
            <a:r>
              <a:rPr lang="hu-HU" dirty="0"/>
              <a:t> 		</a:t>
            </a:r>
          </a:p>
          <a:p>
            <a:pPr lvl="0"/>
            <a:r>
              <a:rPr lang="hu-HU" dirty="0"/>
              <a:t>Mobile </a:t>
            </a:r>
            <a:r>
              <a:rPr lang="hu-HU" dirty="0" err="1"/>
              <a:t>robots</a:t>
            </a:r>
            <a:r>
              <a:rPr lang="hu-HU" dirty="0"/>
              <a:t> (</a:t>
            </a:r>
            <a:r>
              <a:rPr lang="hu-HU" dirty="0" err="1"/>
              <a:t>path</a:t>
            </a:r>
            <a:r>
              <a:rPr lang="hu-HU" dirty="0"/>
              <a:t> </a:t>
            </a:r>
            <a:r>
              <a:rPr lang="hu-HU" dirty="0" err="1"/>
              <a:t>finder</a:t>
            </a:r>
            <a:r>
              <a:rPr lang="hu-HU" dirty="0"/>
              <a:t> III.)</a:t>
            </a:r>
          </a:p>
          <a:p>
            <a:pPr lvl="1"/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method</a:t>
            </a:r>
            <a:r>
              <a:rPr lang="hu-HU" dirty="0"/>
              <a:t> 	</a:t>
            </a:r>
          </a:p>
          <a:p>
            <a:pPr lvl="0"/>
            <a:r>
              <a:rPr lang="hu-HU" dirty="0"/>
              <a:t>Mobile </a:t>
            </a:r>
            <a:r>
              <a:rPr lang="hu-HU" dirty="0" err="1"/>
              <a:t>robots</a:t>
            </a:r>
            <a:r>
              <a:rPr lang="hu-HU" dirty="0"/>
              <a:t> (</a:t>
            </a:r>
            <a:r>
              <a:rPr lang="hu-HU" dirty="0" err="1"/>
              <a:t>path</a:t>
            </a:r>
            <a:r>
              <a:rPr lang="hu-HU" dirty="0"/>
              <a:t> </a:t>
            </a:r>
            <a:r>
              <a:rPr lang="hu-HU" dirty="0" err="1"/>
              <a:t>finder</a:t>
            </a:r>
            <a:r>
              <a:rPr lang="hu-HU" dirty="0"/>
              <a:t> IV.)</a:t>
            </a:r>
          </a:p>
          <a:p>
            <a:pPr lvl="1"/>
            <a:r>
              <a:rPr lang="hu-HU" dirty="0" err="1"/>
              <a:t>Plane</a:t>
            </a:r>
            <a:r>
              <a:rPr lang="hu-HU" dirty="0"/>
              <a:t>	</a:t>
            </a:r>
          </a:p>
          <a:p>
            <a:pPr lvl="0"/>
            <a:r>
              <a:rPr lang="hu-HU" dirty="0" err="1"/>
              <a:t>G</a:t>
            </a:r>
            <a:r>
              <a:rPr lang="de-DE" dirty="0" err="1"/>
              <a:t>enetic</a:t>
            </a:r>
            <a:r>
              <a:rPr lang="de-DE" dirty="0"/>
              <a:t> </a:t>
            </a:r>
            <a:r>
              <a:rPr lang="de-DE" dirty="0" err="1"/>
              <a:t>algorithms</a:t>
            </a:r>
            <a:r>
              <a:rPr lang="de-DE" dirty="0"/>
              <a:t> I.</a:t>
            </a:r>
            <a:endParaRPr lang="hu-HU" dirty="0"/>
          </a:p>
          <a:p>
            <a:pPr lvl="1"/>
            <a:r>
              <a:rPr lang="hu-HU" dirty="0" err="1"/>
              <a:t>Theory</a:t>
            </a:r>
            <a:r>
              <a:rPr lang="hu-HU" dirty="0"/>
              <a:t> 		</a:t>
            </a:r>
          </a:p>
          <a:p>
            <a:pPr lvl="0"/>
            <a:r>
              <a:rPr lang="hu-HU" dirty="0" err="1"/>
              <a:t>G</a:t>
            </a:r>
            <a:r>
              <a:rPr lang="de-DE" dirty="0" err="1"/>
              <a:t>enetic</a:t>
            </a:r>
            <a:r>
              <a:rPr lang="de-DE" dirty="0"/>
              <a:t> </a:t>
            </a:r>
            <a:r>
              <a:rPr lang="de-DE" dirty="0" err="1"/>
              <a:t>algorithms</a:t>
            </a:r>
            <a:r>
              <a:rPr lang="de-DE" dirty="0"/>
              <a:t> II.</a:t>
            </a:r>
            <a:r>
              <a:rPr lang="hu-HU" dirty="0"/>
              <a:t> </a:t>
            </a:r>
          </a:p>
          <a:p>
            <a:pPr lvl="1"/>
            <a:r>
              <a:rPr lang="hu-HU" dirty="0" err="1"/>
              <a:t>Implementation</a:t>
            </a:r>
            <a:r>
              <a:rPr lang="hu-HU" dirty="0"/>
              <a:t> of </a:t>
            </a:r>
            <a:r>
              <a:rPr lang="hu-HU" dirty="0" err="1"/>
              <a:t>selection</a:t>
            </a:r>
            <a:r>
              <a:rPr lang="hu-HU" dirty="0"/>
              <a:t>.		</a:t>
            </a:r>
          </a:p>
          <a:p>
            <a:pPr lvl="0"/>
            <a:r>
              <a:rPr lang="hu-HU" dirty="0" err="1"/>
              <a:t>N</a:t>
            </a:r>
            <a:r>
              <a:rPr lang="de-DE" dirty="0" err="1"/>
              <a:t>eural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I.</a:t>
            </a:r>
            <a:r>
              <a:rPr lang="hu-HU" dirty="0"/>
              <a:t> 			</a:t>
            </a:r>
          </a:p>
          <a:p>
            <a:pPr lvl="0"/>
            <a:r>
              <a:rPr lang="hu-HU" dirty="0" err="1"/>
              <a:t>N</a:t>
            </a:r>
            <a:r>
              <a:rPr lang="de-DE" dirty="0" err="1"/>
              <a:t>eural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II.</a:t>
            </a:r>
            <a:r>
              <a:rPr lang="hu-HU" dirty="0"/>
              <a:t> 		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Requirements</a:t>
            </a:r>
            <a:endParaRPr lang="hu-HU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2464150"/>
            <a:ext cx="84249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Final</a:t>
            </a:r>
            <a:r>
              <a:rPr kumimoji="0" 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mark (</a:t>
            </a:r>
            <a:r>
              <a:rPr kumimoji="0" 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From</a:t>
            </a:r>
            <a:r>
              <a:rPr kumimoji="0" 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László </a:t>
            </a:r>
            <a:r>
              <a:rPr kumimoji="0" 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Kutor</a:t>
            </a:r>
            <a:r>
              <a:rPr kumimoji="0" 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/</a:t>
            </a:r>
            <a:r>
              <a:rPr kumimoji="0" lang="hu-HU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u-HU" sz="24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Signature</a:t>
            </a:r>
            <a:r>
              <a:rPr kumimoji="0" 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hu-HU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The student can get a final mark only if the attendance is above 70% and passes the laboratory tests.</a:t>
            </a:r>
            <a:r>
              <a:rPr kumimoji="0" 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hu-H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65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Tests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err="1"/>
              <a:t>Two</a:t>
            </a:r>
            <a:r>
              <a:rPr lang="hu-HU" dirty="0"/>
              <a:t> </a:t>
            </a:r>
            <a:r>
              <a:rPr lang="hu-HU" dirty="0" err="1"/>
              <a:t>tests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(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) 7th </a:t>
            </a:r>
            <a:r>
              <a:rPr lang="hu-HU" dirty="0" err="1"/>
              <a:t>week</a:t>
            </a:r>
            <a:r>
              <a:rPr lang="hu-HU" dirty="0"/>
              <a:t>.</a:t>
            </a:r>
          </a:p>
          <a:p>
            <a:pPr lvl="1"/>
            <a:r>
              <a:rPr lang="hu-HU" dirty="0"/>
              <a:t>(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) 13th </a:t>
            </a:r>
            <a:r>
              <a:rPr lang="hu-HU" dirty="0" err="1"/>
              <a:t>week</a:t>
            </a:r>
            <a:r>
              <a:rPr lang="hu-HU" dirty="0"/>
              <a:t>.</a:t>
            </a:r>
          </a:p>
          <a:p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14th </a:t>
            </a:r>
            <a:r>
              <a:rPr lang="hu-HU" dirty="0" err="1"/>
              <a:t>week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be a </a:t>
            </a:r>
            <a:r>
              <a:rPr lang="hu-HU" dirty="0" err="1"/>
              <a:t>replacement</a:t>
            </a:r>
            <a:r>
              <a:rPr lang="hu-HU" dirty="0"/>
              <a:t> test.</a:t>
            </a:r>
          </a:p>
          <a:p>
            <a:r>
              <a:rPr lang="hu-HU" dirty="0"/>
              <a:t>If somebody fails on the last week’s test (&gt;50%), the student has to sign up for a signature retake exam through neptun during the exam period (Based on the TVSZ).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836712"/>
            <a:ext cx="7772400" cy="5472608"/>
          </a:xfrm>
        </p:spPr>
        <p:txBody>
          <a:bodyPr>
            <a:normAutofit/>
          </a:bodyPr>
          <a:lstStyle/>
          <a:p>
            <a:r>
              <a:rPr lang="hu-HU" dirty="0" err="1"/>
              <a:t>Materials</a:t>
            </a:r>
            <a:r>
              <a:rPr lang="hu-HU" dirty="0"/>
              <a:t>: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 err="1" smtClean="0"/>
              <a:t>mobil.nik.uni-obuda.hu</a:t>
            </a:r>
            <a:r>
              <a:rPr lang="hu-HU" smtClean="0"/>
              <a:t>/en/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Mobile </a:t>
            </a:r>
            <a:r>
              <a:rPr lang="hu-HU" dirty="0" err="1"/>
              <a:t>robots</a:t>
            </a:r>
            <a:r>
              <a:rPr lang="hu-HU" dirty="0"/>
              <a:t> (</a:t>
            </a:r>
            <a:r>
              <a:rPr lang="hu-HU" dirty="0" err="1"/>
              <a:t>path</a:t>
            </a:r>
            <a:r>
              <a:rPr lang="hu-HU" dirty="0"/>
              <a:t> </a:t>
            </a:r>
            <a:r>
              <a:rPr lang="hu-HU" dirty="0" err="1"/>
              <a:t>finder</a:t>
            </a:r>
            <a:r>
              <a:rPr lang="hu-HU" dirty="0"/>
              <a:t> I.)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0" y="2060575"/>
          <a:ext cx="2122488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" name="Dokumentum" r:id="rId3" imgW="2542032" imgH="1222248" progId="">
                  <p:embed/>
                </p:oleObj>
              </mc:Choice>
              <mc:Fallback>
                <p:oleObj name="Dokumentum" r:id="rId3" imgW="2542032" imgH="1222248" progId="">
                  <p:embed/>
                  <p:pic>
                    <p:nvPicPr>
                      <p:cNvPr id="0" name="Picture 25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60575"/>
                        <a:ext cx="2122488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0" y="3262313"/>
          <a:ext cx="2484438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7" name="CorelWEB.DRAW" r:id="rId5" imgW="7241134" imgH="3044038" progId="">
                  <p:embed/>
                </p:oleObj>
              </mc:Choice>
              <mc:Fallback>
                <p:oleObj name="CorelWEB.DRAW" r:id="rId5" imgW="7241134" imgH="3044038" progId="">
                  <p:embed/>
                  <p:pic>
                    <p:nvPicPr>
                      <p:cNvPr id="0" name="Picture 25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62313"/>
                        <a:ext cx="2484438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16" descr="elor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400" y="0"/>
            <a:ext cx="32766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7" descr="index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538" y="3860800"/>
            <a:ext cx="2627312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8" descr="index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35600" y="1268413"/>
            <a:ext cx="37084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2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589463"/>
            <a:ext cx="3025775" cy="22685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035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24075" y="4437063"/>
            <a:ext cx="19431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3"/>
          <p:cNvPicPr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39975" y="476250"/>
            <a:ext cx="3384550" cy="719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6516688" y="5589588"/>
          <a:ext cx="2303462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8" name="CorelWEB.DRAW" r:id="rId13" imgW="2436876" imgH="1161288" progId="">
                  <p:embed/>
                </p:oleObj>
              </mc:Choice>
              <mc:Fallback>
                <p:oleObj name="CorelWEB.DRAW" r:id="rId13" imgW="2436876" imgH="1161288" progId="">
                  <p:embed/>
                  <p:pic>
                    <p:nvPicPr>
                      <p:cNvPr id="0" name="Picture 2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5589588"/>
                        <a:ext cx="2303462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7" name="Picture 14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00313" y="1643063"/>
            <a:ext cx="2306637" cy="1782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029" name="Object 11"/>
          <p:cNvGraphicFramePr>
            <a:graphicFrameLocks noChangeAspect="1"/>
          </p:cNvGraphicFramePr>
          <p:nvPr/>
        </p:nvGraphicFramePr>
        <p:xfrm>
          <a:off x="3419475" y="5478463"/>
          <a:ext cx="2736850" cy="137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9" name="CorelWEB.DRAW" r:id="rId16" imgW="5390388" imgH="2716682" progId="">
                  <p:embed/>
                </p:oleObj>
              </mc:Choice>
              <mc:Fallback>
                <p:oleObj name="CorelWEB.DRAW" r:id="rId16" imgW="5390388" imgH="2716682" progId="">
                  <p:embed/>
                  <p:pic>
                    <p:nvPicPr>
                      <p:cNvPr id="0" name="Picture 2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5478463"/>
                        <a:ext cx="2736850" cy="1379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12"/>
          <p:cNvGraphicFramePr>
            <a:graphicFrameLocks noChangeAspect="1"/>
          </p:cNvGraphicFramePr>
          <p:nvPr/>
        </p:nvGraphicFramePr>
        <p:xfrm>
          <a:off x="7199313" y="4365625"/>
          <a:ext cx="1944687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0" name="CorelWEB.DRAW" r:id="rId18" imgW="5571439" imgH="3139135" progId="">
                  <p:embed/>
                </p:oleObj>
              </mc:Choice>
              <mc:Fallback>
                <p:oleObj name="CorelWEB.DRAW" r:id="rId18" imgW="5571439" imgH="3139135" progId="">
                  <p:embed/>
                  <p:pic>
                    <p:nvPicPr>
                      <p:cNvPr id="0" name="Picture 2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9313" y="4365625"/>
                        <a:ext cx="1944687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/>
              <a:t>BEAM </a:t>
            </a:r>
            <a:r>
              <a:rPr lang="hu-HU" dirty="0" err="1"/>
              <a:t>robots</a:t>
            </a:r>
            <a:endParaRPr lang="hu-HU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765175"/>
            <a:ext cx="3884613" cy="16843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sz="1400" dirty="0"/>
              <a:t>B – </a:t>
            </a:r>
            <a:r>
              <a:rPr lang="hu-HU" sz="1400" dirty="0" err="1"/>
              <a:t>Biology</a:t>
            </a:r>
            <a:endParaRPr lang="hu-HU" sz="1400" dirty="0"/>
          </a:p>
          <a:p>
            <a:pPr lvl="1" eaLnBrk="1" hangingPunct="1">
              <a:lnSpc>
                <a:spcPct val="80000"/>
              </a:lnSpc>
            </a:pPr>
            <a:r>
              <a:rPr lang="hu-HU" sz="1200" dirty="0">
                <a:solidFill>
                  <a:schemeClr val="hlink"/>
                </a:solidFill>
              </a:rPr>
              <a:t>Prepared according a biological sample,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/>
              <a:t>E – Electronics </a:t>
            </a:r>
          </a:p>
          <a:p>
            <a:pPr lvl="1">
              <a:lnSpc>
                <a:spcPct val="80000"/>
              </a:lnSpc>
            </a:pPr>
            <a:r>
              <a:rPr lang="hu-HU" sz="1200" dirty="0">
                <a:solidFill>
                  <a:schemeClr val="hlink"/>
                </a:solidFill>
              </a:rPr>
              <a:t>Electronically operated,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/>
              <a:t>A – </a:t>
            </a:r>
            <a:r>
              <a:rPr lang="hu-HU" sz="1400" dirty="0" err="1"/>
              <a:t>Aesthetics</a:t>
            </a:r>
            <a:endParaRPr lang="hu-HU" sz="1400" dirty="0"/>
          </a:p>
          <a:p>
            <a:pPr lvl="1" eaLnBrk="1" hangingPunct="1">
              <a:lnSpc>
                <a:spcPct val="80000"/>
              </a:lnSpc>
            </a:pPr>
            <a:r>
              <a:rPr lang="hu-HU" sz="1200" dirty="0">
                <a:solidFill>
                  <a:schemeClr val="hlink"/>
                </a:solidFill>
              </a:rPr>
              <a:t>Nicely designed,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/>
              <a:t>M – </a:t>
            </a:r>
            <a:r>
              <a:rPr lang="hu-HU" sz="1400" dirty="0" err="1"/>
              <a:t>Mechanics</a:t>
            </a:r>
            <a:endParaRPr lang="hu-HU" sz="1400" dirty="0"/>
          </a:p>
          <a:p>
            <a:pPr lvl="1">
              <a:lnSpc>
                <a:spcPct val="80000"/>
              </a:lnSpc>
            </a:pPr>
            <a:r>
              <a:rPr lang="hu-HU" sz="1200" dirty="0" err="1">
                <a:solidFill>
                  <a:schemeClr val="hlink"/>
                </a:solidFill>
              </a:rPr>
              <a:t>Mechanics</a:t>
            </a:r>
            <a:r>
              <a:rPr lang="hu-HU" sz="1200" dirty="0">
                <a:solidFill>
                  <a:schemeClr val="hlink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hu-HU" sz="1400" dirty="0"/>
          </a:p>
        </p:txBody>
      </p:sp>
      <p:pic>
        <p:nvPicPr>
          <p:cNvPr id="16388" name="Picture 4" descr="Photopopp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84888" y="981075"/>
            <a:ext cx="2857500" cy="1400175"/>
          </a:xfrm>
          <a:noFill/>
        </p:spPr>
      </p:pic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20675" y="2952750"/>
            <a:ext cx="8610600" cy="3905250"/>
            <a:chOff x="202" y="1860"/>
            <a:chExt cx="5424" cy="2460"/>
          </a:xfrm>
        </p:grpSpPr>
        <p:pic>
          <p:nvPicPr>
            <p:cNvPr id="16391" name="Picture 6" descr="beamant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2" y="1860"/>
              <a:ext cx="1728" cy="1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2" name="Picture 7" descr="2410_beamant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30" y="3108"/>
              <a:ext cx="1020" cy="1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3" name="Picture 8" descr="2410_tfredpo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2" y="3060"/>
              <a:ext cx="1776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4" name="Picture 9" descr="2410_homer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82" y="1860"/>
              <a:ext cx="153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5" name="Picture 10" descr="2410_tpopper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90" y="3012"/>
              <a:ext cx="1632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6" name="Picture 11" descr="2410_boltphotov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370" y="1860"/>
              <a:ext cx="1152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7" name="Picture 12" descr="2410_ucoba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378" y="1860"/>
              <a:ext cx="1248" cy="1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8" name="Picture 13" descr="2410_beamant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78" y="3060"/>
              <a:ext cx="1248" cy="1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673916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/>
              <a:t>BEAM </a:t>
            </a:r>
            <a:r>
              <a:rPr lang="hu-HU" dirty="0" err="1"/>
              <a:t>robots</a:t>
            </a:r>
            <a:endParaRPr lang="hu-H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765175"/>
            <a:ext cx="3884613" cy="16843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sz="1400" dirty="0"/>
              <a:t>B – Biology</a:t>
            </a:r>
          </a:p>
          <a:p>
            <a:pPr lvl="1">
              <a:lnSpc>
                <a:spcPct val="80000"/>
              </a:lnSpc>
            </a:pPr>
            <a:r>
              <a:rPr lang="hu-HU" sz="1200" dirty="0">
                <a:solidFill>
                  <a:schemeClr val="hlink"/>
                </a:solidFill>
              </a:rPr>
              <a:t>Prepared according a biological sample,</a:t>
            </a:r>
          </a:p>
          <a:p>
            <a:pPr>
              <a:lnSpc>
                <a:spcPct val="80000"/>
              </a:lnSpc>
            </a:pPr>
            <a:r>
              <a:rPr lang="hu-HU" sz="1400" dirty="0"/>
              <a:t>E – Electronics </a:t>
            </a:r>
          </a:p>
          <a:p>
            <a:pPr lvl="1">
              <a:lnSpc>
                <a:spcPct val="80000"/>
              </a:lnSpc>
            </a:pPr>
            <a:r>
              <a:rPr lang="hu-HU" sz="1200" dirty="0">
                <a:solidFill>
                  <a:schemeClr val="hlink"/>
                </a:solidFill>
              </a:rPr>
              <a:t>Electronically operated,</a:t>
            </a:r>
          </a:p>
          <a:p>
            <a:pPr>
              <a:lnSpc>
                <a:spcPct val="80000"/>
              </a:lnSpc>
            </a:pPr>
            <a:r>
              <a:rPr lang="hu-HU" sz="1400" dirty="0"/>
              <a:t>A – Aesthetics</a:t>
            </a:r>
          </a:p>
          <a:p>
            <a:pPr lvl="1">
              <a:lnSpc>
                <a:spcPct val="80000"/>
              </a:lnSpc>
            </a:pPr>
            <a:r>
              <a:rPr lang="hu-HU" sz="1200" dirty="0">
                <a:solidFill>
                  <a:schemeClr val="hlink"/>
                </a:solidFill>
              </a:rPr>
              <a:t>Nicely designed,</a:t>
            </a:r>
          </a:p>
          <a:p>
            <a:pPr>
              <a:lnSpc>
                <a:spcPct val="80000"/>
              </a:lnSpc>
            </a:pPr>
            <a:r>
              <a:rPr lang="hu-HU" sz="1400" dirty="0"/>
              <a:t>M – Mechanics</a:t>
            </a:r>
          </a:p>
          <a:p>
            <a:pPr lvl="1">
              <a:lnSpc>
                <a:spcPct val="80000"/>
              </a:lnSpc>
            </a:pPr>
            <a:r>
              <a:rPr lang="hu-HU" sz="1200" dirty="0">
                <a:solidFill>
                  <a:schemeClr val="hlink"/>
                </a:solidFill>
              </a:rPr>
              <a:t>Mechanics.</a:t>
            </a:r>
          </a:p>
          <a:p>
            <a:pPr eaLnBrk="1" hangingPunct="1">
              <a:lnSpc>
                <a:spcPct val="80000"/>
              </a:lnSpc>
            </a:pPr>
            <a:endParaRPr lang="hu-HU" sz="1400" dirty="0"/>
          </a:p>
        </p:txBody>
      </p:sp>
      <p:pic>
        <p:nvPicPr>
          <p:cNvPr id="17412" name="Picture 4" descr="Photopopp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84888" y="981075"/>
            <a:ext cx="2857500" cy="1400175"/>
          </a:xfrm>
          <a:noFill/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611188" y="2438400"/>
            <a:ext cx="7874000" cy="4419600"/>
            <a:chOff x="192" y="1296"/>
            <a:chExt cx="4960" cy="2784"/>
          </a:xfrm>
        </p:grpSpPr>
        <p:pic>
          <p:nvPicPr>
            <p:cNvPr id="17414" name="Picture 14" descr="pvbuild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" y="1296"/>
              <a:ext cx="832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5" name="Picture 15" descr="pvbuild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8" y="2688"/>
              <a:ext cx="1104" cy="10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6" name="Picture 16" descr="pvbuild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4" y="1296"/>
              <a:ext cx="1248" cy="1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7" name="Picture 17" descr="pvbuild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08" y="1296"/>
              <a:ext cx="1440" cy="1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8" name="Picture 18" descr="pvbuild1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44" y="2496"/>
              <a:ext cx="1408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9" name="Picture 19" descr="pvbuild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48" y="2688"/>
              <a:ext cx="723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0" name="Line 20"/>
            <p:cNvSpPr>
              <a:spLocks noChangeShapeType="1"/>
            </p:cNvSpPr>
            <p:nvPr/>
          </p:nvSpPr>
          <p:spPr bwMode="auto">
            <a:xfrm>
              <a:off x="528" y="2448"/>
              <a:ext cx="240" cy="192"/>
            </a:xfrm>
            <a:prstGeom prst="line">
              <a:avLst/>
            </a:prstGeom>
            <a:noFill/>
            <a:ln w="101600" cap="sq">
              <a:solidFill>
                <a:schemeClr val="hlink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421" name="Line 21"/>
            <p:cNvSpPr>
              <a:spLocks noChangeShapeType="1"/>
            </p:cNvSpPr>
            <p:nvPr/>
          </p:nvSpPr>
          <p:spPr bwMode="auto">
            <a:xfrm flipV="1">
              <a:off x="1584" y="2400"/>
              <a:ext cx="144" cy="240"/>
            </a:xfrm>
            <a:prstGeom prst="line">
              <a:avLst/>
            </a:prstGeom>
            <a:noFill/>
            <a:ln w="101600" cap="sq">
              <a:solidFill>
                <a:schemeClr val="hlink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422" name="Line 22"/>
            <p:cNvSpPr>
              <a:spLocks noChangeShapeType="1"/>
            </p:cNvSpPr>
            <p:nvPr/>
          </p:nvSpPr>
          <p:spPr bwMode="auto">
            <a:xfrm>
              <a:off x="2448" y="2448"/>
              <a:ext cx="240" cy="192"/>
            </a:xfrm>
            <a:prstGeom prst="line">
              <a:avLst/>
            </a:prstGeom>
            <a:noFill/>
            <a:ln w="101600" cap="sq">
              <a:solidFill>
                <a:schemeClr val="hlink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423" name="Line 23"/>
            <p:cNvSpPr>
              <a:spLocks noChangeShapeType="1"/>
            </p:cNvSpPr>
            <p:nvPr/>
          </p:nvSpPr>
          <p:spPr bwMode="auto">
            <a:xfrm flipV="1">
              <a:off x="3072" y="2208"/>
              <a:ext cx="240" cy="384"/>
            </a:xfrm>
            <a:prstGeom prst="line">
              <a:avLst/>
            </a:prstGeom>
            <a:noFill/>
            <a:ln w="101600" cap="sq">
              <a:solidFill>
                <a:schemeClr val="hlink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424" name="Line 24"/>
            <p:cNvSpPr>
              <a:spLocks noChangeShapeType="1"/>
            </p:cNvSpPr>
            <p:nvPr/>
          </p:nvSpPr>
          <p:spPr bwMode="auto">
            <a:xfrm>
              <a:off x="3504" y="2448"/>
              <a:ext cx="144" cy="336"/>
            </a:xfrm>
            <a:prstGeom prst="line">
              <a:avLst/>
            </a:prstGeom>
            <a:noFill/>
            <a:ln w="101600" cap="sq">
              <a:solidFill>
                <a:schemeClr val="hlink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421116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/>
              <a:t>Robot </a:t>
            </a:r>
            <a:r>
              <a:rPr lang="hu-HU" dirty="0" err="1"/>
              <a:t>or</a:t>
            </a:r>
            <a:r>
              <a:rPr lang="hu-HU" dirty="0"/>
              <a:t> automata?</a:t>
            </a:r>
          </a:p>
        </p:txBody>
      </p:sp>
      <p:graphicFrame>
        <p:nvGraphicFramePr>
          <p:cNvPr id="3110" name="Group 3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451395"/>
              </p:ext>
            </p:extLst>
          </p:nvPr>
        </p:nvGraphicFramePr>
        <p:xfrm>
          <a:off x="428625" y="2071688"/>
          <a:ext cx="8218487" cy="3535680"/>
        </p:xfrm>
        <a:graphic>
          <a:graphicData uri="http://schemas.openxmlformats.org/drawingml/2006/table">
            <a:tbl>
              <a:tblPr/>
              <a:tblGrid>
                <a:gridCol w="45196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Automata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Robot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Programmable</a:t>
                      </a:r>
                      <a:endParaRPr kumimoji="0" lang="hu-H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Sensors</a:t>
                      </a:r>
                      <a:endParaRPr kumimoji="0" lang="hu-H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hu-H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hu-H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Readable</a:t>
                      </a:r>
                      <a:r>
                        <a:rPr kumimoji="0" lang="hu-H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Writeable</a:t>
                      </a:r>
                      <a:r>
                        <a:rPr kumimoji="0" lang="hu-H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</a:t>
                      </a:r>
                      <a:endParaRPr kumimoji="0" lang="hu-H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Adaptation</a:t>
                      </a:r>
                      <a:r>
                        <a:rPr kumimoji="0" lang="hu-H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ability</a:t>
                      </a:r>
                      <a:endParaRPr kumimoji="0" lang="hu-H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Learning</a:t>
                      </a:r>
                      <a:r>
                        <a:rPr kumimoji="0" lang="hu-H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hu-H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ability</a:t>
                      </a:r>
                      <a:endParaRPr kumimoji="0" lang="hu-H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hu-H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hu-H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8465" name="Text Box 72"/>
          <p:cNvSpPr txBox="1">
            <a:spLocks noChangeArrowheads="1"/>
          </p:cNvSpPr>
          <p:nvPr/>
        </p:nvSpPr>
        <p:spPr bwMode="auto">
          <a:xfrm>
            <a:off x="428625" y="1500188"/>
            <a:ext cx="734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What is the </a:t>
            </a:r>
            <a:r>
              <a:rPr lang="hu-HU" dirty="0" err="1"/>
              <a:t>difference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a robot and automata?</a:t>
            </a:r>
          </a:p>
        </p:txBody>
      </p:sp>
    </p:spTree>
    <p:extLst>
      <p:ext uri="{BB962C8B-B14F-4D97-AF65-F5344CB8AC3E}">
        <p14:creationId xmlns:p14="http://schemas.microsoft.com/office/powerpoint/2010/main" val="3966885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46856" y="44624"/>
            <a:ext cx="8229600" cy="1143000"/>
          </a:xfrm>
        </p:spPr>
        <p:txBody>
          <a:bodyPr/>
          <a:lstStyle/>
          <a:p>
            <a:pPr eaLnBrk="1" hangingPunct="1"/>
            <a:r>
              <a:rPr lang="hu-HU" dirty="0" err="1"/>
              <a:t>Usage</a:t>
            </a:r>
            <a:r>
              <a:rPr lang="hu-HU" dirty="0"/>
              <a:t> of </a:t>
            </a:r>
            <a:r>
              <a:rPr lang="hu-HU" dirty="0" err="1"/>
              <a:t>Robots</a:t>
            </a:r>
            <a:endParaRPr lang="hu-H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25538"/>
            <a:ext cx="2819400" cy="12525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sz="1800" dirty="0" err="1"/>
              <a:t>Space</a:t>
            </a:r>
            <a:r>
              <a:rPr lang="hu-HU" sz="1800" dirty="0"/>
              <a:t> </a:t>
            </a:r>
            <a:r>
              <a:rPr lang="hu-HU" sz="1800" dirty="0" err="1"/>
              <a:t>exploration</a:t>
            </a:r>
            <a:endParaRPr lang="hu-HU" sz="1800" dirty="0"/>
          </a:p>
          <a:p>
            <a:pPr lvl="1" eaLnBrk="1" hangingPunct="1">
              <a:lnSpc>
                <a:spcPct val="80000"/>
              </a:lnSpc>
            </a:pPr>
            <a:r>
              <a:rPr lang="hu-HU" sz="1600" dirty="0"/>
              <a:t>Space probes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1600" dirty="0" err="1"/>
              <a:t>Landing</a:t>
            </a:r>
            <a:r>
              <a:rPr lang="hu-HU" sz="1600" dirty="0"/>
              <a:t> </a:t>
            </a:r>
            <a:r>
              <a:rPr lang="hu-HU" sz="1600" dirty="0" err="1"/>
              <a:t>units</a:t>
            </a:r>
            <a:endParaRPr lang="hu-HU" sz="1600" dirty="0"/>
          </a:p>
          <a:p>
            <a:pPr lvl="1" eaLnBrk="1" hangingPunct="1">
              <a:lnSpc>
                <a:spcPct val="80000"/>
              </a:lnSpc>
            </a:pPr>
            <a:r>
              <a:rPr lang="hu-HU" sz="1600" dirty="0"/>
              <a:t>Mobile earth exploring units</a:t>
            </a:r>
          </a:p>
        </p:txBody>
      </p:sp>
      <p:pic>
        <p:nvPicPr>
          <p:cNvPr id="6151" name="Picture 7" descr="image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76600" y="1125538"/>
            <a:ext cx="1149350" cy="1681162"/>
          </a:xfrm>
          <a:noFill/>
        </p:spPr>
      </p:pic>
      <p:pic>
        <p:nvPicPr>
          <p:cNvPr id="6152" name="Picture 8" descr="mtm_sim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27538" y="1196975"/>
            <a:ext cx="2089150" cy="1146175"/>
          </a:xfrm>
          <a:noFill/>
        </p:spPr>
      </p:pic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468313" y="2420888"/>
            <a:ext cx="410527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hu-HU" dirty="0" err="1"/>
              <a:t>Factory</a:t>
            </a:r>
            <a:r>
              <a:rPr lang="hu-HU" dirty="0"/>
              <a:t> </a:t>
            </a:r>
            <a:r>
              <a:rPr lang="hu-HU" dirty="0" err="1"/>
              <a:t>robots</a:t>
            </a:r>
            <a:endParaRPr lang="hu-HU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hu-HU" sz="1600" dirty="0" err="1"/>
              <a:t>Assembling</a:t>
            </a:r>
            <a:r>
              <a:rPr lang="hu-HU" sz="1600" dirty="0"/>
              <a:t> </a:t>
            </a:r>
            <a:r>
              <a:rPr lang="hu-HU" sz="1600" dirty="0" err="1"/>
              <a:t>robots</a:t>
            </a:r>
            <a:endParaRPr lang="hu-HU" sz="1600" dirty="0"/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hu-HU" sz="1200" dirty="0"/>
              <a:t>Weldering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hu-HU" sz="1200" dirty="0"/>
              <a:t>Mechanics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hu-HU" sz="1200" dirty="0"/>
              <a:t>Painting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hu-HU" sz="1600" dirty="0" err="1"/>
              <a:t>Maintenance</a:t>
            </a:r>
            <a:r>
              <a:rPr lang="hu-HU" sz="1600" dirty="0"/>
              <a:t> </a:t>
            </a:r>
            <a:r>
              <a:rPr lang="hu-HU" sz="1600" dirty="0" err="1"/>
              <a:t>robots</a:t>
            </a:r>
            <a:endParaRPr lang="hu-HU" sz="1600" dirty="0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468313" y="4076700"/>
            <a:ext cx="2819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hu-HU" dirty="0" err="1"/>
              <a:t>Disaster</a:t>
            </a:r>
            <a:r>
              <a:rPr lang="hu-HU" dirty="0"/>
              <a:t> </a:t>
            </a:r>
            <a:r>
              <a:rPr lang="hu-HU" dirty="0" err="1"/>
              <a:t>response</a:t>
            </a:r>
            <a:r>
              <a:rPr lang="hu-HU" dirty="0"/>
              <a:t> </a:t>
            </a:r>
            <a:r>
              <a:rPr lang="hu-HU" dirty="0" err="1"/>
              <a:t>robots</a:t>
            </a:r>
            <a:endParaRPr lang="hu-HU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hu-HU" sz="1600" dirty="0" err="1"/>
              <a:t>Firefighter</a:t>
            </a:r>
            <a:endParaRPr lang="hu-HU" sz="16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hu-HU" sz="1600" dirty="0" err="1"/>
              <a:t>Scout</a:t>
            </a:r>
            <a:r>
              <a:rPr lang="hu-HU" sz="1600" dirty="0"/>
              <a:t> (</a:t>
            </a:r>
            <a:r>
              <a:rPr lang="hu-HU" sz="1600" dirty="0" err="1"/>
              <a:t>Chemical</a:t>
            </a:r>
            <a:r>
              <a:rPr lang="hu-HU" sz="1600" dirty="0"/>
              <a:t> </a:t>
            </a:r>
            <a:r>
              <a:rPr lang="hu-HU" sz="1600" dirty="0" err="1"/>
              <a:t>or</a:t>
            </a:r>
            <a:r>
              <a:rPr lang="hu-HU" sz="1600" dirty="0"/>
              <a:t> </a:t>
            </a:r>
            <a:r>
              <a:rPr lang="hu-HU" sz="1600" dirty="0" err="1"/>
              <a:t>radiation</a:t>
            </a:r>
            <a:r>
              <a:rPr lang="hu-HU" sz="1600" dirty="0"/>
              <a:t> </a:t>
            </a:r>
            <a:r>
              <a:rPr lang="hu-HU" sz="1600" dirty="0" err="1"/>
              <a:t>on</a:t>
            </a:r>
            <a:r>
              <a:rPr lang="hu-HU" sz="1600" dirty="0"/>
              <a:t> </a:t>
            </a:r>
            <a:r>
              <a:rPr lang="hu-HU" sz="1600" dirty="0" err="1"/>
              <a:t>polluted</a:t>
            </a:r>
            <a:r>
              <a:rPr lang="hu-HU" sz="1600" dirty="0"/>
              <a:t> </a:t>
            </a:r>
            <a:r>
              <a:rPr lang="hu-HU" sz="1600" dirty="0" err="1"/>
              <a:t>area</a:t>
            </a:r>
            <a:r>
              <a:rPr lang="hu-HU" sz="1600" dirty="0"/>
              <a:t>)</a:t>
            </a:r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468313" y="5661025"/>
            <a:ext cx="39592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hu-HU" dirty="0"/>
              <a:t>Military </a:t>
            </a:r>
            <a:r>
              <a:rPr lang="hu-HU" dirty="0" err="1"/>
              <a:t>Robots</a:t>
            </a:r>
            <a:endParaRPr lang="hu-HU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hu-HU" sz="1600" dirty="0" err="1"/>
              <a:t>Mine</a:t>
            </a:r>
            <a:r>
              <a:rPr lang="hu-HU" sz="1600" dirty="0"/>
              <a:t> </a:t>
            </a:r>
            <a:r>
              <a:rPr lang="hu-HU" sz="1600" dirty="0" err="1"/>
              <a:t>sweeper</a:t>
            </a:r>
            <a:r>
              <a:rPr lang="hu-HU" sz="1600" dirty="0"/>
              <a:t>, </a:t>
            </a:r>
            <a:r>
              <a:rPr lang="hu-HU" sz="1600" dirty="0" err="1"/>
              <a:t>extermination</a:t>
            </a:r>
            <a:r>
              <a:rPr lang="hu-HU" sz="1600" dirty="0"/>
              <a:t>/</a:t>
            </a:r>
            <a:r>
              <a:rPr lang="hu-HU" sz="1600" dirty="0" err="1"/>
              <a:t>destroyer</a:t>
            </a:r>
            <a:endParaRPr lang="hu-HU" sz="1600" dirty="0"/>
          </a:p>
        </p:txBody>
      </p:sp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2492375"/>
            <a:ext cx="1525588" cy="15319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6159" name="Picture 15" descr="06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4221163"/>
            <a:ext cx="1858963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0200" y="5799138"/>
            <a:ext cx="1751013" cy="10588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6161" name="Picture 17" descr="fetch0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5592763"/>
            <a:ext cx="177165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8400" y="4149725"/>
            <a:ext cx="20701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image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48575" y="0"/>
            <a:ext cx="149542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125" y="2205038"/>
            <a:ext cx="243046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Usage</a:t>
            </a:r>
            <a:r>
              <a:rPr lang="hu-HU" dirty="0"/>
              <a:t> Of </a:t>
            </a:r>
            <a:r>
              <a:rPr lang="hu-HU" dirty="0" err="1"/>
              <a:t>Robots</a:t>
            </a:r>
            <a:endParaRPr lang="hu-HU" dirty="0"/>
          </a:p>
        </p:txBody>
      </p:sp>
      <p:pic>
        <p:nvPicPr>
          <p:cNvPr id="6162" name="Picture 18" descr="down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63"/>
            <a:ext cx="9144000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err="1"/>
              <a:t>Sensors</a:t>
            </a:r>
            <a:endParaRPr lang="hu-HU" dirty="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4" name="CorelDRAW!" r:id="rId3" imgW="4095598" imgH="4147718" progId="">
                  <p:embed/>
                </p:oleObj>
              </mc:Choice>
              <mc:Fallback>
                <p:oleObj name="CorelDRAW!" r:id="rId3" imgW="4095598" imgH="4147718" progId="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5" name="CorelDRAW!" r:id="rId5" imgW="4095598" imgH="4147718" progId="">
                  <p:embed/>
                </p:oleObj>
              </mc:Choice>
              <mc:Fallback>
                <p:oleObj name="CorelDRAW!" r:id="rId5" imgW="4095598" imgH="4147718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infromation from the ambient and to transmit it to the central system.  </a:t>
            </a:r>
          </a:p>
        </p:txBody>
      </p:sp>
    </p:spTree>
    <p:extLst>
      <p:ext uri="{BB962C8B-B14F-4D97-AF65-F5344CB8AC3E}">
        <p14:creationId xmlns:p14="http://schemas.microsoft.com/office/powerpoint/2010/main" val="1554286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4678363" cy="482453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hu-HU" sz="2000" dirty="0" err="1"/>
              <a:t>Infrared-reflective</a:t>
            </a:r>
            <a:r>
              <a:rPr lang="hu-HU" sz="2000" dirty="0"/>
              <a:t> </a:t>
            </a:r>
            <a:r>
              <a:rPr lang="hu-HU" sz="2000" dirty="0" err="1"/>
              <a:t>sensor</a:t>
            </a:r>
            <a:r>
              <a:rPr lang="hu-HU" sz="2000" dirty="0"/>
              <a:t> 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/>
              <a:t>	</a:t>
            </a:r>
            <a:r>
              <a:rPr lang="hu-HU" sz="2000" dirty="0" err="1"/>
              <a:t>Fast</a:t>
            </a:r>
            <a:r>
              <a:rPr lang="hu-HU" sz="2000" dirty="0"/>
              <a:t> and </a:t>
            </a:r>
            <a:r>
              <a:rPr lang="hu-HU" sz="2000" dirty="0" err="1"/>
              <a:t>easy</a:t>
            </a:r>
            <a:r>
              <a:rPr lang="hu-HU" sz="2000" dirty="0"/>
              <a:t> </a:t>
            </a:r>
            <a:r>
              <a:rPr lang="hu-HU" sz="2000" dirty="0" err="1"/>
              <a:t>processing</a:t>
            </a:r>
            <a:r>
              <a:rPr lang="hu-HU" sz="2000" dirty="0"/>
              <a:t>	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/>
              <a:t>	(</a:t>
            </a:r>
            <a:r>
              <a:rPr lang="hu-HU" sz="2000" dirty="0" err="1"/>
              <a:t>There</a:t>
            </a:r>
            <a:r>
              <a:rPr lang="hu-HU" sz="2000" dirty="0"/>
              <a:t> is an </a:t>
            </a:r>
            <a:r>
              <a:rPr lang="hu-HU" sz="2000" dirty="0" err="1"/>
              <a:t>obstacle</a:t>
            </a:r>
            <a:r>
              <a:rPr lang="hu-HU" sz="2000" dirty="0"/>
              <a:t> / </a:t>
            </a:r>
            <a:r>
              <a:rPr lang="hu-HU" sz="2000" dirty="0" err="1"/>
              <a:t>There</a:t>
            </a:r>
            <a:r>
              <a:rPr lang="hu-HU" sz="2000" dirty="0"/>
              <a:t> is no </a:t>
            </a:r>
            <a:r>
              <a:rPr lang="hu-HU" sz="2000" dirty="0" err="1"/>
              <a:t>obstacle</a:t>
            </a:r>
            <a:r>
              <a:rPr lang="hu-HU" sz="2000" dirty="0"/>
              <a:t>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 err="1"/>
              <a:t>Ultrasound</a:t>
            </a:r>
            <a:r>
              <a:rPr lang="hu-HU" sz="2000" dirty="0"/>
              <a:t> / </a:t>
            </a:r>
            <a:r>
              <a:rPr lang="hu-HU" sz="2000" dirty="0" err="1"/>
              <a:t>Laser</a:t>
            </a:r>
            <a:r>
              <a:rPr lang="hu-HU" sz="2000" dirty="0"/>
              <a:t> </a:t>
            </a:r>
            <a:r>
              <a:rPr lang="hu-HU" sz="2000" dirty="0" err="1"/>
              <a:t>rangefinder</a:t>
            </a: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 err="1"/>
              <a:t>Similar</a:t>
            </a:r>
            <a:r>
              <a:rPr lang="hu-HU" sz="2000" dirty="0"/>
              <a:t> </a:t>
            </a:r>
            <a:r>
              <a:rPr lang="hu-HU" sz="2000" dirty="0" err="1"/>
              <a:t>like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infrared</a:t>
            </a:r>
            <a:r>
              <a:rPr lang="hu-HU" sz="2000" dirty="0"/>
              <a:t>, </a:t>
            </a:r>
            <a:r>
              <a:rPr lang="hu-HU" sz="2000" dirty="0" err="1"/>
              <a:t>but</a:t>
            </a:r>
            <a:r>
              <a:rPr lang="hu-HU" sz="2000" dirty="0"/>
              <a:t> it </a:t>
            </a:r>
            <a:r>
              <a:rPr lang="hu-HU" sz="2000" dirty="0" err="1"/>
              <a:t>can</a:t>
            </a:r>
            <a:r>
              <a:rPr lang="hu-HU" sz="2000" dirty="0"/>
              <a:t> </a:t>
            </a:r>
            <a:r>
              <a:rPr lang="hu-HU" sz="2000" dirty="0" err="1"/>
              <a:t>measure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distance</a:t>
            </a:r>
            <a:r>
              <a:rPr lang="hu-HU" sz="2000" dirty="0"/>
              <a:t>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hu-HU" sz="1400" dirty="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" name="CorelDRAW!" r:id="rId3" imgW="4095598" imgH="4147718" progId="">
                  <p:embed/>
                </p:oleObj>
              </mc:Choice>
              <mc:Fallback>
                <p:oleObj name="CorelDRAW!" r:id="rId3" imgW="4095598" imgH="4147718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" name="CorelDRAW!" r:id="rId5" imgW="4095598" imgH="4147718" progId="">
                  <p:embed/>
                </p:oleObj>
              </mc:Choice>
              <mc:Fallback>
                <p:oleObj name="CorelDRAW!" r:id="rId5" imgW="4095598" imgH="4147718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" name="CorelDRAW!" r:id="rId7" imgW="4095598" imgH="4147718" progId="">
                  <p:embed/>
                </p:oleObj>
              </mc:Choice>
              <mc:Fallback>
                <p:oleObj name="CorelDRAW!" r:id="rId7" imgW="4095598" imgH="4147718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information from the ambient and to transmit it to the central system.  </a:t>
            </a:r>
          </a:p>
        </p:txBody>
      </p:sp>
    </p:spTree>
    <p:extLst>
      <p:ext uri="{BB962C8B-B14F-4D97-AF65-F5344CB8AC3E}">
        <p14:creationId xmlns:p14="http://schemas.microsoft.com/office/powerpoint/2010/main" val="3266989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4678363" cy="482453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hu-HU" sz="2000" dirty="0" err="1"/>
              <a:t>Infrared-reflective</a:t>
            </a:r>
            <a:r>
              <a:rPr lang="hu-HU" sz="2000" dirty="0"/>
              <a:t> </a:t>
            </a:r>
            <a:r>
              <a:rPr lang="hu-HU" sz="2000" dirty="0" err="1"/>
              <a:t>sensor</a:t>
            </a:r>
            <a:r>
              <a:rPr lang="hu-HU" sz="2000" dirty="0"/>
              <a:t> :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Fast</a:t>
            </a:r>
            <a:r>
              <a:rPr lang="hu-HU" sz="2000" dirty="0"/>
              <a:t> and </a:t>
            </a:r>
            <a:r>
              <a:rPr lang="hu-HU" sz="2000" dirty="0" err="1"/>
              <a:t>easy</a:t>
            </a:r>
            <a:r>
              <a:rPr lang="hu-HU" sz="2000" dirty="0"/>
              <a:t> </a:t>
            </a:r>
            <a:r>
              <a:rPr lang="hu-HU" sz="2000" dirty="0" err="1"/>
              <a:t>processing</a:t>
            </a:r>
            <a:r>
              <a:rPr lang="hu-HU" sz="2000" dirty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(</a:t>
            </a:r>
            <a:r>
              <a:rPr lang="hu-HU" sz="2000" dirty="0" err="1"/>
              <a:t>There</a:t>
            </a:r>
            <a:r>
              <a:rPr lang="hu-HU" sz="2000" dirty="0"/>
              <a:t> is an </a:t>
            </a:r>
            <a:r>
              <a:rPr lang="hu-HU" sz="2000" dirty="0" err="1"/>
              <a:t>obstacle</a:t>
            </a:r>
            <a:r>
              <a:rPr lang="hu-HU" sz="2000" dirty="0"/>
              <a:t> / </a:t>
            </a:r>
            <a:r>
              <a:rPr lang="hu-HU" sz="2000" dirty="0" err="1"/>
              <a:t>There</a:t>
            </a:r>
            <a:r>
              <a:rPr lang="hu-HU" sz="2000" dirty="0"/>
              <a:t> is no </a:t>
            </a:r>
            <a:r>
              <a:rPr lang="hu-HU" sz="2000" dirty="0" err="1"/>
              <a:t>obstacle</a:t>
            </a:r>
            <a:r>
              <a:rPr lang="hu-HU" sz="2000" dirty="0"/>
              <a:t>)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 err="1"/>
              <a:t>Ultrasound</a:t>
            </a:r>
            <a:r>
              <a:rPr lang="hu-HU" sz="2000" dirty="0"/>
              <a:t> / </a:t>
            </a:r>
            <a:r>
              <a:rPr lang="hu-HU" sz="2000" dirty="0" err="1"/>
              <a:t>Laser</a:t>
            </a:r>
            <a:r>
              <a:rPr lang="hu-HU" sz="2000" dirty="0"/>
              <a:t> </a:t>
            </a:r>
            <a:r>
              <a:rPr lang="hu-HU" sz="2000" dirty="0" err="1"/>
              <a:t>rangefinder</a:t>
            </a:r>
            <a:r>
              <a:rPr lang="hu-HU" sz="2000" dirty="0"/>
              <a:t>:</a:t>
            </a:r>
            <a:br>
              <a:rPr lang="hu-HU" sz="2000" dirty="0"/>
            </a:br>
            <a:r>
              <a:rPr lang="hu-HU" sz="2000" dirty="0" err="1"/>
              <a:t>Similar</a:t>
            </a:r>
            <a:r>
              <a:rPr lang="hu-HU" sz="2000" dirty="0"/>
              <a:t> </a:t>
            </a:r>
            <a:r>
              <a:rPr lang="hu-HU" sz="2000" dirty="0" err="1"/>
              <a:t>like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infrared</a:t>
            </a:r>
            <a:r>
              <a:rPr lang="hu-HU" sz="2000" dirty="0"/>
              <a:t>, </a:t>
            </a:r>
            <a:r>
              <a:rPr lang="hu-HU" sz="2000" dirty="0" err="1"/>
              <a:t>but</a:t>
            </a:r>
            <a:r>
              <a:rPr lang="hu-HU" sz="2000" dirty="0"/>
              <a:t> it </a:t>
            </a:r>
            <a:r>
              <a:rPr lang="hu-HU" sz="2000" dirty="0" err="1"/>
              <a:t>can</a:t>
            </a:r>
            <a:r>
              <a:rPr lang="hu-HU" sz="2000" dirty="0"/>
              <a:t> </a:t>
            </a:r>
            <a:r>
              <a:rPr lang="hu-HU" sz="2000" dirty="0" err="1"/>
              <a:t>give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distance</a:t>
            </a:r>
            <a:r>
              <a:rPr lang="hu-HU" sz="2000" dirty="0"/>
              <a:t>.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/>
              <a:t>Camera: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/>
              <a:t>	</a:t>
            </a:r>
            <a:r>
              <a:rPr lang="hu-HU" sz="2000" dirty="0" err="1"/>
              <a:t>Large</a:t>
            </a:r>
            <a:r>
              <a:rPr lang="hu-HU" sz="2000" dirty="0"/>
              <a:t> </a:t>
            </a:r>
            <a:r>
              <a:rPr lang="hu-HU" sz="2000" dirty="0" err="1"/>
              <a:t>amount</a:t>
            </a:r>
            <a:r>
              <a:rPr lang="hu-HU" sz="2000" dirty="0"/>
              <a:t> of </a:t>
            </a:r>
            <a:r>
              <a:rPr lang="hu-HU" sz="2000" dirty="0" err="1"/>
              <a:t>data</a:t>
            </a:r>
            <a:endParaRPr lang="hu-HU" sz="20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/>
              <a:t>	(min. 640x480x8 bit)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/>
              <a:t>	Image </a:t>
            </a:r>
            <a:r>
              <a:rPr lang="hu-HU" sz="2000" dirty="0" err="1"/>
              <a:t>processing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Slow</a:t>
            </a:r>
            <a:r>
              <a:rPr lang="hu-HU" sz="2000" dirty="0"/>
              <a:t>, </a:t>
            </a:r>
            <a:r>
              <a:rPr lang="hu-HU" sz="2000" dirty="0" err="1"/>
              <a:t>complex</a:t>
            </a:r>
            <a:r>
              <a:rPr lang="hu-HU" sz="2000" dirty="0"/>
              <a:t>, </a:t>
            </a:r>
            <a:r>
              <a:rPr lang="hu-HU" sz="2000" dirty="0" err="1"/>
              <a:t>compute-intensive</a:t>
            </a:r>
            <a:endParaRPr lang="hu-HU" sz="20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sz="2000" dirty="0"/>
              <a:t>	Provides detaild information about the obstacle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hu-HU" sz="1400" dirty="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" name="CorelDRAW!" r:id="rId3" imgW="4095598" imgH="4147718" progId="">
                  <p:embed/>
                </p:oleObj>
              </mc:Choice>
              <mc:Fallback>
                <p:oleObj name="CorelDRAW!" r:id="rId3" imgW="4095598" imgH="4147718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4" name="CorelDRAW!" r:id="rId5" imgW="4095598" imgH="4147718" progId="">
                  <p:embed/>
                </p:oleObj>
              </mc:Choice>
              <mc:Fallback>
                <p:oleObj name="CorelDRAW!" r:id="rId5" imgW="4095598" imgH="4147718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5" name="CorelDRAW!" r:id="rId7" imgW="4095598" imgH="4147718" progId="">
                  <p:embed/>
                </p:oleObj>
              </mc:Choice>
              <mc:Fallback>
                <p:oleObj name="CorelDRAW!" r:id="rId7" imgW="4095598" imgH="4147718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information from the ambient and to transmit it to the central system.  </a:t>
            </a:r>
          </a:p>
        </p:txBody>
      </p:sp>
    </p:spTree>
    <p:extLst>
      <p:ext uri="{BB962C8B-B14F-4D97-AF65-F5344CB8AC3E}">
        <p14:creationId xmlns:p14="http://schemas.microsoft.com/office/powerpoint/2010/main" val="3054234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4678363" cy="482453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hu-HU" sz="2000" dirty="0" err="1"/>
              <a:t>Infrared-reflective</a:t>
            </a:r>
            <a:r>
              <a:rPr lang="hu-HU" sz="2000" dirty="0"/>
              <a:t> </a:t>
            </a:r>
            <a:r>
              <a:rPr lang="hu-HU" sz="2000" dirty="0" err="1"/>
              <a:t>sensor</a:t>
            </a:r>
            <a:r>
              <a:rPr lang="hu-HU" sz="2000" dirty="0"/>
              <a:t> :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Fast</a:t>
            </a:r>
            <a:r>
              <a:rPr lang="hu-HU" sz="2000" dirty="0"/>
              <a:t> and </a:t>
            </a:r>
            <a:r>
              <a:rPr lang="hu-HU" sz="2000" dirty="0" err="1"/>
              <a:t>easy</a:t>
            </a:r>
            <a:r>
              <a:rPr lang="hu-HU" sz="2000" dirty="0"/>
              <a:t> </a:t>
            </a:r>
            <a:r>
              <a:rPr lang="hu-HU" sz="2000" dirty="0" err="1"/>
              <a:t>processing</a:t>
            </a:r>
            <a:r>
              <a:rPr lang="hu-HU" sz="2000" dirty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(</a:t>
            </a:r>
            <a:r>
              <a:rPr lang="hu-HU" sz="2000" dirty="0" err="1"/>
              <a:t>There</a:t>
            </a:r>
            <a:r>
              <a:rPr lang="hu-HU" sz="2000" dirty="0"/>
              <a:t> is an </a:t>
            </a:r>
            <a:r>
              <a:rPr lang="hu-HU" sz="2000" dirty="0" err="1"/>
              <a:t>obstacle</a:t>
            </a:r>
            <a:r>
              <a:rPr lang="hu-HU" sz="2000" dirty="0"/>
              <a:t> / </a:t>
            </a:r>
            <a:r>
              <a:rPr lang="hu-HU" sz="2000" dirty="0" err="1"/>
              <a:t>There</a:t>
            </a:r>
            <a:r>
              <a:rPr lang="hu-HU" sz="2000" dirty="0"/>
              <a:t> is no </a:t>
            </a:r>
            <a:r>
              <a:rPr lang="hu-HU" sz="2000" dirty="0" err="1"/>
              <a:t>obstacle</a:t>
            </a:r>
            <a:r>
              <a:rPr lang="hu-HU" sz="2000" dirty="0"/>
              <a:t>)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 err="1"/>
              <a:t>Ultrasound</a:t>
            </a:r>
            <a:r>
              <a:rPr lang="hu-HU" sz="2000" dirty="0"/>
              <a:t> / </a:t>
            </a:r>
            <a:r>
              <a:rPr lang="hu-HU" sz="2000" dirty="0" err="1"/>
              <a:t>Laser</a:t>
            </a:r>
            <a:r>
              <a:rPr lang="hu-HU" sz="2000" dirty="0"/>
              <a:t> </a:t>
            </a:r>
            <a:r>
              <a:rPr lang="hu-HU" sz="2000" dirty="0" err="1"/>
              <a:t>rangefinder</a:t>
            </a:r>
            <a:r>
              <a:rPr lang="hu-HU" sz="2000" dirty="0"/>
              <a:t>:</a:t>
            </a:r>
            <a:br>
              <a:rPr lang="hu-HU" sz="2000" dirty="0"/>
            </a:br>
            <a:r>
              <a:rPr lang="hu-HU" sz="2000" dirty="0" err="1"/>
              <a:t>Similar</a:t>
            </a:r>
            <a:r>
              <a:rPr lang="hu-HU" sz="2000" dirty="0"/>
              <a:t> </a:t>
            </a:r>
            <a:r>
              <a:rPr lang="hu-HU" sz="2000" dirty="0" err="1"/>
              <a:t>like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infrared</a:t>
            </a:r>
            <a:r>
              <a:rPr lang="hu-HU" sz="2000" dirty="0"/>
              <a:t>, </a:t>
            </a:r>
            <a:r>
              <a:rPr lang="hu-HU" sz="2000" dirty="0" err="1"/>
              <a:t>but</a:t>
            </a:r>
            <a:r>
              <a:rPr lang="hu-HU" sz="2000" dirty="0"/>
              <a:t> it </a:t>
            </a:r>
            <a:r>
              <a:rPr lang="hu-HU" sz="2000" dirty="0" err="1"/>
              <a:t>can</a:t>
            </a:r>
            <a:r>
              <a:rPr lang="hu-HU" sz="2000" dirty="0"/>
              <a:t> </a:t>
            </a:r>
            <a:r>
              <a:rPr lang="hu-HU" sz="2000" dirty="0" err="1"/>
              <a:t>give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distance</a:t>
            </a:r>
            <a:r>
              <a:rPr lang="hu-HU" sz="2000" dirty="0"/>
              <a:t>.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Camera: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Large</a:t>
            </a:r>
            <a:r>
              <a:rPr lang="hu-HU" sz="2000" dirty="0"/>
              <a:t> </a:t>
            </a:r>
            <a:r>
              <a:rPr lang="hu-HU" sz="2000" dirty="0" err="1"/>
              <a:t>amount</a:t>
            </a:r>
            <a:r>
              <a:rPr lang="hu-HU" sz="2000" dirty="0"/>
              <a:t> of </a:t>
            </a:r>
            <a:r>
              <a:rPr lang="hu-HU" sz="2000" dirty="0" err="1"/>
              <a:t>data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(min. 640x480x8 bit)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Image </a:t>
            </a:r>
            <a:r>
              <a:rPr lang="hu-HU" sz="2000" dirty="0" err="1"/>
              <a:t>processing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Slow</a:t>
            </a:r>
            <a:r>
              <a:rPr lang="hu-HU" sz="2000" dirty="0"/>
              <a:t>, </a:t>
            </a:r>
            <a:r>
              <a:rPr lang="hu-HU" sz="2000" dirty="0" err="1"/>
              <a:t>complex</a:t>
            </a:r>
            <a:r>
              <a:rPr lang="hu-HU" sz="2000" dirty="0"/>
              <a:t>, </a:t>
            </a:r>
            <a:r>
              <a:rPr lang="hu-HU" sz="2000" dirty="0" err="1"/>
              <a:t>compute-intensive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Provides detaild information about the obstacle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hu-HU" sz="1400" dirty="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4" name="CorelDRAW!" r:id="rId3" imgW="4095598" imgH="4147718" progId="">
                  <p:embed/>
                </p:oleObj>
              </mc:Choice>
              <mc:Fallback>
                <p:oleObj name="CorelDRAW!" r:id="rId3" imgW="4095598" imgH="4147718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5" name="CorelDRAW!" r:id="rId5" imgW="4095598" imgH="4147718" progId="">
                  <p:embed/>
                </p:oleObj>
              </mc:Choice>
              <mc:Fallback>
                <p:oleObj name="CorelDRAW!" r:id="rId5" imgW="4095598" imgH="4147718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6" name="CorelDRAW!" r:id="rId7" imgW="4095598" imgH="4147718" progId="">
                  <p:embed/>
                </p:oleObj>
              </mc:Choice>
              <mc:Fallback>
                <p:oleObj name="CorelDRAW!" r:id="rId7" imgW="4095598" imgH="4147718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7" name="CorelDRAW!" r:id="rId9" imgW="4095598" imgH="4147718" progId="">
                  <p:embed/>
                </p:oleObj>
              </mc:Choice>
              <mc:Fallback>
                <p:oleObj name="CorelDRAW!" r:id="rId9" imgW="4095598" imgH="4147718" progId="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information from the ambient and to transmit it to the central system.  </a:t>
            </a:r>
          </a:p>
        </p:txBody>
      </p:sp>
    </p:spTree>
    <p:extLst>
      <p:ext uri="{BB962C8B-B14F-4D97-AF65-F5344CB8AC3E}">
        <p14:creationId xmlns:p14="http://schemas.microsoft.com/office/powerpoint/2010/main" val="3723936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4678363" cy="482453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hu-HU" sz="2000" dirty="0" err="1"/>
              <a:t>Infrared-reflective</a:t>
            </a:r>
            <a:r>
              <a:rPr lang="hu-HU" sz="2000" dirty="0"/>
              <a:t> </a:t>
            </a:r>
            <a:r>
              <a:rPr lang="hu-HU" sz="2000" dirty="0" err="1"/>
              <a:t>sensor</a:t>
            </a:r>
            <a:r>
              <a:rPr lang="hu-HU" sz="2000" dirty="0"/>
              <a:t> :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Fast</a:t>
            </a:r>
            <a:r>
              <a:rPr lang="hu-HU" sz="2000" dirty="0"/>
              <a:t> and </a:t>
            </a:r>
            <a:r>
              <a:rPr lang="hu-HU" sz="2000" dirty="0" err="1"/>
              <a:t>easy</a:t>
            </a:r>
            <a:r>
              <a:rPr lang="hu-HU" sz="2000" dirty="0"/>
              <a:t> </a:t>
            </a:r>
            <a:r>
              <a:rPr lang="hu-HU" sz="2000" dirty="0" err="1"/>
              <a:t>processing</a:t>
            </a:r>
            <a:r>
              <a:rPr lang="hu-HU" sz="2000" dirty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(</a:t>
            </a:r>
            <a:r>
              <a:rPr lang="hu-HU" sz="2000" dirty="0" err="1"/>
              <a:t>There</a:t>
            </a:r>
            <a:r>
              <a:rPr lang="hu-HU" sz="2000" dirty="0"/>
              <a:t> is an </a:t>
            </a:r>
            <a:r>
              <a:rPr lang="hu-HU" sz="2000" dirty="0" err="1"/>
              <a:t>obstacle</a:t>
            </a:r>
            <a:r>
              <a:rPr lang="hu-HU" sz="2000" dirty="0"/>
              <a:t> / </a:t>
            </a:r>
            <a:r>
              <a:rPr lang="hu-HU" sz="2000" dirty="0" err="1"/>
              <a:t>There</a:t>
            </a:r>
            <a:r>
              <a:rPr lang="hu-HU" sz="2000" dirty="0"/>
              <a:t> is no </a:t>
            </a:r>
            <a:r>
              <a:rPr lang="hu-HU" sz="2000" dirty="0" err="1"/>
              <a:t>obstacle</a:t>
            </a:r>
            <a:r>
              <a:rPr lang="hu-HU" sz="2000" dirty="0"/>
              <a:t>)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 err="1"/>
              <a:t>Ultrasound</a:t>
            </a:r>
            <a:r>
              <a:rPr lang="hu-HU" sz="2000" dirty="0"/>
              <a:t> / </a:t>
            </a:r>
            <a:r>
              <a:rPr lang="hu-HU" sz="2000" dirty="0" err="1"/>
              <a:t>Laser</a:t>
            </a:r>
            <a:r>
              <a:rPr lang="hu-HU" sz="2000" dirty="0"/>
              <a:t> </a:t>
            </a:r>
            <a:r>
              <a:rPr lang="hu-HU" sz="2000" dirty="0" err="1"/>
              <a:t>rangefinder</a:t>
            </a:r>
            <a:r>
              <a:rPr lang="hu-HU" sz="2000" dirty="0"/>
              <a:t>:</a:t>
            </a:r>
            <a:br>
              <a:rPr lang="hu-HU" sz="2000" dirty="0"/>
            </a:br>
            <a:r>
              <a:rPr lang="hu-HU" sz="2000" dirty="0" err="1"/>
              <a:t>Similar</a:t>
            </a:r>
            <a:r>
              <a:rPr lang="hu-HU" sz="2000" dirty="0"/>
              <a:t> </a:t>
            </a:r>
            <a:r>
              <a:rPr lang="hu-HU" sz="2000" dirty="0" err="1"/>
              <a:t>like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infrared</a:t>
            </a:r>
            <a:r>
              <a:rPr lang="hu-HU" sz="2000" dirty="0"/>
              <a:t>, </a:t>
            </a:r>
            <a:r>
              <a:rPr lang="hu-HU" sz="2000" dirty="0" err="1"/>
              <a:t>but</a:t>
            </a:r>
            <a:r>
              <a:rPr lang="hu-HU" sz="2000" dirty="0"/>
              <a:t> it </a:t>
            </a:r>
            <a:r>
              <a:rPr lang="hu-HU" sz="2000" dirty="0" err="1"/>
              <a:t>can</a:t>
            </a:r>
            <a:r>
              <a:rPr lang="hu-HU" sz="2000" dirty="0"/>
              <a:t> </a:t>
            </a:r>
            <a:r>
              <a:rPr lang="hu-HU" sz="2000" dirty="0" err="1"/>
              <a:t>give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distance</a:t>
            </a:r>
            <a:r>
              <a:rPr lang="hu-HU" sz="2000" dirty="0"/>
              <a:t>.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Camera: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Large</a:t>
            </a:r>
            <a:r>
              <a:rPr lang="hu-HU" sz="2000" dirty="0"/>
              <a:t> </a:t>
            </a:r>
            <a:r>
              <a:rPr lang="hu-HU" sz="2000" dirty="0" err="1"/>
              <a:t>amount</a:t>
            </a:r>
            <a:r>
              <a:rPr lang="hu-HU" sz="2000" dirty="0"/>
              <a:t> of </a:t>
            </a:r>
            <a:r>
              <a:rPr lang="hu-HU" sz="2000" dirty="0" err="1"/>
              <a:t>data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(min. 640x480x8 bit)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Image </a:t>
            </a:r>
            <a:r>
              <a:rPr lang="hu-HU" sz="2000" dirty="0" err="1"/>
              <a:t>processing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Slow</a:t>
            </a:r>
            <a:r>
              <a:rPr lang="hu-HU" sz="2000" dirty="0"/>
              <a:t>, </a:t>
            </a:r>
            <a:r>
              <a:rPr lang="hu-HU" sz="2000" dirty="0" err="1"/>
              <a:t>complex</a:t>
            </a:r>
            <a:r>
              <a:rPr lang="hu-HU" sz="2000" dirty="0"/>
              <a:t>, </a:t>
            </a:r>
            <a:r>
              <a:rPr lang="hu-HU" sz="2000" dirty="0" err="1"/>
              <a:t>compute-intensive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Provides detaild information about the obstacle</a:t>
            </a:r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360° Camera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</a:t>
            </a:r>
            <a:r>
              <a:rPr lang="hu-HU" sz="2000" dirty="0" err="1"/>
              <a:t>Distortion</a:t>
            </a:r>
            <a:r>
              <a:rPr lang="hu-HU" sz="2000" dirty="0"/>
              <a:t>, </a:t>
            </a:r>
            <a:r>
              <a:rPr lang="hu-HU" sz="2000" dirty="0" err="1"/>
              <a:t>bigger</a:t>
            </a:r>
            <a:r>
              <a:rPr lang="hu-HU" sz="2000" dirty="0"/>
              <a:t> </a:t>
            </a:r>
            <a:r>
              <a:rPr lang="hu-HU" sz="2000" dirty="0" err="1"/>
              <a:t>coveraged</a:t>
            </a:r>
            <a:r>
              <a:rPr lang="hu-HU" sz="2000" dirty="0"/>
              <a:t> </a:t>
            </a:r>
            <a:r>
              <a:rPr lang="hu-HU" sz="2000" dirty="0" err="1"/>
              <a:t>area</a:t>
            </a:r>
            <a:r>
              <a:rPr lang="hu-HU" sz="2000" dirty="0"/>
              <a:t>-&gt;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	less </a:t>
            </a:r>
            <a:r>
              <a:rPr lang="hu-HU" sz="2000" dirty="0" err="1"/>
              <a:t>information</a:t>
            </a:r>
            <a:endParaRPr lang="hu-HU" sz="2000" dirty="0"/>
          </a:p>
          <a:p>
            <a:pPr>
              <a:lnSpc>
                <a:spcPct val="80000"/>
              </a:lnSpc>
              <a:buNone/>
            </a:pPr>
            <a:endParaRPr lang="hu-HU" sz="2000" dirty="0"/>
          </a:p>
          <a:p>
            <a:pPr>
              <a:lnSpc>
                <a:spcPct val="80000"/>
              </a:lnSpc>
              <a:buNone/>
            </a:pPr>
            <a:endParaRPr lang="hu-HU" sz="1400" dirty="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8" name="CorelDRAW!" r:id="rId3" imgW="4095598" imgH="4147718" progId="">
                  <p:embed/>
                </p:oleObj>
              </mc:Choice>
              <mc:Fallback>
                <p:oleObj name="CorelDRAW!" r:id="rId3" imgW="4095598" imgH="4147718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9" name="CorelDRAW!" r:id="rId5" imgW="4095598" imgH="4147718" progId="">
                  <p:embed/>
                </p:oleObj>
              </mc:Choice>
              <mc:Fallback>
                <p:oleObj name="CorelDRAW!" r:id="rId5" imgW="4095598" imgH="4147718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0" name="CorelDRAW!" r:id="rId7" imgW="4095598" imgH="4147718" progId="">
                  <p:embed/>
                </p:oleObj>
              </mc:Choice>
              <mc:Fallback>
                <p:oleObj name="CorelDRAW!" r:id="rId7" imgW="4095598" imgH="4147718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4716463" y="2349500"/>
          <a:ext cx="4095750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1" name="CorelDRAW!" r:id="rId9" imgW="4095598" imgH="4147718" progId="">
                  <p:embed/>
                </p:oleObj>
              </mc:Choice>
              <mc:Fallback>
                <p:oleObj name="CorelDRAW!" r:id="rId9" imgW="4095598" imgH="4147718" progId="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095750" cy="414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information from the ambient and to transmit it to the central system.  </a:t>
            </a:r>
          </a:p>
        </p:txBody>
      </p:sp>
    </p:spTree>
    <p:extLst>
      <p:ext uri="{BB962C8B-B14F-4D97-AF65-F5344CB8AC3E}">
        <p14:creationId xmlns:p14="http://schemas.microsoft.com/office/powerpoint/2010/main" val="1212197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76475"/>
            <a:ext cx="4465638" cy="43926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dirty="0" err="1"/>
              <a:t>Types</a:t>
            </a:r>
            <a:r>
              <a:rPr lang="hu-HU" sz="2000" dirty="0"/>
              <a:t> of </a:t>
            </a:r>
            <a:r>
              <a:rPr lang="hu-HU" sz="2000" dirty="0" err="1"/>
              <a:t>sensors</a:t>
            </a:r>
            <a:r>
              <a:rPr lang="hu-HU" sz="20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1800" dirty="0" err="1"/>
              <a:t>Passive</a:t>
            </a:r>
            <a:endParaRPr lang="hu-HU" sz="1800" dirty="0"/>
          </a:p>
          <a:p>
            <a:pPr lvl="2">
              <a:lnSpc>
                <a:spcPct val="80000"/>
              </a:lnSpc>
            </a:pPr>
            <a:r>
              <a:rPr lang="hu-HU" sz="1600" dirty="0"/>
              <a:t>The p</a:t>
            </a:r>
            <a:r>
              <a:rPr lang="en-US" sz="1600" dirty="0" err="1"/>
              <a:t>assive</a:t>
            </a:r>
            <a:r>
              <a:rPr lang="en-US" sz="1600" dirty="0"/>
              <a:t> sensors detect physical characteristics of the environment</a:t>
            </a:r>
            <a:r>
              <a:rPr lang="hu-HU" sz="1600" dirty="0"/>
              <a:t>, </a:t>
            </a:r>
            <a:r>
              <a:rPr lang="hu-HU" sz="1600" dirty="0" err="1"/>
              <a:t>E.g</a:t>
            </a:r>
            <a:r>
              <a:rPr lang="hu-HU" sz="1600" dirty="0"/>
              <a:t>.:</a:t>
            </a:r>
          </a:p>
          <a:p>
            <a:pPr lvl="3" eaLnBrk="1" hangingPunct="1">
              <a:lnSpc>
                <a:spcPct val="80000"/>
              </a:lnSpc>
            </a:pPr>
            <a:r>
              <a:rPr lang="hu-HU" sz="1400" dirty="0" err="1"/>
              <a:t>Temperature</a:t>
            </a:r>
            <a:endParaRPr lang="hu-HU" sz="1400" dirty="0"/>
          </a:p>
          <a:p>
            <a:pPr lvl="3" eaLnBrk="1" hangingPunct="1">
              <a:lnSpc>
                <a:spcPct val="80000"/>
              </a:lnSpc>
            </a:pPr>
            <a:r>
              <a:rPr lang="hu-HU" sz="1400" dirty="0" err="1"/>
              <a:t>Pressure</a:t>
            </a:r>
            <a:endParaRPr lang="hu-HU" sz="1400" dirty="0"/>
          </a:p>
          <a:p>
            <a:pPr lvl="3" eaLnBrk="1" hangingPunct="1">
              <a:lnSpc>
                <a:spcPct val="80000"/>
              </a:lnSpc>
            </a:pPr>
            <a:r>
              <a:rPr lang="hu-HU" sz="1400" dirty="0" err="1"/>
              <a:t>Sound</a:t>
            </a:r>
            <a:endParaRPr lang="hu-HU" sz="1400" dirty="0"/>
          </a:p>
        </p:txBody>
      </p:sp>
      <p:sp>
        <p:nvSpPr>
          <p:cNvPr id="15365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information from the ambient and to transmit it to the central system.  </a:t>
            </a: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25" y="2143125"/>
            <a:ext cx="2857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2857500"/>
            <a:ext cx="1738312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2000250"/>
            <a:ext cx="15462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0063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2" cstate="print"/>
          <a:srcRect l="46069" t="1756"/>
          <a:stretch>
            <a:fillRect/>
          </a:stretch>
        </p:blipFill>
        <p:spPr bwMode="auto">
          <a:xfrm>
            <a:off x="7053263" y="3929063"/>
            <a:ext cx="2090737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76475"/>
            <a:ext cx="4465638" cy="4392613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hu-HU" sz="2000" dirty="0" err="1"/>
              <a:t>Types</a:t>
            </a:r>
            <a:r>
              <a:rPr lang="hu-HU" sz="2000" dirty="0"/>
              <a:t> of </a:t>
            </a:r>
            <a:r>
              <a:rPr lang="hu-HU" sz="2000" dirty="0" err="1"/>
              <a:t>sensors</a:t>
            </a:r>
            <a:r>
              <a:rPr lang="hu-HU" sz="2000" dirty="0"/>
              <a:t>:</a:t>
            </a:r>
          </a:p>
          <a:p>
            <a:pPr lvl="1">
              <a:lnSpc>
                <a:spcPct val="80000"/>
              </a:lnSpc>
            </a:pPr>
            <a:r>
              <a:rPr lang="hu-HU" sz="1800" dirty="0" err="1"/>
              <a:t>Passive</a:t>
            </a:r>
            <a:endParaRPr lang="hu-HU" sz="1800" dirty="0"/>
          </a:p>
          <a:p>
            <a:pPr lvl="2">
              <a:lnSpc>
                <a:spcPct val="80000"/>
              </a:lnSpc>
            </a:pPr>
            <a:r>
              <a:rPr lang="hu-HU" sz="1600" dirty="0"/>
              <a:t>The p</a:t>
            </a:r>
            <a:r>
              <a:rPr lang="en-US" sz="1600" dirty="0" err="1"/>
              <a:t>assive</a:t>
            </a:r>
            <a:r>
              <a:rPr lang="en-US" sz="1600" dirty="0"/>
              <a:t> sensors detect physical characteristics of the environment</a:t>
            </a:r>
            <a:r>
              <a:rPr lang="hu-HU" sz="1600" dirty="0"/>
              <a:t>, </a:t>
            </a:r>
            <a:r>
              <a:rPr lang="hu-HU" sz="1600" dirty="0" err="1"/>
              <a:t>E.g</a:t>
            </a:r>
            <a:r>
              <a:rPr lang="hu-HU" sz="1600" dirty="0"/>
              <a:t>.:</a:t>
            </a:r>
          </a:p>
          <a:p>
            <a:pPr lvl="3">
              <a:lnSpc>
                <a:spcPct val="80000"/>
              </a:lnSpc>
            </a:pPr>
            <a:r>
              <a:rPr lang="hu-HU" sz="1400" dirty="0" err="1"/>
              <a:t>Temperature</a:t>
            </a:r>
            <a:endParaRPr lang="hu-HU" sz="1400" dirty="0"/>
          </a:p>
          <a:p>
            <a:pPr lvl="3">
              <a:lnSpc>
                <a:spcPct val="80000"/>
              </a:lnSpc>
            </a:pPr>
            <a:r>
              <a:rPr lang="hu-HU" sz="1400" dirty="0" err="1"/>
              <a:t>Pressure</a:t>
            </a:r>
            <a:endParaRPr lang="hu-HU" sz="1400" dirty="0"/>
          </a:p>
          <a:p>
            <a:pPr lvl="3">
              <a:lnSpc>
                <a:spcPct val="80000"/>
              </a:lnSpc>
            </a:pPr>
            <a:r>
              <a:rPr lang="hu-HU" sz="1400" dirty="0" err="1"/>
              <a:t>Sound</a:t>
            </a:r>
            <a:endParaRPr lang="hu-HU" sz="1400" dirty="0"/>
          </a:p>
          <a:p>
            <a:pPr lvl="1" eaLnBrk="1" hangingPunct="1">
              <a:lnSpc>
                <a:spcPct val="80000"/>
              </a:lnSpc>
            </a:pPr>
            <a:r>
              <a:rPr lang="hu-HU" sz="1800" dirty="0" err="1"/>
              <a:t>Active</a:t>
            </a:r>
            <a:endParaRPr lang="hu-HU" sz="1800" dirty="0"/>
          </a:p>
          <a:p>
            <a:pPr lvl="2" eaLnBrk="1" hangingPunct="1">
              <a:lnSpc>
                <a:spcPct val="80000"/>
              </a:lnSpc>
            </a:pPr>
            <a:r>
              <a:rPr lang="hu-HU" sz="1600" dirty="0"/>
              <a:t>The active sensors emit a measurable signal and detect its reflection. </a:t>
            </a:r>
          </a:p>
          <a:p>
            <a:pPr lvl="2" eaLnBrk="1" hangingPunct="1">
              <a:lnSpc>
                <a:spcPct val="80000"/>
              </a:lnSpc>
            </a:pPr>
            <a:r>
              <a:rPr lang="hu-HU" sz="1600" dirty="0"/>
              <a:t>E.g.:</a:t>
            </a:r>
          </a:p>
          <a:p>
            <a:pPr lvl="3" eaLnBrk="1" hangingPunct="1">
              <a:lnSpc>
                <a:spcPct val="80000"/>
              </a:lnSpc>
            </a:pPr>
            <a:r>
              <a:rPr lang="hu-HU" sz="1400" dirty="0" err="1"/>
              <a:t>Radars</a:t>
            </a:r>
            <a:endParaRPr lang="hu-HU" sz="1400" dirty="0"/>
          </a:p>
          <a:p>
            <a:pPr lvl="3" eaLnBrk="1" hangingPunct="1">
              <a:lnSpc>
                <a:spcPct val="80000"/>
              </a:lnSpc>
            </a:pPr>
            <a:r>
              <a:rPr lang="hu-HU" sz="1400" dirty="0" err="1"/>
              <a:t>Light</a:t>
            </a:r>
            <a:r>
              <a:rPr lang="hu-HU" sz="1400" dirty="0"/>
              <a:t> </a:t>
            </a:r>
            <a:r>
              <a:rPr lang="hu-HU" sz="1400" dirty="0" err="1"/>
              <a:t>sensors</a:t>
            </a:r>
            <a:r>
              <a:rPr lang="hu-HU" sz="1400" dirty="0"/>
              <a:t> </a:t>
            </a:r>
            <a:r>
              <a:rPr lang="hu-HU" sz="1400" dirty="0" err="1"/>
              <a:t>that</a:t>
            </a:r>
            <a:r>
              <a:rPr lang="hu-HU" sz="1400" dirty="0"/>
              <a:t> </a:t>
            </a:r>
            <a:r>
              <a:rPr lang="hu-HU" sz="1400" dirty="0" err="1"/>
              <a:t>require</a:t>
            </a:r>
            <a:r>
              <a:rPr lang="hu-HU" sz="1400" dirty="0"/>
              <a:t> </a:t>
            </a:r>
            <a:r>
              <a:rPr lang="hu-HU" sz="1400" dirty="0" err="1"/>
              <a:t>light</a:t>
            </a:r>
            <a:r>
              <a:rPr lang="hu-HU" sz="1400" dirty="0"/>
              <a:t>, </a:t>
            </a:r>
            <a:r>
              <a:rPr lang="hu-HU" sz="1400" dirty="0" err="1"/>
              <a:t>Cameras</a:t>
            </a:r>
            <a:endParaRPr lang="hu-HU" sz="1400" dirty="0"/>
          </a:p>
          <a:p>
            <a:pPr lvl="3">
              <a:lnSpc>
                <a:spcPct val="80000"/>
              </a:lnSpc>
            </a:pPr>
            <a:r>
              <a:rPr lang="hu-HU" sz="1400" dirty="0" err="1"/>
              <a:t>Ultrasound</a:t>
            </a:r>
            <a:r>
              <a:rPr lang="hu-HU" sz="1400" dirty="0"/>
              <a:t> / </a:t>
            </a:r>
            <a:r>
              <a:rPr lang="hu-HU" sz="1400" dirty="0" err="1"/>
              <a:t>Laser</a:t>
            </a:r>
            <a:r>
              <a:rPr lang="hu-HU" sz="1400" dirty="0"/>
              <a:t> </a:t>
            </a:r>
            <a:r>
              <a:rPr lang="hu-HU" sz="1400" dirty="0" err="1"/>
              <a:t>rangefinder</a:t>
            </a:r>
            <a:endParaRPr lang="hu-HU" sz="1400" dirty="0"/>
          </a:p>
        </p:txBody>
      </p:sp>
      <p:sp>
        <p:nvSpPr>
          <p:cNvPr id="15365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information from the ambient and to transmit it to the central system.  </a:t>
            </a: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2143125"/>
            <a:ext cx="2857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2857500"/>
            <a:ext cx="1738312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2000250"/>
            <a:ext cx="15462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88" y="4429125"/>
            <a:ext cx="19526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145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3079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basic function of sensors is to receive information from the ambient and to transmit it to the central system.  </a:t>
            </a:r>
          </a:p>
        </p:txBody>
      </p:sp>
      <p:graphicFrame>
        <p:nvGraphicFramePr>
          <p:cNvPr id="9238" name="Object 22"/>
          <p:cNvGraphicFramePr>
            <a:graphicFrameLocks/>
          </p:cNvGraphicFramePr>
          <p:nvPr/>
        </p:nvGraphicFramePr>
        <p:xfrm>
          <a:off x="5000625" y="2143125"/>
          <a:ext cx="2906713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5" name="CorelDRAW!" r:id="rId3" imgW="8742578" imgH="3539642" progId="">
                  <p:embed/>
                </p:oleObj>
              </mc:Choice>
              <mc:Fallback>
                <p:oleObj name="CorelDRAW!" r:id="rId3" imgW="8742578" imgH="3539642" progId="">
                  <p:embed/>
                  <p:pic>
                    <p:nvPicPr>
                      <p:cNvPr id="0" name="Picture 6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2143125"/>
                        <a:ext cx="2906713" cy="216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9" name="Object 23"/>
          <p:cNvGraphicFramePr>
            <a:graphicFrameLocks noChangeAspect="1"/>
          </p:cNvGraphicFramePr>
          <p:nvPr/>
        </p:nvGraphicFramePr>
        <p:xfrm>
          <a:off x="4929188" y="4357688"/>
          <a:ext cx="246538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6" name="CorelDRAW!" r:id="rId5" imgW="8742578" imgH="3539642" progId="">
                  <p:embed/>
                </p:oleObj>
              </mc:Choice>
              <mc:Fallback>
                <p:oleObj name="CorelDRAW!" r:id="rId5" imgW="8742578" imgH="3539642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88" y="4357688"/>
                        <a:ext cx="2465387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0" name="Object 24"/>
          <p:cNvGraphicFramePr>
            <a:graphicFrameLocks noChangeAspect="1"/>
          </p:cNvGraphicFramePr>
          <p:nvPr/>
        </p:nvGraphicFramePr>
        <p:xfrm>
          <a:off x="7353300" y="5922963"/>
          <a:ext cx="179070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7" name="CorelDRAW!" r:id="rId7" imgW="2567635" imgH="1340510" progId="">
                  <p:embed/>
                </p:oleObj>
              </mc:Choice>
              <mc:Fallback>
                <p:oleObj name="CorelDRAW!" r:id="rId7" imgW="2567635" imgH="1340510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3300" y="5922963"/>
                        <a:ext cx="1790700" cy="9350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6589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76475"/>
            <a:ext cx="4465638" cy="43926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sz="2000" dirty="0"/>
              <a:t>Structured light</a:t>
            </a:r>
          </a:p>
          <a:p>
            <a:pPr>
              <a:lnSpc>
                <a:spcPct val="80000"/>
              </a:lnSpc>
            </a:pPr>
            <a:r>
              <a:rPr lang="hu-HU" sz="2000" dirty="0"/>
              <a:t>Projected sample (e.g. laser stripe)</a:t>
            </a:r>
          </a:p>
          <a:p>
            <a:pPr>
              <a:lnSpc>
                <a:spcPct val="80000"/>
              </a:lnSpc>
            </a:pPr>
            <a:r>
              <a:rPr lang="hu-HU" sz="2000" dirty="0"/>
              <a:t>Based on the deformation of the sample its possible to measure the distance to the obstacle</a:t>
            </a:r>
          </a:p>
          <a:p>
            <a:pPr>
              <a:lnSpc>
                <a:spcPct val="80000"/>
              </a:lnSpc>
            </a:pPr>
            <a:r>
              <a:rPr lang="hu-HU" sz="2000" dirty="0"/>
              <a:t>~</a:t>
            </a:r>
            <a:r>
              <a:rPr lang="hu-HU" sz="2000" dirty="0" err="1"/>
              <a:t>Kinect</a:t>
            </a: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sz="1400" dirty="0"/>
          </a:p>
        </p:txBody>
      </p:sp>
      <p:sp>
        <p:nvSpPr>
          <p:cNvPr id="3079" name="Rectangle 10"/>
          <p:cNvSpPr>
            <a:spLocks noChangeArrowheads="1"/>
          </p:cNvSpPr>
          <p:nvPr/>
        </p:nvSpPr>
        <p:spPr bwMode="auto">
          <a:xfrm>
            <a:off x="323850" y="1341438"/>
            <a:ext cx="7272338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dirty="0"/>
              <a:t>The </a:t>
            </a:r>
            <a:r>
              <a:rPr lang="hu-HU" dirty="0" err="1"/>
              <a:t>basic</a:t>
            </a:r>
            <a:r>
              <a:rPr lang="hu-HU" dirty="0"/>
              <a:t> </a:t>
            </a:r>
            <a:r>
              <a:rPr lang="hu-HU" dirty="0" err="1"/>
              <a:t>function</a:t>
            </a:r>
            <a:r>
              <a:rPr lang="hu-HU" dirty="0"/>
              <a:t> of </a:t>
            </a:r>
            <a:r>
              <a:rPr lang="hu-HU" dirty="0" err="1"/>
              <a:t>sensors</a:t>
            </a:r>
            <a:r>
              <a:rPr lang="hu-HU" dirty="0"/>
              <a:t> is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receive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ambient</a:t>
            </a:r>
            <a:r>
              <a:rPr lang="hu-HU" dirty="0"/>
              <a:t> and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transmit</a:t>
            </a:r>
            <a:r>
              <a:rPr lang="hu-HU" dirty="0"/>
              <a:t> it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central</a:t>
            </a:r>
            <a:r>
              <a:rPr lang="hu-HU" dirty="0"/>
              <a:t> </a:t>
            </a:r>
            <a:r>
              <a:rPr lang="hu-HU" dirty="0" err="1"/>
              <a:t>system</a:t>
            </a:r>
            <a:r>
              <a:rPr lang="hu-HU" dirty="0"/>
              <a:t>.  </a:t>
            </a:r>
          </a:p>
        </p:txBody>
      </p:sp>
      <p:graphicFrame>
        <p:nvGraphicFramePr>
          <p:cNvPr id="9238" name="Object 22"/>
          <p:cNvGraphicFramePr>
            <a:graphicFrameLocks/>
          </p:cNvGraphicFramePr>
          <p:nvPr/>
        </p:nvGraphicFramePr>
        <p:xfrm>
          <a:off x="5000625" y="2143125"/>
          <a:ext cx="2906713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9" name="CorelDRAW!" r:id="rId3" imgW="8742578" imgH="3539642" progId="">
                  <p:embed/>
                </p:oleObj>
              </mc:Choice>
              <mc:Fallback>
                <p:oleObj name="CorelDRAW!" r:id="rId3" imgW="8742578" imgH="3539642" progId="">
                  <p:embed/>
                  <p:pic>
                    <p:nvPicPr>
                      <p:cNvPr id="0" name="Picture 6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2143125"/>
                        <a:ext cx="2906713" cy="216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9" name="Object 23"/>
          <p:cNvGraphicFramePr>
            <a:graphicFrameLocks noChangeAspect="1"/>
          </p:cNvGraphicFramePr>
          <p:nvPr/>
        </p:nvGraphicFramePr>
        <p:xfrm>
          <a:off x="4929188" y="4357688"/>
          <a:ext cx="246538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0" name="CorelDRAW!" r:id="rId5" imgW="8742578" imgH="3539642" progId="">
                  <p:embed/>
                </p:oleObj>
              </mc:Choice>
              <mc:Fallback>
                <p:oleObj name="CorelDRAW!" r:id="rId5" imgW="8742578" imgH="3539642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88" y="4357688"/>
                        <a:ext cx="2465387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0" name="Object 24"/>
          <p:cNvGraphicFramePr>
            <a:graphicFrameLocks noChangeAspect="1"/>
          </p:cNvGraphicFramePr>
          <p:nvPr/>
        </p:nvGraphicFramePr>
        <p:xfrm>
          <a:off x="7353300" y="5922963"/>
          <a:ext cx="179070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1" name="CorelDRAW!" r:id="rId7" imgW="2567635" imgH="1340510" progId="">
                  <p:embed/>
                </p:oleObj>
              </mc:Choice>
              <mc:Fallback>
                <p:oleObj name="CorelDRAW!" r:id="rId7" imgW="2567635" imgH="1340510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3300" y="5922963"/>
                        <a:ext cx="1790700" cy="9350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8834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Szenzorok</a:t>
            </a:r>
          </a:p>
        </p:txBody>
      </p:sp>
      <p:pic>
        <p:nvPicPr>
          <p:cNvPr id="8" name="Picture 2" descr="D:\_work\2010\TDK_2010\forrás\101ND70S\DSC_5302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087724" y="0"/>
            <a:ext cx="4968552" cy="6775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églalap 4"/>
          <p:cNvSpPr/>
          <p:nvPr/>
        </p:nvSpPr>
        <p:spPr>
          <a:xfrm>
            <a:off x="0" y="6611779"/>
            <a:ext cx="22733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http://nik.uni-obuda.hu/somlyai/robot/</a:t>
            </a:r>
          </a:p>
        </p:txBody>
      </p:sp>
    </p:spTree>
    <p:extLst>
      <p:ext uri="{BB962C8B-B14F-4D97-AF65-F5344CB8AC3E}">
        <p14:creationId xmlns:p14="http://schemas.microsoft.com/office/powerpoint/2010/main" val="4221534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Szenzorok</a:t>
            </a:r>
          </a:p>
        </p:txBody>
      </p:sp>
      <p:graphicFrame>
        <p:nvGraphicFramePr>
          <p:cNvPr id="9238" name="Object 22"/>
          <p:cNvGraphicFramePr>
            <a:graphicFrameLocks/>
          </p:cNvGraphicFramePr>
          <p:nvPr/>
        </p:nvGraphicFramePr>
        <p:xfrm>
          <a:off x="5000625" y="2143125"/>
          <a:ext cx="2906713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9" name="CorelDRAW!" r:id="rId3" imgW="8742578" imgH="3539642" progId="">
                  <p:embed/>
                </p:oleObj>
              </mc:Choice>
              <mc:Fallback>
                <p:oleObj name="CorelDRAW!" r:id="rId3" imgW="8742578" imgH="3539642" progId="">
                  <p:embed/>
                  <p:pic>
                    <p:nvPicPr>
                      <p:cNvPr id="0" name="Picture 4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2143125"/>
                        <a:ext cx="2906713" cy="216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Kép 6" descr="D:\_work\2010\TDK_2010\forrás\laserDetect_vcomb.bmp"/>
          <p:cNvPicPr>
            <a:picLocks noChangeAspect="1" noChangeArrowheads="1"/>
          </p:cNvPicPr>
          <p:nvPr/>
        </p:nvPicPr>
        <p:blipFill rotWithShape="1">
          <a:blip r:embed="rId5" cstate="print">
            <a:extLst/>
          </a:blip>
          <a:srcRect/>
          <a:stretch/>
        </p:blipFill>
        <p:spPr bwMode="auto">
          <a:xfrm>
            <a:off x="5148064" y="4149080"/>
            <a:ext cx="3507477" cy="19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10" name="Kép 9" descr="D:\_work\2010\TDK_2010\forrás\laserDetect_vcomb.bmp"/>
          <p:cNvPicPr>
            <a:picLocks noChangeAspect="1" noChangeArrowheads="1"/>
          </p:cNvPicPr>
          <p:nvPr/>
        </p:nvPicPr>
        <p:blipFill rotWithShape="1">
          <a:blip r:embed="rId6" cstate="print">
            <a:extLst/>
          </a:blip>
          <a:srcRect/>
          <a:stretch/>
        </p:blipFill>
        <p:spPr bwMode="auto">
          <a:xfrm>
            <a:off x="755576" y="4221088"/>
            <a:ext cx="3525745" cy="19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11" name="Kép 6" descr="D:\_work\2010\TDK_2010\forrás\laserDetect_vcomb.bmp"/>
          <p:cNvPicPr>
            <a:picLocks noChangeAspect="1" noChangeArrowheads="1"/>
          </p:cNvPicPr>
          <p:nvPr/>
        </p:nvPicPr>
        <p:blipFill rotWithShape="1">
          <a:blip r:embed="rId7" cstate="print">
            <a:extLst/>
          </a:blip>
          <a:srcRect l="5420" t="-383" r="51446" b="57444"/>
          <a:stretch/>
        </p:blipFill>
        <p:spPr bwMode="auto">
          <a:xfrm>
            <a:off x="1331640" y="332656"/>
            <a:ext cx="6660232" cy="37547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sp>
        <p:nvSpPr>
          <p:cNvPr id="12" name="Téglalap 11"/>
          <p:cNvSpPr/>
          <p:nvPr/>
        </p:nvSpPr>
        <p:spPr>
          <a:xfrm>
            <a:off x="0" y="6611779"/>
            <a:ext cx="22733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http://nik.uni-obuda.hu/somlyai/robot/</a:t>
            </a:r>
          </a:p>
        </p:txBody>
      </p:sp>
    </p:spTree>
    <p:extLst>
      <p:ext uri="{BB962C8B-B14F-4D97-AF65-F5344CB8AC3E}">
        <p14:creationId xmlns:p14="http://schemas.microsoft.com/office/powerpoint/2010/main" val="2886368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5" descr="D:\_work\2010\TDK_2010\forrás\__tttttt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4717405" cy="68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églalap 5"/>
          <p:cNvSpPr/>
          <p:nvPr/>
        </p:nvSpPr>
        <p:spPr>
          <a:xfrm>
            <a:off x="0" y="6611779"/>
            <a:ext cx="22733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dirty="0"/>
              <a:t>http://nik.uni-obuda.hu/somlyai/robot/</a:t>
            </a:r>
          </a:p>
        </p:txBody>
      </p:sp>
    </p:spTree>
    <p:extLst>
      <p:ext uri="{BB962C8B-B14F-4D97-AF65-F5344CB8AC3E}">
        <p14:creationId xmlns:p14="http://schemas.microsoft.com/office/powerpoint/2010/main" val="241504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Intelligent</a:t>
            </a:r>
            <a:r>
              <a:rPr lang="hu-HU" dirty="0"/>
              <a:t> </a:t>
            </a:r>
            <a:r>
              <a:rPr lang="hu-HU" dirty="0" err="1"/>
              <a:t>Sensors</a:t>
            </a:r>
            <a:endParaRPr lang="hu-HU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683000" cy="37734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dirty="0" err="1"/>
              <a:t>Properties</a:t>
            </a:r>
            <a:r>
              <a:rPr lang="hu-HU" sz="2800" dirty="0"/>
              <a:t> of </a:t>
            </a:r>
            <a:r>
              <a:rPr lang="hu-HU" sz="2800" dirty="0" err="1"/>
              <a:t>Intelligent</a:t>
            </a:r>
            <a:r>
              <a:rPr lang="hu-HU" sz="2800" dirty="0"/>
              <a:t> </a:t>
            </a:r>
            <a:r>
              <a:rPr lang="hu-HU" sz="2800" dirty="0" err="1"/>
              <a:t>sensors</a:t>
            </a:r>
            <a:r>
              <a:rPr lang="hu-HU" sz="2800" dirty="0"/>
              <a:t>: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Self-calibration</a:t>
            </a:r>
          </a:p>
          <a:p>
            <a:pPr lvl="1">
              <a:lnSpc>
                <a:spcPct val="90000"/>
              </a:lnSpc>
            </a:pPr>
            <a:r>
              <a:rPr lang="hu-HU" sz="2400" dirty="0" err="1"/>
              <a:t>Self</a:t>
            </a:r>
            <a:r>
              <a:rPr lang="hu-HU" sz="2400" dirty="0"/>
              <a:t> </a:t>
            </a:r>
            <a:r>
              <a:rPr lang="hu-HU" sz="2400" dirty="0" err="1"/>
              <a:t>Diagnosis</a:t>
            </a:r>
            <a:endParaRPr lang="hu-HU" sz="2400" dirty="0"/>
          </a:p>
          <a:p>
            <a:pPr lvl="1">
              <a:lnSpc>
                <a:spcPct val="90000"/>
              </a:lnSpc>
            </a:pPr>
            <a:r>
              <a:rPr lang="hu-HU" sz="2400" dirty="0"/>
              <a:t>Dynamic sensitivity</a:t>
            </a:r>
          </a:p>
          <a:p>
            <a:pPr lvl="1">
              <a:lnSpc>
                <a:spcPct val="90000"/>
              </a:lnSpc>
            </a:pPr>
            <a:r>
              <a:rPr lang="hu-HU" sz="2400" dirty="0" err="1"/>
              <a:t>Programming</a:t>
            </a:r>
            <a:r>
              <a:rPr lang="hu-HU" sz="2400" dirty="0"/>
              <a:t>, </a:t>
            </a:r>
            <a:r>
              <a:rPr lang="hu-HU" sz="2400" dirty="0" err="1"/>
              <a:t>remote</a:t>
            </a:r>
            <a:r>
              <a:rPr lang="hu-HU" sz="2400" dirty="0"/>
              <a:t> </a:t>
            </a:r>
            <a:r>
              <a:rPr lang="hu-HU" sz="2400" dirty="0" err="1"/>
              <a:t>control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290769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124744"/>
            <a:ext cx="7416824" cy="525658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sz="2800" dirty="0"/>
              <a:t>The </a:t>
            </a:r>
            <a:r>
              <a:rPr lang="hu-HU" sz="2800" dirty="0" err="1"/>
              <a:t>aim</a:t>
            </a:r>
            <a:r>
              <a:rPr lang="hu-HU" sz="2800" dirty="0"/>
              <a:t> of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hu-HU" sz="2800" dirty="0" err="1"/>
              <a:t>navigation</a:t>
            </a:r>
            <a:r>
              <a:rPr lang="hu-HU" sz="2800" dirty="0"/>
              <a:t> is </a:t>
            </a:r>
            <a:r>
              <a:rPr lang="hu-HU" sz="2800" dirty="0" err="1"/>
              <a:t>to</a:t>
            </a:r>
            <a:r>
              <a:rPr lang="hu-HU" sz="2800" dirty="0"/>
              <a:t> </a:t>
            </a:r>
            <a:r>
              <a:rPr lang="hu-HU" sz="2800" dirty="0" err="1"/>
              <a:t>reach</a:t>
            </a:r>
            <a:r>
              <a:rPr lang="hu-HU" sz="2800" dirty="0"/>
              <a:t> a </a:t>
            </a:r>
            <a:r>
              <a:rPr lang="hu-HU" sz="2800" dirty="0" err="1"/>
              <a:t>certain</a:t>
            </a:r>
            <a:r>
              <a:rPr lang="hu-HU" sz="2800" dirty="0"/>
              <a:t> </a:t>
            </a:r>
            <a:r>
              <a:rPr lang="hu-HU" sz="2800" dirty="0" err="1"/>
              <a:t>point</a:t>
            </a:r>
            <a:r>
              <a:rPr lang="hu-HU" sz="2800" dirty="0"/>
              <a:t>/</a:t>
            </a:r>
            <a:r>
              <a:rPr lang="hu-HU" sz="2800" dirty="0" err="1"/>
              <a:t>destination</a:t>
            </a:r>
            <a:r>
              <a:rPr lang="hu-HU" sz="2800" dirty="0"/>
              <a:t>. During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hu-HU" sz="2800" dirty="0" err="1"/>
              <a:t>movement</a:t>
            </a:r>
            <a:r>
              <a:rPr lang="hu-HU" sz="2800" dirty="0"/>
              <a:t> </a:t>
            </a:r>
            <a:r>
              <a:rPr lang="hu-HU" sz="2800" dirty="0" err="1"/>
              <a:t>there</a:t>
            </a:r>
            <a:r>
              <a:rPr lang="hu-HU" sz="2800" dirty="0"/>
              <a:t> </a:t>
            </a:r>
            <a:r>
              <a:rPr lang="hu-HU" sz="2800" dirty="0" err="1"/>
              <a:t>are</a:t>
            </a:r>
            <a:r>
              <a:rPr lang="hu-HU" sz="2800" dirty="0"/>
              <a:t> </a:t>
            </a:r>
            <a:r>
              <a:rPr lang="hu-HU" sz="2800" dirty="0" err="1"/>
              <a:t>factors</a:t>
            </a:r>
            <a:r>
              <a:rPr lang="hu-HU" sz="2800" dirty="0"/>
              <a:t> </a:t>
            </a:r>
            <a:r>
              <a:rPr lang="hu-HU" sz="2800" dirty="0" err="1"/>
              <a:t>that</a:t>
            </a:r>
            <a:r>
              <a:rPr lang="hu-HU" sz="2800" dirty="0"/>
              <a:t> </a:t>
            </a:r>
            <a:r>
              <a:rPr lang="hu-HU" sz="2800" dirty="0" err="1"/>
              <a:t>should</a:t>
            </a:r>
            <a:r>
              <a:rPr lang="hu-HU" sz="2800" dirty="0"/>
              <a:t> be </a:t>
            </a:r>
            <a:r>
              <a:rPr lang="hu-HU" sz="2800" dirty="0" err="1"/>
              <a:t>considered</a:t>
            </a:r>
            <a:r>
              <a:rPr lang="hu-HU" sz="28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hu-HU" dirty="0"/>
              <a:t>The movement options of the robot</a:t>
            </a:r>
          </a:p>
          <a:p>
            <a:pPr lvl="1" eaLnBrk="1" hangingPunct="1">
              <a:lnSpc>
                <a:spcPct val="80000"/>
              </a:lnSpc>
            </a:pPr>
            <a:r>
              <a:rPr lang="hu-HU" dirty="0"/>
              <a:t>The </a:t>
            </a:r>
            <a:r>
              <a:rPr lang="hu-HU" dirty="0" err="1"/>
              <a:t>resource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is </a:t>
            </a:r>
            <a:r>
              <a:rPr lang="hu-HU" dirty="0" err="1"/>
              <a:t>needed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movement</a:t>
            </a:r>
            <a:endParaRPr lang="hu-HU" dirty="0"/>
          </a:p>
          <a:p>
            <a:pPr lvl="1" eaLnBrk="1" hangingPunct="1">
              <a:lnSpc>
                <a:spcPct val="80000"/>
              </a:lnSpc>
            </a:pPr>
            <a:r>
              <a:rPr lang="hu-HU" dirty="0"/>
              <a:t>Time</a:t>
            </a:r>
          </a:p>
          <a:p>
            <a:pPr lvl="1">
              <a:lnSpc>
                <a:spcPct val="80000"/>
              </a:lnSpc>
            </a:pPr>
            <a:r>
              <a:rPr lang="hu-HU" dirty="0" err="1"/>
              <a:t>Mechanical</a:t>
            </a:r>
            <a:r>
              <a:rPr lang="hu-HU" dirty="0"/>
              <a:t> </a:t>
            </a:r>
            <a:r>
              <a:rPr lang="hu-HU" dirty="0" err="1"/>
              <a:t>properties</a:t>
            </a:r>
            <a:endParaRPr lang="hu-HU" dirty="0"/>
          </a:p>
          <a:p>
            <a:pPr lvl="1">
              <a:lnSpc>
                <a:spcPct val="80000"/>
              </a:lnSpc>
            </a:pPr>
            <a:r>
              <a:rPr lang="hu-HU" dirty="0"/>
              <a:t>Terrain</a:t>
            </a:r>
          </a:p>
          <a:p>
            <a:pPr>
              <a:lnSpc>
                <a:spcPct val="80000"/>
              </a:lnSpc>
            </a:pPr>
            <a:r>
              <a:rPr lang="hu-HU" dirty="0" err="1"/>
              <a:t>Known</a:t>
            </a:r>
            <a:r>
              <a:rPr lang="hu-HU" dirty="0"/>
              <a:t> / </a:t>
            </a:r>
            <a:r>
              <a:rPr lang="hu-HU" dirty="0" err="1"/>
              <a:t>Unknown</a:t>
            </a:r>
            <a:r>
              <a:rPr lang="hu-HU" dirty="0"/>
              <a:t> Terrain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99592" y="1124744"/>
            <a:ext cx="77048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800" dirty="0" err="1"/>
              <a:t>Avoiding</a:t>
            </a:r>
            <a:r>
              <a:rPr lang="hu-HU" sz="2800" dirty="0"/>
              <a:t> </a:t>
            </a:r>
            <a:r>
              <a:rPr lang="hu-HU" sz="2800" dirty="0" err="1"/>
              <a:t>obstacles</a:t>
            </a:r>
            <a:r>
              <a:rPr lang="hu-HU" sz="2800" dirty="0"/>
              <a:t> and </a:t>
            </a:r>
            <a:r>
              <a:rPr lang="hu-HU" sz="2800" dirty="0" err="1"/>
              <a:t>path</a:t>
            </a:r>
            <a:r>
              <a:rPr lang="hu-HU" sz="2800" dirty="0"/>
              <a:t> </a:t>
            </a:r>
            <a:r>
              <a:rPr lang="hu-HU" sz="2800" dirty="0" err="1"/>
              <a:t>finding</a:t>
            </a:r>
            <a:r>
              <a:rPr lang="hu-HU" sz="2800" dirty="0"/>
              <a:t>: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Rule-based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/>
              <a:t>Modified/advanced rule-based algorithm.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Neural-based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Experiance</a:t>
            </a:r>
            <a:r>
              <a:rPr lang="hu-HU" sz="2800" dirty="0"/>
              <a:t> </a:t>
            </a:r>
            <a:r>
              <a:rPr lang="hu-HU" sz="2800" dirty="0" err="1"/>
              <a:t>based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Wavefront</a:t>
            </a:r>
            <a:r>
              <a:rPr lang="hu-HU" sz="2800" dirty="0"/>
              <a:t> </a:t>
            </a:r>
            <a:r>
              <a:rPr lang="hu-HU" sz="2800" dirty="0" err="1"/>
              <a:t>propagation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 err="1"/>
              <a:t>Modified</a:t>
            </a:r>
            <a:r>
              <a:rPr lang="hu-HU" sz="2800" dirty="0"/>
              <a:t>/Advanced </a:t>
            </a:r>
            <a:r>
              <a:rPr lang="hu-HU" sz="2800" dirty="0" err="1"/>
              <a:t>Wavefront</a:t>
            </a:r>
            <a:r>
              <a:rPr lang="hu-HU" sz="2800" dirty="0"/>
              <a:t> </a:t>
            </a:r>
            <a:r>
              <a:rPr lang="hu-HU" sz="2800" dirty="0" err="1"/>
              <a:t>propagation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  <a:p>
            <a:pPr marL="536575" lvl="2" indent="-361950">
              <a:buFont typeface="Arial" pitchFamily="34" charset="0"/>
              <a:buChar char="•"/>
            </a:pPr>
            <a:r>
              <a:rPr lang="hu-HU" sz="2800" dirty="0"/>
              <a:t>GVD-</a:t>
            </a:r>
            <a:r>
              <a:rPr lang="hu-HU" sz="2800" dirty="0" err="1"/>
              <a:t>based</a:t>
            </a:r>
            <a:r>
              <a:rPr lang="hu-HU" sz="2800" dirty="0"/>
              <a:t>, </a:t>
            </a:r>
            <a:r>
              <a:rPr lang="hu-HU" sz="2800" dirty="0" err="1"/>
              <a:t>graph</a:t>
            </a:r>
            <a:r>
              <a:rPr lang="hu-HU" sz="2800" dirty="0"/>
              <a:t> </a:t>
            </a:r>
            <a:r>
              <a:rPr lang="hu-HU" sz="2800" dirty="0" err="1"/>
              <a:t>traversal</a:t>
            </a:r>
            <a:r>
              <a:rPr lang="hu-HU" sz="2800" dirty="0"/>
              <a:t> </a:t>
            </a:r>
            <a:r>
              <a:rPr lang="hu-HU" sz="2800" dirty="0" err="1"/>
              <a:t>algorithm</a:t>
            </a:r>
            <a:r>
              <a:rPr lang="hu-H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3939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0" name="Picture 4" descr="szab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"/>
            <a:ext cx="9144000" cy="6858000"/>
          </a:xfrm>
          <a:noFill/>
        </p:spPr>
      </p:pic>
      <p:sp>
        <p:nvSpPr>
          <p:cNvPr id="10" name="Téglalap 9"/>
          <p:cNvSpPr/>
          <p:nvPr/>
        </p:nvSpPr>
        <p:spPr>
          <a:xfrm>
            <a:off x="3851920" y="5380672"/>
            <a:ext cx="522352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 err="1">
                <a:latin typeface="Calibri" pitchFamily="34" charset="0"/>
                <a:cs typeface="Calibri" pitchFamily="34" charset="0"/>
              </a:rPr>
              <a:t>Rule-based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algorithm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lvl="2"/>
            <a:r>
              <a:rPr lang="hu-HU" dirty="0" err="1">
                <a:latin typeface="Calibri" pitchFamily="34" charset="0"/>
                <a:cs typeface="Calibri" pitchFamily="34" charset="0"/>
              </a:rPr>
              <a:t>Based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each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position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a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decesion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has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to</a:t>
            </a:r>
            <a:r>
              <a:rPr lang="hu-HU" dirty="0">
                <a:latin typeface="Calibri" pitchFamily="34" charset="0"/>
                <a:cs typeface="Calibri" pitchFamily="34" charset="0"/>
              </a:rPr>
              <a:t> be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written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lvl="2"/>
            <a:r>
              <a:rPr lang="hu-HU" dirty="0" err="1">
                <a:latin typeface="Calibri" pitchFamily="34" charset="0"/>
                <a:cs typeface="Calibri" pitchFamily="34" charset="0"/>
              </a:rPr>
              <a:t>E.g</a:t>
            </a:r>
            <a:r>
              <a:rPr lang="hu-HU" dirty="0">
                <a:latin typeface="Calibri" pitchFamily="34" charset="0"/>
                <a:cs typeface="Calibri" pitchFamily="34" charset="0"/>
              </a:rPr>
              <a:t>.: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Destination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is in front of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us</a:t>
            </a:r>
            <a:r>
              <a:rPr lang="hu-HU" dirty="0">
                <a:latin typeface="Calibri" pitchFamily="34" charset="0"/>
                <a:cs typeface="Calibri" pitchFamily="34" charset="0"/>
              </a:rPr>
              <a:t>, go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forward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lvl="2"/>
            <a:r>
              <a:rPr lang="hu-HU" dirty="0">
                <a:latin typeface="Calibri" pitchFamily="34" charset="0"/>
                <a:cs typeface="Calibri" pitchFamily="34" charset="0"/>
              </a:rPr>
              <a:t>It is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not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guaranteed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it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will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find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the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destination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4210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3" name="Picture 7" descr="memo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2700" y="1"/>
            <a:ext cx="9156700" cy="6858000"/>
          </a:xfrm>
          <a:noFill/>
        </p:spPr>
      </p:pic>
      <p:sp>
        <p:nvSpPr>
          <p:cNvPr id="9" name="Téglalap 8"/>
          <p:cNvSpPr/>
          <p:nvPr/>
        </p:nvSpPr>
        <p:spPr>
          <a:xfrm>
            <a:off x="3059832" y="5589240"/>
            <a:ext cx="587045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 err="1"/>
              <a:t>Modified</a:t>
            </a:r>
            <a:r>
              <a:rPr lang="hu-HU" dirty="0"/>
              <a:t>/</a:t>
            </a:r>
            <a:r>
              <a:rPr lang="hu-HU" dirty="0" err="1"/>
              <a:t>advanced</a:t>
            </a:r>
            <a:r>
              <a:rPr lang="hu-HU" dirty="0"/>
              <a:t> </a:t>
            </a:r>
            <a:r>
              <a:rPr lang="hu-HU" dirty="0" err="1"/>
              <a:t>rule-based</a:t>
            </a:r>
            <a:r>
              <a:rPr lang="hu-HU" dirty="0"/>
              <a:t> </a:t>
            </a:r>
            <a:r>
              <a:rPr lang="hu-HU" dirty="0" err="1"/>
              <a:t>algorithm</a:t>
            </a:r>
            <a:r>
              <a:rPr lang="hu-HU" dirty="0"/>
              <a:t> </a:t>
            </a:r>
          </a:p>
          <a:p>
            <a:pPr lvl="2"/>
            <a:r>
              <a:rPr lang="hu-HU" dirty="0">
                <a:latin typeface="Calibri" pitchFamily="34" charset="0"/>
                <a:cs typeface="Calibri" pitchFamily="34" charset="0"/>
              </a:rPr>
              <a:t>It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can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save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steps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into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its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memory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lvl="2"/>
            <a:r>
              <a:rPr lang="hu-HU" dirty="0">
                <a:latin typeface="Calibri" pitchFamily="34" charset="0"/>
                <a:cs typeface="Calibri" pitchFamily="34" charset="0"/>
              </a:rPr>
              <a:t>It is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not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guaranteed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it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will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find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the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destination</a:t>
            </a:r>
            <a:r>
              <a:rPr lang="hu-HU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0927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9" name="Picture 13" descr="summ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950" y="5084763"/>
            <a:ext cx="23050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gvd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5106988"/>
            <a:ext cx="2306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 descr="mod_hul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3357563"/>
            <a:ext cx="226695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hullam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3429000"/>
            <a:ext cx="2305050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 descr="neural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85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4500562" y="5589240"/>
            <a:ext cx="435771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 err="1">
                <a:latin typeface="Calibri" pitchFamily="34" charset="0"/>
                <a:cs typeface="Calibri" pitchFamily="34" charset="0"/>
              </a:rPr>
              <a:t>Neural-based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algorithm</a:t>
            </a:r>
            <a:endParaRPr lang="hu-HU" dirty="0">
              <a:latin typeface="Calibri" pitchFamily="34" charset="0"/>
              <a:cs typeface="Calibri" pitchFamily="34" charset="0"/>
            </a:endParaRPr>
          </a:p>
          <a:p>
            <a:pPr marL="85725" lvl="2"/>
            <a:r>
              <a:rPr lang="hu-HU" dirty="0">
                <a:latin typeface="Calibri" pitchFamily="34" charset="0"/>
                <a:cs typeface="Calibri" pitchFamily="34" charset="0"/>
              </a:rPr>
              <a:t>~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Rule-based</a:t>
            </a:r>
            <a:r>
              <a:rPr lang="hu-HU" dirty="0">
                <a:latin typeface="Calibri" pitchFamily="34" charset="0"/>
                <a:cs typeface="Calibri" pitchFamily="34" charset="0"/>
              </a:rPr>
              <a:t> +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neural</a:t>
            </a:r>
            <a:r>
              <a:rPr lang="hu-HU" dirty="0">
                <a:latin typeface="Calibri" pitchFamily="34" charset="0"/>
                <a:cs typeface="Calibri" pitchFamily="34" charset="0"/>
              </a:rPr>
              <a:t> </a:t>
            </a:r>
            <a:r>
              <a:rPr lang="hu-HU" dirty="0" err="1">
                <a:latin typeface="Calibri" pitchFamily="34" charset="0"/>
                <a:cs typeface="Calibri" pitchFamily="34" charset="0"/>
              </a:rPr>
              <a:t>network</a:t>
            </a:r>
            <a:endParaRPr lang="hu-H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04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9" name="Picture 13" descr="summ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950" y="5084763"/>
            <a:ext cx="23050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gvd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5106988"/>
            <a:ext cx="2306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 descr="mod_hul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3357563"/>
            <a:ext cx="226695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hullam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églalap 6"/>
          <p:cNvSpPr/>
          <p:nvPr/>
        </p:nvSpPr>
        <p:spPr>
          <a:xfrm>
            <a:off x="4000464" y="6211669"/>
            <a:ext cx="514353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algorithm</a:t>
            </a:r>
            <a:r>
              <a:rPr lang="hu-HU" dirty="0"/>
              <a:t>.</a:t>
            </a:r>
          </a:p>
          <a:p>
            <a:pPr marL="85725" lvl="2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exists</a:t>
            </a:r>
            <a:r>
              <a:rPr lang="hu-HU" dirty="0"/>
              <a:t> a </a:t>
            </a:r>
            <a:r>
              <a:rPr lang="hu-HU" dirty="0" err="1"/>
              <a:t>path</a:t>
            </a:r>
            <a:r>
              <a:rPr lang="hu-HU" dirty="0"/>
              <a:t>, it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it (</a:t>
            </a:r>
            <a:r>
              <a:rPr lang="hu-HU" dirty="0" err="1"/>
              <a:t>always</a:t>
            </a:r>
            <a:r>
              <a:rPr lang="hu-H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61588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9" name="Picture 13" descr="summ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950" y="5084763"/>
            <a:ext cx="23050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gvd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5106988"/>
            <a:ext cx="23066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 descr="mod_hul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6481" y="0"/>
            <a:ext cx="9190481" cy="690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églalap 5"/>
          <p:cNvSpPr/>
          <p:nvPr/>
        </p:nvSpPr>
        <p:spPr>
          <a:xfrm>
            <a:off x="2951312" y="5657671"/>
            <a:ext cx="619268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85725" lvl="2"/>
            <a:r>
              <a:rPr lang="hu-HU" dirty="0" err="1"/>
              <a:t>Wavefront</a:t>
            </a:r>
            <a:r>
              <a:rPr lang="hu-HU" dirty="0"/>
              <a:t> </a:t>
            </a:r>
            <a:r>
              <a:rPr lang="hu-HU" dirty="0" err="1"/>
              <a:t>propagation</a:t>
            </a:r>
            <a:r>
              <a:rPr lang="hu-HU" dirty="0"/>
              <a:t> </a:t>
            </a:r>
            <a:r>
              <a:rPr lang="hu-HU" dirty="0" err="1"/>
              <a:t>algorithm</a:t>
            </a:r>
            <a:r>
              <a:rPr lang="hu-HU" dirty="0"/>
              <a:t>.(</a:t>
            </a:r>
            <a:r>
              <a:rPr lang="hu-HU" dirty="0" err="1"/>
              <a:t>Unknown</a:t>
            </a:r>
            <a:r>
              <a:rPr lang="hu-HU" dirty="0"/>
              <a:t> </a:t>
            </a:r>
            <a:r>
              <a:rPr lang="hu-HU" dirty="0" err="1"/>
              <a:t>Terrian</a:t>
            </a:r>
            <a:r>
              <a:rPr lang="hu-HU" dirty="0"/>
              <a:t>)</a:t>
            </a:r>
          </a:p>
          <a:p>
            <a:pPr marL="85725" lvl="2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exist</a:t>
            </a:r>
            <a:r>
              <a:rPr lang="hu-HU" dirty="0"/>
              <a:t> a </a:t>
            </a:r>
            <a:r>
              <a:rPr lang="hu-HU" dirty="0" err="1"/>
              <a:t>path</a:t>
            </a:r>
            <a:r>
              <a:rPr lang="hu-HU" dirty="0"/>
              <a:t>, it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it (</a:t>
            </a:r>
            <a:r>
              <a:rPr lang="hu-HU" dirty="0" err="1"/>
              <a:t>always</a:t>
            </a:r>
            <a:r>
              <a:rPr lang="hu-HU" dirty="0"/>
              <a:t>), </a:t>
            </a:r>
            <a:r>
              <a:rPr lang="hu-HU" dirty="0" err="1"/>
              <a:t>but</a:t>
            </a:r>
            <a:r>
              <a:rPr lang="hu-HU" dirty="0"/>
              <a:t> it is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guaranteed</a:t>
            </a:r>
            <a:r>
              <a:rPr lang="hu-HU" dirty="0"/>
              <a:t> it </a:t>
            </a:r>
            <a:r>
              <a:rPr lang="hu-HU" dirty="0" err="1"/>
              <a:t>will</a:t>
            </a:r>
            <a:r>
              <a:rPr lang="hu-HU" dirty="0"/>
              <a:t> be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shortest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96316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9" name="Picture 13" descr="summ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950" y="5084763"/>
            <a:ext cx="23050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gvd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1"/>
            <a:ext cx="98849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4283968" y="5805264"/>
            <a:ext cx="4574312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/>
            <a:r>
              <a:rPr lang="hu-HU" dirty="0"/>
              <a:t>GVD </a:t>
            </a:r>
            <a:r>
              <a:rPr lang="hu-HU" dirty="0" err="1"/>
              <a:t>algorithm</a:t>
            </a:r>
            <a:r>
              <a:rPr lang="hu-HU" dirty="0"/>
              <a:t>.</a:t>
            </a:r>
          </a:p>
          <a:p>
            <a:pPr marL="85725" lvl="2"/>
            <a:r>
              <a:rPr lang="hu-HU" dirty="0" err="1"/>
              <a:t>Safest</a:t>
            </a:r>
            <a:r>
              <a:rPr lang="hu-HU" dirty="0"/>
              <a:t> </a:t>
            </a:r>
            <a:r>
              <a:rPr lang="hu-HU" dirty="0" err="1"/>
              <a:t>path</a:t>
            </a:r>
            <a:r>
              <a:rPr lang="hu-HU" dirty="0"/>
              <a:t>.</a:t>
            </a:r>
          </a:p>
          <a:p>
            <a:pPr marL="85725" lvl="2"/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exist</a:t>
            </a:r>
            <a:r>
              <a:rPr lang="hu-HU" dirty="0"/>
              <a:t> a </a:t>
            </a:r>
            <a:r>
              <a:rPr lang="hu-HU" dirty="0" err="1"/>
              <a:t>path</a:t>
            </a:r>
            <a:r>
              <a:rPr lang="hu-HU" dirty="0"/>
              <a:t>, it </a:t>
            </a:r>
            <a:r>
              <a:rPr lang="hu-HU" dirty="0" err="1"/>
              <a:t>will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it (</a:t>
            </a:r>
            <a:r>
              <a:rPr lang="hu-HU" dirty="0" err="1"/>
              <a:t>always</a:t>
            </a:r>
            <a:r>
              <a:rPr lang="hu-H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70405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/>
              <a:t>Navigáció</a:t>
            </a:r>
          </a:p>
        </p:txBody>
      </p:sp>
      <p:pic>
        <p:nvPicPr>
          <p:cNvPr id="19469" name="Picture 13" descr="summ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églalap 3"/>
          <p:cNvSpPr/>
          <p:nvPr/>
        </p:nvSpPr>
        <p:spPr>
          <a:xfrm>
            <a:off x="0" y="5929330"/>
            <a:ext cx="43576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87313" lvl="2"/>
            <a:r>
              <a:rPr lang="hu-HU" dirty="0" err="1"/>
              <a:t>Comparison</a:t>
            </a:r>
            <a:r>
              <a:rPr lang="hu-HU" dirty="0"/>
              <a:t> of </a:t>
            </a:r>
            <a:r>
              <a:rPr lang="hu-HU" dirty="0" err="1"/>
              <a:t>different</a:t>
            </a:r>
            <a:r>
              <a:rPr lang="hu-HU" dirty="0"/>
              <a:t> </a:t>
            </a:r>
            <a:r>
              <a:rPr lang="hu-HU" dirty="0" err="1"/>
              <a:t>algorithms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86617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13104</TotalTime>
  <Words>830</Words>
  <Application>Microsoft Office PowerPoint</Application>
  <PresentationFormat>Diavetítés a képernyőre (4:3 oldalarány)</PresentationFormat>
  <Paragraphs>217</Paragraphs>
  <Slides>33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Office-téma</vt:lpstr>
      <vt:lpstr>Dokumentum</vt:lpstr>
      <vt:lpstr>CorelWEB.DRAW</vt:lpstr>
      <vt:lpstr>CorelDRAW!</vt:lpstr>
      <vt:lpstr>Intelligent Systems 2017 Spring</vt:lpstr>
      <vt:lpstr>Requirements</vt:lpstr>
      <vt:lpstr>Tests</vt:lpstr>
      <vt:lpstr>Materials:  mobil.nik.uni-obuda.hu/en/ </vt:lpstr>
      <vt:lpstr>Mobile robots (path finder I.)</vt:lpstr>
      <vt:lpstr>PowerPoint bemutató</vt:lpstr>
      <vt:lpstr>BEAM robots</vt:lpstr>
      <vt:lpstr>BEAM robots</vt:lpstr>
      <vt:lpstr>Robot or automata?</vt:lpstr>
      <vt:lpstr>Usage of Robots</vt:lpstr>
      <vt:lpstr>Usage Of Robots</vt:lpstr>
      <vt:lpstr>Sensors</vt:lpstr>
      <vt:lpstr>Sensors</vt:lpstr>
      <vt:lpstr>Sensors</vt:lpstr>
      <vt:lpstr>Sensors</vt:lpstr>
      <vt:lpstr>Sensors</vt:lpstr>
      <vt:lpstr>Sensors</vt:lpstr>
      <vt:lpstr>Sensors</vt:lpstr>
      <vt:lpstr>Sensors</vt:lpstr>
      <vt:lpstr>Sensors</vt:lpstr>
      <vt:lpstr>Szenzorok</vt:lpstr>
      <vt:lpstr>Szenzorok</vt:lpstr>
      <vt:lpstr>PowerPoint bemutató</vt:lpstr>
      <vt:lpstr>Intelligent Sensors</vt:lpstr>
      <vt:lpstr>Navigation</vt:lpstr>
      <vt:lpstr>Navigation</vt:lpstr>
      <vt:lpstr>Navigáció</vt:lpstr>
      <vt:lpstr>Navigáció</vt:lpstr>
      <vt:lpstr>Navigáció</vt:lpstr>
      <vt:lpstr>Navigáció</vt:lpstr>
      <vt:lpstr>Navigáció</vt:lpstr>
      <vt:lpstr>Navigáció</vt:lpstr>
      <vt:lpstr>Navigáció</vt:lpstr>
    </vt:vector>
  </TitlesOfParts>
  <Company>BMF NIK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Intelligens Rendszerek</dc:title>
  <dc:creator>Molnár András</dc:creator>
  <cp:lastModifiedBy>StojcsicsD</cp:lastModifiedBy>
  <cp:revision>372</cp:revision>
  <dcterms:created xsi:type="dcterms:W3CDTF">2004-02-16T07:59:38Z</dcterms:created>
  <dcterms:modified xsi:type="dcterms:W3CDTF">2017-02-15T13:56:53Z</dcterms:modified>
</cp:coreProperties>
</file>