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713" r:id="rId3"/>
    <p:sldMasterId id="2147483739" r:id="rId4"/>
    <p:sldMasterId id="2147483817" r:id="rId5"/>
    <p:sldMasterId id="2147483843" r:id="rId6"/>
  </p:sldMasterIdLst>
  <p:notesMasterIdLst>
    <p:notesMasterId r:id="rId106"/>
  </p:notesMasterIdLst>
  <p:sldIdLst>
    <p:sldId id="257" r:id="rId7"/>
    <p:sldId id="764" r:id="rId8"/>
    <p:sldId id="765" r:id="rId9"/>
    <p:sldId id="880" r:id="rId10"/>
    <p:sldId id="886" r:id="rId11"/>
    <p:sldId id="884" r:id="rId12"/>
    <p:sldId id="885" r:id="rId13"/>
    <p:sldId id="882" r:id="rId14"/>
    <p:sldId id="881" r:id="rId15"/>
    <p:sldId id="770" r:id="rId16"/>
    <p:sldId id="838" r:id="rId17"/>
    <p:sldId id="839" r:id="rId18"/>
    <p:sldId id="772" r:id="rId19"/>
    <p:sldId id="773" r:id="rId20"/>
    <p:sldId id="840" r:id="rId21"/>
    <p:sldId id="774" r:id="rId22"/>
    <p:sldId id="775" r:id="rId23"/>
    <p:sldId id="841" r:id="rId24"/>
    <p:sldId id="776" r:id="rId25"/>
    <p:sldId id="777" r:id="rId26"/>
    <p:sldId id="778" r:id="rId27"/>
    <p:sldId id="830" r:id="rId28"/>
    <p:sldId id="779" r:id="rId29"/>
    <p:sldId id="780" r:id="rId30"/>
    <p:sldId id="781" r:id="rId31"/>
    <p:sldId id="808" r:id="rId32"/>
    <p:sldId id="809" r:id="rId33"/>
    <p:sldId id="804" r:id="rId34"/>
    <p:sldId id="784" r:id="rId35"/>
    <p:sldId id="785" r:id="rId36"/>
    <p:sldId id="786" r:id="rId37"/>
    <p:sldId id="787" r:id="rId38"/>
    <p:sldId id="472" r:id="rId39"/>
    <p:sldId id="575" r:id="rId40"/>
    <p:sldId id="844" r:id="rId41"/>
    <p:sldId id="576" r:id="rId42"/>
    <p:sldId id="617" r:id="rId43"/>
    <p:sldId id="842" r:id="rId44"/>
    <p:sldId id="625" r:id="rId45"/>
    <p:sldId id="624" r:id="rId46"/>
    <p:sldId id="580" r:id="rId47"/>
    <p:sldId id="579" r:id="rId48"/>
    <p:sldId id="582" r:id="rId49"/>
    <p:sldId id="583" r:id="rId50"/>
    <p:sldId id="584" r:id="rId51"/>
    <p:sldId id="887" r:id="rId52"/>
    <p:sldId id="586" r:id="rId53"/>
    <p:sldId id="585" r:id="rId54"/>
    <p:sldId id="843" r:id="rId55"/>
    <p:sldId id="845" r:id="rId56"/>
    <p:sldId id="514" r:id="rId57"/>
    <p:sldId id="515" r:id="rId58"/>
    <p:sldId id="546" r:id="rId59"/>
    <p:sldId id="810" r:id="rId60"/>
    <p:sldId id="547" r:id="rId61"/>
    <p:sldId id="811" r:id="rId62"/>
    <p:sldId id="543" r:id="rId63"/>
    <p:sldId id="544" r:id="rId64"/>
    <p:sldId id="545" r:id="rId65"/>
    <p:sldId id="603" r:id="rId66"/>
    <p:sldId id="608" r:id="rId67"/>
    <p:sldId id="605" r:id="rId68"/>
    <p:sldId id="609" r:id="rId69"/>
    <p:sldId id="597" r:id="rId70"/>
    <p:sldId id="607" r:id="rId71"/>
    <p:sldId id="606" r:id="rId72"/>
    <p:sldId id="309" r:id="rId73"/>
    <p:sldId id="310" r:id="rId74"/>
    <p:sldId id="813" r:id="rId75"/>
    <p:sldId id="815" r:id="rId76"/>
    <p:sldId id="311" r:id="rId77"/>
    <p:sldId id="672" r:id="rId78"/>
    <p:sldId id="673" r:id="rId79"/>
    <p:sldId id="691" r:id="rId80"/>
    <p:sldId id="679" r:id="rId81"/>
    <p:sldId id="849" r:id="rId82"/>
    <p:sldId id="851" r:id="rId83"/>
    <p:sldId id="852" r:id="rId84"/>
    <p:sldId id="692" r:id="rId85"/>
    <p:sldId id="704" r:id="rId86"/>
    <p:sldId id="850" r:id="rId87"/>
    <p:sldId id="694" r:id="rId88"/>
    <p:sldId id="696" r:id="rId89"/>
    <p:sldId id="697" r:id="rId90"/>
    <p:sldId id="698" r:id="rId91"/>
    <p:sldId id="705" r:id="rId92"/>
    <p:sldId id="699" r:id="rId93"/>
    <p:sldId id="816" r:id="rId94"/>
    <p:sldId id="700" r:id="rId95"/>
    <p:sldId id="695" r:id="rId96"/>
    <p:sldId id="499" r:id="rId97"/>
    <p:sldId id="500" r:id="rId98"/>
    <p:sldId id="707" r:id="rId99"/>
    <p:sldId id="708" r:id="rId100"/>
    <p:sldId id="706" r:id="rId101"/>
    <p:sldId id="501" r:id="rId102"/>
    <p:sldId id="502" r:id="rId103"/>
    <p:sldId id="817" r:id="rId104"/>
    <p:sldId id="504" r:id="rId105"/>
  </p:sldIdLst>
  <p:sldSz cx="9144000" cy="6858000" type="screen4x3"/>
  <p:notesSz cx="6797675" cy="9926638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08" userDrawn="1">
          <p15:clr>
            <a:srgbClr val="A4A3A4"/>
          </p15:clr>
        </p15:guide>
        <p15:guide id="2" pos="45" userDrawn="1">
          <p15:clr>
            <a:srgbClr val="A4A3A4"/>
          </p15:clr>
        </p15:guide>
        <p15:guide id="3" orient="horz" pos="289" userDrawn="1">
          <p15:clr>
            <a:srgbClr val="A4A3A4"/>
          </p15:clr>
        </p15:guide>
        <p15:guide id="4" pos="1973" userDrawn="1">
          <p15:clr>
            <a:srgbClr val="A4A3A4"/>
          </p15:clr>
        </p15:guide>
        <p15:guide id="5" pos="2171" userDrawn="1">
          <p15:clr>
            <a:srgbClr val="A4A3A4"/>
          </p15:clr>
        </p15:guide>
        <p15:guide id="6" orient="horz" pos="1650" userDrawn="1">
          <p15:clr>
            <a:srgbClr val="A4A3A4"/>
          </p15:clr>
        </p15:guide>
        <p15:guide id="7" pos="442" userDrawn="1">
          <p15:clr>
            <a:srgbClr val="A4A3A4"/>
          </p15:clr>
        </p15:guide>
        <p15:guide id="9" pos="5545" userDrawn="1">
          <p15:clr>
            <a:srgbClr val="A4A3A4"/>
          </p15:clr>
        </p15:guide>
        <p15:guide id="10" orient="horz" pos="3322" userDrawn="1">
          <p15:clr>
            <a:srgbClr val="A4A3A4"/>
          </p15:clr>
        </p15:guide>
        <p15:guide id="11" pos="5686" userDrawn="1">
          <p15:clr>
            <a:srgbClr val="A4A3A4"/>
          </p15:clr>
        </p15:guide>
        <p15:guide id="12" orient="horz" pos="913" userDrawn="1">
          <p15:clr>
            <a:srgbClr val="A4A3A4"/>
          </p15:clr>
        </p15:guide>
        <p15:guide id="13" orient="horz" pos="516" userDrawn="1">
          <p15:clr>
            <a:srgbClr val="A4A3A4"/>
          </p15:clr>
        </p15:guide>
        <p15:guide id="15" pos="2937" userDrawn="1">
          <p15:clr>
            <a:srgbClr val="A4A3A4"/>
          </p15:clr>
        </p15:guide>
        <p15:guide id="16" pos="3419" userDrawn="1">
          <p15:clr>
            <a:srgbClr val="A4A3A4"/>
          </p15:clr>
        </p15:guide>
        <p15:guide id="17" pos="4439" userDrawn="1">
          <p15:clr>
            <a:srgbClr val="A4A3A4"/>
          </p15:clr>
        </p15:guide>
        <p15:guide id="18" pos="811" userDrawn="1">
          <p15:clr>
            <a:srgbClr val="A4A3A4"/>
          </p15:clr>
        </p15:guide>
        <p15:guide id="19" pos="1151" userDrawn="1">
          <p15:clr>
            <a:srgbClr val="A4A3A4"/>
          </p15:clr>
        </p15:guide>
        <p15:guide id="20" pos="4552" userDrawn="1">
          <p15:clr>
            <a:srgbClr val="A4A3A4"/>
          </p15:clr>
        </p15:guide>
        <p15:guide id="21" pos="500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66FF"/>
    <a:srgbClr val="000000"/>
    <a:srgbClr val="FFE7E7"/>
    <a:srgbClr val="FFD85B"/>
    <a:srgbClr val="E2AC00"/>
    <a:srgbClr val="000099"/>
    <a:srgbClr val="197535"/>
    <a:srgbClr val="1F9142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95" autoAdjust="0"/>
    <p:restoredTop sz="94660"/>
  </p:normalViewPr>
  <p:slideViewPr>
    <p:cSldViewPr showGuides="1">
      <p:cViewPr varScale="1">
        <p:scale>
          <a:sx n="66" d="100"/>
          <a:sy n="66" d="100"/>
        </p:scale>
        <p:origin x="1044" y="32"/>
      </p:cViewPr>
      <p:guideLst>
        <p:guide orient="horz" pos="1508"/>
        <p:guide pos="45"/>
        <p:guide orient="horz" pos="289"/>
        <p:guide pos="1973"/>
        <p:guide pos="2171"/>
        <p:guide orient="horz" pos="1650"/>
        <p:guide pos="442"/>
        <p:guide pos="5545"/>
        <p:guide orient="horz" pos="3322"/>
        <p:guide pos="5686"/>
        <p:guide orient="horz" pos="913"/>
        <p:guide orient="horz" pos="516"/>
        <p:guide pos="2937"/>
        <p:guide pos="3419"/>
        <p:guide pos="4439"/>
        <p:guide pos="811"/>
        <p:guide pos="1151"/>
        <p:guide pos="4552"/>
        <p:guide pos="500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6" Type="http://schemas.openxmlformats.org/officeDocument/2006/relationships/slide" Target="slides/slide10.xml"/><Relationship Id="rId107" Type="http://schemas.openxmlformats.org/officeDocument/2006/relationships/presProps" Target="presProps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08" Type="http://schemas.openxmlformats.org/officeDocument/2006/relationships/viewProps" Target="viewProps.xml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theme" Target="theme/theme1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tableStyles" Target="tableStyles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481B0B-BBEF-4329-836B-E7C249F54C75}" type="datetimeFigureOut">
              <a:rPr lang="hu-HU" smtClean="0"/>
              <a:t>2020. 12. 02.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D7D967-123B-4C2D-979B-0A9B294765B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4107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780497" y="11120788"/>
            <a:ext cx="2893440" cy="583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15925" y="879475"/>
            <a:ext cx="5848350" cy="43878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7242" y="5559456"/>
            <a:ext cx="5341018" cy="52677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414145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7"/>
          <p:cNvSpPr txBox="1">
            <a:spLocks noGrp="1" noChangeArrowheads="1"/>
          </p:cNvSpPr>
          <p:nvPr/>
        </p:nvSpPr>
        <p:spPr bwMode="auto">
          <a:xfrm>
            <a:off x="5594609" y="6454465"/>
            <a:ext cx="4281979" cy="338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01F5E2-6E60-4D95-AE0A-E95C516D831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6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6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622816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4" y="10242365"/>
            <a:ext cx="2919119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6388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3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552171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780497" y="11120788"/>
            <a:ext cx="2893440" cy="583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15925" y="879475"/>
            <a:ext cx="5848350" cy="43878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7242" y="5559456"/>
            <a:ext cx="5341018" cy="52677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841718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780497" y="11120788"/>
            <a:ext cx="2893440" cy="583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15925" y="879475"/>
            <a:ext cx="5848350" cy="43878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7242" y="5559456"/>
            <a:ext cx="5341018" cy="52677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414066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67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780497" y="11120788"/>
            <a:ext cx="2893440" cy="583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67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15925" y="879475"/>
            <a:ext cx="5848350" cy="43878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7242" y="5559456"/>
            <a:ext cx="5341018" cy="52677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101116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780497" y="11120788"/>
            <a:ext cx="2893440" cy="583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15925" y="879475"/>
            <a:ext cx="5848350" cy="43878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7242" y="5559456"/>
            <a:ext cx="5341018" cy="52677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842903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14010-7D04-460C-83FC-3A7611F4E78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889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0A376-3A21-4A30-B0A7-0C9CFE122B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797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D66EC-0FC4-44FB-B6E1-2D3AF79354B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786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A62CD-57D9-4141-810A-22A4778647D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784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-28281"/>
            <a:ext cx="9144000" cy="393700"/>
          </a:xfrm>
          <a:solidFill>
            <a:srgbClr val="0066FF"/>
          </a:solidFill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7BC5F-438A-474D-82A8-B9A55BA94F0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081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B79A414-E239-4197-9C72-BE7E2F0B3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904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40BE07-A114-4229-A434-81848DB19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628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93FAE26-13E2-4ED6-8BE1-7D8B1014A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9183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EAFF025-74C9-4082-A1D8-BF8069E86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267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125382A-3DF0-4797-BE0F-445E10A4F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6371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1B349859-308B-44EF-A27B-55BF25424D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353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37957-C16B-47EF-8A9F-692B49F4B6C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1805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68BD18B-46BE-49D5-8E30-1AECAEBD1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3764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79B6EA3-FDDD-438E-9163-541F1F5CE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1421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4A9BE35-29C3-4B97-839D-9DE43E6628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9498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F286BB-3F6F-42E1-A81B-B15123850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957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8D7AB8CC-E3BB-4996-AEFA-356CB70AC9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8264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BBE1E43-4B64-4081-B5EC-220B08B76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342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B79A414-E239-4197-9C72-BE7E2F0B3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3662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40BE07-A114-4229-A434-81848DB19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2227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93FAE26-13E2-4ED6-8BE1-7D8B1014A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934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EAFF025-74C9-4082-A1D8-BF8069E86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635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62490-2C48-40A6-A110-3AD1FF4926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7451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125382A-3DF0-4797-BE0F-445E10A4F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6577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1B349859-308B-44EF-A27B-55BF25424D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873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68BD18B-46BE-49D5-8E30-1AECAEBD1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6738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79B6EA3-FDDD-438E-9163-541F1F5CE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3758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4A9BE35-29C3-4B97-839D-9DE43E6628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5277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F286BB-3F6F-42E1-A81B-B15123850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490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8D7AB8CC-E3BB-4996-AEFA-356CB70AC9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0144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BBE1E43-4B64-4081-B5EC-220B08B76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0490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35AEA859-1FBD-492C-B728-F9B5FDA39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959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94A8D3E-3776-416F-A664-C25D87E51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982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BAA26-B39C-46AB-A1AC-B59107E2FD3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221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D436388-307E-48ED-B679-858C6E56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324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AF9ADC9-3E27-44DA-B2AE-B3C707DCE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0792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73758EC6-CCD6-42AC-9823-2B7603B06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7213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55FC11D-C778-4699-96C3-8835C197E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1567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3E9B7A-50CC-401A-A1BD-2DD8F55F1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8468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449907A-C9DE-436C-8305-5AA11DF95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3842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0237561-2B3F-4D72-9FAF-A6F919EB8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473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DE6BB42-0C31-4CFB-B147-1AAE1EDF10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891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8C9C813-C3EC-49FF-AA04-29CCD43FF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7717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6F0074C-8013-41EE-8EF0-BE450A3791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59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D9449-B38A-4A0A-87EC-20F10DE7109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6880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5479473-8215-4985-8111-8BEE71B30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36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63F1D34-3435-4166-8B62-80A35588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201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28E53DB-AF73-4FAF-90CE-EF114DDF4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5661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9FA3079A-56D9-45BC-ACBD-F2A3987F1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536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2DEC180-0ED8-4B19-A619-B805FE124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8166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62BD231-4A8C-44C8-B87F-1D66C7F76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856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F0C3108-C885-47A0-8B34-6B73C225A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287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9C743E-EAA4-4EFE-932C-7CB42145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7292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DEED530-72C3-4610-88DF-9A139D0D8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4198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577B294-925D-4849-9BDE-85320CFFE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340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3F40F-7EEA-4792-AE7F-68DB37DC9FC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7440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DF3CEFE1-B23A-46C3-A672-F6D67FB17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5599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8E7ECD5-31C2-4432-9F1A-D64ECF8A5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4841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B79A414-E239-4197-9C72-BE7E2F0B3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982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40BE07-A114-4229-A434-81848DB19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1187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93FAE26-13E2-4ED6-8BE1-7D8B1014A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9383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EAFF025-74C9-4082-A1D8-BF8069E86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7291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125382A-3DF0-4797-BE0F-445E10A4F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3180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1B349859-308B-44EF-A27B-55BF25424D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3600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68BD18B-46BE-49D5-8E30-1AECAEBD1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6639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79B6EA3-FDDD-438E-9163-541F1F5CE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498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B3F3C-562B-47BC-8B39-8F1AE524824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7840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4A9BE35-29C3-4B97-839D-9DE43E6628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6897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F286BB-3F6F-42E1-A81B-B15123850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4460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8D7AB8CC-E3BB-4996-AEFA-356CB70AC9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3534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BBE1E43-4B64-4081-B5EC-220B08B76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727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DA180-57BD-4B41-8A1C-923958312AF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321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C58FA-81D0-4FA0-BCD2-07BED637452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440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CF4EBC40-5D11-414E-958E-8FFB8B8F5D2A}" type="slidenum">
              <a:rPr lang="en-US" altLang="en-US" sz="1400">
                <a:solidFill>
                  <a:srgbClr val="FFFFFF"/>
                </a:solidFill>
                <a:cs typeface="Times New Roman" pitchFamily="18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FFFF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2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086F7CB5-7D1B-420E-9AC6-03B292490CE1}" type="slidenum">
              <a:rPr lang="en-US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901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6F7CB5-7D1B-420E-9AC6-03B292490CE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328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85544E-E864-4144-BCE2-0051B2C6479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69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810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6F7CB5-7D1B-420E-9AC6-03B292490CE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471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en.wikipedia.org/wiki/File:M2_Edge_Connector_Keying.svg" TargetMode="External"/><Relationship Id="rId1" Type="http://schemas.openxmlformats.org/officeDocument/2006/relationships/slideLayout" Target="../slideLayouts/slideLayout5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hyperlink" Target="https://en.wikipedia.org/wiki/USB4#cite_note-rs-fec-11" TargetMode="Externa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214344" y="2276872"/>
            <a:ext cx="6705600" cy="3268663"/>
          </a:xfrm>
        </p:spPr>
        <p:txBody>
          <a:bodyPr/>
          <a:lstStyle/>
          <a:p>
            <a:pPr eaLnBrk="1" hangingPunct="1">
              <a:spcAft>
                <a:spcPct val="50000"/>
              </a:spcAft>
            </a:pPr>
            <a:endParaRPr lang="en-US" altLang="en-US" dirty="0">
              <a:solidFill>
                <a:schemeClr val="bg1"/>
              </a:solidFill>
              <a:latin typeface="Verdana" pitchFamily="34" charset="0"/>
            </a:endParaRPr>
          </a:p>
          <a:p>
            <a:pPr eaLnBrk="1" hangingPunct="1">
              <a:spcAft>
                <a:spcPct val="50000"/>
              </a:spcAft>
            </a:pPr>
            <a:r>
              <a:rPr lang="en-US" altLang="en-US" dirty="0" err="1">
                <a:solidFill>
                  <a:schemeClr val="bg1"/>
                </a:solidFill>
                <a:latin typeface="Verdana" pitchFamily="34" charset="0"/>
              </a:rPr>
              <a:t>Dezső</a:t>
            </a:r>
            <a:r>
              <a:rPr lang="hu-HU" altLang="en-US" dirty="0">
                <a:solidFill>
                  <a:schemeClr val="bg1"/>
                </a:solidFill>
                <a:latin typeface="Verdana" pitchFamily="34" charset="0"/>
              </a:rPr>
              <a:t> Sima</a:t>
            </a:r>
          </a:p>
          <a:p>
            <a:pPr eaLnBrk="1" hangingPunct="1">
              <a:spcAft>
                <a:spcPct val="50000"/>
              </a:spcAft>
            </a:pPr>
            <a:endParaRPr lang="hu-HU" altLang="en-US" dirty="0">
              <a:solidFill>
                <a:schemeClr val="accent2"/>
              </a:solidFill>
              <a:latin typeface="Verdana" pitchFamily="34" charset="0"/>
            </a:endParaRPr>
          </a:p>
          <a:p>
            <a:pPr eaLnBrk="1" hangingPunct="1">
              <a:spcAft>
                <a:spcPct val="25000"/>
              </a:spcAft>
            </a:pPr>
            <a:r>
              <a:rPr lang="en-US" altLang="en-US" dirty="0" smtClean="0">
                <a:solidFill>
                  <a:schemeClr val="bg1"/>
                </a:solidFill>
                <a:latin typeface="Verdana" pitchFamily="34" charset="0"/>
              </a:rPr>
              <a:t>November 2020</a:t>
            </a:r>
            <a:endParaRPr lang="hu-HU" altLang="en-US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4092239" y="6357938"/>
            <a:ext cx="95103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(Ver. </a:t>
            </a:r>
            <a:r>
              <a:rPr lang="en-US" altLang="en-US" sz="140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2.2</a:t>
            </a:r>
            <a:r>
              <a:rPr lang="hu-HU" altLang="en-US" sz="140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)</a:t>
            </a:r>
            <a:endParaRPr lang="en-US" altLang="en-US" sz="1400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7082305" y="6372225"/>
            <a:ext cx="19389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  <a:sym typeface="Symbol" pitchFamily="18" charset="2"/>
              </a:rPr>
              <a:t> </a:t>
            </a: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Sima</a:t>
            </a: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Dezső, </a:t>
            </a:r>
            <a:r>
              <a:rPr lang="hu-HU" altLang="en-US" sz="14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4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20</a:t>
            </a:r>
            <a:endParaRPr lang="en-US" altLang="en-US" sz="1400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-19252" y="1193935"/>
            <a:ext cx="9159273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300"/>
              </a:spcAft>
              <a:buFontTx/>
              <a:buNone/>
              <a:defRPr/>
            </a:pPr>
            <a:r>
              <a:rPr lang="en-US" altLang="en-US" sz="3400" dirty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Client processors </a:t>
            </a:r>
            <a:r>
              <a:rPr lang="en-US" altLang="en-US" sz="3400" dirty="0" smtClean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– 8.1</a:t>
            </a:r>
            <a:endParaRPr lang="en-US" altLang="en-US" sz="3400" dirty="0">
              <a:solidFill>
                <a:srgbClr val="FF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3400" dirty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Select platform issues</a:t>
            </a:r>
          </a:p>
        </p:txBody>
      </p:sp>
    </p:spTree>
    <p:extLst>
      <p:ext uri="{BB962C8B-B14F-4D97-AF65-F5344CB8AC3E}">
        <p14:creationId xmlns:p14="http://schemas.microsoft.com/office/powerpoint/2010/main" val="319667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0442" y="1682812"/>
            <a:ext cx="556915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Connecting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memory channels directly to a client platform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6753" y="2402559"/>
            <a:ext cx="29263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Connecting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memory channels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via the MCH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2266790" y="2106846"/>
            <a:ext cx="1871802" cy="223586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2194790" y="2302305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Line 42"/>
          <p:cNvSpPr>
            <a:spLocks noChangeShapeType="1"/>
          </p:cNvSpPr>
          <p:nvPr/>
        </p:nvSpPr>
        <p:spPr bwMode="auto">
          <a:xfrm flipH="1">
            <a:off x="4146067" y="1951314"/>
            <a:ext cx="1" cy="15420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7777" y="462607"/>
            <a:ext cx="9036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a) Where to connect memory channels?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2806" y="864225"/>
            <a:ext cx="8943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are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 main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alternatives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where to connect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memory channel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client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platform,  as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shown below.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71781" y="2974206"/>
            <a:ext cx="2276585" cy="1318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MC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integrated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into the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MCH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Data is transferred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between the MCH and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 smtClean="0">
                <a:solidFill>
                  <a:srgbClr val="000000"/>
                </a:solidFill>
                <a:latin typeface="Verdana"/>
              </a:rPr>
              <a:t>the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 through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the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FSB (Front Side Bus)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7" name="Téglalap 46"/>
          <p:cNvSpPr/>
          <p:nvPr/>
        </p:nvSpPr>
        <p:spPr>
          <a:xfrm>
            <a:off x="1205158" y="5356352"/>
            <a:ext cx="1389062" cy="4889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MCH</a:t>
            </a:r>
          </a:p>
        </p:txBody>
      </p:sp>
      <p:cxnSp>
        <p:nvCxnSpPr>
          <p:cNvPr id="38" name="Egyenes összekötő 48"/>
          <p:cNvCxnSpPr>
            <a:stCxn id="39" idx="0"/>
            <a:endCxn id="37" idx="2"/>
          </p:cNvCxnSpPr>
          <p:nvPr/>
        </p:nvCxnSpPr>
        <p:spPr>
          <a:xfrm rot="5400000" flipH="1" flipV="1">
            <a:off x="1717127" y="6028658"/>
            <a:ext cx="3667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églalap 69"/>
          <p:cNvSpPr/>
          <p:nvPr/>
        </p:nvSpPr>
        <p:spPr>
          <a:xfrm>
            <a:off x="1205158" y="6212014"/>
            <a:ext cx="1389062" cy="4889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ICH</a:t>
            </a:r>
          </a:p>
        </p:txBody>
      </p:sp>
      <p:sp>
        <p:nvSpPr>
          <p:cNvPr id="40" name="Szövegdoboz 70"/>
          <p:cNvSpPr txBox="1">
            <a:spLocks noChangeArrowheads="1"/>
          </p:cNvSpPr>
          <p:nvPr/>
        </p:nvSpPr>
        <p:spPr bwMode="auto">
          <a:xfrm>
            <a:off x="1889250" y="5059489"/>
            <a:ext cx="48442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FSB</a:t>
            </a:r>
          </a:p>
        </p:txBody>
      </p:sp>
      <p:sp>
        <p:nvSpPr>
          <p:cNvPr id="41" name="Téglalap 49"/>
          <p:cNvSpPr>
            <a:spLocks noChangeArrowheads="1"/>
          </p:cNvSpPr>
          <p:nvPr/>
        </p:nvSpPr>
        <p:spPr bwMode="auto">
          <a:xfrm>
            <a:off x="1195633" y="4489577"/>
            <a:ext cx="1398587" cy="48895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Processor</a:t>
            </a:r>
            <a:endParaRPr kumimoji="0" lang="hu-H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cxnSp>
        <p:nvCxnSpPr>
          <p:cNvPr id="42" name="Egyenes összekötő 48"/>
          <p:cNvCxnSpPr>
            <a:stCxn id="39" idx="0"/>
            <a:endCxn id="37" idx="2"/>
          </p:cNvCxnSpPr>
          <p:nvPr/>
        </p:nvCxnSpPr>
        <p:spPr>
          <a:xfrm rot="5400000" flipH="1" flipV="1">
            <a:off x="1717126" y="5172996"/>
            <a:ext cx="3667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gyenes összekötő 48"/>
          <p:cNvCxnSpPr>
            <a:stCxn id="39" idx="0"/>
            <a:endCxn id="37" idx="2"/>
          </p:cNvCxnSpPr>
          <p:nvPr/>
        </p:nvCxnSpPr>
        <p:spPr>
          <a:xfrm flipV="1">
            <a:off x="1899689" y="5845302"/>
            <a:ext cx="0" cy="3667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gyenes összekötő 48"/>
          <p:cNvCxnSpPr>
            <a:stCxn id="39" idx="0"/>
            <a:endCxn id="37" idx="2"/>
          </p:cNvCxnSpPr>
          <p:nvPr/>
        </p:nvCxnSpPr>
        <p:spPr>
          <a:xfrm flipV="1">
            <a:off x="1899689" y="5845302"/>
            <a:ext cx="0" cy="3667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25"/>
          <p:cNvGrpSpPr>
            <a:grpSpLocks/>
          </p:cNvGrpSpPr>
          <p:nvPr/>
        </p:nvGrpSpPr>
        <p:grpSpPr bwMode="auto">
          <a:xfrm>
            <a:off x="3065708" y="5251577"/>
            <a:ext cx="1233487" cy="720725"/>
            <a:chOff x="3123" y="2358"/>
            <a:chExt cx="919" cy="511"/>
          </a:xfrm>
          <a:solidFill>
            <a:srgbClr val="6699FF"/>
          </a:solidFill>
        </p:grpSpPr>
        <p:sp>
          <p:nvSpPr>
            <p:cNvPr id="50" name="Freeform 26"/>
            <p:cNvSpPr>
              <a:spLocks/>
            </p:cNvSpPr>
            <p:nvPr/>
          </p:nvSpPr>
          <p:spPr bwMode="auto">
            <a:xfrm>
              <a:off x="3123" y="2358"/>
              <a:ext cx="919" cy="511"/>
            </a:xfrm>
            <a:custGeom>
              <a:avLst/>
              <a:gdLst>
                <a:gd name="T0" fmla="*/ 152 w 1298"/>
                <a:gd name="T1" fmla="*/ 113 h 797"/>
                <a:gd name="T2" fmla="*/ 146 w 1298"/>
                <a:gd name="T3" fmla="*/ 97 h 797"/>
                <a:gd name="T4" fmla="*/ 163 w 1298"/>
                <a:gd name="T5" fmla="*/ 87 h 797"/>
                <a:gd name="T6" fmla="*/ 180 w 1298"/>
                <a:gd name="T7" fmla="*/ 72 h 797"/>
                <a:gd name="T8" fmla="*/ 282 w 1298"/>
                <a:gd name="T9" fmla="*/ 36 h 797"/>
                <a:gd name="T10" fmla="*/ 367 w 1298"/>
                <a:gd name="T11" fmla="*/ 0 h 797"/>
                <a:gd name="T12" fmla="*/ 639 w 1298"/>
                <a:gd name="T13" fmla="*/ 15 h 797"/>
                <a:gd name="T14" fmla="*/ 656 w 1298"/>
                <a:gd name="T15" fmla="*/ 46 h 797"/>
                <a:gd name="T16" fmla="*/ 707 w 1298"/>
                <a:gd name="T17" fmla="*/ 72 h 797"/>
                <a:gd name="T18" fmla="*/ 786 w 1298"/>
                <a:gd name="T19" fmla="*/ 128 h 797"/>
                <a:gd name="T20" fmla="*/ 871 w 1298"/>
                <a:gd name="T21" fmla="*/ 180 h 797"/>
                <a:gd name="T22" fmla="*/ 843 w 1298"/>
                <a:gd name="T23" fmla="*/ 339 h 797"/>
                <a:gd name="T24" fmla="*/ 820 w 1298"/>
                <a:gd name="T25" fmla="*/ 380 h 797"/>
                <a:gd name="T26" fmla="*/ 797 w 1298"/>
                <a:gd name="T27" fmla="*/ 410 h 797"/>
                <a:gd name="T28" fmla="*/ 695 w 1298"/>
                <a:gd name="T29" fmla="*/ 472 h 797"/>
                <a:gd name="T30" fmla="*/ 661 w 1298"/>
                <a:gd name="T31" fmla="*/ 487 h 797"/>
                <a:gd name="T32" fmla="*/ 576 w 1298"/>
                <a:gd name="T33" fmla="*/ 498 h 797"/>
                <a:gd name="T34" fmla="*/ 452 w 1298"/>
                <a:gd name="T35" fmla="*/ 492 h 797"/>
                <a:gd name="T36" fmla="*/ 418 w 1298"/>
                <a:gd name="T37" fmla="*/ 482 h 797"/>
                <a:gd name="T38" fmla="*/ 384 w 1298"/>
                <a:gd name="T39" fmla="*/ 462 h 797"/>
                <a:gd name="T40" fmla="*/ 140 w 1298"/>
                <a:gd name="T41" fmla="*/ 415 h 797"/>
                <a:gd name="T42" fmla="*/ 101 w 1298"/>
                <a:gd name="T43" fmla="*/ 354 h 797"/>
                <a:gd name="T44" fmla="*/ 50 w 1298"/>
                <a:gd name="T45" fmla="*/ 333 h 797"/>
                <a:gd name="T46" fmla="*/ 27 w 1298"/>
                <a:gd name="T47" fmla="*/ 195 h 797"/>
                <a:gd name="T48" fmla="*/ 50 w 1298"/>
                <a:gd name="T49" fmla="*/ 138 h 797"/>
                <a:gd name="T50" fmla="*/ 89 w 1298"/>
                <a:gd name="T51" fmla="*/ 133 h 797"/>
                <a:gd name="T52" fmla="*/ 152 w 1298"/>
                <a:gd name="T53" fmla="*/ 113 h 79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298"/>
                <a:gd name="T82" fmla="*/ 0 h 797"/>
                <a:gd name="T83" fmla="*/ 1298 w 1298"/>
                <a:gd name="T84" fmla="*/ 797 h 79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298" h="797">
                  <a:moveTo>
                    <a:pt x="214" y="176"/>
                  </a:moveTo>
                  <a:cubicBezTo>
                    <a:pt x="211" y="168"/>
                    <a:pt x="203" y="160"/>
                    <a:pt x="206" y="152"/>
                  </a:cubicBezTo>
                  <a:cubicBezTo>
                    <a:pt x="210" y="143"/>
                    <a:pt x="223" y="142"/>
                    <a:pt x="230" y="136"/>
                  </a:cubicBezTo>
                  <a:cubicBezTo>
                    <a:pt x="239" y="129"/>
                    <a:pt x="244" y="117"/>
                    <a:pt x="254" y="112"/>
                  </a:cubicBezTo>
                  <a:cubicBezTo>
                    <a:pt x="300" y="87"/>
                    <a:pt x="354" y="86"/>
                    <a:pt x="398" y="56"/>
                  </a:cubicBezTo>
                  <a:cubicBezTo>
                    <a:pt x="426" y="14"/>
                    <a:pt x="473" y="15"/>
                    <a:pt x="518" y="0"/>
                  </a:cubicBezTo>
                  <a:cubicBezTo>
                    <a:pt x="658" y="4"/>
                    <a:pt x="770" y="5"/>
                    <a:pt x="902" y="24"/>
                  </a:cubicBezTo>
                  <a:cubicBezTo>
                    <a:pt x="912" y="39"/>
                    <a:pt x="915" y="58"/>
                    <a:pt x="926" y="72"/>
                  </a:cubicBezTo>
                  <a:cubicBezTo>
                    <a:pt x="941" y="91"/>
                    <a:pt x="978" y="99"/>
                    <a:pt x="998" y="112"/>
                  </a:cubicBezTo>
                  <a:cubicBezTo>
                    <a:pt x="1031" y="178"/>
                    <a:pt x="1065" y="163"/>
                    <a:pt x="1110" y="200"/>
                  </a:cubicBezTo>
                  <a:cubicBezTo>
                    <a:pt x="1148" y="231"/>
                    <a:pt x="1183" y="264"/>
                    <a:pt x="1230" y="280"/>
                  </a:cubicBezTo>
                  <a:cubicBezTo>
                    <a:pt x="1298" y="348"/>
                    <a:pt x="1266" y="478"/>
                    <a:pt x="1190" y="528"/>
                  </a:cubicBezTo>
                  <a:cubicBezTo>
                    <a:pt x="1179" y="549"/>
                    <a:pt x="1169" y="571"/>
                    <a:pt x="1158" y="592"/>
                  </a:cubicBezTo>
                  <a:cubicBezTo>
                    <a:pt x="1149" y="609"/>
                    <a:pt x="1126" y="640"/>
                    <a:pt x="1126" y="640"/>
                  </a:cubicBezTo>
                  <a:cubicBezTo>
                    <a:pt x="1105" y="724"/>
                    <a:pt x="1055" y="718"/>
                    <a:pt x="982" y="736"/>
                  </a:cubicBezTo>
                  <a:cubicBezTo>
                    <a:pt x="965" y="740"/>
                    <a:pt x="951" y="756"/>
                    <a:pt x="934" y="760"/>
                  </a:cubicBezTo>
                  <a:cubicBezTo>
                    <a:pt x="895" y="769"/>
                    <a:pt x="854" y="768"/>
                    <a:pt x="814" y="776"/>
                  </a:cubicBezTo>
                  <a:cubicBezTo>
                    <a:pt x="755" y="773"/>
                    <a:pt x="696" y="774"/>
                    <a:pt x="638" y="768"/>
                  </a:cubicBezTo>
                  <a:cubicBezTo>
                    <a:pt x="621" y="766"/>
                    <a:pt x="604" y="761"/>
                    <a:pt x="590" y="752"/>
                  </a:cubicBezTo>
                  <a:cubicBezTo>
                    <a:pt x="574" y="741"/>
                    <a:pt x="542" y="720"/>
                    <a:pt x="542" y="720"/>
                  </a:cubicBezTo>
                  <a:cubicBezTo>
                    <a:pt x="416" y="730"/>
                    <a:pt x="248" y="797"/>
                    <a:pt x="198" y="648"/>
                  </a:cubicBezTo>
                  <a:cubicBezTo>
                    <a:pt x="188" y="565"/>
                    <a:pt x="208" y="596"/>
                    <a:pt x="142" y="552"/>
                  </a:cubicBezTo>
                  <a:cubicBezTo>
                    <a:pt x="120" y="537"/>
                    <a:pt x="70" y="520"/>
                    <a:pt x="70" y="520"/>
                  </a:cubicBezTo>
                  <a:cubicBezTo>
                    <a:pt x="0" y="450"/>
                    <a:pt x="27" y="446"/>
                    <a:pt x="38" y="304"/>
                  </a:cubicBezTo>
                  <a:cubicBezTo>
                    <a:pt x="39" y="297"/>
                    <a:pt x="63" y="220"/>
                    <a:pt x="70" y="216"/>
                  </a:cubicBezTo>
                  <a:cubicBezTo>
                    <a:pt x="87" y="208"/>
                    <a:pt x="107" y="211"/>
                    <a:pt x="126" y="208"/>
                  </a:cubicBezTo>
                  <a:cubicBezTo>
                    <a:pt x="159" y="197"/>
                    <a:pt x="178" y="183"/>
                    <a:pt x="214" y="176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Text Box 27"/>
            <p:cNvSpPr txBox="1">
              <a:spLocks noChangeArrowheads="1"/>
            </p:cNvSpPr>
            <p:nvPr/>
          </p:nvSpPr>
          <p:spPr bwMode="auto">
            <a:xfrm>
              <a:off x="3294" y="2526"/>
              <a:ext cx="655" cy="19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Memory</a:t>
              </a:r>
            </a:p>
          </p:txBody>
        </p:sp>
      </p:grpSp>
      <p:sp>
        <p:nvSpPr>
          <p:cNvPr id="55" name="AutoShape 31"/>
          <p:cNvSpPr>
            <a:spLocks noChangeArrowheads="1"/>
          </p:cNvSpPr>
          <p:nvPr/>
        </p:nvSpPr>
        <p:spPr bwMode="auto">
          <a:xfrm>
            <a:off x="2594220" y="5572252"/>
            <a:ext cx="471488" cy="77787"/>
          </a:xfrm>
          <a:prstGeom prst="leftRightArrow">
            <a:avLst>
              <a:gd name="adj1" fmla="val 50000"/>
              <a:gd name="adj2" fmla="val 12122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57716" y="5472342"/>
            <a:ext cx="421910" cy="286189"/>
            <a:chOff x="873679" y="3689131"/>
            <a:chExt cx="421910" cy="286189"/>
          </a:xfrm>
        </p:grpSpPr>
        <p:sp>
          <p:nvSpPr>
            <p:cNvPr id="25" name="Rectangle 24"/>
            <p:cNvSpPr/>
            <p:nvPr/>
          </p:nvSpPr>
          <p:spPr bwMode="auto">
            <a:xfrm>
              <a:off x="896918" y="3689131"/>
              <a:ext cx="355598" cy="283779"/>
            </a:xfrm>
            <a:prstGeom prst="rect">
              <a:avLst/>
            </a:prstGeom>
            <a:solidFill>
              <a:srgbClr val="FF0000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73679" y="3698321"/>
              <a:ext cx="4219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MC</a:t>
              </a:r>
            </a:p>
          </p:txBody>
        </p:sp>
      </p:grpSp>
      <p:sp>
        <p:nvSpPr>
          <p:cNvPr id="6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Connecting memory channels to client platforms </a:t>
            </a:r>
            <a:r>
              <a:rPr lang="hu-HU" dirty="0" smtClean="0"/>
              <a:t>(</a:t>
            </a:r>
            <a:r>
              <a:rPr lang="en-US" dirty="0" smtClean="0"/>
              <a:t>7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65114" y="6219000"/>
            <a:ext cx="24368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dirty="0" smtClean="0">
                <a:latin typeface="+mj-lt"/>
              </a:rPr>
              <a:t>MCH: Memory Control Hub</a:t>
            </a:r>
          </a:p>
          <a:p>
            <a:pPr fontAlgn="base"/>
            <a:r>
              <a:rPr lang="en-US" sz="1300" dirty="0" smtClean="0">
                <a:latin typeface="+mj-lt"/>
              </a:rPr>
              <a:t>IOH: IO Control Hub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8775010" y="639068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63025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9" grpId="0" animBg="1"/>
      <p:bldP spid="11" grpId="0" animBg="1"/>
      <p:bldP spid="28" grpId="0"/>
      <p:bldP spid="31" grpId="0"/>
      <p:bldP spid="37" grpId="0" animBg="1"/>
      <p:bldP spid="39" grpId="0" animBg="1"/>
      <p:bldP spid="40" grpId="0"/>
      <p:bldP spid="41" grpId="0" animBg="1"/>
      <p:bldP spid="55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82528" y="461452"/>
            <a:ext cx="87640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Example 1: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Connecting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memory channels via the MCH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        (actually in Intel’s Core 2 Duo based platform (2006))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kumimoji="0" lang="hu-HU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158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313791" y="1367055"/>
            <a:ext cx="7466900" cy="5025462"/>
            <a:chOff x="1083721" y="1449562"/>
            <a:chExt cx="7388664" cy="4822434"/>
          </a:xfrm>
        </p:grpSpPr>
        <p:pic>
          <p:nvPicPr>
            <p:cNvPr id="6" name="Picture 2" descr="p965dia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2" t="7942" r="4892" b="17200"/>
            <a:stretch/>
          </p:blipFill>
          <p:spPr bwMode="auto">
            <a:xfrm>
              <a:off x="1083721" y="1449562"/>
              <a:ext cx="6300700" cy="4822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ounded Rectangle 6"/>
            <p:cNvSpPr/>
            <p:nvPr/>
          </p:nvSpPr>
          <p:spPr bwMode="auto">
            <a:xfrm>
              <a:off x="4891251" y="2664691"/>
              <a:ext cx="2515540" cy="1035115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pic>
          <p:nvPicPr>
            <p:cNvPr id="10" name="Picture 2" descr="p965dia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451" t="84304" r="8790" b="10817"/>
            <a:stretch/>
          </p:blipFill>
          <p:spPr bwMode="auto">
            <a:xfrm>
              <a:off x="5689361" y="5829026"/>
              <a:ext cx="1485900" cy="314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7548734" y="3099335"/>
              <a:ext cx="92365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Times New Roman" pitchFamily="18" charset="0"/>
                </a:rPr>
                <a:t>DDR2-800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96428" y="1961950"/>
              <a:ext cx="1346844" cy="2577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7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Times New Roman" pitchFamily="18" charset="0"/>
                </a:rPr>
                <a:t>FSB: 1066 MT/s 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870840" y="6474373"/>
            <a:ext cx="55202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Core 2 Duo based platform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[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58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Connecting memory channels to client platforms </a:t>
            </a:r>
            <a:r>
              <a:rPr lang="hu-HU" dirty="0" smtClean="0"/>
              <a:t>(</a:t>
            </a:r>
            <a:r>
              <a:rPr lang="en-US" dirty="0" smtClean="0"/>
              <a:t>8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64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0442" y="1682812"/>
            <a:ext cx="556915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Connecting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memory channels directly to a client platform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6753" y="2402559"/>
            <a:ext cx="29263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Connecting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memory channels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via the MCH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28501" y="2406792"/>
            <a:ext cx="30668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Connecting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memory channels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via the processor</a:t>
            </a: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2266790" y="2106846"/>
            <a:ext cx="1871802" cy="223586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 flipH="1" flipV="1">
            <a:off x="4138592" y="2106845"/>
            <a:ext cx="1950576" cy="26717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2194790" y="2302305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Line 42"/>
          <p:cNvSpPr>
            <a:spLocks noChangeShapeType="1"/>
          </p:cNvSpPr>
          <p:nvPr/>
        </p:nvSpPr>
        <p:spPr bwMode="auto">
          <a:xfrm flipH="1">
            <a:off x="4146067" y="1951314"/>
            <a:ext cx="1" cy="15420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7777" y="462607"/>
            <a:ext cx="9036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Alternatives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connecting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memory channels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directly to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client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platform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2806" y="864225"/>
            <a:ext cx="8845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are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 main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alternatives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how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memory channels can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directly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be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connected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to a client platform, as shown below.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71781" y="2974206"/>
            <a:ext cx="2276585" cy="13439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MC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integrated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into the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MCH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Data is transferred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between the MCH and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 smtClean="0">
                <a:solidFill>
                  <a:srgbClr val="000000"/>
                </a:solidFill>
                <a:latin typeface="Verdana"/>
              </a:rPr>
              <a:t>the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 through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the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FSB (Front Side Bus)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850870" y="2972601"/>
            <a:ext cx="2436500" cy="13311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MC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integrated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onto the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 die.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MC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usually linked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an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interconnect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fabric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other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units (e.g. cores)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processor.</a:t>
            </a:r>
          </a:p>
        </p:txBody>
      </p:sp>
      <p:sp>
        <p:nvSpPr>
          <p:cNvPr id="36" name="Oval 12"/>
          <p:cNvSpPr>
            <a:spLocks noChangeArrowheads="1"/>
          </p:cNvSpPr>
          <p:nvPr/>
        </p:nvSpPr>
        <p:spPr bwMode="auto">
          <a:xfrm>
            <a:off x="6021517" y="2326690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7" name="Téglalap 46"/>
          <p:cNvSpPr/>
          <p:nvPr/>
        </p:nvSpPr>
        <p:spPr>
          <a:xfrm>
            <a:off x="1205158" y="5356352"/>
            <a:ext cx="1389062" cy="4889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MCH</a:t>
            </a:r>
          </a:p>
        </p:txBody>
      </p:sp>
      <p:cxnSp>
        <p:nvCxnSpPr>
          <p:cNvPr id="38" name="Egyenes összekötő 48"/>
          <p:cNvCxnSpPr>
            <a:stCxn id="39" idx="0"/>
            <a:endCxn id="37" idx="2"/>
          </p:cNvCxnSpPr>
          <p:nvPr/>
        </p:nvCxnSpPr>
        <p:spPr>
          <a:xfrm rot="5400000" flipH="1" flipV="1">
            <a:off x="1717127" y="6028658"/>
            <a:ext cx="3667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églalap 69"/>
          <p:cNvSpPr/>
          <p:nvPr/>
        </p:nvSpPr>
        <p:spPr>
          <a:xfrm>
            <a:off x="1205158" y="6212014"/>
            <a:ext cx="1389062" cy="4889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ICH</a:t>
            </a:r>
          </a:p>
        </p:txBody>
      </p:sp>
      <p:sp>
        <p:nvSpPr>
          <p:cNvPr id="40" name="Szövegdoboz 70"/>
          <p:cNvSpPr txBox="1">
            <a:spLocks noChangeArrowheads="1"/>
          </p:cNvSpPr>
          <p:nvPr/>
        </p:nvSpPr>
        <p:spPr bwMode="auto">
          <a:xfrm>
            <a:off x="1889250" y="5059489"/>
            <a:ext cx="48442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FSB</a:t>
            </a:r>
          </a:p>
        </p:txBody>
      </p:sp>
      <p:sp>
        <p:nvSpPr>
          <p:cNvPr id="41" name="Téglalap 49"/>
          <p:cNvSpPr>
            <a:spLocks noChangeArrowheads="1"/>
          </p:cNvSpPr>
          <p:nvPr/>
        </p:nvSpPr>
        <p:spPr bwMode="auto">
          <a:xfrm>
            <a:off x="1195633" y="4489577"/>
            <a:ext cx="1398587" cy="48895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Processor</a:t>
            </a:r>
            <a:endParaRPr kumimoji="0" lang="hu-H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cxnSp>
        <p:nvCxnSpPr>
          <p:cNvPr id="42" name="Egyenes összekötő 48"/>
          <p:cNvCxnSpPr>
            <a:stCxn id="39" idx="0"/>
            <a:endCxn id="37" idx="2"/>
          </p:cNvCxnSpPr>
          <p:nvPr/>
        </p:nvCxnSpPr>
        <p:spPr>
          <a:xfrm rot="5400000" flipH="1" flipV="1">
            <a:off x="1717126" y="5172996"/>
            <a:ext cx="3667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églalap 46"/>
          <p:cNvSpPr/>
          <p:nvPr/>
        </p:nvSpPr>
        <p:spPr>
          <a:xfrm>
            <a:off x="5323661" y="5355952"/>
            <a:ext cx="1389062" cy="48736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MCH</a:t>
            </a:r>
          </a:p>
        </p:txBody>
      </p:sp>
      <p:cxnSp>
        <p:nvCxnSpPr>
          <p:cNvPr id="44" name="Egyenes összekötő 48"/>
          <p:cNvCxnSpPr>
            <a:stCxn id="39" idx="0"/>
            <a:endCxn id="37" idx="2"/>
          </p:cNvCxnSpPr>
          <p:nvPr/>
        </p:nvCxnSpPr>
        <p:spPr>
          <a:xfrm flipV="1">
            <a:off x="1899689" y="5845302"/>
            <a:ext cx="0" cy="3667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églalap 69"/>
          <p:cNvSpPr/>
          <p:nvPr/>
        </p:nvSpPr>
        <p:spPr>
          <a:xfrm>
            <a:off x="5323661" y="6210027"/>
            <a:ext cx="1389062" cy="4889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ICH</a:t>
            </a:r>
          </a:p>
        </p:txBody>
      </p:sp>
      <p:sp>
        <p:nvSpPr>
          <p:cNvPr id="46" name="Szövegdoboz 70"/>
          <p:cNvSpPr txBox="1">
            <a:spLocks noChangeArrowheads="1"/>
          </p:cNvSpPr>
          <p:nvPr/>
        </p:nvSpPr>
        <p:spPr bwMode="auto">
          <a:xfrm>
            <a:off x="6007753" y="5057502"/>
            <a:ext cx="48442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FSB</a:t>
            </a:r>
          </a:p>
        </p:txBody>
      </p:sp>
      <p:sp>
        <p:nvSpPr>
          <p:cNvPr id="47" name="Téglalap 49"/>
          <p:cNvSpPr>
            <a:spLocks noChangeArrowheads="1"/>
          </p:cNvSpPr>
          <p:nvPr/>
        </p:nvSpPr>
        <p:spPr bwMode="auto">
          <a:xfrm>
            <a:off x="5314136" y="4487589"/>
            <a:ext cx="1398587" cy="48895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Processor     r</a:t>
            </a:r>
            <a:endParaRPr kumimoji="0" lang="hu-H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cxnSp>
        <p:nvCxnSpPr>
          <p:cNvPr id="48" name="Egyenes összekötő 48"/>
          <p:cNvCxnSpPr>
            <a:stCxn id="39" idx="0"/>
            <a:endCxn id="37" idx="2"/>
          </p:cNvCxnSpPr>
          <p:nvPr/>
        </p:nvCxnSpPr>
        <p:spPr>
          <a:xfrm flipV="1">
            <a:off x="1899689" y="5845302"/>
            <a:ext cx="0" cy="3667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25"/>
          <p:cNvGrpSpPr>
            <a:grpSpLocks/>
          </p:cNvGrpSpPr>
          <p:nvPr/>
        </p:nvGrpSpPr>
        <p:grpSpPr bwMode="auto">
          <a:xfrm>
            <a:off x="3065708" y="5251577"/>
            <a:ext cx="1233487" cy="720725"/>
            <a:chOff x="3123" y="2358"/>
            <a:chExt cx="919" cy="511"/>
          </a:xfrm>
          <a:solidFill>
            <a:srgbClr val="6699FF"/>
          </a:solidFill>
        </p:grpSpPr>
        <p:sp>
          <p:nvSpPr>
            <p:cNvPr id="50" name="Freeform 26"/>
            <p:cNvSpPr>
              <a:spLocks/>
            </p:cNvSpPr>
            <p:nvPr/>
          </p:nvSpPr>
          <p:spPr bwMode="auto">
            <a:xfrm>
              <a:off x="3123" y="2358"/>
              <a:ext cx="919" cy="511"/>
            </a:xfrm>
            <a:custGeom>
              <a:avLst/>
              <a:gdLst>
                <a:gd name="T0" fmla="*/ 152 w 1298"/>
                <a:gd name="T1" fmla="*/ 113 h 797"/>
                <a:gd name="T2" fmla="*/ 146 w 1298"/>
                <a:gd name="T3" fmla="*/ 97 h 797"/>
                <a:gd name="T4" fmla="*/ 163 w 1298"/>
                <a:gd name="T5" fmla="*/ 87 h 797"/>
                <a:gd name="T6" fmla="*/ 180 w 1298"/>
                <a:gd name="T7" fmla="*/ 72 h 797"/>
                <a:gd name="T8" fmla="*/ 282 w 1298"/>
                <a:gd name="T9" fmla="*/ 36 h 797"/>
                <a:gd name="T10" fmla="*/ 367 w 1298"/>
                <a:gd name="T11" fmla="*/ 0 h 797"/>
                <a:gd name="T12" fmla="*/ 639 w 1298"/>
                <a:gd name="T13" fmla="*/ 15 h 797"/>
                <a:gd name="T14" fmla="*/ 656 w 1298"/>
                <a:gd name="T15" fmla="*/ 46 h 797"/>
                <a:gd name="T16" fmla="*/ 707 w 1298"/>
                <a:gd name="T17" fmla="*/ 72 h 797"/>
                <a:gd name="T18" fmla="*/ 786 w 1298"/>
                <a:gd name="T19" fmla="*/ 128 h 797"/>
                <a:gd name="T20" fmla="*/ 871 w 1298"/>
                <a:gd name="T21" fmla="*/ 180 h 797"/>
                <a:gd name="T22" fmla="*/ 843 w 1298"/>
                <a:gd name="T23" fmla="*/ 339 h 797"/>
                <a:gd name="T24" fmla="*/ 820 w 1298"/>
                <a:gd name="T25" fmla="*/ 380 h 797"/>
                <a:gd name="T26" fmla="*/ 797 w 1298"/>
                <a:gd name="T27" fmla="*/ 410 h 797"/>
                <a:gd name="T28" fmla="*/ 695 w 1298"/>
                <a:gd name="T29" fmla="*/ 472 h 797"/>
                <a:gd name="T30" fmla="*/ 661 w 1298"/>
                <a:gd name="T31" fmla="*/ 487 h 797"/>
                <a:gd name="T32" fmla="*/ 576 w 1298"/>
                <a:gd name="T33" fmla="*/ 498 h 797"/>
                <a:gd name="T34" fmla="*/ 452 w 1298"/>
                <a:gd name="T35" fmla="*/ 492 h 797"/>
                <a:gd name="T36" fmla="*/ 418 w 1298"/>
                <a:gd name="T37" fmla="*/ 482 h 797"/>
                <a:gd name="T38" fmla="*/ 384 w 1298"/>
                <a:gd name="T39" fmla="*/ 462 h 797"/>
                <a:gd name="T40" fmla="*/ 140 w 1298"/>
                <a:gd name="T41" fmla="*/ 415 h 797"/>
                <a:gd name="T42" fmla="*/ 101 w 1298"/>
                <a:gd name="T43" fmla="*/ 354 h 797"/>
                <a:gd name="T44" fmla="*/ 50 w 1298"/>
                <a:gd name="T45" fmla="*/ 333 h 797"/>
                <a:gd name="T46" fmla="*/ 27 w 1298"/>
                <a:gd name="T47" fmla="*/ 195 h 797"/>
                <a:gd name="T48" fmla="*/ 50 w 1298"/>
                <a:gd name="T49" fmla="*/ 138 h 797"/>
                <a:gd name="T50" fmla="*/ 89 w 1298"/>
                <a:gd name="T51" fmla="*/ 133 h 797"/>
                <a:gd name="T52" fmla="*/ 152 w 1298"/>
                <a:gd name="T53" fmla="*/ 113 h 79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298"/>
                <a:gd name="T82" fmla="*/ 0 h 797"/>
                <a:gd name="T83" fmla="*/ 1298 w 1298"/>
                <a:gd name="T84" fmla="*/ 797 h 79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298" h="797">
                  <a:moveTo>
                    <a:pt x="214" y="176"/>
                  </a:moveTo>
                  <a:cubicBezTo>
                    <a:pt x="211" y="168"/>
                    <a:pt x="203" y="160"/>
                    <a:pt x="206" y="152"/>
                  </a:cubicBezTo>
                  <a:cubicBezTo>
                    <a:pt x="210" y="143"/>
                    <a:pt x="223" y="142"/>
                    <a:pt x="230" y="136"/>
                  </a:cubicBezTo>
                  <a:cubicBezTo>
                    <a:pt x="239" y="129"/>
                    <a:pt x="244" y="117"/>
                    <a:pt x="254" y="112"/>
                  </a:cubicBezTo>
                  <a:cubicBezTo>
                    <a:pt x="300" y="87"/>
                    <a:pt x="354" y="86"/>
                    <a:pt x="398" y="56"/>
                  </a:cubicBezTo>
                  <a:cubicBezTo>
                    <a:pt x="426" y="14"/>
                    <a:pt x="473" y="15"/>
                    <a:pt x="518" y="0"/>
                  </a:cubicBezTo>
                  <a:cubicBezTo>
                    <a:pt x="658" y="4"/>
                    <a:pt x="770" y="5"/>
                    <a:pt x="902" y="24"/>
                  </a:cubicBezTo>
                  <a:cubicBezTo>
                    <a:pt x="912" y="39"/>
                    <a:pt x="915" y="58"/>
                    <a:pt x="926" y="72"/>
                  </a:cubicBezTo>
                  <a:cubicBezTo>
                    <a:pt x="941" y="91"/>
                    <a:pt x="978" y="99"/>
                    <a:pt x="998" y="112"/>
                  </a:cubicBezTo>
                  <a:cubicBezTo>
                    <a:pt x="1031" y="178"/>
                    <a:pt x="1065" y="163"/>
                    <a:pt x="1110" y="200"/>
                  </a:cubicBezTo>
                  <a:cubicBezTo>
                    <a:pt x="1148" y="231"/>
                    <a:pt x="1183" y="264"/>
                    <a:pt x="1230" y="280"/>
                  </a:cubicBezTo>
                  <a:cubicBezTo>
                    <a:pt x="1298" y="348"/>
                    <a:pt x="1266" y="478"/>
                    <a:pt x="1190" y="528"/>
                  </a:cubicBezTo>
                  <a:cubicBezTo>
                    <a:pt x="1179" y="549"/>
                    <a:pt x="1169" y="571"/>
                    <a:pt x="1158" y="592"/>
                  </a:cubicBezTo>
                  <a:cubicBezTo>
                    <a:pt x="1149" y="609"/>
                    <a:pt x="1126" y="640"/>
                    <a:pt x="1126" y="640"/>
                  </a:cubicBezTo>
                  <a:cubicBezTo>
                    <a:pt x="1105" y="724"/>
                    <a:pt x="1055" y="718"/>
                    <a:pt x="982" y="736"/>
                  </a:cubicBezTo>
                  <a:cubicBezTo>
                    <a:pt x="965" y="740"/>
                    <a:pt x="951" y="756"/>
                    <a:pt x="934" y="760"/>
                  </a:cubicBezTo>
                  <a:cubicBezTo>
                    <a:pt x="895" y="769"/>
                    <a:pt x="854" y="768"/>
                    <a:pt x="814" y="776"/>
                  </a:cubicBezTo>
                  <a:cubicBezTo>
                    <a:pt x="755" y="773"/>
                    <a:pt x="696" y="774"/>
                    <a:pt x="638" y="768"/>
                  </a:cubicBezTo>
                  <a:cubicBezTo>
                    <a:pt x="621" y="766"/>
                    <a:pt x="604" y="761"/>
                    <a:pt x="590" y="752"/>
                  </a:cubicBezTo>
                  <a:cubicBezTo>
                    <a:pt x="574" y="741"/>
                    <a:pt x="542" y="720"/>
                    <a:pt x="542" y="720"/>
                  </a:cubicBezTo>
                  <a:cubicBezTo>
                    <a:pt x="416" y="730"/>
                    <a:pt x="248" y="797"/>
                    <a:pt x="198" y="648"/>
                  </a:cubicBezTo>
                  <a:cubicBezTo>
                    <a:pt x="188" y="565"/>
                    <a:pt x="208" y="596"/>
                    <a:pt x="142" y="552"/>
                  </a:cubicBezTo>
                  <a:cubicBezTo>
                    <a:pt x="120" y="537"/>
                    <a:pt x="70" y="520"/>
                    <a:pt x="70" y="520"/>
                  </a:cubicBezTo>
                  <a:cubicBezTo>
                    <a:pt x="0" y="450"/>
                    <a:pt x="27" y="446"/>
                    <a:pt x="38" y="304"/>
                  </a:cubicBezTo>
                  <a:cubicBezTo>
                    <a:pt x="39" y="297"/>
                    <a:pt x="63" y="220"/>
                    <a:pt x="70" y="216"/>
                  </a:cubicBezTo>
                  <a:cubicBezTo>
                    <a:pt x="87" y="208"/>
                    <a:pt x="107" y="211"/>
                    <a:pt x="126" y="208"/>
                  </a:cubicBezTo>
                  <a:cubicBezTo>
                    <a:pt x="159" y="197"/>
                    <a:pt x="178" y="183"/>
                    <a:pt x="214" y="176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Text Box 27"/>
            <p:cNvSpPr txBox="1">
              <a:spLocks noChangeArrowheads="1"/>
            </p:cNvSpPr>
            <p:nvPr/>
          </p:nvSpPr>
          <p:spPr bwMode="auto">
            <a:xfrm>
              <a:off x="3294" y="2526"/>
              <a:ext cx="655" cy="19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Memory</a:t>
              </a:r>
            </a:p>
          </p:txBody>
        </p:sp>
      </p:grpSp>
      <p:grpSp>
        <p:nvGrpSpPr>
          <p:cNvPr id="52" name="Group 28"/>
          <p:cNvGrpSpPr>
            <a:grpSpLocks/>
          </p:cNvGrpSpPr>
          <p:nvPr/>
        </p:nvGrpSpPr>
        <p:grpSpPr bwMode="auto">
          <a:xfrm>
            <a:off x="7171511" y="4403452"/>
            <a:ext cx="1233487" cy="720725"/>
            <a:chOff x="3123" y="2358"/>
            <a:chExt cx="919" cy="511"/>
          </a:xfrm>
          <a:solidFill>
            <a:srgbClr val="6699FF"/>
          </a:solidFill>
        </p:grpSpPr>
        <p:sp>
          <p:nvSpPr>
            <p:cNvPr id="53" name="Freeform 29"/>
            <p:cNvSpPr>
              <a:spLocks/>
            </p:cNvSpPr>
            <p:nvPr/>
          </p:nvSpPr>
          <p:spPr bwMode="auto">
            <a:xfrm>
              <a:off x="3123" y="2358"/>
              <a:ext cx="919" cy="511"/>
            </a:xfrm>
            <a:custGeom>
              <a:avLst/>
              <a:gdLst>
                <a:gd name="T0" fmla="*/ 152 w 1298"/>
                <a:gd name="T1" fmla="*/ 113 h 797"/>
                <a:gd name="T2" fmla="*/ 146 w 1298"/>
                <a:gd name="T3" fmla="*/ 97 h 797"/>
                <a:gd name="T4" fmla="*/ 163 w 1298"/>
                <a:gd name="T5" fmla="*/ 87 h 797"/>
                <a:gd name="T6" fmla="*/ 180 w 1298"/>
                <a:gd name="T7" fmla="*/ 72 h 797"/>
                <a:gd name="T8" fmla="*/ 282 w 1298"/>
                <a:gd name="T9" fmla="*/ 36 h 797"/>
                <a:gd name="T10" fmla="*/ 367 w 1298"/>
                <a:gd name="T11" fmla="*/ 0 h 797"/>
                <a:gd name="T12" fmla="*/ 639 w 1298"/>
                <a:gd name="T13" fmla="*/ 15 h 797"/>
                <a:gd name="T14" fmla="*/ 656 w 1298"/>
                <a:gd name="T15" fmla="*/ 46 h 797"/>
                <a:gd name="T16" fmla="*/ 707 w 1298"/>
                <a:gd name="T17" fmla="*/ 72 h 797"/>
                <a:gd name="T18" fmla="*/ 786 w 1298"/>
                <a:gd name="T19" fmla="*/ 128 h 797"/>
                <a:gd name="T20" fmla="*/ 871 w 1298"/>
                <a:gd name="T21" fmla="*/ 180 h 797"/>
                <a:gd name="T22" fmla="*/ 843 w 1298"/>
                <a:gd name="T23" fmla="*/ 339 h 797"/>
                <a:gd name="T24" fmla="*/ 820 w 1298"/>
                <a:gd name="T25" fmla="*/ 380 h 797"/>
                <a:gd name="T26" fmla="*/ 797 w 1298"/>
                <a:gd name="T27" fmla="*/ 410 h 797"/>
                <a:gd name="T28" fmla="*/ 695 w 1298"/>
                <a:gd name="T29" fmla="*/ 472 h 797"/>
                <a:gd name="T30" fmla="*/ 661 w 1298"/>
                <a:gd name="T31" fmla="*/ 487 h 797"/>
                <a:gd name="T32" fmla="*/ 576 w 1298"/>
                <a:gd name="T33" fmla="*/ 498 h 797"/>
                <a:gd name="T34" fmla="*/ 452 w 1298"/>
                <a:gd name="T35" fmla="*/ 492 h 797"/>
                <a:gd name="T36" fmla="*/ 418 w 1298"/>
                <a:gd name="T37" fmla="*/ 482 h 797"/>
                <a:gd name="T38" fmla="*/ 384 w 1298"/>
                <a:gd name="T39" fmla="*/ 462 h 797"/>
                <a:gd name="T40" fmla="*/ 140 w 1298"/>
                <a:gd name="T41" fmla="*/ 415 h 797"/>
                <a:gd name="T42" fmla="*/ 101 w 1298"/>
                <a:gd name="T43" fmla="*/ 354 h 797"/>
                <a:gd name="T44" fmla="*/ 50 w 1298"/>
                <a:gd name="T45" fmla="*/ 333 h 797"/>
                <a:gd name="T46" fmla="*/ 27 w 1298"/>
                <a:gd name="T47" fmla="*/ 195 h 797"/>
                <a:gd name="T48" fmla="*/ 50 w 1298"/>
                <a:gd name="T49" fmla="*/ 138 h 797"/>
                <a:gd name="T50" fmla="*/ 89 w 1298"/>
                <a:gd name="T51" fmla="*/ 133 h 797"/>
                <a:gd name="T52" fmla="*/ 152 w 1298"/>
                <a:gd name="T53" fmla="*/ 113 h 79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298"/>
                <a:gd name="T82" fmla="*/ 0 h 797"/>
                <a:gd name="T83" fmla="*/ 1298 w 1298"/>
                <a:gd name="T84" fmla="*/ 797 h 79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298" h="797">
                  <a:moveTo>
                    <a:pt x="214" y="176"/>
                  </a:moveTo>
                  <a:cubicBezTo>
                    <a:pt x="211" y="168"/>
                    <a:pt x="203" y="160"/>
                    <a:pt x="206" y="152"/>
                  </a:cubicBezTo>
                  <a:cubicBezTo>
                    <a:pt x="210" y="143"/>
                    <a:pt x="223" y="142"/>
                    <a:pt x="230" y="136"/>
                  </a:cubicBezTo>
                  <a:cubicBezTo>
                    <a:pt x="239" y="129"/>
                    <a:pt x="244" y="117"/>
                    <a:pt x="254" y="112"/>
                  </a:cubicBezTo>
                  <a:cubicBezTo>
                    <a:pt x="300" y="87"/>
                    <a:pt x="354" y="86"/>
                    <a:pt x="398" y="56"/>
                  </a:cubicBezTo>
                  <a:cubicBezTo>
                    <a:pt x="426" y="14"/>
                    <a:pt x="473" y="15"/>
                    <a:pt x="518" y="0"/>
                  </a:cubicBezTo>
                  <a:cubicBezTo>
                    <a:pt x="658" y="4"/>
                    <a:pt x="770" y="5"/>
                    <a:pt x="902" y="24"/>
                  </a:cubicBezTo>
                  <a:cubicBezTo>
                    <a:pt x="912" y="39"/>
                    <a:pt x="915" y="58"/>
                    <a:pt x="926" y="72"/>
                  </a:cubicBezTo>
                  <a:cubicBezTo>
                    <a:pt x="941" y="91"/>
                    <a:pt x="978" y="99"/>
                    <a:pt x="998" y="112"/>
                  </a:cubicBezTo>
                  <a:cubicBezTo>
                    <a:pt x="1031" y="178"/>
                    <a:pt x="1065" y="163"/>
                    <a:pt x="1110" y="200"/>
                  </a:cubicBezTo>
                  <a:cubicBezTo>
                    <a:pt x="1148" y="231"/>
                    <a:pt x="1183" y="264"/>
                    <a:pt x="1230" y="280"/>
                  </a:cubicBezTo>
                  <a:cubicBezTo>
                    <a:pt x="1298" y="348"/>
                    <a:pt x="1266" y="478"/>
                    <a:pt x="1190" y="528"/>
                  </a:cubicBezTo>
                  <a:cubicBezTo>
                    <a:pt x="1179" y="549"/>
                    <a:pt x="1169" y="571"/>
                    <a:pt x="1158" y="592"/>
                  </a:cubicBezTo>
                  <a:cubicBezTo>
                    <a:pt x="1149" y="609"/>
                    <a:pt x="1126" y="640"/>
                    <a:pt x="1126" y="640"/>
                  </a:cubicBezTo>
                  <a:cubicBezTo>
                    <a:pt x="1105" y="724"/>
                    <a:pt x="1055" y="718"/>
                    <a:pt x="982" y="736"/>
                  </a:cubicBezTo>
                  <a:cubicBezTo>
                    <a:pt x="965" y="740"/>
                    <a:pt x="951" y="756"/>
                    <a:pt x="934" y="760"/>
                  </a:cubicBezTo>
                  <a:cubicBezTo>
                    <a:pt x="895" y="769"/>
                    <a:pt x="854" y="768"/>
                    <a:pt x="814" y="776"/>
                  </a:cubicBezTo>
                  <a:cubicBezTo>
                    <a:pt x="755" y="773"/>
                    <a:pt x="696" y="774"/>
                    <a:pt x="638" y="768"/>
                  </a:cubicBezTo>
                  <a:cubicBezTo>
                    <a:pt x="621" y="766"/>
                    <a:pt x="604" y="761"/>
                    <a:pt x="590" y="752"/>
                  </a:cubicBezTo>
                  <a:cubicBezTo>
                    <a:pt x="574" y="741"/>
                    <a:pt x="542" y="720"/>
                    <a:pt x="542" y="720"/>
                  </a:cubicBezTo>
                  <a:cubicBezTo>
                    <a:pt x="416" y="730"/>
                    <a:pt x="248" y="797"/>
                    <a:pt x="198" y="648"/>
                  </a:cubicBezTo>
                  <a:cubicBezTo>
                    <a:pt x="188" y="565"/>
                    <a:pt x="208" y="596"/>
                    <a:pt x="142" y="552"/>
                  </a:cubicBezTo>
                  <a:cubicBezTo>
                    <a:pt x="120" y="537"/>
                    <a:pt x="70" y="520"/>
                    <a:pt x="70" y="520"/>
                  </a:cubicBezTo>
                  <a:cubicBezTo>
                    <a:pt x="0" y="450"/>
                    <a:pt x="27" y="446"/>
                    <a:pt x="38" y="304"/>
                  </a:cubicBezTo>
                  <a:cubicBezTo>
                    <a:pt x="39" y="297"/>
                    <a:pt x="63" y="220"/>
                    <a:pt x="70" y="216"/>
                  </a:cubicBezTo>
                  <a:cubicBezTo>
                    <a:pt x="87" y="208"/>
                    <a:pt x="107" y="211"/>
                    <a:pt x="126" y="208"/>
                  </a:cubicBezTo>
                  <a:cubicBezTo>
                    <a:pt x="159" y="197"/>
                    <a:pt x="178" y="183"/>
                    <a:pt x="214" y="176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Text Box 30"/>
            <p:cNvSpPr txBox="1">
              <a:spLocks noChangeArrowheads="1"/>
            </p:cNvSpPr>
            <p:nvPr/>
          </p:nvSpPr>
          <p:spPr bwMode="auto">
            <a:xfrm>
              <a:off x="3294" y="2526"/>
              <a:ext cx="655" cy="19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Memory</a:t>
              </a:r>
            </a:p>
          </p:txBody>
        </p:sp>
      </p:grpSp>
      <p:sp>
        <p:nvSpPr>
          <p:cNvPr id="55" name="AutoShape 31"/>
          <p:cNvSpPr>
            <a:spLocks noChangeArrowheads="1"/>
          </p:cNvSpPr>
          <p:nvPr/>
        </p:nvSpPr>
        <p:spPr bwMode="auto">
          <a:xfrm>
            <a:off x="2594220" y="5572252"/>
            <a:ext cx="471488" cy="77787"/>
          </a:xfrm>
          <a:prstGeom prst="leftRightArrow">
            <a:avLst>
              <a:gd name="adj1" fmla="val 50000"/>
              <a:gd name="adj2" fmla="val 12122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6" name="AutoShape 32"/>
          <p:cNvSpPr>
            <a:spLocks noChangeArrowheads="1"/>
          </p:cNvSpPr>
          <p:nvPr/>
        </p:nvSpPr>
        <p:spPr bwMode="auto">
          <a:xfrm>
            <a:off x="6700023" y="4717777"/>
            <a:ext cx="471488" cy="77787"/>
          </a:xfrm>
          <a:prstGeom prst="leftRightArrow">
            <a:avLst>
              <a:gd name="adj1" fmla="val 50000"/>
              <a:gd name="adj2" fmla="val 12122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57716" y="5472342"/>
            <a:ext cx="421910" cy="286189"/>
            <a:chOff x="873679" y="3689131"/>
            <a:chExt cx="421910" cy="286189"/>
          </a:xfrm>
        </p:grpSpPr>
        <p:sp>
          <p:nvSpPr>
            <p:cNvPr id="25" name="Rectangle 24"/>
            <p:cNvSpPr/>
            <p:nvPr/>
          </p:nvSpPr>
          <p:spPr bwMode="auto">
            <a:xfrm>
              <a:off x="896918" y="3689131"/>
              <a:ext cx="355598" cy="283779"/>
            </a:xfrm>
            <a:prstGeom prst="rect">
              <a:avLst/>
            </a:prstGeom>
            <a:solidFill>
              <a:srgbClr val="FF0000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73679" y="3698321"/>
              <a:ext cx="4219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MC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6281241" y="4598268"/>
            <a:ext cx="421910" cy="286189"/>
            <a:chOff x="873679" y="3689131"/>
            <a:chExt cx="421910" cy="286189"/>
          </a:xfrm>
        </p:grpSpPr>
        <p:sp>
          <p:nvSpPr>
            <p:cNvPr id="58" name="Rectangle 57"/>
            <p:cNvSpPr/>
            <p:nvPr/>
          </p:nvSpPr>
          <p:spPr bwMode="auto">
            <a:xfrm>
              <a:off x="896918" y="3689131"/>
              <a:ext cx="355598" cy="283779"/>
            </a:xfrm>
            <a:prstGeom prst="rect">
              <a:avLst/>
            </a:prstGeom>
            <a:solidFill>
              <a:srgbClr val="FF0000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73679" y="3698321"/>
              <a:ext cx="4219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MC</a:t>
              </a:r>
            </a:p>
          </p:txBody>
        </p:sp>
      </p:grpSp>
      <p:cxnSp>
        <p:nvCxnSpPr>
          <p:cNvPr id="60" name="Egyenes összekötő 48"/>
          <p:cNvCxnSpPr/>
          <p:nvPr/>
        </p:nvCxnSpPr>
        <p:spPr>
          <a:xfrm rot="5400000" flipH="1" flipV="1">
            <a:off x="5830140" y="5139752"/>
            <a:ext cx="3667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Egyenes összekötő 48"/>
          <p:cNvCxnSpPr/>
          <p:nvPr/>
        </p:nvCxnSpPr>
        <p:spPr>
          <a:xfrm rot="5400000" flipH="1" flipV="1">
            <a:off x="5824885" y="6017363"/>
            <a:ext cx="3667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ight Arrow 62"/>
          <p:cNvSpPr/>
          <p:nvPr/>
        </p:nvSpPr>
        <p:spPr bwMode="auto">
          <a:xfrm>
            <a:off x="3987000" y="2529000"/>
            <a:ext cx="360000" cy="900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Connecting memory channels to client platforms </a:t>
            </a:r>
            <a:r>
              <a:rPr lang="hu-HU" dirty="0" smtClean="0"/>
              <a:t>(</a:t>
            </a:r>
            <a:r>
              <a:rPr lang="en-US" dirty="0" smtClean="0"/>
              <a:t>9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65114" y="6219000"/>
            <a:ext cx="24368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dirty="0" smtClean="0">
                <a:latin typeface="+mj-lt"/>
              </a:rPr>
              <a:t>MCH: Memory Control Hub</a:t>
            </a:r>
          </a:p>
          <a:p>
            <a:pPr fontAlgn="base"/>
            <a:r>
              <a:rPr lang="en-US" sz="1300" dirty="0" smtClean="0">
                <a:latin typeface="+mj-lt"/>
              </a:rPr>
              <a:t>IOH: IO Control Hub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8775010" y="639068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32031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55-block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72" y="1487646"/>
            <a:ext cx="6496050" cy="519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82528" y="461206"/>
            <a:ext cx="93796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Example 2: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Connecting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memory channels via the processor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      (actually in Intel’s 2. gen. Nehalem based platform (2009))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kumimoji="0" lang="hu-HU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159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5775158" y="1644412"/>
            <a:ext cx="2406316" cy="122391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Connecting memory channels to client platforms </a:t>
            </a:r>
            <a:r>
              <a:rPr lang="hu-HU" dirty="0" smtClean="0"/>
              <a:t>(</a:t>
            </a:r>
            <a:r>
              <a:rPr lang="en-US" dirty="0" smtClean="0"/>
              <a:t>10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66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4650" y="6108972"/>
            <a:ext cx="82559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(Infinity Fabric)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cache coherent interconnect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that services 6 clients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in the above example, it is basically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crossbar-based.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90152" y="467254"/>
            <a:ext cx="8813567" cy="6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80" b="0" i="0" u="none" strike="noStrike" kern="1200" cap="none" normalizeH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Example 3: </a:t>
            </a:r>
            <a:r>
              <a:rPr kumimoji="0" lang="en-US" altLang="en-US" sz="1780" b="0" i="0" u="none" strike="noStrike" kern="1200" cap="none" normalizeH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Attaching memory channels via the processor </a:t>
            </a:r>
            <a:r>
              <a:rPr kumimoji="0" lang="en-US" altLang="en-US" sz="1780" b="0" i="0" u="none" strike="noStrike" kern="1200" cap="none" normalizeH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(and on the die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780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kumimoji="0" lang="en-US" altLang="en-US" sz="1780" b="0" i="0" u="none" strike="noStrike" kern="1200" cap="none" normalizeH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via an interconnect fabric, e.g. in AMD’s </a:t>
            </a:r>
            <a:r>
              <a:rPr kumimoji="0" lang="en-US" altLang="en-US" sz="1780" b="0" i="0" u="none" strike="noStrike" kern="1200" cap="none" normalizeH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Zen-based </a:t>
            </a:r>
            <a:r>
              <a:rPr kumimoji="0" lang="en-US" altLang="en-US" sz="1780" b="0" i="0" u="none" strike="noStrike" kern="1200" cap="none" normalizeH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APU) (2017</a:t>
            </a:r>
            <a:r>
              <a:rPr kumimoji="0" lang="en-US" altLang="en-US" sz="1780" b="0" i="0" u="none" strike="noStrike" kern="1200" cap="none" normalizeH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)) </a:t>
            </a:r>
            <a:r>
              <a:rPr kumimoji="0" lang="en-US" altLang="en-US" sz="1780" b="0" i="0" u="none" strike="noStrike" kern="1200" cap="none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kumimoji="0" lang="hu-HU" altLang="en-US" sz="1780" b="0" i="0" u="none" strike="noStrike" kern="1200" cap="none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161</a:t>
            </a:r>
            <a:r>
              <a:rPr kumimoji="0" lang="en-US" altLang="en-US" sz="1780" b="0" i="0" u="none" strike="noStrike" kern="1200" cap="none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09612" y="1535431"/>
            <a:ext cx="7724776" cy="4377249"/>
            <a:chOff x="709612" y="1222921"/>
            <a:chExt cx="7724776" cy="4377249"/>
          </a:xfrm>
        </p:grpSpPr>
        <p:pic>
          <p:nvPicPr>
            <p:cNvPr id="6" name="Picture 2" descr="https://images.anandtech.com/doci/11964/amd_ryzen_processor_with_radeon_graphics_press_deck-legal_final-page-037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09612" y="1222921"/>
              <a:ext cx="7724776" cy="4377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454213" y="4081111"/>
              <a:ext cx="80823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Times New Roman" pitchFamily="18" charset="0"/>
                </a:rPr>
                <a:t>Dual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Times New Roman" pitchFamily="18" charset="0"/>
                </a:rPr>
                <a:t>channels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322771" y="3606481"/>
              <a:ext cx="1138238" cy="31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Times New Roman" pitchFamily="18" charset="0"/>
                </a:rPr>
                <a:t>(IF)</a:t>
              </a:r>
            </a:p>
          </p:txBody>
        </p:sp>
      </p:grpSp>
      <p:sp>
        <p:nvSpPr>
          <p:cNvPr id="9" name="Rectangle 8"/>
          <p:cNvSpPr/>
          <p:nvPr/>
        </p:nvSpPr>
        <p:spPr bwMode="auto">
          <a:xfrm>
            <a:off x="4880008" y="4356157"/>
            <a:ext cx="1382440" cy="151525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Connecting memory channels to client platforms </a:t>
            </a:r>
            <a:r>
              <a:rPr lang="hu-HU" dirty="0" smtClean="0"/>
              <a:t>(</a:t>
            </a:r>
            <a:r>
              <a:rPr lang="en-US" dirty="0" smtClean="0"/>
              <a:t>11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79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1. </a:t>
            </a:r>
            <a:r>
              <a:rPr lang="en-US" dirty="0"/>
              <a:t>Connecting memory </a:t>
            </a:r>
            <a:r>
              <a:rPr lang="en-US" dirty="0" smtClean="0"/>
              <a:t>channels to client platforms </a:t>
            </a:r>
            <a:r>
              <a:rPr lang="hu-HU" dirty="0" smtClean="0"/>
              <a:t>(</a:t>
            </a:r>
            <a:r>
              <a:rPr lang="en-US" dirty="0" smtClean="0"/>
              <a:t>12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438" y="476016"/>
            <a:ext cx="7684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Remark to connecting memory to the processor in </a:t>
            </a:r>
            <a:r>
              <a:rPr lang="en-US" sz="1600" dirty="0" err="1" smtClean="0">
                <a:solidFill>
                  <a:srgbClr val="FF0000"/>
                </a:solidFill>
                <a:latin typeface="+mj-lt"/>
              </a:rPr>
              <a:t>chiplet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-based designs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3795" y="819000"/>
            <a:ext cx="8855309" cy="1646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In </a:t>
            </a:r>
            <a:r>
              <a:rPr lang="en-US" sz="1600" dirty="0" err="1" smtClean="0">
                <a:solidFill>
                  <a:srgbClr val="FF0000"/>
                </a:solidFill>
                <a:latin typeface="+mj-lt"/>
              </a:rPr>
              <a:t>chiplet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-based designs</a:t>
            </a:r>
            <a:r>
              <a:rPr lang="en-US" sz="1600" dirty="0" smtClean="0">
                <a:latin typeface="+mj-lt"/>
              </a:rPr>
              <a:t>, such as AMD’s 3. gen. Zen-2 based GPU-less client</a:t>
            </a:r>
          </a:p>
          <a:p>
            <a:pPr fontAlgn="base"/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processors,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processor is implemented on two or three dies</a:t>
            </a:r>
            <a:r>
              <a:rPr lang="en-US" sz="1600" dirty="0" smtClean="0">
                <a:latin typeface="+mj-lt"/>
              </a:rPr>
              <a:t>, one or two CCD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dies and one IO die.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In this case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memory channels are connected further on to the processor, such </a:t>
            </a:r>
          </a:p>
          <a:p>
            <a:pPr fontAlgn="base"/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that the memory channels are attached to the IO-die</a:t>
            </a:r>
            <a:r>
              <a:rPr lang="en-US" sz="1600" dirty="0" smtClean="0">
                <a:latin typeface="+mj-lt"/>
              </a:rPr>
              <a:t> rather than to the CCD die</a:t>
            </a:r>
          </a:p>
          <a:p>
            <a:pPr fontAlgn="base"/>
            <a:r>
              <a:rPr lang="en-US" sz="1600" dirty="0" smtClean="0">
                <a:latin typeface="+mj-lt"/>
              </a:rPr>
              <a:t>      that incorporates the CPU cores.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830257" y="3357937"/>
            <a:ext cx="2274051" cy="1302843"/>
            <a:chOff x="2973560" y="3204000"/>
            <a:chExt cx="2084440" cy="1044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38581" t="63144" r="50034" b="23351"/>
            <a:stretch/>
          </p:blipFill>
          <p:spPr>
            <a:xfrm>
              <a:off x="2973560" y="3204000"/>
              <a:ext cx="1661927" cy="1044000"/>
            </a:xfrm>
            <a:prstGeom prst="rect">
              <a:avLst/>
            </a:prstGeom>
          </p:spPr>
        </p:pic>
        <p:sp>
          <p:nvSpPr>
            <p:cNvPr id="7" name="Left-Right Arrow 6"/>
            <p:cNvSpPr/>
            <p:nvPr/>
          </p:nvSpPr>
          <p:spPr bwMode="auto">
            <a:xfrm>
              <a:off x="4482000" y="3676500"/>
              <a:ext cx="576000" cy="180000"/>
            </a:xfrm>
            <a:prstGeom prst="leftRightArrow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</p:grpSp>
      <p:grpSp>
        <p:nvGrpSpPr>
          <p:cNvPr id="9" name="Group 28"/>
          <p:cNvGrpSpPr>
            <a:grpSpLocks/>
          </p:cNvGrpSpPr>
          <p:nvPr/>
        </p:nvGrpSpPr>
        <p:grpSpPr bwMode="auto">
          <a:xfrm>
            <a:off x="1385320" y="3715780"/>
            <a:ext cx="1233487" cy="720725"/>
            <a:chOff x="3123" y="2358"/>
            <a:chExt cx="919" cy="511"/>
          </a:xfrm>
          <a:solidFill>
            <a:srgbClr val="6699FF"/>
          </a:solidFill>
        </p:grpSpPr>
        <p:sp>
          <p:nvSpPr>
            <p:cNvPr id="10" name="Freeform 29"/>
            <p:cNvSpPr>
              <a:spLocks/>
            </p:cNvSpPr>
            <p:nvPr/>
          </p:nvSpPr>
          <p:spPr bwMode="auto">
            <a:xfrm>
              <a:off x="3123" y="2358"/>
              <a:ext cx="919" cy="511"/>
            </a:xfrm>
            <a:custGeom>
              <a:avLst/>
              <a:gdLst>
                <a:gd name="T0" fmla="*/ 152 w 1298"/>
                <a:gd name="T1" fmla="*/ 113 h 797"/>
                <a:gd name="T2" fmla="*/ 146 w 1298"/>
                <a:gd name="T3" fmla="*/ 97 h 797"/>
                <a:gd name="T4" fmla="*/ 163 w 1298"/>
                <a:gd name="T5" fmla="*/ 87 h 797"/>
                <a:gd name="T6" fmla="*/ 180 w 1298"/>
                <a:gd name="T7" fmla="*/ 72 h 797"/>
                <a:gd name="T8" fmla="*/ 282 w 1298"/>
                <a:gd name="T9" fmla="*/ 36 h 797"/>
                <a:gd name="T10" fmla="*/ 367 w 1298"/>
                <a:gd name="T11" fmla="*/ 0 h 797"/>
                <a:gd name="T12" fmla="*/ 639 w 1298"/>
                <a:gd name="T13" fmla="*/ 15 h 797"/>
                <a:gd name="T14" fmla="*/ 656 w 1298"/>
                <a:gd name="T15" fmla="*/ 46 h 797"/>
                <a:gd name="T16" fmla="*/ 707 w 1298"/>
                <a:gd name="T17" fmla="*/ 72 h 797"/>
                <a:gd name="T18" fmla="*/ 786 w 1298"/>
                <a:gd name="T19" fmla="*/ 128 h 797"/>
                <a:gd name="T20" fmla="*/ 871 w 1298"/>
                <a:gd name="T21" fmla="*/ 180 h 797"/>
                <a:gd name="T22" fmla="*/ 843 w 1298"/>
                <a:gd name="T23" fmla="*/ 339 h 797"/>
                <a:gd name="T24" fmla="*/ 820 w 1298"/>
                <a:gd name="T25" fmla="*/ 380 h 797"/>
                <a:gd name="T26" fmla="*/ 797 w 1298"/>
                <a:gd name="T27" fmla="*/ 410 h 797"/>
                <a:gd name="T28" fmla="*/ 695 w 1298"/>
                <a:gd name="T29" fmla="*/ 472 h 797"/>
                <a:gd name="T30" fmla="*/ 661 w 1298"/>
                <a:gd name="T31" fmla="*/ 487 h 797"/>
                <a:gd name="T32" fmla="*/ 576 w 1298"/>
                <a:gd name="T33" fmla="*/ 498 h 797"/>
                <a:gd name="T34" fmla="*/ 452 w 1298"/>
                <a:gd name="T35" fmla="*/ 492 h 797"/>
                <a:gd name="T36" fmla="*/ 418 w 1298"/>
                <a:gd name="T37" fmla="*/ 482 h 797"/>
                <a:gd name="T38" fmla="*/ 384 w 1298"/>
                <a:gd name="T39" fmla="*/ 462 h 797"/>
                <a:gd name="T40" fmla="*/ 140 w 1298"/>
                <a:gd name="T41" fmla="*/ 415 h 797"/>
                <a:gd name="T42" fmla="*/ 101 w 1298"/>
                <a:gd name="T43" fmla="*/ 354 h 797"/>
                <a:gd name="T44" fmla="*/ 50 w 1298"/>
                <a:gd name="T45" fmla="*/ 333 h 797"/>
                <a:gd name="T46" fmla="*/ 27 w 1298"/>
                <a:gd name="T47" fmla="*/ 195 h 797"/>
                <a:gd name="T48" fmla="*/ 50 w 1298"/>
                <a:gd name="T49" fmla="*/ 138 h 797"/>
                <a:gd name="T50" fmla="*/ 89 w 1298"/>
                <a:gd name="T51" fmla="*/ 133 h 797"/>
                <a:gd name="T52" fmla="*/ 152 w 1298"/>
                <a:gd name="T53" fmla="*/ 113 h 79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298"/>
                <a:gd name="T82" fmla="*/ 0 h 797"/>
                <a:gd name="T83" fmla="*/ 1298 w 1298"/>
                <a:gd name="T84" fmla="*/ 797 h 79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298" h="797">
                  <a:moveTo>
                    <a:pt x="214" y="176"/>
                  </a:moveTo>
                  <a:cubicBezTo>
                    <a:pt x="211" y="168"/>
                    <a:pt x="203" y="160"/>
                    <a:pt x="206" y="152"/>
                  </a:cubicBezTo>
                  <a:cubicBezTo>
                    <a:pt x="210" y="143"/>
                    <a:pt x="223" y="142"/>
                    <a:pt x="230" y="136"/>
                  </a:cubicBezTo>
                  <a:cubicBezTo>
                    <a:pt x="239" y="129"/>
                    <a:pt x="244" y="117"/>
                    <a:pt x="254" y="112"/>
                  </a:cubicBezTo>
                  <a:cubicBezTo>
                    <a:pt x="300" y="87"/>
                    <a:pt x="354" y="86"/>
                    <a:pt x="398" y="56"/>
                  </a:cubicBezTo>
                  <a:cubicBezTo>
                    <a:pt x="426" y="14"/>
                    <a:pt x="473" y="15"/>
                    <a:pt x="518" y="0"/>
                  </a:cubicBezTo>
                  <a:cubicBezTo>
                    <a:pt x="658" y="4"/>
                    <a:pt x="770" y="5"/>
                    <a:pt x="902" y="24"/>
                  </a:cubicBezTo>
                  <a:cubicBezTo>
                    <a:pt x="912" y="39"/>
                    <a:pt x="915" y="58"/>
                    <a:pt x="926" y="72"/>
                  </a:cubicBezTo>
                  <a:cubicBezTo>
                    <a:pt x="941" y="91"/>
                    <a:pt x="978" y="99"/>
                    <a:pt x="998" y="112"/>
                  </a:cubicBezTo>
                  <a:cubicBezTo>
                    <a:pt x="1031" y="178"/>
                    <a:pt x="1065" y="163"/>
                    <a:pt x="1110" y="200"/>
                  </a:cubicBezTo>
                  <a:cubicBezTo>
                    <a:pt x="1148" y="231"/>
                    <a:pt x="1183" y="264"/>
                    <a:pt x="1230" y="280"/>
                  </a:cubicBezTo>
                  <a:cubicBezTo>
                    <a:pt x="1298" y="348"/>
                    <a:pt x="1266" y="478"/>
                    <a:pt x="1190" y="528"/>
                  </a:cubicBezTo>
                  <a:cubicBezTo>
                    <a:pt x="1179" y="549"/>
                    <a:pt x="1169" y="571"/>
                    <a:pt x="1158" y="592"/>
                  </a:cubicBezTo>
                  <a:cubicBezTo>
                    <a:pt x="1149" y="609"/>
                    <a:pt x="1126" y="640"/>
                    <a:pt x="1126" y="640"/>
                  </a:cubicBezTo>
                  <a:cubicBezTo>
                    <a:pt x="1105" y="724"/>
                    <a:pt x="1055" y="718"/>
                    <a:pt x="982" y="736"/>
                  </a:cubicBezTo>
                  <a:cubicBezTo>
                    <a:pt x="965" y="740"/>
                    <a:pt x="951" y="756"/>
                    <a:pt x="934" y="760"/>
                  </a:cubicBezTo>
                  <a:cubicBezTo>
                    <a:pt x="895" y="769"/>
                    <a:pt x="854" y="768"/>
                    <a:pt x="814" y="776"/>
                  </a:cubicBezTo>
                  <a:cubicBezTo>
                    <a:pt x="755" y="773"/>
                    <a:pt x="696" y="774"/>
                    <a:pt x="638" y="768"/>
                  </a:cubicBezTo>
                  <a:cubicBezTo>
                    <a:pt x="621" y="766"/>
                    <a:pt x="604" y="761"/>
                    <a:pt x="590" y="752"/>
                  </a:cubicBezTo>
                  <a:cubicBezTo>
                    <a:pt x="574" y="741"/>
                    <a:pt x="542" y="720"/>
                    <a:pt x="542" y="720"/>
                  </a:cubicBezTo>
                  <a:cubicBezTo>
                    <a:pt x="416" y="730"/>
                    <a:pt x="248" y="797"/>
                    <a:pt x="198" y="648"/>
                  </a:cubicBezTo>
                  <a:cubicBezTo>
                    <a:pt x="188" y="565"/>
                    <a:pt x="208" y="596"/>
                    <a:pt x="142" y="552"/>
                  </a:cubicBezTo>
                  <a:cubicBezTo>
                    <a:pt x="120" y="537"/>
                    <a:pt x="70" y="520"/>
                    <a:pt x="70" y="520"/>
                  </a:cubicBezTo>
                  <a:cubicBezTo>
                    <a:pt x="0" y="450"/>
                    <a:pt x="27" y="446"/>
                    <a:pt x="38" y="304"/>
                  </a:cubicBezTo>
                  <a:cubicBezTo>
                    <a:pt x="39" y="297"/>
                    <a:pt x="63" y="220"/>
                    <a:pt x="70" y="216"/>
                  </a:cubicBezTo>
                  <a:cubicBezTo>
                    <a:pt x="87" y="208"/>
                    <a:pt x="107" y="211"/>
                    <a:pt x="126" y="208"/>
                  </a:cubicBezTo>
                  <a:cubicBezTo>
                    <a:pt x="159" y="197"/>
                    <a:pt x="178" y="183"/>
                    <a:pt x="214" y="176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Text Box 30"/>
            <p:cNvSpPr txBox="1">
              <a:spLocks noChangeArrowheads="1"/>
            </p:cNvSpPr>
            <p:nvPr/>
          </p:nvSpPr>
          <p:spPr bwMode="auto">
            <a:xfrm>
              <a:off x="3294" y="2526"/>
              <a:ext cx="655" cy="19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Memory</a:t>
              </a:r>
            </a:p>
          </p:txBody>
        </p:sp>
      </p:grpSp>
      <p:sp>
        <p:nvSpPr>
          <p:cNvPr id="12" name="AutoShape 32"/>
          <p:cNvSpPr>
            <a:spLocks noChangeArrowheads="1"/>
          </p:cNvSpPr>
          <p:nvPr/>
        </p:nvSpPr>
        <p:spPr bwMode="auto">
          <a:xfrm>
            <a:off x="2592000" y="4011116"/>
            <a:ext cx="471488" cy="77787"/>
          </a:xfrm>
          <a:prstGeom prst="leftRightArrow">
            <a:avLst>
              <a:gd name="adj1" fmla="val 50000"/>
              <a:gd name="adj2" fmla="val 12122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2817000" y="3220780"/>
            <a:ext cx="3816000" cy="1608843"/>
          </a:xfrm>
          <a:prstGeom prst="round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42000" y="2619000"/>
            <a:ext cx="533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400" dirty="0" smtClean="0">
                <a:latin typeface="+mj-lt"/>
              </a:rPr>
              <a:t>3. gen. Zen2-based GPU-less (Matisse) processor (2019)</a:t>
            </a:r>
          </a:p>
          <a:p>
            <a:pPr algn="ctr" fontAlgn="base"/>
            <a:r>
              <a:rPr lang="en-US" sz="1400" dirty="0" smtClean="0">
                <a:latin typeface="+mj-lt"/>
              </a:rPr>
              <a:t>(with a single CCD die) [293], [125]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42000" y="4930780"/>
            <a:ext cx="1311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400" dirty="0" smtClean="0">
                <a:latin typeface="+mj-lt"/>
              </a:rPr>
              <a:t>Client IO die</a:t>
            </a:r>
          </a:p>
          <a:p>
            <a:pPr algn="ctr" fontAlgn="base"/>
            <a:r>
              <a:rPr lang="en-US" sz="1400" dirty="0" smtClean="0">
                <a:latin typeface="+mj-lt"/>
              </a:rPr>
              <a:t>(12 nm)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40954" y="4930780"/>
            <a:ext cx="2416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400" dirty="0" smtClean="0">
                <a:latin typeface="+mj-lt"/>
              </a:rPr>
              <a:t>GPU-less 8-core CCD die</a:t>
            </a:r>
          </a:p>
          <a:p>
            <a:pPr algn="ctr" fontAlgn="base"/>
            <a:r>
              <a:rPr lang="en-US" sz="1400" dirty="0" smtClean="0">
                <a:latin typeface="+mj-lt"/>
              </a:rPr>
              <a:t>(7-nm)</a:t>
            </a:r>
          </a:p>
        </p:txBody>
      </p:sp>
      <p:cxnSp>
        <p:nvCxnSpPr>
          <p:cNvPr id="23" name="Straight Arrow Connector 22"/>
          <p:cNvCxnSpPr>
            <a:stCxn id="25" idx="0"/>
          </p:cNvCxnSpPr>
          <p:nvPr/>
        </p:nvCxnSpPr>
        <p:spPr bwMode="auto">
          <a:xfrm flipV="1">
            <a:off x="2108594" y="4107678"/>
            <a:ext cx="947156" cy="806322"/>
          </a:xfrm>
          <a:prstGeom prst="straightConnector1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Box 24"/>
          <p:cNvSpPr txBox="1"/>
          <p:nvPr/>
        </p:nvSpPr>
        <p:spPr>
          <a:xfrm>
            <a:off x="1557000" y="4914000"/>
            <a:ext cx="11031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400" dirty="0" smtClean="0">
                <a:latin typeface="+mj-lt"/>
              </a:rPr>
              <a:t>Memory</a:t>
            </a:r>
          </a:p>
          <a:p>
            <a:pPr algn="ctr" fontAlgn="base"/>
            <a:r>
              <a:rPr lang="en-US" sz="1400" dirty="0" smtClean="0">
                <a:latin typeface="+mj-lt"/>
              </a:rPr>
              <a:t> controller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/>
          <a:srcRect l="11000" t="10800" r="30100" b="14533"/>
          <a:stretch/>
        </p:blipFill>
        <p:spPr>
          <a:xfrm>
            <a:off x="5115601" y="3609000"/>
            <a:ext cx="1211399" cy="86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69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7" grpId="0"/>
      <p:bldP spid="18" grpId="0"/>
      <p:bldP spid="19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87777" y="462607"/>
            <a:ext cx="9036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Benefits of connecting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memory channels directly to a client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platform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8061" y="826878"/>
            <a:ext cx="8845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course of processor evolution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connecting memory to the processor became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standard solution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due its benefits in terms of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shorter access latency and higher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available memory bandwidth in multiprocessors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(as the subsequent Figure shows).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Connecting memory channels to client platforms </a:t>
            </a:r>
            <a:r>
              <a:rPr lang="hu-HU" dirty="0" smtClean="0"/>
              <a:t>(</a:t>
            </a:r>
            <a:r>
              <a:rPr lang="en-US" dirty="0" smtClean="0"/>
              <a:t>13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8775010" y="639068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66829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ext Box 177"/>
          <p:cNvSpPr txBox="1">
            <a:spLocks noChangeArrowheads="1"/>
          </p:cNvSpPr>
          <p:nvPr/>
        </p:nvSpPr>
        <p:spPr bwMode="auto">
          <a:xfrm>
            <a:off x="77896" y="476179"/>
            <a:ext cx="9161462" cy="84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Example for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connecting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memory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directly via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processors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of a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4S server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(actually, in Intel’s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Skylake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-SP based up to 28-core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Purley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server platform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  <a:endParaRPr lang="en-US" altLang="en-US" sz="1800" dirty="0">
              <a:solidFill>
                <a:srgbClr val="333399"/>
              </a:solidFill>
              <a:latin typeface="Verdana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(2017)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591644" y="1584000"/>
            <a:ext cx="6414435" cy="4267589"/>
            <a:chOff x="1591644" y="1147458"/>
            <a:chExt cx="6414435" cy="4267589"/>
          </a:xfrm>
        </p:grpSpPr>
        <p:grpSp>
          <p:nvGrpSpPr>
            <p:cNvPr id="193" name="Group 192"/>
            <p:cNvGrpSpPr/>
            <p:nvPr/>
          </p:nvGrpSpPr>
          <p:grpSpPr>
            <a:xfrm>
              <a:off x="1728353" y="1521659"/>
              <a:ext cx="5481245" cy="3512558"/>
              <a:chOff x="1728353" y="1521659"/>
              <a:chExt cx="5481245" cy="3512558"/>
            </a:xfrm>
          </p:grpSpPr>
          <p:sp>
            <p:nvSpPr>
              <p:cNvPr id="3" name="Téglalap 53"/>
              <p:cNvSpPr>
                <a:spLocks noChangeArrowheads="1"/>
              </p:cNvSpPr>
              <p:nvPr/>
            </p:nvSpPr>
            <p:spPr bwMode="auto">
              <a:xfrm>
                <a:off x="2729287" y="4457954"/>
                <a:ext cx="1473061" cy="576263"/>
              </a:xfrm>
              <a:prstGeom prst="rect">
                <a:avLst/>
              </a:prstGeom>
              <a:solidFill>
                <a:srgbClr val="3366FF"/>
              </a:solidFill>
              <a:ln w="63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 </a:t>
                </a:r>
                <a:r>
                  <a:rPr kumimoji="0" lang="en-US" altLang="en-US" sz="12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C621</a:t>
                </a: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? </a:t>
                </a:r>
                <a:r>
                  <a:rPr kumimoji="0" lang="en-US" altLang="en-US" sz="12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PCH</a:t>
                </a:r>
                <a:endPara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(Lewisburg)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 </a:t>
                </a:r>
                <a:endParaRPr kumimoji="0" lang="hu-HU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4" name="Egyenes összekötő 108"/>
              <p:cNvCxnSpPr/>
              <p:nvPr/>
            </p:nvCxnSpPr>
            <p:spPr>
              <a:xfrm flipH="1" flipV="1">
                <a:off x="4207361" y="2390367"/>
                <a:ext cx="589409" cy="9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Egyenes összekötő 112"/>
              <p:cNvCxnSpPr/>
              <p:nvPr/>
            </p:nvCxnSpPr>
            <p:spPr>
              <a:xfrm rot="10800000">
                <a:off x="4229957" y="3564192"/>
                <a:ext cx="58955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Egyenes összekötő 113"/>
              <p:cNvCxnSpPr/>
              <p:nvPr/>
            </p:nvCxnSpPr>
            <p:spPr>
              <a:xfrm flipH="1" flipV="1">
                <a:off x="4229957" y="2678367"/>
                <a:ext cx="503470" cy="60483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Egyenes összekötő 115"/>
              <p:cNvCxnSpPr/>
              <p:nvPr/>
            </p:nvCxnSpPr>
            <p:spPr>
              <a:xfrm flipH="1">
                <a:off x="4229957" y="2713292"/>
                <a:ext cx="503470" cy="5873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Egyenes összekötő 118"/>
              <p:cNvCxnSpPr>
                <a:cxnSpLocks noChangeShapeType="1"/>
              </p:cNvCxnSpPr>
              <p:nvPr/>
            </p:nvCxnSpPr>
            <p:spPr bwMode="auto">
              <a:xfrm flipH="1" flipV="1">
                <a:off x="3470761" y="2678367"/>
                <a:ext cx="743" cy="584464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Egyenes összekötő 119"/>
              <p:cNvCxnSpPr>
                <a:cxnSpLocks noChangeShapeType="1"/>
              </p:cNvCxnSpPr>
              <p:nvPr/>
            </p:nvCxnSpPr>
            <p:spPr bwMode="auto">
              <a:xfrm flipV="1">
                <a:off x="5556849" y="2691067"/>
                <a:ext cx="0" cy="58420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Egyenes összekötő 121"/>
              <p:cNvCxnSpPr/>
              <p:nvPr/>
            </p:nvCxnSpPr>
            <p:spPr>
              <a:xfrm rot="5400000" flipH="1" flipV="1">
                <a:off x="3142764" y="4195629"/>
                <a:ext cx="612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Szövegdoboz 70"/>
              <p:cNvSpPr txBox="1">
                <a:spLocks noChangeArrowheads="1"/>
              </p:cNvSpPr>
              <p:nvPr/>
            </p:nvSpPr>
            <p:spPr bwMode="auto">
              <a:xfrm>
                <a:off x="4252272" y="2005267"/>
                <a:ext cx="453970" cy="3744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ts val="11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U</a:t>
                </a:r>
                <a:r>
                  <a:rPr kumimoji="0" lang="hu-HU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PI</a:t>
                </a:r>
                <a:endPara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ts val="11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Szövegdoboz 70"/>
              <p:cNvSpPr txBox="1">
                <a:spLocks noChangeArrowheads="1"/>
              </p:cNvSpPr>
              <p:nvPr/>
            </p:nvSpPr>
            <p:spPr bwMode="auto">
              <a:xfrm>
                <a:off x="4239280" y="3589592"/>
                <a:ext cx="453970" cy="2333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ts val="11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U</a:t>
                </a:r>
                <a:r>
                  <a:rPr kumimoji="0" lang="hu-HU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PI</a:t>
                </a:r>
              </a:p>
            </p:txBody>
          </p:sp>
          <p:sp>
            <p:nvSpPr>
              <p:cNvPr id="13" name="Szövegdoboz 70"/>
              <p:cNvSpPr txBox="1">
                <a:spLocks noChangeArrowheads="1"/>
              </p:cNvSpPr>
              <p:nvPr/>
            </p:nvSpPr>
            <p:spPr bwMode="auto">
              <a:xfrm>
                <a:off x="5553966" y="2856167"/>
                <a:ext cx="45397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U</a:t>
                </a:r>
                <a:r>
                  <a:rPr kumimoji="0" lang="hu-HU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PI</a:t>
                </a:r>
              </a:p>
            </p:txBody>
          </p:sp>
          <p:sp>
            <p:nvSpPr>
              <p:cNvPr id="14" name="Szövegdoboz 70"/>
              <p:cNvSpPr txBox="1">
                <a:spLocks noChangeArrowheads="1"/>
              </p:cNvSpPr>
              <p:nvPr/>
            </p:nvSpPr>
            <p:spPr bwMode="auto">
              <a:xfrm>
                <a:off x="3016264" y="2852992"/>
                <a:ext cx="45397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U</a:t>
                </a:r>
                <a:r>
                  <a:rPr kumimoji="0" lang="hu-HU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PI</a:t>
                </a:r>
              </a:p>
            </p:txBody>
          </p:sp>
          <p:sp>
            <p:nvSpPr>
              <p:cNvPr id="15" name="Szövegdoboz 70"/>
              <p:cNvSpPr txBox="1">
                <a:spLocks noChangeArrowheads="1"/>
              </p:cNvSpPr>
              <p:nvPr/>
            </p:nvSpPr>
            <p:spPr bwMode="auto">
              <a:xfrm>
                <a:off x="3937199" y="2857754"/>
                <a:ext cx="45397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U</a:t>
                </a:r>
                <a:r>
                  <a:rPr kumimoji="0" lang="hu-HU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PI</a:t>
                </a:r>
              </a:p>
            </p:txBody>
          </p:sp>
          <p:sp>
            <p:nvSpPr>
              <p:cNvPr id="16" name="Szövegdoboz 70"/>
              <p:cNvSpPr txBox="1">
                <a:spLocks noChangeArrowheads="1"/>
              </p:cNvSpPr>
              <p:nvPr/>
            </p:nvSpPr>
            <p:spPr bwMode="auto">
              <a:xfrm>
                <a:off x="4674899" y="2857754"/>
                <a:ext cx="50847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UPI </a:t>
                </a:r>
                <a:endParaRPr kumimoji="0" lang="hu-HU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" name="Szövegdoboz 70"/>
              <p:cNvSpPr txBox="1">
                <a:spLocks noChangeArrowheads="1"/>
              </p:cNvSpPr>
              <p:nvPr/>
            </p:nvSpPr>
            <p:spPr bwMode="auto">
              <a:xfrm>
                <a:off x="3244825" y="3915029"/>
                <a:ext cx="13828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DMI3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4xPCIe3</a:t>
                </a:r>
                <a:endPara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Rectangle 178"/>
              <p:cNvSpPr>
                <a:spLocks noChangeArrowheads="1"/>
              </p:cNvSpPr>
              <p:nvPr/>
            </p:nvSpPr>
            <p:spPr bwMode="auto">
              <a:xfrm>
                <a:off x="3961981" y="4786567"/>
                <a:ext cx="224126" cy="227012"/>
              </a:xfrm>
              <a:prstGeom prst="rect">
                <a:avLst/>
              </a:prstGeom>
              <a:noFill/>
              <a:ln w="19050" algn="ctr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ME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070233" y="1529279"/>
                <a:ext cx="78258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PCIe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3.0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109565" y="1849164"/>
                <a:ext cx="3545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40</a:t>
                </a:r>
              </a:p>
            </p:txBody>
          </p:sp>
          <p:sp>
            <p:nvSpPr>
              <p:cNvPr id="25" name="Up-Down Arrow 24"/>
              <p:cNvSpPr/>
              <p:nvPr/>
            </p:nvSpPr>
            <p:spPr bwMode="auto">
              <a:xfrm>
                <a:off x="3406292" y="1853977"/>
                <a:ext cx="127492" cy="252000"/>
              </a:xfrm>
              <a:prstGeom prst="upDownArrow">
                <a:avLst/>
              </a:prstGeom>
              <a:solidFill>
                <a:srgbClr val="FF0000"/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266019" y="1521659"/>
                <a:ext cx="78258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PCIe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3.0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305351" y="1861864"/>
                <a:ext cx="3545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40</a:t>
                </a:r>
              </a:p>
            </p:txBody>
          </p:sp>
          <p:sp>
            <p:nvSpPr>
              <p:cNvPr id="28" name="Up-Down Arrow 27"/>
              <p:cNvSpPr/>
              <p:nvPr/>
            </p:nvSpPr>
            <p:spPr bwMode="auto">
              <a:xfrm>
                <a:off x="5602078" y="1866677"/>
                <a:ext cx="127492" cy="252000"/>
              </a:xfrm>
              <a:prstGeom prst="upDownArrow">
                <a:avLst/>
              </a:prstGeom>
              <a:solidFill>
                <a:srgbClr val="FF0000"/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5149084" y="4130239"/>
                <a:ext cx="78258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PCIe</a:t>
                </a: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3.0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152341" y="3875188"/>
                <a:ext cx="3545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40</a:t>
                </a:r>
              </a:p>
            </p:txBody>
          </p:sp>
          <p:sp>
            <p:nvSpPr>
              <p:cNvPr id="31" name="Up-Down Arrow 30"/>
              <p:cNvSpPr/>
              <p:nvPr/>
            </p:nvSpPr>
            <p:spPr bwMode="auto">
              <a:xfrm>
                <a:off x="5485142" y="3873277"/>
                <a:ext cx="127492" cy="252000"/>
              </a:xfrm>
              <a:prstGeom prst="upDownArrow">
                <a:avLst/>
              </a:prstGeom>
              <a:solidFill>
                <a:srgbClr val="FF0000"/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2" name="Up-Down Arrow 31"/>
              <p:cNvSpPr/>
              <p:nvPr/>
            </p:nvSpPr>
            <p:spPr bwMode="auto">
              <a:xfrm>
                <a:off x="3263371" y="3873277"/>
                <a:ext cx="127492" cy="252000"/>
              </a:xfrm>
              <a:prstGeom prst="upDownArrow">
                <a:avLst/>
              </a:prstGeom>
              <a:solidFill>
                <a:srgbClr val="FF0000"/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2966644" y="3855764"/>
                <a:ext cx="3545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40</a:t>
                </a:r>
              </a:p>
            </p:txBody>
          </p:sp>
          <p:grpSp>
            <p:nvGrpSpPr>
              <p:cNvPr id="104" name="Group 103"/>
              <p:cNvGrpSpPr/>
              <p:nvPr/>
            </p:nvGrpSpPr>
            <p:grpSpPr>
              <a:xfrm>
                <a:off x="1737317" y="1837386"/>
                <a:ext cx="1037969" cy="1103695"/>
                <a:chOff x="1737317" y="1837386"/>
                <a:chExt cx="1037969" cy="1103695"/>
              </a:xfrm>
            </p:grpSpPr>
            <p:cxnSp>
              <p:nvCxnSpPr>
                <p:cNvPr id="36" name="Egyenes összekötő 145"/>
                <p:cNvCxnSpPr/>
                <p:nvPr/>
              </p:nvCxnSpPr>
              <p:spPr>
                <a:xfrm rot="10800000" flipH="1">
                  <a:off x="2043437" y="1940309"/>
                  <a:ext cx="594360" cy="317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églalap 146"/>
                <p:cNvSpPr/>
                <p:nvPr/>
              </p:nvSpPr>
              <p:spPr>
                <a:xfrm flipH="1">
                  <a:off x="2116870" y="1837386"/>
                  <a:ext cx="44450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200" b="0" i="0" u="none" strike="noStrike" kern="1200" cap="none" spc="0" normalizeH="0" baseline="0" noProof="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Téglalap 147"/>
                <p:cNvSpPr/>
                <p:nvPr/>
              </p:nvSpPr>
              <p:spPr>
                <a:xfrm flipH="1">
                  <a:off x="2029558" y="1837386"/>
                  <a:ext cx="46037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200" b="0" i="0" u="none" strike="noStrike" kern="1200" cap="none" spc="0" normalizeH="0" baseline="0" noProof="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39" name="Egyenes összekötő 150"/>
                <p:cNvCxnSpPr/>
                <p:nvPr/>
              </p:nvCxnSpPr>
              <p:spPr>
                <a:xfrm rot="10800000" flipH="1">
                  <a:off x="2029257" y="2179812"/>
                  <a:ext cx="469900" cy="4762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Téglalap 151"/>
                <p:cNvSpPr/>
                <p:nvPr/>
              </p:nvSpPr>
              <p:spPr>
                <a:xfrm flipH="1">
                  <a:off x="2116870" y="2085036"/>
                  <a:ext cx="44450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200" b="0" i="0" u="none" strike="noStrike" kern="1200" cap="none" spc="0" normalizeH="0" baseline="0" noProof="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Téglalap 152"/>
                <p:cNvSpPr/>
                <p:nvPr/>
              </p:nvSpPr>
              <p:spPr>
                <a:xfrm flipH="1">
                  <a:off x="2029558" y="2085036"/>
                  <a:ext cx="46037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200" b="0" i="0" u="none" strike="noStrike" kern="1200" cap="none" spc="0" normalizeH="0" baseline="0" noProof="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42" name="Egyenes összekötő 156"/>
                <p:cNvCxnSpPr/>
                <p:nvPr/>
              </p:nvCxnSpPr>
              <p:spPr>
                <a:xfrm flipV="1">
                  <a:off x="2027259" y="2589664"/>
                  <a:ext cx="455237" cy="418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Téglalap 157"/>
                <p:cNvSpPr/>
                <p:nvPr/>
              </p:nvSpPr>
              <p:spPr>
                <a:xfrm flipH="1">
                  <a:off x="2116870" y="2474356"/>
                  <a:ext cx="44450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200" b="0" i="0" u="none" strike="noStrike" kern="1200" cap="none" spc="0" normalizeH="0" baseline="0" noProof="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Téglalap 158"/>
                <p:cNvSpPr/>
                <p:nvPr/>
              </p:nvSpPr>
              <p:spPr>
                <a:xfrm flipH="1">
                  <a:off x="2029558" y="2474356"/>
                  <a:ext cx="46037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200" b="0" i="0" u="none" strike="noStrike" kern="1200" cap="none" spc="0" normalizeH="0" baseline="0" noProof="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45" name="Egyenes összekötő 161"/>
                <p:cNvCxnSpPr/>
                <p:nvPr/>
              </p:nvCxnSpPr>
              <p:spPr>
                <a:xfrm>
                  <a:off x="2075595" y="2829950"/>
                  <a:ext cx="553934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Téglalap 162"/>
                <p:cNvSpPr/>
                <p:nvPr/>
              </p:nvSpPr>
              <p:spPr>
                <a:xfrm flipH="1">
                  <a:off x="2116870" y="2725181"/>
                  <a:ext cx="44450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200" b="0" i="0" u="none" strike="noStrike" kern="1200" cap="none" spc="0" normalizeH="0" baseline="0" noProof="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Téglalap 163"/>
                <p:cNvSpPr/>
                <p:nvPr/>
              </p:nvSpPr>
              <p:spPr>
                <a:xfrm flipH="1">
                  <a:off x="2029558" y="2725181"/>
                  <a:ext cx="46037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200" b="0" i="0" u="none" strike="noStrike" kern="1200" cap="none" spc="0" normalizeH="0" baseline="0" noProof="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48" name="Egyenes összekötő 145"/>
                <p:cNvCxnSpPr/>
                <p:nvPr/>
              </p:nvCxnSpPr>
              <p:spPr>
                <a:xfrm rot="10800000" flipH="1">
                  <a:off x="1765223" y="2327544"/>
                  <a:ext cx="960120" cy="317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" name="Téglalap 146"/>
                <p:cNvSpPr/>
                <p:nvPr/>
              </p:nvSpPr>
              <p:spPr>
                <a:xfrm flipH="1">
                  <a:off x="1824630" y="2160039"/>
                  <a:ext cx="44450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200" b="0" i="0" u="none" strike="noStrike" kern="1200" cap="none" spc="0" normalizeH="0" baseline="0" noProof="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Téglalap 147"/>
                <p:cNvSpPr/>
                <p:nvPr/>
              </p:nvSpPr>
              <p:spPr>
                <a:xfrm flipH="1">
                  <a:off x="1737317" y="2160039"/>
                  <a:ext cx="46038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200" b="0" i="0" u="none" strike="noStrike" kern="1200" cap="none" spc="0" normalizeH="0" baseline="0" noProof="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51" name="Egyenes összekötő 150"/>
                <p:cNvCxnSpPr/>
                <p:nvPr/>
              </p:nvCxnSpPr>
              <p:spPr>
                <a:xfrm rot="10800000" flipH="1">
                  <a:off x="1765223" y="2447649"/>
                  <a:ext cx="960120" cy="4763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" name="Téglalap 151"/>
                <p:cNvSpPr/>
                <p:nvPr/>
              </p:nvSpPr>
              <p:spPr>
                <a:xfrm flipH="1">
                  <a:off x="1824630" y="2415927"/>
                  <a:ext cx="44450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200" b="0" i="0" u="none" strike="noStrike" kern="1200" cap="none" spc="0" normalizeH="0" baseline="0" noProof="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Téglalap 152"/>
                <p:cNvSpPr/>
                <p:nvPr/>
              </p:nvSpPr>
              <p:spPr>
                <a:xfrm flipH="1">
                  <a:off x="1737317" y="2415927"/>
                  <a:ext cx="46038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200" b="0" i="0" u="none" strike="noStrike" kern="1200" cap="none" spc="0" normalizeH="0" baseline="0" noProof="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Line 123"/>
                <p:cNvSpPr>
                  <a:spLocks noChangeShapeType="1"/>
                </p:cNvSpPr>
                <p:nvPr/>
              </p:nvSpPr>
              <p:spPr bwMode="auto">
                <a:xfrm flipV="1">
                  <a:off x="2629529" y="2619914"/>
                  <a:ext cx="0" cy="21031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Line 124"/>
                <p:cNvSpPr>
                  <a:spLocks noChangeShapeType="1"/>
                </p:cNvSpPr>
                <p:nvPr/>
              </p:nvSpPr>
              <p:spPr bwMode="auto">
                <a:xfrm>
                  <a:off x="2654929" y="2606338"/>
                  <a:ext cx="0" cy="0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Line 125"/>
                <p:cNvSpPr>
                  <a:spLocks noChangeShapeType="1"/>
                </p:cNvSpPr>
                <p:nvPr/>
              </p:nvSpPr>
              <p:spPr bwMode="auto">
                <a:xfrm>
                  <a:off x="2654929" y="2606338"/>
                  <a:ext cx="0" cy="0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Line 126"/>
                <p:cNvSpPr>
                  <a:spLocks noChangeShapeType="1"/>
                </p:cNvSpPr>
                <p:nvPr/>
              </p:nvSpPr>
              <p:spPr bwMode="auto">
                <a:xfrm>
                  <a:off x="2635879" y="2618778"/>
                  <a:ext cx="95250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Line 127"/>
                <p:cNvSpPr>
                  <a:spLocks noChangeShapeType="1"/>
                </p:cNvSpPr>
                <p:nvPr/>
              </p:nvSpPr>
              <p:spPr bwMode="auto">
                <a:xfrm>
                  <a:off x="2635879" y="1946394"/>
                  <a:ext cx="0" cy="21031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Line 128"/>
                <p:cNvSpPr>
                  <a:spLocks noChangeShapeType="1"/>
                </p:cNvSpPr>
                <p:nvPr/>
              </p:nvSpPr>
              <p:spPr bwMode="auto">
                <a:xfrm>
                  <a:off x="2635879" y="2161838"/>
                  <a:ext cx="82550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Line 128"/>
                <p:cNvSpPr>
                  <a:spLocks noChangeShapeType="1"/>
                </p:cNvSpPr>
                <p:nvPr/>
              </p:nvSpPr>
              <p:spPr bwMode="auto">
                <a:xfrm>
                  <a:off x="2500966" y="2245814"/>
                  <a:ext cx="274320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Line 128"/>
                <p:cNvSpPr>
                  <a:spLocks noChangeShapeType="1"/>
                </p:cNvSpPr>
                <p:nvPr/>
              </p:nvSpPr>
              <p:spPr bwMode="auto">
                <a:xfrm>
                  <a:off x="2485908" y="2538177"/>
                  <a:ext cx="274320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62" name="Straight Connector 61"/>
                <p:cNvCxnSpPr/>
                <p:nvPr/>
              </p:nvCxnSpPr>
              <p:spPr bwMode="auto">
                <a:xfrm>
                  <a:off x="2497227" y="2179812"/>
                  <a:ext cx="0" cy="64008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9933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3" name="Straight Connector 62"/>
                <p:cNvCxnSpPr/>
                <p:nvPr/>
              </p:nvCxnSpPr>
              <p:spPr bwMode="auto">
                <a:xfrm>
                  <a:off x="2484867" y="2537017"/>
                  <a:ext cx="0" cy="54864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9933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105" name="Group 104"/>
              <p:cNvGrpSpPr/>
              <p:nvPr/>
            </p:nvGrpSpPr>
            <p:grpSpPr>
              <a:xfrm>
                <a:off x="1728353" y="3011758"/>
                <a:ext cx="1037969" cy="1103695"/>
                <a:chOff x="1737317" y="1837386"/>
                <a:chExt cx="1037969" cy="1103695"/>
              </a:xfrm>
            </p:grpSpPr>
            <p:cxnSp>
              <p:nvCxnSpPr>
                <p:cNvPr id="106" name="Egyenes összekötő 145"/>
                <p:cNvCxnSpPr/>
                <p:nvPr/>
              </p:nvCxnSpPr>
              <p:spPr>
                <a:xfrm rot="10800000" flipH="1">
                  <a:off x="2043437" y="1940309"/>
                  <a:ext cx="594360" cy="317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7" name="Téglalap 146"/>
                <p:cNvSpPr/>
                <p:nvPr/>
              </p:nvSpPr>
              <p:spPr>
                <a:xfrm flipH="1">
                  <a:off x="2116870" y="1837386"/>
                  <a:ext cx="44450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200" b="0" i="0" u="none" strike="noStrike" kern="1200" cap="none" spc="0" normalizeH="0" baseline="0" noProof="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Téglalap 147"/>
                <p:cNvSpPr/>
                <p:nvPr/>
              </p:nvSpPr>
              <p:spPr>
                <a:xfrm flipH="1">
                  <a:off x="2029558" y="1837386"/>
                  <a:ext cx="46037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200" b="0" i="0" u="none" strike="noStrike" kern="1200" cap="none" spc="0" normalizeH="0" baseline="0" noProof="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109" name="Egyenes összekötő 150"/>
                <p:cNvCxnSpPr/>
                <p:nvPr/>
              </p:nvCxnSpPr>
              <p:spPr>
                <a:xfrm rot="10800000" flipH="1">
                  <a:off x="2029257" y="2179812"/>
                  <a:ext cx="469900" cy="4762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0" name="Téglalap 151"/>
                <p:cNvSpPr/>
                <p:nvPr/>
              </p:nvSpPr>
              <p:spPr>
                <a:xfrm flipH="1">
                  <a:off x="2116870" y="2085036"/>
                  <a:ext cx="44450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200" b="0" i="0" u="none" strike="noStrike" kern="1200" cap="none" spc="0" normalizeH="0" baseline="0" noProof="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Téglalap 152"/>
                <p:cNvSpPr/>
                <p:nvPr/>
              </p:nvSpPr>
              <p:spPr>
                <a:xfrm flipH="1">
                  <a:off x="2029558" y="2085036"/>
                  <a:ext cx="46037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200" b="0" i="0" u="none" strike="noStrike" kern="1200" cap="none" spc="0" normalizeH="0" baseline="0" noProof="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112" name="Egyenes összekötő 156"/>
                <p:cNvCxnSpPr/>
                <p:nvPr/>
              </p:nvCxnSpPr>
              <p:spPr>
                <a:xfrm flipV="1">
                  <a:off x="2027259" y="2589664"/>
                  <a:ext cx="455237" cy="418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3" name="Téglalap 157"/>
                <p:cNvSpPr/>
                <p:nvPr/>
              </p:nvSpPr>
              <p:spPr>
                <a:xfrm flipH="1">
                  <a:off x="2116870" y="2474356"/>
                  <a:ext cx="44450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200" b="0" i="0" u="none" strike="noStrike" kern="1200" cap="none" spc="0" normalizeH="0" baseline="0" noProof="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Téglalap 158"/>
                <p:cNvSpPr/>
                <p:nvPr/>
              </p:nvSpPr>
              <p:spPr>
                <a:xfrm flipH="1">
                  <a:off x="2029558" y="2474356"/>
                  <a:ext cx="46037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200" b="0" i="0" u="none" strike="noStrike" kern="1200" cap="none" spc="0" normalizeH="0" baseline="0" noProof="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115" name="Egyenes összekötő 161"/>
                <p:cNvCxnSpPr/>
                <p:nvPr/>
              </p:nvCxnSpPr>
              <p:spPr>
                <a:xfrm>
                  <a:off x="2075595" y="2829950"/>
                  <a:ext cx="553934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6" name="Téglalap 162"/>
                <p:cNvSpPr/>
                <p:nvPr/>
              </p:nvSpPr>
              <p:spPr>
                <a:xfrm flipH="1">
                  <a:off x="2116870" y="2725181"/>
                  <a:ext cx="44450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200" b="0" i="0" u="none" strike="noStrike" kern="1200" cap="none" spc="0" normalizeH="0" baseline="0" noProof="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Téglalap 163"/>
                <p:cNvSpPr/>
                <p:nvPr/>
              </p:nvSpPr>
              <p:spPr>
                <a:xfrm flipH="1">
                  <a:off x="2029558" y="2725181"/>
                  <a:ext cx="46037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200" b="0" i="0" u="none" strike="noStrike" kern="1200" cap="none" spc="0" normalizeH="0" baseline="0" noProof="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118" name="Egyenes összekötő 145"/>
                <p:cNvCxnSpPr/>
                <p:nvPr/>
              </p:nvCxnSpPr>
              <p:spPr>
                <a:xfrm rot="10800000" flipH="1">
                  <a:off x="1765223" y="2327544"/>
                  <a:ext cx="960120" cy="317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9" name="Téglalap 146"/>
                <p:cNvSpPr/>
                <p:nvPr/>
              </p:nvSpPr>
              <p:spPr>
                <a:xfrm flipH="1">
                  <a:off x="1824630" y="2160039"/>
                  <a:ext cx="44450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200" b="0" i="0" u="none" strike="noStrike" kern="1200" cap="none" spc="0" normalizeH="0" baseline="0" noProof="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0" name="Téglalap 147"/>
                <p:cNvSpPr/>
                <p:nvPr/>
              </p:nvSpPr>
              <p:spPr>
                <a:xfrm flipH="1">
                  <a:off x="1737317" y="2160039"/>
                  <a:ext cx="46038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200" b="0" i="0" u="none" strike="noStrike" kern="1200" cap="none" spc="0" normalizeH="0" baseline="0" noProof="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121" name="Egyenes összekötő 150"/>
                <p:cNvCxnSpPr/>
                <p:nvPr/>
              </p:nvCxnSpPr>
              <p:spPr>
                <a:xfrm rot="10800000" flipH="1">
                  <a:off x="1765223" y="2447649"/>
                  <a:ext cx="960120" cy="4763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2" name="Téglalap 151"/>
                <p:cNvSpPr/>
                <p:nvPr/>
              </p:nvSpPr>
              <p:spPr>
                <a:xfrm flipH="1">
                  <a:off x="1824630" y="2415927"/>
                  <a:ext cx="44450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200" b="0" i="0" u="none" strike="noStrike" kern="1200" cap="none" spc="0" normalizeH="0" baseline="0" noProof="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Téglalap 152"/>
                <p:cNvSpPr/>
                <p:nvPr/>
              </p:nvSpPr>
              <p:spPr>
                <a:xfrm flipH="1">
                  <a:off x="1737317" y="2415927"/>
                  <a:ext cx="46038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200" b="0" i="0" u="none" strike="noStrike" kern="1200" cap="none" spc="0" normalizeH="0" baseline="0" noProof="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Line 123"/>
                <p:cNvSpPr>
                  <a:spLocks noChangeShapeType="1"/>
                </p:cNvSpPr>
                <p:nvPr/>
              </p:nvSpPr>
              <p:spPr bwMode="auto">
                <a:xfrm flipV="1">
                  <a:off x="2629529" y="2619914"/>
                  <a:ext cx="0" cy="21031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5" name="Line 124"/>
                <p:cNvSpPr>
                  <a:spLocks noChangeShapeType="1"/>
                </p:cNvSpPr>
                <p:nvPr/>
              </p:nvSpPr>
              <p:spPr bwMode="auto">
                <a:xfrm>
                  <a:off x="2654929" y="2606338"/>
                  <a:ext cx="0" cy="0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6" name="Line 125"/>
                <p:cNvSpPr>
                  <a:spLocks noChangeShapeType="1"/>
                </p:cNvSpPr>
                <p:nvPr/>
              </p:nvSpPr>
              <p:spPr bwMode="auto">
                <a:xfrm>
                  <a:off x="2654929" y="2606338"/>
                  <a:ext cx="0" cy="0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7" name="Line 126"/>
                <p:cNvSpPr>
                  <a:spLocks noChangeShapeType="1"/>
                </p:cNvSpPr>
                <p:nvPr/>
              </p:nvSpPr>
              <p:spPr bwMode="auto">
                <a:xfrm>
                  <a:off x="2635879" y="2618778"/>
                  <a:ext cx="95250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8" name="Line 127"/>
                <p:cNvSpPr>
                  <a:spLocks noChangeShapeType="1"/>
                </p:cNvSpPr>
                <p:nvPr/>
              </p:nvSpPr>
              <p:spPr bwMode="auto">
                <a:xfrm>
                  <a:off x="2635879" y="1946394"/>
                  <a:ext cx="0" cy="21031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9" name="Line 128"/>
                <p:cNvSpPr>
                  <a:spLocks noChangeShapeType="1"/>
                </p:cNvSpPr>
                <p:nvPr/>
              </p:nvSpPr>
              <p:spPr bwMode="auto">
                <a:xfrm>
                  <a:off x="2635879" y="2161838"/>
                  <a:ext cx="82550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0" name="Line 128"/>
                <p:cNvSpPr>
                  <a:spLocks noChangeShapeType="1"/>
                </p:cNvSpPr>
                <p:nvPr/>
              </p:nvSpPr>
              <p:spPr bwMode="auto">
                <a:xfrm>
                  <a:off x="2500966" y="2245814"/>
                  <a:ext cx="274320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1" name="Line 128"/>
                <p:cNvSpPr>
                  <a:spLocks noChangeShapeType="1"/>
                </p:cNvSpPr>
                <p:nvPr/>
              </p:nvSpPr>
              <p:spPr bwMode="auto">
                <a:xfrm>
                  <a:off x="2485908" y="2538177"/>
                  <a:ext cx="274320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132" name="Straight Connector 131"/>
                <p:cNvCxnSpPr/>
                <p:nvPr/>
              </p:nvCxnSpPr>
              <p:spPr bwMode="auto">
                <a:xfrm>
                  <a:off x="2497227" y="2179812"/>
                  <a:ext cx="0" cy="64008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9933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33" name="Straight Connector 132"/>
                <p:cNvCxnSpPr/>
                <p:nvPr/>
              </p:nvCxnSpPr>
              <p:spPr bwMode="auto">
                <a:xfrm>
                  <a:off x="2484867" y="2537017"/>
                  <a:ext cx="0" cy="54864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9933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134" name="Group 133"/>
              <p:cNvGrpSpPr/>
              <p:nvPr/>
            </p:nvGrpSpPr>
            <p:grpSpPr>
              <a:xfrm rot="10800000">
                <a:off x="6171629" y="1863264"/>
                <a:ext cx="1037969" cy="1103695"/>
                <a:chOff x="1737317" y="1837386"/>
                <a:chExt cx="1037969" cy="1103695"/>
              </a:xfrm>
            </p:grpSpPr>
            <p:cxnSp>
              <p:nvCxnSpPr>
                <p:cNvPr id="135" name="Egyenes összekötő 145"/>
                <p:cNvCxnSpPr/>
                <p:nvPr/>
              </p:nvCxnSpPr>
              <p:spPr>
                <a:xfrm rot="10800000" flipH="1">
                  <a:off x="2043437" y="1940309"/>
                  <a:ext cx="594360" cy="317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6" name="Téglalap 146"/>
                <p:cNvSpPr/>
                <p:nvPr/>
              </p:nvSpPr>
              <p:spPr>
                <a:xfrm flipH="1">
                  <a:off x="2116870" y="1837386"/>
                  <a:ext cx="44450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200" b="0" i="0" u="none" strike="noStrike" kern="1200" cap="none" spc="0" normalizeH="0" baseline="0" noProof="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Téglalap 147"/>
                <p:cNvSpPr/>
                <p:nvPr/>
              </p:nvSpPr>
              <p:spPr>
                <a:xfrm flipH="1">
                  <a:off x="2029558" y="1837386"/>
                  <a:ext cx="46037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200" b="0" i="0" u="none" strike="noStrike" kern="1200" cap="none" spc="0" normalizeH="0" baseline="0" noProof="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138" name="Egyenes összekötő 150"/>
                <p:cNvCxnSpPr/>
                <p:nvPr/>
              </p:nvCxnSpPr>
              <p:spPr>
                <a:xfrm rot="10800000" flipH="1">
                  <a:off x="2029257" y="2179812"/>
                  <a:ext cx="469900" cy="4762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9" name="Téglalap 151"/>
                <p:cNvSpPr/>
                <p:nvPr/>
              </p:nvSpPr>
              <p:spPr>
                <a:xfrm flipH="1">
                  <a:off x="2116870" y="2085036"/>
                  <a:ext cx="44450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200" b="0" i="0" u="none" strike="noStrike" kern="1200" cap="none" spc="0" normalizeH="0" baseline="0" noProof="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0" name="Téglalap 152"/>
                <p:cNvSpPr/>
                <p:nvPr/>
              </p:nvSpPr>
              <p:spPr>
                <a:xfrm flipH="1">
                  <a:off x="2029558" y="2085036"/>
                  <a:ext cx="46037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200" b="0" i="0" u="none" strike="noStrike" kern="1200" cap="none" spc="0" normalizeH="0" baseline="0" noProof="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141" name="Egyenes összekötő 156"/>
                <p:cNvCxnSpPr/>
                <p:nvPr/>
              </p:nvCxnSpPr>
              <p:spPr>
                <a:xfrm flipV="1">
                  <a:off x="2027259" y="2589664"/>
                  <a:ext cx="455237" cy="418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2" name="Téglalap 157"/>
                <p:cNvSpPr/>
                <p:nvPr/>
              </p:nvSpPr>
              <p:spPr>
                <a:xfrm flipH="1">
                  <a:off x="2116870" y="2474356"/>
                  <a:ext cx="44450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200" b="0" i="0" u="none" strike="noStrike" kern="1200" cap="none" spc="0" normalizeH="0" baseline="0" noProof="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3" name="Téglalap 158"/>
                <p:cNvSpPr/>
                <p:nvPr/>
              </p:nvSpPr>
              <p:spPr>
                <a:xfrm flipH="1">
                  <a:off x="2029558" y="2474356"/>
                  <a:ext cx="46037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200" b="0" i="0" u="none" strike="noStrike" kern="1200" cap="none" spc="0" normalizeH="0" baseline="0" noProof="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144" name="Egyenes összekötő 161"/>
                <p:cNvCxnSpPr/>
                <p:nvPr/>
              </p:nvCxnSpPr>
              <p:spPr>
                <a:xfrm>
                  <a:off x="2075595" y="2829950"/>
                  <a:ext cx="553934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5" name="Téglalap 162"/>
                <p:cNvSpPr/>
                <p:nvPr/>
              </p:nvSpPr>
              <p:spPr>
                <a:xfrm flipH="1">
                  <a:off x="2116870" y="2725181"/>
                  <a:ext cx="44450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200" b="0" i="0" u="none" strike="noStrike" kern="1200" cap="none" spc="0" normalizeH="0" baseline="0" noProof="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Téglalap 163"/>
                <p:cNvSpPr/>
                <p:nvPr/>
              </p:nvSpPr>
              <p:spPr>
                <a:xfrm flipH="1">
                  <a:off x="2029558" y="2725181"/>
                  <a:ext cx="46037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200" b="0" i="0" u="none" strike="noStrike" kern="1200" cap="none" spc="0" normalizeH="0" baseline="0" noProof="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147" name="Egyenes összekötő 145"/>
                <p:cNvCxnSpPr/>
                <p:nvPr/>
              </p:nvCxnSpPr>
              <p:spPr>
                <a:xfrm rot="10800000" flipH="1">
                  <a:off x="1765223" y="2327544"/>
                  <a:ext cx="960120" cy="317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8" name="Téglalap 146"/>
                <p:cNvSpPr/>
                <p:nvPr/>
              </p:nvSpPr>
              <p:spPr>
                <a:xfrm flipH="1">
                  <a:off x="1824630" y="2160039"/>
                  <a:ext cx="44450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200" b="0" i="0" u="none" strike="noStrike" kern="1200" cap="none" spc="0" normalizeH="0" baseline="0" noProof="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Téglalap 147"/>
                <p:cNvSpPr/>
                <p:nvPr/>
              </p:nvSpPr>
              <p:spPr>
                <a:xfrm flipH="1">
                  <a:off x="1737317" y="2160039"/>
                  <a:ext cx="46038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200" b="0" i="0" u="none" strike="noStrike" kern="1200" cap="none" spc="0" normalizeH="0" baseline="0" noProof="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150" name="Egyenes összekötő 150"/>
                <p:cNvCxnSpPr/>
                <p:nvPr/>
              </p:nvCxnSpPr>
              <p:spPr>
                <a:xfrm rot="10800000" flipH="1">
                  <a:off x="1765223" y="2447649"/>
                  <a:ext cx="960120" cy="4763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1" name="Téglalap 151"/>
                <p:cNvSpPr/>
                <p:nvPr/>
              </p:nvSpPr>
              <p:spPr>
                <a:xfrm flipH="1">
                  <a:off x="1824630" y="2415927"/>
                  <a:ext cx="44450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200" b="0" i="0" u="none" strike="noStrike" kern="1200" cap="none" spc="0" normalizeH="0" baseline="0" noProof="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Téglalap 152"/>
                <p:cNvSpPr/>
                <p:nvPr/>
              </p:nvSpPr>
              <p:spPr>
                <a:xfrm flipH="1">
                  <a:off x="1737317" y="2415927"/>
                  <a:ext cx="46038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200" b="0" i="0" u="none" strike="noStrike" kern="1200" cap="none" spc="0" normalizeH="0" baseline="0" noProof="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Line 123"/>
                <p:cNvSpPr>
                  <a:spLocks noChangeShapeType="1"/>
                </p:cNvSpPr>
                <p:nvPr/>
              </p:nvSpPr>
              <p:spPr bwMode="auto">
                <a:xfrm flipV="1">
                  <a:off x="2629529" y="2619914"/>
                  <a:ext cx="0" cy="21031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Line 124"/>
                <p:cNvSpPr>
                  <a:spLocks noChangeShapeType="1"/>
                </p:cNvSpPr>
                <p:nvPr/>
              </p:nvSpPr>
              <p:spPr bwMode="auto">
                <a:xfrm>
                  <a:off x="2654929" y="2606338"/>
                  <a:ext cx="0" cy="0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5" name="Line 125"/>
                <p:cNvSpPr>
                  <a:spLocks noChangeShapeType="1"/>
                </p:cNvSpPr>
                <p:nvPr/>
              </p:nvSpPr>
              <p:spPr bwMode="auto">
                <a:xfrm>
                  <a:off x="2654929" y="2606338"/>
                  <a:ext cx="0" cy="0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Line 126"/>
                <p:cNvSpPr>
                  <a:spLocks noChangeShapeType="1"/>
                </p:cNvSpPr>
                <p:nvPr/>
              </p:nvSpPr>
              <p:spPr bwMode="auto">
                <a:xfrm>
                  <a:off x="2635879" y="2618778"/>
                  <a:ext cx="95250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7" name="Line 127"/>
                <p:cNvSpPr>
                  <a:spLocks noChangeShapeType="1"/>
                </p:cNvSpPr>
                <p:nvPr/>
              </p:nvSpPr>
              <p:spPr bwMode="auto">
                <a:xfrm>
                  <a:off x="2635879" y="1946394"/>
                  <a:ext cx="0" cy="21031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Line 128"/>
                <p:cNvSpPr>
                  <a:spLocks noChangeShapeType="1"/>
                </p:cNvSpPr>
                <p:nvPr/>
              </p:nvSpPr>
              <p:spPr bwMode="auto">
                <a:xfrm>
                  <a:off x="2635879" y="2161838"/>
                  <a:ext cx="82550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Line 128"/>
                <p:cNvSpPr>
                  <a:spLocks noChangeShapeType="1"/>
                </p:cNvSpPr>
                <p:nvPr/>
              </p:nvSpPr>
              <p:spPr bwMode="auto">
                <a:xfrm>
                  <a:off x="2500966" y="2245814"/>
                  <a:ext cx="274320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Line 128"/>
                <p:cNvSpPr>
                  <a:spLocks noChangeShapeType="1"/>
                </p:cNvSpPr>
                <p:nvPr/>
              </p:nvSpPr>
              <p:spPr bwMode="auto">
                <a:xfrm>
                  <a:off x="2485908" y="2538177"/>
                  <a:ext cx="274320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161" name="Straight Connector 160"/>
                <p:cNvCxnSpPr/>
                <p:nvPr/>
              </p:nvCxnSpPr>
              <p:spPr bwMode="auto">
                <a:xfrm>
                  <a:off x="2497227" y="2179812"/>
                  <a:ext cx="0" cy="64008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9933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62" name="Straight Connector 161"/>
                <p:cNvCxnSpPr/>
                <p:nvPr/>
              </p:nvCxnSpPr>
              <p:spPr bwMode="auto">
                <a:xfrm>
                  <a:off x="2484867" y="2537017"/>
                  <a:ext cx="0" cy="54864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9933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163" name="Group 162"/>
              <p:cNvGrpSpPr/>
              <p:nvPr/>
            </p:nvGrpSpPr>
            <p:grpSpPr>
              <a:xfrm rot="10800000">
                <a:off x="6162665" y="3037636"/>
                <a:ext cx="1037969" cy="1103695"/>
                <a:chOff x="1737317" y="1837386"/>
                <a:chExt cx="1037969" cy="1103695"/>
              </a:xfrm>
            </p:grpSpPr>
            <p:cxnSp>
              <p:nvCxnSpPr>
                <p:cNvPr id="164" name="Egyenes összekötő 145"/>
                <p:cNvCxnSpPr/>
                <p:nvPr/>
              </p:nvCxnSpPr>
              <p:spPr>
                <a:xfrm rot="10800000" flipH="1">
                  <a:off x="2043437" y="1940309"/>
                  <a:ext cx="594360" cy="317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5" name="Téglalap 146"/>
                <p:cNvSpPr/>
                <p:nvPr/>
              </p:nvSpPr>
              <p:spPr>
                <a:xfrm flipH="1">
                  <a:off x="2116870" y="1837386"/>
                  <a:ext cx="44450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200" b="0" i="0" u="none" strike="noStrike" kern="1200" cap="none" spc="0" normalizeH="0" baseline="0" noProof="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Téglalap 147"/>
                <p:cNvSpPr/>
                <p:nvPr/>
              </p:nvSpPr>
              <p:spPr>
                <a:xfrm flipH="1">
                  <a:off x="2029558" y="1837386"/>
                  <a:ext cx="46037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200" b="0" i="0" u="none" strike="noStrike" kern="1200" cap="none" spc="0" normalizeH="0" baseline="0" noProof="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167" name="Egyenes összekötő 150"/>
                <p:cNvCxnSpPr/>
                <p:nvPr/>
              </p:nvCxnSpPr>
              <p:spPr>
                <a:xfrm rot="10800000" flipH="1">
                  <a:off x="2029257" y="2179812"/>
                  <a:ext cx="469900" cy="4762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8" name="Téglalap 151"/>
                <p:cNvSpPr/>
                <p:nvPr/>
              </p:nvSpPr>
              <p:spPr>
                <a:xfrm flipH="1">
                  <a:off x="2116870" y="2085036"/>
                  <a:ext cx="44450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200" b="0" i="0" u="none" strike="noStrike" kern="1200" cap="none" spc="0" normalizeH="0" baseline="0" noProof="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Téglalap 152"/>
                <p:cNvSpPr/>
                <p:nvPr/>
              </p:nvSpPr>
              <p:spPr>
                <a:xfrm flipH="1">
                  <a:off x="2029558" y="2085036"/>
                  <a:ext cx="46037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200" b="0" i="0" u="none" strike="noStrike" kern="1200" cap="none" spc="0" normalizeH="0" baseline="0" noProof="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170" name="Egyenes összekötő 156"/>
                <p:cNvCxnSpPr/>
                <p:nvPr/>
              </p:nvCxnSpPr>
              <p:spPr>
                <a:xfrm flipV="1">
                  <a:off x="2027259" y="2589664"/>
                  <a:ext cx="455237" cy="418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1" name="Téglalap 157"/>
                <p:cNvSpPr/>
                <p:nvPr/>
              </p:nvSpPr>
              <p:spPr>
                <a:xfrm flipH="1">
                  <a:off x="2116870" y="2474356"/>
                  <a:ext cx="44450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200" b="0" i="0" u="none" strike="noStrike" kern="1200" cap="none" spc="0" normalizeH="0" baseline="0" noProof="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Téglalap 158"/>
                <p:cNvSpPr/>
                <p:nvPr/>
              </p:nvSpPr>
              <p:spPr>
                <a:xfrm flipH="1">
                  <a:off x="2029558" y="2474356"/>
                  <a:ext cx="46037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200" b="0" i="0" u="none" strike="noStrike" kern="1200" cap="none" spc="0" normalizeH="0" baseline="0" noProof="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173" name="Egyenes összekötő 161"/>
                <p:cNvCxnSpPr/>
                <p:nvPr/>
              </p:nvCxnSpPr>
              <p:spPr>
                <a:xfrm>
                  <a:off x="2075595" y="2829950"/>
                  <a:ext cx="553934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4" name="Téglalap 162"/>
                <p:cNvSpPr/>
                <p:nvPr/>
              </p:nvSpPr>
              <p:spPr>
                <a:xfrm flipH="1">
                  <a:off x="2116870" y="2725181"/>
                  <a:ext cx="44450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200" b="0" i="0" u="none" strike="noStrike" kern="1200" cap="none" spc="0" normalizeH="0" baseline="0" noProof="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5" name="Téglalap 163"/>
                <p:cNvSpPr/>
                <p:nvPr/>
              </p:nvSpPr>
              <p:spPr>
                <a:xfrm flipH="1">
                  <a:off x="2029558" y="2725181"/>
                  <a:ext cx="46037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200" b="0" i="0" u="none" strike="noStrike" kern="1200" cap="none" spc="0" normalizeH="0" baseline="0" noProof="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176" name="Egyenes összekötő 145"/>
                <p:cNvCxnSpPr/>
                <p:nvPr/>
              </p:nvCxnSpPr>
              <p:spPr>
                <a:xfrm rot="10800000" flipH="1">
                  <a:off x="1765223" y="2327544"/>
                  <a:ext cx="960120" cy="317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7" name="Téglalap 146"/>
                <p:cNvSpPr/>
                <p:nvPr/>
              </p:nvSpPr>
              <p:spPr>
                <a:xfrm flipH="1">
                  <a:off x="1824630" y="2160039"/>
                  <a:ext cx="44450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200" b="0" i="0" u="none" strike="noStrike" kern="1200" cap="none" spc="0" normalizeH="0" baseline="0" noProof="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Téglalap 147"/>
                <p:cNvSpPr/>
                <p:nvPr/>
              </p:nvSpPr>
              <p:spPr>
                <a:xfrm flipH="1">
                  <a:off x="1737317" y="2160039"/>
                  <a:ext cx="46038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200" b="0" i="0" u="none" strike="noStrike" kern="1200" cap="none" spc="0" normalizeH="0" baseline="0" noProof="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179" name="Egyenes összekötő 150"/>
                <p:cNvCxnSpPr/>
                <p:nvPr/>
              </p:nvCxnSpPr>
              <p:spPr>
                <a:xfrm rot="10800000" flipH="1">
                  <a:off x="1765223" y="2447649"/>
                  <a:ext cx="960120" cy="4763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0" name="Téglalap 151"/>
                <p:cNvSpPr/>
                <p:nvPr/>
              </p:nvSpPr>
              <p:spPr>
                <a:xfrm flipH="1">
                  <a:off x="1824630" y="2415927"/>
                  <a:ext cx="44450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200" b="0" i="0" u="none" strike="noStrike" kern="1200" cap="none" spc="0" normalizeH="0" baseline="0" noProof="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1" name="Téglalap 152"/>
                <p:cNvSpPr/>
                <p:nvPr/>
              </p:nvSpPr>
              <p:spPr>
                <a:xfrm flipH="1">
                  <a:off x="1737317" y="2415927"/>
                  <a:ext cx="46038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200" b="0" i="0" u="none" strike="noStrike" kern="1200" cap="none" spc="0" normalizeH="0" baseline="0" noProof="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Line 123"/>
                <p:cNvSpPr>
                  <a:spLocks noChangeShapeType="1"/>
                </p:cNvSpPr>
                <p:nvPr/>
              </p:nvSpPr>
              <p:spPr bwMode="auto">
                <a:xfrm flipV="1">
                  <a:off x="2629529" y="2619914"/>
                  <a:ext cx="0" cy="21031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Line 124"/>
                <p:cNvSpPr>
                  <a:spLocks noChangeShapeType="1"/>
                </p:cNvSpPr>
                <p:nvPr/>
              </p:nvSpPr>
              <p:spPr bwMode="auto">
                <a:xfrm>
                  <a:off x="2654929" y="2606338"/>
                  <a:ext cx="0" cy="0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Line 125"/>
                <p:cNvSpPr>
                  <a:spLocks noChangeShapeType="1"/>
                </p:cNvSpPr>
                <p:nvPr/>
              </p:nvSpPr>
              <p:spPr bwMode="auto">
                <a:xfrm>
                  <a:off x="2654929" y="2606338"/>
                  <a:ext cx="0" cy="0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Line 126"/>
                <p:cNvSpPr>
                  <a:spLocks noChangeShapeType="1"/>
                </p:cNvSpPr>
                <p:nvPr/>
              </p:nvSpPr>
              <p:spPr bwMode="auto">
                <a:xfrm>
                  <a:off x="2635879" y="2618778"/>
                  <a:ext cx="95250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Line 127"/>
                <p:cNvSpPr>
                  <a:spLocks noChangeShapeType="1"/>
                </p:cNvSpPr>
                <p:nvPr/>
              </p:nvSpPr>
              <p:spPr bwMode="auto">
                <a:xfrm>
                  <a:off x="2635879" y="1946394"/>
                  <a:ext cx="0" cy="21031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7" name="Line 128"/>
                <p:cNvSpPr>
                  <a:spLocks noChangeShapeType="1"/>
                </p:cNvSpPr>
                <p:nvPr/>
              </p:nvSpPr>
              <p:spPr bwMode="auto">
                <a:xfrm>
                  <a:off x="2635879" y="2161838"/>
                  <a:ext cx="82550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8" name="Line 128"/>
                <p:cNvSpPr>
                  <a:spLocks noChangeShapeType="1"/>
                </p:cNvSpPr>
                <p:nvPr/>
              </p:nvSpPr>
              <p:spPr bwMode="auto">
                <a:xfrm>
                  <a:off x="2500966" y="2245814"/>
                  <a:ext cx="274320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9" name="Line 128"/>
                <p:cNvSpPr>
                  <a:spLocks noChangeShapeType="1"/>
                </p:cNvSpPr>
                <p:nvPr/>
              </p:nvSpPr>
              <p:spPr bwMode="auto">
                <a:xfrm>
                  <a:off x="2485908" y="2538177"/>
                  <a:ext cx="274320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190" name="Straight Connector 189"/>
                <p:cNvCxnSpPr/>
                <p:nvPr/>
              </p:nvCxnSpPr>
              <p:spPr bwMode="auto">
                <a:xfrm>
                  <a:off x="2497227" y="2179812"/>
                  <a:ext cx="0" cy="64008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9933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91" name="Straight Connector 190"/>
                <p:cNvCxnSpPr/>
                <p:nvPr/>
              </p:nvCxnSpPr>
              <p:spPr bwMode="auto">
                <a:xfrm>
                  <a:off x="2484867" y="2537017"/>
                  <a:ext cx="0" cy="54864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9933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192" name="TextBox 191"/>
              <p:cNvSpPr txBox="1"/>
              <p:nvPr/>
            </p:nvSpPr>
            <p:spPr>
              <a:xfrm>
                <a:off x="2625519" y="4134722"/>
                <a:ext cx="78258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PCIe</a:t>
                </a: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3.0</a:t>
                </a:r>
              </a:p>
            </p:txBody>
          </p:sp>
        </p:grpSp>
        <p:sp>
          <p:nvSpPr>
            <p:cNvPr id="194" name="Rectangle 180"/>
            <p:cNvSpPr>
              <a:spLocks noChangeArrowheads="1"/>
            </p:cNvSpPr>
            <p:nvPr/>
          </p:nvSpPr>
          <p:spPr bwMode="auto">
            <a:xfrm>
              <a:off x="3004843" y="1147458"/>
              <a:ext cx="2669486" cy="496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85000"/>
                </a:lnSpc>
                <a:spcBef>
                  <a:spcPct val="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 Platinum 8100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85000"/>
                </a:lnSpc>
                <a:spcBef>
                  <a:spcPct val="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 (</a:t>
              </a:r>
              <a:r>
                <a:rPr kumimoji="0" lang="en-US" altLang="en-US" sz="1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Skylake</a:t>
              </a:r>
              <a:r>
                <a:rPr kumimoji="0" lang="en-US" alt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-SP)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85000"/>
                </a:lnSpc>
                <a:spcBef>
                  <a:spcPct val="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28C</a:t>
              </a:r>
            </a:p>
          </p:txBody>
        </p:sp>
        <p:sp>
          <p:nvSpPr>
            <p:cNvPr id="195" name="Téglalap 3"/>
            <p:cNvSpPr>
              <a:spLocks noChangeArrowheads="1"/>
            </p:cNvSpPr>
            <p:nvPr/>
          </p:nvSpPr>
          <p:spPr bwMode="auto">
            <a:xfrm>
              <a:off x="2734159" y="2102367"/>
              <a:ext cx="1481328" cy="576000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Skylake</a:t>
              </a: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-SP 28C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96" name="Téglalap 3"/>
            <p:cNvSpPr>
              <a:spLocks noChangeArrowheads="1"/>
            </p:cNvSpPr>
            <p:nvPr/>
          </p:nvSpPr>
          <p:spPr bwMode="auto">
            <a:xfrm>
              <a:off x="4733428" y="2116392"/>
              <a:ext cx="1481328" cy="576262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Skylake</a:t>
              </a: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-SP </a:t>
              </a:r>
              <a:r>
                <a:rPr kumimoji="0" lang="en-US" altLang="en-US" sz="12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28C</a:t>
              </a:r>
              <a:endPara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97" name="Téglalap 3"/>
            <p:cNvSpPr>
              <a:spLocks noChangeArrowheads="1"/>
            </p:cNvSpPr>
            <p:nvPr/>
          </p:nvSpPr>
          <p:spPr bwMode="auto">
            <a:xfrm>
              <a:off x="2729895" y="3272092"/>
              <a:ext cx="1481328" cy="576262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Skylake</a:t>
              </a: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-SP </a:t>
              </a:r>
              <a:r>
                <a:rPr kumimoji="0" lang="en-US" altLang="en-US" sz="12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28C</a:t>
              </a:r>
              <a:endPara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98" name="Téglalap 3"/>
            <p:cNvSpPr>
              <a:spLocks noChangeArrowheads="1"/>
            </p:cNvSpPr>
            <p:nvPr/>
          </p:nvSpPr>
          <p:spPr bwMode="auto">
            <a:xfrm>
              <a:off x="4707442" y="3272092"/>
              <a:ext cx="1481328" cy="576262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Skylake</a:t>
              </a: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-SP </a:t>
              </a:r>
              <a:r>
                <a:rPr kumimoji="0" lang="en-US" altLang="en-US" sz="12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28C</a:t>
              </a:r>
              <a:endPara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00" name="Oval 188"/>
            <p:cNvSpPr>
              <a:spLocks noChangeArrowheads="1"/>
            </p:cNvSpPr>
            <p:nvPr/>
          </p:nvSpPr>
          <p:spPr bwMode="auto">
            <a:xfrm>
              <a:off x="1591644" y="1711378"/>
              <a:ext cx="1137644" cy="1284519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728274" y="4871657"/>
              <a:ext cx="22778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Directly connected,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up to DDR4-2666 memory</a:t>
              </a:r>
            </a:p>
          </p:txBody>
        </p:sp>
        <p:sp>
          <p:nvSpPr>
            <p:cNvPr id="203" name="TextBox 3"/>
            <p:cNvSpPr txBox="1">
              <a:spLocks noChangeArrowheads="1"/>
            </p:cNvSpPr>
            <p:nvPr/>
          </p:nvSpPr>
          <p:spPr bwMode="auto">
            <a:xfrm>
              <a:off x="3564629" y="5138048"/>
              <a:ext cx="203132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Verdana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  <a:cs typeface="Times New Roman" pitchFamily="18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3 x UPI up to 10.4 GT/s</a:t>
              </a:r>
            </a:p>
          </p:txBody>
        </p:sp>
      </p:grpSp>
      <p:sp>
        <p:nvSpPr>
          <p:cNvPr id="205" name="Oval 188"/>
          <p:cNvSpPr>
            <a:spLocks noChangeArrowheads="1"/>
          </p:cNvSpPr>
          <p:nvPr/>
        </p:nvSpPr>
        <p:spPr bwMode="auto">
          <a:xfrm>
            <a:off x="1609288" y="3378354"/>
            <a:ext cx="1137644" cy="1284519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06" name="Oval 188"/>
          <p:cNvSpPr>
            <a:spLocks noChangeArrowheads="1"/>
          </p:cNvSpPr>
          <p:nvPr/>
        </p:nvSpPr>
        <p:spPr bwMode="auto">
          <a:xfrm>
            <a:off x="6239057" y="2146313"/>
            <a:ext cx="1137644" cy="1284519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07" name="Oval 188"/>
          <p:cNvSpPr>
            <a:spLocks noChangeArrowheads="1"/>
          </p:cNvSpPr>
          <p:nvPr/>
        </p:nvSpPr>
        <p:spPr bwMode="auto">
          <a:xfrm>
            <a:off x="6218198" y="3376749"/>
            <a:ext cx="1137644" cy="1284519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0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Connecting memory channels to client platforms </a:t>
            </a:r>
            <a:r>
              <a:rPr lang="hu-HU" dirty="0" smtClean="0"/>
              <a:t>(1</a:t>
            </a:r>
            <a:r>
              <a:rPr lang="en-US" dirty="0" smtClean="0"/>
              <a:t>4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84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92887" y="1089000"/>
            <a:ext cx="556915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Connecting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memory channels directly to a client platform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19198" y="1808747"/>
            <a:ext cx="29263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Connecting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memory channels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via the MCH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90946" y="1812980"/>
            <a:ext cx="30668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Connecting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memory channels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via the processor</a:t>
            </a: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2729235" y="1513034"/>
            <a:ext cx="1871802" cy="223586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 flipH="1" flipV="1">
            <a:off x="4601037" y="1513033"/>
            <a:ext cx="1950576" cy="26717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2657235" y="1708493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Line 42"/>
          <p:cNvSpPr>
            <a:spLocks noChangeShapeType="1"/>
          </p:cNvSpPr>
          <p:nvPr/>
        </p:nvSpPr>
        <p:spPr bwMode="auto">
          <a:xfrm flipH="1">
            <a:off x="4608512" y="1357502"/>
            <a:ext cx="1" cy="15420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24094" y="4443945"/>
            <a:ext cx="21483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the Penryn line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(Up to 2007)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50989" y="4442341"/>
            <a:ext cx="24513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Nehalem line 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(2008)</a:t>
            </a:r>
          </a:p>
        </p:txBody>
      </p:sp>
      <p:sp>
        <p:nvSpPr>
          <p:cNvPr id="16" name="Right Arrow 15"/>
          <p:cNvSpPr/>
          <p:nvPr/>
        </p:nvSpPr>
        <p:spPr bwMode="auto">
          <a:xfrm>
            <a:off x="4408373" y="1931081"/>
            <a:ext cx="360000" cy="900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4251" y="4444500"/>
            <a:ext cx="83388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7777" y="462607"/>
            <a:ext cx="9036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Evolution of connecting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memory channels directly to a client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platform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481366" y="2380394"/>
            <a:ext cx="2276585" cy="15440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MC is integrated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into the MCH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Data is forwarded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between the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MCH and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 smtClean="0">
                <a:solidFill>
                  <a:srgbClr val="000000"/>
                </a:solidFill>
                <a:latin typeface="Verdana"/>
              </a:rPr>
              <a:t>the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 through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FSB (Front Side Bus)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334154" y="2378789"/>
            <a:ext cx="2394823" cy="13311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MC is integrated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onto the processor die.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MC is usually linked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an interconnect fabric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other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units (e.g. cores)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processor.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400801" y="6417890"/>
            <a:ext cx="213391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MC: Memory Controller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25129" y="5229000"/>
            <a:ext cx="8108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Note: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began attaching memory channels via the processor very early 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in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2003,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 years before Intel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36" name="Oval 12"/>
          <p:cNvSpPr>
            <a:spLocks noChangeArrowheads="1"/>
          </p:cNvSpPr>
          <p:nvPr/>
        </p:nvSpPr>
        <p:spPr bwMode="auto">
          <a:xfrm>
            <a:off x="6483962" y="1732878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Connecting memory channels to client platforms </a:t>
            </a:r>
            <a:r>
              <a:rPr lang="hu-HU" dirty="0" smtClean="0"/>
              <a:t>(</a:t>
            </a:r>
            <a:r>
              <a:rPr lang="en-US" dirty="0" smtClean="0"/>
              <a:t>15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97000" y="3914384"/>
            <a:ext cx="94769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by AMD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060172" y="3897536"/>
            <a:ext cx="277672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K8 (Hammer) line on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(2003)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20515" y="3897782"/>
            <a:ext cx="160492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the K7 line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(1999-2003)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8680" y="3700819"/>
            <a:ext cx="59663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457200" fontAlgn="base">
              <a:spcAft>
                <a:spcPts val="300"/>
              </a:spcAft>
              <a:defRPr/>
            </a:pPr>
            <a:r>
              <a:rPr lang="en-US" sz="1300" i="1" dirty="0">
                <a:solidFill>
                  <a:srgbClr val="000000"/>
                </a:solidFill>
                <a:latin typeface="Verdana"/>
              </a:rPr>
              <a:t>Used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775010" y="639068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51831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 animBg="1"/>
      <p:bldP spid="8" grpId="0" animBg="1"/>
      <p:bldP spid="9" grpId="0" animBg="1"/>
      <p:bldP spid="11" grpId="0" animBg="1"/>
      <p:bldP spid="13" grpId="0"/>
      <p:bldP spid="14" grpId="0"/>
      <p:bldP spid="16" grpId="0" animBg="1"/>
      <p:bldP spid="19" grpId="0"/>
      <p:bldP spid="31" grpId="0"/>
      <p:bldP spid="32" grpId="0"/>
      <p:bldP spid="34" grpId="0"/>
      <p:bldP spid="35" grpId="0"/>
      <p:bldP spid="36" grpId="0" animBg="1"/>
      <p:bldP spid="25" grpId="0"/>
      <p:bldP spid="29" grpId="0"/>
      <p:bldP spid="30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72345" y="462304"/>
            <a:ext cx="4119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Type of the memory connected</a:t>
            </a: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1052397" y="2373945"/>
            <a:ext cx="235801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Standard  DDR memories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4955070" y="2361245"/>
            <a:ext cx="3483326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Low-power DDR memories (LPDDR)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21" name="Line 5"/>
          <p:cNvSpPr>
            <a:spLocks noChangeShapeType="1"/>
          </p:cNvSpPr>
          <p:nvPr/>
        </p:nvSpPr>
        <p:spPr bwMode="auto">
          <a:xfrm flipV="1">
            <a:off x="2308474" y="1953899"/>
            <a:ext cx="2100175" cy="26288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22" name="Line 6"/>
          <p:cNvSpPr>
            <a:spLocks noChangeShapeType="1"/>
          </p:cNvSpPr>
          <p:nvPr/>
        </p:nvSpPr>
        <p:spPr bwMode="auto">
          <a:xfrm flipH="1" flipV="1">
            <a:off x="4408649" y="1969249"/>
            <a:ext cx="2147975" cy="24753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2839994" y="1667483"/>
            <a:ext cx="305692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Types of the memory connected</a:t>
            </a: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6524875" y="218979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25" name="Oval 12"/>
          <p:cNvSpPr>
            <a:spLocks noChangeArrowheads="1"/>
          </p:cNvSpPr>
          <p:nvPr/>
        </p:nvSpPr>
        <p:spPr bwMode="auto">
          <a:xfrm>
            <a:off x="2276725" y="219138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625" y="864000"/>
            <a:ext cx="81362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Recent client platforms make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mostly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use of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standard DDR or low-power DDR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memories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indicated below. 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Connecting memory channels to client platforms </a:t>
            </a:r>
            <a:r>
              <a:rPr lang="hu-HU" dirty="0" smtClean="0"/>
              <a:t>(1</a:t>
            </a:r>
            <a:r>
              <a:rPr lang="en-US" dirty="0" smtClean="0"/>
              <a:t>6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775010" y="639068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47000" y="2641612"/>
            <a:ext cx="107273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i="1" dirty="0" smtClean="0">
                <a:latin typeface="+mj-lt"/>
              </a:rPr>
              <a:t>Section b1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64270" y="2641612"/>
            <a:ext cx="107273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i="1" dirty="0" smtClean="0">
                <a:latin typeface="+mj-lt"/>
              </a:rPr>
              <a:t>Section b2</a:t>
            </a:r>
          </a:p>
        </p:txBody>
      </p:sp>
    </p:spTree>
    <p:extLst>
      <p:ext uri="{BB962C8B-B14F-4D97-AF65-F5344CB8AC3E}">
        <p14:creationId xmlns:p14="http://schemas.microsoft.com/office/powerpoint/2010/main" val="312202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 animBg="1"/>
      <p:bldP spid="22" grpId="0" animBg="1"/>
      <p:bldP spid="23" grpId="0"/>
      <p:bldP spid="24" grpId="0" animBg="1"/>
      <p:bldP spid="25" grpId="0" animBg="1"/>
      <p:bldP spid="2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887489" y="1145750"/>
            <a:ext cx="7059535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8.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Select platform issues</a:t>
            </a: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881093" y="2587693"/>
            <a:ext cx="7065931" cy="504000"/>
            <a:chOff x="695" y="1638"/>
            <a:chExt cx="4418" cy="366"/>
          </a:xfrm>
        </p:grpSpPr>
        <p:sp>
          <p:nvSpPr>
            <p:cNvPr id="9" name="AutoShape 8"/>
            <p:cNvSpPr>
              <a:spLocks noChangeArrowheads="1"/>
            </p:cNvSpPr>
            <p:nvPr/>
          </p:nvSpPr>
          <p:spPr bwMode="auto">
            <a:xfrm>
              <a:off x="952" y="1638"/>
              <a:ext cx="4161" cy="36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r>
                <a:rPr lang="en-US" altLang="en-US" sz="1900" dirty="0" smtClean="0">
                  <a:solidFill>
                    <a:srgbClr val="FF0000"/>
                  </a:solidFill>
                  <a:latin typeface="Verdana" pitchFamily="34" charset="0"/>
                </a:rPr>
                <a:t>2. Using </a:t>
              </a:r>
              <a:r>
                <a:rPr lang="en-US" altLang="en-US" sz="1900" dirty="0" err="1">
                  <a:solidFill>
                    <a:srgbClr val="FF0000"/>
                  </a:solidFill>
                  <a:latin typeface="Verdana" pitchFamily="34" charset="0"/>
                </a:rPr>
                <a:t>O</a:t>
              </a:r>
              <a:r>
                <a:rPr lang="en-US" altLang="en-US" sz="1900" dirty="0" err="1" smtClean="0">
                  <a:solidFill>
                    <a:srgbClr val="FF0000"/>
                  </a:solidFill>
                  <a:latin typeface="Verdana" pitchFamily="34" charset="0"/>
                </a:rPr>
                <a:t>ptane</a:t>
              </a:r>
              <a:r>
                <a:rPr lang="en-US" altLang="en-US" sz="1900" dirty="0" smtClean="0">
                  <a:solidFill>
                    <a:srgbClr val="FF0000"/>
                  </a:solidFill>
                  <a:latin typeface="Verdana" pitchFamily="34" charset="0"/>
                </a:rPr>
                <a:t> memory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cs typeface="Arial" charset="0"/>
              </a:endParaRP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695" y="1652"/>
              <a:ext cx="252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7"/>
          <p:cNvGrpSpPr>
            <a:grpSpLocks/>
          </p:cNvGrpSpPr>
          <p:nvPr/>
        </p:nvGrpSpPr>
        <p:grpSpPr bwMode="auto">
          <a:xfrm>
            <a:off x="859126" y="4674550"/>
            <a:ext cx="7087895" cy="504000"/>
            <a:chOff x="699" y="1638"/>
            <a:chExt cx="4447" cy="523"/>
          </a:xfrm>
        </p:grpSpPr>
        <p:sp>
          <p:nvSpPr>
            <p:cNvPr id="15" name="AutoShape 8"/>
            <p:cNvSpPr>
              <a:spLocks noChangeArrowheads="1"/>
            </p:cNvSpPr>
            <p:nvPr/>
          </p:nvSpPr>
          <p:spPr bwMode="auto">
            <a:xfrm>
              <a:off x="979" y="1638"/>
              <a:ext cx="4167" cy="52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6.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Wi-Fi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6 support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6" name="Text Box 9"/>
            <p:cNvSpPr txBox="1">
              <a:spLocks noChangeArrowheads="1"/>
            </p:cNvSpPr>
            <p:nvPr/>
          </p:nvSpPr>
          <p:spPr bwMode="auto">
            <a:xfrm>
              <a:off x="699" y="1652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863419" y="3084981"/>
            <a:ext cx="7083604" cy="505022"/>
            <a:chOff x="680" y="1648"/>
            <a:chExt cx="4940" cy="532"/>
          </a:xfrm>
        </p:grpSpPr>
        <p:sp>
          <p:nvSpPr>
            <p:cNvPr id="21" name="AutoShape 11"/>
            <p:cNvSpPr>
              <a:spLocks noChangeArrowheads="1"/>
            </p:cNvSpPr>
            <p:nvPr/>
          </p:nvSpPr>
          <p:spPr bwMode="auto">
            <a:xfrm>
              <a:off x="975" y="1687"/>
              <a:ext cx="4645" cy="4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r>
                <a:rPr lang="en-US" altLang="en-US" sz="1900" dirty="0" smtClean="0">
                  <a:solidFill>
                    <a:srgbClr val="FF0000"/>
                  </a:solidFill>
                  <a:latin typeface="Verdana" pitchFamily="34" charset="0"/>
                </a:rPr>
                <a:t>3. Implementing </a:t>
              </a:r>
              <a:r>
                <a:rPr lang="en-US" altLang="en-US" sz="1900" dirty="0" err="1" smtClean="0">
                  <a:solidFill>
                    <a:srgbClr val="FF0000"/>
                  </a:solidFill>
                  <a:latin typeface="Verdana" pitchFamily="34" charset="0"/>
                </a:rPr>
                <a:t>PCIe</a:t>
              </a:r>
              <a:r>
                <a:rPr lang="en-US" altLang="en-US" sz="1900" dirty="0" smtClean="0">
                  <a:solidFill>
                    <a:srgbClr val="FF0000"/>
                  </a:solidFill>
                  <a:latin typeface="Verdana" pitchFamily="34" charset="0"/>
                </a:rPr>
                <a:t> ports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cs typeface="Arial" charset="0"/>
              </a:endParaRPr>
            </a:p>
          </p:txBody>
        </p:sp>
        <p:sp>
          <p:nvSpPr>
            <p:cNvPr id="22" name="Text Box 12"/>
            <p:cNvSpPr txBox="1">
              <a:spLocks noChangeArrowheads="1"/>
            </p:cNvSpPr>
            <p:nvPr/>
          </p:nvSpPr>
          <p:spPr bwMode="auto">
            <a:xfrm>
              <a:off x="680" y="1648"/>
              <a:ext cx="281" cy="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872362" y="3627745"/>
            <a:ext cx="7074661" cy="504000"/>
            <a:chOff x="694" y="1638"/>
            <a:chExt cx="4433" cy="366"/>
          </a:xfrm>
        </p:grpSpPr>
        <p:sp>
          <p:nvSpPr>
            <p:cNvPr id="24" name="AutoShape 8"/>
            <p:cNvSpPr>
              <a:spLocks noChangeArrowheads="1"/>
            </p:cNvSpPr>
            <p:nvPr/>
          </p:nvSpPr>
          <p:spPr bwMode="auto">
            <a:xfrm>
              <a:off x="966" y="1638"/>
              <a:ext cx="4161" cy="36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1900" dirty="0" smtClean="0">
                  <a:solidFill>
                    <a:srgbClr val="FF0000"/>
                  </a:solidFill>
                  <a:latin typeface="Verdana" pitchFamily="34" charset="0"/>
                </a:rPr>
                <a:t> 4</a:t>
              </a:r>
              <a:r>
                <a:rPr lang="en-US" altLang="en-US" sz="1900" dirty="0" smtClean="0">
                  <a:solidFill>
                    <a:srgbClr val="FF0000"/>
                  </a:solidFill>
                  <a:latin typeface="Verdana" pitchFamily="34" charset="0"/>
                </a:rPr>
                <a:t>.  Implementing USB ports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cs typeface="Arial" charset="0"/>
              </a:endParaRPr>
            </a:p>
          </p:txBody>
        </p:sp>
        <p:sp>
          <p:nvSpPr>
            <p:cNvPr id="25" name="Text Box 9"/>
            <p:cNvSpPr txBox="1">
              <a:spLocks noChangeArrowheads="1"/>
            </p:cNvSpPr>
            <p:nvPr/>
          </p:nvSpPr>
          <p:spPr bwMode="auto">
            <a:xfrm>
              <a:off x="694" y="1652"/>
              <a:ext cx="252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883516" y="4129884"/>
            <a:ext cx="7063505" cy="505022"/>
            <a:chOff x="699" y="1648"/>
            <a:chExt cx="4937" cy="532"/>
          </a:xfrm>
        </p:grpSpPr>
        <p:sp>
          <p:nvSpPr>
            <p:cNvPr id="27" name="AutoShape 11"/>
            <p:cNvSpPr>
              <a:spLocks noChangeArrowheads="1"/>
            </p:cNvSpPr>
            <p:nvPr/>
          </p:nvSpPr>
          <p:spPr bwMode="auto">
            <a:xfrm>
              <a:off x="991" y="1687"/>
              <a:ext cx="4645" cy="4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5. Implementing Thunderbolt ports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28" name="Text Box 12"/>
            <p:cNvSpPr txBox="1">
              <a:spLocks noChangeArrowheads="1"/>
            </p:cNvSpPr>
            <p:nvPr/>
          </p:nvSpPr>
          <p:spPr bwMode="auto">
            <a:xfrm>
              <a:off x="699" y="1648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857555" y="2033081"/>
            <a:ext cx="7089706" cy="505022"/>
            <a:chOff x="675" y="1648"/>
            <a:chExt cx="5139" cy="532"/>
          </a:xfrm>
        </p:grpSpPr>
        <p:sp>
          <p:nvSpPr>
            <p:cNvPr id="33" name="AutoShape 11"/>
            <p:cNvSpPr>
              <a:spLocks noChangeArrowheads="1"/>
            </p:cNvSpPr>
            <p:nvPr/>
          </p:nvSpPr>
          <p:spPr bwMode="auto">
            <a:xfrm>
              <a:off x="975" y="1687"/>
              <a:ext cx="4839" cy="4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r>
                <a:rPr lang="en-US" altLang="en-US" sz="1900" dirty="0" smtClean="0">
                  <a:solidFill>
                    <a:srgbClr val="FF0000"/>
                  </a:solidFill>
                  <a:latin typeface="Verdana" pitchFamily="34" charset="0"/>
                </a:rPr>
                <a:t>1. Connecting memory channels to client platforms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cs typeface="Arial" charset="0"/>
              </a:endParaRPr>
            </a:p>
          </p:txBody>
        </p:sp>
        <p:sp>
          <p:nvSpPr>
            <p:cNvPr id="34" name="Text Box 12"/>
            <p:cNvSpPr txBox="1">
              <a:spLocks noChangeArrowheads="1"/>
            </p:cNvSpPr>
            <p:nvPr/>
          </p:nvSpPr>
          <p:spPr bwMode="auto">
            <a:xfrm>
              <a:off x="675" y="1648"/>
              <a:ext cx="292" cy="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9" name="Group 7"/>
          <p:cNvGrpSpPr>
            <a:grpSpLocks/>
          </p:cNvGrpSpPr>
          <p:nvPr/>
        </p:nvGrpSpPr>
        <p:grpSpPr bwMode="auto">
          <a:xfrm>
            <a:off x="796955" y="5149664"/>
            <a:ext cx="7150065" cy="504000"/>
            <a:chOff x="723" y="1652"/>
            <a:chExt cx="4528" cy="473"/>
          </a:xfrm>
        </p:grpSpPr>
        <p:sp>
          <p:nvSpPr>
            <p:cNvPr id="30" name="AutoShape 8"/>
            <p:cNvSpPr>
              <a:spLocks noChangeArrowheads="1"/>
            </p:cNvSpPr>
            <p:nvPr/>
          </p:nvSpPr>
          <p:spPr bwMode="auto">
            <a:xfrm>
              <a:off x="1045" y="1710"/>
              <a:ext cx="4206" cy="415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r>
                <a:rPr lang="en-US" altLang="en-US" sz="1900" noProof="0" dirty="0" smtClean="0">
                  <a:solidFill>
                    <a:srgbClr val="FFFFFF"/>
                  </a:solidFill>
                  <a:latin typeface="Verdana" pitchFamily="34" charset="0"/>
                </a:rPr>
                <a:t>7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. Physical implementation of client processors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31" name="Text Box 9"/>
            <p:cNvSpPr txBox="1">
              <a:spLocks noChangeArrowheads="1"/>
            </p:cNvSpPr>
            <p:nvPr/>
          </p:nvSpPr>
          <p:spPr bwMode="auto">
            <a:xfrm>
              <a:off x="723" y="1652"/>
              <a:ext cx="243" cy="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882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463503" y="2945282"/>
            <a:ext cx="524182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DDR2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337557" y="2934171"/>
            <a:ext cx="63959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DDR3 </a:t>
            </a: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flipV="1">
            <a:off x="2597969" y="2613881"/>
            <a:ext cx="1982628" cy="25647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H="1" flipV="1">
            <a:off x="4586496" y="2618337"/>
            <a:ext cx="1675336" cy="21951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6243840" y="2814048"/>
            <a:ext cx="72000" cy="720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942580" y="2290922"/>
            <a:ext cx="3265545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Type of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standard DDR memories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207819" y="2954809"/>
            <a:ext cx="524181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DDR4</a:t>
            </a: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721278" y="2958945"/>
            <a:ext cx="405560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DDR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2" name="Line 4"/>
          <p:cNvSpPr>
            <a:spLocks noChangeShapeType="1"/>
          </p:cNvSpPr>
          <p:nvPr/>
        </p:nvSpPr>
        <p:spPr bwMode="auto">
          <a:xfrm flipV="1">
            <a:off x="816831" y="2613880"/>
            <a:ext cx="3755831" cy="25647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2571759" y="2828651"/>
            <a:ext cx="72000" cy="720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4" name="Line 4"/>
          <p:cNvSpPr>
            <a:spLocks noChangeShapeType="1"/>
          </p:cNvSpPr>
          <p:nvPr/>
        </p:nvSpPr>
        <p:spPr bwMode="auto">
          <a:xfrm flipH="1">
            <a:off x="4580599" y="2613882"/>
            <a:ext cx="5895" cy="24416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5" name="Oval 12"/>
          <p:cNvSpPr>
            <a:spLocks noChangeArrowheads="1"/>
          </p:cNvSpPr>
          <p:nvPr/>
        </p:nvSpPr>
        <p:spPr bwMode="auto">
          <a:xfrm>
            <a:off x="757086" y="2837850"/>
            <a:ext cx="72000" cy="720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4546037" y="2831600"/>
            <a:ext cx="72000" cy="720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3875" y="924838"/>
            <a:ext cx="9390328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Since about 2000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DDR (Double Data Rate)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memories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dominate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client processor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memories.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evolution of DDR memories technology resulted until now in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five DDR memory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generations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seen below.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Connecting memory channels to client platforms </a:t>
            </a:r>
            <a:r>
              <a:rPr lang="hu-HU" dirty="0" smtClean="0"/>
              <a:t>(1</a:t>
            </a:r>
            <a:r>
              <a:rPr lang="en-US" dirty="0" smtClean="0"/>
              <a:t>7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7737818" y="2958945"/>
            <a:ext cx="524182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DDR5</a:t>
            </a: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4586496" y="2613525"/>
            <a:ext cx="3400548" cy="22146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7920000" y="2817000"/>
            <a:ext cx="72000" cy="720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460" y="468625"/>
            <a:ext cx="3664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b1) Standard DDR memories</a:t>
            </a:r>
          </a:p>
        </p:txBody>
      </p:sp>
    </p:spTree>
    <p:extLst>
      <p:ext uri="{BB962C8B-B14F-4D97-AF65-F5344CB8AC3E}">
        <p14:creationId xmlns:p14="http://schemas.microsoft.com/office/powerpoint/2010/main" val="310114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21" grpId="0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000" y="466017"/>
            <a:ext cx="5721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features of standard DDR memories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242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8681" y="3654000"/>
            <a:ext cx="8666347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that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new DDR generations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appeared in the past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about 4 years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interval,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but DDR5 become standardized not earlier than 2020.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From generation to generation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operating voltages were decreased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, from 2.8 V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to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1.1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V.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also worth to note that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subsequent memory generations typically doubled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the data rate.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Connecting memory channels to client platforms </a:t>
            </a:r>
            <a:r>
              <a:rPr lang="hu-HU" dirty="0" smtClean="0"/>
              <a:t>(1</a:t>
            </a:r>
            <a:r>
              <a:rPr lang="en-US" dirty="0" smtClean="0"/>
              <a:t>8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775010" y="639068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pic>
        <p:nvPicPr>
          <p:cNvPr id="11" name="Kép 2" descr="A képen asztal látható&#10;&#10;Automatikusan generált leírás">
            <a:extLst>
              <a:ext uri="{FF2B5EF4-FFF2-40B4-BE49-F238E27FC236}">
                <a16:creationId xmlns:a16="http://schemas.microsoft.com/office/drawing/2014/main" id="{8B7F5282-55D5-4B01-8425-FDA85C4C86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3" y="1153246"/>
            <a:ext cx="8989200" cy="216474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72440" y="1424172"/>
            <a:ext cx="1836000" cy="2497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5716" y="1660424"/>
            <a:ext cx="1836000" cy="216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65716" y="2349000"/>
            <a:ext cx="1836000" cy="225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66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1. </a:t>
            </a:r>
            <a:r>
              <a:rPr lang="en-US" dirty="0"/>
              <a:t>Connecting memory </a:t>
            </a:r>
            <a:r>
              <a:rPr lang="en-US" dirty="0" smtClean="0"/>
              <a:t>channels to client platforms </a:t>
            </a:r>
            <a:r>
              <a:rPr lang="hu-HU" dirty="0" smtClean="0"/>
              <a:t>(1</a:t>
            </a:r>
            <a:r>
              <a:rPr lang="en-US" dirty="0" smtClean="0"/>
              <a:t>9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7997" y="468625"/>
            <a:ext cx="33584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Remarks to the DDR5 memory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4016" y="774000"/>
            <a:ext cx="7715574" cy="636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In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07/2020 </a:t>
            </a:r>
            <a:r>
              <a:rPr lang="en-US" sz="1600" dirty="0" smtClean="0">
                <a:latin typeface="+mj-lt"/>
              </a:rPr>
              <a:t>JEDEC revealed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DDR5</a:t>
            </a:r>
            <a:r>
              <a:rPr lang="en-US" sz="1600" dirty="0">
                <a:latin typeface="+mj-lt"/>
              </a:rPr>
              <a:t> SDRAM </a:t>
            </a:r>
            <a:r>
              <a:rPr lang="en-US" sz="1600" dirty="0" smtClean="0">
                <a:latin typeface="+mj-lt"/>
              </a:rPr>
              <a:t>standard.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As shown in the Table on the previous slide, compared to DDR4 DDR5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2000" y="1394375"/>
            <a:ext cx="5756128" cy="636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doubles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transfer rates </a:t>
            </a:r>
            <a:r>
              <a:rPr lang="en-US" sz="1600" dirty="0">
                <a:latin typeface="+mj-lt"/>
              </a:rPr>
              <a:t>to up </a:t>
            </a:r>
            <a:r>
              <a:rPr lang="en-US" sz="1600" dirty="0" smtClean="0">
                <a:latin typeface="+mj-lt"/>
              </a:rPr>
              <a:t>to 6.4 </a:t>
            </a:r>
            <a:r>
              <a:rPr lang="en-US" sz="1600" dirty="0">
                <a:latin typeface="+mj-lt"/>
              </a:rPr>
              <a:t>GT/s, </a:t>
            </a:r>
            <a:endParaRPr lang="en-US" sz="1600" dirty="0" smtClean="0">
              <a:latin typeface="+mj-lt"/>
            </a:endParaRPr>
          </a:p>
          <a:p>
            <a:pPr marL="285750" indent="-285750" fontAlgn="base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reduces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operating voltage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from 1.2 V to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1.1 V </a:t>
            </a:r>
            <a:r>
              <a:rPr lang="en-US" sz="1600" dirty="0">
                <a:latin typeface="+mj-lt"/>
              </a:rPr>
              <a:t>and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2000" y="2329463"/>
            <a:ext cx="8219141" cy="1166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dual independent half-width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memory channels </a:t>
            </a:r>
            <a:r>
              <a:rPr lang="en-US" sz="1600" dirty="0">
                <a:latin typeface="+mj-lt"/>
              </a:rPr>
              <a:t>(2x32 +8 ECC </a:t>
            </a:r>
            <a:r>
              <a:rPr lang="en-US" sz="1600" dirty="0" smtClean="0">
                <a:latin typeface="+mj-lt"/>
              </a:rPr>
              <a:t>bits,</a:t>
            </a:r>
          </a:p>
          <a:p>
            <a:pPr fontAlgn="base">
              <a:spcAft>
                <a:spcPts val="3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</a:t>
            </a:r>
            <a:r>
              <a:rPr lang="en-US" sz="1600" dirty="0">
                <a:latin typeface="+mj-lt"/>
              </a:rPr>
              <a:t>as seen below</a:t>
            </a:r>
            <a:r>
              <a:rPr lang="en-US" sz="1600" dirty="0" smtClean="0">
                <a:latin typeface="+mj-lt"/>
              </a:rPr>
              <a:t>),</a:t>
            </a:r>
          </a:p>
          <a:p>
            <a:pPr marL="285750" indent="-285750" fontAlgn="base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on-DIMM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voltage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regulation </a:t>
            </a:r>
            <a:r>
              <a:rPr lang="en-US" sz="1600" dirty="0" smtClean="0">
                <a:latin typeface="+mj-lt"/>
              </a:rPr>
              <a:t>(</a:t>
            </a:r>
            <a:r>
              <a:rPr lang="en-US" sz="1600" dirty="0">
                <a:latin typeface="+mj-lt"/>
              </a:rPr>
              <a:t>instead of on-board regulation</a:t>
            </a:r>
            <a:r>
              <a:rPr lang="en-US" sz="1600" dirty="0" smtClean="0">
                <a:latin typeface="+mj-lt"/>
              </a:rPr>
              <a:t>),and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retains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the 288 pin interface</a:t>
            </a:r>
            <a:r>
              <a:rPr lang="en-US" sz="1600" dirty="0">
                <a:latin typeface="+mj-lt"/>
              </a:rPr>
              <a:t> of DDR4 </a:t>
            </a:r>
            <a:r>
              <a:rPr lang="en-US" sz="1600" dirty="0" smtClean="0">
                <a:latin typeface="+mj-lt"/>
              </a:rPr>
              <a:t>nevertheless with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modified pinout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7000" y="3495446"/>
            <a:ext cx="40943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Mass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production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/>
              <a:t>will start in </a:t>
            </a:r>
            <a:r>
              <a:rPr lang="en-US" sz="1600" dirty="0">
                <a:solidFill>
                  <a:srgbClr val="0070C0"/>
                </a:solidFill>
              </a:rPr>
              <a:t>Q4/2020</a:t>
            </a:r>
            <a:r>
              <a:rPr lang="en-US" sz="1600" dirty="0"/>
              <a:t>. </a:t>
            </a:r>
          </a:p>
        </p:txBody>
      </p:sp>
      <p:pic>
        <p:nvPicPr>
          <p:cNvPr id="1026" name="Picture 2" descr="https://images.anandtech.com/doci/15912/Micron-Channels_575px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" t="2201" r="1749" b="4515"/>
          <a:stretch/>
        </p:blipFill>
        <p:spPr bwMode="auto">
          <a:xfrm>
            <a:off x="2367000" y="3924000"/>
            <a:ext cx="6210000" cy="279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87000" y="4419019"/>
            <a:ext cx="1935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1600" dirty="0" smtClean="0">
                <a:latin typeface="+mj-lt"/>
              </a:rPr>
              <a:t>Figure:</a:t>
            </a:r>
          </a:p>
          <a:p>
            <a:pPr algn="ctr" fontAlgn="base"/>
            <a:r>
              <a:rPr lang="en-US" sz="1600" dirty="0" smtClean="0">
                <a:latin typeface="+mj-lt"/>
              </a:rPr>
              <a:t>Dual-channels</a:t>
            </a:r>
          </a:p>
          <a:p>
            <a:pPr algn="ctr" fontAlgn="base"/>
            <a:r>
              <a:rPr lang="en-US" sz="1600" dirty="0" smtClean="0">
                <a:latin typeface="+mj-lt"/>
              </a:rPr>
              <a:t>introduced </a:t>
            </a:r>
          </a:p>
          <a:p>
            <a:pPr algn="ctr" fontAlgn="base"/>
            <a:r>
              <a:rPr lang="en-US" sz="1600" dirty="0" smtClean="0">
                <a:latin typeface="+mj-lt"/>
              </a:rPr>
              <a:t>in DDR5 [292]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75010" y="639068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7000" y="2034000"/>
            <a:ext cx="88622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fontAlgn="base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Further on it introduces a number of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innovations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(not indicated in the Table), like</a:t>
            </a:r>
          </a:p>
        </p:txBody>
      </p:sp>
    </p:spTree>
    <p:extLst>
      <p:ext uri="{BB962C8B-B14F-4D97-AF65-F5344CB8AC3E}">
        <p14:creationId xmlns:p14="http://schemas.microsoft.com/office/powerpoint/2010/main" val="120625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17000" y="1005536"/>
            <a:ext cx="9276402" cy="5274037"/>
            <a:chOff x="117000" y="1619963"/>
            <a:chExt cx="9276402" cy="5274037"/>
          </a:xfrm>
        </p:grpSpPr>
        <p:sp>
          <p:nvSpPr>
            <p:cNvPr id="127" name="Szövegdoboz 79"/>
            <p:cNvSpPr txBox="1"/>
            <p:nvPr/>
          </p:nvSpPr>
          <p:spPr>
            <a:xfrm>
              <a:off x="771683" y="6026166"/>
              <a:ext cx="200801" cy="2577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0" rIns="3600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/>
                  <a:cs typeface="Verdana"/>
                  <a:sym typeface="Symbol"/>
                </a:rPr>
                <a:t>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97" name="Rectangle 96"/>
            <p:cNvSpPr>
              <a:spLocks noChangeArrowheads="1"/>
            </p:cNvSpPr>
            <p:nvPr/>
          </p:nvSpPr>
          <p:spPr bwMode="auto">
            <a:xfrm>
              <a:off x="1111927" y="6082834"/>
              <a:ext cx="404704" cy="273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99" name="Rectangle 98"/>
            <p:cNvSpPr>
              <a:spLocks noChangeArrowheads="1"/>
            </p:cNvSpPr>
            <p:nvPr/>
          </p:nvSpPr>
          <p:spPr bwMode="auto">
            <a:xfrm>
              <a:off x="217044" y="4004061"/>
              <a:ext cx="375385" cy="324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108" name="Rectangle 107"/>
            <p:cNvSpPr>
              <a:spLocks noChangeArrowheads="1"/>
            </p:cNvSpPr>
            <p:nvPr/>
          </p:nvSpPr>
          <p:spPr bwMode="auto">
            <a:xfrm>
              <a:off x="209963" y="4571513"/>
              <a:ext cx="459563" cy="297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Times New Roman"/>
                  <a:cs typeface="Times New Roman"/>
                </a:rPr>
                <a:t>1600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109" name="Rectangle 108"/>
            <p:cNvSpPr>
              <a:spLocks noChangeArrowheads="1"/>
            </p:cNvSpPr>
            <p:nvPr/>
          </p:nvSpPr>
          <p:spPr bwMode="auto">
            <a:xfrm>
              <a:off x="254413" y="2734750"/>
              <a:ext cx="524253" cy="273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Times New Roman"/>
                  <a:cs typeface="Times New Roman"/>
                </a:rPr>
                <a:t>3200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 pitchFamily="18" charset="0"/>
              </a:endParaRPr>
            </a:p>
          </p:txBody>
        </p:sp>
        <p:cxnSp>
          <p:nvCxnSpPr>
            <p:cNvPr id="234" name="Straight Connector 233"/>
            <p:cNvCxnSpPr/>
            <p:nvPr/>
          </p:nvCxnSpPr>
          <p:spPr bwMode="auto">
            <a:xfrm>
              <a:off x="747000" y="5203250"/>
              <a:ext cx="7987084" cy="0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35" name="TextBox 234"/>
            <p:cNvSpPr txBox="1"/>
            <p:nvPr/>
          </p:nvSpPr>
          <p:spPr>
            <a:xfrm>
              <a:off x="129038" y="5048501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1333</a:t>
              </a:r>
            </a:p>
          </p:txBody>
        </p:sp>
        <p:cxnSp>
          <p:nvCxnSpPr>
            <p:cNvPr id="237" name="Straight Connector 236"/>
            <p:cNvCxnSpPr/>
            <p:nvPr/>
          </p:nvCxnSpPr>
          <p:spPr bwMode="auto">
            <a:xfrm>
              <a:off x="747000" y="4701700"/>
              <a:ext cx="7987084" cy="0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8" name="Straight Connector 237"/>
            <p:cNvCxnSpPr/>
            <p:nvPr/>
          </p:nvCxnSpPr>
          <p:spPr bwMode="auto">
            <a:xfrm>
              <a:off x="747000" y="4284000"/>
              <a:ext cx="7987084" cy="0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39" name="Rectangle 238"/>
            <p:cNvSpPr>
              <a:spLocks noChangeArrowheads="1"/>
            </p:cNvSpPr>
            <p:nvPr/>
          </p:nvSpPr>
          <p:spPr bwMode="auto">
            <a:xfrm>
              <a:off x="209413" y="4191913"/>
              <a:ext cx="459563" cy="297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Times New Roman"/>
                  <a:cs typeface="Times New Roman"/>
                </a:rPr>
                <a:t>1862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 pitchFamily="18" charset="0"/>
              </a:endParaRPr>
            </a:p>
          </p:txBody>
        </p:sp>
        <p:cxnSp>
          <p:nvCxnSpPr>
            <p:cNvPr id="240" name="Straight Connector 239"/>
            <p:cNvCxnSpPr/>
            <p:nvPr/>
          </p:nvCxnSpPr>
          <p:spPr bwMode="auto">
            <a:xfrm>
              <a:off x="747000" y="3917500"/>
              <a:ext cx="7987084" cy="0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1" name="Rectangle 240"/>
            <p:cNvSpPr>
              <a:spLocks noChangeArrowheads="1"/>
            </p:cNvSpPr>
            <p:nvPr/>
          </p:nvSpPr>
          <p:spPr bwMode="auto">
            <a:xfrm>
              <a:off x="218976" y="3834000"/>
              <a:ext cx="459563" cy="297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Times New Roman"/>
                  <a:cs typeface="Times New Roman"/>
                </a:rPr>
                <a:t>2133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43" name="Rectangle 242"/>
            <p:cNvSpPr>
              <a:spLocks noChangeArrowheads="1"/>
            </p:cNvSpPr>
            <p:nvPr/>
          </p:nvSpPr>
          <p:spPr bwMode="auto">
            <a:xfrm>
              <a:off x="229963" y="3526888"/>
              <a:ext cx="459563" cy="297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Times New Roman"/>
                  <a:cs typeface="Times New Roman"/>
                </a:rPr>
                <a:t>2400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 pitchFamily="18" charset="0"/>
              </a:endParaRPr>
            </a:p>
          </p:txBody>
        </p:sp>
        <p:cxnSp>
          <p:nvCxnSpPr>
            <p:cNvPr id="244" name="Straight Connector 243"/>
            <p:cNvCxnSpPr/>
            <p:nvPr/>
          </p:nvCxnSpPr>
          <p:spPr bwMode="auto">
            <a:xfrm>
              <a:off x="747000" y="3609000"/>
              <a:ext cx="7987084" cy="0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5" name="Straight Connector 244"/>
            <p:cNvCxnSpPr/>
            <p:nvPr/>
          </p:nvCxnSpPr>
          <p:spPr bwMode="auto">
            <a:xfrm>
              <a:off x="747000" y="3339000"/>
              <a:ext cx="7987084" cy="0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6" name="Rectangle 245"/>
            <p:cNvSpPr>
              <a:spLocks noChangeArrowheads="1"/>
            </p:cNvSpPr>
            <p:nvPr/>
          </p:nvSpPr>
          <p:spPr bwMode="auto">
            <a:xfrm>
              <a:off x="221563" y="3216700"/>
              <a:ext cx="459563" cy="297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Times New Roman"/>
                  <a:cs typeface="Times New Roman"/>
                </a:rPr>
                <a:t>2666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 pitchFamily="18" charset="0"/>
              </a:endParaRPr>
            </a:p>
          </p:txBody>
        </p:sp>
        <p:cxnSp>
          <p:nvCxnSpPr>
            <p:cNvPr id="248" name="Straight Connector 247"/>
            <p:cNvCxnSpPr/>
            <p:nvPr/>
          </p:nvCxnSpPr>
          <p:spPr bwMode="auto">
            <a:xfrm>
              <a:off x="747000" y="3088250"/>
              <a:ext cx="7987084" cy="0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9" name="Rectangle 248"/>
            <p:cNvSpPr>
              <a:spLocks noChangeArrowheads="1"/>
            </p:cNvSpPr>
            <p:nvPr/>
          </p:nvSpPr>
          <p:spPr bwMode="auto">
            <a:xfrm>
              <a:off x="225876" y="2979000"/>
              <a:ext cx="459563" cy="297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Times New Roman"/>
                  <a:cs typeface="Times New Roman"/>
                </a:rPr>
                <a:t>2793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 pitchFamily="18" charset="0"/>
              </a:endParaRPr>
            </a:p>
          </p:txBody>
        </p:sp>
        <p:cxnSp>
          <p:nvCxnSpPr>
            <p:cNvPr id="250" name="Straight Connector 249"/>
            <p:cNvCxnSpPr/>
            <p:nvPr/>
          </p:nvCxnSpPr>
          <p:spPr bwMode="auto">
            <a:xfrm>
              <a:off x="747000" y="2834375"/>
              <a:ext cx="7987084" cy="0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1" name="Rectangle 250"/>
            <p:cNvSpPr>
              <a:spLocks noChangeArrowheads="1"/>
            </p:cNvSpPr>
            <p:nvPr/>
          </p:nvSpPr>
          <p:spPr bwMode="auto">
            <a:xfrm>
              <a:off x="8738196" y="6533669"/>
              <a:ext cx="349929" cy="183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Year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52" name="Rectangle 251"/>
            <p:cNvSpPr>
              <a:spLocks noChangeArrowheads="1"/>
            </p:cNvSpPr>
            <p:nvPr/>
          </p:nvSpPr>
          <p:spPr bwMode="auto">
            <a:xfrm>
              <a:off x="2217355" y="6541412"/>
              <a:ext cx="407505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2010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53" name="Rectangle 252"/>
            <p:cNvSpPr>
              <a:spLocks noChangeArrowheads="1"/>
            </p:cNvSpPr>
            <p:nvPr/>
          </p:nvSpPr>
          <p:spPr bwMode="auto">
            <a:xfrm>
              <a:off x="1642481" y="6544316"/>
              <a:ext cx="400077" cy="345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0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9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54" name="Rectangle 253"/>
            <p:cNvSpPr>
              <a:spLocks noChangeArrowheads="1"/>
            </p:cNvSpPr>
            <p:nvPr/>
          </p:nvSpPr>
          <p:spPr bwMode="auto">
            <a:xfrm>
              <a:off x="2809785" y="6541412"/>
              <a:ext cx="325748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11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55" name="Rectangle 254"/>
            <p:cNvSpPr>
              <a:spLocks noChangeArrowheads="1"/>
            </p:cNvSpPr>
            <p:nvPr/>
          </p:nvSpPr>
          <p:spPr bwMode="auto">
            <a:xfrm>
              <a:off x="3425730" y="6534886"/>
              <a:ext cx="307765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12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56" name="Rectangle 255"/>
            <p:cNvSpPr>
              <a:spLocks noChangeArrowheads="1"/>
            </p:cNvSpPr>
            <p:nvPr/>
          </p:nvSpPr>
          <p:spPr bwMode="auto">
            <a:xfrm>
              <a:off x="4064742" y="6541412"/>
              <a:ext cx="287314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13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57" name="Rectangle 256"/>
            <p:cNvSpPr>
              <a:spLocks noChangeArrowheads="1"/>
            </p:cNvSpPr>
            <p:nvPr/>
          </p:nvSpPr>
          <p:spPr bwMode="auto">
            <a:xfrm>
              <a:off x="4662797" y="6541412"/>
              <a:ext cx="317848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14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58" name="Rectangle 257"/>
            <p:cNvSpPr>
              <a:spLocks noChangeArrowheads="1"/>
            </p:cNvSpPr>
            <p:nvPr/>
          </p:nvSpPr>
          <p:spPr bwMode="auto">
            <a:xfrm>
              <a:off x="5861056" y="6523625"/>
              <a:ext cx="278287" cy="217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6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59" name="Rectangle 258"/>
            <p:cNvSpPr>
              <a:spLocks noChangeArrowheads="1"/>
            </p:cNvSpPr>
            <p:nvPr/>
          </p:nvSpPr>
          <p:spPr bwMode="auto">
            <a:xfrm>
              <a:off x="5196382" y="6541527"/>
              <a:ext cx="447550" cy="205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201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5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60" name="Rectangle 259"/>
            <p:cNvSpPr>
              <a:spLocks noChangeArrowheads="1"/>
            </p:cNvSpPr>
            <p:nvPr/>
          </p:nvSpPr>
          <p:spPr bwMode="auto">
            <a:xfrm>
              <a:off x="6542283" y="6541412"/>
              <a:ext cx="292968" cy="24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7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61" name="Rectangle 260"/>
            <p:cNvSpPr>
              <a:spLocks noChangeArrowheads="1"/>
            </p:cNvSpPr>
            <p:nvPr/>
          </p:nvSpPr>
          <p:spPr bwMode="auto">
            <a:xfrm>
              <a:off x="7178105" y="6541412"/>
              <a:ext cx="325012" cy="24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8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62" name="Rectangle 261"/>
            <p:cNvSpPr>
              <a:spLocks noChangeArrowheads="1"/>
            </p:cNvSpPr>
            <p:nvPr/>
          </p:nvSpPr>
          <p:spPr bwMode="auto">
            <a:xfrm>
              <a:off x="8367135" y="6541412"/>
              <a:ext cx="433855" cy="272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2020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cxnSp>
          <p:nvCxnSpPr>
            <p:cNvPr id="263" name="Line 15"/>
            <p:cNvCxnSpPr/>
            <p:nvPr/>
          </p:nvCxnSpPr>
          <p:spPr bwMode="auto">
            <a:xfrm flipV="1">
              <a:off x="2048460" y="6437989"/>
              <a:ext cx="0" cy="6169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4" name="Line 18"/>
            <p:cNvCxnSpPr/>
            <p:nvPr/>
          </p:nvCxnSpPr>
          <p:spPr bwMode="auto">
            <a:xfrm flipV="1">
              <a:off x="2610501" y="6434500"/>
              <a:ext cx="0" cy="6169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5" name="Line 19"/>
            <p:cNvCxnSpPr/>
            <p:nvPr/>
          </p:nvCxnSpPr>
          <p:spPr bwMode="auto">
            <a:xfrm flipV="1">
              <a:off x="3228746" y="6435235"/>
              <a:ext cx="0" cy="6169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6" name="Line 23"/>
            <p:cNvCxnSpPr/>
            <p:nvPr/>
          </p:nvCxnSpPr>
          <p:spPr bwMode="auto">
            <a:xfrm flipV="1">
              <a:off x="1467686" y="6437989"/>
              <a:ext cx="0" cy="6169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7" name="Line 66"/>
            <p:cNvCxnSpPr/>
            <p:nvPr/>
          </p:nvCxnSpPr>
          <p:spPr bwMode="auto">
            <a:xfrm flipV="1">
              <a:off x="3846991" y="6434500"/>
              <a:ext cx="0" cy="6169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8" name="Line 67"/>
            <p:cNvCxnSpPr/>
            <p:nvPr/>
          </p:nvCxnSpPr>
          <p:spPr bwMode="auto">
            <a:xfrm flipV="1">
              <a:off x="4483970" y="6435235"/>
              <a:ext cx="0" cy="6169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9" name="Line 18"/>
            <p:cNvCxnSpPr/>
            <p:nvPr/>
          </p:nvCxnSpPr>
          <p:spPr bwMode="auto">
            <a:xfrm flipV="1">
              <a:off x="5046010" y="6434500"/>
              <a:ext cx="0" cy="6169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0" name="Line 19"/>
            <p:cNvCxnSpPr/>
            <p:nvPr/>
          </p:nvCxnSpPr>
          <p:spPr bwMode="auto">
            <a:xfrm flipV="1">
              <a:off x="5682987" y="6432481"/>
              <a:ext cx="0" cy="6169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1" name="Line 66"/>
            <p:cNvCxnSpPr/>
            <p:nvPr/>
          </p:nvCxnSpPr>
          <p:spPr bwMode="auto">
            <a:xfrm flipV="1">
              <a:off x="6301232" y="6424452"/>
              <a:ext cx="0" cy="6169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2" name="Line 67"/>
            <p:cNvCxnSpPr/>
            <p:nvPr/>
          </p:nvCxnSpPr>
          <p:spPr bwMode="auto">
            <a:xfrm flipV="1">
              <a:off x="6938211" y="6427457"/>
              <a:ext cx="0" cy="6169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3" name="Line 18"/>
            <p:cNvCxnSpPr/>
            <p:nvPr/>
          </p:nvCxnSpPr>
          <p:spPr bwMode="auto">
            <a:xfrm flipV="1">
              <a:off x="7556456" y="6419428"/>
              <a:ext cx="0" cy="6169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4" name="Line 19"/>
            <p:cNvCxnSpPr/>
            <p:nvPr/>
          </p:nvCxnSpPr>
          <p:spPr bwMode="auto">
            <a:xfrm flipV="1">
              <a:off x="8193436" y="6414404"/>
              <a:ext cx="0" cy="6169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5" name="Line 59"/>
            <p:cNvCxnSpPr/>
            <p:nvPr/>
          </p:nvCxnSpPr>
          <p:spPr bwMode="auto">
            <a:xfrm flipV="1">
              <a:off x="568788" y="6416330"/>
              <a:ext cx="8458212" cy="2085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6" name="Line 19"/>
            <p:cNvCxnSpPr/>
            <p:nvPr/>
          </p:nvCxnSpPr>
          <p:spPr bwMode="auto">
            <a:xfrm flipV="1">
              <a:off x="8800990" y="6416091"/>
              <a:ext cx="0" cy="694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7" name="Rectangle 276"/>
            <p:cNvSpPr>
              <a:spLocks noChangeArrowheads="1"/>
            </p:cNvSpPr>
            <p:nvPr/>
          </p:nvSpPr>
          <p:spPr bwMode="auto">
            <a:xfrm>
              <a:off x="7804517" y="6534648"/>
              <a:ext cx="325012" cy="24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9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cxnSp>
          <p:nvCxnSpPr>
            <p:cNvPr id="278" name="Line 18"/>
            <p:cNvCxnSpPr/>
            <p:nvPr/>
          </p:nvCxnSpPr>
          <p:spPr bwMode="auto">
            <a:xfrm flipV="1">
              <a:off x="9393402" y="6421099"/>
              <a:ext cx="0" cy="6169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1" name="Straight Connector 290"/>
            <p:cNvCxnSpPr/>
            <p:nvPr/>
          </p:nvCxnSpPr>
          <p:spPr bwMode="auto">
            <a:xfrm flipH="1">
              <a:off x="852163" y="1619963"/>
              <a:ext cx="10353" cy="446400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" name="TextBox 2"/>
            <p:cNvSpPr txBox="1"/>
            <p:nvPr/>
          </p:nvSpPr>
          <p:spPr>
            <a:xfrm>
              <a:off x="5337000" y="3808253"/>
              <a:ext cx="3145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99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157115" y="3495446"/>
              <a:ext cx="3145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99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671365" y="3217732"/>
              <a:ext cx="3145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99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767000" y="2709250"/>
              <a:ext cx="2174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99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8468240" y="2704552"/>
              <a:ext cx="3145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99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461777" y="5086571"/>
              <a:ext cx="3145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82000" y="5862702"/>
              <a:ext cx="2984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032000" y="4599000"/>
              <a:ext cx="3145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267000" y="4589375"/>
              <a:ext cx="3096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364815" y="6093557"/>
              <a:ext cx="4315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SB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182581" y="6082834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IB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889708" y="6082834"/>
              <a:ext cx="4972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HW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154864" y="6059280"/>
              <a:ext cx="6463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SKL4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006946" y="6059280"/>
              <a:ext cx="5325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KBL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670321" y="6059280"/>
              <a:ext cx="5116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CFL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567231" y="6059280"/>
              <a:ext cx="4844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ICL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8364291" y="6059280"/>
              <a:ext cx="5305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TGL</a:t>
              </a:r>
            </a:p>
          </p:txBody>
        </p:sp>
        <p:cxnSp>
          <p:nvCxnSpPr>
            <p:cNvPr id="84" name="Line 59"/>
            <p:cNvCxnSpPr/>
            <p:nvPr/>
          </p:nvCxnSpPr>
          <p:spPr bwMode="auto">
            <a:xfrm flipV="1">
              <a:off x="747000" y="2574000"/>
              <a:ext cx="79560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6" name="Rectangle 85"/>
            <p:cNvSpPr>
              <a:spLocks noChangeArrowheads="1"/>
            </p:cNvSpPr>
            <p:nvPr/>
          </p:nvSpPr>
          <p:spPr bwMode="auto">
            <a:xfrm>
              <a:off x="248298" y="1899000"/>
              <a:ext cx="524253" cy="273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Times New Roman"/>
                  <a:cs typeface="Times New Roman"/>
                </a:rPr>
                <a:t>4266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 pitchFamily="18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 bwMode="auto">
            <a:xfrm flipV="1">
              <a:off x="5516750" y="2519376"/>
              <a:ext cx="3105150" cy="1414277"/>
            </a:xfrm>
            <a:prstGeom prst="line">
              <a:avLst/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882000" y="6436666"/>
              <a:ext cx="0" cy="6852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1" name="Rectangle 100"/>
            <p:cNvSpPr>
              <a:spLocks noChangeArrowheads="1"/>
            </p:cNvSpPr>
            <p:nvPr/>
          </p:nvSpPr>
          <p:spPr bwMode="auto">
            <a:xfrm>
              <a:off x="1100817" y="6548984"/>
              <a:ext cx="400077" cy="345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0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8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17000" y="5807023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1066</a:t>
              </a:r>
            </a:p>
          </p:txBody>
        </p:sp>
        <p:cxnSp>
          <p:nvCxnSpPr>
            <p:cNvPr id="104" name="Straight Connector 103"/>
            <p:cNvCxnSpPr/>
            <p:nvPr/>
          </p:nvCxnSpPr>
          <p:spPr bwMode="auto">
            <a:xfrm>
              <a:off x="747000" y="5990096"/>
              <a:ext cx="7956000" cy="0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5" name="TextBox 104"/>
            <p:cNvSpPr txBox="1"/>
            <p:nvPr/>
          </p:nvSpPr>
          <p:spPr>
            <a:xfrm>
              <a:off x="808125" y="6088673"/>
              <a:ext cx="4283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PN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1217278" y="5870727"/>
              <a:ext cx="2984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1663520" y="5094000"/>
              <a:ext cx="2984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</a:p>
          </p:txBody>
        </p:sp>
        <p:cxnSp>
          <p:nvCxnSpPr>
            <p:cNvPr id="19" name="Straight Connector 18"/>
            <p:cNvCxnSpPr/>
            <p:nvPr/>
          </p:nvCxnSpPr>
          <p:spPr bwMode="auto">
            <a:xfrm flipV="1">
              <a:off x="1180480" y="4509000"/>
              <a:ext cx="3008775" cy="1417591"/>
            </a:xfrm>
            <a:prstGeom prst="line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1" name="TextBox 110"/>
            <p:cNvSpPr txBox="1"/>
            <p:nvPr/>
          </p:nvSpPr>
          <p:spPr>
            <a:xfrm>
              <a:off x="1173678" y="6084000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N1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1573868" y="6084000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N2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 rot="20137222">
              <a:off x="5643932" y="2931412"/>
              <a:ext cx="20008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DDR4 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~ 2x /8 years</a:t>
              </a:r>
              <a:endPara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 rot="20118094">
              <a:off x="1819067" y="4640124"/>
              <a:ext cx="20008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DDR3 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~ 2x /8 years</a:t>
              </a:r>
              <a:endPara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5" name="Rectangle 114"/>
            <p:cNvSpPr>
              <a:spLocks noChangeArrowheads="1"/>
            </p:cNvSpPr>
            <p:nvPr/>
          </p:nvSpPr>
          <p:spPr bwMode="auto">
            <a:xfrm>
              <a:off x="267747" y="2480595"/>
              <a:ext cx="524253" cy="273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Times New Roman"/>
                  <a:cs typeface="Times New Roman"/>
                </a:rPr>
                <a:t>3458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 pitchFamily="18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80913" y="461927"/>
            <a:ext cx="9162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Evolution of transfer rates of standard DDR memories in Intel’s Core 2 family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8090" y="954000"/>
            <a:ext cx="11092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MT/s</a:t>
            </a:r>
            <a:endParaRPr kumimoji="0" lang="en-US" sz="13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4540938" y="5460536"/>
            <a:ext cx="486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BW</a:t>
            </a:r>
          </a:p>
        </p:txBody>
      </p:sp>
      <p:cxnSp>
        <p:nvCxnSpPr>
          <p:cNvPr id="118" name="Straight Connector 117"/>
          <p:cNvCxnSpPr/>
          <p:nvPr/>
        </p:nvCxnSpPr>
        <p:spPr bwMode="auto">
          <a:xfrm>
            <a:off x="706968" y="1725536"/>
            <a:ext cx="7987084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9" name="Rectangle 118"/>
          <p:cNvSpPr>
            <a:spLocks noChangeArrowheads="1"/>
          </p:cNvSpPr>
          <p:nvPr/>
        </p:nvSpPr>
        <p:spPr bwMode="auto">
          <a:xfrm>
            <a:off x="247343" y="1625911"/>
            <a:ext cx="524253" cy="273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/>
              </a:rPr>
              <a:t>3733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Times New Roman"/>
              <a:cs typeface="Times New Roman" pitchFamily="18" charset="0"/>
            </a:endParaRPr>
          </a:p>
        </p:txBody>
      </p:sp>
      <p:cxnSp>
        <p:nvCxnSpPr>
          <p:cNvPr id="116" name="Line 59"/>
          <p:cNvCxnSpPr/>
          <p:nvPr/>
        </p:nvCxnSpPr>
        <p:spPr bwMode="auto">
          <a:xfrm flipV="1">
            <a:off x="706968" y="1365536"/>
            <a:ext cx="7956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247343" y="6314672"/>
            <a:ext cx="82311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the Figure indicates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DDR3/4 memories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double data rate in about 4 years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</a:p>
        </p:txBody>
      </p:sp>
      <p:sp>
        <p:nvSpPr>
          <p:cNvPr id="9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Connecting memory channels to client platforms </a:t>
            </a:r>
            <a:r>
              <a:rPr lang="hu-HU" dirty="0" smtClean="0"/>
              <a:t>(</a:t>
            </a:r>
            <a:r>
              <a:rPr lang="en-US" dirty="0" smtClean="0"/>
              <a:t>20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06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438" y="465276"/>
            <a:ext cx="4949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b2) Low-power DDR memories (LPDDR)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7000" y="909000"/>
            <a:ext cx="8753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LPDDR (Low-power DDR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memories have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less power consumption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than standard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DDR memories by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 modifications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8589" y="1494000"/>
            <a:ext cx="8478411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LPDDR memories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apply lower supply voltages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than standard DDR memories,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e.g. LPDDR4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memories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need 1.1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supply voltage whereas DDR4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memories operate at 1.2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V.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As long as standard DDR memories have 64-bit wide data buses,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LPDDR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memories implement 16- or 32-bit wide channels.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Verdana"/>
              </a:rPr>
              <a:t> </a:t>
            </a:r>
            <a:r>
              <a:rPr lang="en-US" sz="1600" dirty="0" smtClean="0">
                <a:latin typeface="Verdana"/>
              </a:rPr>
              <a:t>  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LPDDR4 and LPDDR5 </a:t>
            </a:r>
            <a:r>
              <a:rPr lang="en-US" sz="1600" dirty="0" smtClean="0">
                <a:latin typeface="Verdana"/>
              </a:rPr>
              <a:t>memories may implement even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multiple memory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channels </a:t>
            </a:r>
            <a:r>
              <a:rPr lang="en-US" sz="1600" dirty="0" smtClean="0">
                <a:latin typeface="Verdana"/>
              </a:rPr>
              <a:t>(up to four 16-bit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or two 32-bit channels) in a package.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5492" y="3474000"/>
            <a:ext cx="8799204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Low-power DDR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memories were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first standardized around 2009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the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standardization organization JEDEC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Joint Electron Device Engineering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Council)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and termed as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LPDDR </a:t>
            </a:r>
            <a:r>
              <a:rPr lang="en-US" sz="1600" dirty="0" smtClean="0">
                <a:latin typeface="Verdana"/>
              </a:rPr>
              <a:t>(referred to later also as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LPDDR1</a:t>
            </a:r>
            <a:r>
              <a:rPr lang="en-US" sz="1600" dirty="0" smtClean="0">
                <a:latin typeface="Verdana"/>
              </a:rPr>
              <a:t>)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Subsequently, JEDEC issued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next generation standards, designated as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LPDDR2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(2013) to LPDDR5 (2020),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as shown in the next Table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 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Connecting memory channels to client platforms </a:t>
            </a:r>
            <a:r>
              <a:rPr lang="hu-HU" dirty="0" smtClean="0"/>
              <a:t>(</a:t>
            </a:r>
            <a:r>
              <a:rPr lang="en-US" dirty="0" smtClean="0"/>
              <a:t>21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775010" y="639068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90072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9043587"/>
              </p:ext>
            </p:extLst>
          </p:nvPr>
        </p:nvGraphicFramePr>
        <p:xfrm>
          <a:off x="71440" y="1224000"/>
          <a:ext cx="8955560" cy="3793498"/>
        </p:xfrm>
        <a:graphic>
          <a:graphicData uri="http://schemas.openxmlformats.org/drawingml/2006/table">
            <a:tbl>
              <a:tblPr/>
              <a:tblGrid>
                <a:gridCol w="1266926">
                  <a:extLst>
                    <a:ext uri="{9D8B030D-6E8A-4147-A177-3AD203B41FA5}">
                      <a16:colId xmlns:a16="http://schemas.microsoft.com/office/drawing/2014/main" val="3755849762"/>
                    </a:ext>
                  </a:extLst>
                </a:gridCol>
                <a:gridCol w="524186">
                  <a:extLst>
                    <a:ext uri="{9D8B030D-6E8A-4147-A177-3AD203B41FA5}">
                      <a16:colId xmlns:a16="http://schemas.microsoft.com/office/drawing/2014/main" val="3303322"/>
                    </a:ext>
                  </a:extLst>
                </a:gridCol>
                <a:gridCol w="1239677">
                  <a:extLst>
                    <a:ext uri="{9D8B030D-6E8A-4147-A177-3AD203B41FA5}">
                      <a16:colId xmlns:a16="http://schemas.microsoft.com/office/drawing/2014/main" val="2479217802"/>
                    </a:ext>
                  </a:extLst>
                </a:gridCol>
                <a:gridCol w="551435">
                  <a:extLst>
                    <a:ext uri="{9D8B030D-6E8A-4147-A177-3AD203B41FA5}">
                      <a16:colId xmlns:a16="http://schemas.microsoft.com/office/drawing/2014/main" val="2838664621"/>
                    </a:ext>
                  </a:extLst>
                </a:gridCol>
                <a:gridCol w="1076746">
                  <a:extLst>
                    <a:ext uri="{9D8B030D-6E8A-4147-A177-3AD203B41FA5}">
                      <a16:colId xmlns:a16="http://schemas.microsoft.com/office/drawing/2014/main" val="2410879714"/>
                    </a:ext>
                  </a:extLst>
                </a:gridCol>
                <a:gridCol w="714366">
                  <a:extLst>
                    <a:ext uri="{9D8B030D-6E8A-4147-A177-3AD203B41FA5}">
                      <a16:colId xmlns:a16="http://schemas.microsoft.com/office/drawing/2014/main" val="1595049745"/>
                    </a:ext>
                  </a:extLst>
                </a:gridCol>
                <a:gridCol w="1185179">
                  <a:extLst>
                    <a:ext uri="{9D8B030D-6E8A-4147-A177-3AD203B41FA5}">
                      <a16:colId xmlns:a16="http://schemas.microsoft.com/office/drawing/2014/main" val="2875199603"/>
                    </a:ext>
                  </a:extLst>
                </a:gridCol>
                <a:gridCol w="605933">
                  <a:extLst>
                    <a:ext uri="{9D8B030D-6E8A-4147-A177-3AD203B41FA5}">
                      <a16:colId xmlns:a16="http://schemas.microsoft.com/office/drawing/2014/main" val="3722743167"/>
                    </a:ext>
                  </a:extLst>
                </a:gridCol>
                <a:gridCol w="895556">
                  <a:extLst>
                    <a:ext uri="{9D8B030D-6E8A-4147-A177-3AD203B41FA5}">
                      <a16:colId xmlns:a16="http://schemas.microsoft.com/office/drawing/2014/main" val="2776333479"/>
                    </a:ext>
                  </a:extLst>
                </a:gridCol>
                <a:gridCol w="895556">
                  <a:extLst>
                    <a:ext uri="{9D8B030D-6E8A-4147-A177-3AD203B41FA5}">
                      <a16:colId xmlns:a16="http://schemas.microsoft.com/office/drawing/2014/main" val="2342037366"/>
                    </a:ext>
                  </a:extLst>
                </a:gridCol>
              </a:tblGrid>
              <a:tr h="279876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LP-DDR</a:t>
                      </a:r>
                    </a:p>
                  </a:txBody>
                  <a:tcPr marL="42698" marR="42698" marT="21349" marB="2134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42698" marR="42698" marT="21349" marB="2134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1E</a:t>
                      </a:r>
                    </a:p>
                  </a:txBody>
                  <a:tcPr marL="42698" marR="42698" marT="21349" marB="2134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marL="42698" marR="42698" marT="21349" marB="2134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2E</a:t>
                      </a:r>
                    </a:p>
                  </a:txBody>
                  <a:tcPr marL="42698" marR="42698" marT="21349" marB="2134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 marL="42698" marR="42698" marT="21349" marB="2134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3E</a:t>
                      </a:r>
                    </a:p>
                  </a:txBody>
                  <a:tcPr marL="42698" marR="42698" marT="21349" marB="2134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 marL="42698" marR="42698" marT="21349" marB="2134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C000"/>
                          </a:solidFill>
                        </a:rPr>
                        <a:t>4X</a:t>
                      </a:r>
                    </a:p>
                  </a:txBody>
                  <a:tcPr marL="42698" marR="42698" marT="21349" marB="2134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5 </a:t>
                      </a:r>
                    </a:p>
                  </a:txBody>
                  <a:tcPr marL="42698" marR="42698" marT="21349" marB="2134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7158762"/>
                  </a:ext>
                </a:extLst>
              </a:tr>
              <a:tr h="75621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Memory array clock (MHz) </a:t>
                      </a:r>
                    </a:p>
                  </a:txBody>
                  <a:tcPr marL="42698" marR="42698" marT="21349" marB="2134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200</a:t>
                      </a:r>
                    </a:p>
                  </a:txBody>
                  <a:tcPr marL="42698" marR="42698" marT="21349" marB="2134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266.7</a:t>
                      </a:r>
                    </a:p>
                  </a:txBody>
                  <a:tcPr marL="42698" marR="42698" marT="21349" marB="2134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200</a:t>
                      </a:r>
                    </a:p>
                  </a:txBody>
                  <a:tcPr marL="42698" marR="42698" marT="21349" marB="2134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266.7</a:t>
                      </a:r>
                    </a:p>
                  </a:txBody>
                  <a:tcPr marL="42698" marR="42698" marT="21349" marB="2134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200</a:t>
                      </a:r>
                    </a:p>
                  </a:txBody>
                  <a:tcPr marL="42698" marR="42698" marT="21349" marB="2134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266.7</a:t>
                      </a:r>
                    </a:p>
                  </a:txBody>
                  <a:tcPr marL="42698" marR="42698" marT="21349" marB="2134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200</a:t>
                      </a:r>
                    </a:p>
                  </a:txBody>
                  <a:tcPr marL="42698" marR="42698" marT="21349" marB="2134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266.7</a:t>
                      </a:r>
                    </a:p>
                  </a:txBody>
                  <a:tcPr marL="42698" marR="42698" marT="21349" marB="2134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? </a:t>
                      </a:r>
                    </a:p>
                  </a:txBody>
                  <a:tcPr marL="42698" marR="42698" marT="21349" marB="2134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6621955"/>
                  </a:ext>
                </a:extLst>
              </a:tr>
              <a:tr h="27987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Data</a:t>
                      </a:r>
                      <a:r>
                        <a:rPr lang="en-US" sz="1600" baseline="0" dirty="0" smtClean="0"/>
                        <a:t> width</a:t>
                      </a:r>
                      <a:r>
                        <a:rPr lang="en-US" sz="1600" dirty="0" smtClean="0"/>
                        <a:t> </a:t>
                      </a:r>
                      <a:endParaRPr lang="en-US" sz="1600" dirty="0"/>
                    </a:p>
                  </a:txBody>
                  <a:tcPr marL="42698" marR="42698" marT="21349" marB="2134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x16/x32</a:t>
                      </a:r>
                      <a:endParaRPr lang="en-US" sz="1600" dirty="0"/>
                    </a:p>
                  </a:txBody>
                  <a:tcPr marL="42698" marR="42698" marT="21349" marB="2134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x16/x32</a:t>
                      </a:r>
                      <a:endParaRPr lang="en-US" sz="1600" dirty="0"/>
                    </a:p>
                  </a:txBody>
                  <a:tcPr marL="42698" marR="42698" marT="21349" marB="2134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x16/x32</a:t>
                      </a:r>
                      <a:endParaRPr lang="en-US" sz="1600" dirty="0"/>
                    </a:p>
                  </a:txBody>
                  <a:tcPr marL="42698" marR="42698" marT="21349" marB="2134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up</a:t>
                      </a:r>
                      <a:r>
                        <a:rPr lang="en-US" sz="1600" baseline="0" dirty="0" smtClean="0"/>
                        <a:t> to 4 x16 </a:t>
                      </a:r>
                      <a:endParaRPr lang="en-US" sz="1600" dirty="0"/>
                    </a:p>
                  </a:txBody>
                  <a:tcPr marL="42698" marR="42698" marT="21349" marB="2134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1857971"/>
                  </a:ext>
                </a:extLst>
              </a:tr>
              <a:tr h="75621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I/O bus clock frequency (MHz) </a:t>
                      </a:r>
                    </a:p>
                  </a:txBody>
                  <a:tcPr marL="42698" marR="42698" marT="21349" marB="2134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200</a:t>
                      </a:r>
                    </a:p>
                  </a:txBody>
                  <a:tcPr marL="42698" marR="42698" marT="21349" marB="2134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266.7</a:t>
                      </a:r>
                    </a:p>
                  </a:txBody>
                  <a:tcPr marL="42698" marR="42698" marT="21349" marB="2134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400</a:t>
                      </a:r>
                    </a:p>
                  </a:txBody>
                  <a:tcPr marL="42698" marR="42698" marT="21349" marB="2134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533.3</a:t>
                      </a:r>
                    </a:p>
                  </a:txBody>
                  <a:tcPr marL="42698" marR="42698" marT="21349" marB="2134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800</a:t>
                      </a:r>
                    </a:p>
                  </a:txBody>
                  <a:tcPr marL="42698" marR="42698" marT="21349" marB="2134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1067</a:t>
                      </a:r>
                    </a:p>
                  </a:txBody>
                  <a:tcPr marL="42698" marR="42698" marT="21349" marB="2134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1600</a:t>
                      </a:r>
                    </a:p>
                  </a:txBody>
                  <a:tcPr marL="42698" marR="42698" marT="21349" marB="2134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2133</a:t>
                      </a:r>
                    </a:p>
                  </a:txBody>
                  <a:tcPr marL="42698" marR="42698" marT="21349" marB="2134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3200 </a:t>
                      </a:r>
                    </a:p>
                  </a:txBody>
                  <a:tcPr marL="42698" marR="42698" marT="21349" marB="2134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644750"/>
                  </a:ext>
                </a:extLst>
              </a:tr>
              <a:tr h="75621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Data transfer rate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(max.)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(MT/s) </a:t>
                      </a:r>
                    </a:p>
                  </a:txBody>
                  <a:tcPr marL="42698" marR="42698" marT="21349" marB="2134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400</a:t>
                      </a:r>
                    </a:p>
                  </a:txBody>
                  <a:tcPr marL="42698" marR="42698" marT="21349" marB="2134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533.3</a:t>
                      </a:r>
                    </a:p>
                  </a:txBody>
                  <a:tcPr marL="42698" marR="42698" marT="21349" marB="2134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800</a:t>
                      </a:r>
                    </a:p>
                  </a:txBody>
                  <a:tcPr marL="42698" marR="42698" marT="21349" marB="2134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1067</a:t>
                      </a:r>
                    </a:p>
                  </a:txBody>
                  <a:tcPr marL="42698" marR="42698" marT="21349" marB="2134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1600</a:t>
                      </a:r>
                    </a:p>
                  </a:txBody>
                  <a:tcPr marL="42698" marR="42698" marT="21349" marB="2134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2133</a:t>
                      </a:r>
                    </a:p>
                  </a:txBody>
                  <a:tcPr marL="42698" marR="42698" marT="21349" marB="2134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3200</a:t>
                      </a:r>
                    </a:p>
                  </a:txBody>
                  <a:tcPr marL="42698" marR="42698" marT="21349" marB="2134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4267</a:t>
                      </a:r>
                    </a:p>
                  </a:txBody>
                  <a:tcPr marL="42698" marR="42698" marT="21349" marB="2134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6400 </a:t>
                      </a:r>
                    </a:p>
                  </a:txBody>
                  <a:tcPr marL="42698" marR="42698" marT="21349" marB="2134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3714442"/>
                  </a:ext>
                </a:extLst>
              </a:tr>
              <a:tr h="89776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Supply voltage(s) </a:t>
                      </a:r>
                    </a:p>
                  </a:txBody>
                  <a:tcPr marL="42698" marR="42698" marT="21349" marB="2134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1.8 V</a:t>
                      </a:r>
                    </a:p>
                  </a:txBody>
                  <a:tcPr marL="42698" marR="42698" marT="21349" marB="2134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1.2 V</a:t>
                      </a:r>
                    </a:p>
                  </a:txBody>
                  <a:tcPr marL="42698" marR="42698" marT="21349" marB="2134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1.2 V</a:t>
                      </a:r>
                    </a:p>
                    <a:p>
                      <a:pPr algn="ctr"/>
                      <a:endParaRPr lang="en-US" sz="1600" dirty="0"/>
                    </a:p>
                  </a:txBody>
                  <a:tcPr marL="42698" marR="42698" marT="21349" marB="2134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1.1 V </a:t>
                      </a:r>
                      <a:endParaRPr lang="en-US" sz="1600" dirty="0"/>
                    </a:p>
                  </a:txBody>
                  <a:tcPr marL="42698" marR="42698" marT="21349" marB="2134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0.6 V,</a:t>
                      </a:r>
                    </a:p>
                    <a:p>
                      <a:pPr algn="ctr"/>
                      <a:r>
                        <a:rPr lang="en-US" sz="1600" dirty="0" smtClean="0"/>
                        <a:t> 1.1 V</a:t>
                      </a:r>
                      <a:endParaRPr lang="en-US" sz="1600" dirty="0"/>
                    </a:p>
                  </a:txBody>
                  <a:tcPr marL="42698" marR="42698" marT="21349" marB="2134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0.5 V, 1.05 V</a:t>
                      </a:r>
                      <a:endParaRPr lang="en-US" sz="1600" dirty="0"/>
                    </a:p>
                  </a:txBody>
                  <a:tcPr marL="42698" marR="42698" marT="21349" marB="2134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50161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1438" y="461677"/>
            <a:ext cx="8054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2D2D8A"/>
                </a:solidFill>
                <a:latin typeface="Verdana"/>
              </a:rPr>
              <a:t>Types and main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features of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subsequent LPDDR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generations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243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-1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Connecting memory channels to client platforms </a:t>
            </a:r>
            <a:r>
              <a:rPr lang="hu-HU" dirty="0" smtClean="0"/>
              <a:t>(</a:t>
            </a:r>
            <a:r>
              <a:rPr lang="en-US" dirty="0" smtClean="0"/>
              <a:t>22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438" y="5244504"/>
            <a:ext cx="907256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fontAlgn="base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Note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that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maximum data rates of the common LPDDR generations equal  </a:t>
            </a:r>
          </a:p>
          <a:p>
            <a:pPr lvl="0" fontAlgn="base">
              <a:defRPr/>
            </a:pP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   those of the standard DDR memories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, although they operate at lower supply</a:t>
            </a:r>
          </a:p>
          <a:p>
            <a:pPr lvl="0" fontAlgn="base">
              <a:spcAft>
                <a:spcPts val="600"/>
              </a:spcAft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  voltages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The E-versions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(used in Apple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MacBooks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and gaming laptops) provide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higher data</a:t>
            </a:r>
          </a:p>
          <a:p>
            <a:pPr lvl="0" fontAlgn="base">
              <a:spcAft>
                <a:spcPts val="60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rates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by overclocking the memory clock. </a:t>
            </a:r>
            <a:endParaRPr lang="en-US" sz="1600" dirty="0" smtClean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71438" y="3368842"/>
            <a:ext cx="8955562" cy="73515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2257950" y="1152117"/>
            <a:ext cx="468000" cy="4680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943600" y="1159950"/>
            <a:ext cx="468000" cy="4680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795500" y="1153600"/>
            <a:ext cx="468000" cy="4680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1827213" y="1224000"/>
            <a:ext cx="1587" cy="17659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3132138" y="1232829"/>
            <a:ext cx="0" cy="3726171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4662000" y="1224000"/>
            <a:ext cx="0" cy="3726171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>
            <a:off x="6622750" y="1224000"/>
            <a:ext cx="0" cy="3726171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7227000" y="1224000"/>
            <a:ext cx="0" cy="3726171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8127000" y="1224000"/>
            <a:ext cx="0" cy="3726171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>
            <a:off x="1296625" y="1224000"/>
            <a:ext cx="0" cy="3726171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99652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438" y="461677"/>
            <a:ext cx="5798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Main features of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the LPDDR4X memory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243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-2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3346" y="864000"/>
            <a:ext cx="8879739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LPDDR4X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-version was proposed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Samsung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This LPDDR4X version achieves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additional power saving by detaching and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reducing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I/O-voltage (VDDQ)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(see the Figure below) from 1.1 V, as used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 in LPDDR4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memories to 0.6 V.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Connecting memory channels to client platforms </a:t>
            </a:r>
            <a:r>
              <a:rPr lang="hu-HU" dirty="0" smtClean="0"/>
              <a:t>(</a:t>
            </a:r>
            <a:r>
              <a:rPr lang="en-US" dirty="0" smtClean="0"/>
              <a:t>23</a:t>
            </a:r>
            <a:r>
              <a:rPr lang="hu-HU" dirty="0" smtClean="0"/>
              <a:t>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" t="36982" r="50984" b="12519"/>
          <a:stretch/>
        </p:blipFill>
        <p:spPr>
          <a:xfrm>
            <a:off x="2367212" y="2169000"/>
            <a:ext cx="6704788" cy="4500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3652" y="5229225"/>
            <a:ext cx="22140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600" dirty="0" smtClean="0">
                <a:latin typeface="+mj-lt"/>
              </a:rPr>
              <a:t>Figure: The idea</a:t>
            </a:r>
          </a:p>
          <a:p>
            <a:pPr algn="ctr" fontAlgn="base"/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of LPDDR4X [286]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75010" y="639068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87476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1. </a:t>
            </a:r>
            <a:r>
              <a:rPr lang="en-US" dirty="0"/>
              <a:t>Connecting memory </a:t>
            </a:r>
            <a:r>
              <a:rPr lang="en-US" dirty="0" smtClean="0"/>
              <a:t>channels to client platforms </a:t>
            </a:r>
            <a:r>
              <a:rPr lang="hu-HU" dirty="0" smtClean="0"/>
              <a:t>(</a:t>
            </a:r>
            <a:r>
              <a:rPr lang="en-US" dirty="0" smtClean="0"/>
              <a:t>24</a:t>
            </a:r>
            <a:r>
              <a:rPr lang="hu-HU" dirty="0" smtClean="0"/>
              <a:t>)</a:t>
            </a:r>
            <a:endParaRPr lang="en-US" dirty="0"/>
          </a:p>
        </p:txBody>
      </p:sp>
      <p:pic>
        <p:nvPicPr>
          <p:cNvPr id="3" name="Picture 2" descr="https://images.anandtech.com/doci/14782/lpddr4x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t="44510" r="57870" b="6147"/>
          <a:stretch/>
        </p:blipFill>
        <p:spPr bwMode="auto">
          <a:xfrm>
            <a:off x="116460" y="1403630"/>
            <a:ext cx="4860540" cy="324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https://images.anandtech.com/doci/14782/lpddr4x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8" t="22067" r="6085" b="15648"/>
          <a:stretch/>
        </p:blipFill>
        <p:spPr bwMode="auto">
          <a:xfrm>
            <a:off x="5112000" y="1701581"/>
            <a:ext cx="3780420" cy="309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72040" y="1231078"/>
            <a:ext cx="2810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Power reduction by LPDDR4x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7107833" y="1538855"/>
            <a:ext cx="1935212" cy="333014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6460" y="468832"/>
            <a:ext cx="7020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US" dirty="0">
                <a:solidFill>
                  <a:schemeClr val="accent6"/>
                </a:solidFill>
                <a:latin typeface="Verdana"/>
              </a:rPr>
              <a:t>Power reduction </a:t>
            </a:r>
            <a:r>
              <a:rPr lang="en-US" dirty="0" smtClean="0">
                <a:solidFill>
                  <a:schemeClr val="accent6"/>
                </a:solidFill>
                <a:latin typeface="Verdana"/>
              </a:rPr>
              <a:t>achieved by the LPDDR4x memory [244]</a:t>
            </a:r>
            <a:endParaRPr lang="en-US" dirty="0" smtClean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000" y="5004001"/>
            <a:ext cx="823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The price to pay for the enhanced speed is the need for a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further voltage level </a:t>
            </a:r>
          </a:p>
          <a:p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in the power supply.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0" y="1403630"/>
            <a:ext cx="540000" cy="4503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en-US" sz="16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464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438" y="461677"/>
            <a:ext cx="7040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2D2D8A"/>
                </a:solidFill>
                <a:latin typeface="Verdana"/>
              </a:rPr>
              <a:t>Standardization and use of the LPDDR4X memory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243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-2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3346" y="864000"/>
            <a:ext cx="8744958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LPDDR4X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version was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standardized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by JEDEC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2017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LPDDR4X is supported among others in Intel’s low-power oriented Ice Lake (2019)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and UP4 class Tiger Lake processors (2020).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Connecting memory channels to client platforms </a:t>
            </a:r>
            <a:r>
              <a:rPr lang="hu-HU" dirty="0" smtClean="0"/>
              <a:t>(</a:t>
            </a:r>
            <a:r>
              <a:rPr lang="en-US" dirty="0" smtClean="0"/>
              <a:t>25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38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438" y="461677"/>
            <a:ext cx="5657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 of LPDDR memories in client processors -1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760" y="864000"/>
            <a:ext cx="859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Originally,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LPDDR4 memories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aimed at smartphones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tablets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but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subsequently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they became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supported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client processors as well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exemplified by the next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Figure for Intel’s client processors.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Connecting memory channels to client platforms </a:t>
            </a:r>
            <a:r>
              <a:rPr lang="hu-HU" dirty="0" smtClean="0"/>
              <a:t>(</a:t>
            </a:r>
            <a:r>
              <a:rPr lang="en-US" dirty="0" smtClean="0"/>
              <a:t>26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775010" y="639068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21779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1186388" y="1935000"/>
            <a:ext cx="6805612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1. Connecting memory channels to client platforms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07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88125" y="1169963"/>
            <a:ext cx="9276402" cy="5274037"/>
            <a:chOff x="117000" y="1619963"/>
            <a:chExt cx="9276402" cy="5274037"/>
          </a:xfrm>
        </p:grpSpPr>
        <p:sp>
          <p:nvSpPr>
            <p:cNvPr id="127" name="Szövegdoboz 79"/>
            <p:cNvSpPr txBox="1"/>
            <p:nvPr/>
          </p:nvSpPr>
          <p:spPr>
            <a:xfrm>
              <a:off x="771683" y="6035791"/>
              <a:ext cx="200801" cy="2577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0" rIns="3600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/>
                  <a:cs typeface="Verdana"/>
                  <a:sym typeface="Symbol"/>
                </a:rPr>
                <a:t>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97" name="Rectangle 96"/>
            <p:cNvSpPr>
              <a:spLocks noChangeArrowheads="1"/>
            </p:cNvSpPr>
            <p:nvPr/>
          </p:nvSpPr>
          <p:spPr bwMode="auto">
            <a:xfrm>
              <a:off x="1111927" y="6082834"/>
              <a:ext cx="404704" cy="273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99" name="Rectangle 98"/>
            <p:cNvSpPr>
              <a:spLocks noChangeArrowheads="1"/>
            </p:cNvSpPr>
            <p:nvPr/>
          </p:nvSpPr>
          <p:spPr bwMode="auto">
            <a:xfrm>
              <a:off x="217044" y="4004061"/>
              <a:ext cx="375385" cy="324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108" name="Rectangle 107"/>
            <p:cNvSpPr>
              <a:spLocks noChangeArrowheads="1"/>
            </p:cNvSpPr>
            <p:nvPr/>
          </p:nvSpPr>
          <p:spPr bwMode="auto">
            <a:xfrm>
              <a:off x="209963" y="4571513"/>
              <a:ext cx="459563" cy="297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Times New Roman"/>
                  <a:cs typeface="Times New Roman"/>
                </a:rPr>
                <a:t>1600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109" name="Rectangle 108"/>
            <p:cNvSpPr>
              <a:spLocks noChangeArrowheads="1"/>
            </p:cNvSpPr>
            <p:nvPr/>
          </p:nvSpPr>
          <p:spPr bwMode="auto">
            <a:xfrm>
              <a:off x="254413" y="2734750"/>
              <a:ext cx="524253" cy="273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Times New Roman"/>
                  <a:cs typeface="Times New Roman"/>
                </a:rPr>
                <a:t>3200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 pitchFamily="18" charset="0"/>
              </a:endParaRPr>
            </a:p>
          </p:txBody>
        </p:sp>
        <p:cxnSp>
          <p:nvCxnSpPr>
            <p:cNvPr id="234" name="Straight Connector 233"/>
            <p:cNvCxnSpPr/>
            <p:nvPr/>
          </p:nvCxnSpPr>
          <p:spPr bwMode="auto">
            <a:xfrm>
              <a:off x="747000" y="5203250"/>
              <a:ext cx="7987084" cy="0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35" name="TextBox 234"/>
            <p:cNvSpPr txBox="1"/>
            <p:nvPr/>
          </p:nvSpPr>
          <p:spPr>
            <a:xfrm>
              <a:off x="129038" y="5048501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1333</a:t>
              </a:r>
            </a:p>
          </p:txBody>
        </p:sp>
        <p:cxnSp>
          <p:nvCxnSpPr>
            <p:cNvPr id="237" name="Straight Connector 236"/>
            <p:cNvCxnSpPr/>
            <p:nvPr/>
          </p:nvCxnSpPr>
          <p:spPr bwMode="auto">
            <a:xfrm>
              <a:off x="747000" y="4701700"/>
              <a:ext cx="7987084" cy="0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8" name="Straight Connector 237"/>
            <p:cNvCxnSpPr/>
            <p:nvPr/>
          </p:nvCxnSpPr>
          <p:spPr bwMode="auto">
            <a:xfrm>
              <a:off x="747000" y="4284000"/>
              <a:ext cx="7987084" cy="0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39" name="Rectangle 238"/>
            <p:cNvSpPr>
              <a:spLocks noChangeArrowheads="1"/>
            </p:cNvSpPr>
            <p:nvPr/>
          </p:nvSpPr>
          <p:spPr bwMode="auto">
            <a:xfrm>
              <a:off x="209413" y="4191913"/>
              <a:ext cx="459563" cy="297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Times New Roman"/>
                  <a:cs typeface="Times New Roman"/>
                </a:rPr>
                <a:t>1862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 pitchFamily="18" charset="0"/>
              </a:endParaRPr>
            </a:p>
          </p:txBody>
        </p:sp>
        <p:cxnSp>
          <p:nvCxnSpPr>
            <p:cNvPr id="240" name="Straight Connector 239"/>
            <p:cNvCxnSpPr/>
            <p:nvPr/>
          </p:nvCxnSpPr>
          <p:spPr bwMode="auto">
            <a:xfrm>
              <a:off x="747000" y="3917500"/>
              <a:ext cx="7987084" cy="0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1" name="Rectangle 240"/>
            <p:cNvSpPr>
              <a:spLocks noChangeArrowheads="1"/>
            </p:cNvSpPr>
            <p:nvPr/>
          </p:nvSpPr>
          <p:spPr bwMode="auto">
            <a:xfrm>
              <a:off x="218976" y="3834000"/>
              <a:ext cx="459563" cy="297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Times New Roman"/>
                  <a:cs typeface="Times New Roman"/>
                </a:rPr>
                <a:t>2133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43" name="Rectangle 242"/>
            <p:cNvSpPr>
              <a:spLocks noChangeArrowheads="1"/>
            </p:cNvSpPr>
            <p:nvPr/>
          </p:nvSpPr>
          <p:spPr bwMode="auto">
            <a:xfrm>
              <a:off x="229963" y="3526888"/>
              <a:ext cx="459563" cy="297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Times New Roman"/>
                  <a:cs typeface="Times New Roman"/>
                </a:rPr>
                <a:t>2400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 pitchFamily="18" charset="0"/>
              </a:endParaRPr>
            </a:p>
          </p:txBody>
        </p:sp>
        <p:cxnSp>
          <p:nvCxnSpPr>
            <p:cNvPr id="244" name="Straight Connector 243"/>
            <p:cNvCxnSpPr/>
            <p:nvPr/>
          </p:nvCxnSpPr>
          <p:spPr bwMode="auto">
            <a:xfrm>
              <a:off x="747000" y="3609000"/>
              <a:ext cx="7987084" cy="0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5" name="Straight Connector 244"/>
            <p:cNvCxnSpPr/>
            <p:nvPr/>
          </p:nvCxnSpPr>
          <p:spPr bwMode="auto">
            <a:xfrm>
              <a:off x="747000" y="3339000"/>
              <a:ext cx="7987084" cy="0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6" name="Rectangle 245"/>
            <p:cNvSpPr>
              <a:spLocks noChangeArrowheads="1"/>
            </p:cNvSpPr>
            <p:nvPr/>
          </p:nvSpPr>
          <p:spPr bwMode="auto">
            <a:xfrm>
              <a:off x="221563" y="3216700"/>
              <a:ext cx="459563" cy="297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Times New Roman"/>
                  <a:cs typeface="Times New Roman"/>
                </a:rPr>
                <a:t>2666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 pitchFamily="18" charset="0"/>
              </a:endParaRPr>
            </a:p>
          </p:txBody>
        </p:sp>
        <p:cxnSp>
          <p:nvCxnSpPr>
            <p:cNvPr id="248" name="Straight Connector 247"/>
            <p:cNvCxnSpPr/>
            <p:nvPr/>
          </p:nvCxnSpPr>
          <p:spPr bwMode="auto">
            <a:xfrm>
              <a:off x="747000" y="3088250"/>
              <a:ext cx="7987084" cy="0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9" name="Rectangle 248"/>
            <p:cNvSpPr>
              <a:spLocks noChangeArrowheads="1"/>
            </p:cNvSpPr>
            <p:nvPr/>
          </p:nvSpPr>
          <p:spPr bwMode="auto">
            <a:xfrm>
              <a:off x="225876" y="2979000"/>
              <a:ext cx="459563" cy="297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Times New Roman"/>
                  <a:cs typeface="Times New Roman"/>
                </a:rPr>
                <a:t>2793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 pitchFamily="18" charset="0"/>
              </a:endParaRPr>
            </a:p>
          </p:txBody>
        </p:sp>
        <p:cxnSp>
          <p:nvCxnSpPr>
            <p:cNvPr id="250" name="Straight Connector 249"/>
            <p:cNvCxnSpPr/>
            <p:nvPr/>
          </p:nvCxnSpPr>
          <p:spPr bwMode="auto">
            <a:xfrm>
              <a:off x="747000" y="2834375"/>
              <a:ext cx="7987084" cy="0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1" name="Rectangle 250"/>
            <p:cNvSpPr>
              <a:spLocks noChangeArrowheads="1"/>
            </p:cNvSpPr>
            <p:nvPr/>
          </p:nvSpPr>
          <p:spPr bwMode="auto">
            <a:xfrm>
              <a:off x="8767071" y="6533669"/>
              <a:ext cx="349929" cy="183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Year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52" name="Rectangle 251"/>
            <p:cNvSpPr>
              <a:spLocks noChangeArrowheads="1"/>
            </p:cNvSpPr>
            <p:nvPr/>
          </p:nvSpPr>
          <p:spPr bwMode="auto">
            <a:xfrm>
              <a:off x="2217355" y="6541412"/>
              <a:ext cx="407505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2010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53" name="Rectangle 252"/>
            <p:cNvSpPr>
              <a:spLocks noChangeArrowheads="1"/>
            </p:cNvSpPr>
            <p:nvPr/>
          </p:nvSpPr>
          <p:spPr bwMode="auto">
            <a:xfrm>
              <a:off x="1642481" y="6544316"/>
              <a:ext cx="400077" cy="345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0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9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54" name="Rectangle 253"/>
            <p:cNvSpPr>
              <a:spLocks noChangeArrowheads="1"/>
            </p:cNvSpPr>
            <p:nvPr/>
          </p:nvSpPr>
          <p:spPr bwMode="auto">
            <a:xfrm>
              <a:off x="2809785" y="6541412"/>
              <a:ext cx="325748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11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55" name="Rectangle 254"/>
            <p:cNvSpPr>
              <a:spLocks noChangeArrowheads="1"/>
            </p:cNvSpPr>
            <p:nvPr/>
          </p:nvSpPr>
          <p:spPr bwMode="auto">
            <a:xfrm>
              <a:off x="3425730" y="6534886"/>
              <a:ext cx="307765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12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56" name="Rectangle 255"/>
            <p:cNvSpPr>
              <a:spLocks noChangeArrowheads="1"/>
            </p:cNvSpPr>
            <p:nvPr/>
          </p:nvSpPr>
          <p:spPr bwMode="auto">
            <a:xfrm>
              <a:off x="4064742" y="6541412"/>
              <a:ext cx="287314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13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57" name="Rectangle 256"/>
            <p:cNvSpPr>
              <a:spLocks noChangeArrowheads="1"/>
            </p:cNvSpPr>
            <p:nvPr/>
          </p:nvSpPr>
          <p:spPr bwMode="auto">
            <a:xfrm>
              <a:off x="4662797" y="6541412"/>
              <a:ext cx="317848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14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58" name="Rectangle 257"/>
            <p:cNvSpPr>
              <a:spLocks noChangeArrowheads="1"/>
            </p:cNvSpPr>
            <p:nvPr/>
          </p:nvSpPr>
          <p:spPr bwMode="auto">
            <a:xfrm>
              <a:off x="5861056" y="6523625"/>
              <a:ext cx="278287" cy="217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6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59" name="Rectangle 258"/>
            <p:cNvSpPr>
              <a:spLocks noChangeArrowheads="1"/>
            </p:cNvSpPr>
            <p:nvPr/>
          </p:nvSpPr>
          <p:spPr bwMode="auto">
            <a:xfrm>
              <a:off x="5196382" y="6541527"/>
              <a:ext cx="447550" cy="205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201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5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60" name="Rectangle 259"/>
            <p:cNvSpPr>
              <a:spLocks noChangeArrowheads="1"/>
            </p:cNvSpPr>
            <p:nvPr/>
          </p:nvSpPr>
          <p:spPr bwMode="auto">
            <a:xfrm>
              <a:off x="6542283" y="6541412"/>
              <a:ext cx="292968" cy="24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7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61" name="Rectangle 260"/>
            <p:cNvSpPr>
              <a:spLocks noChangeArrowheads="1"/>
            </p:cNvSpPr>
            <p:nvPr/>
          </p:nvSpPr>
          <p:spPr bwMode="auto">
            <a:xfrm>
              <a:off x="7178105" y="6541412"/>
              <a:ext cx="325012" cy="24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8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62" name="Rectangle 261"/>
            <p:cNvSpPr>
              <a:spLocks noChangeArrowheads="1"/>
            </p:cNvSpPr>
            <p:nvPr/>
          </p:nvSpPr>
          <p:spPr bwMode="auto">
            <a:xfrm>
              <a:off x="8367135" y="6541412"/>
              <a:ext cx="433855" cy="272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2020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cxnSp>
          <p:nvCxnSpPr>
            <p:cNvPr id="263" name="Line 15"/>
            <p:cNvCxnSpPr/>
            <p:nvPr/>
          </p:nvCxnSpPr>
          <p:spPr bwMode="auto">
            <a:xfrm flipV="1">
              <a:off x="2048460" y="6437989"/>
              <a:ext cx="0" cy="6169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4" name="Line 18"/>
            <p:cNvCxnSpPr/>
            <p:nvPr/>
          </p:nvCxnSpPr>
          <p:spPr bwMode="auto">
            <a:xfrm flipV="1">
              <a:off x="2610501" y="6434500"/>
              <a:ext cx="0" cy="6169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5" name="Line 19"/>
            <p:cNvCxnSpPr/>
            <p:nvPr/>
          </p:nvCxnSpPr>
          <p:spPr bwMode="auto">
            <a:xfrm flipV="1">
              <a:off x="3228746" y="6435235"/>
              <a:ext cx="0" cy="6169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6" name="Line 23"/>
            <p:cNvCxnSpPr/>
            <p:nvPr/>
          </p:nvCxnSpPr>
          <p:spPr bwMode="auto">
            <a:xfrm flipV="1">
              <a:off x="1467686" y="6437989"/>
              <a:ext cx="0" cy="6169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7" name="Line 66"/>
            <p:cNvCxnSpPr/>
            <p:nvPr/>
          </p:nvCxnSpPr>
          <p:spPr bwMode="auto">
            <a:xfrm flipV="1">
              <a:off x="3846991" y="6434500"/>
              <a:ext cx="0" cy="6169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8" name="Line 67"/>
            <p:cNvCxnSpPr/>
            <p:nvPr/>
          </p:nvCxnSpPr>
          <p:spPr bwMode="auto">
            <a:xfrm flipV="1">
              <a:off x="4483970" y="6435235"/>
              <a:ext cx="0" cy="6169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9" name="Line 18"/>
            <p:cNvCxnSpPr/>
            <p:nvPr/>
          </p:nvCxnSpPr>
          <p:spPr bwMode="auto">
            <a:xfrm flipV="1">
              <a:off x="5046010" y="6434500"/>
              <a:ext cx="0" cy="6169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0" name="Line 19"/>
            <p:cNvCxnSpPr/>
            <p:nvPr/>
          </p:nvCxnSpPr>
          <p:spPr bwMode="auto">
            <a:xfrm flipV="1">
              <a:off x="5682987" y="6432481"/>
              <a:ext cx="0" cy="6169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1" name="Line 66"/>
            <p:cNvCxnSpPr/>
            <p:nvPr/>
          </p:nvCxnSpPr>
          <p:spPr bwMode="auto">
            <a:xfrm flipV="1">
              <a:off x="6301232" y="6424452"/>
              <a:ext cx="0" cy="6169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2" name="Line 67"/>
            <p:cNvCxnSpPr/>
            <p:nvPr/>
          </p:nvCxnSpPr>
          <p:spPr bwMode="auto">
            <a:xfrm flipV="1">
              <a:off x="6938211" y="6427457"/>
              <a:ext cx="0" cy="6169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3" name="Line 18"/>
            <p:cNvCxnSpPr/>
            <p:nvPr/>
          </p:nvCxnSpPr>
          <p:spPr bwMode="auto">
            <a:xfrm flipV="1">
              <a:off x="7556456" y="6419428"/>
              <a:ext cx="0" cy="6169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4" name="Line 19"/>
            <p:cNvCxnSpPr/>
            <p:nvPr/>
          </p:nvCxnSpPr>
          <p:spPr bwMode="auto">
            <a:xfrm flipV="1">
              <a:off x="8193436" y="6414404"/>
              <a:ext cx="0" cy="6169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5" name="Line 59"/>
            <p:cNvCxnSpPr/>
            <p:nvPr/>
          </p:nvCxnSpPr>
          <p:spPr bwMode="auto">
            <a:xfrm flipV="1">
              <a:off x="568788" y="6416330"/>
              <a:ext cx="8458212" cy="2085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6" name="Line 19"/>
            <p:cNvCxnSpPr/>
            <p:nvPr/>
          </p:nvCxnSpPr>
          <p:spPr bwMode="auto">
            <a:xfrm flipV="1">
              <a:off x="8800990" y="6416091"/>
              <a:ext cx="0" cy="694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7" name="Rectangle 276"/>
            <p:cNvSpPr>
              <a:spLocks noChangeArrowheads="1"/>
            </p:cNvSpPr>
            <p:nvPr/>
          </p:nvSpPr>
          <p:spPr bwMode="auto">
            <a:xfrm>
              <a:off x="7804517" y="6534648"/>
              <a:ext cx="325012" cy="24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9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cxnSp>
          <p:nvCxnSpPr>
            <p:cNvPr id="278" name="Line 18"/>
            <p:cNvCxnSpPr/>
            <p:nvPr/>
          </p:nvCxnSpPr>
          <p:spPr bwMode="auto">
            <a:xfrm flipV="1">
              <a:off x="9393402" y="6421099"/>
              <a:ext cx="0" cy="6169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1" name="Straight Connector 290"/>
            <p:cNvCxnSpPr/>
            <p:nvPr/>
          </p:nvCxnSpPr>
          <p:spPr bwMode="auto">
            <a:xfrm flipH="1">
              <a:off x="852163" y="1619963"/>
              <a:ext cx="10353" cy="446400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" name="TextBox 2"/>
            <p:cNvSpPr txBox="1"/>
            <p:nvPr/>
          </p:nvSpPr>
          <p:spPr>
            <a:xfrm>
              <a:off x="5337000" y="3808253"/>
              <a:ext cx="3145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99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157115" y="3495446"/>
              <a:ext cx="3145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99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671365" y="3217732"/>
              <a:ext cx="3145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99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767000" y="2709250"/>
              <a:ext cx="2174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99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8468240" y="2704552"/>
              <a:ext cx="3145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461777" y="5086571"/>
              <a:ext cx="3145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82000" y="5862702"/>
              <a:ext cx="2984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032000" y="4599000"/>
              <a:ext cx="3145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267000" y="4589375"/>
              <a:ext cx="3096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364815" y="6093557"/>
              <a:ext cx="4315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SB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115206" y="6082834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IB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889708" y="6082834"/>
              <a:ext cx="4972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HW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154864" y="6059280"/>
              <a:ext cx="6463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SKL4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006946" y="6059280"/>
              <a:ext cx="5325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KBL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670321" y="6059280"/>
              <a:ext cx="5116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CFL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567231" y="6059280"/>
              <a:ext cx="4844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ICL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8364291" y="6059280"/>
              <a:ext cx="5305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TGL</a:t>
              </a:r>
            </a:p>
          </p:txBody>
        </p:sp>
        <p:cxnSp>
          <p:nvCxnSpPr>
            <p:cNvPr id="84" name="Line 59"/>
            <p:cNvCxnSpPr/>
            <p:nvPr/>
          </p:nvCxnSpPr>
          <p:spPr bwMode="auto">
            <a:xfrm flipV="1">
              <a:off x="747000" y="2574000"/>
              <a:ext cx="79560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6" name="Rectangle 85"/>
            <p:cNvSpPr>
              <a:spLocks noChangeArrowheads="1"/>
            </p:cNvSpPr>
            <p:nvPr/>
          </p:nvSpPr>
          <p:spPr bwMode="auto">
            <a:xfrm>
              <a:off x="248298" y="1899000"/>
              <a:ext cx="524253" cy="273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Times New Roman"/>
                  <a:cs typeface="Times New Roman"/>
                </a:rPr>
                <a:t>4266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485886" y="1854000"/>
              <a:ext cx="3145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</a:p>
          </p:txBody>
        </p:sp>
        <p:cxnSp>
          <p:nvCxnSpPr>
            <p:cNvPr id="9" name="Straight Connector 8"/>
            <p:cNvCxnSpPr/>
            <p:nvPr/>
          </p:nvCxnSpPr>
          <p:spPr bwMode="auto">
            <a:xfrm flipV="1">
              <a:off x="5516750" y="2519376"/>
              <a:ext cx="3105150" cy="1414277"/>
            </a:xfrm>
            <a:prstGeom prst="line">
              <a:avLst/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882000" y="6436666"/>
              <a:ext cx="0" cy="6852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1" name="Rectangle 100"/>
            <p:cNvSpPr>
              <a:spLocks noChangeArrowheads="1"/>
            </p:cNvSpPr>
            <p:nvPr/>
          </p:nvSpPr>
          <p:spPr bwMode="auto">
            <a:xfrm>
              <a:off x="1100817" y="6548984"/>
              <a:ext cx="400077" cy="345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0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8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17000" y="5807023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1066</a:t>
              </a:r>
            </a:p>
          </p:txBody>
        </p:sp>
        <p:cxnSp>
          <p:nvCxnSpPr>
            <p:cNvPr id="104" name="Straight Connector 103"/>
            <p:cNvCxnSpPr/>
            <p:nvPr/>
          </p:nvCxnSpPr>
          <p:spPr bwMode="auto">
            <a:xfrm>
              <a:off x="747000" y="5990096"/>
              <a:ext cx="7956000" cy="0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5" name="TextBox 104"/>
            <p:cNvSpPr txBox="1"/>
            <p:nvPr/>
          </p:nvSpPr>
          <p:spPr>
            <a:xfrm>
              <a:off x="808521" y="6071154"/>
              <a:ext cx="485676" cy="315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PN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1217278" y="5870727"/>
              <a:ext cx="2984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1663520" y="5094000"/>
              <a:ext cx="2984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</a:p>
          </p:txBody>
        </p:sp>
        <p:cxnSp>
          <p:nvCxnSpPr>
            <p:cNvPr id="19" name="Straight Connector 18"/>
            <p:cNvCxnSpPr/>
            <p:nvPr/>
          </p:nvCxnSpPr>
          <p:spPr bwMode="auto">
            <a:xfrm flipV="1">
              <a:off x="1180480" y="4509000"/>
              <a:ext cx="3008775" cy="1417591"/>
            </a:xfrm>
            <a:prstGeom prst="line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1" name="TextBox 110"/>
            <p:cNvSpPr txBox="1"/>
            <p:nvPr/>
          </p:nvSpPr>
          <p:spPr>
            <a:xfrm>
              <a:off x="1173678" y="6084000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N1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1573868" y="6084000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N2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 rot="20137222">
              <a:off x="5643932" y="3001727"/>
              <a:ext cx="20008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DDR4 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~ 2x /8 years</a:t>
              </a:r>
              <a:endPara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 rot="20118094">
              <a:off x="1876817" y="4554213"/>
              <a:ext cx="20008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DDR3 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~ 2x /8 years</a:t>
              </a:r>
              <a:endPara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5" name="Rectangle 114"/>
            <p:cNvSpPr>
              <a:spLocks noChangeArrowheads="1"/>
            </p:cNvSpPr>
            <p:nvPr/>
          </p:nvSpPr>
          <p:spPr bwMode="auto">
            <a:xfrm>
              <a:off x="267747" y="2480595"/>
              <a:ext cx="524253" cy="273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Times New Roman"/>
                  <a:cs typeface="Times New Roman"/>
                </a:rPr>
                <a:t>3458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 pitchFamily="18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80913" y="475375"/>
            <a:ext cx="8636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Evolution of transfer rates of LPDDR memories in Intel’s Core 2 family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9247" y="1127464"/>
            <a:ext cx="11092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MT/s</a:t>
            </a:r>
            <a:endParaRPr kumimoji="0" lang="en-US" sz="13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4552095" y="5634000"/>
            <a:ext cx="486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BW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4668500" y="4137775"/>
            <a:ext cx="314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5308615" y="4149000"/>
            <a:ext cx="314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6163615" y="4154321"/>
            <a:ext cx="314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7108615" y="3339000"/>
            <a:ext cx="314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93125" y="5319000"/>
            <a:ext cx="714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CFL-H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6947375" y="3339000"/>
            <a:ext cx="314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7139036" y="3045446"/>
            <a:ext cx="314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cxnSp>
        <p:nvCxnSpPr>
          <p:cNvPr id="118" name="Straight Connector 117"/>
          <p:cNvCxnSpPr/>
          <p:nvPr/>
        </p:nvCxnSpPr>
        <p:spPr bwMode="auto">
          <a:xfrm>
            <a:off x="718125" y="1899000"/>
            <a:ext cx="7987084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9" name="Rectangle 118"/>
          <p:cNvSpPr>
            <a:spLocks noChangeArrowheads="1"/>
          </p:cNvSpPr>
          <p:nvPr/>
        </p:nvSpPr>
        <p:spPr bwMode="auto">
          <a:xfrm>
            <a:off x="258500" y="1799375"/>
            <a:ext cx="524253" cy="273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/>
              </a:rPr>
              <a:t>3733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Times New Roman"/>
              <a:cs typeface="Times New Roman" pitchFamily="18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7738125" y="1785446"/>
            <a:ext cx="314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cxnSp>
        <p:nvCxnSpPr>
          <p:cNvPr id="121" name="Line 59"/>
          <p:cNvCxnSpPr/>
          <p:nvPr/>
        </p:nvCxnSpPr>
        <p:spPr bwMode="auto">
          <a:xfrm flipV="1">
            <a:off x="718125" y="1539000"/>
            <a:ext cx="7956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4813000" y="4284040"/>
            <a:ext cx="1485900" cy="0"/>
          </a:xfrm>
          <a:prstGeom prst="line">
            <a:avLst/>
          </a:prstGeom>
          <a:noFill/>
          <a:ln w="158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 flipH="1">
            <a:off x="7291875" y="1538195"/>
            <a:ext cx="1338005" cy="1644359"/>
          </a:xfrm>
          <a:prstGeom prst="line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6320870" y="3474000"/>
            <a:ext cx="873593" cy="821168"/>
          </a:xfrm>
          <a:prstGeom prst="line">
            <a:avLst/>
          </a:prstGeom>
          <a:noFill/>
          <a:ln w="158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TextBox 27"/>
          <p:cNvSpPr txBox="1"/>
          <p:nvPr/>
        </p:nvSpPr>
        <p:spPr>
          <a:xfrm>
            <a:off x="4951770" y="3924000"/>
            <a:ext cx="9076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LPDDR3</a:t>
            </a:r>
          </a:p>
        </p:txBody>
      </p:sp>
      <p:sp>
        <p:nvSpPr>
          <p:cNvPr id="29" name="TextBox 28"/>
          <p:cNvSpPr txBox="1"/>
          <p:nvPr/>
        </p:nvSpPr>
        <p:spPr>
          <a:xfrm rot="18471814">
            <a:off x="7321562" y="2739198"/>
            <a:ext cx="1031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LPDDR4X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7257450" y="1546223"/>
            <a:ext cx="930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97535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LPDDR4</a:t>
            </a:r>
          </a:p>
        </p:txBody>
      </p:sp>
      <p:sp>
        <p:nvSpPr>
          <p:cNvPr id="11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Connecting memory channels to client platforms </a:t>
            </a:r>
            <a:r>
              <a:rPr lang="hu-HU" dirty="0" smtClean="0"/>
              <a:t>(2</a:t>
            </a:r>
            <a:r>
              <a:rPr lang="en-US" dirty="0" smtClean="0"/>
              <a:t>7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4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438" y="462150"/>
            <a:ext cx="5804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 of LPDDR memories in client processors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1326" y="864000"/>
            <a:ext cx="9192773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previous Figure shows that in Intel’s Core 2 family the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Broadwell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 was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the first supporting the LPDDR3 memory.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that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initially the data rates of LPDDR3 memories lagged behind the speed of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standard DDR3 memories.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However, this situation has changed when Intel introduced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LPDDR4X memories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in their Ice Lake (2019) and Tiger Lake (2020) lines, in these lines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LPDDR4X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memory speeds supersede data rates of standard DDR4 memories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Connecting memory channels to client platforms </a:t>
            </a:r>
            <a:r>
              <a:rPr lang="hu-HU" dirty="0" smtClean="0"/>
              <a:t>(2</a:t>
            </a:r>
            <a:r>
              <a:rPr lang="en-US" dirty="0" smtClean="0"/>
              <a:t>8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775010" y="639068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94172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1063" y="462149"/>
            <a:ext cx="7423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c) Number of memory channels connected to a client platform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6061" y="819000"/>
            <a:ext cx="883857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Typically, client processors implement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dual 64-bit memory channels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This seems to provide 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good balance between execution resources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assuming a low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number of cores (usually 4 to 8) and the need for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supplying data from memory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lvl="0" fontAlgn="base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Presumably, with arriving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DDR5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memories,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memory connection will change</a:t>
            </a:r>
          </a:p>
          <a:p>
            <a:pPr lvl="0" fontAlgn="base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to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quad 32-bit memory channels.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Connecting memory channels to client platforms </a:t>
            </a:r>
            <a:r>
              <a:rPr lang="hu-HU" dirty="0" smtClean="0"/>
              <a:t>(2</a:t>
            </a:r>
            <a:r>
              <a:rPr lang="en-US" dirty="0" smtClean="0"/>
              <a:t>9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775010" y="639068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94534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1195114" y="1719000"/>
            <a:ext cx="6931885" cy="468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Using </a:t>
            </a:r>
            <a:r>
              <a:rPr kumimoji="0" lang="en-US" altLang="en-US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Optane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memories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195115" y="3173612"/>
            <a:ext cx="6931297" cy="504000"/>
            <a:chOff x="699" y="1638"/>
            <a:chExt cx="4414" cy="366"/>
          </a:xfrm>
        </p:grpSpPr>
        <p:sp>
          <p:nvSpPr>
            <p:cNvPr id="4" name="AutoShape 8"/>
            <p:cNvSpPr>
              <a:spLocks noChangeArrowheads="1"/>
            </p:cNvSpPr>
            <p:nvPr/>
          </p:nvSpPr>
          <p:spPr bwMode="auto">
            <a:xfrm>
              <a:off x="952" y="1638"/>
              <a:ext cx="4161" cy="36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2.2 </a:t>
              </a:r>
              <a:r>
                <a:rPr lang="en-US" altLang="en-US" sz="1900" dirty="0" err="1" smtClean="0">
                  <a:solidFill>
                    <a:srgbClr val="FFFFFF"/>
                  </a:solidFill>
                  <a:latin typeface="Verdana" pitchFamily="34" charset="0"/>
                </a:rPr>
                <a:t>Optane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 memories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5" name="Text Box 9"/>
            <p:cNvSpPr txBox="1">
              <a:spLocks noChangeArrowheads="1"/>
            </p:cNvSpPr>
            <p:nvPr/>
          </p:nvSpPr>
          <p:spPr bwMode="auto">
            <a:xfrm>
              <a:off x="699" y="1652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198290" y="2619000"/>
            <a:ext cx="6928709" cy="505022"/>
            <a:chOff x="699" y="1648"/>
            <a:chExt cx="4921" cy="532"/>
          </a:xfrm>
        </p:grpSpPr>
        <p:sp>
          <p:nvSpPr>
            <p:cNvPr id="7" name="AutoShape 11"/>
            <p:cNvSpPr>
              <a:spLocks noChangeArrowheads="1"/>
            </p:cNvSpPr>
            <p:nvPr/>
          </p:nvSpPr>
          <p:spPr bwMode="auto">
            <a:xfrm>
              <a:off x="975" y="1687"/>
              <a:ext cx="4645" cy="4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lvl="0" eaLnBrk="1" hangingPunct="1">
                <a:spcBef>
                  <a:spcPct val="0"/>
                </a:spcBef>
                <a:buNone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.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1 Brief overview of the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flash memories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8" name="Text Box 12"/>
            <p:cNvSpPr txBox="1">
              <a:spLocks noChangeArrowheads="1"/>
            </p:cNvSpPr>
            <p:nvPr/>
          </p:nvSpPr>
          <p:spPr bwMode="auto">
            <a:xfrm>
              <a:off x="699" y="1648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774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2. </a:t>
            </a:r>
            <a:r>
              <a:rPr lang="en-US" dirty="0" smtClean="0"/>
              <a:t>Using </a:t>
            </a:r>
            <a:r>
              <a:rPr lang="en-US" dirty="0" err="1" smtClean="0"/>
              <a:t>Optane</a:t>
            </a:r>
            <a:r>
              <a:rPr lang="en-US" dirty="0" smtClean="0"/>
              <a:t> memories </a:t>
            </a:r>
            <a:r>
              <a:rPr lang="hu-HU" dirty="0" smtClean="0"/>
              <a:t>(1)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438" y="464268"/>
            <a:ext cx="3408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accent6"/>
                </a:solidFill>
                <a:latin typeface="+mj-lt"/>
              </a:rPr>
              <a:t>2. Using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Optane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memories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0969" y="814840"/>
            <a:ext cx="8728095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srgbClr val="FF0000"/>
                </a:solidFill>
                <a:latin typeface="+mj-lt"/>
              </a:rPr>
              <a:t>Optane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memories </a:t>
            </a:r>
            <a:r>
              <a:rPr lang="en-US" sz="1600" dirty="0" smtClean="0">
                <a:latin typeface="+mj-lt"/>
              </a:rPr>
              <a:t>have been introduced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to enhance or replace HDDs or SSDs</a:t>
            </a:r>
            <a:r>
              <a:rPr lang="en-US" sz="1600" dirty="0" smtClean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SSDs are flash memories</a:t>
            </a:r>
            <a:r>
              <a:rPr lang="en-US" sz="1600" dirty="0" smtClean="0">
                <a:latin typeface="+mj-lt"/>
              </a:rPr>
              <a:t>, so before discussing </a:t>
            </a:r>
            <a:r>
              <a:rPr lang="en-US" sz="1600" dirty="0" err="1" smtClean="0">
                <a:latin typeface="+mj-lt"/>
              </a:rPr>
              <a:t>Optane</a:t>
            </a:r>
            <a:r>
              <a:rPr lang="en-US" sz="1600" dirty="0" smtClean="0">
                <a:latin typeface="+mj-lt"/>
              </a:rPr>
              <a:t> memories in Section 2.2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we give a brief overview of the preceding flash memories in Section 2.1.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000" y="6039000"/>
            <a:ext cx="8433334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HDD: Hard Disk Drive  (2.5”/3.5”, recently mostly: 256/512/1024 or more GB) 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SSD: Solid-State Drive (recently mostly: 128/256/512/1014 GB)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75010" y="639068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03364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972000" y="1845000"/>
            <a:ext cx="7147662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2.1 Brief overview of the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flash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memories 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53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4023" y="461610"/>
            <a:ext cx="5002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srgbClr val="2D2D8A"/>
                </a:solidFill>
              </a:rPr>
              <a:t>2.1 Brief overview of the </a:t>
            </a:r>
            <a:r>
              <a:rPr lang="en-US" dirty="0" smtClean="0">
                <a:solidFill>
                  <a:srgbClr val="2D2D8A"/>
                </a:solidFill>
              </a:rPr>
              <a:t>flash </a:t>
            </a:r>
            <a:r>
              <a:rPr lang="en-US" dirty="0">
                <a:solidFill>
                  <a:srgbClr val="2D2D8A"/>
                </a:solidFill>
              </a:rPr>
              <a:t>memories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832" y="819000"/>
            <a:ext cx="9151095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Flash memories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are a kind of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EEPROM (Electrically Erasable Programmable Memories).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They are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2000" y="1437631"/>
            <a:ext cx="898092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non-volatile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(in contrast to the volatile DRAMs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data can only be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stored in blocks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, typically ½ KB - 2 KB thus they are used</a:t>
            </a:r>
          </a:p>
          <a:p>
            <a:pPr lvl="0">
              <a:spcAft>
                <a:spcPts val="600"/>
              </a:spcAft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</a:t>
            </a:r>
            <a:r>
              <a:rPr lang="en-US" sz="1600" dirty="0" smtClean="0">
                <a:solidFill>
                  <a:srgbClr val="000000"/>
                </a:solidFill>
              </a:rPr>
              <a:t>as </a:t>
            </a:r>
            <a:r>
              <a:rPr lang="en-US" sz="1600" dirty="0">
                <a:solidFill>
                  <a:srgbClr val="0070C0"/>
                </a:solidFill>
              </a:rPr>
              <a:t>back-up memories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of </a:t>
            </a:r>
            <a:r>
              <a:rPr lang="en-US" sz="1600" dirty="0">
                <a:solidFill>
                  <a:srgbClr val="000000"/>
                </a:solidFill>
              </a:rPr>
              <a:t>client or server </a:t>
            </a:r>
            <a:r>
              <a:rPr lang="en-US" sz="1600" dirty="0" smtClean="0">
                <a:solidFill>
                  <a:srgbClr val="000000"/>
                </a:solidFill>
              </a:rPr>
              <a:t>platforms.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</a:rPr>
              <a:t>The name “</a:t>
            </a:r>
            <a:r>
              <a:rPr lang="en-US" sz="1600" dirty="0">
                <a:solidFill>
                  <a:srgbClr val="FF0000"/>
                </a:solidFill>
              </a:rPr>
              <a:t>flash memory” </a:t>
            </a:r>
            <a:r>
              <a:rPr lang="en-US" sz="1600" dirty="0">
                <a:solidFill>
                  <a:srgbClr val="000000"/>
                </a:solidFill>
              </a:rPr>
              <a:t>was coined </a:t>
            </a:r>
            <a:r>
              <a:rPr lang="en-US" sz="1600" dirty="0">
                <a:solidFill>
                  <a:srgbClr val="0070C0"/>
                </a:solidFill>
              </a:rPr>
              <a:t>to reflect to the erasure process </a:t>
            </a:r>
            <a:r>
              <a:rPr lang="en-US" sz="1600" dirty="0">
                <a:solidFill>
                  <a:srgbClr val="000000"/>
                </a:solidFill>
              </a:rPr>
              <a:t>when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</a:rPr>
              <a:t>       </a:t>
            </a:r>
            <a:r>
              <a:rPr lang="en-US" sz="1600" dirty="0">
                <a:solidFill>
                  <a:srgbClr val="0070C0"/>
                </a:solidFill>
              </a:rPr>
              <a:t>an entire block of data needs to be erased </a:t>
            </a:r>
            <a:r>
              <a:rPr lang="en-US" sz="1600" dirty="0">
                <a:solidFill>
                  <a:srgbClr val="000000"/>
                </a:solidFill>
              </a:rPr>
              <a:t>at the same time instead of a data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       element, resembling to flashing a camera.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As </a:t>
            </a:r>
            <a:r>
              <a:rPr lang="en-US" sz="1600" dirty="0" smtClean="0">
                <a:solidFill>
                  <a:srgbClr val="0070C0"/>
                </a:solidFill>
              </a:rPr>
              <a:t>back-up memories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they are called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SSDs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Solid State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Drives)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contrast to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mechanical, spinning HDDs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Hard Disk Drives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Nevertheless, they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wear out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 time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in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other words they have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restricted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durability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meaning that the number of times cells of a data block can be written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erased without higher hazard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of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data loss is limited </a:t>
            </a:r>
            <a:r>
              <a:rPr lang="en-US" sz="1600" dirty="0">
                <a:solidFill>
                  <a:srgbClr val="000000"/>
                </a:solidFill>
              </a:rPr>
              <a:t>roughly to a </a:t>
            </a:r>
            <a:r>
              <a:rPr lang="en-US" sz="1600" dirty="0" smtClean="0">
                <a:solidFill>
                  <a:srgbClr val="000000"/>
                </a:solidFill>
              </a:rPr>
              <a:t>million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</a:t>
            </a:r>
            <a:r>
              <a:rPr lang="en-US" dirty="0" smtClean="0"/>
              <a:t>1 Brief overview of the flash memories (1)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2000" y="6399000"/>
            <a:ext cx="2875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Non-volatile: </a:t>
            </a:r>
            <a:r>
              <a:rPr lang="en-US" sz="1600" dirty="0" err="1" smtClean="0"/>
              <a:t>Nem-felejtő</a:t>
            </a:r>
            <a:endParaRPr lang="en-US" sz="16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8775010" y="639068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7355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06295" y="1635517"/>
            <a:ext cx="2050240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NAND flash memories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740545" y="1622817"/>
            <a:ext cx="1912382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NOR flash memories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 flipV="1">
            <a:off x="2308474" y="1311258"/>
            <a:ext cx="2084139" cy="16709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flipH="1" flipV="1">
            <a:off x="4392613" y="1311259"/>
            <a:ext cx="2164010" cy="16709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087000" y="1044000"/>
            <a:ext cx="2919069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Basic types of flash memories</a:t>
            </a: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524874" y="1451366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2276725" y="1452954"/>
            <a:ext cx="60325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58297" y="3654000"/>
            <a:ext cx="1881925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SLCs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(Single-Level Cells)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2D structure,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1 bit per memory cell)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(</a:t>
            </a: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Arial" charset="0"/>
              </a:rPr>
              <a:t>~2006)</a:t>
            </a:r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382626" y="3641300"/>
            <a:ext cx="1952459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MLCs 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(Multi-Level Cells)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2D structure,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2 bits per memory cell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(</a:t>
            </a: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Arial" charset="0"/>
              </a:rPr>
              <a:t>~</a:t>
            </a: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Arial" charset="0"/>
              </a:rPr>
              <a:t>2009)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 flipV="1">
            <a:off x="1276308" y="3268555"/>
            <a:ext cx="3295692" cy="22827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14" name="Line 6"/>
          <p:cNvSpPr>
            <a:spLocks noChangeShapeType="1"/>
          </p:cNvSpPr>
          <p:nvPr/>
        </p:nvSpPr>
        <p:spPr bwMode="auto">
          <a:xfrm flipH="1" flipV="1">
            <a:off x="4571999" y="3268555"/>
            <a:ext cx="952457" cy="22828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5492708" y="346984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16" name="Oval 12"/>
          <p:cNvSpPr>
            <a:spLocks noChangeArrowheads="1"/>
          </p:cNvSpPr>
          <p:nvPr/>
        </p:nvSpPr>
        <p:spPr bwMode="auto">
          <a:xfrm>
            <a:off x="1244559" y="3471437"/>
            <a:ext cx="60325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4617000" y="3663781"/>
            <a:ext cx="1984518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TLCs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(Triple-Level Cells)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3D structure,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3 bits per memory cell)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(</a:t>
            </a: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Arial" charset="0"/>
              </a:rPr>
              <a:t>~2016)</a:t>
            </a:r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6919611" y="3651081"/>
            <a:ext cx="1968488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QLCs 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(Quad-Level Cells)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3D structure,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4 bits per memory cell)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(</a:t>
            </a: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Arial" charset="0"/>
              </a:rPr>
              <a:t>~2018</a:t>
            </a: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)</a:t>
            </a:r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397849" y="2979000"/>
            <a:ext cx="636071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Implementation of the memory cells in NAND flash memories </a:t>
            </a:r>
            <a:r>
              <a:rPr kumimoji="0" lang="en-US" altLang="en-US" sz="13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[</a:t>
            </a:r>
            <a:r>
              <a:rPr kumimoji="0" lang="hu-HU" altLang="en-US" sz="13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245</a:t>
            </a:r>
            <a:r>
              <a:rPr kumimoji="0" lang="en-US" altLang="en-US" sz="13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</a:t>
            </a:r>
            <a:endParaRPr kumimoji="0" lang="en-US" altLang="en-US" sz="13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20" name="Oval 12"/>
          <p:cNvSpPr>
            <a:spLocks noChangeArrowheads="1"/>
          </p:cNvSpPr>
          <p:nvPr/>
        </p:nvSpPr>
        <p:spPr bwMode="auto">
          <a:xfrm>
            <a:off x="3331259" y="3452493"/>
            <a:ext cx="60325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7875000" y="3467055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cxnSp>
        <p:nvCxnSpPr>
          <p:cNvPr id="22" name="Straight Connector 21"/>
          <p:cNvCxnSpPr>
            <a:stCxn id="20" idx="0"/>
          </p:cNvCxnSpPr>
          <p:nvPr/>
        </p:nvCxnSpPr>
        <p:spPr bwMode="auto">
          <a:xfrm flipV="1">
            <a:off x="3361422" y="3268555"/>
            <a:ext cx="1249287" cy="183938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>
            <a:stCxn id="21" idx="3"/>
            <a:endCxn id="13" idx="1"/>
          </p:cNvCxnSpPr>
          <p:nvPr/>
        </p:nvCxnSpPr>
        <p:spPr bwMode="auto">
          <a:xfrm flipH="1" flipV="1">
            <a:off x="4572000" y="3268555"/>
            <a:ext cx="3313544" cy="259956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Box 24"/>
          <p:cNvSpPr txBox="1"/>
          <p:nvPr/>
        </p:nvSpPr>
        <p:spPr>
          <a:xfrm>
            <a:off x="71438" y="462794"/>
            <a:ext cx="365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Basic types of flash memories</a:t>
            </a: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</a:t>
            </a:r>
            <a:r>
              <a:rPr lang="en-US" dirty="0"/>
              <a:t>1 Brief overview of </a:t>
            </a:r>
            <a:r>
              <a:rPr lang="en-US" dirty="0" smtClean="0"/>
              <a:t>the flash memories (2)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1438" y="2034000"/>
            <a:ext cx="89763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Due to their features (not discussed here) </a:t>
            </a:r>
            <a:r>
              <a:rPr lang="en-US" sz="1600" dirty="0" smtClean="0">
                <a:solidFill>
                  <a:srgbClr val="0070C0"/>
                </a:solidFill>
              </a:rPr>
              <a:t>as back-up storage </a:t>
            </a:r>
            <a:r>
              <a:rPr lang="en-US" sz="1600" dirty="0" smtClean="0">
                <a:solidFill>
                  <a:srgbClr val="FF0000"/>
                </a:solidFill>
              </a:rPr>
              <a:t>NAND flash memories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are used.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775010" y="639068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30532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  <p:bldP spid="8" grpId="0"/>
      <p:bldP spid="9" grpId="0" animBg="1"/>
      <p:bldP spid="10" grpId="0" animBg="1"/>
      <p:bldP spid="11" grpId="0"/>
      <p:bldP spid="12" grpId="0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 animBg="1"/>
      <p:bldP spid="21" grpId="0" animBg="1"/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438" y="464264"/>
            <a:ext cx="2904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accent6"/>
                </a:solidFill>
              </a:rPr>
              <a:t>Interfacing NAND SSDs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2000" y="845561"/>
            <a:ext cx="8976175" cy="5786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In </a:t>
            </a:r>
            <a:r>
              <a:rPr lang="en-US" sz="1600" dirty="0" smtClean="0">
                <a:solidFill>
                  <a:srgbClr val="0070C0"/>
                </a:solidFill>
              </a:rPr>
              <a:t>2001</a:t>
            </a:r>
            <a:r>
              <a:rPr lang="en-US" sz="1600" dirty="0" smtClean="0"/>
              <a:t> the </a:t>
            </a:r>
            <a:r>
              <a:rPr lang="en-US" sz="1600" dirty="0" smtClean="0">
                <a:solidFill>
                  <a:srgbClr val="FF0000"/>
                </a:solidFill>
              </a:rPr>
              <a:t>SATA (Serial ATA) HDD interface standard </a:t>
            </a:r>
            <a:r>
              <a:rPr lang="en-US" sz="1600" dirty="0" smtClean="0"/>
              <a:t>was released to have a 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/>
              <a:t> </a:t>
            </a:r>
            <a:r>
              <a:rPr lang="en-US" sz="1600" dirty="0" smtClean="0"/>
              <a:t>     </a:t>
            </a:r>
            <a:r>
              <a:rPr lang="en-US" sz="1600" dirty="0" smtClean="0">
                <a:solidFill>
                  <a:srgbClr val="0070C0"/>
                </a:solidFill>
              </a:rPr>
              <a:t>faster </a:t>
            </a:r>
            <a:r>
              <a:rPr lang="en-US" sz="1600" dirty="0" smtClean="0"/>
              <a:t>and </a:t>
            </a:r>
            <a:r>
              <a:rPr lang="en-US" sz="1600" dirty="0" smtClean="0">
                <a:solidFill>
                  <a:srgbClr val="0070C0"/>
                </a:solidFill>
              </a:rPr>
              <a:t>cheaper</a:t>
            </a:r>
            <a:r>
              <a:rPr lang="en-US" sz="1600" dirty="0" smtClean="0"/>
              <a:t> interface than the </a:t>
            </a:r>
            <a:r>
              <a:rPr lang="en-US" sz="1600" dirty="0" smtClean="0">
                <a:solidFill>
                  <a:srgbClr val="FF0000"/>
                </a:solidFill>
              </a:rPr>
              <a:t>ATA HDD interface </a:t>
            </a:r>
            <a:r>
              <a:rPr lang="en-US" sz="1600" dirty="0" smtClean="0"/>
              <a:t>used at that time.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 smtClean="0"/>
              <a:t>    SATA needed only 7 interface lines rather than 40 or 80 as required by ATA.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 smtClean="0"/>
              <a:t>    At the same time </a:t>
            </a:r>
            <a:r>
              <a:rPr lang="en-US" sz="1600" dirty="0" smtClean="0">
                <a:solidFill>
                  <a:srgbClr val="0070C0"/>
                </a:solidFill>
              </a:rPr>
              <a:t>ATA was renamed </a:t>
            </a:r>
            <a:r>
              <a:rPr lang="en-US" sz="1600" dirty="0" smtClean="0"/>
              <a:t>to </a:t>
            </a:r>
            <a:r>
              <a:rPr lang="en-US" sz="1600" dirty="0" smtClean="0">
                <a:solidFill>
                  <a:srgbClr val="FF0000"/>
                </a:solidFill>
              </a:rPr>
              <a:t>PATA (Parallel ATA).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Due to its benefits,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SATA became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subsequently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predominant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first for HDDs and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after their appearance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also for SSD drives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Upcoming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SATA revisions raised the transfer speed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150 MB/s (SATA I) to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300 MB/s (SATA II) and finally to 600 MB/s (SATA III), 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N</a:t>
            </a:r>
            <a:r>
              <a:rPr lang="en-US" sz="1600" dirty="0" smtClean="0">
                <a:solidFill>
                  <a:srgbClr val="000000"/>
                </a:solidFill>
              </a:rPr>
              <a:t>onetheless, </a:t>
            </a:r>
            <a:r>
              <a:rPr lang="en-US" sz="1600" dirty="0" smtClean="0">
                <a:solidFill>
                  <a:srgbClr val="0070C0"/>
                </a:solidFill>
              </a:rPr>
              <a:t>transfer rates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NAND SSDs increasingly exceeded those allowed</a:t>
            </a:r>
          </a:p>
          <a:p>
            <a:pPr lvl="0"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by the SATA interface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thus the SATA standard became a limiting factor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for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NAND SSDs.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Consequently, 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new interface standard was needed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utilize the speed potential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of NAND SSDs.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new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open, interface standard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emerged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2011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it was named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NVMe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(Non-Volatile Memory Express).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NVMe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attaches NAND SSDs to platforms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directly through the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bus rather than</a:t>
            </a:r>
          </a:p>
          <a:p>
            <a:pPr lvl="0">
              <a:spcAft>
                <a:spcPts val="600"/>
              </a:spcAft>
            </a:pP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 </a:t>
            </a:r>
            <a:r>
              <a:rPr lang="en-US" sz="1600" dirty="0" smtClean="0">
                <a:solidFill>
                  <a:srgbClr val="0070C0"/>
                </a:solidFill>
              </a:rPr>
              <a:t>through the SATA interface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(hence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suffix “e”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standards name).</a:t>
            </a:r>
          </a:p>
          <a:p>
            <a:pPr lvl="0">
              <a:spcAft>
                <a:spcPts val="600"/>
              </a:spcAft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This allows a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substantial boost in transfer speeds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, as will be shown subsequently.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Verdana"/>
              </a:rPr>
              <a:t>Recent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 NAND SSDs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have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either the older SATA or the newer and faster </a:t>
            </a:r>
            <a:r>
              <a:rPr lang="en-US" sz="1600" dirty="0" err="1" smtClean="0">
                <a:solidFill>
                  <a:srgbClr val="0070C0"/>
                </a:solidFill>
                <a:latin typeface="Verdana"/>
              </a:rPr>
              <a:t>NVMe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interface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.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</a:t>
            </a:r>
            <a:r>
              <a:rPr lang="en-US" dirty="0"/>
              <a:t>1 Brief overview of </a:t>
            </a:r>
            <a:r>
              <a:rPr lang="en-US" dirty="0" smtClean="0"/>
              <a:t>the flash memories (3)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775010" y="639068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74301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5266" y="462794"/>
            <a:ext cx="8785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accent6"/>
                </a:solidFill>
              </a:rPr>
              <a:t>Max. data transfer rates of the SATA vs. the </a:t>
            </a:r>
            <a:r>
              <a:rPr lang="en-US" dirty="0" err="1">
                <a:solidFill>
                  <a:schemeClr val="accent6"/>
                </a:solidFill>
              </a:rPr>
              <a:t>PCIe</a:t>
            </a:r>
            <a:r>
              <a:rPr lang="en-US" dirty="0">
                <a:solidFill>
                  <a:schemeClr val="accent6"/>
                </a:solidFill>
              </a:rPr>
              <a:t> interface used by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accent6"/>
                </a:solidFill>
              </a:rPr>
              <a:t>  </a:t>
            </a:r>
            <a:r>
              <a:rPr lang="en-US" dirty="0" err="1">
                <a:solidFill>
                  <a:schemeClr val="accent6"/>
                </a:solidFill>
              </a:rPr>
              <a:t>NVMe</a:t>
            </a:r>
            <a:r>
              <a:rPr lang="en-US" dirty="0">
                <a:solidFill>
                  <a:schemeClr val="accent6"/>
                </a:solidFill>
              </a:rPr>
              <a:t> standard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246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5000" y="4869000"/>
            <a:ext cx="7381380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NVMe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makes use of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Gen 3 x4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Thus </a:t>
            </a:r>
            <a:r>
              <a:rPr lang="en-US" sz="1600" dirty="0" err="1" smtClean="0">
                <a:solidFill>
                  <a:srgbClr val="000000"/>
                </a:solidFill>
                <a:latin typeface="Verdana"/>
              </a:rPr>
              <a:t>NVMe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x4 has a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maximum transfer rate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of </a:t>
            </a:r>
            <a:r>
              <a:rPr lang="en-US" sz="16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~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4x1 GB/s =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4 GB/s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(see max. transfer rates of </a:t>
            </a:r>
            <a:r>
              <a:rPr lang="en-US" sz="1600" dirty="0" err="1" smtClean="0">
                <a:solidFill>
                  <a:srgbClr val="000000"/>
                </a:solidFill>
                <a:latin typeface="Verdana"/>
              </a:rPr>
              <a:t>PCIe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generations on the next Table).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</a:t>
            </a:r>
            <a:r>
              <a:rPr lang="en-US" dirty="0"/>
              <a:t>1 Brief overview of </a:t>
            </a:r>
            <a:r>
              <a:rPr lang="en-US" dirty="0" smtClean="0"/>
              <a:t>the flash memories (4)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17000" y="1449000"/>
            <a:ext cx="8814569" cy="3194925"/>
            <a:chOff x="117000" y="1449000"/>
            <a:chExt cx="8814569" cy="319492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11368" t="30753" r="12598" b="20254"/>
            <a:stretch/>
          </p:blipFill>
          <p:spPr>
            <a:xfrm>
              <a:off x="117000" y="1449000"/>
              <a:ext cx="8814569" cy="3194925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6220875" y="2602376"/>
              <a:ext cx="3113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~</a:t>
              </a:r>
              <a:endParaRPr lang="en-US" sz="1200" dirty="0" smtClean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600321" y="1512751"/>
              <a:ext cx="3113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~</a:t>
              </a:r>
              <a:endParaRPr lang="en-US" sz="120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343742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Connecting memory channels to client platforms </a:t>
            </a:r>
            <a:r>
              <a:rPr lang="hu-HU" dirty="0" smtClean="0"/>
              <a:t>(1)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14845" y="815875"/>
            <a:ext cx="6571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2D2D8A"/>
                </a:solidFill>
                <a:latin typeface="Verdana"/>
              </a:rPr>
              <a:t>Recap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DIMMs, DRAM interfaces and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memory channels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489" y="462148"/>
            <a:ext cx="6218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1. Connecting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memory channels to client platforms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775010" y="639068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7034" y="1224000"/>
            <a:ext cx="75843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Memory chips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are placed on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DIMMs (Dual-In-Line Memory Modules).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9" name="Picture 19" descr="ddr4-2400-modu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799" y="1584000"/>
            <a:ext cx="4906963" cy="163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042000" y="3069000"/>
            <a:ext cx="3294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Example: DDR4 DIMM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7034" y="3564000"/>
            <a:ext cx="8694966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DIMMs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have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wide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parallel interfaces.</a:t>
            </a:r>
          </a:p>
          <a:p>
            <a:pPr lvl="0" fontAlgn="base">
              <a:defRPr/>
            </a:pP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   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SDRAM to DDR4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DIMM interfaces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have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separate address and bidirectional, </a:t>
            </a:r>
            <a:endParaRPr lang="en-US" sz="1600" dirty="0" smtClean="0">
              <a:solidFill>
                <a:srgbClr val="0070C0"/>
              </a:solidFill>
              <a:latin typeface="Verdana"/>
            </a:endParaRPr>
          </a:p>
          <a:p>
            <a:pPr lvl="0" fontAlgn="base">
              <a:spcAft>
                <a:spcPts val="60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64-bit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wide data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buses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to read or write 64 data bits per clock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cycle.</a:t>
            </a:r>
          </a:p>
          <a:p>
            <a:pPr lvl="0" fontAlgn="base">
              <a:spcAft>
                <a:spcPts val="60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</a:t>
            </a:r>
            <a:r>
              <a:rPr lang="en-US" sz="1600" dirty="0" smtClean="0">
                <a:latin typeface="Verdana"/>
              </a:rPr>
              <a:t>Consequently,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SDRAM to DDR4 DIMMs </a:t>
            </a:r>
            <a:r>
              <a:rPr lang="en-US" sz="1600" dirty="0" smtClean="0">
                <a:latin typeface="Verdana"/>
              </a:rPr>
              <a:t>are said to be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64-bit wide </a:t>
            </a:r>
            <a:r>
              <a:rPr lang="en-US" sz="1600" dirty="0">
                <a:latin typeface="Verdana"/>
              </a:rPr>
              <a:t>(data bits</a:t>
            </a:r>
            <a:r>
              <a:rPr lang="en-US" sz="1600" dirty="0" smtClean="0">
                <a:latin typeface="Verdana"/>
              </a:rPr>
              <a:t>).</a:t>
            </a:r>
          </a:p>
          <a:p>
            <a:pPr lvl="0" fontAlgn="base">
              <a:spcAft>
                <a:spcPts val="600"/>
              </a:spcAft>
              <a:defRPr/>
            </a:pPr>
            <a:r>
              <a:rPr lang="en-US" sz="1600" dirty="0" smtClean="0">
                <a:latin typeface="Verdana"/>
              </a:rPr>
              <a:t>    By contrast,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DDR5 DIMMs </a:t>
            </a:r>
            <a:r>
              <a:rPr lang="en-US" sz="1600" dirty="0" smtClean="0">
                <a:latin typeface="Verdana"/>
              </a:rPr>
              <a:t>provide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2x32-bit wide </a:t>
            </a:r>
            <a:r>
              <a:rPr lang="en-US" sz="1600" dirty="0" smtClean="0">
                <a:latin typeface="Verdana"/>
              </a:rPr>
              <a:t>data-interfaces (see next). 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Typically, memories used in client platforms do not support ECC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(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Error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  <a:p>
            <a:pPr lvl="0" fontAlgn="base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Checking and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Correction), except Ryzen CPUs with select motherboards.</a:t>
            </a:r>
          </a:p>
          <a:p>
            <a:pPr lvl="0" fontAlgn="base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By contrast,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HEDTs and servers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typically need DDR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memories with ECC support</a:t>
            </a:r>
          </a:p>
          <a:p>
            <a:pPr lvl="0" fontAlgn="base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to protect the precision of numeric calculations. </a:t>
            </a:r>
            <a:endParaRPr lang="en-US" sz="1600" dirty="0" smtClean="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6838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155" y="525516"/>
            <a:ext cx="8797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Evolution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transfer rates/per direction in subsequent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generations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966232"/>
              </p:ext>
            </p:extLst>
          </p:nvPr>
        </p:nvGraphicFramePr>
        <p:xfrm>
          <a:off x="58782" y="1269000"/>
          <a:ext cx="9036058" cy="3293630"/>
        </p:xfrm>
        <a:graphic>
          <a:graphicData uri="http://schemas.openxmlformats.org/drawingml/2006/table">
            <a:tbl>
              <a:tblPr/>
              <a:tblGrid>
                <a:gridCol w="1004006">
                  <a:extLst>
                    <a:ext uri="{9D8B030D-6E8A-4147-A177-3AD203B41FA5}">
                      <a16:colId xmlns:a16="http://schemas.microsoft.com/office/drawing/2014/main" val="2587379175"/>
                    </a:ext>
                  </a:extLst>
                </a:gridCol>
                <a:gridCol w="671328">
                  <a:extLst>
                    <a:ext uri="{9D8B030D-6E8A-4147-A177-3AD203B41FA5}">
                      <a16:colId xmlns:a16="http://schemas.microsoft.com/office/drawing/2014/main" val="103625700"/>
                    </a:ext>
                  </a:extLst>
                </a:gridCol>
                <a:gridCol w="1094018">
                  <a:extLst>
                    <a:ext uri="{9D8B030D-6E8A-4147-A177-3AD203B41FA5}">
                      <a16:colId xmlns:a16="http://schemas.microsoft.com/office/drawing/2014/main" val="2617308788"/>
                    </a:ext>
                  </a:extLst>
                </a:gridCol>
                <a:gridCol w="955938">
                  <a:extLst>
                    <a:ext uri="{9D8B030D-6E8A-4147-A177-3AD203B41FA5}">
                      <a16:colId xmlns:a16="http://schemas.microsoft.com/office/drawing/2014/main" val="2183301501"/>
                    </a:ext>
                  </a:extLst>
                </a:gridCol>
                <a:gridCol w="1051533">
                  <a:extLst>
                    <a:ext uri="{9D8B030D-6E8A-4147-A177-3AD203B41FA5}">
                      <a16:colId xmlns:a16="http://schemas.microsoft.com/office/drawing/2014/main" val="228300100"/>
                    </a:ext>
                  </a:extLst>
                </a:gridCol>
                <a:gridCol w="977181">
                  <a:extLst>
                    <a:ext uri="{9D8B030D-6E8A-4147-A177-3AD203B41FA5}">
                      <a16:colId xmlns:a16="http://schemas.microsoft.com/office/drawing/2014/main" val="3094545641"/>
                    </a:ext>
                  </a:extLst>
                </a:gridCol>
                <a:gridCol w="1104640">
                  <a:extLst>
                    <a:ext uri="{9D8B030D-6E8A-4147-A177-3AD203B41FA5}">
                      <a16:colId xmlns:a16="http://schemas.microsoft.com/office/drawing/2014/main" val="837403933"/>
                    </a:ext>
                  </a:extLst>
                </a:gridCol>
                <a:gridCol w="1173408">
                  <a:extLst>
                    <a:ext uri="{9D8B030D-6E8A-4147-A177-3AD203B41FA5}">
                      <a16:colId xmlns:a16="http://schemas.microsoft.com/office/drawing/2014/main" val="3796516069"/>
                    </a:ext>
                  </a:extLst>
                </a:gridCol>
                <a:gridCol w="1004006">
                  <a:extLst>
                    <a:ext uri="{9D8B030D-6E8A-4147-A177-3AD203B41FA5}">
                      <a16:colId xmlns:a16="http://schemas.microsoft.com/office/drawing/2014/main" val="1566365398"/>
                    </a:ext>
                  </a:extLst>
                </a:gridCol>
              </a:tblGrid>
              <a:tr h="376864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PCI Express</a:t>
                      </a:r>
                      <a:br>
                        <a:rPr lang="en-US" sz="130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version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Intro-</a:t>
                      </a:r>
                    </a:p>
                    <a:p>
                      <a:pPr algn="ctr"/>
                      <a:r>
                        <a:rPr lang="en-US" sz="1300" dirty="0" err="1">
                          <a:solidFill>
                            <a:schemeClr val="bg1"/>
                          </a:solidFill>
                        </a:rPr>
                        <a:t>duced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Line </a:t>
                      </a:r>
                      <a:br>
                        <a:rPr lang="en-US" sz="130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code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Transfer </a:t>
                      </a:r>
                      <a:br>
                        <a:rPr lang="en-US" sz="130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rate</a:t>
                      </a:r>
                    </a:p>
                    <a:p>
                      <a:pPr algn="ctr"/>
                      <a:r>
                        <a:rPr lang="en-US" sz="1300" dirty="0" smtClean="0">
                          <a:solidFill>
                            <a:schemeClr val="bg1"/>
                          </a:solidFill>
                        </a:rPr>
                        <a:t>in 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each direction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Throughput </a:t>
                      </a:r>
                      <a:r>
                        <a:rPr lang="en-US" sz="1300" dirty="0" smtClean="0">
                          <a:solidFill>
                            <a:schemeClr val="bg1"/>
                          </a:solidFill>
                        </a:rPr>
                        <a:t>in each direction</a:t>
                      </a:r>
                      <a:endParaRPr lang="en-US" sz="1300" dirty="0">
                        <a:solidFill>
                          <a:schemeClr val="bg1"/>
                        </a:solidFill>
                      </a:endParaRP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1670539"/>
                  </a:ext>
                </a:extLst>
              </a:tr>
              <a:tr h="7447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×1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×2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×4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×8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×16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338899"/>
                  </a:ext>
                </a:extLst>
              </a:tr>
              <a:tr h="4344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300">
                          <a:effectLst/>
                        </a:rPr>
                        <a:t>1.0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300" dirty="0"/>
                        <a:t>2003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300" dirty="0">
                          <a:effectLst/>
                        </a:rPr>
                        <a:t>8b/10b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300" dirty="0"/>
                        <a:t>2.5 GT/s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300" dirty="0"/>
                        <a:t>250 MB/s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300"/>
                        <a:t>0.50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300" dirty="0"/>
                        <a:t>1.0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300"/>
                        <a:t>2.0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300"/>
                        <a:t>4.0 GB/s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8192000"/>
                  </a:ext>
                </a:extLst>
              </a:tr>
              <a:tr h="4344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300">
                          <a:effectLst/>
                        </a:rPr>
                        <a:t>2.0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300"/>
                        <a:t>2007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300">
                          <a:effectLst/>
                        </a:rPr>
                        <a:t>8b/10b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300"/>
                        <a:t>5.0 GT/s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300"/>
                        <a:t>500 MB/s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300"/>
                        <a:t>1.0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300"/>
                        <a:t>2.0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300"/>
                        <a:t>4.0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300"/>
                        <a:t>8.0 GB/s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6945029"/>
                  </a:ext>
                </a:extLst>
              </a:tr>
              <a:tr h="4344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300">
                          <a:effectLst/>
                        </a:rPr>
                        <a:t>3.0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300"/>
                        <a:t>2010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300" dirty="0">
                          <a:effectLst/>
                        </a:rPr>
                        <a:t>128b/130b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300"/>
                        <a:t>8.0 GT/s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300"/>
                        <a:t>984.6 MB/s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300"/>
                        <a:t>1.97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300"/>
                        <a:t>3.94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300"/>
                        <a:t>7.88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300"/>
                        <a:t>15.8 GB/s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6185683"/>
                  </a:ext>
                </a:extLst>
              </a:tr>
              <a:tr h="4344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300">
                          <a:effectLst/>
                        </a:rPr>
                        <a:t>4.0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300"/>
                        <a:t>2017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300">
                          <a:effectLst/>
                        </a:rPr>
                        <a:t>128b/130b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300"/>
                        <a:t>16.0 GT/s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300"/>
                        <a:t>1969 MB/s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300"/>
                        <a:t>3.94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300"/>
                        <a:t>7.88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300"/>
                        <a:t>15.75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300"/>
                        <a:t>31.5 GB/s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493110"/>
                  </a:ext>
                </a:extLst>
              </a:tr>
              <a:tr h="4344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300" dirty="0">
                          <a:effectLst/>
                        </a:rPr>
                        <a:t>5.0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300" dirty="0"/>
                        <a:t>2019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300">
                          <a:effectLst/>
                        </a:rPr>
                        <a:t>128b/130b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300" dirty="0"/>
                        <a:t>32.0 GT/s</a:t>
                      </a:r>
                      <a:r>
                        <a:rPr lang="en-US" sz="1300" baseline="30000" dirty="0"/>
                        <a:t>[</a:t>
                      </a:r>
                      <a:endParaRPr lang="en-US" sz="1300" dirty="0"/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300"/>
                        <a:t>3938 MB/s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300"/>
                        <a:t>7.88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300"/>
                        <a:t>15.75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300"/>
                        <a:t>31.51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300" dirty="0"/>
                        <a:t>63.0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62371"/>
                  </a:ext>
                </a:extLst>
              </a:tr>
            </a:tbl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</a:t>
            </a:r>
            <a:r>
              <a:rPr lang="en-US" dirty="0"/>
              <a:t>1 Brief overview of </a:t>
            </a:r>
            <a:r>
              <a:rPr lang="en-US" dirty="0" smtClean="0"/>
              <a:t>the flash memories (5)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 bwMode="auto">
          <a:xfrm>
            <a:off x="5877000" y="1809000"/>
            <a:ext cx="1035000" cy="2295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56625" y="4589619"/>
            <a:ext cx="22987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Typically used by </a:t>
            </a:r>
            <a:r>
              <a:rPr lang="en-US" sz="1400" dirty="0" err="1" smtClean="0">
                <a:solidFill>
                  <a:srgbClr val="FF0000"/>
                </a:solidFill>
              </a:rPr>
              <a:t>NVMe</a:t>
            </a:r>
            <a:endParaRPr lang="en-US" sz="14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8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500" y="461941"/>
            <a:ext cx="954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Sustained throughput of SATA HDDs, SATA SSDs and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NvMe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SSDs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 [M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B/s]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[2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47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6505" y="6050917"/>
            <a:ext cx="6044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HDD =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200MB/s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SATA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SSD =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550MB/s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NVMe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SSD =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3GB/s 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97725" y="1307500"/>
            <a:ext cx="8919275" cy="4279354"/>
            <a:chOff x="197725" y="1224000"/>
            <a:chExt cx="8919275" cy="427935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531" t="18892" r="-531" b="1413"/>
            <a:stretch/>
          </p:blipFill>
          <p:spPr>
            <a:xfrm>
              <a:off x="369269" y="1224000"/>
              <a:ext cx="8747731" cy="4279354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 bwMode="auto">
            <a:xfrm>
              <a:off x="432000" y="1539245"/>
              <a:ext cx="1080000" cy="315000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7725" y="1360984"/>
              <a:ext cx="1248375" cy="3328261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2336" y="1588360"/>
              <a:ext cx="10189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SATA HDD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68191" y="2895107"/>
              <a:ext cx="9601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SATA SSD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85305" y="4208192"/>
              <a:ext cx="12716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NVMe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SSD</a:t>
              </a:r>
            </a:p>
          </p:txBody>
        </p:sp>
      </p:grp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</a:t>
            </a:r>
            <a:r>
              <a:rPr lang="en-US" dirty="0"/>
              <a:t>1 Brief overview of </a:t>
            </a:r>
            <a:r>
              <a:rPr lang="en-US" dirty="0" smtClean="0"/>
              <a:t>the flash memories (6)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17000" y="6444000"/>
            <a:ext cx="43138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Throughput: </a:t>
            </a:r>
            <a:r>
              <a:rPr lang="en-US" sz="1400" dirty="0" err="1" smtClean="0"/>
              <a:t>sávszélesség</a:t>
            </a:r>
            <a:r>
              <a:rPr lang="en-US" sz="1400" dirty="0" smtClean="0"/>
              <a:t> (</a:t>
            </a:r>
            <a:r>
              <a:rPr lang="en-US" sz="1400" dirty="0" err="1" smtClean="0"/>
              <a:t>adatmennyiség</a:t>
            </a:r>
            <a:r>
              <a:rPr lang="en-US" sz="1400" dirty="0" smtClean="0"/>
              <a:t>/s)</a:t>
            </a:r>
          </a:p>
        </p:txBody>
      </p:sp>
    </p:spTree>
    <p:extLst>
      <p:ext uri="{BB962C8B-B14F-4D97-AF65-F5344CB8AC3E}">
        <p14:creationId xmlns:p14="http://schemas.microsoft.com/office/powerpoint/2010/main" val="290124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6863" y="5949000"/>
            <a:ext cx="8739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SATA HDD: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2-5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seek, SATA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SSD: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0.2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read latency,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NVMe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SSD: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0.02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read latency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294" y="461941"/>
            <a:ext cx="89223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 Read latencies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SATA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HDDs,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SATA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SSDs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NVMe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SSDs [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ms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 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[2</a:t>
            </a:r>
            <a:r>
              <a:rPr kumimoji="0" lang="hu-HU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47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38901" y="1224000"/>
            <a:ext cx="8553099" cy="4320000"/>
            <a:chOff x="338901" y="1269000"/>
            <a:chExt cx="8553099" cy="4320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t="17706"/>
            <a:stretch/>
          </p:blipFill>
          <p:spPr>
            <a:xfrm>
              <a:off x="338901" y="1269000"/>
              <a:ext cx="8553099" cy="43200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 bwMode="auto">
            <a:xfrm>
              <a:off x="362221" y="1448730"/>
              <a:ext cx="1248375" cy="3328261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86832" y="1676106"/>
              <a:ext cx="10189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SATA HDD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32687" y="2982853"/>
              <a:ext cx="9601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SATA SSD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49801" y="4295938"/>
              <a:ext cx="12716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NVMe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SSD</a:t>
              </a:r>
            </a:p>
          </p:txBody>
        </p:sp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</a:t>
            </a:r>
            <a:r>
              <a:rPr lang="en-US" dirty="0"/>
              <a:t>1 Brief overview of </a:t>
            </a:r>
            <a:r>
              <a:rPr lang="en-US" dirty="0" smtClean="0"/>
              <a:t>the flash memories (7)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38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438" y="462716"/>
            <a:ext cx="7959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Form factors of SATA and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NVMe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-based) memory cards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246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614" t="17191" r="13091" b="14455"/>
          <a:stretch/>
        </p:blipFill>
        <p:spPr>
          <a:xfrm>
            <a:off x="312504" y="1179000"/>
            <a:ext cx="8460000" cy="43200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6552000" y="1932426"/>
            <a:ext cx="2025000" cy="122657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552336" y="3528832"/>
            <a:ext cx="2025000" cy="122657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1488176" y="2974902"/>
            <a:ext cx="2880000" cy="171508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</a:t>
            </a:r>
            <a:r>
              <a:rPr lang="en-US" dirty="0"/>
              <a:t>1 Brief overview of </a:t>
            </a:r>
            <a:r>
              <a:rPr lang="en-US" dirty="0" smtClean="0"/>
              <a:t>the flash memories (8)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1438" y="5814000"/>
            <a:ext cx="88960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AHCI: Advanced </a:t>
            </a:r>
            <a:r>
              <a:rPr lang="en-US" sz="1600" dirty="0"/>
              <a:t>Host Controller Interface </a:t>
            </a:r>
            <a:r>
              <a:rPr lang="en-US" sz="1600" dirty="0" smtClean="0"/>
              <a:t>( </a:t>
            </a:r>
            <a:r>
              <a:rPr lang="en-US" sz="1600" dirty="0"/>
              <a:t>an Intel </a:t>
            </a:r>
            <a:r>
              <a:rPr lang="en-US" sz="1600" dirty="0" smtClean="0"/>
              <a:t>interface </a:t>
            </a:r>
            <a:r>
              <a:rPr lang="en-US" sz="1600" dirty="0"/>
              <a:t>standard </a:t>
            </a:r>
            <a:r>
              <a:rPr lang="en-US" sz="1600" dirty="0" smtClean="0"/>
              <a:t>introduced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about 2004, improves storage management features of SATA, but its use is limited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</a:t>
            </a:r>
            <a:r>
              <a:rPr lang="en-US" sz="1600" dirty="0"/>
              <a:t>to </a:t>
            </a:r>
            <a:r>
              <a:rPr lang="en-US" sz="1600" dirty="0" smtClean="0"/>
              <a:t>Intel chipsets).</a:t>
            </a:r>
          </a:p>
        </p:txBody>
      </p:sp>
      <p:sp>
        <p:nvSpPr>
          <p:cNvPr id="3" name="TextBox 2"/>
          <p:cNvSpPr txBox="1"/>
          <p:nvPr/>
        </p:nvSpPr>
        <p:spPr>
          <a:xfrm rot="16200000">
            <a:off x="105640" y="4083015"/>
            <a:ext cx="914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NVMe</a:t>
            </a:r>
            <a:endParaRPr lang="en-US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25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5294" y="463798"/>
            <a:ext cx="3315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M.2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interface standard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0334" y="844336"/>
            <a:ext cx="9206944" cy="1800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an interface specification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internally mounted expansion cards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associated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connectors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PCI-SIG, its 1. version was issued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2013.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replaces the mSATA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standard while providing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different module widths 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lengths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(e.g. 22x60 or 22x80 mm).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M.2 standard is particularly suited for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small devices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like thin laptops/tablets.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There are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three edge-connector types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on M.2 cards, called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0" name="Picture 2" descr="https://upload.wikimedia.org/wikipedia/commons/thumb/e/ed/M2_Edge_Connector_Keying.svg/400px-M2_Edge_Connector_Keying.svg.pn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52" b="3734"/>
          <a:stretch/>
        </p:blipFill>
        <p:spPr bwMode="auto">
          <a:xfrm>
            <a:off x="1988411" y="3789000"/>
            <a:ext cx="6138929" cy="288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53609" y="4553645"/>
            <a:ext cx="67839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PCIx2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88609" y="4553645"/>
            <a:ext cx="67839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PCIx4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7818" y="6075313"/>
            <a:ext cx="2766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M.2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edge connectors [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248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</a:t>
            </a:r>
            <a:r>
              <a:rPr lang="en-US" dirty="0"/>
              <a:t>1 Brief overview of </a:t>
            </a:r>
            <a:r>
              <a:rPr lang="en-US" dirty="0" smtClean="0"/>
              <a:t>the flash memories (9)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86945" y="2591707"/>
            <a:ext cx="4611327" cy="8822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B key </a:t>
            </a:r>
            <a:r>
              <a:rPr lang="en-US" sz="1600" dirty="0" smtClean="0"/>
              <a:t>edge connector (mostly for SATA)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M key </a:t>
            </a:r>
            <a:r>
              <a:rPr lang="en-US" sz="1600" dirty="0" smtClean="0"/>
              <a:t>edge connector and 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B and M key </a:t>
            </a:r>
            <a:r>
              <a:rPr lang="en-US" sz="1600" dirty="0" smtClean="0"/>
              <a:t>edge connector </a:t>
            </a:r>
          </a:p>
        </p:txBody>
      </p:sp>
      <p:sp>
        <p:nvSpPr>
          <p:cNvPr id="5" name="TextBox 4"/>
          <p:cNvSpPr txBox="1"/>
          <p:nvPr/>
        </p:nvSpPr>
        <p:spPr>
          <a:xfrm flipH="1">
            <a:off x="522000" y="3429000"/>
            <a:ext cx="36896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as seen below.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775010" y="639068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04500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4" grpId="0"/>
      <p:bldP spid="2" grpId="0"/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2632"/>
          <a:stretch/>
        </p:blipFill>
        <p:spPr>
          <a:xfrm>
            <a:off x="6507000" y="863715"/>
            <a:ext cx="2250465" cy="54779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644" y="461941"/>
            <a:ext cx="7520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Examples for M.2 card form factors contrasted to mSATA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[2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49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6444000"/>
            <a:ext cx="34833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NVMe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Non-Volatile Memory express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95936" y="6453001"/>
            <a:ext cx="17005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SATA: Serial ATA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32000" y="6451223"/>
            <a:ext cx="18078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000000"/>
                </a:solidFill>
              </a:rPr>
              <a:t>mSATA: </a:t>
            </a:r>
            <a:r>
              <a:rPr lang="en-US" sz="1400" dirty="0" err="1" smtClean="0">
                <a:solidFill>
                  <a:srgbClr val="000000"/>
                </a:solidFill>
              </a:rPr>
              <a:t>miniSATA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</a:t>
            </a:r>
            <a:r>
              <a:rPr lang="en-US" dirty="0"/>
              <a:t>1 Brief overview of </a:t>
            </a:r>
            <a:r>
              <a:rPr lang="en-US" dirty="0" smtClean="0"/>
              <a:t>the flash memories (10)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23381" r="27915"/>
          <a:stretch/>
        </p:blipFill>
        <p:spPr>
          <a:xfrm>
            <a:off x="2457001" y="863715"/>
            <a:ext cx="4005000" cy="54779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-150" r="78261"/>
          <a:stretch/>
        </p:blipFill>
        <p:spPr>
          <a:xfrm>
            <a:off x="522001" y="863715"/>
            <a:ext cx="1800000" cy="547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20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815" t="4061" b="12624"/>
          <a:stretch/>
        </p:blipFill>
        <p:spPr>
          <a:xfrm>
            <a:off x="71438" y="1044140"/>
            <a:ext cx="9072563" cy="56256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0" y="819000"/>
            <a:ext cx="1421650" cy="184532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5967155" y="6621640"/>
            <a:ext cx="540060" cy="9001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8" y="459000"/>
            <a:ext cx="8945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Attaching two M.2 modules to a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S-series DT processor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7000" y="6264400"/>
            <a:ext cx="5805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Block diagram of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Supermicro’s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MNL-1909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motherboard [25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7143790" y="3985595"/>
            <a:ext cx="1035115" cy="6696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</a:t>
            </a:r>
            <a:r>
              <a:rPr lang="en-US" dirty="0"/>
              <a:t>1 Brief overview of the flash memories </a:t>
            </a:r>
            <a:r>
              <a:rPr lang="en-US" dirty="0" smtClean="0"/>
              <a:t>(11)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39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5232" y="461733"/>
            <a:ext cx="9100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of a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3.0 add-in card for connecting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dual M.2 SATA cards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[285]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377000" y="1333397"/>
            <a:ext cx="5985000" cy="3805603"/>
            <a:chOff x="1377000" y="1333397"/>
            <a:chExt cx="5985000" cy="380560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67" t="25066" r="9318" b="28346"/>
            <a:stretch/>
          </p:blipFill>
          <p:spPr>
            <a:xfrm>
              <a:off x="1512000" y="1333397"/>
              <a:ext cx="5850000" cy="3580603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427000" y="3976223"/>
              <a:ext cx="17700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~ 120 x 92 mm)</a:t>
              </a:r>
              <a:endPara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377000" y="2844000"/>
              <a:ext cx="1035000" cy="220500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2142000" y="3744000"/>
              <a:ext cx="1305000" cy="139500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</a:t>
            </a:r>
            <a:r>
              <a:rPr lang="en-US" dirty="0"/>
              <a:t>1 Brief overview of </a:t>
            </a:r>
            <a:r>
              <a:rPr lang="en-US" dirty="0" smtClean="0"/>
              <a:t>the flash memories (12)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59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00" y="1179000"/>
            <a:ext cx="5989500" cy="3993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232" y="464265"/>
            <a:ext cx="9082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of a HHHL (Half High Half Length)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3.0 x4 add-in card to attach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an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NVMe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SSD (actually Intel’s 1.2 TB SSD 750)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250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82000" y="4246223"/>
            <a:ext cx="193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~ 174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x 53 mm)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</a:t>
            </a:r>
            <a:r>
              <a:rPr lang="en-US" dirty="0"/>
              <a:t>1 Brief overview of </a:t>
            </a:r>
            <a:r>
              <a:rPr lang="en-US" dirty="0" smtClean="0"/>
              <a:t>the flash memories (13)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38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1438" y="463026"/>
            <a:ext cx="49950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Remarks to the terminology of flash memories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7032" y="805008"/>
            <a:ext cx="8598829" cy="18928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While referring to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SSD memory drives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data sheets or publications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usually,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designation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flash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memory is omitted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reference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given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their 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interface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, such as </a:t>
            </a:r>
            <a:r>
              <a:rPr lang="en-US" sz="1600" dirty="0">
                <a:solidFill>
                  <a:srgbClr val="000000"/>
                </a:solidFill>
              </a:rPr>
              <a:t>SATA SSD, </a:t>
            </a:r>
            <a:r>
              <a:rPr lang="en-US" sz="1600" dirty="0" err="1">
                <a:solidFill>
                  <a:srgbClr val="000000"/>
                </a:solidFill>
              </a:rPr>
              <a:t>NVMe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SSD, or even only the interface type is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   stated, such as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SATA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NVMe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drive.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reference to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kind of how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memory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cells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were implemented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stated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if it is considered to be a distinctive or advanced characteristic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the drive,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instance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QLC 3D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NAND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memory.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</a:t>
            </a:r>
            <a:r>
              <a:rPr lang="en-US" dirty="0"/>
              <a:t>1 Brief overview of </a:t>
            </a:r>
            <a:r>
              <a:rPr lang="en-US" dirty="0" smtClean="0"/>
              <a:t>the flash memories (14)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42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1. </a:t>
            </a:r>
            <a:r>
              <a:rPr lang="en-US" dirty="0"/>
              <a:t>Connecting memory </a:t>
            </a:r>
            <a:r>
              <a:rPr lang="en-US" dirty="0" smtClean="0"/>
              <a:t>channels to client platforms </a:t>
            </a:r>
            <a:r>
              <a:rPr lang="hu-HU" dirty="0" smtClean="0"/>
              <a:t>(</a:t>
            </a:r>
            <a:r>
              <a:rPr lang="en-US" dirty="0" smtClean="0"/>
              <a:t>2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438" y="468872"/>
            <a:ext cx="4881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457200" fontAlgn="base"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Connecting DIMMs to client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platforms -2</a:t>
            </a:r>
            <a:endParaRPr lang="en-US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000" y="835125"/>
            <a:ext cx="84718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Due to their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parallel interfaces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DIMMs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need a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large number of pins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;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e.g. 168 for</a:t>
            </a:r>
          </a:p>
          <a:p>
            <a:pPr lvl="0" fontAlgn="base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SDRAM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or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284 for DDR5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, as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the next Figures show.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75010" y="639068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62977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972000" y="1845000"/>
            <a:ext cx="7147662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2.2 </a:t>
            </a:r>
            <a:r>
              <a:rPr kumimoji="0" lang="en-US" altLang="en-US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Optane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memories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52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7000" y="839844"/>
            <a:ext cx="903649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“</a:t>
            </a:r>
            <a:r>
              <a:rPr lang="en-US" sz="1600" dirty="0" err="1" smtClean="0">
                <a:solidFill>
                  <a:srgbClr val="000000"/>
                </a:solidFill>
              </a:rPr>
              <a:t>Optane</a:t>
            </a:r>
            <a:r>
              <a:rPr lang="en-US" sz="1600" dirty="0" smtClean="0">
                <a:solidFill>
                  <a:srgbClr val="000000"/>
                </a:solidFill>
              </a:rPr>
              <a:t>” memory is </a:t>
            </a:r>
            <a:r>
              <a:rPr lang="en-US" sz="1600" dirty="0" smtClean="0">
                <a:solidFill>
                  <a:srgbClr val="0070C0"/>
                </a:solidFill>
              </a:rPr>
              <a:t>Intel’s trademark</a:t>
            </a:r>
            <a:r>
              <a:rPr lang="en-US" sz="1600" dirty="0" smtClean="0">
                <a:solidFill>
                  <a:srgbClr val="000000"/>
                </a:solidFill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These memories are based on the </a:t>
            </a:r>
            <a:r>
              <a:rPr lang="en-US" sz="1600" dirty="0">
                <a:solidFill>
                  <a:srgbClr val="FF0000"/>
                </a:solidFill>
              </a:rPr>
              <a:t>3D </a:t>
            </a:r>
            <a:r>
              <a:rPr lang="en-US" sz="1600" dirty="0" err="1">
                <a:solidFill>
                  <a:srgbClr val="FF0000"/>
                </a:solidFill>
              </a:rPr>
              <a:t>XPoint</a:t>
            </a:r>
            <a:r>
              <a:rPr lang="en-US" sz="1600" dirty="0">
                <a:solidFill>
                  <a:srgbClr val="FF0000"/>
                </a:solidFill>
              </a:rPr>
              <a:t> memory technology</a:t>
            </a:r>
            <a:r>
              <a:rPr lang="en-US" sz="1600" dirty="0">
                <a:solidFill>
                  <a:srgbClr val="000000"/>
                </a:solidFill>
              </a:rPr>
              <a:t>, announced </a:t>
            </a:r>
            <a:r>
              <a:rPr lang="en-US" sz="1600" dirty="0" smtClean="0">
                <a:solidFill>
                  <a:srgbClr val="000000"/>
                </a:solidFill>
              </a:rPr>
              <a:t>by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   Intel and Micron in </a:t>
            </a:r>
            <a:r>
              <a:rPr lang="en-US" sz="1600" dirty="0" smtClean="0">
                <a:solidFill>
                  <a:srgbClr val="0070C0"/>
                </a:solidFill>
              </a:rPr>
              <a:t>2015.</a:t>
            </a:r>
            <a:r>
              <a:rPr lang="en-US" sz="1600" dirty="0" smtClean="0">
                <a:solidFill>
                  <a:srgbClr val="000000"/>
                </a:solidFill>
              </a:rPr>
              <a:t>   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3D </a:t>
            </a:r>
            <a:r>
              <a:rPr lang="en-US" sz="1600" dirty="0" err="1">
                <a:solidFill>
                  <a:srgbClr val="000000"/>
                </a:solidFill>
              </a:rPr>
              <a:t>Xpoint</a:t>
            </a:r>
            <a:r>
              <a:rPr lang="en-US" sz="1600" dirty="0">
                <a:solidFill>
                  <a:srgbClr val="000000"/>
                </a:solidFill>
              </a:rPr>
              <a:t> (Cross-Point) </a:t>
            </a:r>
            <a:r>
              <a:rPr lang="en-US" sz="1600" dirty="0" smtClean="0">
                <a:solidFill>
                  <a:srgbClr val="000000"/>
                </a:solidFill>
              </a:rPr>
              <a:t>memories are </a:t>
            </a:r>
            <a:r>
              <a:rPr lang="en-US" sz="1600" dirty="0" smtClean="0">
                <a:solidFill>
                  <a:srgbClr val="FF0000"/>
                </a:solidFill>
              </a:rPr>
              <a:t>Phase Change Memories (PCM).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7363" b="10385"/>
          <a:stretch/>
        </p:blipFill>
        <p:spPr>
          <a:xfrm>
            <a:off x="905333" y="2339864"/>
            <a:ext cx="7333333" cy="39154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2000" y="6399000"/>
            <a:ext cx="90075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Optane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memory mounted on an M.2 card and installed on a mainboard [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251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152" y="462800"/>
            <a:ext cx="6048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2D2D8A"/>
                </a:solidFill>
                <a:latin typeface="Verdana"/>
              </a:rPr>
              <a:t>2.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2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The </a:t>
            </a:r>
            <a:r>
              <a:rPr lang="en-US" dirty="0" err="1">
                <a:solidFill>
                  <a:srgbClr val="2D2D8A"/>
                </a:solidFill>
                <a:latin typeface="Verdana"/>
              </a:rPr>
              <a:t>Optane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 memory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2.2 Optane</a:t>
            </a:r>
            <a:r>
              <a:rPr lang="en-US" dirty="0" smtClean="0"/>
              <a:t> memories </a:t>
            </a:r>
            <a:r>
              <a:rPr lang="hu-HU" dirty="0" smtClean="0"/>
              <a:t>(1)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34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morphous-crystall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0" y="2202374"/>
            <a:ext cx="4295775" cy="347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462436"/>
            <a:ext cx="83401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Remarks to the principle of operation of Phase Change Memories (PCMs) </a:t>
            </a:r>
            <a:r>
              <a:rPr lang="en-US" sz="1600" dirty="0" smtClean="0"/>
              <a:t>[</a:t>
            </a:r>
            <a:r>
              <a:rPr lang="hu-HU" sz="1600" dirty="0" smtClean="0"/>
              <a:t>252</a:t>
            </a:r>
            <a:r>
              <a:rPr lang="en-US" sz="1600" dirty="0" smtClean="0"/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504" y="814840"/>
            <a:ext cx="85238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3D </a:t>
            </a:r>
            <a:r>
              <a:rPr lang="en-US" sz="1600" dirty="0" err="1" smtClean="0">
                <a:solidFill>
                  <a:srgbClr val="FF0000"/>
                </a:solidFill>
              </a:rPr>
              <a:t>Xpoint</a:t>
            </a:r>
            <a:r>
              <a:rPr lang="en-US" sz="1600" dirty="0" smtClean="0">
                <a:solidFill>
                  <a:srgbClr val="FF0000"/>
                </a:solidFill>
              </a:rPr>
              <a:t> memories </a:t>
            </a:r>
            <a:r>
              <a:rPr lang="en-US" sz="1600" dirty="0" smtClean="0"/>
              <a:t>are a kind of </a:t>
            </a:r>
            <a:r>
              <a:rPr lang="en-US" sz="1600" dirty="0" smtClean="0">
                <a:solidFill>
                  <a:srgbClr val="FF0000"/>
                </a:solidFill>
              </a:rPr>
              <a:t>phase change memories (PCMs) </a:t>
            </a:r>
            <a:r>
              <a:rPr lang="en-US" sz="1600" dirty="0" smtClean="0"/>
              <a:t>meaning that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</a:t>
            </a:r>
            <a:r>
              <a:rPr lang="en-US" sz="1600" dirty="0" smtClean="0">
                <a:solidFill>
                  <a:srgbClr val="0070C0"/>
                </a:solidFill>
              </a:rPr>
              <a:t>some alloys </a:t>
            </a:r>
            <a:r>
              <a:rPr lang="en-US" sz="1600" dirty="0" smtClean="0"/>
              <a:t>(of Ge, As, Sb and </a:t>
            </a:r>
            <a:r>
              <a:rPr lang="en-US" sz="1600" dirty="0" err="1" smtClean="0"/>
              <a:t>Te</a:t>
            </a:r>
            <a:r>
              <a:rPr lang="en-US" sz="1600" dirty="0" smtClean="0"/>
              <a:t>) </a:t>
            </a:r>
            <a:r>
              <a:rPr lang="en-US" sz="1600" dirty="0" smtClean="0">
                <a:solidFill>
                  <a:srgbClr val="0070C0"/>
                </a:solidFill>
              </a:rPr>
              <a:t>may have two stable </a:t>
            </a:r>
            <a:r>
              <a:rPr lang="en-US" sz="1600" dirty="0">
                <a:solidFill>
                  <a:srgbClr val="0070C0"/>
                </a:solidFill>
              </a:rPr>
              <a:t>states </a:t>
            </a:r>
            <a:r>
              <a:rPr lang="en-US" sz="1600" dirty="0" smtClean="0">
                <a:solidFill>
                  <a:srgbClr val="0070C0"/>
                </a:solidFill>
              </a:rPr>
              <a:t>with distinct </a:t>
            </a:r>
            <a:endParaRPr lang="en-US" sz="16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 </a:t>
            </a:r>
            <a:r>
              <a:rPr lang="en-US" sz="1600" dirty="0" smtClean="0">
                <a:solidFill>
                  <a:srgbClr val="0070C0"/>
                </a:solidFill>
              </a:rPr>
              <a:t>resistivity</a:t>
            </a:r>
            <a:r>
              <a:rPr lang="en-US" sz="1600" dirty="0" smtClean="0"/>
              <a:t>, one with a </a:t>
            </a:r>
            <a:r>
              <a:rPr lang="en-US" sz="1600" dirty="0" smtClean="0">
                <a:solidFill>
                  <a:srgbClr val="0070C0"/>
                </a:solidFill>
              </a:rPr>
              <a:t>high</a:t>
            </a:r>
            <a:r>
              <a:rPr lang="en-US" sz="1600" dirty="0" smtClean="0"/>
              <a:t> resistivity and  another with a </a:t>
            </a:r>
            <a:r>
              <a:rPr lang="en-US" sz="1600" dirty="0" smtClean="0">
                <a:solidFill>
                  <a:srgbClr val="0070C0"/>
                </a:solidFill>
              </a:rPr>
              <a:t>low</a:t>
            </a:r>
            <a:r>
              <a:rPr lang="en-US" sz="1600" dirty="0" smtClean="0"/>
              <a:t> resistivity,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as indicated in the Figure below.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82000" y="2060848"/>
            <a:ext cx="46620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These states can be </a:t>
            </a:r>
            <a:r>
              <a:rPr lang="en-US" sz="1600" dirty="0">
                <a:solidFill>
                  <a:srgbClr val="0070C0"/>
                </a:solidFill>
              </a:rPr>
              <a:t>manipulated </a:t>
            </a:r>
            <a:r>
              <a:rPr lang="en-US" sz="1600" dirty="0" smtClean="0">
                <a:solidFill>
                  <a:srgbClr val="0070C0"/>
                </a:solidFill>
              </a:rPr>
              <a:t>by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</a:t>
            </a:r>
            <a:r>
              <a:rPr lang="en-US" sz="1600" dirty="0" smtClean="0">
                <a:solidFill>
                  <a:srgbClr val="0070C0"/>
                </a:solidFill>
              </a:rPr>
              <a:t>heating </a:t>
            </a:r>
            <a:r>
              <a:rPr lang="en-US" sz="1600" dirty="0">
                <a:solidFill>
                  <a:srgbClr val="0070C0"/>
                </a:solidFill>
              </a:rPr>
              <a:t>and </a:t>
            </a:r>
            <a:r>
              <a:rPr lang="en-US" sz="1600" dirty="0" smtClean="0">
                <a:solidFill>
                  <a:srgbClr val="0070C0"/>
                </a:solidFill>
              </a:rPr>
              <a:t>cooling </a:t>
            </a:r>
            <a:r>
              <a:rPr lang="en-US" sz="1600" dirty="0"/>
              <a:t>the material </a:t>
            </a:r>
            <a:endParaRPr lang="en-US" sz="16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     e.g</a:t>
            </a:r>
            <a:r>
              <a:rPr lang="en-US" sz="1600" dirty="0"/>
              <a:t>. through applying a </a:t>
            </a:r>
            <a:r>
              <a:rPr lang="en-US" sz="1600" dirty="0" smtClean="0"/>
              <a:t>voltage </a:t>
            </a:r>
            <a:r>
              <a:rPr lang="en-US" sz="1600" dirty="0"/>
              <a:t>across </a:t>
            </a:r>
            <a:endParaRPr lang="en-US" sz="1600" dirty="0" smtClean="0"/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 a </a:t>
            </a:r>
            <a:r>
              <a:rPr lang="en-US" sz="1600" dirty="0"/>
              <a:t>section of the material.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Through applying an </a:t>
            </a:r>
            <a:r>
              <a:rPr lang="en-US" sz="1600" dirty="0">
                <a:solidFill>
                  <a:srgbClr val="0070C0"/>
                </a:solidFill>
              </a:rPr>
              <a:t>appropriate voltage </a:t>
            </a:r>
            <a:endParaRPr lang="en-US" sz="1600" dirty="0" smtClean="0">
              <a:solidFill>
                <a:srgbClr val="0070C0"/>
              </a:solidFill>
            </a:endParaRPr>
          </a:p>
          <a:p>
            <a:r>
              <a:rPr lang="en-US" sz="1600" dirty="0"/>
              <a:t> </a:t>
            </a:r>
            <a:r>
              <a:rPr lang="en-US" sz="1600" dirty="0" smtClean="0"/>
              <a:t>      either </a:t>
            </a:r>
            <a:r>
              <a:rPr lang="en-US" sz="1600" dirty="0"/>
              <a:t>the high resistive </a:t>
            </a:r>
            <a:r>
              <a:rPr lang="en-US" sz="1600" dirty="0" smtClean="0"/>
              <a:t>or </a:t>
            </a:r>
            <a:r>
              <a:rPr lang="en-US" sz="1600" dirty="0"/>
              <a:t>the low </a:t>
            </a:r>
            <a:endParaRPr lang="en-US" sz="1600" dirty="0" smtClean="0"/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 resistive state can </a:t>
            </a:r>
            <a:r>
              <a:rPr lang="en-US" sz="1600" dirty="0"/>
              <a:t>be achieved.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These states correspond to the 1 or 0 </a:t>
            </a:r>
            <a:endParaRPr lang="en-US" sz="1600" dirty="0" smtClean="0"/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 state representing data</a:t>
            </a:r>
            <a:r>
              <a:rPr lang="en-US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Once </a:t>
            </a:r>
            <a:r>
              <a:rPr lang="en-US" sz="1600" dirty="0" smtClean="0"/>
              <a:t>written, </a:t>
            </a:r>
            <a:r>
              <a:rPr lang="en-US" sz="1600" dirty="0"/>
              <a:t>the states remain stable </a:t>
            </a:r>
            <a:endParaRPr lang="en-US" sz="1600" dirty="0" smtClean="0"/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 i.e</a:t>
            </a:r>
            <a:r>
              <a:rPr lang="en-US" sz="1600" dirty="0"/>
              <a:t>. the memory behaves </a:t>
            </a:r>
            <a:r>
              <a:rPr lang="en-US" sz="1600" dirty="0">
                <a:solidFill>
                  <a:srgbClr val="FF0000"/>
                </a:solidFill>
              </a:rPr>
              <a:t>non-volatile.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</a:t>
            </a:r>
            <a:r>
              <a:rPr lang="en-US" sz="1600" dirty="0" smtClean="0"/>
              <a:t>PCM memory </a:t>
            </a:r>
            <a:r>
              <a:rPr lang="en-US" sz="1600" dirty="0"/>
              <a:t>can be </a:t>
            </a:r>
            <a:r>
              <a:rPr lang="en-US" sz="1600" dirty="0">
                <a:solidFill>
                  <a:srgbClr val="0070C0"/>
                </a:solidFill>
              </a:rPr>
              <a:t>read by a </a:t>
            </a:r>
            <a:endParaRPr lang="en-US" sz="1600" dirty="0" smtClean="0">
              <a:solidFill>
                <a:srgbClr val="0070C0"/>
              </a:solidFill>
            </a:endParaRP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 suitable voltage</a:t>
            </a:r>
            <a:r>
              <a:rPr lang="en-US" sz="1600" dirty="0" smtClean="0"/>
              <a:t> </a:t>
            </a:r>
            <a:r>
              <a:rPr lang="en-US" sz="1600" dirty="0"/>
              <a:t>resulting in a low or </a:t>
            </a:r>
            <a:endParaRPr lang="en-US" sz="16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     high </a:t>
            </a:r>
            <a:r>
              <a:rPr lang="en-US" sz="1600" dirty="0"/>
              <a:t>current. </a:t>
            </a:r>
            <a:endParaRPr lang="en-US" sz="16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117000" y="5842875"/>
            <a:ext cx="53504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Figure: Two stable phases of specific alloys [</a:t>
            </a:r>
            <a:r>
              <a:rPr lang="hu-HU" sz="1600" dirty="0" smtClean="0"/>
              <a:t>252</a:t>
            </a:r>
            <a:r>
              <a:rPr lang="en-US" sz="1600" dirty="0" smtClean="0"/>
              <a:t>]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9512" y="6505599"/>
            <a:ext cx="14630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Alloy: </a:t>
            </a:r>
            <a:r>
              <a:rPr lang="en-US" sz="1400" dirty="0" err="1" smtClean="0"/>
              <a:t>Ötvözet</a:t>
            </a:r>
            <a:endParaRPr lang="en-US" sz="14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1979712" y="6505599"/>
            <a:ext cx="60065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As: Arsenic   Sb: Antimony   </a:t>
            </a:r>
            <a:r>
              <a:rPr lang="en-US" sz="1400" dirty="0" err="1" smtClean="0"/>
              <a:t>Te</a:t>
            </a:r>
            <a:r>
              <a:rPr lang="en-US" sz="1400" dirty="0" smtClean="0"/>
              <a:t>: Tellurium Phase change: </a:t>
            </a:r>
            <a:r>
              <a:rPr lang="en-US" sz="1400" dirty="0" err="1" smtClean="0"/>
              <a:t>Fázis</a:t>
            </a:r>
            <a:r>
              <a:rPr lang="en-US" sz="1400" dirty="0" smtClean="0"/>
              <a:t>  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2.2 Optane</a:t>
            </a:r>
            <a:r>
              <a:rPr lang="en-US" dirty="0" smtClean="0"/>
              <a:t> memories </a:t>
            </a:r>
            <a:r>
              <a:rPr lang="hu-HU" dirty="0" smtClean="0"/>
              <a:t>(</a:t>
            </a:r>
            <a:r>
              <a:rPr lang="en-US" dirty="0" smtClean="0"/>
              <a:t>2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775010" y="639068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74951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0" r="3922" b="1932"/>
          <a:stretch/>
        </p:blipFill>
        <p:spPr>
          <a:xfrm>
            <a:off x="72000" y="2079000"/>
            <a:ext cx="8955000" cy="432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104" y="464112"/>
            <a:ext cx="3131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3D </a:t>
            </a:r>
            <a:r>
              <a:rPr kumimoji="0" lang="en-US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XPoint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memories  -1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520" y="822946"/>
            <a:ext cx="8868838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3DXPoint memories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are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implemented as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stackable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matrix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 structures with 1-bit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memory cells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at the cross-points, as indicated in the Figure below.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Reading or writing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is done by applying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appropriate voltages on the selector lines.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7000" y="6444000"/>
            <a:ext cx="86820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Figure: Structure of 3DXPoint memories (called </a:t>
            </a:r>
            <a:r>
              <a:rPr lang="en-US" sz="1600" dirty="0" err="1" smtClean="0"/>
              <a:t>Optane</a:t>
            </a:r>
            <a:r>
              <a:rPr lang="en-US" sz="1600" dirty="0" smtClean="0"/>
              <a:t> memories by Intel) [</a:t>
            </a:r>
            <a:r>
              <a:rPr lang="hu-HU" sz="1600" dirty="0" smtClean="0"/>
              <a:t>253</a:t>
            </a:r>
            <a:r>
              <a:rPr lang="en-US" sz="1600" dirty="0" smtClean="0"/>
              <a:t>] 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2.2 Optane</a:t>
            </a:r>
            <a:r>
              <a:rPr lang="en-US" dirty="0" smtClean="0"/>
              <a:t> memories </a:t>
            </a:r>
            <a:r>
              <a:rPr lang="hu-HU" dirty="0" smtClean="0"/>
              <a:t>(</a:t>
            </a:r>
            <a:r>
              <a:rPr lang="en-US" dirty="0" smtClean="0"/>
              <a:t>3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775010" y="6312024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85513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2.2 Optane</a:t>
            </a:r>
            <a:r>
              <a:rPr lang="en-US" dirty="0" smtClean="0"/>
              <a:t> </a:t>
            </a:r>
            <a:r>
              <a:rPr lang="en-US" dirty="0"/>
              <a:t>memories </a:t>
            </a:r>
            <a:r>
              <a:rPr lang="hu-HU" dirty="0" smtClean="0"/>
              <a:t>(</a:t>
            </a:r>
            <a:r>
              <a:rPr lang="en-US" dirty="0" smtClean="0"/>
              <a:t>4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5886" y="819150"/>
            <a:ext cx="2504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3DXPoint </a:t>
            </a:r>
            <a:r>
              <a:rPr lang="en-US" sz="1600" dirty="0" smtClean="0">
                <a:solidFill>
                  <a:srgbClr val="FF0000"/>
                </a:solidFill>
              </a:rPr>
              <a:t>memories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1448" y="1134000"/>
            <a:ext cx="389055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are stackable,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     non-volatile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     SSD </a:t>
            </a:r>
            <a:r>
              <a:rPr lang="en-US" sz="1600" dirty="0">
                <a:solidFill>
                  <a:srgbClr val="0070C0"/>
                </a:solidFill>
              </a:rPr>
              <a:t>memories </a:t>
            </a:r>
            <a:endParaRPr lang="en-US" sz="1600" dirty="0" smtClean="0">
              <a:solidFill>
                <a:srgbClr val="0070C0"/>
              </a:solidFill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have a matrix organization </a:t>
            </a:r>
            <a:r>
              <a:rPr lang="en-US" sz="1600" dirty="0">
                <a:solidFill>
                  <a:srgbClr val="0070C0"/>
                </a:solidFill>
              </a:rPr>
              <a:t>and </a:t>
            </a:r>
            <a:endParaRPr lang="en-US" sz="1600" dirty="0" smtClean="0">
              <a:solidFill>
                <a:srgbClr val="0070C0"/>
              </a:solidFill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    bit-level </a:t>
            </a:r>
            <a:r>
              <a:rPr lang="en-US" sz="1600" dirty="0">
                <a:solidFill>
                  <a:srgbClr val="0070C0"/>
                </a:solidFill>
              </a:rPr>
              <a:t>addressing capability.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438" y="459000"/>
            <a:ext cx="4374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dirty="0">
                <a:solidFill>
                  <a:srgbClr val="2D2D8A"/>
                </a:solidFill>
              </a:rPr>
              <a:t>Key features of 3DXPoint memories</a:t>
            </a:r>
            <a:r>
              <a:rPr lang="en-US" sz="1400" b="1" dirty="0">
                <a:solidFill>
                  <a:srgbClr val="2D2D8A"/>
                </a:solidFill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7000" y="2619000"/>
            <a:ext cx="8502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 They </a:t>
            </a:r>
            <a:r>
              <a:rPr lang="en-US" sz="1600" dirty="0" smtClean="0">
                <a:solidFill>
                  <a:srgbClr val="000000"/>
                </a:solidFill>
              </a:rPr>
              <a:t>can be considered as </a:t>
            </a:r>
            <a:r>
              <a:rPr lang="en-US" sz="1600" dirty="0">
                <a:solidFill>
                  <a:srgbClr val="000000"/>
                </a:solidFill>
              </a:rPr>
              <a:t>a memory medium </a:t>
            </a:r>
            <a:r>
              <a:rPr lang="en-US" sz="1600" dirty="0">
                <a:solidFill>
                  <a:srgbClr val="0070C0"/>
                </a:solidFill>
              </a:rPr>
              <a:t>between DRAM memories </a:t>
            </a:r>
            <a:r>
              <a:rPr lang="en-US" sz="1600" dirty="0" smtClean="0">
                <a:solidFill>
                  <a:srgbClr val="0070C0"/>
                </a:solidFill>
              </a:rPr>
              <a:t>and</a:t>
            </a:r>
          </a:p>
          <a:p>
            <a:pPr lvl="0"/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 traditional NAND </a:t>
            </a:r>
            <a:r>
              <a:rPr lang="en-US" sz="1600" dirty="0">
                <a:solidFill>
                  <a:srgbClr val="0070C0"/>
                </a:solidFill>
              </a:rPr>
              <a:t>SSD memories.</a:t>
            </a:r>
            <a:endParaRPr lang="en-US" sz="16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323528" y="6309320"/>
            <a:ext cx="2561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Non-volatile: </a:t>
            </a:r>
            <a:r>
              <a:rPr lang="en-US" sz="1400" dirty="0" err="1" smtClean="0">
                <a:solidFill>
                  <a:srgbClr val="000000"/>
                </a:solidFill>
              </a:rPr>
              <a:t>Nem-felejtő</a:t>
            </a:r>
            <a:endParaRPr lang="en-US" sz="14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8775010" y="639068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3566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4588" y="461244"/>
            <a:ext cx="81845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Contrasting main features of Intel’s </a:t>
            </a:r>
            <a:r>
              <a:rPr lang="en-US" dirty="0" err="1" smtClean="0">
                <a:solidFill>
                  <a:schemeClr val="accent6"/>
                </a:solidFill>
              </a:rPr>
              <a:t>Optane</a:t>
            </a:r>
            <a:r>
              <a:rPr lang="en-US" dirty="0" smtClean="0">
                <a:solidFill>
                  <a:schemeClr val="accent6"/>
                </a:solidFill>
              </a:rPr>
              <a:t>, DRAMs and NAND flash </a:t>
            </a:r>
          </a:p>
          <a:p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 memories </a:t>
            </a:r>
            <a:r>
              <a:rPr lang="en-US" dirty="0" smtClean="0"/>
              <a:t>[</a:t>
            </a:r>
            <a:r>
              <a:rPr lang="hu-HU" dirty="0" smtClean="0"/>
              <a:t>253</a:t>
            </a:r>
            <a:r>
              <a:rPr lang="en-US" dirty="0" smtClean="0"/>
              <a:t>]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2.2 Optane</a:t>
            </a:r>
            <a:r>
              <a:rPr lang="en-US" dirty="0" smtClean="0"/>
              <a:t> memories </a:t>
            </a:r>
            <a:r>
              <a:rPr lang="hu-HU" dirty="0" smtClean="0"/>
              <a:t>(</a:t>
            </a:r>
            <a:r>
              <a:rPr lang="en-US" dirty="0" smtClean="0"/>
              <a:t>5</a:t>
            </a:r>
            <a:r>
              <a:rPr lang="hu-HU" dirty="0" smtClean="0"/>
              <a:t>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6043" t="19378" r="31299" b="6057"/>
          <a:stretch/>
        </p:blipFill>
        <p:spPr>
          <a:xfrm>
            <a:off x="1422000" y="1317125"/>
            <a:ext cx="6226313" cy="495928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4211638" y="1452125"/>
            <a:ext cx="1845362" cy="4824286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2926250" y="2342500"/>
            <a:ext cx="4608000" cy="590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4211638" y="4062125"/>
            <a:ext cx="3330362" cy="675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4211638" y="5457125"/>
            <a:ext cx="3330362" cy="81928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2926250" y="2937125"/>
            <a:ext cx="4608000" cy="576000"/>
          </a:xfrm>
          <a:prstGeom prst="round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49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192" y="462355"/>
            <a:ext cx="5885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Main benefits and price of </a:t>
            </a:r>
            <a:r>
              <a:rPr lang="en-US" dirty="0" err="1" smtClean="0">
                <a:solidFill>
                  <a:schemeClr val="accent6"/>
                </a:solidFill>
              </a:rPr>
              <a:t>Optane</a:t>
            </a:r>
            <a:r>
              <a:rPr lang="en-US" dirty="0" smtClean="0">
                <a:solidFill>
                  <a:schemeClr val="accent6"/>
                </a:solidFill>
              </a:rPr>
              <a:t> memories</a:t>
            </a:r>
            <a:r>
              <a:rPr lang="en-US" sz="1400" b="1" dirty="0" smtClean="0">
                <a:solidFill>
                  <a:schemeClr val="accent6"/>
                </a:solidFill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7832" y="819000"/>
            <a:ext cx="8964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Their </a:t>
            </a:r>
            <a:r>
              <a:rPr lang="en-US" sz="1600" dirty="0" smtClean="0">
                <a:solidFill>
                  <a:srgbClr val="FF0000"/>
                </a:solidFill>
              </a:rPr>
              <a:t>key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benefits </a:t>
            </a:r>
            <a:r>
              <a:rPr lang="en-US" sz="1600" dirty="0" smtClean="0">
                <a:solidFill>
                  <a:srgbClr val="0070C0"/>
                </a:solidFill>
              </a:rPr>
              <a:t>vs. traditional NAND SSD </a:t>
            </a:r>
            <a:r>
              <a:rPr lang="en-US" sz="1600" dirty="0" smtClean="0"/>
              <a:t>devices are</a:t>
            </a:r>
            <a:r>
              <a:rPr lang="en-US" sz="1600" dirty="0" smtClean="0">
                <a:solidFill>
                  <a:srgbClr val="0070C0"/>
                </a:solidFill>
              </a:rPr>
              <a:t>.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 flipH="1">
            <a:off x="369246" y="4329000"/>
            <a:ext cx="6812753" cy="42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 smtClean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2.2 Optane</a:t>
            </a:r>
            <a:r>
              <a:rPr lang="en-US" dirty="0" smtClean="0"/>
              <a:t> memories </a:t>
            </a:r>
            <a:r>
              <a:rPr lang="hu-HU" dirty="0" smtClean="0"/>
              <a:t>(</a:t>
            </a:r>
            <a:r>
              <a:rPr lang="en-US" dirty="0" smtClean="0"/>
              <a:t>6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37000" y="1134000"/>
            <a:ext cx="8354788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much lower latency,</a:t>
            </a:r>
          </a:p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higher </a:t>
            </a:r>
            <a:r>
              <a:rPr lang="en-US" sz="1600" dirty="0">
                <a:solidFill>
                  <a:srgbClr val="FF0000"/>
                </a:solidFill>
              </a:rPr>
              <a:t>throughput </a:t>
            </a:r>
            <a:r>
              <a:rPr lang="en-US" sz="1600" dirty="0" smtClean="0">
                <a:solidFill>
                  <a:srgbClr val="FF0000"/>
                </a:solidFill>
              </a:rPr>
              <a:t>and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orders </a:t>
            </a:r>
            <a:r>
              <a:rPr lang="en-US" sz="1600" dirty="0">
                <a:solidFill>
                  <a:srgbClr val="FF0000"/>
                </a:solidFill>
              </a:rPr>
              <a:t>of magnitude higher endurance </a:t>
            </a:r>
            <a:r>
              <a:rPr lang="en-US" sz="1600" dirty="0">
                <a:solidFill>
                  <a:srgbClr val="000000"/>
                </a:solidFill>
              </a:rPr>
              <a:t>(measured e.g. </a:t>
            </a:r>
            <a:r>
              <a:rPr lang="en-US" sz="1600" dirty="0" smtClean="0">
                <a:solidFill>
                  <a:srgbClr val="000000"/>
                </a:solidFill>
              </a:rPr>
              <a:t>in </a:t>
            </a:r>
            <a:r>
              <a:rPr lang="en-US" sz="1600" dirty="0">
                <a:solidFill>
                  <a:srgbClr val="000000"/>
                </a:solidFill>
              </a:rPr>
              <a:t>the number of </a:t>
            </a:r>
            <a:endParaRPr lang="en-US" sz="1600" dirty="0" smtClean="0">
              <a:solidFill>
                <a:srgbClr val="000000"/>
              </a:solidFill>
            </a:endParaRPr>
          </a:p>
          <a:p>
            <a:pPr lvl="0"/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   times the </a:t>
            </a:r>
            <a:r>
              <a:rPr lang="en-US" sz="1600" dirty="0">
                <a:solidFill>
                  <a:srgbClr val="000000"/>
                </a:solidFill>
              </a:rPr>
              <a:t>memory can be written and erased without </a:t>
            </a:r>
            <a:r>
              <a:rPr lang="en-US" sz="1600" dirty="0" smtClean="0">
                <a:solidFill>
                  <a:srgbClr val="000000"/>
                </a:solidFill>
              </a:rPr>
              <a:t>expecting </a:t>
            </a:r>
            <a:r>
              <a:rPr lang="en-US" sz="1600" dirty="0">
                <a:solidFill>
                  <a:srgbClr val="000000"/>
                </a:solidFill>
              </a:rPr>
              <a:t>data loss</a:t>
            </a:r>
            <a:r>
              <a:rPr lang="en-US" sz="1600" dirty="0" smtClean="0">
                <a:solidFill>
                  <a:srgbClr val="000000"/>
                </a:solidFill>
              </a:rPr>
              <a:t>).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7000" y="2304000"/>
            <a:ext cx="7647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Its </a:t>
            </a:r>
            <a:r>
              <a:rPr lang="en-US" sz="1600" dirty="0">
                <a:solidFill>
                  <a:srgbClr val="0070C0"/>
                </a:solidFill>
              </a:rPr>
              <a:t>price</a:t>
            </a:r>
            <a:r>
              <a:rPr lang="en-US" sz="1600" dirty="0">
                <a:solidFill>
                  <a:srgbClr val="000000"/>
                </a:solidFill>
              </a:rPr>
              <a:t> lays </a:t>
            </a:r>
            <a:r>
              <a:rPr lang="en-US" sz="1600" dirty="0">
                <a:solidFill>
                  <a:srgbClr val="0070C0"/>
                </a:solidFill>
              </a:rPr>
              <a:t>between DDR memory and traditional NAND SSD prices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75010" y="639068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68507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50798" y="1858890"/>
            <a:ext cx="23612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/>
                <a:cs typeface="Arial" charset="0"/>
              </a:rPr>
              <a:t>Use of </a:t>
            </a:r>
            <a:r>
              <a:rPr lang="en-US" altLang="en-US" sz="1300" b="1" dirty="0" err="1" smtClean="0">
                <a:solidFill>
                  <a:srgbClr val="000000"/>
                </a:solidFill>
                <a:latin typeface="Verdana"/>
                <a:cs typeface="Arial" charset="0"/>
              </a:rPr>
              <a:t>Optane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/>
                <a:cs typeface="Arial" charset="0"/>
              </a:rPr>
              <a:t> memories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/>
                <a:cs typeface="Arial" charset="0"/>
              </a:rPr>
              <a:t>in data centers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516124" y="1846190"/>
            <a:ext cx="23612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Use of </a:t>
            </a:r>
            <a:r>
              <a:rPr kumimoji="0" lang="en-US" alt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Optane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memories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300" b="1" dirty="0" smtClean="0">
                <a:solidFill>
                  <a:srgbClr val="000000"/>
                </a:solidFill>
                <a:cs typeface="Arial" charset="0"/>
              </a:rPr>
              <a:t>in c</a:t>
            </a:r>
            <a:r>
              <a:rPr kumimoji="0" lang="en-US" alt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lient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platforms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 flipV="1">
            <a:off x="2308474" y="1438844"/>
            <a:ext cx="2100175" cy="26288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flipH="1" flipV="1">
            <a:off x="4408649" y="1454194"/>
            <a:ext cx="2147975" cy="24753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187846" y="1152428"/>
            <a:ext cx="2361224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Use of </a:t>
            </a:r>
            <a:r>
              <a:rPr kumimoji="0" lang="en-US" alt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Optane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memories</a:t>
            </a: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524874" y="1674740"/>
            <a:ext cx="7200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2276725" y="1676327"/>
            <a:ext cx="60325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438" y="461744"/>
            <a:ext cx="3062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Use of </a:t>
            </a:r>
            <a:r>
              <a:rPr lang="en-US" dirty="0" err="1" smtClean="0">
                <a:solidFill>
                  <a:schemeClr val="accent6"/>
                </a:solidFill>
              </a:rPr>
              <a:t>Optane</a:t>
            </a:r>
            <a:r>
              <a:rPr lang="en-US" dirty="0" smtClean="0">
                <a:solidFill>
                  <a:schemeClr val="accent6"/>
                </a:solidFill>
              </a:rPr>
              <a:t> memories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2.2 Optane</a:t>
            </a:r>
            <a:r>
              <a:rPr lang="en-US" dirty="0" smtClean="0"/>
              <a:t> memories </a:t>
            </a:r>
            <a:r>
              <a:rPr lang="hu-HU" dirty="0" smtClean="0"/>
              <a:t>(</a:t>
            </a:r>
            <a:r>
              <a:rPr lang="en-US" dirty="0" smtClean="0"/>
              <a:t>7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775010" y="639068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02000" y="2394000"/>
            <a:ext cx="111280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(Section a)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24195" y="2394000"/>
            <a:ext cx="111761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(Section b)</a:t>
            </a:r>
          </a:p>
        </p:txBody>
      </p:sp>
    </p:spTree>
    <p:extLst>
      <p:ext uri="{BB962C8B-B14F-4D97-AF65-F5344CB8AC3E}">
        <p14:creationId xmlns:p14="http://schemas.microsoft.com/office/powerpoint/2010/main" val="70720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  <p:bldP spid="8" grpId="0"/>
      <p:bldP spid="9" grpId="0" animBg="1"/>
      <p:bldP spid="10" grpId="0" animBg="1"/>
      <p:bldP spid="2" grpId="0"/>
      <p:bldP spid="1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17377" y="1840462"/>
            <a:ext cx="302807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/>
                <a:cs typeface="Arial" charset="0"/>
              </a:rPr>
              <a:t>Use as DRAM memory extension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109767" y="1827762"/>
            <a:ext cx="3173946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Use as faster</a:t>
            </a:r>
            <a:r>
              <a:rPr kumimoji="0" lang="en-US" altLang="en-US" sz="13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SSD than NAND SSD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 flipV="1">
            <a:off x="2308474" y="1420416"/>
            <a:ext cx="2100175" cy="26288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flipH="1" flipV="1">
            <a:off x="4408649" y="1435766"/>
            <a:ext cx="2147975" cy="24753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458483" y="1134000"/>
            <a:ext cx="3819956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Use of </a:t>
            </a:r>
            <a:r>
              <a:rPr kumimoji="0" lang="en-US" alt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Optane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memories in data centers</a:t>
            </a: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524874" y="1656312"/>
            <a:ext cx="7200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2276725" y="1657899"/>
            <a:ext cx="60325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8" r="19488" b="15005"/>
          <a:stretch/>
        </p:blipFill>
        <p:spPr>
          <a:xfrm>
            <a:off x="1340911" y="2101390"/>
            <a:ext cx="5616089" cy="4400024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>
            <a:off x="2308474" y="2101390"/>
            <a:ext cx="1273526" cy="1277024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 flipH="1">
            <a:off x="5562000" y="2226414"/>
            <a:ext cx="1170000" cy="198000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71438" y="461244"/>
            <a:ext cx="5537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a) Use </a:t>
            </a:r>
            <a:r>
              <a:rPr lang="en-US" dirty="0">
                <a:solidFill>
                  <a:schemeClr val="accent6"/>
                </a:solidFill>
              </a:rPr>
              <a:t>of </a:t>
            </a:r>
            <a:r>
              <a:rPr lang="en-US" dirty="0" err="1" smtClean="0">
                <a:solidFill>
                  <a:schemeClr val="accent6"/>
                </a:solidFill>
              </a:rPr>
              <a:t>Optane</a:t>
            </a:r>
            <a:r>
              <a:rPr lang="en-US" dirty="0" smtClean="0">
                <a:solidFill>
                  <a:schemeClr val="accent6"/>
                </a:solidFill>
              </a:rPr>
              <a:t> memories </a:t>
            </a:r>
            <a:r>
              <a:rPr lang="en-US" dirty="0">
                <a:solidFill>
                  <a:schemeClr val="accent6"/>
                </a:solidFill>
              </a:rPr>
              <a:t>in data </a:t>
            </a:r>
            <a:r>
              <a:rPr lang="en-US" dirty="0" smtClean="0">
                <a:solidFill>
                  <a:schemeClr val="accent6"/>
                </a:solidFill>
              </a:rPr>
              <a:t>centers -1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2.2 Optane</a:t>
            </a:r>
            <a:r>
              <a:rPr lang="en-US" dirty="0" smtClean="0"/>
              <a:t> memories </a:t>
            </a:r>
            <a:r>
              <a:rPr lang="hu-HU" dirty="0" smtClean="0"/>
              <a:t>(</a:t>
            </a:r>
            <a:r>
              <a:rPr lang="en-US" dirty="0" smtClean="0"/>
              <a:t>8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12" name="Up-Down Arrow 11"/>
          <p:cNvSpPr/>
          <p:nvPr/>
        </p:nvSpPr>
        <p:spPr bwMode="auto">
          <a:xfrm>
            <a:off x="4392000" y="3216414"/>
            <a:ext cx="108000" cy="324000"/>
          </a:xfrm>
          <a:prstGeom prst="up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9" name="Up-Down Arrow 18"/>
          <p:cNvSpPr/>
          <p:nvPr/>
        </p:nvSpPr>
        <p:spPr bwMode="auto">
          <a:xfrm>
            <a:off x="4347000" y="4500000"/>
            <a:ext cx="108000" cy="324000"/>
          </a:xfrm>
          <a:prstGeom prst="up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82000" y="6534000"/>
            <a:ext cx="1678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DC: Data Center</a:t>
            </a:r>
          </a:p>
        </p:txBody>
      </p:sp>
    </p:spTree>
    <p:extLst>
      <p:ext uri="{BB962C8B-B14F-4D97-AF65-F5344CB8AC3E}">
        <p14:creationId xmlns:p14="http://schemas.microsoft.com/office/powerpoint/2010/main" val="366180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  <p:bldP spid="9" grpId="0" animBg="1"/>
      <p:bldP spid="10" grpId="0" animBg="1"/>
      <p:bldP spid="12" grpId="0" animBg="1"/>
      <p:bldP spid="1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56219" y="1563044"/>
            <a:ext cx="3085781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/>
                <a:cs typeface="Arial" charset="0"/>
              </a:rPr>
              <a:t>Use for DRAM memory extension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 flipV="1">
            <a:off x="2308475" y="1321265"/>
            <a:ext cx="2083526" cy="1359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478147" y="1044000"/>
            <a:ext cx="3819956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Use of </a:t>
            </a:r>
            <a:r>
              <a:rPr kumimoji="0" lang="en-US" alt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Optane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memories in data centers</a:t>
            </a: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2276725" y="1412165"/>
            <a:ext cx="60325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000" y="1848067"/>
            <a:ext cx="4770000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Optane</a:t>
            </a:r>
            <a:r>
              <a:rPr lang="en-US" sz="1400" dirty="0" smtClean="0"/>
              <a:t> memories are implemented </a:t>
            </a:r>
          </a:p>
          <a:p>
            <a:pPr algn="ctr"/>
            <a:r>
              <a:rPr lang="en-US" sz="1400" dirty="0" smtClean="0"/>
              <a:t>as </a:t>
            </a:r>
            <a:r>
              <a:rPr lang="en-US" sz="1400" dirty="0" smtClean="0">
                <a:solidFill>
                  <a:srgbClr val="FF0000"/>
                </a:solidFill>
              </a:rPr>
              <a:t>memory cards </a:t>
            </a:r>
            <a:r>
              <a:rPr lang="en-US" sz="1400" dirty="0" smtClean="0"/>
              <a:t>to be inserted</a:t>
            </a:r>
          </a:p>
          <a:p>
            <a:pPr algn="ctr">
              <a:spcAft>
                <a:spcPts val="400"/>
              </a:spcAft>
            </a:pPr>
            <a:r>
              <a:rPr lang="en-US" sz="1400" dirty="0" smtClean="0"/>
              <a:t>into the server DIMM slots.</a:t>
            </a:r>
          </a:p>
          <a:p>
            <a:pPr algn="ctr">
              <a:spcAft>
                <a:spcPts val="200"/>
              </a:spcAft>
            </a:pPr>
            <a:r>
              <a:rPr lang="en-US" sz="1400" dirty="0" smtClean="0">
                <a:solidFill>
                  <a:srgbClr val="0070C0"/>
                </a:solidFill>
              </a:rPr>
              <a:t>It extends memory size and adds non-</a:t>
            </a:r>
            <a:r>
              <a:rPr lang="en-US" sz="1400" dirty="0" err="1" smtClean="0">
                <a:solidFill>
                  <a:srgbClr val="0070C0"/>
                </a:solidFill>
              </a:rPr>
              <a:t>volatibility</a:t>
            </a:r>
            <a:r>
              <a:rPr lang="en-US" sz="1400" dirty="0" smtClean="0"/>
              <a:t>.</a:t>
            </a:r>
          </a:p>
          <a:p>
            <a:pPr algn="ctr"/>
            <a:r>
              <a:rPr lang="en-US" sz="1400" dirty="0" smtClean="0"/>
              <a:t>Data can safely be kept on the </a:t>
            </a:r>
            <a:r>
              <a:rPr lang="en-US" sz="1400" dirty="0" err="1" smtClean="0"/>
              <a:t>Optane</a:t>
            </a:r>
            <a:endParaRPr lang="en-US" sz="1400" dirty="0" smtClean="0"/>
          </a:p>
          <a:p>
            <a:pPr algn="ctr"/>
            <a:r>
              <a:rPr lang="en-US" sz="1400" dirty="0" smtClean="0"/>
              <a:t>module without copying it back to HDD.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2000" y="3174779"/>
            <a:ext cx="108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Example</a:t>
            </a:r>
          </a:p>
        </p:txBody>
      </p:sp>
      <p:sp>
        <p:nvSpPr>
          <p:cNvPr id="16" name="TextBox 15"/>
          <p:cNvSpPr txBox="1"/>
          <p:nvPr/>
        </p:nvSpPr>
        <p:spPr>
          <a:xfrm flipH="1">
            <a:off x="162000" y="3433396"/>
            <a:ext cx="4677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Intel’s </a:t>
            </a:r>
            <a:r>
              <a:rPr lang="en-US" sz="1400" i="1" dirty="0" err="1" smtClean="0"/>
              <a:t>Optane</a:t>
            </a:r>
            <a:r>
              <a:rPr lang="en-US" sz="1400" i="1" dirty="0" smtClean="0"/>
              <a:t> DCPMM memory modules (2019)</a:t>
            </a:r>
          </a:p>
          <a:p>
            <a:pPr algn="ctr"/>
            <a:r>
              <a:rPr lang="en-US" sz="1400" i="1" dirty="0" smtClean="0"/>
              <a:t>(Data Center Persistent Memory Modules) [</a:t>
            </a:r>
            <a:r>
              <a:rPr lang="hu-HU" sz="1400" i="1" dirty="0" smtClean="0"/>
              <a:t>253</a:t>
            </a:r>
            <a:r>
              <a:rPr lang="en-US" sz="1400" i="1" dirty="0" smtClean="0"/>
              <a:t>]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11" y="4211699"/>
            <a:ext cx="3478477" cy="205230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62000" y="6406223"/>
            <a:ext cx="2520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128/256/512 GB modules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1438" y="461620"/>
            <a:ext cx="5213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Use of </a:t>
            </a:r>
            <a:r>
              <a:rPr lang="en-US" dirty="0" err="1" smtClean="0">
                <a:solidFill>
                  <a:schemeClr val="accent6"/>
                </a:solidFill>
              </a:rPr>
              <a:t>Optane</a:t>
            </a:r>
            <a:r>
              <a:rPr lang="en-US" dirty="0" smtClean="0">
                <a:solidFill>
                  <a:schemeClr val="accent6"/>
                </a:solidFill>
              </a:rPr>
              <a:t> memories </a:t>
            </a:r>
            <a:r>
              <a:rPr lang="en-US" dirty="0">
                <a:solidFill>
                  <a:schemeClr val="accent6"/>
                </a:solidFill>
              </a:rPr>
              <a:t>in data centers </a:t>
            </a:r>
            <a:r>
              <a:rPr lang="en-US" dirty="0" smtClean="0">
                <a:solidFill>
                  <a:schemeClr val="accent6"/>
                </a:solidFill>
              </a:rPr>
              <a:t>-</a:t>
            </a:r>
            <a:r>
              <a:rPr lang="en-US" dirty="0">
                <a:solidFill>
                  <a:schemeClr val="accent6"/>
                </a:solidFill>
              </a:rPr>
              <a:t>2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2.2 Optane</a:t>
            </a:r>
            <a:r>
              <a:rPr lang="en-US" dirty="0" smtClean="0"/>
              <a:t> memories </a:t>
            </a:r>
            <a:r>
              <a:rPr lang="hu-HU" dirty="0" smtClean="0"/>
              <a:t>(</a:t>
            </a:r>
            <a:r>
              <a:rPr lang="en-US" dirty="0" smtClean="0"/>
              <a:t>9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27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94" name="Picture 2" descr="dram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658813"/>
            <a:ext cx="4537075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5403" name="Text Box 11"/>
          <p:cNvSpPr txBox="1">
            <a:spLocks noChangeArrowheads="1"/>
          </p:cNvSpPr>
          <p:nvPr/>
        </p:nvSpPr>
        <p:spPr bwMode="auto">
          <a:xfrm>
            <a:off x="264614" y="1449225"/>
            <a:ext cx="184217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All these </a:t>
            </a:r>
            <a:r>
              <a:rPr kumimoji="0" lang="hu-H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DIMM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are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8-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</a:t>
            </a:r>
            <a:r>
              <a:rPr kumimoji="0" lang="hu-H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yte </a:t>
            </a:r>
            <a:r>
              <a:rPr kumimoji="0" lang="hu-HU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wide</a:t>
            </a:r>
            <a:endParaRPr kumimoji="0" lang="en-US" alt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(+8-bit if ECC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dirty="0" smtClean="0">
                <a:solidFill>
                  <a:schemeClr val="tx1"/>
                </a:solidFill>
              </a:rPr>
              <a:t>supported)</a:t>
            </a:r>
            <a:endParaRPr kumimoji="0" lang="en-US" alt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15404" name="Text Box 12"/>
          <p:cNvSpPr txBox="1">
            <a:spLocks noChangeArrowheads="1"/>
          </p:cNvSpPr>
          <p:nvPr/>
        </p:nvSpPr>
        <p:spPr bwMode="auto">
          <a:xfrm>
            <a:off x="77842" y="465095"/>
            <a:ext cx="317106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Width of DRAM interfaces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(Pin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counts of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DIMMs) -1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315407" name="Picture 15" descr="ddr4-2400-modu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5405438"/>
            <a:ext cx="4906963" cy="163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5413" name="Group 21"/>
          <p:cNvGrpSpPr>
            <a:grpSpLocks/>
          </p:cNvGrpSpPr>
          <p:nvPr/>
        </p:nvGrpSpPr>
        <p:grpSpPr bwMode="auto">
          <a:xfrm>
            <a:off x="2378075" y="1065213"/>
            <a:ext cx="6677025" cy="5230812"/>
            <a:chOff x="1498" y="503"/>
            <a:chExt cx="4206" cy="3295"/>
          </a:xfrm>
        </p:grpSpPr>
        <p:sp>
          <p:nvSpPr>
            <p:cNvPr id="315395" name="Text Box 3"/>
            <p:cNvSpPr txBox="1">
              <a:spLocks noChangeArrowheads="1"/>
            </p:cNvSpPr>
            <p:nvPr/>
          </p:nvSpPr>
          <p:spPr bwMode="auto">
            <a:xfrm>
              <a:off x="1498" y="503"/>
              <a:ext cx="528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SDRAM</a:t>
              </a: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(SDR)</a:t>
              </a: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15396" name="Text Box 4"/>
            <p:cNvSpPr txBox="1">
              <a:spLocks noChangeArrowheads="1"/>
            </p:cNvSpPr>
            <p:nvPr/>
          </p:nvSpPr>
          <p:spPr bwMode="auto">
            <a:xfrm>
              <a:off x="1511" y="1235"/>
              <a:ext cx="36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DDR</a:t>
              </a: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315397" name="Text Box 5"/>
            <p:cNvSpPr txBox="1">
              <a:spLocks noChangeArrowheads="1"/>
            </p:cNvSpPr>
            <p:nvPr/>
          </p:nvSpPr>
          <p:spPr bwMode="auto">
            <a:xfrm>
              <a:off x="1503" y="2052"/>
              <a:ext cx="43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DDR2</a:t>
              </a: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315398" name="Text Box 6"/>
            <p:cNvSpPr txBox="1">
              <a:spLocks noChangeArrowheads="1"/>
            </p:cNvSpPr>
            <p:nvPr/>
          </p:nvSpPr>
          <p:spPr bwMode="auto">
            <a:xfrm>
              <a:off x="1503" y="2812"/>
              <a:ext cx="43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DDR3</a:t>
              </a: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315399" name="Text Box 7"/>
            <p:cNvSpPr txBox="1">
              <a:spLocks noChangeArrowheads="1"/>
            </p:cNvSpPr>
            <p:nvPr/>
          </p:nvSpPr>
          <p:spPr bwMode="auto">
            <a:xfrm>
              <a:off x="5152" y="575"/>
              <a:ext cx="55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168-pin</a:t>
              </a: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315400" name="Text Box 8"/>
            <p:cNvSpPr txBox="1">
              <a:spLocks noChangeArrowheads="1"/>
            </p:cNvSpPr>
            <p:nvPr/>
          </p:nvSpPr>
          <p:spPr bwMode="auto">
            <a:xfrm>
              <a:off x="5152" y="1235"/>
              <a:ext cx="55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184-pin</a:t>
              </a: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315401" name="Text Box 9"/>
            <p:cNvSpPr txBox="1">
              <a:spLocks noChangeArrowheads="1"/>
            </p:cNvSpPr>
            <p:nvPr/>
          </p:nvSpPr>
          <p:spPr bwMode="auto">
            <a:xfrm>
              <a:off x="5112" y="2067"/>
              <a:ext cx="55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240-pin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315402" name="Text Box 10"/>
            <p:cNvSpPr txBox="1">
              <a:spLocks noChangeArrowheads="1"/>
            </p:cNvSpPr>
            <p:nvPr/>
          </p:nvSpPr>
          <p:spPr bwMode="auto">
            <a:xfrm>
              <a:off x="5152" y="2828"/>
              <a:ext cx="55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240-pin</a:t>
              </a: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315408" name="Text Box 6"/>
            <p:cNvSpPr txBox="1">
              <a:spLocks noChangeArrowheads="1"/>
            </p:cNvSpPr>
            <p:nvPr/>
          </p:nvSpPr>
          <p:spPr bwMode="auto">
            <a:xfrm>
              <a:off x="1511" y="3606"/>
              <a:ext cx="4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DDR</a:t>
              </a:r>
              <a:r>
                <a:rPr kumimoji="0" lang="hu-HU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4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15409" name="Text Box 10"/>
            <p:cNvSpPr txBox="1">
              <a:spLocks noChangeArrowheads="1"/>
            </p:cNvSpPr>
            <p:nvPr/>
          </p:nvSpPr>
          <p:spPr bwMode="auto">
            <a:xfrm>
              <a:off x="5152" y="3606"/>
              <a:ext cx="53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</a:t>
              </a:r>
              <a:r>
                <a:rPr kumimoji="0" lang="hu-HU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84</a:t>
              </a:r>
              <a:r>
                <a:rPr kumimoji="0" lang="hu-HU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-pin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pic>
        <p:nvPicPr>
          <p:cNvPr id="315410" name="Picture 2" descr="dram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658813"/>
            <a:ext cx="4537075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5411" name="Picture 19" descr="ddr4-2400-modu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5380038"/>
            <a:ext cx="4906963" cy="163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Connecting memory channels to client platforms </a:t>
            </a:r>
            <a:r>
              <a:rPr lang="hu-HU" dirty="0" smtClean="0"/>
              <a:t>(</a:t>
            </a:r>
            <a:r>
              <a:rPr lang="en-US" dirty="0" smtClean="0"/>
              <a:t>3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775010" y="639068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000" y="6444000"/>
            <a:ext cx="3419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dirty="0" smtClean="0">
                <a:latin typeface="+mj-lt"/>
              </a:rPr>
              <a:t>ECC: Error Checking and Correction</a:t>
            </a:r>
          </a:p>
        </p:txBody>
      </p:sp>
    </p:spTree>
    <p:extLst>
      <p:ext uri="{BB962C8B-B14F-4D97-AF65-F5344CB8AC3E}">
        <p14:creationId xmlns:p14="http://schemas.microsoft.com/office/powerpoint/2010/main" val="95224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66" b="17358"/>
          <a:stretch/>
        </p:blipFill>
        <p:spPr>
          <a:xfrm>
            <a:off x="225000" y="1089000"/>
            <a:ext cx="8757000" cy="324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7000" y="5814000"/>
            <a:ext cx="1992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VM: Virtual Machine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438" y="463990"/>
            <a:ext cx="7284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Example for </a:t>
            </a:r>
            <a:r>
              <a:rPr lang="en-US" dirty="0" smtClean="0">
                <a:solidFill>
                  <a:schemeClr val="accent6"/>
                </a:solidFill>
              </a:rPr>
              <a:t>using </a:t>
            </a:r>
            <a:r>
              <a:rPr lang="en-US" dirty="0" err="1" smtClean="0">
                <a:solidFill>
                  <a:schemeClr val="accent6"/>
                </a:solidFill>
              </a:rPr>
              <a:t>Optane</a:t>
            </a:r>
            <a:r>
              <a:rPr lang="en-US" dirty="0" smtClean="0">
                <a:solidFill>
                  <a:schemeClr val="accent6"/>
                </a:solidFill>
              </a:rPr>
              <a:t> memory as </a:t>
            </a:r>
            <a:r>
              <a:rPr lang="en-US" dirty="0">
                <a:solidFill>
                  <a:schemeClr val="accent6"/>
                </a:solidFill>
              </a:rPr>
              <a:t>DRAM </a:t>
            </a:r>
            <a:r>
              <a:rPr lang="en-US" dirty="0" smtClean="0">
                <a:solidFill>
                  <a:schemeClr val="accent6"/>
                </a:solidFill>
              </a:rPr>
              <a:t>extension </a:t>
            </a:r>
            <a:r>
              <a:rPr lang="en-US" dirty="0" smtClean="0"/>
              <a:t>[</a:t>
            </a:r>
            <a:r>
              <a:rPr lang="hu-HU" dirty="0" smtClean="0"/>
              <a:t>254</a:t>
            </a:r>
            <a:r>
              <a:rPr lang="en-US" dirty="0" smtClean="0"/>
              <a:t>]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2.2 Optane</a:t>
            </a:r>
            <a:r>
              <a:rPr lang="en-US" dirty="0" smtClean="0"/>
              <a:t> memories </a:t>
            </a:r>
            <a:r>
              <a:rPr lang="hu-HU" dirty="0" smtClean="0"/>
              <a:t>(</a:t>
            </a:r>
            <a:r>
              <a:rPr lang="en-US" dirty="0" smtClean="0"/>
              <a:t>10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08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85073" y="1639728"/>
            <a:ext cx="302807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Use as DRAM memory extension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109767" y="1627028"/>
            <a:ext cx="3173946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Use as faster SSD than NAND SSD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 flipV="1">
            <a:off x="2308475" y="1366265"/>
            <a:ext cx="2083526" cy="1359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flipH="1" flipV="1">
            <a:off x="4423750" y="1370181"/>
            <a:ext cx="2132873" cy="13204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478147" y="1089000"/>
            <a:ext cx="3819956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Use of </a:t>
            </a:r>
            <a:r>
              <a:rPr kumimoji="0" lang="en-US" alt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Optane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memories in data centers</a:t>
            </a: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524874" y="1455578"/>
            <a:ext cx="7200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2276725" y="1457165"/>
            <a:ext cx="60325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pic>
        <p:nvPicPr>
          <p:cNvPr id="21" name="Picture 2" descr="https://images.anandtech.com/doci/11209/intel_ssd_4800_standardangle1_onwhite_rgb_small_678x45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4" t="11752" r="5672" b="7019"/>
          <a:stretch/>
        </p:blipFill>
        <p:spPr bwMode="auto">
          <a:xfrm>
            <a:off x="5157000" y="3553579"/>
            <a:ext cx="3065286" cy="242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942000" y="2737124"/>
            <a:ext cx="108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13146" y="2992678"/>
            <a:ext cx="5338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</a:t>
            </a:r>
            <a:r>
              <a:rPr kumimoji="0" 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Optane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DC P4800x </a:t>
            </a:r>
            <a:r>
              <a:rPr kumimoji="0" 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3.0 x4 </a:t>
            </a:r>
            <a:r>
              <a:rPr kumimoji="0" 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NVMe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(2017) </a:t>
            </a:r>
            <a:r>
              <a:rPr kumimoji="0" lang="en-US" sz="1400" b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255</a:t>
            </a:r>
            <a:r>
              <a:rPr kumimoji="0" lang="en-US" sz="1400" b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Micron X100, </a:t>
            </a:r>
            <a:r>
              <a:rPr kumimoji="0" 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3.0 x16 </a:t>
            </a:r>
            <a:r>
              <a:rPr kumimoji="0" 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i.f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(2019)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75077" y="5977124"/>
            <a:ext cx="4188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375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GB – 1.5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TB (1000-2000 $)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interface with standard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NVMe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protocol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63007" y="1945512"/>
            <a:ext cx="38700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They have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lower access latency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provide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higher throughput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endurability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than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SSD drives.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644" y="461620"/>
            <a:ext cx="5213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accent6"/>
                </a:solidFill>
              </a:rPr>
              <a:t>Use of </a:t>
            </a:r>
            <a:r>
              <a:rPr lang="en-US" dirty="0" err="1" smtClean="0">
                <a:solidFill>
                  <a:schemeClr val="accent6"/>
                </a:solidFill>
              </a:rPr>
              <a:t>Optane</a:t>
            </a:r>
            <a:r>
              <a:rPr lang="en-US" dirty="0" smtClean="0">
                <a:solidFill>
                  <a:schemeClr val="accent6"/>
                </a:solidFill>
              </a:rPr>
              <a:t> memories </a:t>
            </a:r>
            <a:r>
              <a:rPr lang="en-US" dirty="0">
                <a:solidFill>
                  <a:schemeClr val="accent6"/>
                </a:solidFill>
              </a:rPr>
              <a:t>in data centers -3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2.2 Optane</a:t>
            </a:r>
            <a:r>
              <a:rPr lang="en-US" dirty="0" smtClean="0"/>
              <a:t> memories </a:t>
            </a:r>
            <a:r>
              <a:rPr lang="hu-HU" dirty="0" smtClean="0"/>
              <a:t>(</a:t>
            </a:r>
            <a:r>
              <a:rPr lang="en-US" dirty="0" smtClean="0"/>
              <a:t>11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49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5" grpId="0"/>
      <p:bldP spid="2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ages.anandtech.com/doci/11209/intel_ssd_4800_flatback_rgb_small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6" t="6987" r="3395" b="7172"/>
          <a:stretch/>
        </p:blipFill>
        <p:spPr bwMode="auto">
          <a:xfrm>
            <a:off x="118047" y="1269000"/>
            <a:ext cx="8953953" cy="41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061" y="461037"/>
            <a:ext cx="8041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Example: </a:t>
            </a:r>
            <a:r>
              <a:rPr lang="en-US" dirty="0" smtClean="0">
                <a:solidFill>
                  <a:schemeClr val="accent6"/>
                </a:solidFill>
              </a:rPr>
              <a:t>Intel’s </a:t>
            </a:r>
            <a:r>
              <a:rPr lang="en-US" dirty="0" err="1">
                <a:solidFill>
                  <a:schemeClr val="accent6"/>
                </a:solidFill>
              </a:rPr>
              <a:t>Optane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DC </a:t>
            </a:r>
            <a:r>
              <a:rPr lang="en-US" dirty="0">
                <a:solidFill>
                  <a:schemeClr val="accent6"/>
                </a:solidFill>
              </a:rPr>
              <a:t>P4800X (375GB) </a:t>
            </a:r>
            <a:r>
              <a:rPr lang="en-US" dirty="0" smtClean="0">
                <a:solidFill>
                  <a:schemeClr val="accent6"/>
                </a:solidFill>
              </a:rPr>
              <a:t>SSD on a </a:t>
            </a:r>
            <a:r>
              <a:rPr lang="en-US" dirty="0" err="1" smtClean="0">
                <a:solidFill>
                  <a:schemeClr val="accent6"/>
                </a:solidFill>
              </a:rPr>
              <a:t>PCIe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card </a:t>
            </a:r>
          </a:p>
          <a:p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 with </a:t>
            </a:r>
            <a:r>
              <a:rPr lang="en-US" dirty="0" err="1" smtClean="0">
                <a:solidFill>
                  <a:schemeClr val="accent6"/>
                </a:solidFill>
              </a:rPr>
              <a:t>NVMe</a:t>
            </a:r>
            <a:r>
              <a:rPr lang="en-US" dirty="0" smtClean="0">
                <a:solidFill>
                  <a:schemeClr val="accent6"/>
                </a:solidFill>
              </a:rPr>
              <a:t> interface </a:t>
            </a:r>
            <a:r>
              <a:rPr lang="en-US" dirty="0" smtClean="0"/>
              <a:t>[</a:t>
            </a:r>
            <a:r>
              <a:rPr lang="hu-HU" dirty="0" smtClean="0"/>
              <a:t>255</a:t>
            </a:r>
            <a:r>
              <a:rPr lang="en-US" dirty="0" smtClean="0"/>
              <a:t>]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7000" y="6399000"/>
            <a:ext cx="2510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DC: means datacenter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2.2 Optane</a:t>
            </a:r>
            <a:r>
              <a:rPr lang="en-US" dirty="0" smtClean="0"/>
              <a:t> memories </a:t>
            </a:r>
            <a:r>
              <a:rPr lang="hu-HU" dirty="0" smtClean="0"/>
              <a:t>(</a:t>
            </a:r>
            <a:r>
              <a:rPr lang="en-US" dirty="0" smtClean="0"/>
              <a:t>12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89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7235" y="1588890"/>
            <a:ext cx="38247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300" b="1" dirty="0" smtClean="0">
                <a:solidFill>
                  <a:srgbClr val="000000"/>
                </a:solidFill>
                <a:cs typeface="Arial" charset="0"/>
              </a:rPr>
              <a:t>Used </a:t>
            </a:r>
            <a:r>
              <a:rPr lang="en-US" altLang="en-US" sz="1300" b="1" dirty="0">
                <a:solidFill>
                  <a:srgbClr val="000000"/>
                </a:solidFill>
                <a:cs typeface="Arial" charset="0"/>
              </a:rPr>
              <a:t>as a cache for a SATA </a:t>
            </a:r>
            <a:r>
              <a:rPr lang="en-US" altLang="en-US" sz="1300" b="1" dirty="0" smtClean="0">
                <a:solidFill>
                  <a:srgbClr val="000000"/>
                </a:solidFill>
                <a:cs typeface="Arial" charset="0"/>
              </a:rPr>
              <a:t>HDD,</a:t>
            </a:r>
            <a:endParaRPr lang="en-US" altLang="en-US" sz="1300" b="1" dirty="0">
              <a:solidFill>
                <a:srgbClr val="000000"/>
              </a:solidFill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300" b="1" dirty="0">
                <a:solidFill>
                  <a:srgbClr val="000000"/>
                </a:solidFill>
                <a:cs typeface="Arial" charset="0"/>
              </a:rPr>
              <a:t>i</a:t>
            </a:r>
            <a:r>
              <a:rPr kumimoji="0" lang="en-US" alt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mplemented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as an add-on 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memory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card</a:t>
            </a: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 flipV="1">
            <a:off x="2308475" y="1363862"/>
            <a:ext cx="2083526" cy="1359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302192" y="1096429"/>
            <a:ext cx="4132542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Use of </a:t>
            </a:r>
            <a:r>
              <a:rPr kumimoji="0" lang="en-US" alt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Optane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memories in client platforms</a:t>
            </a: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2276725" y="1454762"/>
            <a:ext cx="60325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438" y="461620"/>
            <a:ext cx="8955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2D2D8A"/>
                </a:solidFill>
              </a:rPr>
              <a:t>b) Use </a:t>
            </a:r>
            <a:r>
              <a:rPr lang="en-US" dirty="0">
                <a:solidFill>
                  <a:srgbClr val="2D2D8A"/>
                </a:solidFill>
              </a:rPr>
              <a:t>of </a:t>
            </a:r>
            <a:r>
              <a:rPr lang="en-US" dirty="0" err="1" smtClean="0">
                <a:solidFill>
                  <a:srgbClr val="2D2D8A"/>
                </a:solidFill>
              </a:rPr>
              <a:t>Optane</a:t>
            </a:r>
            <a:r>
              <a:rPr lang="en-US" dirty="0" smtClean="0">
                <a:solidFill>
                  <a:srgbClr val="2D2D8A"/>
                </a:solidFill>
              </a:rPr>
              <a:t> memories </a:t>
            </a:r>
            <a:r>
              <a:rPr lang="en-US" dirty="0">
                <a:solidFill>
                  <a:srgbClr val="2D2D8A"/>
                </a:solidFill>
              </a:rPr>
              <a:t>in client platforms </a:t>
            </a:r>
            <a:r>
              <a:rPr lang="en-US" dirty="0" smtClean="0">
                <a:solidFill>
                  <a:srgbClr val="2D2D8A"/>
                </a:solidFill>
              </a:rPr>
              <a:t>-1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7000" y="2054114"/>
            <a:ext cx="4140462" cy="1436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1. gen.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used as a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cache for 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SATA HDD boot drive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 gen.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used as a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cache for 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SATA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HDD data drive.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Implemented on an M.2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card (22 x 80 mm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3.0 x2,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NVMe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standard interface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8315" y="3490780"/>
            <a:ext cx="10486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Examples</a:t>
            </a:r>
          </a:p>
        </p:txBody>
      </p:sp>
      <p:pic>
        <p:nvPicPr>
          <p:cNvPr id="11266" name="Picture 2" descr="https://images.anandtech.com/doci/11210/imgp7358_678x45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6" t="25371" r="8996" b="16812"/>
          <a:stretch/>
        </p:blipFill>
        <p:spPr bwMode="auto">
          <a:xfrm>
            <a:off x="117000" y="4428557"/>
            <a:ext cx="4460904" cy="130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30485" y="3753557"/>
            <a:ext cx="5276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1. gen.: Intel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Optane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Memory 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Series (2017) </a:t>
            </a:r>
            <a:r>
              <a:rPr kumimoji="0" lang="en-US" sz="1400" b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256</a:t>
            </a:r>
            <a:r>
              <a:rPr kumimoji="0" lang="en-US" sz="1400" b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 gen.: Intel </a:t>
            </a:r>
            <a:r>
              <a:rPr kumimoji="0" 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Optane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Memory M10 Series (2018)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37000" y="6444616"/>
            <a:ext cx="12843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~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50 - 200 $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2000" y="5830780"/>
            <a:ext cx="3834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gen.: 16/32 GB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Optane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memory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gen.: 16/32/64 GB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Optane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memory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2.2 Optane</a:t>
            </a:r>
            <a:r>
              <a:rPr lang="en-US" dirty="0" smtClean="0"/>
              <a:t> memories </a:t>
            </a:r>
            <a:r>
              <a:rPr lang="hu-HU" dirty="0" smtClean="0"/>
              <a:t>(</a:t>
            </a:r>
            <a:r>
              <a:rPr lang="en-US" dirty="0" smtClean="0"/>
              <a:t>13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775010" y="639068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04556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/>
      <p:bldP spid="10" grpId="0" animBg="1"/>
      <p:bldP spid="1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88936"/>
              </p:ext>
            </p:extLst>
          </p:nvPr>
        </p:nvGraphicFramePr>
        <p:xfrm>
          <a:off x="151885" y="1404000"/>
          <a:ext cx="8847138" cy="4353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9903">
                  <a:extLst>
                    <a:ext uri="{9D8B030D-6E8A-4147-A177-3AD203B41FA5}">
                      <a16:colId xmlns:a16="http://schemas.microsoft.com/office/drawing/2014/main" val="1960590050"/>
                    </a:ext>
                  </a:extLst>
                </a:gridCol>
                <a:gridCol w="3330370">
                  <a:extLst>
                    <a:ext uri="{9D8B030D-6E8A-4147-A177-3AD203B41FA5}">
                      <a16:colId xmlns:a16="http://schemas.microsoft.com/office/drawing/2014/main" val="2919459519"/>
                    </a:ext>
                  </a:extLst>
                </a:gridCol>
                <a:gridCol w="3356865">
                  <a:extLst>
                    <a:ext uri="{9D8B030D-6E8A-4147-A177-3AD203B41FA5}">
                      <a16:colId xmlns:a16="http://schemas.microsoft.com/office/drawing/2014/main" val="26801947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 generation</a:t>
                      </a:r>
                      <a:endParaRPr lang="en-US" sz="1400" dirty="0"/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 generation</a:t>
                      </a:r>
                      <a:endParaRPr lang="en-US" sz="1400" dirty="0"/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69949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Storage system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assumed</a:t>
                      </a:r>
                      <a:endParaRPr lang="en-US" sz="1400" dirty="0"/>
                    </a:p>
                  </a:txBody>
                  <a:tcPr anchor="ctr">
                    <a:solidFill>
                      <a:srgbClr val="71B3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SATA HDD Boot</a:t>
                      </a:r>
                      <a:r>
                        <a:rPr lang="en-US" sz="1400" baseline="0" dirty="0" smtClean="0"/>
                        <a:t> drive and</a:t>
                      </a:r>
                    </a:p>
                    <a:p>
                      <a:pPr algn="ctr"/>
                      <a:r>
                        <a:rPr lang="en-US" sz="1400" baseline="0" dirty="0" err="1" smtClean="0"/>
                        <a:t>Optane</a:t>
                      </a:r>
                      <a:r>
                        <a:rPr lang="en-US" sz="1400" baseline="0" dirty="0" smtClean="0"/>
                        <a:t> memory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Fast SATA SSD Boot drive, </a:t>
                      </a:r>
                    </a:p>
                    <a:p>
                      <a:pPr algn="ctr"/>
                      <a:r>
                        <a:rPr lang="en-US" sz="1400" dirty="0" smtClean="0"/>
                        <a:t>a large SATA HDD data drive and</a:t>
                      </a:r>
                    </a:p>
                    <a:p>
                      <a:pPr algn="ctr"/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Optane</a:t>
                      </a:r>
                      <a:r>
                        <a:rPr lang="en-US" sz="1400" dirty="0" smtClean="0"/>
                        <a:t> memory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9635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Principle of operation</a:t>
                      </a:r>
                      <a:endParaRPr lang="en-US" sz="1400" dirty="0"/>
                    </a:p>
                  </a:txBody>
                  <a:tcPr anchor="ctr">
                    <a:solidFill>
                      <a:srgbClr val="71B3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Optane</a:t>
                      </a:r>
                      <a:r>
                        <a:rPr lang="en-US" sz="1400" baseline="0" dirty="0" smtClean="0"/>
                        <a:t> memory serves as a cache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  of the Boot drive (SATA HDD)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Optane</a:t>
                      </a:r>
                      <a:r>
                        <a:rPr lang="en-US" sz="1400" dirty="0" smtClean="0"/>
                        <a:t> memory serves as a cache </a:t>
                      </a:r>
                    </a:p>
                    <a:p>
                      <a:pPr algn="ctr"/>
                      <a:r>
                        <a:rPr lang="en-US" sz="1400" dirty="0" smtClean="0"/>
                        <a:t>  of the large</a:t>
                      </a:r>
                      <a:r>
                        <a:rPr lang="en-US" sz="1400" baseline="0" dirty="0" smtClean="0"/>
                        <a:t> SATA HDD</a:t>
                      </a:r>
                      <a:r>
                        <a:rPr lang="en-US" sz="1400" dirty="0" smtClean="0"/>
                        <a:t> data drive 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12170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Processor support</a:t>
                      </a:r>
                      <a:endParaRPr lang="en-US" sz="1400" dirty="0"/>
                    </a:p>
                  </a:txBody>
                  <a:tcPr anchor="ctr">
                    <a:solidFill>
                      <a:srgbClr val="71B3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7.</a:t>
                      </a:r>
                      <a:r>
                        <a:rPr lang="en-US" sz="1400" baseline="0" dirty="0" smtClean="0"/>
                        <a:t> gen.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 (</a:t>
                      </a:r>
                      <a:r>
                        <a:rPr lang="en-US" sz="1400" baseline="0" dirty="0" err="1" smtClean="0"/>
                        <a:t>Kaby</a:t>
                      </a:r>
                      <a:r>
                        <a:rPr lang="en-US" sz="1400" baseline="0" dirty="0" smtClean="0"/>
                        <a:t> Lake DTs)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i3,i5,i7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8. gen. </a:t>
                      </a:r>
                    </a:p>
                    <a:p>
                      <a:pPr algn="ctr"/>
                      <a:r>
                        <a:rPr lang="en-US" sz="1400" dirty="0" smtClean="0"/>
                        <a:t>(Coffee Lake, except Y-series)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Celeron, Pentium, i3,i5,i7, 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0072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Optane</a:t>
                      </a:r>
                      <a:r>
                        <a:rPr lang="en-US" sz="1400" dirty="0" smtClean="0"/>
                        <a:t> cache memory used</a:t>
                      </a:r>
                      <a:endParaRPr lang="en-US" sz="1400" dirty="0"/>
                    </a:p>
                  </a:txBody>
                  <a:tcPr anchor="ctr">
                    <a:solidFill>
                      <a:srgbClr val="71B3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Optane</a:t>
                      </a:r>
                      <a:r>
                        <a:rPr lang="en-US" sz="1400" dirty="0" smtClean="0"/>
                        <a:t> Memory Series</a:t>
                      </a:r>
                    </a:p>
                    <a:p>
                      <a:pPr algn="ctr"/>
                      <a:r>
                        <a:rPr lang="en-US" sz="1400" dirty="0" smtClean="0"/>
                        <a:t>(16/32 GB)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err="1" smtClean="0">
                          <a:solidFill>
                            <a:schemeClr val="tx1"/>
                          </a:solidFill>
                          <a:effectLst/>
                        </a:rPr>
                        <a:t>Optane</a:t>
                      </a:r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 Memory M10 Series</a:t>
                      </a:r>
                      <a:endParaRPr lang="en-US" sz="14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</a:rPr>
                        <a:t>(16/32/64 GB)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5841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PCH support</a:t>
                      </a:r>
                      <a:endParaRPr lang="en-US" sz="1400" dirty="0"/>
                    </a:p>
                  </a:txBody>
                  <a:tcPr anchor="ctr">
                    <a:solidFill>
                      <a:srgbClr val="71B3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200-series PCH or later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300-series PCH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2258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Driver </a:t>
                      </a:r>
                      <a:endParaRPr lang="en-US" sz="1400" dirty="0"/>
                    </a:p>
                  </a:txBody>
                  <a:tcPr anchor="ctr">
                    <a:solidFill>
                      <a:srgbClr val="71B3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RST 15.5 or later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RST 17.2.0.1009 or later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710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OS</a:t>
                      </a:r>
                      <a:endParaRPr lang="en-US" sz="1400" dirty="0"/>
                    </a:p>
                  </a:txBody>
                  <a:tcPr anchor="ctr">
                    <a:solidFill>
                      <a:srgbClr val="71B3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Windows 10 64-bit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Windows 10 64-bit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5139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Intro</a:t>
                      </a:r>
                      <a:endParaRPr lang="en-US" sz="1400" dirty="0"/>
                    </a:p>
                  </a:txBody>
                  <a:tcPr anchor="ctr">
                    <a:solidFill>
                      <a:srgbClr val="71B3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2017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2018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270437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1500" y="468560"/>
            <a:ext cx="936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Contrasting the use of Intel’s 1. and 2. gen. </a:t>
            </a:r>
            <a:r>
              <a:rPr kumimoji="0" lang="en-US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Optane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memory cards as HDD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 caches in client platforms</a:t>
            </a:r>
            <a:endParaRPr kumimoji="0" lang="en-US" i="0" u="none" strike="noStrike" kern="1200" cap="none" spc="0" normalizeH="0" baseline="0" noProof="0" dirty="0" smtClean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500" y="5859000"/>
            <a:ext cx="8978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Note</a:t>
            </a:r>
            <a:r>
              <a:rPr lang="en-US" sz="1600" dirty="0" smtClean="0"/>
              <a:t> that using </a:t>
            </a:r>
            <a:r>
              <a:rPr lang="en-US" sz="1600" dirty="0" err="1" smtClean="0"/>
              <a:t>Optane</a:t>
            </a:r>
            <a:r>
              <a:rPr lang="en-US" sz="1600" dirty="0" smtClean="0"/>
              <a:t> memories in client platforms require </a:t>
            </a:r>
            <a:r>
              <a:rPr lang="en-US" sz="1600" dirty="0" smtClean="0">
                <a:solidFill>
                  <a:srgbClr val="0070C0"/>
                </a:solidFill>
              </a:rPr>
              <a:t>appropriate PCH, driver,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BIOS</a:t>
            </a:r>
            <a:r>
              <a:rPr lang="en-US" sz="1600" dirty="0" smtClean="0"/>
              <a:t> (not specified in the above Table) and </a:t>
            </a:r>
            <a:r>
              <a:rPr lang="en-US" sz="1600" dirty="0" smtClean="0">
                <a:solidFill>
                  <a:srgbClr val="0070C0"/>
                </a:solidFill>
              </a:rPr>
              <a:t>OS support</a:t>
            </a:r>
            <a:r>
              <a:rPr lang="en-US" sz="1600" dirty="0" smtClean="0"/>
              <a:t>.  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2.2 Optane</a:t>
            </a:r>
            <a:r>
              <a:rPr lang="en-US" dirty="0" smtClean="0"/>
              <a:t> memories </a:t>
            </a:r>
            <a:r>
              <a:rPr lang="hu-HU" dirty="0" smtClean="0"/>
              <a:t>(</a:t>
            </a:r>
            <a:r>
              <a:rPr lang="en-US" dirty="0" smtClean="0"/>
              <a:t>14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 bwMode="auto">
          <a:xfrm>
            <a:off x="2322000" y="1404000"/>
            <a:ext cx="3330000" cy="1125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5652000" y="1404000"/>
            <a:ext cx="3347023" cy="1125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322000" y="3069000"/>
            <a:ext cx="3330000" cy="675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75010" y="639068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000" y="6465446"/>
            <a:ext cx="4145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RST: Rapid Storage Technology (Intel)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2322000" y="4284000"/>
            <a:ext cx="3330000" cy="1125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652000" y="3069000"/>
            <a:ext cx="3330000" cy="675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5652000" y="4284000"/>
            <a:ext cx="3330000" cy="1125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42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5" grpId="0" animBg="1"/>
      <p:bldP spid="7" grpId="0" animBg="1"/>
      <p:bldP spid="12" grpId="0" animBg="1"/>
      <p:bldP spid="13" grpId="0" animBg="1"/>
      <p:bldP spid="1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7000" y="1590607"/>
            <a:ext cx="45352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Use as a cache  to a SATA HDD,</a:t>
            </a:r>
            <a:endParaRPr lang="en-US" altLang="en-US" sz="1300" b="1" dirty="0">
              <a:solidFill>
                <a:srgbClr val="000000"/>
              </a:solidFill>
              <a:cs typeface="Arial" charset="0"/>
            </a:endParaRP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300" b="1" dirty="0" smtClean="0">
                <a:solidFill>
                  <a:srgbClr val="000000"/>
                </a:solidFill>
                <a:cs typeface="Arial" charset="0"/>
              </a:rPr>
              <a:t>implemented </a:t>
            </a:r>
            <a:r>
              <a:rPr lang="en-US" altLang="en-US" sz="1300" b="1" dirty="0">
                <a:solidFill>
                  <a:srgbClr val="000000"/>
                </a:solidFill>
                <a:cs typeface="Arial" charset="0"/>
              </a:rPr>
              <a:t>as an add-on </a:t>
            </a:r>
            <a:r>
              <a:rPr lang="en-US" altLang="en-US" sz="1300" b="1" dirty="0" smtClean="0">
                <a:solidFill>
                  <a:srgbClr val="000000"/>
                </a:solidFill>
                <a:cs typeface="Arial" charset="0"/>
              </a:rPr>
              <a:t>M.2 memory </a:t>
            </a:r>
            <a:r>
              <a:rPr lang="en-US" altLang="en-US" sz="1300" b="1" dirty="0">
                <a:solidFill>
                  <a:srgbClr val="000000"/>
                </a:solidFill>
                <a:cs typeface="Arial" charset="0"/>
              </a:rPr>
              <a:t>card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632242" y="1605720"/>
            <a:ext cx="38547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Use as one component of an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SSD + </a:t>
            </a:r>
            <a:r>
              <a:rPr kumimoji="0" lang="en-US" alt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Optane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M.2 memory module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 flipV="1">
            <a:off x="2308475" y="1317144"/>
            <a:ext cx="2083526" cy="1359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flipH="1" flipV="1">
            <a:off x="4423750" y="1321060"/>
            <a:ext cx="2132873" cy="13204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273338" y="1049711"/>
            <a:ext cx="4190251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Use of </a:t>
            </a:r>
            <a:r>
              <a:rPr kumimoji="0" lang="en-US" alt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Optane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memories in client platforms</a:t>
            </a: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524874" y="1406457"/>
            <a:ext cx="7200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2276725" y="1408044"/>
            <a:ext cx="60325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438" y="431268"/>
            <a:ext cx="5575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Use of </a:t>
            </a:r>
            <a:r>
              <a:rPr lang="en-US" dirty="0" err="1" smtClean="0">
                <a:solidFill>
                  <a:srgbClr val="2D2D8A"/>
                </a:solidFill>
                <a:latin typeface="Verdana"/>
              </a:rPr>
              <a:t>Optane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 memories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in client platforms -2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07000" y="3481223"/>
            <a:ext cx="10486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97000" y="3751223"/>
            <a:ext cx="44598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Optane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Memory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H10 Series (2019) 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258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312849" y="5814000"/>
            <a:ext cx="307135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256 GB SSD with 16 GB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Optane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512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GB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SSD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32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GB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Optane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 TB     SSD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32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GB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Optane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92674" y="6514336"/>
            <a:ext cx="1398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~100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- 250 $</a:t>
            </a:r>
          </a:p>
        </p:txBody>
      </p:sp>
      <p:pic>
        <p:nvPicPr>
          <p:cNvPr id="31" name="Picture 2" descr="https://images.anandtech.com/doci/14249/IMGP472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7" t="14996" r="10448" b="15474"/>
          <a:stretch/>
        </p:blipFill>
        <p:spPr bwMode="auto">
          <a:xfrm>
            <a:off x="4662000" y="4402220"/>
            <a:ext cx="4410000" cy="127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4590813" y="2957121"/>
            <a:ext cx="4128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Implemented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 M.2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card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(22 x 80 mm)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3.0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x4,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NVMe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standard interface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598767" y="2045383"/>
            <a:ext cx="40462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Used as a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cache for an SSD drive with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NVMe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standard interface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(QLC 3D NAND)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while both the NAND drive and the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Optane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memory are placed on the same M.2 card.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2.2 Optane</a:t>
            </a:r>
            <a:r>
              <a:rPr lang="en-US" dirty="0" smtClean="0"/>
              <a:t> memories </a:t>
            </a:r>
            <a:r>
              <a:rPr lang="hu-HU" dirty="0" smtClean="0"/>
              <a:t>(</a:t>
            </a:r>
            <a:r>
              <a:rPr lang="en-US" dirty="0" smtClean="0"/>
              <a:t>15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775010" y="639068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11816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2" grpId="0"/>
      <p:bldP spid="27" grpId="0"/>
      <p:bldP spid="29" grpId="0"/>
      <p:bldP spid="3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00" y="1224000"/>
            <a:ext cx="8272271" cy="39775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438" y="472246"/>
            <a:ext cx="79128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Example: Main parts of Intel’s </a:t>
            </a:r>
            <a:r>
              <a:rPr lang="en-US" dirty="0" err="1">
                <a:solidFill>
                  <a:schemeClr val="accent6"/>
                </a:solidFill>
              </a:rPr>
              <a:t>Optane</a:t>
            </a:r>
            <a:r>
              <a:rPr lang="en-US" dirty="0">
                <a:solidFill>
                  <a:schemeClr val="accent6"/>
                </a:solidFill>
              </a:rPr>
              <a:t> Memory H10 Series (2019</a:t>
            </a:r>
            <a:r>
              <a:rPr lang="en-US" dirty="0" smtClean="0">
                <a:solidFill>
                  <a:schemeClr val="accent6"/>
                </a:solidFill>
              </a:rPr>
              <a:t>)</a:t>
            </a:r>
          </a:p>
          <a:p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 placed on an M.2 card </a:t>
            </a:r>
            <a:r>
              <a:rPr lang="en-US" dirty="0" smtClean="0"/>
              <a:t>[</a:t>
            </a:r>
            <a:r>
              <a:rPr lang="hu-HU" dirty="0" smtClean="0"/>
              <a:t>258</a:t>
            </a:r>
            <a:r>
              <a:rPr lang="en-US" dirty="0" smtClean="0"/>
              <a:t>]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2.2 Optane</a:t>
            </a:r>
            <a:r>
              <a:rPr lang="en-US" dirty="0" smtClean="0"/>
              <a:t> memories </a:t>
            </a:r>
            <a:r>
              <a:rPr lang="hu-HU" dirty="0" smtClean="0"/>
              <a:t>(</a:t>
            </a:r>
            <a:r>
              <a:rPr lang="en-US" dirty="0" smtClean="0"/>
              <a:t>16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17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1249338" y="1813568"/>
            <a:ext cx="6697662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Implementing </a:t>
            </a:r>
            <a:r>
              <a:rPr lang="en-US" altLang="en-US" sz="1900" dirty="0" err="1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PCIe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ports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60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160" y="462799"/>
            <a:ext cx="5158335" cy="9618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Aft>
                <a:spcPts val="300"/>
              </a:spcAft>
            </a:pPr>
            <a:r>
              <a:rPr lang="en-US" dirty="0" smtClean="0">
                <a:solidFill>
                  <a:srgbClr val="2D2D8A"/>
                </a:solidFill>
                <a:latin typeface="Verdana"/>
              </a:rPr>
              <a:t>3. </a:t>
            </a:r>
            <a:r>
              <a:rPr lang="hu-HU" dirty="0" smtClean="0">
                <a:solidFill>
                  <a:srgbClr val="2D2D8A"/>
                </a:solidFill>
                <a:latin typeface="Verdana"/>
              </a:rPr>
              <a:t>Implementing </a:t>
            </a:r>
            <a:r>
              <a:rPr lang="hu-HU" dirty="0">
                <a:solidFill>
                  <a:srgbClr val="2D2D8A"/>
                </a:solidFill>
                <a:latin typeface="Verdana"/>
              </a:rPr>
              <a:t>PCIe </a:t>
            </a:r>
            <a:r>
              <a:rPr lang="hu-HU" dirty="0" smtClean="0">
                <a:solidFill>
                  <a:srgbClr val="2D2D8A"/>
                </a:solidFill>
                <a:latin typeface="Verdana"/>
              </a:rPr>
              <a:t>ports</a:t>
            </a:r>
            <a:endParaRPr lang="en-US" dirty="0" smtClean="0">
              <a:solidFill>
                <a:srgbClr val="2D2D8A"/>
              </a:solidFill>
              <a:latin typeface="Verdana"/>
            </a:endParaRPr>
          </a:p>
          <a:p>
            <a:pPr defTabSz="457200" fontAlgn="base"/>
            <a:r>
              <a:rPr lang="en-US" dirty="0" smtClean="0">
                <a:solidFill>
                  <a:srgbClr val="2D2D8A"/>
                </a:solidFill>
                <a:latin typeface="Verdana"/>
              </a:rPr>
              <a:t>    Evolution of the </a:t>
            </a:r>
            <a:r>
              <a:rPr lang="en-US" dirty="0" err="1" smtClean="0">
                <a:solidFill>
                  <a:srgbClr val="2D2D8A"/>
                </a:solidFill>
                <a:latin typeface="Verdana"/>
              </a:rPr>
              <a:t>PCIe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 interface standard</a:t>
            </a:r>
          </a:p>
          <a:p>
            <a:pPr defTabSz="457200" fontAlgn="base"/>
            <a:endParaRPr lang="hu-HU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7346" y="1186672"/>
            <a:ext cx="8556125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serial </a:t>
            </a:r>
            <a:r>
              <a:rPr lang="en-US" sz="1600" dirty="0" err="1" smtClean="0">
                <a:solidFill>
                  <a:srgbClr val="FF0000"/>
                </a:solidFill>
                <a:latin typeface="+mj-lt"/>
              </a:rPr>
              <a:t>PCIe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bus </a:t>
            </a:r>
            <a:r>
              <a:rPr lang="en-US" sz="1600" dirty="0" smtClean="0">
                <a:latin typeface="+mj-lt"/>
              </a:rPr>
              <a:t>was developed to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replace the slow,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parallel PCI bus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Intel started </a:t>
            </a:r>
            <a:r>
              <a:rPr lang="en-US" sz="1600" dirty="0" smtClean="0">
                <a:latin typeface="+mj-lt"/>
              </a:rPr>
              <a:t>the development work, but soon various industry partners joined</a:t>
            </a:r>
          </a:p>
          <a:p>
            <a:pPr fontAlgn="base"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      and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1. version o</a:t>
            </a:r>
            <a:r>
              <a:rPr lang="en-US" sz="1600" dirty="0" smtClean="0">
                <a:latin typeface="+mj-lt"/>
              </a:rPr>
              <a:t>f the </a:t>
            </a:r>
            <a:r>
              <a:rPr lang="en-US" sz="1600" dirty="0" err="1" smtClean="0">
                <a:latin typeface="+mj-lt"/>
              </a:rPr>
              <a:t>PCIe</a:t>
            </a:r>
            <a:r>
              <a:rPr lang="en-US" sz="1600" dirty="0" smtClean="0">
                <a:latin typeface="+mj-lt"/>
              </a:rPr>
              <a:t> bus was announced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in 2003.  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Until now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five </a:t>
            </a:r>
            <a:r>
              <a:rPr lang="en-US" sz="1600" dirty="0" err="1" smtClean="0">
                <a:solidFill>
                  <a:srgbClr val="FF0000"/>
                </a:solidFill>
                <a:latin typeface="+mj-lt"/>
              </a:rPr>
              <a:t>PCIe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versions </a:t>
            </a:r>
            <a:r>
              <a:rPr lang="en-US" sz="1600" dirty="0" smtClean="0">
                <a:latin typeface="+mj-lt"/>
              </a:rPr>
              <a:t>were released, as shown in the next Table.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3. </a:t>
            </a:r>
            <a:r>
              <a:rPr lang="en-US" dirty="0" smtClean="0"/>
              <a:t>Implementing </a:t>
            </a:r>
            <a:r>
              <a:rPr lang="en-US" dirty="0" err="1" smtClean="0"/>
              <a:t>PCIe</a:t>
            </a:r>
            <a:r>
              <a:rPr lang="en-US" dirty="0" smtClean="0"/>
              <a:t> ports </a:t>
            </a:r>
            <a:r>
              <a:rPr lang="hu-HU" dirty="0" smtClean="0"/>
              <a:t>(1)</a:t>
            </a:r>
            <a:endParaRPr lang="hu-HU" dirty="0"/>
          </a:p>
        </p:txBody>
      </p:sp>
      <p:sp>
        <p:nvSpPr>
          <p:cNvPr id="6" name="TextBox 5"/>
          <p:cNvSpPr txBox="1"/>
          <p:nvPr/>
        </p:nvSpPr>
        <p:spPr>
          <a:xfrm>
            <a:off x="8775010" y="639068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98524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0" y="1230500"/>
          <a:ext cx="9072000" cy="3218870"/>
        </p:xfrm>
        <a:graphic>
          <a:graphicData uri="http://schemas.openxmlformats.org/drawingml/2006/table">
            <a:tbl>
              <a:tblPr/>
              <a:tblGrid>
                <a:gridCol w="1008000">
                  <a:extLst>
                    <a:ext uri="{9D8B030D-6E8A-4147-A177-3AD203B41FA5}">
                      <a16:colId xmlns:a16="http://schemas.microsoft.com/office/drawing/2014/main" val="2587379175"/>
                    </a:ext>
                  </a:extLst>
                </a:gridCol>
                <a:gridCol w="673998">
                  <a:extLst>
                    <a:ext uri="{9D8B030D-6E8A-4147-A177-3AD203B41FA5}">
                      <a16:colId xmlns:a16="http://schemas.microsoft.com/office/drawing/2014/main" val="103625700"/>
                    </a:ext>
                  </a:extLst>
                </a:gridCol>
                <a:gridCol w="1098370">
                  <a:extLst>
                    <a:ext uri="{9D8B030D-6E8A-4147-A177-3AD203B41FA5}">
                      <a16:colId xmlns:a16="http://schemas.microsoft.com/office/drawing/2014/main" val="2617308788"/>
                    </a:ext>
                  </a:extLst>
                </a:gridCol>
                <a:gridCol w="959740">
                  <a:extLst>
                    <a:ext uri="{9D8B030D-6E8A-4147-A177-3AD203B41FA5}">
                      <a16:colId xmlns:a16="http://schemas.microsoft.com/office/drawing/2014/main" val="2183301501"/>
                    </a:ext>
                  </a:extLst>
                </a:gridCol>
                <a:gridCol w="1055715">
                  <a:extLst>
                    <a:ext uri="{9D8B030D-6E8A-4147-A177-3AD203B41FA5}">
                      <a16:colId xmlns:a16="http://schemas.microsoft.com/office/drawing/2014/main" val="228300100"/>
                    </a:ext>
                  </a:extLst>
                </a:gridCol>
                <a:gridCol w="981068">
                  <a:extLst>
                    <a:ext uri="{9D8B030D-6E8A-4147-A177-3AD203B41FA5}">
                      <a16:colId xmlns:a16="http://schemas.microsoft.com/office/drawing/2014/main" val="3094545641"/>
                    </a:ext>
                  </a:extLst>
                </a:gridCol>
                <a:gridCol w="1109034">
                  <a:extLst>
                    <a:ext uri="{9D8B030D-6E8A-4147-A177-3AD203B41FA5}">
                      <a16:colId xmlns:a16="http://schemas.microsoft.com/office/drawing/2014/main" val="837403933"/>
                    </a:ext>
                  </a:extLst>
                </a:gridCol>
                <a:gridCol w="1178075">
                  <a:extLst>
                    <a:ext uri="{9D8B030D-6E8A-4147-A177-3AD203B41FA5}">
                      <a16:colId xmlns:a16="http://schemas.microsoft.com/office/drawing/2014/main" val="3796516069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1566365398"/>
                    </a:ext>
                  </a:extLst>
                </a:gridCol>
              </a:tblGrid>
              <a:tr h="265185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PCI Express</a:t>
                      </a:r>
                      <a:b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</a:b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version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Intro-</a:t>
                      </a:r>
                    </a:p>
                    <a:p>
                      <a:pPr algn="ctr"/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</a:rPr>
                        <a:t>duced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Line </a:t>
                      </a:r>
                      <a:b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</a:b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code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Transfer </a:t>
                      </a:r>
                      <a:b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</a:b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rate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in 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each direction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Throughput 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in each direction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1670539"/>
                  </a:ext>
                </a:extLst>
              </a:tr>
              <a:tr h="7447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×1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×2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×4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×8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×16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338899"/>
                  </a:ext>
                </a:extLst>
              </a:tr>
              <a:tr h="434412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+mn-lt"/>
                        </a:rPr>
                        <a:t>1.0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2003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8b/10b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2.5 GT/s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250 MB/s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n-lt"/>
                        </a:rPr>
                        <a:t>0.50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1.0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n-lt"/>
                        </a:rPr>
                        <a:t>2.0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n-lt"/>
                        </a:rPr>
                        <a:t>4.0 GB/s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8192000"/>
                  </a:ext>
                </a:extLst>
              </a:tr>
              <a:tr h="434412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+mn-lt"/>
                        </a:rPr>
                        <a:t>2.0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n-lt"/>
                        </a:rPr>
                        <a:t>2007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8b/10b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n-lt"/>
                        </a:rPr>
                        <a:t>5.0 GT/s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n-lt"/>
                        </a:rPr>
                        <a:t>500 MB/s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n-lt"/>
                        </a:rPr>
                        <a:t>1.0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n-lt"/>
                        </a:rPr>
                        <a:t>2.0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n-lt"/>
                        </a:rPr>
                        <a:t>4.0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n-lt"/>
                        </a:rPr>
                        <a:t>8.0 GB/s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6945029"/>
                  </a:ext>
                </a:extLst>
              </a:tr>
              <a:tr h="434412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+mn-lt"/>
                        </a:rPr>
                        <a:t>3.0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n-lt"/>
                        </a:rPr>
                        <a:t>2010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128b/130b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n-lt"/>
                        </a:rPr>
                        <a:t>8.0 GT/s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70" dirty="0">
                          <a:latin typeface="+mn-lt"/>
                        </a:rPr>
                        <a:t>984.6 MB/s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n-lt"/>
                        </a:rPr>
                        <a:t>1.97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n-lt"/>
                        </a:rPr>
                        <a:t>3.94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n-lt"/>
                        </a:rPr>
                        <a:t>7.88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n-lt"/>
                        </a:rPr>
                        <a:t>15.8 GB/s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6185683"/>
                  </a:ext>
                </a:extLst>
              </a:tr>
              <a:tr h="434412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+mn-lt"/>
                        </a:rPr>
                        <a:t>4.0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n-lt"/>
                        </a:rPr>
                        <a:t>2017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+mn-lt"/>
                        </a:rPr>
                        <a:t>128b/130b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n-lt"/>
                        </a:rPr>
                        <a:t>16.0 GT/s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n-lt"/>
                        </a:rPr>
                        <a:t>1969 MB/s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n-lt"/>
                        </a:rPr>
                        <a:t>3.94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n-lt"/>
                        </a:rPr>
                        <a:t>7.88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n-lt"/>
                        </a:rPr>
                        <a:t>15.75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n-lt"/>
                        </a:rPr>
                        <a:t>31.5 GB/s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6493110"/>
                  </a:ext>
                </a:extLst>
              </a:tr>
              <a:tr h="43441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5.0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2019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+mn-lt"/>
                        </a:rPr>
                        <a:t>128b/130b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32.0</a:t>
                      </a:r>
                      <a:r>
                        <a:rPr lang="en-US" sz="1400">
                          <a:latin typeface="+mn-lt"/>
                        </a:rPr>
                        <a:t> </a:t>
                      </a:r>
                      <a:r>
                        <a:rPr lang="en-US" sz="1400" smtClean="0">
                          <a:latin typeface="+mn-lt"/>
                        </a:rPr>
                        <a:t>GT/s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n-lt"/>
                        </a:rPr>
                        <a:t>3938 MB/s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n-lt"/>
                        </a:rPr>
                        <a:t>7.88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n-lt"/>
                        </a:rPr>
                        <a:t>15.75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n-lt"/>
                        </a:rPr>
                        <a:t>31.51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63.0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6237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3160" y="460906"/>
            <a:ext cx="6488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features of subsequent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generations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165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950" y="4665446"/>
            <a:ext cx="77468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Each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generation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doubles the throughput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(except the 3. one).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000" y="5020125"/>
            <a:ext cx="7188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Calculation of the throughput for 8b/10b coding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(e.g. for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1.0):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7000" y="6060446"/>
            <a:ext cx="6265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Throughput [byte] = (8.0 GT/s x 128/130)/8 = 984.6 MB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7000" y="5340446"/>
            <a:ext cx="5541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Throughput [byte] = (2.5 GT/s x 8/10)/8 = 250 MB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14" y="5724000"/>
            <a:ext cx="77075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Calculation of the throughput for 128b/130b coding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(e.g. for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3.0):</a:t>
            </a:r>
          </a:p>
        </p:txBody>
      </p:sp>
      <p:sp>
        <p:nvSpPr>
          <p:cNvPr id="11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3. </a:t>
            </a:r>
            <a:r>
              <a:rPr lang="en-US" dirty="0" smtClean="0"/>
              <a:t>Implementing </a:t>
            </a:r>
            <a:r>
              <a:rPr lang="en-US" dirty="0" err="1" smtClean="0"/>
              <a:t>PCIe</a:t>
            </a:r>
            <a:r>
              <a:rPr lang="en-US" dirty="0" smtClean="0"/>
              <a:t> ports </a:t>
            </a:r>
            <a:r>
              <a:rPr lang="hu-HU" dirty="0" smtClean="0"/>
              <a:t>(</a:t>
            </a:r>
            <a:r>
              <a:rPr lang="en-US" dirty="0" smtClean="0"/>
              <a:t>2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6" name="Rectangle 5"/>
          <p:cNvSpPr/>
          <p:nvPr/>
        </p:nvSpPr>
        <p:spPr bwMode="auto">
          <a:xfrm>
            <a:off x="2800875" y="2259000"/>
            <a:ext cx="1980000" cy="219037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75010" y="639068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92116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  <p:bldP spid="9" grpId="0"/>
      <p:bldP spid="10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1. </a:t>
            </a:r>
            <a:r>
              <a:rPr lang="en-US" dirty="0"/>
              <a:t>Connecting memory </a:t>
            </a:r>
            <a:r>
              <a:rPr lang="en-US" dirty="0" smtClean="0"/>
              <a:t>channels to client platforms </a:t>
            </a:r>
            <a:r>
              <a:rPr lang="hu-HU" dirty="0" smtClean="0"/>
              <a:t>(</a:t>
            </a:r>
            <a:r>
              <a:rPr lang="en-US" dirty="0" smtClean="0"/>
              <a:t>4</a:t>
            </a:r>
            <a:r>
              <a:rPr lang="hu-HU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" t="5299" r="2756" b="5299"/>
          <a:stretch/>
        </p:blipFill>
        <p:spPr>
          <a:xfrm>
            <a:off x="3393680" y="1359000"/>
            <a:ext cx="4644000" cy="2042386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567770" y="1899001"/>
            <a:ext cx="6992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DDR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5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8178800" y="1854001"/>
            <a:ext cx="8477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84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-pin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86993" y="1449000"/>
            <a:ext cx="213500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DDR5 </a:t>
            </a:r>
            <a:r>
              <a:rPr kumimoji="0" lang="hu-HU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DIMM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are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2x4</a:t>
            </a:r>
            <a:r>
              <a:rPr kumimoji="0" lang="hu-HU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-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</a:t>
            </a:r>
            <a:r>
              <a:rPr kumimoji="0" lang="hu-H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yte </a:t>
            </a:r>
            <a:r>
              <a:rPr kumimoji="0" lang="hu-HU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wide</a:t>
            </a:r>
            <a:endParaRPr kumimoji="0" lang="en-US" alt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+2x8-bit if ECC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supported [292].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77842" y="465095"/>
            <a:ext cx="32191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Width of DRAM interfaces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(Pin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counts of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DIMMs) -2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75010" y="639068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95446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160" y="462799"/>
            <a:ext cx="5593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3.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Implementing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ports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 client platforms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2044" y="819000"/>
            <a:ext cx="43708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Client platforms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provide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now typically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4578" y="1131940"/>
            <a:ext cx="8354788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16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ports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allow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connecting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single discrete graphics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card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dGPU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number of further ports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attach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SSDs, LAN controllers etc.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through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x2, x4-wide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links.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9578" y="2007260"/>
            <a:ext cx="8053808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ports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may be implemented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either on the chipset or the processor or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both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discussed subsequently.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an example the next Figure shows 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platform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that provides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3. </a:t>
            </a:r>
            <a:r>
              <a:rPr lang="en-US" dirty="0" smtClean="0"/>
              <a:t>Implementing </a:t>
            </a:r>
            <a:r>
              <a:rPr lang="en-US" dirty="0" err="1" smtClean="0"/>
              <a:t>PCIe</a:t>
            </a:r>
            <a:r>
              <a:rPr lang="en-US" dirty="0" smtClean="0"/>
              <a:t> ports </a:t>
            </a:r>
            <a:r>
              <a:rPr lang="hu-HU" dirty="0" smtClean="0"/>
              <a:t>(</a:t>
            </a:r>
            <a:r>
              <a:rPr lang="en-US" dirty="0" smtClean="0"/>
              <a:t>3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9" name="TextBox 8"/>
          <p:cNvSpPr txBox="1"/>
          <p:nvPr/>
        </p:nvSpPr>
        <p:spPr>
          <a:xfrm>
            <a:off x="8775010" y="639068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7000" y="2889000"/>
            <a:ext cx="8580619" cy="1128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fontAlgn="base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16 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PCIe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ports on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the processor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for connecting a discrete graphics card </a:t>
            </a:r>
            <a:endParaRPr lang="en-US" sz="1600" dirty="0" smtClean="0">
              <a:solidFill>
                <a:srgbClr val="000000"/>
              </a:solidFill>
              <a:latin typeface="Verdana"/>
            </a:endParaRPr>
          </a:p>
          <a:p>
            <a:pPr lvl="0" fontAlgn="base">
              <a:spcAft>
                <a:spcPts val="400"/>
              </a:spcAft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(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dGPU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) as well as 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2x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4 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PCIe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ports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for SSDs and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1x 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PCIe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port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for a GLAN (Gigabit LAN) controller</a:t>
            </a:r>
          </a:p>
          <a:p>
            <a:pPr lvl="0" fontAlgn="base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on the Platform Controller Hub (PCH).</a:t>
            </a:r>
          </a:p>
        </p:txBody>
      </p:sp>
    </p:spTree>
    <p:extLst>
      <p:ext uri="{BB962C8B-B14F-4D97-AF65-F5344CB8AC3E}">
        <p14:creationId xmlns:p14="http://schemas.microsoft.com/office/powerpoint/2010/main" val="376045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3160" y="460907"/>
            <a:ext cx="8981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/>
            <a:r>
              <a:rPr lang="en-US" dirty="0">
                <a:solidFill>
                  <a:srgbClr val="2D2D8A"/>
                </a:solidFill>
                <a:latin typeface="Verdana"/>
              </a:rPr>
              <a:t>Example: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Block diagram of Intel’s 8</a:t>
            </a:r>
            <a:r>
              <a:rPr lang="en-US" baseline="30000" dirty="0" smtClean="0">
                <a:solidFill>
                  <a:srgbClr val="2D2D8A"/>
                </a:solidFill>
                <a:latin typeface="Verdana"/>
              </a:rPr>
              <a:t>th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/9th</a:t>
            </a:r>
            <a:r>
              <a:rPr lang="en-US" baseline="30000" dirty="0" smtClean="0">
                <a:solidFill>
                  <a:srgbClr val="2D2D8A"/>
                </a:solidFill>
                <a:latin typeface="Verdana"/>
              </a:rPr>
              <a:t>th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gen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. DT platform providing</a:t>
            </a:r>
          </a:p>
          <a:p>
            <a:pPr defTabSz="457200" fontAlgn="base"/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 16 </a:t>
            </a:r>
            <a:r>
              <a:rPr lang="en-US" dirty="0" err="1" smtClean="0">
                <a:solidFill>
                  <a:srgbClr val="2D2D8A"/>
                </a:solidFill>
                <a:latin typeface="Verdana"/>
              </a:rPr>
              <a:t>PCIe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 ports on the processor and further </a:t>
            </a:r>
            <a:r>
              <a:rPr lang="en-US" dirty="0" err="1" smtClean="0">
                <a:solidFill>
                  <a:srgbClr val="2D2D8A"/>
                </a:solidFill>
                <a:latin typeface="Verdana"/>
              </a:rPr>
              <a:t>PCIe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 ports on the PCH </a:t>
            </a:r>
            <a:r>
              <a:rPr lang="en-US" dirty="0" smtClean="0">
                <a:latin typeface="Verdana"/>
              </a:rPr>
              <a:t>[</a:t>
            </a:r>
            <a:r>
              <a:rPr lang="hu-HU" dirty="0" smtClean="0">
                <a:latin typeface="Verdana"/>
              </a:rPr>
              <a:t>259</a:t>
            </a:r>
            <a:r>
              <a:rPr lang="en-US" dirty="0" smtClean="0">
                <a:latin typeface="Verdana"/>
              </a:rPr>
              <a:t>]</a:t>
            </a:r>
            <a:endParaRPr lang="en-US" dirty="0">
              <a:latin typeface="Verdan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7023" t="18825" r="16617" b="7893"/>
          <a:stretch/>
        </p:blipFill>
        <p:spPr>
          <a:xfrm>
            <a:off x="307492" y="1359000"/>
            <a:ext cx="8657192" cy="537768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398932" y="1467197"/>
            <a:ext cx="3168000" cy="504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5269375" y="3146717"/>
            <a:ext cx="3375000" cy="1530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3. </a:t>
            </a:r>
            <a:r>
              <a:rPr lang="en-US" dirty="0" smtClean="0"/>
              <a:t>Implementing </a:t>
            </a:r>
            <a:r>
              <a:rPr lang="en-US" dirty="0" err="1" smtClean="0"/>
              <a:t>PCIe</a:t>
            </a:r>
            <a:r>
              <a:rPr lang="en-US" dirty="0" smtClean="0"/>
              <a:t> ports </a:t>
            </a:r>
            <a:r>
              <a:rPr lang="hu-HU" dirty="0" smtClean="0"/>
              <a:t>(</a:t>
            </a:r>
            <a:r>
              <a:rPr lang="en-US" dirty="0" smtClean="0"/>
              <a:t>4</a:t>
            </a:r>
            <a:r>
              <a:rPr lang="hu-HU" dirty="0" smtClean="0"/>
              <a:t>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650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7"/>
          <p:cNvSpPr>
            <a:spLocks noChangeArrowheads="1"/>
          </p:cNvSpPr>
          <p:nvPr/>
        </p:nvSpPr>
        <p:spPr bwMode="auto">
          <a:xfrm>
            <a:off x="6853966" y="1884539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300">
              <a:latin typeface="+mj-lt"/>
            </a:endParaRPr>
          </a:p>
        </p:txBody>
      </p:sp>
      <p:sp>
        <p:nvSpPr>
          <p:cNvPr id="4" name="Line 11"/>
          <p:cNvSpPr>
            <a:spLocks noChangeShapeType="1"/>
          </p:cNvSpPr>
          <p:nvPr/>
        </p:nvSpPr>
        <p:spPr bwMode="auto">
          <a:xfrm flipH="1">
            <a:off x="6892066" y="1698802"/>
            <a:ext cx="3175" cy="182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00">
              <a:latin typeface="+mj-lt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475550" y="1968877"/>
            <a:ext cx="2831450" cy="45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300" b="1" dirty="0" smtClean="0">
                <a:latin typeface="+mj-lt"/>
              </a:rPr>
              <a:t>      Number of implemented </a:t>
            </a:r>
            <a:r>
              <a:rPr lang="en-US" altLang="en-US" sz="1300" b="1" dirty="0" err="1" smtClean="0">
                <a:latin typeface="+mj-lt"/>
              </a:rPr>
              <a:t>PCIe</a:t>
            </a:r>
            <a:r>
              <a:rPr lang="en-US" altLang="en-US" sz="1300" b="1" dirty="0" smtClean="0">
                <a:latin typeface="+mj-lt"/>
              </a:rPr>
              <a:t> ports</a:t>
            </a:r>
            <a:endParaRPr lang="hu-HU" altLang="en-US" sz="1300" b="1" dirty="0">
              <a:latin typeface="+mj-lt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298713" y="1975027"/>
            <a:ext cx="2533287" cy="45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300" b="1" dirty="0" smtClean="0">
                <a:latin typeface="+mj-lt"/>
              </a:rPr>
              <a:t>Type of implemented</a:t>
            </a:r>
            <a:endParaRPr lang="en-US" altLang="en-US" sz="1300" b="1" dirty="0">
              <a:latin typeface="+mj-lt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300" b="1" dirty="0" err="1" smtClean="0">
                <a:latin typeface="+mj-lt"/>
              </a:rPr>
              <a:t>PCIe</a:t>
            </a:r>
            <a:r>
              <a:rPr lang="en-US" altLang="en-US" sz="1300" b="1" dirty="0" smtClean="0">
                <a:latin typeface="+mj-lt"/>
              </a:rPr>
              <a:t> ports</a:t>
            </a:r>
            <a:endParaRPr lang="hu-HU" altLang="en-US" sz="1300" b="1" dirty="0">
              <a:latin typeface="+mj-lt"/>
            </a:endParaRPr>
          </a:p>
        </p:txBody>
      </p:sp>
      <p:sp>
        <p:nvSpPr>
          <p:cNvPr id="7" name="Oval 12"/>
          <p:cNvSpPr>
            <a:spLocks noChangeArrowheads="1"/>
          </p:cNvSpPr>
          <p:nvPr/>
        </p:nvSpPr>
        <p:spPr bwMode="auto">
          <a:xfrm>
            <a:off x="4535400" y="187977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300">
              <a:latin typeface="+mj-lt"/>
            </a:endParaRPr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>
            <a:off x="4562387" y="1679752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00">
              <a:latin typeface="+mj-lt"/>
            </a:endParaRPr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1923750" y="190517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300">
              <a:latin typeface="+mj-lt"/>
            </a:endParaRPr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>
            <a:off x="1957087" y="1705152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00">
              <a:latin typeface="+mj-lt"/>
            </a:endParaRP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>
            <a:off x="4560800" y="1476552"/>
            <a:ext cx="0" cy="217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00">
              <a:latin typeface="+mj-lt"/>
            </a:endParaRP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V="1">
            <a:off x="1962000" y="1697214"/>
            <a:ext cx="493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0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7370" y="1971552"/>
            <a:ext cx="30546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 fontAlgn="base">
              <a:spcBef>
                <a:spcPct val="0"/>
              </a:spcBef>
              <a:defRPr/>
            </a:pPr>
            <a:r>
              <a:rPr lang="en-US" altLang="en-US" sz="1300" b="1" dirty="0">
                <a:solidFill>
                  <a:srgbClr val="000000"/>
                </a:solidFill>
                <a:latin typeface="+mj-lt"/>
                <a:cs typeface="Arial" charset="0"/>
              </a:rPr>
              <a:t>Where to </a:t>
            </a:r>
            <a:r>
              <a:rPr lang="en-US" altLang="en-US" sz="1300" b="1" dirty="0" smtClean="0">
                <a:solidFill>
                  <a:srgbClr val="000000"/>
                </a:solidFill>
                <a:latin typeface="+mj-lt"/>
                <a:cs typeface="Arial" charset="0"/>
              </a:rPr>
              <a:t>provide</a:t>
            </a:r>
          </a:p>
          <a:p>
            <a:pPr lvl="0" algn="ctr" defTabSz="457200" fontAlgn="base">
              <a:spcBef>
                <a:spcPct val="0"/>
              </a:spcBef>
              <a:spcAft>
                <a:spcPct val="10000"/>
              </a:spcAft>
              <a:defRPr/>
            </a:pPr>
            <a:r>
              <a:rPr lang="en-US" altLang="en-US" sz="1300" b="1" dirty="0" smtClean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en-US" altLang="en-US" sz="1300" b="1" dirty="0" err="1">
                <a:solidFill>
                  <a:srgbClr val="000000"/>
                </a:solidFill>
                <a:latin typeface="+mj-lt"/>
                <a:cs typeface="Arial" charset="0"/>
              </a:rPr>
              <a:t>PCIe</a:t>
            </a:r>
            <a:r>
              <a:rPr lang="en-US" altLang="en-US" sz="1300" b="1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en-US" altLang="en-US" sz="1300" b="1" dirty="0" smtClean="0">
                <a:solidFill>
                  <a:srgbClr val="000000"/>
                </a:solidFill>
                <a:latin typeface="+mj-lt"/>
                <a:cs typeface="Arial" charset="0"/>
              </a:rPr>
              <a:t>ports on </a:t>
            </a:r>
            <a:r>
              <a:rPr lang="en-US" altLang="en-US" sz="1300" b="1" dirty="0">
                <a:solidFill>
                  <a:srgbClr val="000000"/>
                </a:solidFill>
                <a:latin typeface="+mj-lt"/>
                <a:cs typeface="Arial" charset="0"/>
              </a:rPr>
              <a:t>the platform?</a:t>
            </a:r>
            <a:endParaRPr lang="hu-HU" altLang="en-US" sz="1300" dirty="0">
              <a:solidFill>
                <a:srgbClr val="000000"/>
              </a:solidFill>
              <a:latin typeface="+mj-lt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07859" y="1161552"/>
            <a:ext cx="716414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b="1" dirty="0" smtClean="0">
                <a:latin typeface="+mj-lt"/>
              </a:rPr>
              <a:t>Key aspects of implementing </a:t>
            </a:r>
            <a:r>
              <a:rPr lang="en-US" sz="1300" b="1" dirty="0" err="1" smtClean="0">
                <a:latin typeface="+mj-lt"/>
              </a:rPr>
              <a:t>PCIe</a:t>
            </a:r>
            <a:r>
              <a:rPr lang="en-US" sz="1300" b="1" dirty="0" smtClean="0">
                <a:latin typeface="+mj-lt"/>
              </a:rPr>
              <a:t> ports on client platforms (discussed)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489" y="462305"/>
            <a:ext cx="7169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Key aspects of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implementing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PCIe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ports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on client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platforms</a:t>
            </a:r>
          </a:p>
        </p:txBody>
      </p:sp>
      <p:sp>
        <p:nvSpPr>
          <p:cNvPr id="16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3. </a:t>
            </a:r>
            <a:r>
              <a:rPr lang="en-US" dirty="0" smtClean="0"/>
              <a:t>Implementing </a:t>
            </a:r>
            <a:r>
              <a:rPr lang="en-US" dirty="0" err="1" smtClean="0"/>
              <a:t>PCIe</a:t>
            </a:r>
            <a:r>
              <a:rPr lang="en-US" dirty="0" smtClean="0"/>
              <a:t> ports </a:t>
            </a:r>
            <a:r>
              <a:rPr lang="hu-HU" dirty="0" smtClean="0"/>
              <a:t>(</a:t>
            </a:r>
            <a:r>
              <a:rPr lang="en-US" dirty="0" smtClean="0"/>
              <a:t>5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2" name="TextBox 1"/>
          <p:cNvSpPr txBox="1"/>
          <p:nvPr/>
        </p:nvSpPr>
        <p:spPr>
          <a:xfrm>
            <a:off x="1344195" y="2619000"/>
            <a:ext cx="111280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dirty="0" smtClean="0">
                <a:latin typeface="+mj-lt"/>
              </a:rPr>
              <a:t>(Section a)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54195" y="2619000"/>
            <a:ext cx="111761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dirty="0" smtClean="0">
                <a:latin typeface="+mj-lt"/>
              </a:rPr>
              <a:t>(Section b)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89386" y="2619000"/>
            <a:ext cx="109998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dirty="0" smtClean="0">
                <a:latin typeface="+mj-lt"/>
              </a:rPr>
              <a:t>(Section c)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775010" y="639068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67345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2" grpId="0"/>
      <p:bldP spid="17" grpId="0"/>
      <p:bldP spid="1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24"/>
          <p:cNvSpPr>
            <a:spLocks noChangeShapeType="1"/>
          </p:cNvSpPr>
          <p:nvPr/>
        </p:nvSpPr>
        <p:spPr bwMode="auto">
          <a:xfrm flipV="1">
            <a:off x="2030084" y="1464304"/>
            <a:ext cx="2376881" cy="22822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" name="Rectangle 26"/>
          <p:cNvSpPr>
            <a:spLocks noChangeArrowheads="1"/>
          </p:cNvSpPr>
          <p:nvPr/>
        </p:nvSpPr>
        <p:spPr bwMode="auto">
          <a:xfrm>
            <a:off x="2434702" y="1197763"/>
            <a:ext cx="4289636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Where to provide </a:t>
            </a:r>
            <a:r>
              <a:rPr kumimoji="0" lang="en-US" alt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ports </a:t>
            </a:r>
            <a:r>
              <a:rPr lang="en-US" altLang="en-US" sz="13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 the platform?</a:t>
            </a:r>
            <a:endParaRPr kumimoji="0" lang="hu-HU" altLang="en-US" sz="13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" name="Oval 12"/>
          <p:cNvSpPr>
            <a:spLocks noChangeArrowheads="1"/>
          </p:cNvSpPr>
          <p:nvPr/>
        </p:nvSpPr>
        <p:spPr bwMode="auto">
          <a:xfrm>
            <a:off x="1995425" y="1653017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" name="Line 35"/>
          <p:cNvSpPr>
            <a:spLocks noChangeShapeType="1"/>
          </p:cNvSpPr>
          <p:nvPr/>
        </p:nvSpPr>
        <p:spPr bwMode="auto">
          <a:xfrm flipH="1">
            <a:off x="4406465" y="1466921"/>
            <a:ext cx="1" cy="18075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7" name="Oval 12"/>
          <p:cNvSpPr>
            <a:spLocks noChangeArrowheads="1"/>
          </p:cNvSpPr>
          <p:nvPr/>
        </p:nvSpPr>
        <p:spPr bwMode="auto">
          <a:xfrm>
            <a:off x="4356484" y="1653794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8" name="Line 35"/>
          <p:cNvSpPr>
            <a:spLocks noChangeShapeType="1"/>
          </p:cNvSpPr>
          <p:nvPr/>
        </p:nvSpPr>
        <p:spPr bwMode="auto">
          <a:xfrm>
            <a:off x="4406964" y="1461455"/>
            <a:ext cx="2747114" cy="228268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1062000" y="1791503"/>
            <a:ext cx="154721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ports 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on the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chipset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0" name="Text Box 32"/>
          <p:cNvSpPr txBox="1">
            <a:spLocks noChangeArrowheads="1"/>
          </p:cNvSpPr>
          <p:nvPr/>
        </p:nvSpPr>
        <p:spPr bwMode="auto">
          <a:xfrm>
            <a:off x="2812269" y="1791503"/>
            <a:ext cx="3280064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16 </a:t>
            </a:r>
            <a:r>
              <a:rPr kumimoji="0" lang="en-US" alt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ports for the </a:t>
            </a:r>
            <a:r>
              <a:rPr kumimoji="0" lang="en-US" alt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dGPU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on the processor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further </a:t>
            </a:r>
            <a:r>
              <a:rPr lang="en-US" altLang="en-US" sz="1300" b="1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ports on the chipset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6336983" y="1788695"/>
            <a:ext cx="2060017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ports 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on the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processor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7069594" y="1657964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218" y="463970"/>
            <a:ext cx="5819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457200" fontAlgn="base">
              <a:spcBef>
                <a:spcPct val="0"/>
              </a:spcBef>
              <a:spcAft>
                <a:spcPct val="10000"/>
              </a:spcAft>
              <a:defRPr/>
            </a:pPr>
            <a:r>
              <a:rPr lang="en-US" altLang="en-US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a) Where </a:t>
            </a:r>
            <a:r>
              <a:rPr lang="en-US" altLang="en-US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to </a:t>
            </a:r>
            <a:r>
              <a:rPr lang="en-US" altLang="en-US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provide </a:t>
            </a:r>
            <a:r>
              <a:rPr lang="en-US" altLang="en-US" dirty="0" err="1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PCIe</a:t>
            </a:r>
            <a:r>
              <a:rPr lang="en-US" altLang="en-US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ports </a:t>
            </a:r>
            <a:r>
              <a:rPr lang="en-US" altLang="en-US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on the platform?</a:t>
            </a:r>
            <a:endParaRPr lang="hu-HU" altLang="en-US" dirty="0">
              <a:solidFill>
                <a:schemeClr val="accent6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3. </a:t>
            </a:r>
            <a:r>
              <a:rPr lang="en-US" dirty="0" smtClean="0"/>
              <a:t>Implementing </a:t>
            </a:r>
            <a:r>
              <a:rPr lang="en-US" dirty="0" err="1" smtClean="0"/>
              <a:t>PCIe</a:t>
            </a:r>
            <a:r>
              <a:rPr lang="en-US" dirty="0" smtClean="0"/>
              <a:t> ports </a:t>
            </a:r>
            <a:r>
              <a:rPr lang="hu-HU" dirty="0" smtClean="0"/>
              <a:t>(</a:t>
            </a:r>
            <a:r>
              <a:rPr lang="en-US" dirty="0" smtClean="0"/>
              <a:t>6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16" name="TextBox 15"/>
          <p:cNvSpPr txBox="1"/>
          <p:nvPr/>
        </p:nvSpPr>
        <p:spPr>
          <a:xfrm>
            <a:off x="8775010" y="639068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20975" y="6444000"/>
            <a:ext cx="187102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dirty="0" err="1" smtClean="0">
                <a:latin typeface="+mj-lt"/>
              </a:rPr>
              <a:t>dGPU</a:t>
            </a:r>
            <a:r>
              <a:rPr lang="en-US" sz="1300" dirty="0" smtClean="0">
                <a:latin typeface="+mj-lt"/>
              </a:rPr>
              <a:t>: Discrete GPU</a:t>
            </a:r>
          </a:p>
        </p:txBody>
      </p:sp>
    </p:spTree>
    <p:extLst>
      <p:ext uri="{BB962C8B-B14F-4D97-AF65-F5344CB8AC3E}">
        <p14:creationId xmlns:p14="http://schemas.microsoft.com/office/powerpoint/2010/main" val="160858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46"/>
          <p:cNvSpPr/>
          <p:nvPr/>
        </p:nvSpPr>
        <p:spPr>
          <a:xfrm>
            <a:off x="807097" y="3506070"/>
            <a:ext cx="1260000" cy="4889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spcAft>
                <a:spcPts val="300"/>
              </a:spcAft>
              <a:defRPr/>
            </a:pPr>
            <a:r>
              <a:rPr lang="hu-HU" sz="1300" dirty="0">
                <a:solidFill>
                  <a:srgbClr val="FFFFFF"/>
                </a:solidFill>
                <a:latin typeface="Verdana" pitchFamily="34" charset="0"/>
              </a:rPr>
              <a:t>MCH</a:t>
            </a:r>
          </a:p>
        </p:txBody>
      </p:sp>
      <p:cxnSp>
        <p:nvCxnSpPr>
          <p:cNvPr id="4" name="Egyenes összekötő 48"/>
          <p:cNvCxnSpPr/>
          <p:nvPr/>
        </p:nvCxnSpPr>
        <p:spPr>
          <a:xfrm rot="5400000" flipH="1" flipV="1">
            <a:off x="1270941" y="4178376"/>
            <a:ext cx="3667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églalap 69"/>
          <p:cNvSpPr/>
          <p:nvPr/>
        </p:nvSpPr>
        <p:spPr>
          <a:xfrm>
            <a:off x="807097" y="4361732"/>
            <a:ext cx="1260000" cy="4889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hu-HU" sz="1300">
                <a:solidFill>
                  <a:srgbClr val="FFFFFF"/>
                </a:solidFill>
                <a:latin typeface="Verdana" pitchFamily="34" charset="0"/>
              </a:rPr>
              <a:t>ICH</a:t>
            </a:r>
          </a:p>
        </p:txBody>
      </p:sp>
      <p:sp>
        <p:nvSpPr>
          <p:cNvPr id="6" name="Szövegdoboz 70"/>
          <p:cNvSpPr txBox="1">
            <a:spLocks noChangeArrowheads="1"/>
          </p:cNvSpPr>
          <p:nvPr/>
        </p:nvSpPr>
        <p:spPr bwMode="auto">
          <a:xfrm>
            <a:off x="1479167" y="3161082"/>
            <a:ext cx="508473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200">
              <a:spcBef>
                <a:spcPct val="0"/>
              </a:spcBef>
              <a:buFontTx/>
              <a:buNone/>
            </a:pP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FSB</a:t>
            </a:r>
          </a:p>
        </p:txBody>
      </p:sp>
      <p:sp>
        <p:nvSpPr>
          <p:cNvPr id="7" name="Téglalap 49"/>
          <p:cNvSpPr>
            <a:spLocks noChangeArrowheads="1"/>
          </p:cNvSpPr>
          <p:nvPr/>
        </p:nvSpPr>
        <p:spPr bwMode="auto">
          <a:xfrm>
            <a:off x="797572" y="2639295"/>
            <a:ext cx="1260000" cy="48895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200">
              <a:spcBef>
                <a:spcPct val="0"/>
              </a:spcBef>
              <a:buFontTx/>
              <a:buNone/>
            </a:pPr>
            <a:r>
              <a:rPr lang="en-US" altLang="en-US" sz="1300" dirty="0">
                <a:solidFill>
                  <a:srgbClr val="FFFFFF"/>
                </a:solidFill>
                <a:latin typeface="Verdana" panose="020B0604030504040204" pitchFamily="34" charset="0"/>
              </a:rPr>
              <a:t>Processor</a:t>
            </a:r>
            <a:endParaRPr lang="hu-HU" altLang="en-US" sz="1300" dirty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cxnSp>
        <p:nvCxnSpPr>
          <p:cNvPr id="8" name="Egyenes összekötő 48"/>
          <p:cNvCxnSpPr/>
          <p:nvPr/>
        </p:nvCxnSpPr>
        <p:spPr>
          <a:xfrm rot="5400000" flipH="1" flipV="1">
            <a:off x="1270941" y="3322714"/>
            <a:ext cx="3667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utoShape 31"/>
          <p:cNvSpPr>
            <a:spLocks noChangeArrowheads="1"/>
          </p:cNvSpPr>
          <p:nvPr/>
        </p:nvSpPr>
        <p:spPr bwMode="auto">
          <a:xfrm>
            <a:off x="2090208" y="3693224"/>
            <a:ext cx="432000" cy="77787"/>
          </a:xfrm>
          <a:prstGeom prst="leftRightArrow">
            <a:avLst>
              <a:gd name="adj1" fmla="val 50000"/>
              <a:gd name="adj2" fmla="val 121225"/>
            </a:avLst>
          </a:prstGeom>
          <a:solidFill>
            <a:srgbClr val="FF00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147435" y="3343623"/>
            <a:ext cx="62869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b="1" dirty="0" err="1" smtClean="0">
                <a:solidFill>
                  <a:srgbClr val="FF0000"/>
                </a:solidFill>
                <a:latin typeface="+mj-lt"/>
              </a:rPr>
              <a:t>PCIe</a:t>
            </a:r>
            <a:endParaRPr lang="en-US" sz="1300" b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2714" y="464015"/>
            <a:ext cx="6511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Evolution of providing </a:t>
            </a:r>
            <a:r>
              <a:rPr lang="en-US" dirty="0" err="1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PCIe</a:t>
            </a:r>
            <a:r>
              <a:rPr lang="en-US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 ports on a client platform</a:t>
            </a:r>
          </a:p>
        </p:txBody>
      </p:sp>
      <p:sp>
        <p:nvSpPr>
          <p:cNvPr id="62" name="AutoShape 32"/>
          <p:cNvSpPr>
            <a:spLocks noChangeArrowheads="1"/>
          </p:cNvSpPr>
          <p:nvPr/>
        </p:nvSpPr>
        <p:spPr bwMode="auto">
          <a:xfrm>
            <a:off x="2085946" y="3852011"/>
            <a:ext cx="432000" cy="54000"/>
          </a:xfrm>
          <a:prstGeom prst="leftRightArrow">
            <a:avLst>
              <a:gd name="adj1" fmla="val 50000"/>
              <a:gd name="adj2" fmla="val 12122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3" name="Line 24"/>
          <p:cNvSpPr>
            <a:spLocks noChangeShapeType="1"/>
          </p:cNvSpPr>
          <p:nvPr/>
        </p:nvSpPr>
        <p:spPr bwMode="auto">
          <a:xfrm flipV="1">
            <a:off x="1579744" y="1449388"/>
            <a:ext cx="2857320" cy="24255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74" name="Rectangle 26"/>
          <p:cNvSpPr>
            <a:spLocks noChangeArrowheads="1"/>
          </p:cNvSpPr>
          <p:nvPr/>
        </p:nvSpPr>
        <p:spPr bwMode="auto">
          <a:xfrm>
            <a:off x="2304052" y="1163389"/>
            <a:ext cx="4289636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Where to provide </a:t>
            </a:r>
            <a:r>
              <a:rPr kumimoji="0" lang="en-US" alt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ports </a:t>
            </a:r>
            <a:r>
              <a:rPr lang="en-US" altLang="en-US" sz="13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 the platform?</a:t>
            </a:r>
            <a:endParaRPr kumimoji="0" lang="hu-HU" altLang="en-US" sz="13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75" name="Oval 12"/>
          <p:cNvSpPr>
            <a:spLocks noChangeArrowheads="1"/>
          </p:cNvSpPr>
          <p:nvPr/>
        </p:nvSpPr>
        <p:spPr bwMode="auto">
          <a:xfrm>
            <a:off x="1507743" y="1657143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76" name="Line 35"/>
          <p:cNvSpPr>
            <a:spLocks noChangeShapeType="1"/>
          </p:cNvSpPr>
          <p:nvPr/>
        </p:nvSpPr>
        <p:spPr bwMode="auto">
          <a:xfrm flipH="1">
            <a:off x="4441890" y="1466754"/>
            <a:ext cx="1" cy="18075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77" name="Oval 12"/>
          <p:cNvSpPr>
            <a:spLocks noChangeArrowheads="1"/>
          </p:cNvSpPr>
          <p:nvPr/>
        </p:nvSpPr>
        <p:spPr bwMode="auto">
          <a:xfrm>
            <a:off x="4401344" y="1653627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78" name="Line 35"/>
          <p:cNvSpPr>
            <a:spLocks noChangeShapeType="1"/>
          </p:cNvSpPr>
          <p:nvPr/>
        </p:nvSpPr>
        <p:spPr bwMode="auto">
          <a:xfrm>
            <a:off x="4446183" y="1459587"/>
            <a:ext cx="2870606" cy="230034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79" name="Text Box 31"/>
          <p:cNvSpPr txBox="1">
            <a:spLocks noChangeArrowheads="1"/>
          </p:cNvSpPr>
          <p:nvPr/>
        </p:nvSpPr>
        <p:spPr bwMode="auto">
          <a:xfrm>
            <a:off x="924269" y="1727253"/>
            <a:ext cx="130832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ports 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on the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chipset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80" name="Text Box 32"/>
          <p:cNvSpPr txBox="1">
            <a:spLocks noChangeArrowheads="1"/>
          </p:cNvSpPr>
          <p:nvPr/>
        </p:nvSpPr>
        <p:spPr bwMode="auto">
          <a:xfrm>
            <a:off x="2839920" y="1727253"/>
            <a:ext cx="3280064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16 </a:t>
            </a:r>
            <a:r>
              <a:rPr kumimoji="0" lang="en-US" alt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ports for the </a:t>
            </a:r>
            <a:r>
              <a:rPr kumimoji="0" lang="en-US" alt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dGPU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on the processor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further </a:t>
            </a:r>
            <a:r>
              <a:rPr kumimoji="0" lang="en-US" alt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ports on 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chipset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81" name="Text Box 31"/>
          <p:cNvSpPr txBox="1">
            <a:spLocks noChangeArrowheads="1"/>
          </p:cNvSpPr>
          <p:nvPr/>
        </p:nvSpPr>
        <p:spPr bwMode="auto">
          <a:xfrm>
            <a:off x="6568337" y="1724445"/>
            <a:ext cx="1517561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ports 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on the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processor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82" name="Oval 12"/>
          <p:cNvSpPr>
            <a:spLocks noChangeArrowheads="1"/>
          </p:cNvSpPr>
          <p:nvPr/>
        </p:nvSpPr>
        <p:spPr bwMode="auto">
          <a:xfrm>
            <a:off x="7284592" y="1662090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90" name="AutoShape 32"/>
          <p:cNvSpPr>
            <a:spLocks noChangeArrowheads="1"/>
          </p:cNvSpPr>
          <p:nvPr/>
        </p:nvSpPr>
        <p:spPr bwMode="auto">
          <a:xfrm>
            <a:off x="2076321" y="4518195"/>
            <a:ext cx="432000" cy="54000"/>
          </a:xfrm>
          <a:prstGeom prst="leftRightArrow">
            <a:avLst>
              <a:gd name="adj1" fmla="val 50000"/>
              <a:gd name="adj2" fmla="val 12122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4593" y="5205570"/>
            <a:ext cx="221086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300" i="1" dirty="0" smtClean="0">
                <a:latin typeface="+mj-lt"/>
              </a:rPr>
              <a:t>Core 2 (2006) to</a:t>
            </a:r>
          </a:p>
          <a:p>
            <a:pPr algn="ctr" fontAlgn="base"/>
            <a:r>
              <a:rPr lang="en-US" sz="1300" i="1" dirty="0" smtClean="0">
                <a:latin typeface="+mj-lt"/>
              </a:rPr>
              <a:t>1. gen. Nehalem (2008)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4031" y="5009445"/>
            <a:ext cx="57259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i="1" dirty="0" smtClean="0">
                <a:latin typeface="+mj-lt"/>
              </a:rPr>
              <a:t>Intel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2000" y="5694307"/>
            <a:ext cx="5677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i="1" dirty="0" smtClean="0">
                <a:latin typeface="+mj-lt"/>
              </a:rPr>
              <a:t>AMD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29269" y="5816557"/>
            <a:ext cx="19992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300" i="1" dirty="0" smtClean="0">
                <a:latin typeface="+mj-lt"/>
              </a:rPr>
              <a:t>K8 (2005) to</a:t>
            </a:r>
          </a:p>
          <a:p>
            <a:pPr algn="ctr" fontAlgn="base"/>
            <a:r>
              <a:rPr lang="en-US" sz="1300" i="1" dirty="0" smtClean="0">
                <a:latin typeface="+mj-lt"/>
              </a:rPr>
              <a:t>K10 Fam. 11h (2011)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395" y="6508487"/>
            <a:ext cx="9162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300" dirty="0" smtClean="0">
                <a:latin typeface="+mj-lt"/>
              </a:rPr>
              <a:t>MCH: Memory Control Hub (North Bridge) ICH: IO Control Hub (South Bridge)</a:t>
            </a:r>
          </a:p>
        </p:txBody>
      </p:sp>
      <p:sp>
        <p:nvSpPr>
          <p:cNvPr id="55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3. </a:t>
            </a:r>
            <a:r>
              <a:rPr lang="en-US" dirty="0" smtClean="0"/>
              <a:t>Implementing </a:t>
            </a:r>
            <a:r>
              <a:rPr lang="en-US" dirty="0" err="1" smtClean="0"/>
              <a:t>PCIe</a:t>
            </a:r>
            <a:r>
              <a:rPr lang="en-US" dirty="0" smtClean="0"/>
              <a:t> ports </a:t>
            </a:r>
            <a:r>
              <a:rPr lang="hu-HU" dirty="0" smtClean="0"/>
              <a:t>(</a:t>
            </a:r>
            <a:r>
              <a:rPr lang="en-US" dirty="0" smtClean="0"/>
              <a:t>7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57" name="TextBox 56"/>
          <p:cNvSpPr txBox="1"/>
          <p:nvPr/>
        </p:nvSpPr>
        <p:spPr>
          <a:xfrm>
            <a:off x="8775010" y="639068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6778073" y="5409000"/>
            <a:ext cx="1888927" cy="834734"/>
            <a:chOff x="1377000" y="5924266"/>
            <a:chExt cx="1888927" cy="834734"/>
          </a:xfrm>
        </p:grpSpPr>
        <p:sp>
          <p:nvSpPr>
            <p:cNvPr id="59" name="AutoShape 32"/>
            <p:cNvSpPr>
              <a:spLocks noChangeArrowheads="1"/>
            </p:cNvSpPr>
            <p:nvPr/>
          </p:nvSpPr>
          <p:spPr bwMode="auto">
            <a:xfrm>
              <a:off x="1438348" y="6245375"/>
              <a:ext cx="432000" cy="77787"/>
            </a:xfrm>
            <a:prstGeom prst="leftRightArrow">
              <a:avLst>
                <a:gd name="adj1" fmla="val 50000"/>
                <a:gd name="adj2" fmla="val 121225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57200">
                <a:spcBef>
                  <a:spcPct val="0"/>
                </a:spcBef>
                <a:buFontTx/>
                <a:buNone/>
              </a:pPr>
              <a:endParaRPr lang="hu-HU" altLang="en-US" sz="1300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413650" y="5924266"/>
              <a:ext cx="62869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r>
                <a:rPr lang="en-US" sz="1300" b="1" dirty="0" err="1" smtClean="0">
                  <a:solidFill>
                    <a:srgbClr val="FF0000"/>
                  </a:solidFill>
                  <a:latin typeface="+mj-lt"/>
                </a:rPr>
                <a:t>PCIe</a:t>
              </a:r>
              <a:endParaRPr lang="en-US" sz="1300" b="1" dirty="0" smtClean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70" name="AutoShape 32"/>
            <p:cNvSpPr>
              <a:spLocks noChangeArrowheads="1"/>
            </p:cNvSpPr>
            <p:nvPr/>
          </p:nvSpPr>
          <p:spPr bwMode="auto">
            <a:xfrm>
              <a:off x="1410137" y="6705000"/>
              <a:ext cx="432000" cy="54000"/>
            </a:xfrm>
            <a:prstGeom prst="leftRightArrow">
              <a:avLst>
                <a:gd name="adj1" fmla="val 50000"/>
                <a:gd name="adj2" fmla="val 121225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57200">
                <a:spcBef>
                  <a:spcPct val="0"/>
                </a:spcBef>
                <a:buFontTx/>
                <a:buNone/>
              </a:pPr>
              <a:endParaRPr lang="hu-HU" altLang="en-US" sz="1300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377000" y="6397037"/>
              <a:ext cx="62869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r>
                <a:rPr lang="en-US" sz="1300" b="1" dirty="0" err="1" smtClean="0">
                  <a:solidFill>
                    <a:srgbClr val="FF0000"/>
                  </a:solidFill>
                  <a:latin typeface="+mj-lt"/>
                </a:rPr>
                <a:t>PCIe</a:t>
              </a:r>
              <a:endParaRPr lang="en-US" sz="1300" b="1" dirty="0" smtClean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007000" y="6035479"/>
              <a:ext cx="125547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/>
              <a:r>
                <a:rPr lang="en-US" sz="1300" dirty="0" smtClean="0">
                  <a:latin typeface="+mj-lt"/>
                </a:rPr>
                <a:t>x16 or 2x x8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2007249" y="6440862"/>
              <a:ext cx="125867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/>
              <a:r>
                <a:rPr lang="en-US" sz="1300" dirty="0" smtClean="0">
                  <a:latin typeface="+mj-lt"/>
                </a:rPr>
                <a:t>further ports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030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335" y="464330"/>
            <a:ext cx="8561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1: Providing </a:t>
            </a:r>
            <a:r>
              <a:rPr kumimoji="0" lang="en-US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ports on the chipset (Core 2 platform, 2006)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260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532" t="2926" r="1958" b="14909"/>
          <a:stretch/>
        </p:blipFill>
        <p:spPr>
          <a:xfrm>
            <a:off x="619393" y="1179000"/>
            <a:ext cx="7777607" cy="526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7516" t="89614" r="1958" b="6617"/>
          <a:stretch/>
        </p:blipFill>
        <p:spPr>
          <a:xfrm>
            <a:off x="6191605" y="6354000"/>
            <a:ext cx="2340395" cy="22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625038" y="2863250"/>
            <a:ext cx="3060000" cy="576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50500" y="3888000"/>
            <a:ext cx="3060000" cy="612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3. </a:t>
            </a:r>
            <a:r>
              <a:rPr lang="en-US" dirty="0" smtClean="0"/>
              <a:t>Implementing </a:t>
            </a:r>
            <a:r>
              <a:rPr lang="en-US" dirty="0" err="1" smtClean="0"/>
              <a:t>PCIe</a:t>
            </a:r>
            <a:r>
              <a:rPr lang="en-US" dirty="0" smtClean="0"/>
              <a:t> ports </a:t>
            </a:r>
            <a:r>
              <a:rPr lang="hu-HU" dirty="0" smtClean="0"/>
              <a:t>(</a:t>
            </a:r>
            <a:r>
              <a:rPr lang="en-US" dirty="0" smtClean="0"/>
              <a:t>8</a:t>
            </a:r>
            <a:r>
              <a:rPr lang="hu-HU" dirty="0" smtClean="0"/>
              <a:t>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1185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46"/>
          <p:cNvSpPr/>
          <p:nvPr/>
        </p:nvSpPr>
        <p:spPr>
          <a:xfrm>
            <a:off x="807097" y="3506070"/>
            <a:ext cx="1260000" cy="4889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spcAft>
                <a:spcPts val="300"/>
              </a:spcAft>
              <a:defRPr/>
            </a:pPr>
            <a:r>
              <a:rPr lang="hu-HU" sz="1300" dirty="0">
                <a:solidFill>
                  <a:srgbClr val="FFFFFF"/>
                </a:solidFill>
                <a:latin typeface="Verdana" pitchFamily="34" charset="0"/>
              </a:rPr>
              <a:t>MCH</a:t>
            </a:r>
          </a:p>
        </p:txBody>
      </p:sp>
      <p:cxnSp>
        <p:nvCxnSpPr>
          <p:cNvPr id="4" name="Egyenes összekötő 48"/>
          <p:cNvCxnSpPr/>
          <p:nvPr/>
        </p:nvCxnSpPr>
        <p:spPr>
          <a:xfrm rot="5400000" flipH="1" flipV="1">
            <a:off x="1270941" y="4178376"/>
            <a:ext cx="3667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églalap 69"/>
          <p:cNvSpPr/>
          <p:nvPr/>
        </p:nvSpPr>
        <p:spPr>
          <a:xfrm>
            <a:off x="807097" y="4361732"/>
            <a:ext cx="1260000" cy="4889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hu-HU" sz="1300">
                <a:solidFill>
                  <a:srgbClr val="FFFFFF"/>
                </a:solidFill>
                <a:latin typeface="Verdana" pitchFamily="34" charset="0"/>
              </a:rPr>
              <a:t>ICH</a:t>
            </a:r>
          </a:p>
        </p:txBody>
      </p:sp>
      <p:sp>
        <p:nvSpPr>
          <p:cNvPr id="6" name="Szövegdoboz 70"/>
          <p:cNvSpPr txBox="1">
            <a:spLocks noChangeArrowheads="1"/>
          </p:cNvSpPr>
          <p:nvPr/>
        </p:nvSpPr>
        <p:spPr bwMode="auto">
          <a:xfrm>
            <a:off x="1479167" y="3161082"/>
            <a:ext cx="508473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200">
              <a:spcBef>
                <a:spcPct val="0"/>
              </a:spcBef>
              <a:buFontTx/>
              <a:buNone/>
            </a:pP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FSB</a:t>
            </a:r>
          </a:p>
        </p:txBody>
      </p:sp>
      <p:sp>
        <p:nvSpPr>
          <p:cNvPr id="7" name="Téglalap 49"/>
          <p:cNvSpPr>
            <a:spLocks noChangeArrowheads="1"/>
          </p:cNvSpPr>
          <p:nvPr/>
        </p:nvSpPr>
        <p:spPr bwMode="auto">
          <a:xfrm>
            <a:off x="797572" y="2639295"/>
            <a:ext cx="1260000" cy="48895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200">
              <a:spcBef>
                <a:spcPct val="0"/>
              </a:spcBef>
              <a:buFontTx/>
              <a:buNone/>
            </a:pPr>
            <a:r>
              <a:rPr lang="en-US" altLang="en-US" sz="1300" dirty="0">
                <a:solidFill>
                  <a:srgbClr val="FFFFFF"/>
                </a:solidFill>
                <a:latin typeface="Verdana" panose="020B0604030504040204" pitchFamily="34" charset="0"/>
              </a:rPr>
              <a:t>Processor</a:t>
            </a:r>
            <a:endParaRPr lang="hu-HU" altLang="en-US" sz="1300" dirty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cxnSp>
        <p:nvCxnSpPr>
          <p:cNvPr id="8" name="Egyenes összekötő 48"/>
          <p:cNvCxnSpPr/>
          <p:nvPr/>
        </p:nvCxnSpPr>
        <p:spPr>
          <a:xfrm rot="5400000" flipH="1" flipV="1">
            <a:off x="1270941" y="3322714"/>
            <a:ext cx="3667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utoShape 31"/>
          <p:cNvSpPr>
            <a:spLocks noChangeArrowheads="1"/>
          </p:cNvSpPr>
          <p:nvPr/>
        </p:nvSpPr>
        <p:spPr bwMode="auto">
          <a:xfrm>
            <a:off x="2090208" y="3693224"/>
            <a:ext cx="432000" cy="77787"/>
          </a:xfrm>
          <a:prstGeom prst="leftRightArrow">
            <a:avLst>
              <a:gd name="adj1" fmla="val 50000"/>
              <a:gd name="adj2" fmla="val 121225"/>
            </a:avLst>
          </a:prstGeom>
          <a:solidFill>
            <a:srgbClr val="FF00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147435" y="3343623"/>
            <a:ext cx="62869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b="1" dirty="0" err="1" smtClean="0">
                <a:solidFill>
                  <a:srgbClr val="FF0000"/>
                </a:solidFill>
                <a:latin typeface="+mj-lt"/>
              </a:rPr>
              <a:t>PCIe</a:t>
            </a:r>
            <a:endParaRPr lang="en-US" sz="1300" b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3" name="Téglalap 46"/>
          <p:cNvSpPr/>
          <p:nvPr/>
        </p:nvSpPr>
        <p:spPr>
          <a:xfrm>
            <a:off x="3765982" y="3551386"/>
            <a:ext cx="1260000" cy="487362"/>
          </a:xfrm>
          <a:prstGeom prst="rect">
            <a:avLst/>
          </a:prstGeom>
          <a:solidFill>
            <a:srgbClr val="C0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spcAft>
                <a:spcPts val="300"/>
              </a:spcAft>
              <a:defRPr/>
            </a:pPr>
            <a:r>
              <a:rPr lang="en-US" sz="1300" dirty="0" smtClean="0">
                <a:solidFill>
                  <a:srgbClr val="FFFFFF"/>
                </a:solidFill>
                <a:latin typeface="Verdana" pitchFamily="34" charset="0"/>
              </a:rPr>
              <a:t>P</a:t>
            </a:r>
            <a:r>
              <a:rPr lang="hu-HU" sz="1300" dirty="0" smtClean="0">
                <a:solidFill>
                  <a:srgbClr val="FFFFFF"/>
                </a:solidFill>
                <a:latin typeface="Verdana" pitchFamily="34" charset="0"/>
              </a:rPr>
              <a:t>CH</a:t>
            </a:r>
            <a:endParaRPr lang="hu-HU" sz="13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45" name="Szövegdoboz 70"/>
          <p:cNvSpPr txBox="1">
            <a:spLocks noChangeArrowheads="1"/>
          </p:cNvSpPr>
          <p:nvPr/>
        </p:nvSpPr>
        <p:spPr bwMode="auto">
          <a:xfrm>
            <a:off x="4413398" y="3214436"/>
            <a:ext cx="941283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200">
              <a:spcBef>
                <a:spcPct val="0"/>
              </a:spcBef>
              <a:buFontTx/>
              <a:buNone/>
            </a:pPr>
            <a:r>
              <a:rPr lang="en-US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Interface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46" name="Téglalap 49"/>
          <p:cNvSpPr>
            <a:spLocks noChangeArrowheads="1"/>
          </p:cNvSpPr>
          <p:nvPr/>
        </p:nvSpPr>
        <p:spPr bwMode="auto">
          <a:xfrm>
            <a:off x="3756457" y="2683023"/>
            <a:ext cx="1260000" cy="48895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200">
              <a:spcBef>
                <a:spcPct val="0"/>
              </a:spcBef>
              <a:buFontTx/>
              <a:buNone/>
            </a:pPr>
            <a:r>
              <a:rPr lang="en-US" altLang="en-US" sz="1300" dirty="0">
                <a:solidFill>
                  <a:srgbClr val="FFFFFF"/>
                </a:solidFill>
                <a:latin typeface="Verdana" panose="020B0604030504040204" pitchFamily="34" charset="0"/>
              </a:rPr>
              <a:t>Processor </a:t>
            </a:r>
            <a:endParaRPr lang="hu-HU" altLang="en-US" sz="1300" dirty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47" name="AutoShape 32"/>
          <p:cNvSpPr>
            <a:spLocks noChangeArrowheads="1"/>
          </p:cNvSpPr>
          <p:nvPr/>
        </p:nvSpPr>
        <p:spPr bwMode="auto">
          <a:xfrm>
            <a:off x="5019149" y="2913211"/>
            <a:ext cx="432000" cy="77787"/>
          </a:xfrm>
          <a:prstGeom prst="leftRightArrow">
            <a:avLst>
              <a:gd name="adj1" fmla="val 50000"/>
              <a:gd name="adj2" fmla="val 12122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48" name="Egyenes összekötő 48"/>
          <p:cNvCxnSpPr/>
          <p:nvPr/>
        </p:nvCxnSpPr>
        <p:spPr>
          <a:xfrm rot="5400000" flipH="1" flipV="1">
            <a:off x="4176212" y="3335186"/>
            <a:ext cx="3667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988431" y="2552886"/>
            <a:ext cx="62869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b="1" dirty="0" err="1" smtClean="0">
                <a:solidFill>
                  <a:srgbClr val="FF0000"/>
                </a:solidFill>
                <a:latin typeface="+mj-lt"/>
              </a:rPr>
              <a:t>PCIe</a:t>
            </a:r>
            <a:endParaRPr lang="en-US" sz="1300" b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2714" y="464015"/>
            <a:ext cx="6511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Evolution of providing </a:t>
            </a:r>
            <a:r>
              <a:rPr lang="en-US" dirty="0" err="1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PCIe</a:t>
            </a:r>
            <a:r>
              <a:rPr lang="en-US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 ports on a client platform</a:t>
            </a:r>
          </a:p>
        </p:txBody>
      </p:sp>
      <p:sp>
        <p:nvSpPr>
          <p:cNvPr id="60" name="AutoShape 32"/>
          <p:cNvSpPr>
            <a:spLocks noChangeArrowheads="1"/>
          </p:cNvSpPr>
          <p:nvPr/>
        </p:nvSpPr>
        <p:spPr bwMode="auto">
          <a:xfrm>
            <a:off x="5029289" y="3803886"/>
            <a:ext cx="432000" cy="54000"/>
          </a:xfrm>
          <a:prstGeom prst="leftRightArrow">
            <a:avLst>
              <a:gd name="adj1" fmla="val 50000"/>
              <a:gd name="adj2" fmla="val 12122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039681" y="3476673"/>
            <a:ext cx="62869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b="1" dirty="0" err="1" smtClean="0">
                <a:solidFill>
                  <a:srgbClr val="FF0000"/>
                </a:solidFill>
                <a:latin typeface="+mj-lt"/>
              </a:rPr>
              <a:t>PCIe</a:t>
            </a:r>
            <a:endParaRPr lang="en-US" sz="1300" b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2" name="AutoShape 32"/>
          <p:cNvSpPr>
            <a:spLocks noChangeArrowheads="1"/>
          </p:cNvSpPr>
          <p:nvPr/>
        </p:nvSpPr>
        <p:spPr bwMode="auto">
          <a:xfrm>
            <a:off x="2085946" y="3852011"/>
            <a:ext cx="432000" cy="54000"/>
          </a:xfrm>
          <a:prstGeom prst="leftRightArrow">
            <a:avLst>
              <a:gd name="adj1" fmla="val 50000"/>
              <a:gd name="adj2" fmla="val 12122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822000" y="5384266"/>
            <a:ext cx="1888927" cy="834734"/>
            <a:chOff x="1377000" y="5924266"/>
            <a:chExt cx="1888927" cy="834734"/>
          </a:xfrm>
        </p:grpSpPr>
        <p:sp>
          <p:nvSpPr>
            <p:cNvPr id="83" name="AutoShape 32"/>
            <p:cNvSpPr>
              <a:spLocks noChangeArrowheads="1"/>
            </p:cNvSpPr>
            <p:nvPr/>
          </p:nvSpPr>
          <p:spPr bwMode="auto">
            <a:xfrm>
              <a:off x="1438348" y="6245375"/>
              <a:ext cx="432000" cy="77787"/>
            </a:xfrm>
            <a:prstGeom prst="leftRightArrow">
              <a:avLst>
                <a:gd name="adj1" fmla="val 50000"/>
                <a:gd name="adj2" fmla="val 121225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57200">
                <a:spcBef>
                  <a:spcPct val="0"/>
                </a:spcBef>
                <a:buFontTx/>
                <a:buNone/>
              </a:pPr>
              <a:endParaRPr lang="hu-HU" altLang="en-US" sz="1300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413650" y="5924266"/>
              <a:ext cx="62869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r>
                <a:rPr lang="en-US" sz="1300" b="1" dirty="0" err="1" smtClean="0">
                  <a:solidFill>
                    <a:srgbClr val="FF0000"/>
                  </a:solidFill>
                  <a:latin typeface="+mj-lt"/>
                </a:rPr>
                <a:t>PCIe</a:t>
              </a:r>
              <a:endParaRPr lang="en-US" sz="1300" b="1" dirty="0" smtClean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85" name="AutoShape 32"/>
            <p:cNvSpPr>
              <a:spLocks noChangeArrowheads="1"/>
            </p:cNvSpPr>
            <p:nvPr/>
          </p:nvSpPr>
          <p:spPr bwMode="auto">
            <a:xfrm>
              <a:off x="1410137" y="6705000"/>
              <a:ext cx="432000" cy="54000"/>
            </a:xfrm>
            <a:prstGeom prst="leftRightArrow">
              <a:avLst>
                <a:gd name="adj1" fmla="val 50000"/>
                <a:gd name="adj2" fmla="val 121225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57200">
                <a:spcBef>
                  <a:spcPct val="0"/>
                </a:spcBef>
                <a:buFontTx/>
                <a:buNone/>
              </a:pPr>
              <a:endParaRPr lang="hu-HU" altLang="en-US" sz="1300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377000" y="6397037"/>
              <a:ext cx="62869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r>
                <a:rPr lang="en-US" sz="1300" b="1" dirty="0" err="1" smtClean="0">
                  <a:solidFill>
                    <a:srgbClr val="FF0000"/>
                  </a:solidFill>
                  <a:latin typeface="+mj-lt"/>
                </a:rPr>
                <a:t>PCIe</a:t>
              </a:r>
              <a:endParaRPr lang="en-US" sz="1300" b="1" dirty="0" smtClean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007000" y="6035479"/>
              <a:ext cx="125547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/>
              <a:r>
                <a:rPr lang="en-US" sz="1300" dirty="0" smtClean="0">
                  <a:latin typeface="+mj-lt"/>
                </a:rPr>
                <a:t>x16 or 2x x8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2007249" y="6440862"/>
              <a:ext cx="125867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/>
              <a:r>
                <a:rPr lang="en-US" sz="1300" dirty="0" smtClean="0">
                  <a:latin typeface="+mj-lt"/>
                </a:rPr>
                <a:t>further ports</a:t>
              </a:r>
            </a:p>
          </p:txBody>
        </p:sp>
      </p:grpSp>
      <p:sp>
        <p:nvSpPr>
          <p:cNvPr id="73" name="Line 24"/>
          <p:cNvSpPr>
            <a:spLocks noChangeShapeType="1"/>
          </p:cNvSpPr>
          <p:nvPr/>
        </p:nvSpPr>
        <p:spPr bwMode="auto">
          <a:xfrm flipV="1">
            <a:off x="1579744" y="1449388"/>
            <a:ext cx="2857320" cy="24255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74" name="Rectangle 26"/>
          <p:cNvSpPr>
            <a:spLocks noChangeArrowheads="1"/>
          </p:cNvSpPr>
          <p:nvPr/>
        </p:nvSpPr>
        <p:spPr bwMode="auto">
          <a:xfrm>
            <a:off x="2304052" y="1163389"/>
            <a:ext cx="4289636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Where to provide </a:t>
            </a:r>
            <a:r>
              <a:rPr kumimoji="0" lang="en-US" alt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ports </a:t>
            </a:r>
            <a:r>
              <a:rPr lang="en-US" altLang="en-US" sz="13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 the platform?</a:t>
            </a:r>
            <a:endParaRPr kumimoji="0" lang="hu-HU" altLang="en-US" sz="13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75" name="Oval 12"/>
          <p:cNvSpPr>
            <a:spLocks noChangeArrowheads="1"/>
          </p:cNvSpPr>
          <p:nvPr/>
        </p:nvSpPr>
        <p:spPr bwMode="auto">
          <a:xfrm>
            <a:off x="1507743" y="1657143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76" name="Line 35"/>
          <p:cNvSpPr>
            <a:spLocks noChangeShapeType="1"/>
          </p:cNvSpPr>
          <p:nvPr/>
        </p:nvSpPr>
        <p:spPr bwMode="auto">
          <a:xfrm flipH="1">
            <a:off x="4441890" y="1466754"/>
            <a:ext cx="1" cy="18075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77" name="Oval 12"/>
          <p:cNvSpPr>
            <a:spLocks noChangeArrowheads="1"/>
          </p:cNvSpPr>
          <p:nvPr/>
        </p:nvSpPr>
        <p:spPr bwMode="auto">
          <a:xfrm>
            <a:off x="4401344" y="1653627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78" name="Line 35"/>
          <p:cNvSpPr>
            <a:spLocks noChangeShapeType="1"/>
          </p:cNvSpPr>
          <p:nvPr/>
        </p:nvSpPr>
        <p:spPr bwMode="auto">
          <a:xfrm>
            <a:off x="4446183" y="1459587"/>
            <a:ext cx="2870606" cy="230034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79" name="Text Box 31"/>
          <p:cNvSpPr txBox="1">
            <a:spLocks noChangeArrowheads="1"/>
          </p:cNvSpPr>
          <p:nvPr/>
        </p:nvSpPr>
        <p:spPr bwMode="auto">
          <a:xfrm>
            <a:off x="924269" y="1727253"/>
            <a:ext cx="130832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ports 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on the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chipset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80" name="Text Box 32"/>
          <p:cNvSpPr txBox="1">
            <a:spLocks noChangeArrowheads="1"/>
          </p:cNvSpPr>
          <p:nvPr/>
        </p:nvSpPr>
        <p:spPr bwMode="auto">
          <a:xfrm>
            <a:off x="2839920" y="1727253"/>
            <a:ext cx="3280064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16 </a:t>
            </a:r>
            <a:r>
              <a:rPr kumimoji="0" lang="en-US" alt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ports for the </a:t>
            </a:r>
            <a:r>
              <a:rPr kumimoji="0" lang="en-US" alt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dGPU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on the processor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further </a:t>
            </a:r>
            <a:r>
              <a:rPr kumimoji="0" lang="en-US" alt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ports on 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chipset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81" name="Text Box 31"/>
          <p:cNvSpPr txBox="1">
            <a:spLocks noChangeArrowheads="1"/>
          </p:cNvSpPr>
          <p:nvPr/>
        </p:nvSpPr>
        <p:spPr bwMode="auto">
          <a:xfrm>
            <a:off x="6568337" y="1724445"/>
            <a:ext cx="1517561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ports 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on the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processor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82" name="Oval 12"/>
          <p:cNvSpPr>
            <a:spLocks noChangeArrowheads="1"/>
          </p:cNvSpPr>
          <p:nvPr/>
        </p:nvSpPr>
        <p:spPr bwMode="auto">
          <a:xfrm>
            <a:off x="7284592" y="1662090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88" name="Right Arrow 87"/>
          <p:cNvSpPr/>
          <p:nvPr/>
        </p:nvSpPr>
        <p:spPr bwMode="auto">
          <a:xfrm>
            <a:off x="2451457" y="1879750"/>
            <a:ext cx="311186" cy="900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90" name="AutoShape 32"/>
          <p:cNvSpPr>
            <a:spLocks noChangeArrowheads="1"/>
          </p:cNvSpPr>
          <p:nvPr/>
        </p:nvSpPr>
        <p:spPr bwMode="auto">
          <a:xfrm>
            <a:off x="2076321" y="4518195"/>
            <a:ext cx="432000" cy="54000"/>
          </a:xfrm>
          <a:prstGeom prst="leftRightArrow">
            <a:avLst>
              <a:gd name="adj1" fmla="val 50000"/>
              <a:gd name="adj2" fmla="val 12122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4593" y="5205570"/>
            <a:ext cx="221086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300" i="1" dirty="0" smtClean="0">
                <a:latin typeface="+mj-lt"/>
              </a:rPr>
              <a:t>Core 2 (2006) to</a:t>
            </a:r>
          </a:p>
          <a:p>
            <a:pPr algn="ctr" fontAlgn="base"/>
            <a:r>
              <a:rPr lang="en-US" sz="1300" i="1" dirty="0" smtClean="0">
                <a:latin typeface="+mj-lt"/>
              </a:rPr>
              <a:t>1. gen. Nehalem (2008)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396784" y="5205570"/>
            <a:ext cx="22124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300" i="1" dirty="0" smtClean="0">
                <a:latin typeface="+mj-lt"/>
              </a:rPr>
              <a:t>2. gen. Nehalem (2009)</a:t>
            </a:r>
          </a:p>
          <a:p>
            <a:pPr algn="ctr" fontAlgn="base"/>
            <a:r>
              <a:rPr lang="en-US" sz="1300" i="1" dirty="0" smtClean="0">
                <a:latin typeface="+mj-lt"/>
              </a:rPr>
              <a:t>and subsequent DTs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4031" y="5009445"/>
            <a:ext cx="57259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i="1" dirty="0" smtClean="0">
                <a:latin typeface="+mj-lt"/>
              </a:rPr>
              <a:t>Intel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2000" y="5694307"/>
            <a:ext cx="5677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i="1" dirty="0" smtClean="0">
                <a:latin typeface="+mj-lt"/>
              </a:rPr>
              <a:t>AMD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29269" y="5816557"/>
            <a:ext cx="19992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300" i="1" dirty="0" smtClean="0">
                <a:latin typeface="+mj-lt"/>
              </a:rPr>
              <a:t>K8 (2005) to</a:t>
            </a:r>
          </a:p>
          <a:p>
            <a:pPr algn="ctr" fontAlgn="base"/>
            <a:r>
              <a:rPr lang="en-US" sz="1300" i="1" dirty="0" smtClean="0">
                <a:latin typeface="+mj-lt"/>
              </a:rPr>
              <a:t>K10 Fam. 11h (2011)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181627" y="5803570"/>
            <a:ext cx="239039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300" i="1" dirty="0" smtClean="0">
                <a:latin typeface="+mj-lt"/>
              </a:rPr>
              <a:t>Bobcat (2011) and</a:t>
            </a:r>
          </a:p>
          <a:p>
            <a:pPr algn="ctr" fontAlgn="base"/>
            <a:r>
              <a:rPr lang="en-US" sz="1300" i="1" dirty="0" smtClean="0">
                <a:latin typeface="+mj-lt"/>
              </a:rPr>
              <a:t>subsequent GPU-less DTs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-86980" y="6508487"/>
            <a:ext cx="9162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300" dirty="0" smtClean="0">
                <a:latin typeface="+mj-lt"/>
              </a:rPr>
              <a:t> MCH: Memory Control Hub (North Bridge) ICH: IO Control Hub (South Bridge)</a:t>
            </a:r>
          </a:p>
        </p:txBody>
      </p:sp>
      <p:sp>
        <p:nvSpPr>
          <p:cNvPr id="55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3. </a:t>
            </a:r>
            <a:r>
              <a:rPr lang="en-US" dirty="0" smtClean="0"/>
              <a:t>Implementing </a:t>
            </a:r>
            <a:r>
              <a:rPr lang="en-US" dirty="0" err="1" smtClean="0"/>
              <a:t>PCIe</a:t>
            </a:r>
            <a:r>
              <a:rPr lang="en-US" dirty="0" smtClean="0"/>
              <a:t> ports </a:t>
            </a:r>
            <a:r>
              <a:rPr lang="hu-HU" dirty="0" smtClean="0"/>
              <a:t>(</a:t>
            </a:r>
            <a:r>
              <a:rPr lang="en-US" dirty="0" smtClean="0"/>
              <a:t>9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2" name="TextBox 1"/>
          <p:cNvSpPr txBox="1"/>
          <p:nvPr/>
        </p:nvSpPr>
        <p:spPr>
          <a:xfrm>
            <a:off x="6558908" y="6514115"/>
            <a:ext cx="262546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300" dirty="0">
                <a:solidFill>
                  <a:srgbClr val="000000"/>
                </a:solidFill>
                <a:latin typeface="Verdana"/>
              </a:rPr>
              <a:t>PCH: Platform Controller Hub</a:t>
            </a:r>
            <a:endParaRPr lang="en-US" sz="1600" dirty="0" smtClean="0">
              <a:latin typeface="+mj-lt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775010" y="639068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00432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3. </a:t>
            </a:r>
            <a:r>
              <a:rPr lang="en-US" dirty="0"/>
              <a:t>Implementing </a:t>
            </a:r>
            <a:r>
              <a:rPr lang="en-US" dirty="0" err="1"/>
              <a:t>PCIe</a:t>
            </a:r>
            <a:r>
              <a:rPr lang="en-US" dirty="0"/>
              <a:t> ports </a:t>
            </a:r>
            <a:r>
              <a:rPr lang="hu-HU" dirty="0"/>
              <a:t>(</a:t>
            </a:r>
            <a:r>
              <a:rPr lang="en-US" dirty="0" smtClean="0"/>
              <a:t>10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2628" y="460776"/>
            <a:ext cx="8151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Consequences of moving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PCIe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 ports for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dGPUs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 from the MCH to the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processor -1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438" y="1068003"/>
            <a:ext cx="84001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There are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two aftermaths </a:t>
            </a:r>
            <a:r>
              <a:rPr lang="en-US" sz="1600" dirty="0" smtClean="0">
                <a:latin typeface="+mj-lt"/>
              </a:rPr>
              <a:t>of moving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both the memory- and the  x16/x20 </a:t>
            </a:r>
            <a:r>
              <a:rPr lang="en-US" sz="1600" dirty="0" err="1" smtClean="0">
                <a:solidFill>
                  <a:srgbClr val="0070C0"/>
                </a:solidFill>
                <a:latin typeface="+mj-lt"/>
              </a:rPr>
              <a:t>PCIe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connection needed for the </a:t>
            </a:r>
            <a:r>
              <a:rPr lang="en-US" sz="1600" dirty="0" err="1" smtClean="0">
                <a:latin typeface="+mj-lt"/>
              </a:rPr>
              <a:t>dGPU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to the processor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7000" y="1743003"/>
            <a:ext cx="85899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1600" dirty="0" smtClean="0">
                <a:latin typeface="+mj-lt"/>
              </a:rPr>
              <a:t>After both relevant </a:t>
            </a:r>
            <a:r>
              <a:rPr lang="en-US" sz="1600" dirty="0">
                <a:latin typeface="+mj-lt"/>
              </a:rPr>
              <a:t>tasks of the </a:t>
            </a:r>
            <a:r>
              <a:rPr lang="en-US" sz="1600" dirty="0" smtClean="0">
                <a:latin typeface="+mj-lt"/>
              </a:rPr>
              <a:t>MCH (</a:t>
            </a:r>
            <a:r>
              <a:rPr lang="en-US" sz="1600" dirty="0">
                <a:latin typeface="+mj-lt"/>
              </a:rPr>
              <a:t>North Bridge) became delegated to the </a:t>
            </a:r>
            <a:endParaRPr lang="en-US" sz="1600" dirty="0" smtClean="0">
              <a:latin typeface="+mj-lt"/>
            </a:endParaRP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 processor, the </a:t>
            </a:r>
            <a:r>
              <a:rPr lang="en-US" sz="1600" dirty="0">
                <a:latin typeface="+mj-lt"/>
              </a:rPr>
              <a:t>“reduced-function” </a:t>
            </a:r>
            <a:r>
              <a:rPr lang="en-US" sz="1600" dirty="0" smtClean="0">
                <a:latin typeface="+mj-lt"/>
              </a:rPr>
              <a:t>MCH can now easily </a:t>
            </a:r>
            <a:r>
              <a:rPr lang="en-US" sz="1600" dirty="0">
                <a:latin typeface="+mj-lt"/>
              </a:rPr>
              <a:t>be integrated with </a:t>
            </a:r>
            <a:r>
              <a:rPr lang="en-US" sz="1600" dirty="0" smtClean="0">
                <a:latin typeface="+mj-lt"/>
              </a:rPr>
              <a:t>the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 IOH into </a:t>
            </a:r>
            <a:r>
              <a:rPr lang="en-US" sz="1600" dirty="0">
                <a:latin typeface="+mj-lt"/>
              </a:rPr>
              <a:t>a single chip, often called </a:t>
            </a:r>
            <a:r>
              <a:rPr lang="en-US" sz="1600" dirty="0" smtClean="0">
                <a:latin typeface="+mj-lt"/>
              </a:rPr>
              <a:t>the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PCH (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Platform Controller Hub). </a:t>
            </a:r>
          </a:p>
          <a:p>
            <a:endParaRPr lang="en-US" sz="1600" dirty="0" smtClean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9443" y="2598003"/>
            <a:ext cx="85840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/>
            <a:r>
              <a:rPr lang="en-US" sz="1600" dirty="0">
                <a:solidFill>
                  <a:srgbClr val="000000"/>
                </a:solidFill>
                <a:latin typeface="Verdana"/>
              </a:rPr>
              <a:t>In this way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implementing x16 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PCIe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ports for the 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dGPU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directly on the processor  </a:t>
            </a:r>
          </a:p>
          <a:p>
            <a:pPr lvl="0" fontAlgn="base"/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gave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rise to the emergence of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2-chip platforms,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as the preceding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Figures show</a:t>
            </a:r>
          </a:p>
          <a:p>
            <a:pPr lvl="0" fontAlgn="base"/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in the beginning of the 2010’s.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438" y="4194225"/>
            <a:ext cx="43921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Remarks to the timeline of this evolution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8963" y="5949225"/>
            <a:ext cx="89830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In a second step 16 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PCIe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ports,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needed for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connecting a 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dGPU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were placed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from</a:t>
            </a:r>
          </a:p>
          <a:p>
            <a:pPr lvl="0" defTabSz="457200"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the MCH (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aka North Bridge)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to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processor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both by Intel and AMD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about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2010.</a:t>
            </a:r>
            <a:endParaRPr lang="en-US" sz="1600" dirty="0" smtClean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250" y="4489975"/>
            <a:ext cx="888730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First</a:t>
            </a:r>
            <a:r>
              <a:rPr lang="en-US" sz="1600" dirty="0" smtClean="0">
                <a:latin typeface="+mj-lt"/>
              </a:rPr>
              <a:t>,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vendors started connecting memory to the processor in the beginning of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the 2000’s.</a:t>
            </a:r>
          </a:p>
          <a:p>
            <a:r>
              <a:rPr lang="en-US" sz="1600" dirty="0" smtClean="0">
                <a:latin typeface="+mj-lt"/>
              </a:rPr>
              <a:t>    E.g.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AMD</a:t>
            </a:r>
            <a:r>
              <a:rPr lang="en-US" sz="1600" dirty="0" smtClean="0">
                <a:latin typeface="+mj-lt"/>
              </a:rPr>
              <a:t> started this move early, already in their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x86-64 based Opteron server </a:t>
            </a:r>
            <a:endParaRPr lang="en-US" sz="1600" dirty="0" smtClean="0">
              <a:solidFill>
                <a:srgbClr val="000000"/>
              </a:solidFill>
              <a:latin typeface="Verdana"/>
            </a:endParaRP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 line in 2003.</a:t>
            </a:r>
          </a:p>
          <a:p>
            <a:pPr lvl="0" fontAlgn="base">
              <a:spcAft>
                <a:spcPts val="600"/>
              </a:spcAft>
            </a:pP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Intel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followed suit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5-years later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in their Nehalem line (2008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).</a:t>
            </a:r>
            <a:endParaRPr lang="en-US" sz="1600" dirty="0">
              <a:solidFill>
                <a:srgbClr val="0070C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39563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3. </a:t>
            </a:r>
            <a:r>
              <a:rPr lang="en-US" dirty="0"/>
              <a:t>Implementing </a:t>
            </a:r>
            <a:r>
              <a:rPr lang="en-US" dirty="0" err="1"/>
              <a:t>PCIe</a:t>
            </a:r>
            <a:r>
              <a:rPr lang="en-US" dirty="0"/>
              <a:t> ports </a:t>
            </a:r>
            <a:r>
              <a:rPr lang="hu-HU" dirty="0"/>
              <a:t>(</a:t>
            </a:r>
            <a:r>
              <a:rPr lang="en-US" dirty="0" smtClean="0"/>
              <a:t>11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438" y="1134000"/>
            <a:ext cx="8955087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/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b) A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second consequence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of placing the 16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PCIe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ports for the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dGPU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from the MCH to </a:t>
            </a:r>
          </a:p>
          <a:p>
            <a:pPr lvl="0" fontAlgn="base"/>
            <a:r>
              <a:rPr lang="en-US" sz="1600" dirty="0">
                <a:solidFill>
                  <a:srgbClr val="000000"/>
                </a:solidFill>
                <a:latin typeface="Verdana"/>
              </a:rPr>
              <a:t>       the processor is that now the 16 </a:t>
            </a:r>
            <a:r>
              <a:rPr lang="en-US" sz="1600" dirty="0" err="1">
                <a:solidFill>
                  <a:srgbClr val="FF0000"/>
                </a:solidFill>
                <a:latin typeface="Verdana"/>
              </a:rPr>
              <a:t>PCIe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 lanes bypass the MCH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thus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less </a:t>
            </a:r>
          </a:p>
          <a:p>
            <a:pPr lvl="0" fontAlgn="base"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 bandwidth is needed between the processor and the chipset.</a:t>
            </a:r>
          </a:p>
          <a:p>
            <a:pPr lvl="0" fontAlgn="base"/>
            <a:r>
              <a:rPr lang="en-US" sz="1600" dirty="0">
                <a:solidFill>
                  <a:srgbClr val="000000"/>
                </a:solidFill>
                <a:latin typeface="Verdana"/>
              </a:rPr>
              <a:t>    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Then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the </a:t>
            </a:r>
            <a:r>
              <a:rPr lang="en-US" sz="1600" dirty="0">
                <a:latin typeface="Verdana"/>
              </a:rPr>
              <a:t>previously used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 wide FSB (Front Size Bus) can be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replaced by a</a:t>
            </a:r>
            <a:endParaRPr lang="en-US" sz="1600" dirty="0">
              <a:solidFill>
                <a:srgbClr val="FF0000"/>
              </a:solidFill>
              <a:latin typeface="Verdana"/>
            </a:endParaRPr>
          </a:p>
          <a:p>
            <a:pPr lvl="0" fontAlgn="base"/>
            <a:r>
              <a:rPr lang="en-US" sz="1600" dirty="0">
                <a:solidFill>
                  <a:srgbClr val="FF0000"/>
                </a:solidFill>
                <a:latin typeface="Verdana"/>
              </a:rPr>
              <a:t>      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much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narrower link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typically consisting of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4 </a:t>
            </a:r>
            <a:r>
              <a:rPr lang="en-US" sz="1600" dirty="0" err="1">
                <a:solidFill>
                  <a:srgbClr val="FF0000"/>
                </a:solidFill>
                <a:latin typeface="Verdana"/>
              </a:rPr>
              <a:t>PCIe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 lanes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(called differently,</a:t>
            </a:r>
          </a:p>
          <a:p>
            <a:pPr lvl="0" fontAlgn="base"/>
            <a:r>
              <a:rPr lang="en-US" sz="1600" dirty="0">
                <a:solidFill>
                  <a:srgbClr val="000000"/>
                </a:solidFill>
                <a:latin typeface="Verdana"/>
              </a:rPr>
              <a:t>       e.g.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DMI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(Direct Media Interface) in Intel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platforms).</a:t>
            </a:r>
            <a:endParaRPr lang="en-US" sz="1600" dirty="0" smtClean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628" y="460776"/>
            <a:ext cx="8151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Consequences of moving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PCIe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 ports for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dGPUs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 from the MCH to the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processor -2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68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37250" y="459000"/>
            <a:ext cx="9318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2: Providing 16 </a:t>
            </a:r>
            <a:r>
              <a:rPr kumimoji="0" lang="en-US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ports for the </a:t>
            </a:r>
            <a:r>
              <a:rPr lang="en-US" dirty="0" err="1" smtClean="0">
                <a:solidFill>
                  <a:srgbClr val="2D2D8A"/>
                </a:solidFill>
                <a:latin typeface="Verdana"/>
              </a:rPr>
              <a:t>dGPU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 on the processor and further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ports on the chipset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on Intel’s 8/9 gen. DT platform (2017/18) 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259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07492" y="1455250"/>
            <a:ext cx="8657192" cy="5265000"/>
            <a:chOff x="307492" y="1359000"/>
            <a:chExt cx="8657192" cy="5265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17023" t="18826" r="16617" b="9428"/>
            <a:stretch/>
          </p:blipFill>
          <p:spPr>
            <a:xfrm>
              <a:off x="307492" y="1359000"/>
              <a:ext cx="8657192" cy="52650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398932" y="1467197"/>
              <a:ext cx="3168000" cy="504000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5269375" y="3146717"/>
              <a:ext cx="3375000" cy="1530000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</p:grpSp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3. </a:t>
            </a:r>
            <a:r>
              <a:rPr lang="en-US" dirty="0" smtClean="0"/>
              <a:t>Implementing </a:t>
            </a:r>
            <a:r>
              <a:rPr lang="en-US" dirty="0" err="1" smtClean="0"/>
              <a:t>PCIe</a:t>
            </a:r>
            <a:r>
              <a:rPr lang="en-US" dirty="0" smtClean="0"/>
              <a:t> ports </a:t>
            </a:r>
            <a:r>
              <a:rPr lang="hu-HU" dirty="0" smtClean="0"/>
              <a:t>(</a:t>
            </a:r>
            <a:r>
              <a:rPr lang="en-US" dirty="0" smtClean="0"/>
              <a:t>12</a:t>
            </a:r>
            <a:r>
              <a:rPr lang="hu-HU" dirty="0" smtClean="0"/>
              <a:t>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2449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354566" y="2391038"/>
            <a:ext cx="3575373" cy="2227698"/>
            <a:chOff x="825063" y="2002222"/>
            <a:chExt cx="5451462" cy="2643350"/>
          </a:xfrm>
        </p:grpSpPr>
        <p:sp>
          <p:nvSpPr>
            <p:cNvPr id="3" name="Cloud 2"/>
            <p:cNvSpPr/>
            <p:nvPr/>
          </p:nvSpPr>
          <p:spPr bwMode="auto">
            <a:xfrm rot="5400000">
              <a:off x="594588" y="2232697"/>
              <a:ext cx="2563020" cy="2102069"/>
            </a:xfrm>
            <a:prstGeom prst="cloud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62389" y="2627586"/>
              <a:ext cx="10534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Platform</a:t>
              </a: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618524" y="3174126"/>
              <a:ext cx="636516" cy="662152"/>
            </a:xfrm>
            <a:prstGeom prst="rect">
              <a:avLst/>
            </a:prstGeom>
            <a:solidFill>
              <a:srgbClr val="0070C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MC</a:t>
              </a:r>
            </a:p>
          </p:txBody>
        </p:sp>
        <p:sp>
          <p:nvSpPr>
            <p:cNvPr id="9" name="Left-Right Arrow 8"/>
            <p:cNvSpPr/>
            <p:nvPr/>
          </p:nvSpPr>
          <p:spPr bwMode="auto">
            <a:xfrm>
              <a:off x="2250876" y="3290849"/>
              <a:ext cx="2470055" cy="169277"/>
            </a:xfrm>
            <a:prstGeom prst="leftRightArrow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5628292" y="2538247"/>
              <a:ext cx="648233" cy="2107325"/>
              <a:chOff x="6368010" y="1784674"/>
              <a:chExt cx="1374706" cy="3035935"/>
            </a:xfrm>
          </p:grpSpPr>
          <p:pic>
            <p:nvPicPr>
              <p:cNvPr id="11" name="Picture 6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347" t="10511" r="39076" b="78852"/>
              <a:stretch/>
            </p:blipFill>
            <p:spPr bwMode="auto">
              <a:xfrm rot="5400000">
                <a:off x="5174787" y="2983150"/>
                <a:ext cx="3030682" cy="6442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6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347" t="10511" r="39076" b="78852"/>
              <a:stretch/>
            </p:blipFill>
            <p:spPr bwMode="auto">
              <a:xfrm rot="5400000">
                <a:off x="5905257" y="2977897"/>
                <a:ext cx="3030682" cy="6442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3" name="Left-Right Arrow 12"/>
            <p:cNvSpPr/>
            <p:nvPr/>
          </p:nvSpPr>
          <p:spPr bwMode="auto">
            <a:xfrm>
              <a:off x="2224084" y="3548355"/>
              <a:ext cx="3403187" cy="169277"/>
            </a:xfrm>
            <a:prstGeom prst="leftRightArrow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4719150" y="2385849"/>
              <a:ext cx="648233" cy="1972303"/>
              <a:chOff x="6368010" y="1784674"/>
              <a:chExt cx="1374706" cy="3035935"/>
            </a:xfrm>
          </p:grpSpPr>
          <p:pic>
            <p:nvPicPr>
              <p:cNvPr id="15" name="Picture 6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347" t="10511" r="39076" b="78852"/>
              <a:stretch/>
            </p:blipFill>
            <p:spPr bwMode="auto">
              <a:xfrm rot="5400000">
                <a:off x="5174787" y="2983150"/>
                <a:ext cx="3030682" cy="6442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6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347" t="10511" r="39076" b="78852"/>
              <a:stretch/>
            </p:blipFill>
            <p:spPr bwMode="auto">
              <a:xfrm rot="5400000">
                <a:off x="5905257" y="2977897"/>
                <a:ext cx="3030682" cy="6442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51" name="TextBox 50"/>
          <p:cNvSpPr txBox="1"/>
          <p:nvPr/>
        </p:nvSpPr>
        <p:spPr>
          <a:xfrm>
            <a:off x="3929880" y="2349000"/>
            <a:ext cx="1341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DRAM if.</a:t>
            </a:r>
          </a:p>
        </p:txBody>
      </p:sp>
      <p:cxnSp>
        <p:nvCxnSpPr>
          <p:cNvPr id="54" name="Straight Arrow Connector 53"/>
          <p:cNvCxnSpPr/>
          <p:nvPr/>
        </p:nvCxnSpPr>
        <p:spPr bwMode="auto">
          <a:xfrm>
            <a:off x="4318797" y="2609857"/>
            <a:ext cx="0" cy="742535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8" name="TextBox 57"/>
          <p:cNvSpPr txBox="1"/>
          <p:nvPr/>
        </p:nvSpPr>
        <p:spPr>
          <a:xfrm>
            <a:off x="88700" y="461045"/>
            <a:ext cx="4881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Connecting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DIMMs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client platforms -1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842234" y="4300059"/>
            <a:ext cx="92044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Memory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channels</a:t>
            </a:r>
          </a:p>
        </p:txBody>
      </p:sp>
      <p:cxnSp>
        <p:nvCxnSpPr>
          <p:cNvPr id="63" name="Straight Arrow Connector 62"/>
          <p:cNvCxnSpPr/>
          <p:nvPr/>
        </p:nvCxnSpPr>
        <p:spPr bwMode="auto">
          <a:xfrm flipH="1" flipV="1">
            <a:off x="4312966" y="3940029"/>
            <a:ext cx="1" cy="324000"/>
          </a:xfrm>
          <a:prstGeom prst="straightConnector1">
            <a:avLst/>
          </a:prstGeom>
          <a:noFill/>
          <a:ln w="1587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7" name="TextBox 66"/>
          <p:cNvSpPr txBox="1"/>
          <p:nvPr/>
        </p:nvSpPr>
        <p:spPr>
          <a:xfrm>
            <a:off x="5134434" y="2368120"/>
            <a:ext cx="75212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DIMMs</a:t>
            </a:r>
          </a:p>
        </p:txBody>
      </p:sp>
      <p:sp>
        <p:nvSpPr>
          <p:cNvPr id="70" name="TextBox 69"/>
          <p:cNvSpPr txBox="1"/>
          <p:nvPr/>
        </p:nvSpPr>
        <p:spPr>
          <a:xfrm flipH="1">
            <a:off x="4934745" y="4540529"/>
            <a:ext cx="107725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Memory</a:t>
            </a: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Connecting memory channels to client platforms </a:t>
            </a:r>
            <a:r>
              <a:rPr lang="hu-HU" dirty="0" smtClean="0"/>
              <a:t>(</a:t>
            </a:r>
            <a:r>
              <a:rPr lang="en-US" dirty="0" smtClean="0"/>
              <a:t>5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8775010" y="639068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7518" y="864225"/>
            <a:ext cx="903448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Memory transfers are managed by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MC (Memory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Controller), </a:t>
            </a:r>
            <a:r>
              <a:rPr lang="en-US" sz="1600" dirty="0" smtClean="0">
                <a:latin typeface="+mj-lt"/>
              </a:rPr>
              <a:t>it is included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in earlier platforms </a:t>
            </a:r>
            <a:r>
              <a:rPr lang="en-US" sz="1600" dirty="0" smtClean="0">
                <a:latin typeface="+mj-lt"/>
              </a:rPr>
              <a:t>in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MCH</a:t>
            </a:r>
            <a:r>
              <a:rPr lang="en-US" sz="1600" dirty="0" smtClean="0">
                <a:latin typeface="+mj-lt"/>
              </a:rPr>
              <a:t> and in recent platforms in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processor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.</a:t>
            </a:r>
            <a:endParaRPr lang="en-US" sz="1600" dirty="0" smtClean="0">
              <a:solidFill>
                <a:srgbClr val="FF0000"/>
              </a:solidFill>
              <a:latin typeface="+mj-lt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In client platforms DIMMs and the MC </a:t>
            </a:r>
            <a:r>
              <a:rPr lang="en-US" sz="1600" dirty="0" smtClean="0">
                <a:latin typeface="+mj-lt"/>
              </a:rPr>
              <a:t>are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interconnected directly</a:t>
            </a:r>
            <a:r>
              <a:rPr lang="en-US" sz="1600" dirty="0" smtClean="0">
                <a:latin typeface="+mj-lt"/>
              </a:rPr>
              <a:t>, via the </a:t>
            </a:r>
          </a:p>
          <a:p>
            <a:pPr fontAlgn="base"/>
            <a:r>
              <a:rPr lang="en-US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    parallel DIMM interface</a:t>
            </a:r>
            <a:r>
              <a:rPr lang="en-US" sz="1600" dirty="0" smtClean="0">
                <a:latin typeface="+mj-lt"/>
              </a:rPr>
              <a:t>, called also the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DRAM interface</a:t>
            </a:r>
            <a:r>
              <a:rPr lang="en-US" sz="1600" dirty="0" smtClean="0">
                <a:latin typeface="+mj-lt"/>
              </a:rPr>
              <a:t>, as seen in the next </a:t>
            </a:r>
          </a:p>
          <a:p>
            <a:pPr fontAlgn="base"/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Figure.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700" y="6450500"/>
            <a:ext cx="49648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MCH: Memory Control Hub (aka North Bridge)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7000" y="5409225"/>
            <a:ext cx="83872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links interconnecting DIMMs and the MC </a:t>
            </a:r>
            <a:r>
              <a:rPr lang="en-US" sz="1600" dirty="0" smtClean="0">
                <a:latin typeface="+mj-lt"/>
              </a:rPr>
              <a:t>are designated as the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memory </a:t>
            </a:r>
          </a:p>
          <a:p>
            <a:pPr fontAlgn="base"/>
            <a:r>
              <a:rPr lang="en-US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    channels. </a:t>
            </a:r>
          </a:p>
        </p:txBody>
      </p:sp>
      <p:sp>
        <p:nvSpPr>
          <p:cNvPr id="19" name="TextBox 18"/>
          <p:cNvSpPr txBox="1"/>
          <p:nvPr/>
        </p:nvSpPr>
        <p:spPr>
          <a:xfrm flipH="1">
            <a:off x="1962719" y="4959000"/>
            <a:ext cx="57142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Figure: Interconnecting DIMMs and the MC</a:t>
            </a:r>
          </a:p>
        </p:txBody>
      </p:sp>
    </p:spTree>
    <p:extLst>
      <p:ext uri="{BB962C8B-B14F-4D97-AF65-F5344CB8AC3E}">
        <p14:creationId xmlns:p14="http://schemas.microsoft.com/office/powerpoint/2010/main" val="269088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61" grpId="0"/>
      <p:bldP spid="67" grpId="0"/>
      <p:bldP spid="70" grpId="0"/>
      <p:bldP spid="8" grpId="0"/>
      <p:bldP spid="18" grpId="0"/>
      <p:bldP spid="19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hexus.net/media/uploaded/2019/6/84149e21-86a0-4150-95c7-7bbc48f99b0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" t="11822" r="3131" b="24276"/>
          <a:stretch/>
        </p:blipFill>
        <p:spPr bwMode="auto">
          <a:xfrm>
            <a:off x="26937" y="1629000"/>
            <a:ext cx="9030165" cy="36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18000" y="459807"/>
            <a:ext cx="93876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Example 3:</a:t>
            </a:r>
            <a:r>
              <a:rPr lang="en-US" sz="1600" dirty="0" smtClean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Providing 16 </a:t>
            </a:r>
            <a:r>
              <a:rPr lang="en-US" dirty="0" err="1">
                <a:solidFill>
                  <a:srgbClr val="2D2D8A"/>
                </a:solidFill>
                <a:latin typeface="Verdana"/>
              </a:rPr>
              <a:t>PCIe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 ports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for the </a:t>
            </a:r>
            <a:r>
              <a:rPr lang="en-US" dirty="0" err="1" smtClean="0">
                <a:solidFill>
                  <a:srgbClr val="2D2D8A"/>
                </a:solidFill>
                <a:latin typeface="Verdana"/>
              </a:rPr>
              <a:t>dGPU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 on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the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processor and further</a:t>
            </a:r>
          </a:p>
          <a:p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 </a:t>
            </a:r>
            <a:r>
              <a:rPr lang="en-US" dirty="0" err="1">
                <a:solidFill>
                  <a:srgbClr val="2D2D8A"/>
                </a:solidFill>
                <a:latin typeface="Verdana"/>
              </a:rPr>
              <a:t>PCIe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ports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on the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chipset</a:t>
            </a:r>
            <a:r>
              <a:rPr lang="en-US" sz="1600" dirty="0" smtClean="0">
                <a:solidFill>
                  <a:srgbClr val="2D2D8A"/>
                </a:solidFill>
                <a:latin typeface="Verdana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on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AMD Zen2-based Ryzen 3000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platforms (2019)</a:t>
            </a:r>
          </a:p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 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261</a:t>
            </a:r>
            <a:r>
              <a:rPr lang="en-US" dirty="0">
                <a:latin typeface="+mj-lt"/>
              </a:rPr>
              <a:t>]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71438" y="3069000"/>
            <a:ext cx="2070562" cy="855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407000" y="2309450"/>
            <a:ext cx="1692000" cy="2664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3. </a:t>
            </a:r>
            <a:r>
              <a:rPr lang="en-US" dirty="0" smtClean="0"/>
              <a:t>Implementing </a:t>
            </a:r>
            <a:r>
              <a:rPr lang="en-US" dirty="0" err="1" smtClean="0"/>
              <a:t>PCIe</a:t>
            </a:r>
            <a:r>
              <a:rPr lang="en-US" dirty="0" smtClean="0"/>
              <a:t> ports </a:t>
            </a:r>
            <a:r>
              <a:rPr lang="hu-HU" dirty="0" smtClean="0"/>
              <a:t>(</a:t>
            </a:r>
            <a:r>
              <a:rPr lang="en-US" dirty="0" smtClean="0"/>
              <a:t>13</a:t>
            </a:r>
            <a:r>
              <a:rPr lang="hu-HU" dirty="0" smtClean="0"/>
              <a:t>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7148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46"/>
          <p:cNvSpPr/>
          <p:nvPr/>
        </p:nvSpPr>
        <p:spPr>
          <a:xfrm>
            <a:off x="807097" y="3506070"/>
            <a:ext cx="1260000" cy="4889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spcAft>
                <a:spcPts val="300"/>
              </a:spcAft>
              <a:defRPr/>
            </a:pPr>
            <a:r>
              <a:rPr lang="hu-HU" sz="1300" dirty="0">
                <a:solidFill>
                  <a:srgbClr val="FFFFFF"/>
                </a:solidFill>
                <a:latin typeface="Verdana" pitchFamily="34" charset="0"/>
              </a:rPr>
              <a:t>MCH</a:t>
            </a:r>
          </a:p>
        </p:txBody>
      </p:sp>
      <p:cxnSp>
        <p:nvCxnSpPr>
          <p:cNvPr id="4" name="Egyenes összekötő 48"/>
          <p:cNvCxnSpPr/>
          <p:nvPr/>
        </p:nvCxnSpPr>
        <p:spPr>
          <a:xfrm rot="5400000" flipH="1" flipV="1">
            <a:off x="1270941" y="4178376"/>
            <a:ext cx="3667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églalap 69"/>
          <p:cNvSpPr/>
          <p:nvPr/>
        </p:nvSpPr>
        <p:spPr>
          <a:xfrm>
            <a:off x="807097" y="4361732"/>
            <a:ext cx="1260000" cy="4889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hu-HU" sz="1300">
                <a:solidFill>
                  <a:srgbClr val="FFFFFF"/>
                </a:solidFill>
                <a:latin typeface="Verdana" pitchFamily="34" charset="0"/>
              </a:rPr>
              <a:t>ICH</a:t>
            </a:r>
          </a:p>
        </p:txBody>
      </p:sp>
      <p:sp>
        <p:nvSpPr>
          <p:cNvPr id="6" name="Szövegdoboz 70"/>
          <p:cNvSpPr txBox="1">
            <a:spLocks noChangeArrowheads="1"/>
          </p:cNvSpPr>
          <p:nvPr/>
        </p:nvSpPr>
        <p:spPr bwMode="auto">
          <a:xfrm>
            <a:off x="1479167" y="3161082"/>
            <a:ext cx="508473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200">
              <a:spcBef>
                <a:spcPct val="0"/>
              </a:spcBef>
              <a:buFontTx/>
              <a:buNone/>
            </a:pP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FSB</a:t>
            </a:r>
          </a:p>
        </p:txBody>
      </p:sp>
      <p:sp>
        <p:nvSpPr>
          <p:cNvPr id="7" name="Téglalap 49"/>
          <p:cNvSpPr>
            <a:spLocks noChangeArrowheads="1"/>
          </p:cNvSpPr>
          <p:nvPr/>
        </p:nvSpPr>
        <p:spPr bwMode="auto">
          <a:xfrm>
            <a:off x="797572" y="2639295"/>
            <a:ext cx="1260000" cy="48895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200">
              <a:spcBef>
                <a:spcPct val="0"/>
              </a:spcBef>
              <a:buFontTx/>
              <a:buNone/>
            </a:pPr>
            <a:r>
              <a:rPr lang="en-US" altLang="en-US" sz="1300" dirty="0">
                <a:solidFill>
                  <a:srgbClr val="FFFFFF"/>
                </a:solidFill>
                <a:latin typeface="Verdana" panose="020B0604030504040204" pitchFamily="34" charset="0"/>
              </a:rPr>
              <a:t>Processor</a:t>
            </a:r>
            <a:endParaRPr lang="hu-HU" altLang="en-US" sz="1300" dirty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cxnSp>
        <p:nvCxnSpPr>
          <p:cNvPr id="8" name="Egyenes összekötő 48"/>
          <p:cNvCxnSpPr/>
          <p:nvPr/>
        </p:nvCxnSpPr>
        <p:spPr>
          <a:xfrm rot="5400000" flipH="1" flipV="1">
            <a:off x="1270941" y="3322714"/>
            <a:ext cx="3667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utoShape 31"/>
          <p:cNvSpPr>
            <a:spLocks noChangeArrowheads="1"/>
          </p:cNvSpPr>
          <p:nvPr/>
        </p:nvSpPr>
        <p:spPr bwMode="auto">
          <a:xfrm>
            <a:off x="2090208" y="3693224"/>
            <a:ext cx="432000" cy="77787"/>
          </a:xfrm>
          <a:prstGeom prst="leftRightArrow">
            <a:avLst>
              <a:gd name="adj1" fmla="val 50000"/>
              <a:gd name="adj2" fmla="val 121225"/>
            </a:avLst>
          </a:prstGeom>
          <a:solidFill>
            <a:srgbClr val="FF00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147435" y="3343623"/>
            <a:ext cx="62869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b="1" dirty="0" err="1" smtClean="0">
                <a:solidFill>
                  <a:srgbClr val="FF0000"/>
                </a:solidFill>
                <a:latin typeface="+mj-lt"/>
              </a:rPr>
              <a:t>PCIe</a:t>
            </a:r>
            <a:endParaRPr lang="en-US" sz="1300" b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3" name="Téglalap 46"/>
          <p:cNvSpPr/>
          <p:nvPr/>
        </p:nvSpPr>
        <p:spPr>
          <a:xfrm>
            <a:off x="3765982" y="3551386"/>
            <a:ext cx="1260000" cy="487362"/>
          </a:xfrm>
          <a:prstGeom prst="rect">
            <a:avLst/>
          </a:prstGeom>
          <a:solidFill>
            <a:srgbClr val="C0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spcAft>
                <a:spcPts val="300"/>
              </a:spcAft>
              <a:defRPr/>
            </a:pPr>
            <a:r>
              <a:rPr lang="en-US" sz="1300" dirty="0" smtClean="0">
                <a:solidFill>
                  <a:srgbClr val="FFFFFF"/>
                </a:solidFill>
                <a:latin typeface="Verdana" pitchFamily="34" charset="0"/>
              </a:rPr>
              <a:t>P</a:t>
            </a:r>
            <a:r>
              <a:rPr lang="hu-HU" sz="1300" dirty="0" smtClean="0">
                <a:solidFill>
                  <a:srgbClr val="FFFFFF"/>
                </a:solidFill>
                <a:latin typeface="Verdana" pitchFamily="34" charset="0"/>
              </a:rPr>
              <a:t>CH</a:t>
            </a:r>
            <a:endParaRPr lang="hu-HU" sz="13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45" name="Szövegdoboz 70"/>
          <p:cNvSpPr txBox="1">
            <a:spLocks noChangeArrowheads="1"/>
          </p:cNvSpPr>
          <p:nvPr/>
        </p:nvSpPr>
        <p:spPr bwMode="auto">
          <a:xfrm>
            <a:off x="4413398" y="3214436"/>
            <a:ext cx="941283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200">
              <a:spcBef>
                <a:spcPct val="0"/>
              </a:spcBef>
              <a:buFontTx/>
              <a:buNone/>
            </a:pPr>
            <a:r>
              <a:rPr lang="en-US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Interface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46" name="Téglalap 49"/>
          <p:cNvSpPr>
            <a:spLocks noChangeArrowheads="1"/>
          </p:cNvSpPr>
          <p:nvPr/>
        </p:nvSpPr>
        <p:spPr bwMode="auto">
          <a:xfrm>
            <a:off x="3756457" y="2683023"/>
            <a:ext cx="1260000" cy="48895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200">
              <a:spcBef>
                <a:spcPct val="0"/>
              </a:spcBef>
              <a:buFontTx/>
              <a:buNone/>
            </a:pPr>
            <a:r>
              <a:rPr lang="en-US" altLang="en-US" sz="1300" dirty="0">
                <a:solidFill>
                  <a:srgbClr val="FFFFFF"/>
                </a:solidFill>
                <a:latin typeface="Verdana" panose="020B0604030504040204" pitchFamily="34" charset="0"/>
              </a:rPr>
              <a:t>Processor </a:t>
            </a:r>
            <a:endParaRPr lang="hu-HU" altLang="en-US" sz="1300" dirty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47" name="AutoShape 32"/>
          <p:cNvSpPr>
            <a:spLocks noChangeArrowheads="1"/>
          </p:cNvSpPr>
          <p:nvPr/>
        </p:nvSpPr>
        <p:spPr bwMode="auto">
          <a:xfrm>
            <a:off x="5019149" y="2913211"/>
            <a:ext cx="432000" cy="77787"/>
          </a:xfrm>
          <a:prstGeom prst="leftRightArrow">
            <a:avLst>
              <a:gd name="adj1" fmla="val 50000"/>
              <a:gd name="adj2" fmla="val 12122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48" name="Egyenes összekötő 48"/>
          <p:cNvCxnSpPr/>
          <p:nvPr/>
        </p:nvCxnSpPr>
        <p:spPr>
          <a:xfrm rot="5400000" flipH="1" flipV="1">
            <a:off x="4176212" y="3335186"/>
            <a:ext cx="3667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988431" y="2552886"/>
            <a:ext cx="62869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b="1" dirty="0" err="1" smtClean="0">
                <a:solidFill>
                  <a:srgbClr val="FF0000"/>
                </a:solidFill>
                <a:latin typeface="+mj-lt"/>
              </a:rPr>
              <a:t>PCIe</a:t>
            </a:r>
            <a:endParaRPr lang="en-US" sz="1300" b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2714" y="464015"/>
            <a:ext cx="6511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Evolution of providing </a:t>
            </a:r>
            <a:r>
              <a:rPr lang="en-US" dirty="0" err="1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PCIe</a:t>
            </a:r>
            <a:r>
              <a:rPr lang="en-US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 ports on a client platform</a:t>
            </a:r>
          </a:p>
        </p:txBody>
      </p:sp>
      <p:sp>
        <p:nvSpPr>
          <p:cNvPr id="53" name="Téglalap 49"/>
          <p:cNvSpPr>
            <a:spLocks noChangeArrowheads="1"/>
          </p:cNvSpPr>
          <p:nvPr/>
        </p:nvSpPr>
        <p:spPr bwMode="auto">
          <a:xfrm>
            <a:off x="6690898" y="2681778"/>
            <a:ext cx="1260000" cy="48895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200">
              <a:spcBef>
                <a:spcPct val="0"/>
              </a:spcBef>
              <a:buFontTx/>
              <a:buNone/>
            </a:pPr>
            <a:r>
              <a:rPr lang="en-US" altLang="en-US" sz="1300" dirty="0">
                <a:solidFill>
                  <a:srgbClr val="FFFFFF"/>
                </a:solidFill>
                <a:latin typeface="Verdana" panose="020B0604030504040204" pitchFamily="34" charset="0"/>
              </a:rPr>
              <a:t>Processor </a:t>
            </a:r>
            <a:endParaRPr lang="hu-HU" altLang="en-US" sz="1300" dirty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54" name="AutoShape 32"/>
          <p:cNvSpPr>
            <a:spLocks noChangeArrowheads="1"/>
          </p:cNvSpPr>
          <p:nvPr/>
        </p:nvSpPr>
        <p:spPr bwMode="auto">
          <a:xfrm>
            <a:off x="7957054" y="2856146"/>
            <a:ext cx="432000" cy="77787"/>
          </a:xfrm>
          <a:prstGeom prst="leftRightArrow">
            <a:avLst>
              <a:gd name="adj1" fmla="val 50000"/>
              <a:gd name="adj2" fmla="val 12122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951747" y="2532391"/>
            <a:ext cx="62869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b="1" dirty="0" err="1" smtClean="0">
                <a:solidFill>
                  <a:srgbClr val="FF0000"/>
                </a:solidFill>
                <a:latin typeface="+mj-lt"/>
              </a:rPr>
              <a:t>PCIe</a:t>
            </a:r>
            <a:endParaRPr lang="en-US" sz="1300" b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0" name="AutoShape 32"/>
          <p:cNvSpPr>
            <a:spLocks noChangeArrowheads="1"/>
          </p:cNvSpPr>
          <p:nvPr/>
        </p:nvSpPr>
        <p:spPr bwMode="auto">
          <a:xfrm>
            <a:off x="5029289" y="3803886"/>
            <a:ext cx="432000" cy="54000"/>
          </a:xfrm>
          <a:prstGeom prst="leftRightArrow">
            <a:avLst>
              <a:gd name="adj1" fmla="val 50000"/>
              <a:gd name="adj2" fmla="val 12122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039681" y="3476673"/>
            <a:ext cx="62869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b="1" dirty="0" err="1" smtClean="0">
                <a:solidFill>
                  <a:srgbClr val="FF0000"/>
                </a:solidFill>
                <a:latin typeface="+mj-lt"/>
              </a:rPr>
              <a:t>PCIe</a:t>
            </a:r>
            <a:endParaRPr lang="en-US" sz="1300" b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2" name="AutoShape 32"/>
          <p:cNvSpPr>
            <a:spLocks noChangeArrowheads="1"/>
          </p:cNvSpPr>
          <p:nvPr/>
        </p:nvSpPr>
        <p:spPr bwMode="auto">
          <a:xfrm>
            <a:off x="2085946" y="3852011"/>
            <a:ext cx="432000" cy="54000"/>
          </a:xfrm>
          <a:prstGeom prst="leftRightArrow">
            <a:avLst>
              <a:gd name="adj1" fmla="val 50000"/>
              <a:gd name="adj2" fmla="val 12122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3" name="AutoShape 32"/>
          <p:cNvSpPr>
            <a:spLocks noChangeArrowheads="1"/>
          </p:cNvSpPr>
          <p:nvPr/>
        </p:nvSpPr>
        <p:spPr bwMode="auto">
          <a:xfrm>
            <a:off x="7952320" y="3002886"/>
            <a:ext cx="432000" cy="54000"/>
          </a:xfrm>
          <a:prstGeom prst="leftRightArrow">
            <a:avLst>
              <a:gd name="adj1" fmla="val 50000"/>
              <a:gd name="adj2" fmla="val 12122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868073" y="4284000"/>
            <a:ext cx="1888927" cy="834734"/>
            <a:chOff x="1377000" y="5924266"/>
            <a:chExt cx="1888927" cy="834734"/>
          </a:xfrm>
        </p:grpSpPr>
        <p:sp>
          <p:nvSpPr>
            <p:cNvPr id="83" name="AutoShape 32"/>
            <p:cNvSpPr>
              <a:spLocks noChangeArrowheads="1"/>
            </p:cNvSpPr>
            <p:nvPr/>
          </p:nvSpPr>
          <p:spPr bwMode="auto">
            <a:xfrm>
              <a:off x="1438348" y="6245375"/>
              <a:ext cx="432000" cy="77787"/>
            </a:xfrm>
            <a:prstGeom prst="leftRightArrow">
              <a:avLst>
                <a:gd name="adj1" fmla="val 50000"/>
                <a:gd name="adj2" fmla="val 121225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57200">
                <a:spcBef>
                  <a:spcPct val="0"/>
                </a:spcBef>
                <a:buFontTx/>
                <a:buNone/>
              </a:pPr>
              <a:endParaRPr lang="hu-HU" altLang="en-US" sz="1300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413650" y="5924266"/>
              <a:ext cx="62869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r>
                <a:rPr lang="en-US" sz="1300" b="1" dirty="0" err="1" smtClean="0">
                  <a:solidFill>
                    <a:srgbClr val="FF0000"/>
                  </a:solidFill>
                  <a:latin typeface="+mj-lt"/>
                </a:rPr>
                <a:t>PCIe</a:t>
              </a:r>
              <a:endParaRPr lang="en-US" sz="1300" b="1" dirty="0" smtClean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85" name="AutoShape 32"/>
            <p:cNvSpPr>
              <a:spLocks noChangeArrowheads="1"/>
            </p:cNvSpPr>
            <p:nvPr/>
          </p:nvSpPr>
          <p:spPr bwMode="auto">
            <a:xfrm>
              <a:off x="1410137" y="6705000"/>
              <a:ext cx="432000" cy="54000"/>
            </a:xfrm>
            <a:prstGeom prst="leftRightArrow">
              <a:avLst>
                <a:gd name="adj1" fmla="val 50000"/>
                <a:gd name="adj2" fmla="val 121225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57200">
                <a:spcBef>
                  <a:spcPct val="0"/>
                </a:spcBef>
                <a:buFontTx/>
                <a:buNone/>
              </a:pPr>
              <a:endParaRPr lang="hu-HU" altLang="en-US" sz="1300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377000" y="6397037"/>
              <a:ext cx="62869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r>
                <a:rPr lang="en-US" sz="1300" b="1" dirty="0" err="1" smtClean="0">
                  <a:solidFill>
                    <a:srgbClr val="FF0000"/>
                  </a:solidFill>
                  <a:latin typeface="+mj-lt"/>
                </a:rPr>
                <a:t>PCIe</a:t>
              </a:r>
              <a:endParaRPr lang="en-US" sz="1300" b="1" dirty="0" smtClean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007000" y="6035479"/>
              <a:ext cx="125547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/>
              <a:r>
                <a:rPr lang="en-US" sz="1300" dirty="0" smtClean="0">
                  <a:latin typeface="+mj-lt"/>
                </a:rPr>
                <a:t>x16 or 2x x8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2007249" y="6440862"/>
              <a:ext cx="125867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/>
              <a:r>
                <a:rPr lang="en-US" sz="1300" dirty="0" smtClean="0">
                  <a:latin typeface="+mj-lt"/>
                </a:rPr>
                <a:t>further ports</a:t>
              </a:r>
            </a:p>
          </p:txBody>
        </p:sp>
      </p:grpSp>
      <p:sp>
        <p:nvSpPr>
          <p:cNvPr id="73" name="Line 24"/>
          <p:cNvSpPr>
            <a:spLocks noChangeShapeType="1"/>
          </p:cNvSpPr>
          <p:nvPr/>
        </p:nvSpPr>
        <p:spPr bwMode="auto">
          <a:xfrm flipV="1">
            <a:off x="1579744" y="1449388"/>
            <a:ext cx="2857320" cy="24255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74" name="Rectangle 26"/>
          <p:cNvSpPr>
            <a:spLocks noChangeArrowheads="1"/>
          </p:cNvSpPr>
          <p:nvPr/>
        </p:nvSpPr>
        <p:spPr bwMode="auto">
          <a:xfrm>
            <a:off x="2304052" y="1163389"/>
            <a:ext cx="4289636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Where to provide </a:t>
            </a:r>
            <a:r>
              <a:rPr kumimoji="0" lang="en-US" alt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ports </a:t>
            </a:r>
            <a:r>
              <a:rPr lang="en-US" altLang="en-US" sz="13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 the platform?</a:t>
            </a:r>
            <a:endParaRPr kumimoji="0" lang="hu-HU" altLang="en-US" sz="13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75" name="Oval 12"/>
          <p:cNvSpPr>
            <a:spLocks noChangeArrowheads="1"/>
          </p:cNvSpPr>
          <p:nvPr/>
        </p:nvSpPr>
        <p:spPr bwMode="auto">
          <a:xfrm>
            <a:off x="1507743" y="1657143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76" name="Line 35"/>
          <p:cNvSpPr>
            <a:spLocks noChangeShapeType="1"/>
          </p:cNvSpPr>
          <p:nvPr/>
        </p:nvSpPr>
        <p:spPr bwMode="auto">
          <a:xfrm flipH="1">
            <a:off x="4441890" y="1466754"/>
            <a:ext cx="1" cy="18075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77" name="Oval 12"/>
          <p:cNvSpPr>
            <a:spLocks noChangeArrowheads="1"/>
          </p:cNvSpPr>
          <p:nvPr/>
        </p:nvSpPr>
        <p:spPr bwMode="auto">
          <a:xfrm>
            <a:off x="4401344" y="1653627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78" name="Line 35"/>
          <p:cNvSpPr>
            <a:spLocks noChangeShapeType="1"/>
          </p:cNvSpPr>
          <p:nvPr/>
        </p:nvSpPr>
        <p:spPr bwMode="auto">
          <a:xfrm>
            <a:off x="4446183" y="1459587"/>
            <a:ext cx="2870606" cy="230034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79" name="Text Box 31"/>
          <p:cNvSpPr txBox="1">
            <a:spLocks noChangeArrowheads="1"/>
          </p:cNvSpPr>
          <p:nvPr/>
        </p:nvSpPr>
        <p:spPr bwMode="auto">
          <a:xfrm>
            <a:off x="924269" y="1727253"/>
            <a:ext cx="130832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ports 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on the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chipset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80" name="Text Box 32"/>
          <p:cNvSpPr txBox="1">
            <a:spLocks noChangeArrowheads="1"/>
          </p:cNvSpPr>
          <p:nvPr/>
        </p:nvSpPr>
        <p:spPr bwMode="auto">
          <a:xfrm>
            <a:off x="2839920" y="1727253"/>
            <a:ext cx="3280064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16 </a:t>
            </a:r>
            <a:r>
              <a:rPr kumimoji="0" lang="en-US" alt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ports for the </a:t>
            </a:r>
            <a:r>
              <a:rPr kumimoji="0" lang="en-US" alt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dGPU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on the processor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further </a:t>
            </a:r>
            <a:r>
              <a:rPr kumimoji="0" lang="en-US" alt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ports on 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chipset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81" name="Text Box 31"/>
          <p:cNvSpPr txBox="1">
            <a:spLocks noChangeArrowheads="1"/>
          </p:cNvSpPr>
          <p:nvPr/>
        </p:nvSpPr>
        <p:spPr bwMode="auto">
          <a:xfrm>
            <a:off x="6568337" y="1724445"/>
            <a:ext cx="1517561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ports 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on the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processor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82" name="Oval 12"/>
          <p:cNvSpPr>
            <a:spLocks noChangeArrowheads="1"/>
          </p:cNvSpPr>
          <p:nvPr/>
        </p:nvSpPr>
        <p:spPr bwMode="auto">
          <a:xfrm>
            <a:off x="7284592" y="1662090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88" name="Right Arrow 87"/>
          <p:cNvSpPr/>
          <p:nvPr/>
        </p:nvSpPr>
        <p:spPr bwMode="auto">
          <a:xfrm>
            <a:off x="2451457" y="1879750"/>
            <a:ext cx="311186" cy="900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9" name="Right Arrow 88"/>
          <p:cNvSpPr/>
          <p:nvPr/>
        </p:nvSpPr>
        <p:spPr bwMode="auto">
          <a:xfrm>
            <a:off x="6141457" y="1879750"/>
            <a:ext cx="311186" cy="900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90" name="AutoShape 32"/>
          <p:cNvSpPr>
            <a:spLocks noChangeArrowheads="1"/>
          </p:cNvSpPr>
          <p:nvPr/>
        </p:nvSpPr>
        <p:spPr bwMode="auto">
          <a:xfrm>
            <a:off x="2076321" y="4518195"/>
            <a:ext cx="432000" cy="54000"/>
          </a:xfrm>
          <a:prstGeom prst="leftRightArrow">
            <a:avLst>
              <a:gd name="adj1" fmla="val 50000"/>
              <a:gd name="adj2" fmla="val 12122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4593" y="5205570"/>
            <a:ext cx="221086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300" i="1" dirty="0" smtClean="0">
                <a:latin typeface="+mj-lt"/>
              </a:rPr>
              <a:t>Core 2 (2006) to</a:t>
            </a:r>
          </a:p>
          <a:p>
            <a:pPr algn="ctr" fontAlgn="base"/>
            <a:r>
              <a:rPr lang="en-US" sz="1300" i="1" dirty="0" smtClean="0">
                <a:latin typeface="+mj-lt"/>
              </a:rPr>
              <a:t>1. gen. Nehalem (2008)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396784" y="5205570"/>
            <a:ext cx="22124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300" i="1" dirty="0" smtClean="0">
                <a:latin typeface="+mj-lt"/>
              </a:rPr>
              <a:t>2. gen. Nehalem (2009)</a:t>
            </a:r>
          </a:p>
          <a:p>
            <a:pPr algn="ctr" fontAlgn="base"/>
            <a:r>
              <a:rPr lang="en-US" sz="1300" i="1" dirty="0" smtClean="0">
                <a:latin typeface="+mj-lt"/>
              </a:rPr>
              <a:t>and subsequent DTs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4031" y="5009445"/>
            <a:ext cx="57259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i="1" dirty="0" smtClean="0">
                <a:latin typeface="+mj-lt"/>
              </a:rPr>
              <a:t>Intel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2000" y="5694307"/>
            <a:ext cx="5677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i="1" dirty="0" smtClean="0">
                <a:latin typeface="+mj-lt"/>
              </a:rPr>
              <a:t>AMD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29269" y="5816557"/>
            <a:ext cx="19992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300" i="1" dirty="0" smtClean="0">
                <a:latin typeface="+mj-lt"/>
              </a:rPr>
              <a:t>K8 (2005) to</a:t>
            </a:r>
          </a:p>
          <a:p>
            <a:pPr algn="ctr" fontAlgn="base"/>
            <a:r>
              <a:rPr lang="en-US" sz="1300" i="1" dirty="0" smtClean="0">
                <a:latin typeface="+mj-lt"/>
              </a:rPr>
              <a:t>K10 Fam. 11h (2011)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181627" y="5803570"/>
            <a:ext cx="239039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300" i="1" dirty="0" smtClean="0">
                <a:latin typeface="+mj-lt"/>
              </a:rPr>
              <a:t>Bobcat (2011) and</a:t>
            </a:r>
          </a:p>
          <a:p>
            <a:pPr algn="ctr" fontAlgn="base"/>
            <a:r>
              <a:rPr lang="en-US" sz="1300" i="1" dirty="0" smtClean="0">
                <a:latin typeface="+mj-lt"/>
              </a:rPr>
              <a:t>subsequent GPU-less DTs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772119" y="5793945"/>
            <a:ext cx="307488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300" i="1" dirty="0" smtClean="0">
                <a:latin typeface="+mj-lt"/>
              </a:rPr>
              <a:t>Zen-based laptop/DT APUs (</a:t>
            </a:r>
            <a:r>
              <a:rPr lang="en-US" sz="1300" i="1" smtClean="0">
                <a:latin typeface="+mj-lt"/>
              </a:rPr>
              <a:t>2017)</a:t>
            </a:r>
            <a:endParaRPr lang="en-US" sz="1300" i="1" dirty="0" smtClean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48480" y="6508487"/>
            <a:ext cx="9162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300" dirty="0" smtClean="0">
                <a:latin typeface="+mj-lt"/>
              </a:rPr>
              <a:t> MCH: Memory Control Hub (North Bridge) ICH: IO Control Hub (South Bridge)</a:t>
            </a:r>
          </a:p>
        </p:txBody>
      </p:sp>
      <p:sp>
        <p:nvSpPr>
          <p:cNvPr id="55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3. </a:t>
            </a:r>
            <a:r>
              <a:rPr lang="en-US" dirty="0" smtClean="0"/>
              <a:t>Implementing </a:t>
            </a:r>
            <a:r>
              <a:rPr lang="en-US" dirty="0" err="1" smtClean="0"/>
              <a:t>PCIe</a:t>
            </a:r>
            <a:r>
              <a:rPr lang="en-US" dirty="0" smtClean="0"/>
              <a:t> ports </a:t>
            </a:r>
            <a:r>
              <a:rPr lang="hu-HU" dirty="0" smtClean="0"/>
              <a:t>(</a:t>
            </a:r>
            <a:r>
              <a:rPr lang="en-US" dirty="0" smtClean="0"/>
              <a:t>14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2" name="TextBox 1"/>
          <p:cNvSpPr txBox="1"/>
          <p:nvPr/>
        </p:nvSpPr>
        <p:spPr>
          <a:xfrm>
            <a:off x="6558908" y="6514115"/>
            <a:ext cx="262546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300" dirty="0" smtClean="0">
                <a:solidFill>
                  <a:srgbClr val="000000"/>
                </a:solidFill>
                <a:latin typeface="Verdana"/>
              </a:rPr>
              <a:t>PCH: Platform </a:t>
            </a:r>
            <a:r>
              <a:rPr lang="en-US" sz="1300" dirty="0">
                <a:solidFill>
                  <a:srgbClr val="000000"/>
                </a:solidFill>
                <a:latin typeface="Verdana"/>
              </a:rPr>
              <a:t>Controller Hub</a:t>
            </a:r>
            <a:endParaRPr lang="en-US" sz="1600" dirty="0" smtClean="0">
              <a:latin typeface="+mj-lt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775010" y="639068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91323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408" y="460481"/>
            <a:ext cx="907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4: Providing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ports on the processor in a platform for AMD’s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gen. Ryzen 4000 (Renoir) mobile APU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processors (2020)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latin typeface="Verdana"/>
              </a:rPr>
              <a:t>262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000" y="6015446"/>
            <a:ext cx="8964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that AMD’s Zen-based mobile processors are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do not need a chipset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pic>
        <p:nvPicPr>
          <p:cNvPr id="5" name="Kép 4" descr="A képen képernyőkép látható&#10;&#10;Automatikusan generált leírás">
            <a:extLst>
              <a:ext uri="{FF2B5EF4-FFF2-40B4-BE49-F238E27FC236}">
                <a16:creationId xmlns:a16="http://schemas.microsoft.com/office/drawing/2014/main" id="{CA69B677-2EBE-4053-B4C4-AC86E6EA8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" y="1521000"/>
            <a:ext cx="9024747" cy="433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3942000" y="1404001"/>
            <a:ext cx="5142373" cy="2430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8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3. </a:t>
            </a:r>
            <a:r>
              <a:rPr lang="en-US" dirty="0" smtClean="0"/>
              <a:t>Implementing </a:t>
            </a:r>
            <a:r>
              <a:rPr lang="en-US" dirty="0" err="1" smtClean="0"/>
              <a:t>PCIe</a:t>
            </a:r>
            <a:r>
              <a:rPr lang="en-US" dirty="0" smtClean="0"/>
              <a:t> ports </a:t>
            </a:r>
            <a:r>
              <a:rPr lang="hu-HU" dirty="0" smtClean="0"/>
              <a:t>(1</a:t>
            </a:r>
            <a:r>
              <a:rPr lang="en-US" dirty="0" smtClean="0"/>
              <a:t>5</a:t>
            </a:r>
            <a:r>
              <a:rPr lang="hu-HU" dirty="0" smtClean="0"/>
              <a:t>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855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103932" y="1794860"/>
            <a:ext cx="7998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2.0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ports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006840" y="1783749"/>
            <a:ext cx="8576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3.0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ports </a:t>
            </a: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 flipV="1">
            <a:off x="3376254" y="1517275"/>
            <a:ext cx="1073147" cy="20266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 flipH="1" flipV="1">
            <a:off x="4429329" y="1517272"/>
            <a:ext cx="2610788" cy="17015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7022125" y="1663626"/>
            <a:ext cx="85956" cy="720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784572" y="1140500"/>
            <a:ext cx="3265545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Type of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implemented </a:t>
            </a: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ports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6819393" y="1804387"/>
            <a:ext cx="8576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4.0 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ports </a:t>
            </a: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302398" y="1808523"/>
            <a:ext cx="7998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1.0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ports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2" name="Line 4"/>
          <p:cNvSpPr>
            <a:spLocks noChangeShapeType="1"/>
          </p:cNvSpPr>
          <p:nvPr/>
        </p:nvSpPr>
        <p:spPr bwMode="auto">
          <a:xfrm flipV="1">
            <a:off x="1595117" y="1517275"/>
            <a:ext cx="2854284" cy="20266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3350044" y="1678229"/>
            <a:ext cx="85956" cy="720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4" name="Line 4"/>
          <p:cNvSpPr>
            <a:spLocks noChangeShapeType="1"/>
          </p:cNvSpPr>
          <p:nvPr/>
        </p:nvSpPr>
        <p:spPr bwMode="auto">
          <a:xfrm>
            <a:off x="4429330" y="1517276"/>
            <a:ext cx="909432" cy="20265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5" name="Oval 12"/>
          <p:cNvSpPr>
            <a:spLocks noChangeArrowheads="1"/>
          </p:cNvSpPr>
          <p:nvPr/>
        </p:nvSpPr>
        <p:spPr bwMode="auto">
          <a:xfrm>
            <a:off x="1535371" y="1687428"/>
            <a:ext cx="85956" cy="720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5338761" y="1681178"/>
            <a:ext cx="85956" cy="720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345" y="462304"/>
            <a:ext cx="4248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Type of implemented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ports</a:t>
            </a:r>
          </a:p>
        </p:txBody>
      </p:sp>
      <p:sp>
        <p:nvSpPr>
          <p:cNvPr id="17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3. </a:t>
            </a:r>
            <a:r>
              <a:rPr lang="en-US" dirty="0" smtClean="0"/>
              <a:t>Implementing </a:t>
            </a:r>
            <a:r>
              <a:rPr lang="en-US" dirty="0" err="1" smtClean="0"/>
              <a:t>PCIe</a:t>
            </a:r>
            <a:r>
              <a:rPr lang="en-US" dirty="0" smtClean="0"/>
              <a:t> ports </a:t>
            </a:r>
            <a:r>
              <a:rPr lang="hu-HU" dirty="0" smtClean="0"/>
              <a:t>(1</a:t>
            </a:r>
            <a:r>
              <a:rPr lang="en-US" dirty="0" smtClean="0"/>
              <a:t>6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21" name="TextBox 20"/>
          <p:cNvSpPr txBox="1"/>
          <p:nvPr/>
        </p:nvSpPr>
        <p:spPr>
          <a:xfrm>
            <a:off x="8775010" y="639068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99750" y="2304000"/>
            <a:ext cx="75854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dirty="0" smtClean="0">
                <a:latin typeface="+mj-lt"/>
              </a:rPr>
              <a:t>(2003)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135085" y="2304000"/>
            <a:ext cx="75854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dirty="0" smtClean="0">
                <a:latin typeface="+mj-lt"/>
              </a:rPr>
              <a:t>(2007)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57334" y="2304000"/>
            <a:ext cx="75854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dirty="0" smtClean="0">
                <a:latin typeface="+mj-lt"/>
              </a:rPr>
              <a:t>(2010)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863834" y="2304000"/>
            <a:ext cx="75854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dirty="0" smtClean="0">
                <a:latin typeface="+mj-lt"/>
              </a:rPr>
              <a:t>(2017)</a:t>
            </a:r>
          </a:p>
        </p:txBody>
      </p:sp>
    </p:spTree>
    <p:extLst>
      <p:ext uri="{BB962C8B-B14F-4D97-AF65-F5344CB8AC3E}">
        <p14:creationId xmlns:p14="http://schemas.microsoft.com/office/powerpoint/2010/main" val="18050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141899"/>
              </p:ext>
            </p:extLst>
          </p:nvPr>
        </p:nvGraphicFramePr>
        <p:xfrm>
          <a:off x="0" y="1230500"/>
          <a:ext cx="9072000" cy="3218870"/>
        </p:xfrm>
        <a:graphic>
          <a:graphicData uri="http://schemas.openxmlformats.org/drawingml/2006/table">
            <a:tbl>
              <a:tblPr/>
              <a:tblGrid>
                <a:gridCol w="1008000">
                  <a:extLst>
                    <a:ext uri="{9D8B030D-6E8A-4147-A177-3AD203B41FA5}">
                      <a16:colId xmlns:a16="http://schemas.microsoft.com/office/drawing/2014/main" val="2587379175"/>
                    </a:ext>
                  </a:extLst>
                </a:gridCol>
                <a:gridCol w="673998">
                  <a:extLst>
                    <a:ext uri="{9D8B030D-6E8A-4147-A177-3AD203B41FA5}">
                      <a16:colId xmlns:a16="http://schemas.microsoft.com/office/drawing/2014/main" val="103625700"/>
                    </a:ext>
                  </a:extLst>
                </a:gridCol>
                <a:gridCol w="1098370">
                  <a:extLst>
                    <a:ext uri="{9D8B030D-6E8A-4147-A177-3AD203B41FA5}">
                      <a16:colId xmlns:a16="http://schemas.microsoft.com/office/drawing/2014/main" val="2617308788"/>
                    </a:ext>
                  </a:extLst>
                </a:gridCol>
                <a:gridCol w="959740">
                  <a:extLst>
                    <a:ext uri="{9D8B030D-6E8A-4147-A177-3AD203B41FA5}">
                      <a16:colId xmlns:a16="http://schemas.microsoft.com/office/drawing/2014/main" val="2183301501"/>
                    </a:ext>
                  </a:extLst>
                </a:gridCol>
                <a:gridCol w="1055715">
                  <a:extLst>
                    <a:ext uri="{9D8B030D-6E8A-4147-A177-3AD203B41FA5}">
                      <a16:colId xmlns:a16="http://schemas.microsoft.com/office/drawing/2014/main" val="228300100"/>
                    </a:ext>
                  </a:extLst>
                </a:gridCol>
                <a:gridCol w="981068">
                  <a:extLst>
                    <a:ext uri="{9D8B030D-6E8A-4147-A177-3AD203B41FA5}">
                      <a16:colId xmlns:a16="http://schemas.microsoft.com/office/drawing/2014/main" val="3094545641"/>
                    </a:ext>
                  </a:extLst>
                </a:gridCol>
                <a:gridCol w="1109034">
                  <a:extLst>
                    <a:ext uri="{9D8B030D-6E8A-4147-A177-3AD203B41FA5}">
                      <a16:colId xmlns:a16="http://schemas.microsoft.com/office/drawing/2014/main" val="837403933"/>
                    </a:ext>
                  </a:extLst>
                </a:gridCol>
                <a:gridCol w="1178075">
                  <a:extLst>
                    <a:ext uri="{9D8B030D-6E8A-4147-A177-3AD203B41FA5}">
                      <a16:colId xmlns:a16="http://schemas.microsoft.com/office/drawing/2014/main" val="3796516069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1566365398"/>
                    </a:ext>
                  </a:extLst>
                </a:gridCol>
              </a:tblGrid>
              <a:tr h="265185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PCI Express</a:t>
                      </a:r>
                      <a:b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</a:b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version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Intro-</a:t>
                      </a:r>
                    </a:p>
                    <a:p>
                      <a:pPr algn="ctr"/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</a:rPr>
                        <a:t>duced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Line </a:t>
                      </a:r>
                      <a:b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</a:b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code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Transfer </a:t>
                      </a:r>
                      <a:b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</a:b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rate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in 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each direction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Throughput 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in each direction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1670539"/>
                  </a:ext>
                </a:extLst>
              </a:tr>
              <a:tr h="7447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×1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×2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×4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×8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×16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338899"/>
                  </a:ext>
                </a:extLst>
              </a:tr>
              <a:tr h="434412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+mn-lt"/>
                        </a:rPr>
                        <a:t>1.0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2003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8b/10b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2.5 GT/s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250 MB/s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n-lt"/>
                        </a:rPr>
                        <a:t>0.50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1.0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n-lt"/>
                        </a:rPr>
                        <a:t>2.0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n-lt"/>
                        </a:rPr>
                        <a:t>4.0 GB/s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8192000"/>
                  </a:ext>
                </a:extLst>
              </a:tr>
              <a:tr h="434412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+mn-lt"/>
                        </a:rPr>
                        <a:t>2.0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n-lt"/>
                        </a:rPr>
                        <a:t>2007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8b/10b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n-lt"/>
                        </a:rPr>
                        <a:t>5.0 GT/s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n-lt"/>
                        </a:rPr>
                        <a:t>500 MB/s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n-lt"/>
                        </a:rPr>
                        <a:t>1.0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n-lt"/>
                        </a:rPr>
                        <a:t>2.0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n-lt"/>
                        </a:rPr>
                        <a:t>4.0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n-lt"/>
                        </a:rPr>
                        <a:t>8.0 GB/s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6945029"/>
                  </a:ext>
                </a:extLst>
              </a:tr>
              <a:tr h="434412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+mn-lt"/>
                        </a:rPr>
                        <a:t>3.0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n-lt"/>
                        </a:rPr>
                        <a:t>2010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128b/130b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n-lt"/>
                        </a:rPr>
                        <a:t>8.0 GT/s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70" dirty="0">
                          <a:latin typeface="+mn-lt"/>
                        </a:rPr>
                        <a:t>984.6 MB/s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n-lt"/>
                        </a:rPr>
                        <a:t>1.97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n-lt"/>
                        </a:rPr>
                        <a:t>3.94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n-lt"/>
                        </a:rPr>
                        <a:t>7.88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n-lt"/>
                        </a:rPr>
                        <a:t>15.8 GB/s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6185683"/>
                  </a:ext>
                </a:extLst>
              </a:tr>
              <a:tr h="434412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+mn-lt"/>
                        </a:rPr>
                        <a:t>4.0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n-lt"/>
                        </a:rPr>
                        <a:t>2017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+mn-lt"/>
                        </a:rPr>
                        <a:t>128b/130b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n-lt"/>
                        </a:rPr>
                        <a:t>16.0 GT/s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n-lt"/>
                        </a:rPr>
                        <a:t>1969 MB/s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n-lt"/>
                        </a:rPr>
                        <a:t>3.94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n-lt"/>
                        </a:rPr>
                        <a:t>7.88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n-lt"/>
                        </a:rPr>
                        <a:t>15.75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n-lt"/>
                        </a:rPr>
                        <a:t>31.5 GB/s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6493110"/>
                  </a:ext>
                </a:extLst>
              </a:tr>
              <a:tr h="43441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5.0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2019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+mn-lt"/>
                        </a:rPr>
                        <a:t>128b/130b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32.0</a:t>
                      </a:r>
                      <a:r>
                        <a:rPr lang="en-US" sz="1400">
                          <a:latin typeface="+mn-lt"/>
                        </a:rPr>
                        <a:t> </a:t>
                      </a:r>
                      <a:r>
                        <a:rPr lang="en-US" sz="1400" smtClean="0">
                          <a:latin typeface="+mn-lt"/>
                        </a:rPr>
                        <a:t>GT/s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n-lt"/>
                        </a:rPr>
                        <a:t>3938 MB/s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n-lt"/>
                        </a:rPr>
                        <a:t>7.88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n-lt"/>
                        </a:rPr>
                        <a:t>15.75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n-lt"/>
                        </a:rPr>
                        <a:t>31.51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63.0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6237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3160" y="460906"/>
            <a:ext cx="5765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Evolution of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subsequent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generations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165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1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3. </a:t>
            </a:r>
            <a:r>
              <a:rPr lang="en-US" dirty="0" smtClean="0"/>
              <a:t>Implementing </a:t>
            </a:r>
            <a:r>
              <a:rPr lang="en-US" dirty="0" err="1" smtClean="0"/>
              <a:t>PCIe</a:t>
            </a:r>
            <a:r>
              <a:rPr lang="en-US" dirty="0" smtClean="0"/>
              <a:t> ports </a:t>
            </a:r>
            <a:r>
              <a:rPr lang="hu-HU" dirty="0" smtClean="0"/>
              <a:t>(1</a:t>
            </a:r>
            <a:r>
              <a:rPr lang="en-US" dirty="0" smtClean="0"/>
              <a:t>7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2" name="Rectangle 1"/>
          <p:cNvSpPr/>
          <p:nvPr/>
        </p:nvSpPr>
        <p:spPr bwMode="auto">
          <a:xfrm>
            <a:off x="3762000" y="1674000"/>
            <a:ext cx="1080000" cy="277537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53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Box 79"/>
          <p:cNvSpPr txBox="1"/>
          <p:nvPr/>
        </p:nvSpPr>
        <p:spPr>
          <a:xfrm>
            <a:off x="73160" y="460913"/>
            <a:ext cx="8696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Evolution of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providing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PCIe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 ports in Intel’s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and AMD’s client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platforms -1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39" name="Text Box 8"/>
          <p:cNvSpPr txBox="1">
            <a:spLocks noChangeArrowheads="1"/>
          </p:cNvSpPr>
          <p:nvPr/>
        </p:nvSpPr>
        <p:spPr bwMode="auto">
          <a:xfrm rot="16200000">
            <a:off x="-505844" y="4294570"/>
            <a:ext cx="26003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Type of available 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ports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43" name="Line 17"/>
          <p:cNvSpPr>
            <a:spLocks noChangeShapeType="1"/>
          </p:cNvSpPr>
          <p:nvPr/>
        </p:nvSpPr>
        <p:spPr bwMode="auto">
          <a:xfrm>
            <a:off x="3402000" y="2439000"/>
            <a:ext cx="0" cy="406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4" name="Line 24"/>
          <p:cNvSpPr>
            <a:spLocks noChangeShapeType="1"/>
          </p:cNvSpPr>
          <p:nvPr/>
        </p:nvSpPr>
        <p:spPr bwMode="auto">
          <a:xfrm flipV="1">
            <a:off x="2380546" y="1366080"/>
            <a:ext cx="2343316" cy="20882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5" name="Rectangle 26"/>
          <p:cNvSpPr>
            <a:spLocks noChangeArrowheads="1"/>
          </p:cNvSpPr>
          <p:nvPr/>
        </p:nvSpPr>
        <p:spPr bwMode="auto">
          <a:xfrm>
            <a:off x="3327201" y="1089000"/>
            <a:ext cx="2774799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Where to connect </a:t>
            </a: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ports</a:t>
            </a: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46" name="Text Box 31"/>
          <p:cNvSpPr txBox="1">
            <a:spLocks noChangeArrowheads="1"/>
          </p:cNvSpPr>
          <p:nvPr/>
        </p:nvSpPr>
        <p:spPr bwMode="auto">
          <a:xfrm>
            <a:off x="1440245" y="1649329"/>
            <a:ext cx="151355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ports 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on the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chipset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47" name="Text Box 32"/>
          <p:cNvSpPr txBox="1">
            <a:spLocks noChangeArrowheads="1"/>
          </p:cNvSpPr>
          <p:nvPr/>
        </p:nvSpPr>
        <p:spPr bwMode="auto">
          <a:xfrm>
            <a:off x="3006356" y="1649329"/>
            <a:ext cx="3316934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16 </a:t>
            </a:r>
            <a:r>
              <a:rPr kumimoji="0" lang="en-US" alt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ports for the </a:t>
            </a:r>
            <a:r>
              <a:rPr kumimoji="0" lang="en-US" alt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dGPU</a:t>
            </a:r>
            <a:endParaRPr kumimoji="0" lang="en-US" altLang="en-US" sz="13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on the 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processor, further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300" b="1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lanes mostly on the chipset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49" name="Line 36"/>
          <p:cNvSpPr>
            <a:spLocks noChangeShapeType="1"/>
          </p:cNvSpPr>
          <p:nvPr/>
        </p:nvSpPr>
        <p:spPr bwMode="auto">
          <a:xfrm>
            <a:off x="5877000" y="2439000"/>
            <a:ext cx="0" cy="406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51" name="Oval 12"/>
          <p:cNvSpPr>
            <a:spLocks noChangeArrowheads="1"/>
          </p:cNvSpPr>
          <p:nvPr/>
        </p:nvSpPr>
        <p:spPr bwMode="auto">
          <a:xfrm>
            <a:off x="2167267" y="1544254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2" name="Line 35"/>
          <p:cNvSpPr>
            <a:spLocks noChangeShapeType="1"/>
          </p:cNvSpPr>
          <p:nvPr/>
        </p:nvSpPr>
        <p:spPr bwMode="auto">
          <a:xfrm flipH="1">
            <a:off x="4706212" y="1358158"/>
            <a:ext cx="1" cy="18075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54" name="Down Arrow 53"/>
          <p:cNvSpPr/>
          <p:nvPr/>
        </p:nvSpPr>
        <p:spPr bwMode="auto">
          <a:xfrm>
            <a:off x="2155759" y="3011140"/>
            <a:ext cx="108000" cy="360000"/>
          </a:xfrm>
          <a:prstGeom prst="downArrow">
            <a:avLst/>
          </a:prstGeom>
          <a:solidFill>
            <a:srgbClr val="FFE7E7"/>
          </a:solidFill>
          <a:ln w="19050" cap="flat" cmpd="sng" algn="ctr">
            <a:solidFill>
              <a:srgbClr val="FFB3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443003" y="2263623"/>
            <a:ext cx="153920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1.0 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ports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6" name="Down Arrow 55"/>
          <p:cNvSpPr/>
          <p:nvPr/>
        </p:nvSpPr>
        <p:spPr bwMode="auto">
          <a:xfrm>
            <a:off x="4650650" y="4189301"/>
            <a:ext cx="108000" cy="360000"/>
          </a:xfrm>
          <a:prstGeom prst="downArrow">
            <a:avLst/>
          </a:prstGeom>
          <a:solidFill>
            <a:srgbClr val="FFE7E7"/>
          </a:solidFill>
          <a:ln w="19050" cap="flat" cmpd="sng" algn="ctr">
            <a:solidFill>
              <a:srgbClr val="FFB3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7" name="Down Arrow 56"/>
          <p:cNvSpPr/>
          <p:nvPr/>
        </p:nvSpPr>
        <p:spPr bwMode="auto">
          <a:xfrm rot="16200000">
            <a:off x="3335643" y="3338899"/>
            <a:ext cx="108000" cy="432000"/>
          </a:xfrm>
          <a:prstGeom prst="downArrow">
            <a:avLst/>
          </a:prstGeom>
          <a:solidFill>
            <a:srgbClr val="FFE7E7"/>
          </a:solidFill>
          <a:ln w="19050" cap="flat" cmpd="sng" algn="ctr">
            <a:solidFill>
              <a:srgbClr val="FFB3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437562" y="3393646"/>
            <a:ext cx="153920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2.0 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ports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0" name="Rectangle 37"/>
          <p:cNvSpPr>
            <a:spLocks noChangeArrowheads="1"/>
          </p:cNvSpPr>
          <p:nvPr/>
        </p:nvSpPr>
        <p:spPr bwMode="auto">
          <a:xfrm>
            <a:off x="3913287" y="3389930"/>
            <a:ext cx="1539204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2.0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ports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1" name="Text Box 14"/>
          <p:cNvSpPr txBox="1">
            <a:spLocks noChangeArrowheads="1"/>
          </p:cNvSpPr>
          <p:nvPr/>
        </p:nvSpPr>
        <p:spPr bwMode="auto">
          <a:xfrm>
            <a:off x="3717000" y="4584586"/>
            <a:ext cx="19581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3.0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ports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(AMD: GPU-less DTs)</a:t>
            </a:r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2" name="Text Box 14"/>
          <p:cNvSpPr txBox="1">
            <a:spLocks noChangeArrowheads="1"/>
          </p:cNvSpPr>
          <p:nvPr/>
        </p:nvSpPr>
        <p:spPr bwMode="auto">
          <a:xfrm>
            <a:off x="3930892" y="5968250"/>
            <a:ext cx="1539204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4.0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ports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3" name="Down Arrow 62"/>
          <p:cNvSpPr/>
          <p:nvPr/>
        </p:nvSpPr>
        <p:spPr bwMode="auto">
          <a:xfrm>
            <a:off x="4645394" y="5598265"/>
            <a:ext cx="108000" cy="360000"/>
          </a:xfrm>
          <a:prstGeom prst="downArrow">
            <a:avLst/>
          </a:prstGeom>
          <a:solidFill>
            <a:srgbClr val="FFE7E7"/>
          </a:solidFill>
          <a:ln w="19050" cap="flat" cmpd="sng" algn="ctr">
            <a:solidFill>
              <a:srgbClr val="FFB3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7" name="Down Arrow 76"/>
          <p:cNvSpPr/>
          <p:nvPr/>
        </p:nvSpPr>
        <p:spPr bwMode="auto">
          <a:xfrm>
            <a:off x="988458" y="2439000"/>
            <a:ext cx="108000" cy="4140000"/>
          </a:xfrm>
          <a:prstGeom prst="downArrow">
            <a:avLst/>
          </a:prstGeom>
          <a:solidFill>
            <a:srgbClr val="FFE7E7"/>
          </a:solidFill>
          <a:ln w="19050" cap="flat" cmpd="sng" algn="ctr">
            <a:solidFill>
              <a:srgbClr val="FFB3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8" name="Line 17"/>
          <p:cNvSpPr>
            <a:spLocks noChangeShapeType="1"/>
          </p:cNvSpPr>
          <p:nvPr/>
        </p:nvSpPr>
        <p:spPr bwMode="auto">
          <a:xfrm>
            <a:off x="1372646" y="2457000"/>
            <a:ext cx="0" cy="406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79" name="Oval 12"/>
          <p:cNvSpPr>
            <a:spLocks noChangeArrowheads="1"/>
          </p:cNvSpPr>
          <p:nvPr/>
        </p:nvSpPr>
        <p:spPr bwMode="auto">
          <a:xfrm>
            <a:off x="4674030" y="1538915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086221" y="3614930"/>
            <a:ext cx="1205779" cy="505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2009 (Intel)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2011 (AMD)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6686371" y="5005233"/>
            <a:ext cx="112562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2017: AMD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167000" y="6211932"/>
            <a:ext cx="112562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2019: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AMD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2020: Intel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6371390" y="1647089"/>
            <a:ext cx="175561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ports 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on the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processor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35" name="Oval 12"/>
          <p:cNvSpPr>
            <a:spLocks noChangeArrowheads="1"/>
          </p:cNvSpPr>
          <p:nvPr/>
        </p:nvSpPr>
        <p:spPr bwMode="auto">
          <a:xfrm>
            <a:off x="7182000" y="1549201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40" name="Line 35"/>
          <p:cNvSpPr>
            <a:spLocks noChangeShapeType="1"/>
          </p:cNvSpPr>
          <p:nvPr/>
        </p:nvSpPr>
        <p:spPr bwMode="auto">
          <a:xfrm>
            <a:off x="4706213" y="1366080"/>
            <a:ext cx="2341562" cy="208828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" name="Down Arrow 40"/>
          <p:cNvSpPr/>
          <p:nvPr/>
        </p:nvSpPr>
        <p:spPr bwMode="auto">
          <a:xfrm rot="16200000">
            <a:off x="5819625" y="4535718"/>
            <a:ext cx="108000" cy="432000"/>
          </a:xfrm>
          <a:prstGeom prst="downArrow">
            <a:avLst/>
          </a:prstGeom>
          <a:solidFill>
            <a:srgbClr val="FFE7E7"/>
          </a:solidFill>
          <a:ln w="19050" cap="flat" cmpd="sng" algn="ctr">
            <a:solidFill>
              <a:srgbClr val="FFB3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2" name="Text Box 14"/>
          <p:cNvSpPr txBox="1">
            <a:spLocks noChangeArrowheads="1"/>
          </p:cNvSpPr>
          <p:nvPr/>
        </p:nvSpPr>
        <p:spPr bwMode="auto">
          <a:xfrm>
            <a:off x="6452796" y="4590550"/>
            <a:ext cx="153920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3.0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ports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(AMD: APUs)</a:t>
            </a:r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48" name="Line 36"/>
          <p:cNvSpPr>
            <a:spLocks noChangeShapeType="1"/>
          </p:cNvSpPr>
          <p:nvPr/>
        </p:nvSpPr>
        <p:spPr bwMode="auto">
          <a:xfrm>
            <a:off x="8217000" y="2466000"/>
            <a:ext cx="0" cy="406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99884" y="3620426"/>
            <a:ext cx="117211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2007: Intel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2008: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AMl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643625" y="2497000"/>
            <a:ext cx="113043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2005: AMD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2006: Intel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122000" y="5002426"/>
            <a:ext cx="117211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2012: Intel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2014: AMD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59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3. </a:t>
            </a:r>
            <a:r>
              <a:rPr lang="en-US" dirty="0" smtClean="0"/>
              <a:t>Implementing </a:t>
            </a:r>
            <a:r>
              <a:rPr lang="en-US" dirty="0" err="1" smtClean="0"/>
              <a:t>PCIe</a:t>
            </a:r>
            <a:r>
              <a:rPr lang="en-US" dirty="0" smtClean="0"/>
              <a:t> ports </a:t>
            </a:r>
            <a:r>
              <a:rPr lang="hu-HU" dirty="0" smtClean="0"/>
              <a:t>(1</a:t>
            </a:r>
            <a:r>
              <a:rPr lang="en-US" dirty="0" smtClean="0"/>
              <a:t>8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64" name="TextBox 63"/>
          <p:cNvSpPr txBox="1"/>
          <p:nvPr/>
        </p:nvSpPr>
        <p:spPr>
          <a:xfrm>
            <a:off x="8775010" y="639068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81389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160" y="460909"/>
            <a:ext cx="8843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Evolution of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providing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PCIe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 ports in Intel’s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and AMD’s client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platforms -2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438" y="877355"/>
            <a:ext cx="80052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Note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  <a:cs typeface="Times New Roman" pitchFamily="18" charset="0"/>
              </a:rPr>
              <a:t>the </a:t>
            </a:r>
            <a:r>
              <a:rPr lang="en-US" sz="16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sequence of introducing </a:t>
            </a:r>
            <a:r>
              <a:rPr lang="en-US" sz="1600" dirty="0" err="1">
                <a:solidFill>
                  <a:srgbClr val="0070C0"/>
                </a:solidFill>
                <a:latin typeface="Verdana"/>
                <a:cs typeface="Times New Roman" pitchFamily="18" charset="0"/>
              </a:rPr>
              <a:t>PCIe</a:t>
            </a:r>
            <a:r>
              <a:rPr lang="en-US" sz="16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  <a:cs typeface="Times New Roman" pitchFamily="18" charset="0"/>
              </a:rPr>
              <a:t>enhancements by Intel and AMD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. </a:t>
            </a:r>
            <a:endParaRPr lang="en-US" sz="1600" dirty="0">
              <a:solidFill>
                <a:srgbClr val="000000"/>
              </a:solidFill>
              <a:latin typeface="Verdan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6249" y="1234230"/>
            <a:ext cx="8800275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60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a) It was </a:t>
            </a:r>
            <a:r>
              <a:rPr lang="en-US" sz="1600" dirty="0" smtClean="0">
                <a:solidFill>
                  <a:srgbClr val="0070C0"/>
                </a:solidFill>
                <a:latin typeface="Verdana"/>
                <a:cs typeface="Times New Roman" pitchFamily="18" charset="0"/>
              </a:rPr>
              <a:t>AMD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 that </a:t>
            </a:r>
            <a:r>
              <a:rPr lang="en-US" sz="1600" dirty="0" smtClean="0">
                <a:solidFill>
                  <a:srgbClr val="0070C0"/>
                </a:solidFill>
                <a:latin typeface="Verdana"/>
                <a:cs typeface="Times New Roman" pitchFamily="18" charset="0"/>
              </a:rPr>
              <a:t>introduced </a:t>
            </a:r>
            <a:r>
              <a:rPr lang="en-US" sz="1600" dirty="0" err="1" smtClean="0">
                <a:solidFill>
                  <a:srgbClr val="0070C0"/>
                </a:solidFill>
                <a:latin typeface="Verdana"/>
                <a:cs typeface="Times New Roman" pitchFamily="18" charset="0"/>
              </a:rPr>
              <a:t>PCIe</a:t>
            </a:r>
            <a:r>
              <a:rPr lang="en-US" sz="1600" dirty="0" smtClean="0">
                <a:solidFill>
                  <a:srgbClr val="0070C0"/>
                </a:solidFill>
                <a:latin typeface="Verdana"/>
                <a:cs typeface="Times New Roman" pitchFamily="18" charset="0"/>
              </a:rPr>
              <a:t> 1.0 before Intel 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in a period of time when</a:t>
            </a:r>
          </a:p>
          <a:p>
            <a:pPr defTabSz="914400"/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    AMD was highly innovative (e.g. introduction of x86-64 ISA, attaching memory</a:t>
            </a:r>
          </a:p>
          <a:p>
            <a:pPr defTabSz="914400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    direct to the processor).</a:t>
            </a:r>
          </a:p>
          <a:p>
            <a:pPr defTabSz="914400"/>
            <a:r>
              <a:rPr lang="en-US" sz="160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b) Subsequently, after launching the Core 2 family </a:t>
            </a:r>
            <a:r>
              <a:rPr lang="en-US" sz="1600" dirty="0" smtClean="0">
                <a:solidFill>
                  <a:srgbClr val="0070C0"/>
                </a:solidFill>
                <a:latin typeface="Verdana"/>
                <a:cs typeface="Times New Roman" pitchFamily="18" charset="0"/>
              </a:rPr>
              <a:t>Intel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 took the leadership and</a:t>
            </a:r>
          </a:p>
          <a:p>
            <a:pPr defTabSz="914400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     </a:t>
            </a:r>
            <a:r>
              <a:rPr lang="en-US" sz="1600" dirty="0" smtClean="0">
                <a:solidFill>
                  <a:srgbClr val="0070C0"/>
                </a:solidFill>
                <a:latin typeface="Verdana"/>
                <a:cs typeface="Times New Roman" pitchFamily="18" charset="0"/>
              </a:rPr>
              <a:t>introduced both </a:t>
            </a:r>
            <a:r>
              <a:rPr lang="en-US" sz="1600" dirty="0" err="1" smtClean="0">
                <a:solidFill>
                  <a:srgbClr val="0070C0"/>
                </a:solidFill>
                <a:latin typeface="Verdana"/>
                <a:cs typeface="Times New Roman" pitchFamily="18" charset="0"/>
              </a:rPr>
              <a:t>PCIe</a:t>
            </a:r>
            <a:r>
              <a:rPr lang="en-US" sz="1600" dirty="0" smtClean="0">
                <a:solidFill>
                  <a:srgbClr val="0070C0"/>
                </a:solidFill>
                <a:latin typeface="Verdana"/>
                <a:cs typeface="Times New Roman" pitchFamily="18" charset="0"/>
              </a:rPr>
              <a:t> 2.0 and </a:t>
            </a:r>
            <a:r>
              <a:rPr lang="en-US" sz="1600" dirty="0" err="1" smtClean="0">
                <a:solidFill>
                  <a:srgbClr val="0070C0"/>
                </a:solidFill>
                <a:latin typeface="Verdana"/>
                <a:cs typeface="Times New Roman" pitchFamily="18" charset="0"/>
              </a:rPr>
              <a:t>PCIe</a:t>
            </a:r>
            <a:r>
              <a:rPr lang="en-US" sz="1600" dirty="0" smtClean="0">
                <a:solidFill>
                  <a:srgbClr val="0070C0"/>
                </a:solidFill>
                <a:latin typeface="Verdana"/>
                <a:cs typeface="Times New Roman" pitchFamily="18" charset="0"/>
              </a:rPr>
              <a:t> 3.0 two years earlier than AMD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.</a:t>
            </a:r>
          </a:p>
          <a:p>
            <a:pPr defTabSz="914400"/>
            <a:r>
              <a:rPr lang="en-US" sz="160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c) In recent years, with their Zen family </a:t>
            </a:r>
            <a:r>
              <a:rPr lang="en-US" sz="1600" dirty="0" smtClean="0">
                <a:solidFill>
                  <a:srgbClr val="0070C0"/>
                </a:solidFill>
                <a:latin typeface="Verdana"/>
                <a:cs typeface="Times New Roman" pitchFamily="18" charset="0"/>
              </a:rPr>
              <a:t>AMD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 made great progress in innovation</a:t>
            </a:r>
          </a:p>
          <a:p>
            <a:pPr defTabSz="914400"/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      and succeeded to </a:t>
            </a:r>
            <a:r>
              <a:rPr lang="en-US" sz="1600" dirty="0" smtClean="0">
                <a:solidFill>
                  <a:srgbClr val="0070C0"/>
                </a:solidFill>
                <a:latin typeface="Verdana"/>
                <a:cs typeface="Times New Roman" pitchFamily="18" charset="0"/>
              </a:rPr>
              <a:t>introduced </a:t>
            </a:r>
            <a:r>
              <a:rPr lang="en-US" sz="1600" dirty="0" err="1" smtClean="0">
                <a:solidFill>
                  <a:srgbClr val="0070C0"/>
                </a:solidFill>
                <a:latin typeface="Verdana"/>
                <a:cs typeface="Times New Roman" pitchFamily="18" charset="0"/>
              </a:rPr>
              <a:t>PCIe</a:t>
            </a:r>
            <a:r>
              <a:rPr lang="en-US" sz="1600" dirty="0" smtClean="0">
                <a:solidFill>
                  <a:srgbClr val="0070C0"/>
                </a:solidFill>
                <a:latin typeface="Verdana"/>
                <a:cs typeface="Times New Roman" pitchFamily="18" charset="0"/>
              </a:rPr>
              <a:t> 4.0 earlier than Intel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.</a:t>
            </a:r>
            <a:endParaRPr lang="en-US" sz="1600" dirty="0">
              <a:solidFill>
                <a:srgbClr val="000000"/>
              </a:solidFill>
              <a:latin typeface="Verdana"/>
              <a:cs typeface="Times New Roman" pitchFamily="18" charset="0"/>
            </a:endParaRPr>
          </a:p>
        </p:txBody>
      </p:sp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3. </a:t>
            </a:r>
            <a:r>
              <a:rPr lang="en-US" dirty="0" smtClean="0"/>
              <a:t>Implementing </a:t>
            </a:r>
            <a:r>
              <a:rPr lang="en-US" dirty="0" err="1" smtClean="0"/>
              <a:t>PCIe</a:t>
            </a:r>
            <a:r>
              <a:rPr lang="en-US" dirty="0" smtClean="0"/>
              <a:t> ports </a:t>
            </a:r>
            <a:r>
              <a:rPr lang="hu-HU" dirty="0" smtClean="0"/>
              <a:t>(1</a:t>
            </a:r>
            <a:r>
              <a:rPr lang="en-US" dirty="0" smtClean="0"/>
              <a:t>9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9" name="TextBox 8"/>
          <p:cNvSpPr txBox="1"/>
          <p:nvPr/>
        </p:nvSpPr>
        <p:spPr>
          <a:xfrm>
            <a:off x="8775010" y="639068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7065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1602000" y="2429209"/>
            <a:ext cx="6840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 flipV="1">
            <a:off x="1575000" y="4533994"/>
            <a:ext cx="6840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1575000" y="6627623"/>
            <a:ext cx="6840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>
            <a:off x="1575000" y="3362579"/>
            <a:ext cx="6840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>
            <a:off x="3482728" y="2454472"/>
            <a:ext cx="0" cy="41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1" name="Line 36"/>
          <p:cNvSpPr>
            <a:spLocks noChangeShapeType="1"/>
          </p:cNvSpPr>
          <p:nvPr/>
        </p:nvSpPr>
        <p:spPr bwMode="auto">
          <a:xfrm>
            <a:off x="6597000" y="2454472"/>
            <a:ext cx="0" cy="41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5" name="Line 17"/>
          <p:cNvSpPr>
            <a:spLocks noChangeShapeType="1"/>
          </p:cNvSpPr>
          <p:nvPr/>
        </p:nvSpPr>
        <p:spPr bwMode="auto">
          <a:xfrm>
            <a:off x="1575109" y="2459130"/>
            <a:ext cx="0" cy="41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2" name="Line 14"/>
          <p:cNvSpPr>
            <a:spLocks noChangeShapeType="1"/>
          </p:cNvSpPr>
          <p:nvPr/>
        </p:nvSpPr>
        <p:spPr bwMode="auto">
          <a:xfrm>
            <a:off x="1575000" y="5623889"/>
            <a:ext cx="6840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52" name="Down Arrow 51"/>
          <p:cNvSpPr/>
          <p:nvPr/>
        </p:nvSpPr>
        <p:spPr bwMode="auto">
          <a:xfrm>
            <a:off x="2484347" y="2886382"/>
            <a:ext cx="108000" cy="1044000"/>
          </a:xfrm>
          <a:prstGeom prst="downArrow">
            <a:avLst/>
          </a:prstGeom>
          <a:solidFill>
            <a:srgbClr val="FFE7E7"/>
          </a:solidFill>
          <a:ln w="19050" cap="flat" cmpd="sng" algn="ctr">
            <a:solidFill>
              <a:srgbClr val="FFB3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693843" y="2637676"/>
            <a:ext cx="169469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2 (2006)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2 Quad (2006)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965/Series 3 NB</a:t>
            </a:r>
          </a:p>
        </p:txBody>
      </p:sp>
      <p:sp>
        <p:nvSpPr>
          <p:cNvPr id="62" name="Down Arrow 61"/>
          <p:cNvSpPr/>
          <p:nvPr/>
        </p:nvSpPr>
        <p:spPr bwMode="auto">
          <a:xfrm rot="16200000">
            <a:off x="3441637" y="3735235"/>
            <a:ext cx="108000" cy="576000"/>
          </a:xfrm>
          <a:prstGeom prst="downArrow">
            <a:avLst/>
          </a:prstGeom>
          <a:solidFill>
            <a:srgbClr val="FFE7E7"/>
          </a:solidFill>
          <a:ln w="19050" cap="flat" cmpd="sng" algn="ctr">
            <a:solidFill>
              <a:srgbClr val="FFB3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717257" y="3399526"/>
            <a:ext cx="163698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Penryn (2007)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Penryn Quad (2008)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Series 4 NB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735342" y="3930424"/>
            <a:ext cx="159050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marR="0" lvl="0" indent="-2286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G. Nehalem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(Bloomfield) (2008)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X58 NB</a:t>
            </a:r>
          </a:p>
        </p:txBody>
      </p:sp>
      <p:sp>
        <p:nvSpPr>
          <p:cNvPr id="66" name="Rectangle 37"/>
          <p:cNvSpPr>
            <a:spLocks noChangeArrowheads="1"/>
          </p:cNvSpPr>
          <p:nvPr/>
        </p:nvSpPr>
        <p:spPr bwMode="auto">
          <a:xfrm>
            <a:off x="4212000" y="3658571"/>
            <a:ext cx="1669047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2. G. Nehalem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(Lynnfield) (2009)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Sandy Bridge (2011)</a:t>
            </a:r>
          </a:p>
        </p:txBody>
      </p:sp>
      <p:sp>
        <p:nvSpPr>
          <p:cNvPr id="67" name="Text Box 14"/>
          <p:cNvSpPr txBox="1">
            <a:spLocks noChangeArrowheads="1"/>
          </p:cNvSpPr>
          <p:nvPr/>
        </p:nvSpPr>
        <p:spPr bwMode="auto">
          <a:xfrm>
            <a:off x="4392000" y="4655824"/>
            <a:ext cx="145264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Ivy Bridge (2012)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Haswell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(2013)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Skylake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(2015)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and further lines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74977" y="463655"/>
            <a:ext cx="8353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mplementing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PCIe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 ports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in Intel’s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Core 2-based client processor lines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55" name="Down Arrow 54"/>
          <p:cNvSpPr/>
          <p:nvPr/>
        </p:nvSpPr>
        <p:spPr bwMode="auto">
          <a:xfrm>
            <a:off x="4965500" y="4104080"/>
            <a:ext cx="108000" cy="2261384"/>
          </a:xfrm>
          <a:prstGeom prst="downArrow">
            <a:avLst/>
          </a:prstGeom>
          <a:solidFill>
            <a:srgbClr val="FFE7E7"/>
          </a:solidFill>
          <a:ln w="19050" cap="flat" cmpd="sng" algn="ctr">
            <a:solidFill>
              <a:srgbClr val="FFB3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43758" y="6049471"/>
            <a:ext cx="14590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Tiger Lake (2020)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57" name="Line 24"/>
          <p:cNvSpPr>
            <a:spLocks noChangeShapeType="1"/>
          </p:cNvSpPr>
          <p:nvPr/>
        </p:nvSpPr>
        <p:spPr bwMode="auto">
          <a:xfrm flipV="1">
            <a:off x="2547000" y="1310540"/>
            <a:ext cx="2475425" cy="225419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0" name="Rectangle 26"/>
          <p:cNvSpPr>
            <a:spLocks noChangeArrowheads="1"/>
          </p:cNvSpPr>
          <p:nvPr/>
        </p:nvSpPr>
        <p:spPr bwMode="auto">
          <a:xfrm>
            <a:off x="2727000" y="1044000"/>
            <a:ext cx="45893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Where to implement </a:t>
            </a:r>
            <a:r>
              <a:rPr kumimoji="0" lang="en-US" alt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ports 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 the platform?</a:t>
            </a: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74" name="Oval 12"/>
          <p:cNvSpPr>
            <a:spLocks noChangeArrowheads="1"/>
          </p:cNvSpPr>
          <p:nvPr/>
        </p:nvSpPr>
        <p:spPr bwMode="auto">
          <a:xfrm>
            <a:off x="2521413" y="1499254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75" name="Line 35"/>
          <p:cNvSpPr>
            <a:spLocks noChangeShapeType="1"/>
          </p:cNvSpPr>
          <p:nvPr/>
        </p:nvSpPr>
        <p:spPr bwMode="auto">
          <a:xfrm flipH="1">
            <a:off x="5021999" y="1313158"/>
            <a:ext cx="1" cy="18075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76" name="Oval 12"/>
          <p:cNvSpPr>
            <a:spLocks noChangeArrowheads="1"/>
          </p:cNvSpPr>
          <p:nvPr/>
        </p:nvSpPr>
        <p:spPr bwMode="auto">
          <a:xfrm>
            <a:off x="4979404" y="1500031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78" name="Line 35"/>
          <p:cNvSpPr>
            <a:spLocks noChangeShapeType="1"/>
          </p:cNvSpPr>
          <p:nvPr/>
        </p:nvSpPr>
        <p:spPr bwMode="auto">
          <a:xfrm>
            <a:off x="5022425" y="1307691"/>
            <a:ext cx="2564575" cy="235389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79" name="Text Box 31"/>
          <p:cNvSpPr txBox="1">
            <a:spLocks noChangeArrowheads="1"/>
          </p:cNvSpPr>
          <p:nvPr/>
        </p:nvSpPr>
        <p:spPr bwMode="auto">
          <a:xfrm>
            <a:off x="1802620" y="1637740"/>
            <a:ext cx="151355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ports 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on the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chipset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80" name="Text Box 32"/>
          <p:cNvSpPr txBox="1">
            <a:spLocks noChangeArrowheads="1"/>
          </p:cNvSpPr>
          <p:nvPr/>
        </p:nvSpPr>
        <p:spPr bwMode="auto">
          <a:xfrm>
            <a:off x="3402590" y="1637740"/>
            <a:ext cx="3316934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defTabSz="45720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3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16 </a:t>
            </a:r>
            <a:r>
              <a:rPr lang="en-US" altLang="en-US" sz="1300" b="1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</a:t>
            </a:r>
            <a:r>
              <a:rPr lang="en-US" altLang="en-US" sz="13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ports for the </a:t>
            </a:r>
            <a:r>
              <a:rPr lang="en-US" altLang="en-US" sz="1300" b="1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dGPU</a:t>
            </a:r>
            <a:endParaRPr lang="en-US" altLang="en-US" sz="13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lvl="0" algn="ctr" defTabSz="45720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3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on the processor, further</a:t>
            </a:r>
          </a:p>
          <a:p>
            <a:pPr lvl="0" algn="ctr" defTabSz="45720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3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300" b="1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</a:t>
            </a:r>
            <a:r>
              <a:rPr lang="en-US" altLang="en-US" sz="13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lanes mostly on the 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chipset</a:t>
            </a:r>
            <a:endParaRPr lang="en-US" altLang="en-US" sz="13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2" name="Text Box 31"/>
          <p:cNvSpPr txBox="1">
            <a:spLocks noChangeArrowheads="1"/>
          </p:cNvSpPr>
          <p:nvPr/>
        </p:nvSpPr>
        <p:spPr bwMode="auto">
          <a:xfrm>
            <a:off x="6727130" y="1634932"/>
            <a:ext cx="175561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ports 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on the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processor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84" name="Oval 12"/>
          <p:cNvSpPr>
            <a:spLocks noChangeArrowheads="1"/>
          </p:cNvSpPr>
          <p:nvPr/>
        </p:nvSpPr>
        <p:spPr bwMode="auto">
          <a:xfrm>
            <a:off x="7556730" y="1504201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85" name="Line 36"/>
          <p:cNvSpPr>
            <a:spLocks noChangeShapeType="1"/>
          </p:cNvSpPr>
          <p:nvPr/>
        </p:nvSpPr>
        <p:spPr bwMode="auto">
          <a:xfrm>
            <a:off x="8442000" y="2439000"/>
            <a:ext cx="0" cy="41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86" name="Rectangle 2"/>
          <p:cNvSpPr>
            <a:spLocks noChangeArrowheads="1"/>
          </p:cNvSpPr>
          <p:nvPr/>
        </p:nvSpPr>
        <p:spPr bwMode="auto">
          <a:xfrm rot="-5400000">
            <a:off x="818220" y="4904865"/>
            <a:ext cx="7357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3.0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ports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87" name="Rectangle 3"/>
          <p:cNvSpPr>
            <a:spLocks noChangeArrowheads="1"/>
          </p:cNvSpPr>
          <p:nvPr/>
        </p:nvSpPr>
        <p:spPr bwMode="auto">
          <a:xfrm rot="-5400000">
            <a:off x="780660" y="3769860"/>
            <a:ext cx="7886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2.0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ports </a:t>
            </a:r>
            <a:endParaRPr kumimoji="0" lang="hu-H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88" name="Line 4"/>
          <p:cNvSpPr>
            <a:spLocks noChangeShapeType="1"/>
          </p:cNvSpPr>
          <p:nvPr/>
        </p:nvSpPr>
        <p:spPr bwMode="auto">
          <a:xfrm rot="16200000" flipV="1">
            <a:off x="488113" y="4774018"/>
            <a:ext cx="605782" cy="12573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89" name="Line 5"/>
          <p:cNvSpPr>
            <a:spLocks noChangeShapeType="1"/>
          </p:cNvSpPr>
          <p:nvPr/>
        </p:nvSpPr>
        <p:spPr bwMode="auto">
          <a:xfrm rot="-5400000" flipH="1" flipV="1">
            <a:off x="5964" y="3711733"/>
            <a:ext cx="1561322" cy="1231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90" name="Oval 89"/>
          <p:cNvSpPr>
            <a:spLocks noChangeArrowheads="1"/>
          </p:cNvSpPr>
          <p:nvPr/>
        </p:nvSpPr>
        <p:spPr bwMode="auto">
          <a:xfrm rot="-5400000">
            <a:off x="826130" y="2962066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91" name="Text Box 8"/>
          <p:cNvSpPr txBox="1">
            <a:spLocks noChangeArrowheads="1"/>
          </p:cNvSpPr>
          <p:nvPr/>
        </p:nvSpPr>
        <p:spPr bwMode="auto">
          <a:xfrm rot="-5400000">
            <a:off x="-1017551" y="4420338"/>
            <a:ext cx="308610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Type of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implemented 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ports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92" name="Rectangle 9"/>
          <p:cNvSpPr>
            <a:spLocks noChangeArrowheads="1"/>
          </p:cNvSpPr>
          <p:nvPr/>
        </p:nvSpPr>
        <p:spPr bwMode="auto">
          <a:xfrm rot="-5400000">
            <a:off x="801299" y="2704897"/>
            <a:ext cx="7886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1.0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ports </a:t>
            </a:r>
            <a:endParaRPr kumimoji="0" lang="hu-H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93" name="Rectangle 2"/>
          <p:cNvSpPr>
            <a:spLocks noChangeArrowheads="1"/>
          </p:cNvSpPr>
          <p:nvPr/>
        </p:nvSpPr>
        <p:spPr bwMode="auto">
          <a:xfrm rot="-5400000">
            <a:off x="833987" y="5963354"/>
            <a:ext cx="7357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4.0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ports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94" name="Oval 93"/>
          <p:cNvSpPr>
            <a:spLocks noChangeArrowheads="1"/>
          </p:cNvSpPr>
          <p:nvPr/>
        </p:nvSpPr>
        <p:spPr bwMode="auto">
          <a:xfrm rot="-5400000">
            <a:off x="820918" y="395112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95" name="Line 4"/>
          <p:cNvSpPr>
            <a:spLocks noChangeShapeType="1"/>
          </p:cNvSpPr>
          <p:nvPr/>
        </p:nvSpPr>
        <p:spPr bwMode="auto">
          <a:xfrm rot="16200000" flipV="1">
            <a:off x="-55189" y="5317320"/>
            <a:ext cx="1685281" cy="11863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96" name="Oval 95"/>
          <p:cNvSpPr>
            <a:spLocks noChangeArrowheads="1"/>
          </p:cNvSpPr>
          <p:nvPr/>
        </p:nvSpPr>
        <p:spPr bwMode="auto">
          <a:xfrm rot="-5400000">
            <a:off x="817969" y="511959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97" name="Line 4"/>
          <p:cNvSpPr>
            <a:spLocks noChangeShapeType="1"/>
          </p:cNvSpPr>
          <p:nvPr/>
        </p:nvSpPr>
        <p:spPr bwMode="auto">
          <a:xfrm rot="16200000">
            <a:off x="498066" y="4205290"/>
            <a:ext cx="584202" cy="11319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98" name="Oval 12"/>
          <p:cNvSpPr>
            <a:spLocks noChangeArrowheads="1"/>
          </p:cNvSpPr>
          <p:nvPr/>
        </p:nvSpPr>
        <p:spPr bwMode="auto">
          <a:xfrm rot="-5400000">
            <a:off x="827168" y="6185802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46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3. </a:t>
            </a:r>
            <a:r>
              <a:rPr lang="en-US" dirty="0" smtClean="0"/>
              <a:t>Implementing </a:t>
            </a:r>
            <a:r>
              <a:rPr lang="en-US" dirty="0" err="1" smtClean="0"/>
              <a:t>PCIe</a:t>
            </a:r>
            <a:r>
              <a:rPr lang="en-US" dirty="0" smtClean="0"/>
              <a:t> ports </a:t>
            </a:r>
            <a:r>
              <a:rPr lang="hu-HU" dirty="0" smtClean="0"/>
              <a:t>(</a:t>
            </a:r>
            <a:r>
              <a:rPr lang="en-US" dirty="0" smtClean="0"/>
              <a:t>20</a:t>
            </a:r>
            <a:r>
              <a:rPr lang="hu-HU" dirty="0" smtClean="0"/>
              <a:t>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2314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3. </a:t>
            </a:r>
            <a:r>
              <a:rPr lang="en-US" dirty="0"/>
              <a:t>Implementing </a:t>
            </a:r>
            <a:r>
              <a:rPr lang="en-US" dirty="0" err="1"/>
              <a:t>PCIe</a:t>
            </a:r>
            <a:r>
              <a:rPr lang="en-US" dirty="0"/>
              <a:t> ports </a:t>
            </a:r>
            <a:r>
              <a:rPr lang="hu-HU" dirty="0" smtClean="0"/>
              <a:t>(</a:t>
            </a:r>
            <a:r>
              <a:rPr lang="en-US" dirty="0" smtClean="0"/>
              <a:t>21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438" y="468625"/>
            <a:ext cx="516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Remarks to Intel’s implementation of </a:t>
            </a:r>
            <a:r>
              <a:rPr lang="en-US" sz="1600" dirty="0" err="1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PCIe</a:t>
            </a:r>
            <a:r>
              <a:rPr lang="en-US" sz="16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 ports</a:t>
            </a:r>
            <a:endParaRPr lang="en-US" sz="1600" dirty="0">
              <a:solidFill>
                <a:srgbClr val="FF0000"/>
              </a:solidFill>
              <a:latin typeface="Verdana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45"/>
          <a:stretch/>
        </p:blipFill>
        <p:spPr bwMode="auto">
          <a:xfrm>
            <a:off x="701675" y="2252378"/>
            <a:ext cx="7726950" cy="3870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307" y="864000"/>
            <a:ext cx="9074535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Since their </a:t>
            </a:r>
            <a:r>
              <a:rPr lang="en-US" sz="1600" dirty="0" err="1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Haswell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 line (2013) Intel implements their </a:t>
            </a:r>
            <a:r>
              <a:rPr lang="en-US" sz="1600" dirty="0" smtClean="0">
                <a:solidFill>
                  <a:srgbClr val="0070C0"/>
                </a:solidFill>
                <a:latin typeface="Verdana"/>
                <a:cs typeface="Times New Roman" pitchFamily="18" charset="0"/>
              </a:rPr>
              <a:t>low-power processors as </a:t>
            </a:r>
            <a:r>
              <a:rPr lang="en-US" sz="1600" dirty="0" err="1" smtClean="0">
                <a:solidFill>
                  <a:srgbClr val="0070C0"/>
                </a:solidFill>
                <a:latin typeface="Verdana"/>
                <a:cs typeface="Times New Roman" pitchFamily="18" charset="0"/>
              </a:rPr>
              <a:t>SoCs</a:t>
            </a:r>
            <a:endParaRPr lang="en-US" sz="1600" dirty="0" smtClean="0">
              <a:solidFill>
                <a:srgbClr val="0070C0"/>
              </a:solidFill>
              <a:latin typeface="Verdana"/>
              <a:cs typeface="Times New Roman" pitchFamily="18" charset="0"/>
            </a:endParaRPr>
          </a:p>
          <a:p>
            <a:pPr defTabSz="914400">
              <a:spcAft>
                <a:spcPts val="600"/>
              </a:spcAft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  by placing both the processor and the PCH into the same package, as seen below.</a:t>
            </a:r>
          </a:p>
          <a:p>
            <a:pPr defTabSz="914400"/>
            <a:r>
              <a:rPr lang="en-US" sz="160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This solution however, provides </a:t>
            </a:r>
            <a:r>
              <a:rPr lang="en-US" sz="1600" dirty="0" err="1" smtClean="0">
                <a:solidFill>
                  <a:srgbClr val="0070C0"/>
                </a:solidFill>
                <a:latin typeface="Verdana"/>
                <a:cs typeface="Times New Roman" pitchFamily="18" charset="0"/>
              </a:rPr>
              <a:t>PCIe</a:t>
            </a:r>
            <a:r>
              <a:rPr lang="en-US" sz="1600" dirty="0" smtClean="0">
                <a:solidFill>
                  <a:srgbClr val="0070C0"/>
                </a:solidFill>
                <a:latin typeface="Verdana"/>
                <a:cs typeface="Times New Roman" pitchFamily="18" charset="0"/>
              </a:rPr>
              <a:t> ports further on both on the processor and the</a:t>
            </a:r>
          </a:p>
          <a:p>
            <a:pPr defTabSz="914400"/>
            <a:r>
              <a:rPr lang="en-US" sz="16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  <a:cs typeface="Times New Roman" pitchFamily="18" charset="0"/>
              </a:rPr>
              <a:t>  PCH. </a:t>
            </a:r>
            <a:endParaRPr lang="en-US" sz="1600" dirty="0">
              <a:solidFill>
                <a:srgbClr val="0070C0"/>
              </a:solidFill>
              <a:latin typeface="Verdan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4500" y="6296250"/>
            <a:ext cx="9665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Figure: Introducing </a:t>
            </a:r>
            <a:r>
              <a:rPr lang="en-US" sz="1600" dirty="0" err="1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SoC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 packages for low-power processors in Intel’s </a:t>
            </a:r>
            <a:r>
              <a:rPr lang="en-US" sz="1600" dirty="0" err="1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Haswell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 line [287] </a:t>
            </a:r>
            <a:endParaRPr lang="en-US" sz="1600" dirty="0">
              <a:solidFill>
                <a:srgbClr val="000000"/>
              </a:solidFill>
              <a:latin typeface="Verdan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36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 rot="-5400000">
            <a:off x="794049" y="5003666"/>
            <a:ext cx="728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3.0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ports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 rot="-5400000">
            <a:off x="752931" y="3798809"/>
            <a:ext cx="7886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2.0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ports </a:t>
            </a:r>
            <a:endParaRPr kumimoji="0" lang="hu-H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rot="16200000" flipV="1">
            <a:off x="460384" y="4774018"/>
            <a:ext cx="605782" cy="12573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rot="-5400000" flipH="1" flipV="1">
            <a:off x="-21765" y="3711733"/>
            <a:ext cx="1561322" cy="1231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 rot="-5400000">
            <a:off x="798401" y="2962066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 rot="-5400000">
            <a:off x="-1064530" y="4420338"/>
            <a:ext cx="308610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Type of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implemented 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ports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 rot="-5400000">
            <a:off x="773570" y="2704897"/>
            <a:ext cx="7886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1.0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ports </a:t>
            </a:r>
            <a:endParaRPr kumimoji="0" lang="hu-H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1555021" y="2454472"/>
            <a:ext cx="7200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 flipV="1">
            <a:off x="1555021" y="4533994"/>
            <a:ext cx="7200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1555021" y="6627623"/>
            <a:ext cx="7200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>
            <a:off x="1555021" y="3362579"/>
            <a:ext cx="7200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>
            <a:off x="6730021" y="2456060"/>
            <a:ext cx="0" cy="41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 flipH="1">
            <a:off x="3559373" y="2448622"/>
            <a:ext cx="17462" cy="41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2" name="Line 14"/>
          <p:cNvSpPr>
            <a:spLocks noChangeShapeType="1"/>
          </p:cNvSpPr>
          <p:nvPr/>
        </p:nvSpPr>
        <p:spPr bwMode="auto">
          <a:xfrm>
            <a:off x="1555021" y="5814000"/>
            <a:ext cx="7200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3" name="Rectangle 2"/>
          <p:cNvSpPr>
            <a:spLocks noChangeArrowheads="1"/>
          </p:cNvSpPr>
          <p:nvPr/>
        </p:nvSpPr>
        <p:spPr bwMode="auto">
          <a:xfrm rot="-5400000">
            <a:off x="806258" y="6071444"/>
            <a:ext cx="7357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4.0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ports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9" name="Down Arrow 58"/>
          <p:cNvSpPr/>
          <p:nvPr/>
        </p:nvSpPr>
        <p:spPr bwMode="auto">
          <a:xfrm>
            <a:off x="2528932" y="2790000"/>
            <a:ext cx="108000" cy="1044000"/>
          </a:xfrm>
          <a:prstGeom prst="downArrow">
            <a:avLst/>
          </a:prstGeom>
          <a:solidFill>
            <a:srgbClr val="FFE7E7"/>
          </a:solidFill>
          <a:ln w="19050" cap="flat" cmpd="sng" algn="ctr">
            <a:solidFill>
              <a:srgbClr val="FFB3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1" name="Down Arrow 60"/>
          <p:cNvSpPr/>
          <p:nvPr/>
        </p:nvSpPr>
        <p:spPr bwMode="auto">
          <a:xfrm>
            <a:off x="5094000" y="4037266"/>
            <a:ext cx="108000" cy="2261384"/>
          </a:xfrm>
          <a:prstGeom prst="downArrow">
            <a:avLst/>
          </a:prstGeom>
          <a:solidFill>
            <a:srgbClr val="FFE7E7"/>
          </a:solidFill>
          <a:ln w="19050" cap="flat" cmpd="sng" algn="ctr">
            <a:solidFill>
              <a:srgbClr val="FFB3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3" name="Down Arrow 62"/>
          <p:cNvSpPr/>
          <p:nvPr/>
        </p:nvSpPr>
        <p:spPr bwMode="auto">
          <a:xfrm rot="16200000">
            <a:off x="3679021" y="3740490"/>
            <a:ext cx="108000" cy="576000"/>
          </a:xfrm>
          <a:prstGeom prst="downArrow">
            <a:avLst/>
          </a:prstGeom>
          <a:solidFill>
            <a:srgbClr val="FFE7E7"/>
          </a:solidFill>
          <a:ln w="19050" cap="flat" cmpd="sng" algn="ctr">
            <a:solidFill>
              <a:srgbClr val="FFB3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683641" y="2780659"/>
            <a:ext cx="18726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K8 with 6xx NB (2005)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616064" y="3700614"/>
            <a:ext cx="190629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K10 with 7xx NB (2008)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Fam. 11h (Griffin)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with 7xxM NB (2011)</a:t>
            </a:r>
          </a:p>
        </p:txBody>
      </p:sp>
      <p:sp>
        <p:nvSpPr>
          <p:cNvPr id="70" name="Rectangle 37"/>
          <p:cNvSpPr>
            <a:spLocks noChangeArrowheads="1"/>
          </p:cNvSpPr>
          <p:nvPr/>
        </p:nvSpPr>
        <p:spPr bwMode="auto">
          <a:xfrm>
            <a:off x="4218253" y="3464136"/>
            <a:ext cx="1951175" cy="990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Bobcat (2011)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Fam. 12h (Llano) (2012)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Piledriver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(2012)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Jaguar (2013)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Puma (2014)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193955" y="4589375"/>
            <a:ext cx="1782859" cy="4437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Steamroller (2014)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Excavator 2015/2016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)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 flipH="1">
            <a:off x="4122000" y="5937166"/>
            <a:ext cx="20290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Zen 2-based lines (2019)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73160" y="462799"/>
            <a:ext cx="8130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Evolution of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implementing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PCIe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 ports in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AMD’s client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processor lines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60" name="Line 24"/>
          <p:cNvSpPr>
            <a:spLocks noChangeShapeType="1"/>
          </p:cNvSpPr>
          <p:nvPr/>
        </p:nvSpPr>
        <p:spPr bwMode="auto">
          <a:xfrm flipV="1">
            <a:off x="2546813" y="1347831"/>
            <a:ext cx="2563758" cy="227076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74" name="Rectangle 26"/>
          <p:cNvSpPr>
            <a:spLocks noChangeArrowheads="1"/>
          </p:cNvSpPr>
          <p:nvPr/>
        </p:nvSpPr>
        <p:spPr bwMode="auto">
          <a:xfrm>
            <a:off x="2747076" y="1089000"/>
            <a:ext cx="4727256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Implementing </a:t>
            </a:r>
            <a:r>
              <a:rPr kumimoji="0" lang="en-US" alt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ports in AMD’s processor lines</a:t>
            </a: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75" name="Oval 12"/>
          <p:cNvSpPr>
            <a:spLocks noChangeArrowheads="1"/>
          </p:cNvSpPr>
          <p:nvPr/>
        </p:nvSpPr>
        <p:spPr bwMode="auto">
          <a:xfrm>
            <a:off x="2546814" y="1544254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76" name="Line 35"/>
          <p:cNvSpPr>
            <a:spLocks noChangeShapeType="1"/>
          </p:cNvSpPr>
          <p:nvPr/>
        </p:nvSpPr>
        <p:spPr bwMode="auto">
          <a:xfrm flipH="1">
            <a:off x="5097203" y="1358158"/>
            <a:ext cx="1" cy="18075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77" name="Oval 12"/>
          <p:cNvSpPr>
            <a:spLocks noChangeArrowheads="1"/>
          </p:cNvSpPr>
          <p:nvPr/>
        </p:nvSpPr>
        <p:spPr bwMode="auto">
          <a:xfrm>
            <a:off x="5058093" y="1538915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79" name="Line 35"/>
          <p:cNvSpPr>
            <a:spLocks noChangeShapeType="1"/>
          </p:cNvSpPr>
          <p:nvPr/>
        </p:nvSpPr>
        <p:spPr bwMode="auto">
          <a:xfrm>
            <a:off x="5097203" y="1347830"/>
            <a:ext cx="2820768" cy="23594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80" name="Text Box 31"/>
          <p:cNvSpPr txBox="1">
            <a:spLocks noChangeArrowheads="1"/>
          </p:cNvSpPr>
          <p:nvPr/>
        </p:nvSpPr>
        <p:spPr bwMode="auto">
          <a:xfrm>
            <a:off x="1837013" y="1685865"/>
            <a:ext cx="151355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ports 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on the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chipset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81" name="Text Box 32"/>
          <p:cNvSpPr txBox="1">
            <a:spLocks noChangeArrowheads="1"/>
          </p:cNvSpPr>
          <p:nvPr/>
        </p:nvSpPr>
        <p:spPr bwMode="auto">
          <a:xfrm>
            <a:off x="3460066" y="1685865"/>
            <a:ext cx="3316934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defTabSz="45720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3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16 </a:t>
            </a:r>
            <a:r>
              <a:rPr lang="en-US" altLang="en-US" sz="1300" b="1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</a:t>
            </a:r>
            <a:r>
              <a:rPr lang="en-US" altLang="en-US" sz="13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ports for the </a:t>
            </a:r>
            <a:r>
              <a:rPr lang="en-US" altLang="en-US" sz="1300" b="1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dGPU</a:t>
            </a:r>
            <a:endParaRPr lang="en-US" altLang="en-US" sz="13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lvl="0" algn="ctr" defTabSz="45720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3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on the processor, further</a:t>
            </a:r>
          </a:p>
          <a:p>
            <a:pPr lvl="0" algn="ctr" defTabSz="45720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3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300" b="1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</a:t>
            </a:r>
            <a:r>
              <a:rPr lang="en-US" altLang="en-US" sz="13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lanes mostly on the 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chipset</a:t>
            </a:r>
            <a:endParaRPr lang="en-US" altLang="en-US" sz="13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2" name="Text Box 31"/>
          <p:cNvSpPr txBox="1">
            <a:spLocks noChangeArrowheads="1"/>
          </p:cNvSpPr>
          <p:nvPr/>
        </p:nvSpPr>
        <p:spPr bwMode="auto">
          <a:xfrm>
            <a:off x="6909411" y="1683625"/>
            <a:ext cx="175561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ports 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on the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processor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10021" y="4971789"/>
            <a:ext cx="1846979" cy="807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In  laptop/DT APUs: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Zen-based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lines (2017)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Zen+-based (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2018)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Zen2-based (2020)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83" name="Line 18"/>
          <p:cNvSpPr>
            <a:spLocks noChangeShapeType="1"/>
          </p:cNvSpPr>
          <p:nvPr/>
        </p:nvSpPr>
        <p:spPr bwMode="auto">
          <a:xfrm>
            <a:off x="8755021" y="2448625"/>
            <a:ext cx="0" cy="41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84" name="Line 19"/>
          <p:cNvSpPr>
            <a:spLocks noChangeShapeType="1"/>
          </p:cNvSpPr>
          <p:nvPr/>
        </p:nvSpPr>
        <p:spPr bwMode="auto">
          <a:xfrm flipH="1">
            <a:off x="1538814" y="2458250"/>
            <a:ext cx="17462" cy="41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85" name="Down Arrow 84"/>
          <p:cNvSpPr/>
          <p:nvPr/>
        </p:nvSpPr>
        <p:spPr bwMode="auto">
          <a:xfrm rot="16200000">
            <a:off x="6674146" y="4707000"/>
            <a:ext cx="108000" cy="576000"/>
          </a:xfrm>
          <a:prstGeom prst="downArrow">
            <a:avLst/>
          </a:prstGeom>
          <a:solidFill>
            <a:srgbClr val="FFE7E7"/>
          </a:solidFill>
          <a:ln w="19050" cap="flat" cmpd="sng" algn="ctr">
            <a:solidFill>
              <a:srgbClr val="FFB3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259938" y="4991250"/>
            <a:ext cx="1877437" cy="6258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In GPU-less DTs: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Zen-based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lines (2017)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Zen+-based (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2018)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87" name="Oval 12"/>
          <p:cNvSpPr>
            <a:spLocks noChangeArrowheads="1"/>
          </p:cNvSpPr>
          <p:nvPr/>
        </p:nvSpPr>
        <p:spPr bwMode="auto">
          <a:xfrm>
            <a:off x="7845971" y="1549201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89" name="Oval 88"/>
          <p:cNvSpPr>
            <a:spLocks noChangeArrowheads="1"/>
          </p:cNvSpPr>
          <p:nvPr/>
        </p:nvSpPr>
        <p:spPr bwMode="auto">
          <a:xfrm rot="-5400000">
            <a:off x="793189" y="395112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91" name="Line 4"/>
          <p:cNvSpPr>
            <a:spLocks noChangeShapeType="1"/>
          </p:cNvSpPr>
          <p:nvPr/>
        </p:nvSpPr>
        <p:spPr bwMode="auto">
          <a:xfrm rot="16200000" flipV="1">
            <a:off x="-82918" y="5317320"/>
            <a:ext cx="1685281" cy="11863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92" name="Oval 91"/>
          <p:cNvSpPr>
            <a:spLocks noChangeArrowheads="1"/>
          </p:cNvSpPr>
          <p:nvPr/>
        </p:nvSpPr>
        <p:spPr bwMode="auto">
          <a:xfrm rot="-5400000">
            <a:off x="790240" y="511959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94" name="Line 4"/>
          <p:cNvSpPr>
            <a:spLocks noChangeShapeType="1"/>
          </p:cNvSpPr>
          <p:nvPr/>
        </p:nvSpPr>
        <p:spPr bwMode="auto">
          <a:xfrm rot="16200000">
            <a:off x="470337" y="4205290"/>
            <a:ext cx="584202" cy="11319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95" name="Oval 12"/>
          <p:cNvSpPr>
            <a:spLocks noChangeArrowheads="1"/>
          </p:cNvSpPr>
          <p:nvPr/>
        </p:nvSpPr>
        <p:spPr bwMode="auto">
          <a:xfrm rot="-5400000">
            <a:off x="799439" y="6185802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48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3. </a:t>
            </a:r>
            <a:r>
              <a:rPr lang="en-US" dirty="0" smtClean="0"/>
              <a:t>Implementing </a:t>
            </a:r>
            <a:r>
              <a:rPr lang="en-US" dirty="0" err="1" smtClean="0"/>
              <a:t>PCIe</a:t>
            </a:r>
            <a:r>
              <a:rPr lang="en-US" dirty="0" smtClean="0"/>
              <a:t> ports </a:t>
            </a:r>
            <a:r>
              <a:rPr lang="hu-HU" dirty="0" smtClean="0"/>
              <a:t>(</a:t>
            </a:r>
            <a:r>
              <a:rPr lang="en-US" dirty="0" smtClean="0"/>
              <a:t>22</a:t>
            </a:r>
            <a:r>
              <a:rPr lang="hu-HU" dirty="0" smtClean="0"/>
              <a:t>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4641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Connecting memory channels to client platforms </a:t>
            </a:r>
            <a:r>
              <a:rPr lang="hu-HU" dirty="0" smtClean="0"/>
              <a:t>(</a:t>
            </a:r>
            <a:r>
              <a:rPr lang="en-US" dirty="0" smtClean="0"/>
              <a:t>6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3" name="Oval 7"/>
          <p:cNvSpPr>
            <a:spLocks noChangeArrowheads="1"/>
          </p:cNvSpPr>
          <p:nvPr/>
        </p:nvSpPr>
        <p:spPr bwMode="auto">
          <a:xfrm>
            <a:off x="6538966" y="1811987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Line 11"/>
          <p:cNvSpPr>
            <a:spLocks noChangeShapeType="1"/>
          </p:cNvSpPr>
          <p:nvPr/>
        </p:nvSpPr>
        <p:spPr bwMode="auto">
          <a:xfrm flipH="1">
            <a:off x="6577066" y="1626250"/>
            <a:ext cx="3175" cy="182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954207" y="1867450"/>
            <a:ext cx="3217793" cy="749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Number of memory channels</a:t>
            </a:r>
          </a:p>
          <a:p>
            <a:pPr marL="342900" marR="0" lvl="0" indent="-342900" algn="ctr" defTabSz="914400" rtl="0" eaLnBrk="1" fontAlgn="auto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connected</a:t>
            </a:r>
          </a:p>
          <a:p>
            <a:pPr marL="342900" marR="0" lvl="0" indent="-3429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Section </a:t>
            </a:r>
            <a:r>
              <a:rPr kumimoji="0" lang="en-US" alt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c)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907000" y="1873600"/>
            <a:ext cx="21595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Type of the memory</a:t>
            </a:r>
          </a:p>
          <a:p>
            <a:pPr marL="342900" marR="0" lvl="0" indent="-342900" algn="ctr" defTabSz="914400" rtl="0" eaLnBrk="1" fontAlgn="auto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connected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Section </a:t>
            </a:r>
            <a:r>
              <a:rPr kumimoji="0" lang="en-US" alt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b)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Oval 12"/>
          <p:cNvSpPr>
            <a:spLocks noChangeArrowheads="1"/>
          </p:cNvSpPr>
          <p:nvPr/>
        </p:nvSpPr>
        <p:spPr bwMode="auto">
          <a:xfrm>
            <a:off x="4060875" y="180722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>
            <a:off x="4087862" y="160720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1608750" y="183262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>
            <a:off x="1642087" y="163260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>
            <a:off x="4086275" y="1404000"/>
            <a:ext cx="0" cy="217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V="1">
            <a:off x="1647000" y="1624662"/>
            <a:ext cx="493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2370" y="1870125"/>
            <a:ext cx="3054630" cy="78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Where to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connect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memory channels?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Section a)</a:t>
            </a:r>
            <a:endParaRPr kumimoji="0" lang="hu-HU" alt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7000" y="1089000"/>
            <a:ext cx="740138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Key aspects (discussed) of connecting memory channels to client platforms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7588" y="459000"/>
            <a:ext cx="7837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Key aspects of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connecting memory channels to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client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platforms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775010" y="639068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17434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408" y="463904"/>
            <a:ext cx="460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c) Number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of implemented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PCIe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ports</a:t>
            </a:r>
            <a:endParaRPr lang="en-US" dirty="0" smtClean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6284" y="825742"/>
            <a:ext cx="8831585" cy="2292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Client platforms </a:t>
            </a:r>
            <a:r>
              <a:rPr lang="en-US" sz="1600" dirty="0" smtClean="0">
                <a:latin typeface="+mj-lt"/>
              </a:rPr>
              <a:t>typically provide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16 </a:t>
            </a:r>
            <a:r>
              <a:rPr lang="en-US" sz="1600" dirty="0" err="1" smtClean="0">
                <a:solidFill>
                  <a:srgbClr val="FF0000"/>
                </a:solidFill>
                <a:latin typeface="+mj-lt"/>
              </a:rPr>
              <a:t>PCIe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ports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for attaching a discrete graphics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card</a:t>
            </a:r>
            <a:r>
              <a:rPr lang="en-US" sz="1600" dirty="0" smtClean="0">
                <a:latin typeface="+mj-lt"/>
              </a:rPr>
              <a:t> (</a:t>
            </a:r>
            <a:r>
              <a:rPr lang="en-US" sz="1600" dirty="0" err="1" smtClean="0">
                <a:latin typeface="+mj-lt"/>
              </a:rPr>
              <a:t>dGPU</a:t>
            </a:r>
            <a:r>
              <a:rPr lang="en-US" sz="1600" dirty="0" smtClean="0">
                <a:latin typeface="+mj-lt"/>
              </a:rPr>
              <a:t>). </a:t>
            </a:r>
          </a:p>
          <a:p>
            <a:pPr defTabSz="457200" fontAlgn="base"/>
            <a:r>
              <a:rPr lang="en-US" sz="1600" dirty="0" smtClean="0">
                <a:latin typeface="+mj-lt"/>
              </a:rPr>
              <a:t>    This is in contrast e.g. to HEDTs, </a:t>
            </a:r>
            <a:r>
              <a:rPr lang="en-US" sz="1600" dirty="0" smtClean="0">
                <a:latin typeface="Verdana"/>
              </a:rPr>
              <a:t>as HEDTS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have mostly </a:t>
            </a:r>
            <a:r>
              <a:rPr lang="en-US" sz="1600" dirty="0" smtClean="0">
                <a:latin typeface="Verdana"/>
              </a:rPr>
              <a:t>32 to 48 </a:t>
            </a:r>
            <a:r>
              <a:rPr lang="en-US" sz="1600" dirty="0" err="1" smtClean="0">
                <a:latin typeface="Verdana"/>
              </a:rPr>
              <a:t>PCIe</a:t>
            </a:r>
            <a:r>
              <a:rPr lang="en-US" sz="1600" dirty="0" smtClean="0">
                <a:latin typeface="Verdana"/>
              </a:rPr>
              <a:t> ports</a:t>
            </a:r>
          </a:p>
          <a:p>
            <a:pPr defTabSz="457200" fontAlgn="base">
              <a:spcAft>
                <a:spcPts val="600"/>
              </a:spcAft>
            </a:pPr>
            <a:r>
              <a:rPr lang="en-US" sz="1600" dirty="0">
                <a:latin typeface="Verdana"/>
              </a:rPr>
              <a:t> </a:t>
            </a:r>
            <a:r>
              <a:rPr lang="en-US" sz="1600" dirty="0" smtClean="0">
                <a:latin typeface="Verdana"/>
              </a:rPr>
              <a:t>     to allow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attaching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multiple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(2-4) graphics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cards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.</a:t>
            </a:r>
            <a:endParaRPr lang="en-US" sz="16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Client platforms provide further on </a:t>
            </a:r>
            <a:r>
              <a:rPr lang="en-US" sz="1600" dirty="0" smtClean="0">
                <a:latin typeface="+mj-lt"/>
              </a:rPr>
              <a:t>(often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8 - 16</a:t>
            </a:r>
            <a:r>
              <a:rPr lang="en-US" sz="1600" dirty="0" smtClean="0">
                <a:latin typeface="+mj-lt"/>
              </a:rPr>
              <a:t>) </a:t>
            </a:r>
            <a:r>
              <a:rPr lang="en-US" sz="1600" dirty="0" err="1" smtClean="0">
                <a:solidFill>
                  <a:srgbClr val="0070C0"/>
                </a:solidFill>
                <a:latin typeface="+mj-lt"/>
              </a:rPr>
              <a:t>PCIe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ports </a:t>
            </a:r>
            <a:r>
              <a:rPr lang="en-US" sz="1600" dirty="0" smtClean="0">
                <a:latin typeface="+mj-lt"/>
              </a:rPr>
              <a:t>for connecting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e.g.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storage</a:t>
            </a:r>
            <a:r>
              <a:rPr lang="en-US" sz="1600" dirty="0" smtClean="0">
                <a:latin typeface="+mj-lt"/>
              </a:rPr>
              <a:t> (for instance SSDs, </a:t>
            </a:r>
            <a:r>
              <a:rPr lang="en-US" sz="1600" dirty="0" err="1" smtClean="0">
                <a:latin typeface="+mj-lt"/>
              </a:rPr>
              <a:t>Optane</a:t>
            </a:r>
            <a:r>
              <a:rPr lang="en-US" sz="1600" dirty="0" smtClean="0">
                <a:latin typeface="+mj-lt"/>
              </a:rPr>
              <a:t> memory),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LAN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controllers</a:t>
            </a:r>
            <a:r>
              <a:rPr lang="en-US" sz="1600" dirty="0" smtClean="0">
                <a:latin typeface="+mj-lt"/>
              </a:rPr>
              <a:t>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In addition,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two chip platforms need</a:t>
            </a:r>
            <a:r>
              <a:rPr lang="en-US" sz="1600" dirty="0" smtClean="0">
                <a:latin typeface="+mj-lt"/>
              </a:rPr>
              <a:t> typically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4 extra </a:t>
            </a:r>
            <a:r>
              <a:rPr lang="en-US" sz="1600" dirty="0" err="1" smtClean="0">
                <a:solidFill>
                  <a:srgbClr val="0070C0"/>
                </a:solidFill>
                <a:latin typeface="+mj-lt"/>
              </a:rPr>
              <a:t>PCIe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lanes to interconnect</a:t>
            </a:r>
            <a:endParaRPr lang="en-US" sz="1600" dirty="0" smtClean="0">
              <a:latin typeface="+mj-lt"/>
            </a:endParaRPr>
          </a:p>
          <a:p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 the PCH and the processor.</a:t>
            </a:r>
          </a:p>
        </p:txBody>
      </p:sp>
      <p:sp>
        <p:nvSpPr>
          <p:cNvPr id="7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3. </a:t>
            </a:r>
            <a:r>
              <a:rPr lang="en-US" dirty="0" smtClean="0"/>
              <a:t>Implementing </a:t>
            </a:r>
            <a:r>
              <a:rPr lang="en-US" dirty="0" err="1" smtClean="0"/>
              <a:t>PCIe</a:t>
            </a:r>
            <a:r>
              <a:rPr lang="en-US" dirty="0" smtClean="0"/>
              <a:t> ports </a:t>
            </a:r>
            <a:r>
              <a:rPr lang="hu-HU" dirty="0" smtClean="0"/>
              <a:t>(</a:t>
            </a:r>
            <a:r>
              <a:rPr lang="en-US" dirty="0" smtClean="0"/>
              <a:t>23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9" name="TextBox 8"/>
          <p:cNvSpPr txBox="1"/>
          <p:nvPr/>
        </p:nvSpPr>
        <p:spPr>
          <a:xfrm>
            <a:off x="8775010" y="639068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26283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1223588" y="1813568"/>
            <a:ext cx="6697662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4. Implementing USB 4 ports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02000" y="2844000"/>
            <a:ext cx="5977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solidFill>
                  <a:schemeClr val="bg1"/>
                </a:solidFill>
                <a:latin typeface="+mj-lt"/>
              </a:rPr>
              <a:t>(Already discussed along with the Tiger Lake processor)</a:t>
            </a:r>
          </a:p>
        </p:txBody>
      </p:sp>
    </p:spTree>
    <p:extLst>
      <p:ext uri="{BB962C8B-B14F-4D97-AF65-F5344CB8AC3E}">
        <p14:creationId xmlns:p14="http://schemas.microsoft.com/office/powerpoint/2010/main" val="216323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875" y="490893"/>
            <a:ext cx="4655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4. Implementing USB 4 ports -1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263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8748" y="873874"/>
            <a:ext cx="9174380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defTabSz="457200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USB (Universal Serial Bus)</a:t>
            </a:r>
            <a:r>
              <a:rPr lang="en-US" dirty="0" smtClean="0"/>
              <a:t> was introduced in </a:t>
            </a:r>
            <a:r>
              <a:rPr lang="en-US" dirty="0" smtClean="0">
                <a:solidFill>
                  <a:srgbClr val="0070C0"/>
                </a:solidFill>
              </a:rPr>
              <a:t>1996</a:t>
            </a:r>
            <a:r>
              <a:rPr lang="en-US" dirty="0" smtClean="0"/>
              <a:t> as an</a:t>
            </a:r>
            <a:r>
              <a:rPr lang="en-US" dirty="0"/>
              <a:t> </a:t>
            </a:r>
            <a:r>
              <a:rPr lang="en-US" dirty="0">
                <a:solidFill>
                  <a:srgbClr val="0070C0"/>
                </a:solidFill>
              </a:rPr>
              <a:t>industry </a:t>
            </a:r>
            <a:r>
              <a:rPr lang="en-US" dirty="0" smtClean="0">
                <a:solidFill>
                  <a:srgbClr val="0070C0"/>
                </a:solidFill>
              </a:rPr>
              <a:t>standard serial,</a:t>
            </a:r>
          </a:p>
          <a:p>
            <a:pPr lvl="0" defTabSz="457200">
              <a:defRPr/>
            </a:pPr>
            <a:r>
              <a:rPr lang="en-US" dirty="0" smtClean="0">
                <a:solidFill>
                  <a:srgbClr val="0070C0"/>
                </a:solidFill>
              </a:rPr>
              <a:t>      packetized communication link for interconnecting personal computers </a:t>
            </a:r>
            <a:r>
              <a:rPr lang="en-US" dirty="0">
                <a:solidFill>
                  <a:srgbClr val="0070C0"/>
                </a:solidFill>
              </a:rPr>
              <a:t>and</a:t>
            </a:r>
          </a:p>
          <a:p>
            <a:pPr lvl="0" defTabSz="457200">
              <a:spcAft>
                <a:spcPts val="600"/>
              </a:spcAft>
              <a:defRPr/>
            </a:pPr>
            <a:r>
              <a:rPr lang="en-US" dirty="0">
                <a:solidFill>
                  <a:srgbClr val="0070C0"/>
                </a:solidFill>
              </a:rPr>
              <a:t>      peripherals.</a:t>
            </a:r>
          </a:p>
          <a:p>
            <a:pPr lvl="0" defTabSz="457200">
              <a:defRPr/>
            </a:pPr>
            <a:r>
              <a:rPr lang="en-US" dirty="0" smtClean="0"/>
              <a:t>    The standard covers the specification for communication protocols, connectors</a:t>
            </a:r>
          </a:p>
          <a:p>
            <a:pPr lvl="0" defTabSz="457200">
              <a:spcAft>
                <a:spcPts val="600"/>
              </a:spcAft>
              <a:defRPr/>
            </a:pPr>
            <a:r>
              <a:rPr lang="en-US" dirty="0"/>
              <a:t> </a:t>
            </a:r>
            <a:r>
              <a:rPr lang="en-US" dirty="0" smtClean="0"/>
              <a:t>      and cables.</a:t>
            </a:r>
          </a:p>
          <a:p>
            <a:pPr marL="285750" lvl="0" indent="-285750" defTabSz="45720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USB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standards are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maintained by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non-profit organization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(called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USB-IF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(USB-Implementer Forum)) established by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major IT vendors including Apple,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Hewlett-Packard, Intel and Microsoft.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royalty free open standards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 smtClean="0">
                <a:solidFill>
                  <a:srgbClr val="202122"/>
                </a:solidFill>
                <a:latin typeface="Verdana"/>
              </a:rPr>
              <a:t>Data rates and standard sockets of subsequent USB releases are shown in the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202122"/>
                </a:solidFill>
                <a:latin typeface="Verdana"/>
              </a:rPr>
              <a:t>      next Figure.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202122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4. </a:t>
            </a:r>
            <a:r>
              <a:rPr lang="en-US" dirty="0" smtClean="0"/>
              <a:t>Implementing USB 4 ports </a:t>
            </a:r>
            <a:r>
              <a:rPr lang="hu-HU" dirty="0" smtClean="0"/>
              <a:t>(1)</a:t>
            </a:r>
            <a:endParaRPr lang="hu-HU" dirty="0"/>
          </a:p>
        </p:txBody>
      </p:sp>
      <p:sp>
        <p:nvSpPr>
          <p:cNvPr id="7" name="TextBox 6"/>
          <p:cNvSpPr txBox="1"/>
          <p:nvPr/>
        </p:nvSpPr>
        <p:spPr>
          <a:xfrm>
            <a:off x="8775010" y="639068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94485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1438" y="468875"/>
            <a:ext cx="8581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Data rates and standard connectors of subsequent USB standards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264</a:t>
            </a:r>
            <a:r>
              <a:rPr lang="en-US" dirty="0" smtClean="0">
                <a:latin typeface="+mj-lt"/>
              </a:rPr>
              <a:t>]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9904" y="1179000"/>
            <a:ext cx="9087096" cy="5417308"/>
            <a:chOff x="29904" y="1179000"/>
            <a:chExt cx="9087096" cy="5417308"/>
          </a:xfrm>
        </p:grpSpPr>
        <p:grpSp>
          <p:nvGrpSpPr>
            <p:cNvPr id="13" name="Group 12"/>
            <p:cNvGrpSpPr/>
            <p:nvPr/>
          </p:nvGrpSpPr>
          <p:grpSpPr>
            <a:xfrm>
              <a:off x="29904" y="1179000"/>
              <a:ext cx="9087096" cy="5417308"/>
              <a:chOff x="29904" y="1179000"/>
              <a:chExt cx="9087096" cy="5417308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/>
              <a:srcRect l="13829" t="18942" r="22195" b="13254"/>
              <a:stretch/>
            </p:blipFill>
            <p:spPr>
              <a:xfrm>
                <a:off x="29904" y="1179000"/>
                <a:ext cx="9087096" cy="5417308"/>
              </a:xfrm>
              <a:prstGeom prst="rect">
                <a:avLst/>
              </a:prstGeom>
            </p:spPr>
          </p:pic>
          <p:sp>
            <p:nvSpPr>
              <p:cNvPr id="9" name="Rectangle 8"/>
              <p:cNvSpPr/>
              <p:nvPr/>
            </p:nvSpPr>
            <p:spPr bwMode="auto">
              <a:xfrm>
                <a:off x="4437000" y="1623507"/>
                <a:ext cx="360000" cy="275493"/>
              </a:xfrm>
              <a:prstGeom prst="rect">
                <a:avLst/>
              </a:prstGeom>
              <a:solidFill>
                <a:srgbClr val="EEEEEE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3333CC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 bwMode="auto">
              <a:xfrm>
                <a:off x="5472000" y="1629000"/>
                <a:ext cx="360000" cy="275493"/>
              </a:xfrm>
              <a:prstGeom prst="rect">
                <a:avLst/>
              </a:prstGeom>
              <a:solidFill>
                <a:srgbClr val="EEEEEE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3333CC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385500" y="1568618"/>
                <a:ext cx="6300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8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2010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382000" y="1563590"/>
                <a:ext cx="6300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8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2013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6102000" y="2799000"/>
              <a:ext cx="1215000" cy="455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8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(Only over</a:t>
              </a:r>
            </a:p>
            <a:p>
              <a:pPr algn="ctr"/>
              <a:r>
                <a:rPr lang="en-US" sz="118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type C)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259528" y="2190829"/>
              <a:ext cx="912847" cy="273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80" spc="12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 Gb/s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237000" y="3519000"/>
              <a:ext cx="912847" cy="455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80" spc="12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Only </a:t>
              </a:r>
            </a:p>
            <a:p>
              <a:pPr algn="ctr"/>
              <a:r>
                <a:rPr lang="en-US" sz="1180" spc="12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 Gb/s</a:t>
              </a:r>
            </a:p>
          </p:txBody>
        </p:sp>
      </p:grpSp>
      <p:sp>
        <p:nvSpPr>
          <p:cNvPr id="18" name="Cím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 </a:t>
            </a:r>
            <a:r>
              <a:rPr lang="en-US" dirty="0" smtClean="0"/>
              <a:t>Implementing USB 4 ports </a:t>
            </a:r>
            <a:r>
              <a:rPr lang="hu-HU" dirty="0" smtClean="0"/>
              <a:t>(2)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8474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8590" y="852767"/>
            <a:ext cx="8910652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USB 3.0 (2010)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SuperSpeed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transfer rate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up to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5 Gb/s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introduced.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    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USB 3.0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specification recommends that the Standard-A USB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             receptacle have 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blue insert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USB 3.1 (2013) has two alternatives: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54944" y="2034000"/>
            <a:ext cx="6930770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USB 3.1 Gen. 1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(the same as USB 3.0) and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USB 3.1 Gen 2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SuperSpeed+ transfer rate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up 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GB/s.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8015" y="2904704"/>
            <a:ext cx="9142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USB 3.2 (2017)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 new SuperSpeed+ transfer modes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 dual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lanes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transfer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                  rates of 10 Gb/s and 20 Gb/s only over USB-C connectors.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8501" y="479273"/>
            <a:ext cx="55896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Remarks to the evolution of the USB standard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[26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8501" y="3508955"/>
            <a:ext cx="6001579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USB 4.0 (2019) Based on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Thunderbolt 3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standard.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           Transfer speeds: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40 Gb/s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12" name="Cím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 </a:t>
            </a:r>
            <a:r>
              <a:rPr lang="en-US" dirty="0" smtClean="0"/>
              <a:t>Implementing USB 4 ports </a:t>
            </a:r>
            <a:r>
              <a:rPr lang="hu-HU" dirty="0" smtClean="0"/>
              <a:t>(3)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3038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5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875" y="490893"/>
            <a:ext cx="4342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Implementing USB 4 ports -2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263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7623" y="869793"/>
            <a:ext cx="9174380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USB 4 is a major step in the evolution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the standard.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based on Intel’s Thunderbolt 3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protocol and supports data transfers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up to 40 Gb/s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202122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USB 4 was announced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03/2019,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ratified in 09/2019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first processor implementing USB 4 was Intel’s Tiger Lake (09/2020)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although USB4 support was not indicated 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Figure stating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Tiger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Lake’s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202122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enhancements.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02122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Cím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 </a:t>
            </a:r>
            <a:r>
              <a:rPr lang="en-US" dirty="0" smtClean="0"/>
              <a:t>Implementing USB 4 ports </a:t>
            </a:r>
            <a:r>
              <a:rPr lang="hu-HU" dirty="0" smtClean="0"/>
              <a:t>(4)</a:t>
            </a:r>
            <a:endParaRPr lang="hu-HU" dirty="0"/>
          </a:p>
        </p:txBody>
      </p:sp>
      <p:sp>
        <p:nvSpPr>
          <p:cNvPr id="8" name="TextBox 7"/>
          <p:cNvSpPr txBox="1"/>
          <p:nvPr/>
        </p:nvSpPr>
        <p:spPr>
          <a:xfrm>
            <a:off x="8775010" y="639068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37828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2875" y="481263"/>
            <a:ext cx="4471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Principle of operation of USB 4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266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5755" y="866275"/>
            <a:ext cx="8703858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USB 4 by itself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doesn’t provide any dedicated data transfer mechanism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instead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supports tunneling data according to a number of protocols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like previous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USB 3,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Thunderbolt 3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DP (Display Port) 1.4a protocols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an illustration, the next Table shows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supported USB data transfer modes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and related features. </a:t>
            </a:r>
          </a:p>
        </p:txBody>
      </p:sp>
      <p:sp>
        <p:nvSpPr>
          <p:cNvPr id="6" name="Cím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 </a:t>
            </a:r>
            <a:r>
              <a:rPr lang="en-US" dirty="0" smtClean="0"/>
              <a:t>Implementing USB 4 ports </a:t>
            </a:r>
            <a:r>
              <a:rPr lang="hu-HU" dirty="0" smtClean="0"/>
              <a:t>(5)</a:t>
            </a:r>
            <a:endParaRPr lang="hu-HU" dirty="0"/>
          </a:p>
        </p:txBody>
      </p:sp>
      <p:sp>
        <p:nvSpPr>
          <p:cNvPr id="7" name="TextBox 6"/>
          <p:cNvSpPr txBox="1"/>
          <p:nvPr/>
        </p:nvSpPr>
        <p:spPr>
          <a:xfrm>
            <a:off x="8775010" y="639068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14329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15505" y="1282575"/>
          <a:ext cx="8884116" cy="4493692"/>
        </p:xfrm>
        <a:graphic>
          <a:graphicData uri="http://schemas.openxmlformats.org/drawingml/2006/table">
            <a:tbl>
              <a:tblPr/>
              <a:tblGrid>
                <a:gridCol w="1271741">
                  <a:extLst>
                    <a:ext uri="{9D8B030D-6E8A-4147-A177-3AD203B41FA5}">
                      <a16:colId xmlns:a16="http://schemas.microsoft.com/office/drawing/2014/main" val="3266373809"/>
                    </a:ext>
                  </a:extLst>
                </a:gridCol>
                <a:gridCol w="229327">
                  <a:extLst>
                    <a:ext uri="{9D8B030D-6E8A-4147-A177-3AD203B41FA5}">
                      <a16:colId xmlns:a16="http://schemas.microsoft.com/office/drawing/2014/main" val="3244945451"/>
                    </a:ext>
                  </a:extLst>
                </a:gridCol>
                <a:gridCol w="1042414">
                  <a:extLst>
                    <a:ext uri="{9D8B030D-6E8A-4147-A177-3AD203B41FA5}">
                      <a16:colId xmlns:a16="http://schemas.microsoft.com/office/drawing/2014/main" val="3649286472"/>
                    </a:ext>
                  </a:extLst>
                </a:gridCol>
                <a:gridCol w="1381540">
                  <a:extLst>
                    <a:ext uri="{9D8B030D-6E8A-4147-A177-3AD203B41FA5}">
                      <a16:colId xmlns:a16="http://schemas.microsoft.com/office/drawing/2014/main" val="812846329"/>
                    </a:ext>
                  </a:extLst>
                </a:gridCol>
                <a:gridCol w="1701214">
                  <a:extLst>
                    <a:ext uri="{9D8B030D-6E8A-4147-A177-3AD203B41FA5}">
                      <a16:colId xmlns:a16="http://schemas.microsoft.com/office/drawing/2014/main" val="2592567675"/>
                    </a:ext>
                  </a:extLst>
                </a:gridCol>
                <a:gridCol w="1323166">
                  <a:extLst>
                    <a:ext uri="{9D8B030D-6E8A-4147-A177-3AD203B41FA5}">
                      <a16:colId xmlns:a16="http://schemas.microsoft.com/office/drawing/2014/main" val="291588855"/>
                    </a:ext>
                  </a:extLst>
                </a:gridCol>
                <a:gridCol w="934000">
                  <a:extLst>
                    <a:ext uri="{9D8B030D-6E8A-4147-A177-3AD203B41FA5}">
                      <a16:colId xmlns:a16="http://schemas.microsoft.com/office/drawing/2014/main" val="2342072974"/>
                    </a:ext>
                  </a:extLst>
                </a:gridCol>
                <a:gridCol w="1000714">
                  <a:extLst>
                    <a:ext uri="{9D8B030D-6E8A-4147-A177-3AD203B41FA5}">
                      <a16:colId xmlns:a16="http://schemas.microsoft.com/office/drawing/2014/main" val="2480449045"/>
                    </a:ext>
                  </a:extLst>
                </a:gridCol>
              </a:tblGrid>
              <a:tr h="153734">
                <a:tc rowSpan="2"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Marketing name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1400" dirty="0">
                        <a:effectLst/>
                      </a:endParaRP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Logo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Specifications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Old specifications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Encoding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Nominal speed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606168"/>
                  </a:ext>
                </a:extLst>
              </a:tr>
              <a:tr h="232313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</a:rPr>
                        <a:t>Gbit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/s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GB/s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9528006"/>
                  </a:ext>
                </a:extLst>
              </a:tr>
              <a:tr h="61836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SuperSpeed USB 5Gbps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effectLst/>
                      </a:endParaRP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USB </a:t>
                      </a:r>
                      <a:r>
                        <a:rPr lang="en-US" sz="1400" dirty="0" smtClean="0">
                          <a:effectLst/>
                        </a:rPr>
                        <a:t>3.2</a:t>
                      </a:r>
                    </a:p>
                    <a:p>
                      <a:pPr algn="ctr"/>
                      <a:r>
                        <a:rPr lang="en-US" sz="1400" dirty="0" smtClean="0">
                          <a:effectLst/>
                        </a:rPr>
                        <a:t> </a:t>
                      </a:r>
                      <a:r>
                        <a:rPr lang="en-US" sz="1400" dirty="0">
                          <a:effectLst/>
                        </a:rPr>
                        <a:t>Gen 1×1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effectLst/>
                        </a:rPr>
                        <a:t>USB 3.0,</a:t>
                      </a:r>
                      <a:br>
                        <a:rPr lang="de-DE" sz="1400" dirty="0">
                          <a:effectLst/>
                        </a:rPr>
                      </a:br>
                      <a:r>
                        <a:rPr lang="de-DE" sz="1400" dirty="0">
                          <a:effectLst/>
                        </a:rPr>
                        <a:t>USB 3.1 Gen 1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8b/10b</a:t>
                      </a:r>
                      <a:endParaRPr lang="en-US" sz="1400" dirty="0">
                        <a:effectLst/>
                      </a:endParaRP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5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0.5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6025489"/>
                  </a:ext>
                </a:extLst>
              </a:tr>
              <a:tr h="50220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SuperSpeed USB 10Gbps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effectLst/>
                      </a:endParaRP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USB </a:t>
                      </a:r>
                      <a:r>
                        <a:rPr lang="en-US" sz="1400" dirty="0" smtClean="0">
                          <a:effectLst/>
                        </a:rPr>
                        <a:t>3.2</a:t>
                      </a:r>
                    </a:p>
                    <a:p>
                      <a:pPr algn="ctr"/>
                      <a:r>
                        <a:rPr lang="en-US" sz="1400" dirty="0" smtClean="0">
                          <a:effectLst/>
                        </a:rPr>
                        <a:t> </a:t>
                      </a:r>
                      <a:r>
                        <a:rPr lang="en-US" sz="1400" dirty="0">
                          <a:effectLst/>
                        </a:rPr>
                        <a:t>Gen 2×1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USB 3.1 Gen 2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128b/132b</a:t>
                      </a:r>
                      <a:endParaRPr lang="en-US" sz="1400" dirty="0">
                        <a:effectLst/>
                      </a:endParaRP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10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1.2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3719997"/>
                  </a:ext>
                </a:extLst>
              </a:tr>
              <a:tr h="386047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2C2C2C"/>
                          </a:solidFill>
                          <a:effectLst/>
                        </a:rPr>
                        <a:t>N/A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USB </a:t>
                      </a:r>
                      <a:r>
                        <a:rPr lang="en-US" sz="1400" dirty="0" smtClean="0">
                          <a:effectLst/>
                        </a:rPr>
                        <a:t>3.2</a:t>
                      </a:r>
                    </a:p>
                    <a:p>
                      <a:pPr algn="ctr"/>
                      <a:r>
                        <a:rPr lang="en-US" sz="1400" dirty="0" smtClean="0">
                          <a:effectLst/>
                        </a:rPr>
                        <a:t> </a:t>
                      </a:r>
                      <a:r>
                        <a:rPr lang="en-US" sz="1400" dirty="0">
                          <a:effectLst/>
                        </a:rPr>
                        <a:t>Gen 1×2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endParaRPr lang="en-US" sz="1400">
                        <a:effectLst/>
                      </a:endParaRP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8b/10b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10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1.0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051851"/>
                  </a:ext>
                </a:extLst>
              </a:tr>
              <a:tr h="502204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SuperSpeed USB 20Gbps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400" dirty="0">
                        <a:effectLst/>
                      </a:endParaRP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USB 3.2 </a:t>
                      </a:r>
                      <a:endParaRPr lang="en-US" sz="1400" dirty="0" smtClean="0">
                        <a:effectLst/>
                      </a:endParaRPr>
                    </a:p>
                    <a:p>
                      <a:pPr algn="ctr"/>
                      <a:r>
                        <a:rPr lang="en-US" sz="1400" dirty="0" smtClean="0">
                          <a:effectLst/>
                        </a:rPr>
                        <a:t>Gen </a:t>
                      </a:r>
                      <a:r>
                        <a:rPr lang="en-US" sz="1400" dirty="0">
                          <a:effectLst/>
                        </a:rPr>
                        <a:t>2×2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128b/132b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20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2.4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913430"/>
                  </a:ext>
                </a:extLst>
              </a:tr>
              <a:tr h="386047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2C2C2C"/>
                          </a:solidFill>
                          <a:effectLst/>
                        </a:rPr>
                        <a:t>N/A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effectLst/>
                        </a:rPr>
                        <a:t>USB4</a:t>
                      </a:r>
                    </a:p>
                    <a:p>
                      <a:pPr algn="ctr"/>
                      <a:r>
                        <a:rPr lang="en-US" sz="1400" dirty="0" smtClean="0">
                          <a:effectLst/>
                        </a:rPr>
                        <a:t> </a:t>
                      </a:r>
                      <a:r>
                        <a:rPr lang="en-US" sz="1400" dirty="0">
                          <a:effectLst/>
                        </a:rPr>
                        <a:t>Gen 2×1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64b/66b</a:t>
                      </a:r>
                      <a:r>
                        <a:rPr lang="en-US" sz="1400" b="0" i="0" u="none" strike="noStrike" baseline="30000">
                          <a:solidFill>
                            <a:srgbClr val="0B0080"/>
                          </a:solidFill>
                          <a:effectLst/>
                          <a:hlinkClick r:id="rId2"/>
                        </a:rPr>
                        <a:t>[a]</a:t>
                      </a:r>
                      <a:endParaRPr lang="en-US" sz="1400">
                        <a:effectLst/>
                      </a:endParaRP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10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1.2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098148"/>
                  </a:ext>
                </a:extLst>
              </a:tr>
              <a:tr h="386047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2C2C2C"/>
                          </a:solidFill>
                          <a:effectLst/>
                        </a:rPr>
                        <a:t>N/A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effectLst/>
                        </a:rPr>
                        <a:t>USB4</a:t>
                      </a:r>
                    </a:p>
                    <a:p>
                      <a:pPr algn="ctr"/>
                      <a:r>
                        <a:rPr lang="en-US" sz="1400" dirty="0" smtClean="0">
                          <a:effectLst/>
                        </a:rPr>
                        <a:t> </a:t>
                      </a:r>
                      <a:r>
                        <a:rPr lang="en-US" sz="1400" dirty="0">
                          <a:effectLst/>
                        </a:rPr>
                        <a:t>Gen 3×1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128b/132b</a:t>
                      </a:r>
                      <a:r>
                        <a:rPr lang="en-US" sz="1400" b="0" i="0" u="none" strike="noStrike" baseline="30000">
                          <a:solidFill>
                            <a:srgbClr val="0B0080"/>
                          </a:solidFill>
                          <a:effectLst/>
                          <a:hlinkClick r:id="rId2"/>
                        </a:rPr>
                        <a:t>[a]</a:t>
                      </a:r>
                      <a:endParaRPr lang="en-US" sz="1400">
                        <a:effectLst/>
                      </a:endParaRP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20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2.4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046199"/>
                  </a:ext>
                </a:extLst>
              </a:tr>
              <a:tr h="386047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USB4 20Gbps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400" dirty="0">
                        <a:effectLst/>
                      </a:endParaRP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effectLst/>
                        </a:rPr>
                        <a:t>USB4</a:t>
                      </a:r>
                    </a:p>
                    <a:p>
                      <a:pPr algn="ctr"/>
                      <a:r>
                        <a:rPr lang="en-US" sz="1400" dirty="0" smtClean="0">
                          <a:effectLst/>
                        </a:rPr>
                        <a:t> </a:t>
                      </a:r>
                      <a:r>
                        <a:rPr lang="en-US" sz="1400" dirty="0">
                          <a:effectLst/>
                        </a:rPr>
                        <a:t>Gen 2×2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64b/66b</a:t>
                      </a:r>
                      <a:r>
                        <a:rPr lang="en-US" sz="1400" b="0" i="0" u="none" strike="noStrike" baseline="30000">
                          <a:solidFill>
                            <a:srgbClr val="0B0080"/>
                          </a:solidFill>
                          <a:effectLst/>
                          <a:hlinkClick r:id="rId2"/>
                        </a:rPr>
                        <a:t>[a]</a:t>
                      </a:r>
                      <a:endParaRPr lang="en-US" sz="1400">
                        <a:effectLst/>
                      </a:endParaRP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20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2.4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5608606"/>
                  </a:ext>
                </a:extLst>
              </a:tr>
              <a:tr h="386047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USB4 40Gbps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400">
                        <a:effectLst/>
                      </a:endParaRP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effectLst/>
                        </a:rPr>
                        <a:t>USB4</a:t>
                      </a:r>
                    </a:p>
                    <a:p>
                      <a:pPr algn="ctr"/>
                      <a:r>
                        <a:rPr lang="en-US" sz="1400" dirty="0" smtClean="0">
                          <a:effectLst/>
                        </a:rPr>
                        <a:t> </a:t>
                      </a:r>
                      <a:r>
                        <a:rPr lang="en-US" sz="1400" dirty="0">
                          <a:effectLst/>
                        </a:rPr>
                        <a:t>Gen 3×2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128b/132b</a:t>
                      </a:r>
                      <a:r>
                        <a:rPr lang="en-US" sz="1400" b="0" i="0" u="none" strike="noStrike" baseline="30000">
                          <a:solidFill>
                            <a:srgbClr val="0B0080"/>
                          </a:solidFill>
                          <a:effectLst/>
                          <a:hlinkClick r:id="rId2"/>
                        </a:rPr>
                        <a:t>[a]</a:t>
                      </a:r>
                      <a:endParaRPr lang="en-US" sz="1400">
                        <a:effectLst/>
                      </a:endParaRP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40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4.8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812635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2875" y="481263"/>
            <a:ext cx="7028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USB 4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data transfer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modes, logos and main features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266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7" name="Picture 6" descr="USB4 40Gbps Logo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054" y="5445016"/>
            <a:ext cx="465221" cy="19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USB4 20Gbps Logo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575" y="4964911"/>
            <a:ext cx="478950" cy="20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USB SuperSpeed 20 Gbps Trident Logo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204" y="3510013"/>
            <a:ext cx="478950" cy="25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USB SuperSpeed 5 Gbps Trident Logo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204" y="2018095"/>
            <a:ext cx="478950" cy="25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USB SuperSpeed 10 Gbps Trident Logo.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325" y="2518607"/>
            <a:ext cx="522861" cy="28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ím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 </a:t>
            </a:r>
            <a:r>
              <a:rPr lang="en-US" dirty="0" smtClean="0"/>
              <a:t>Implementing USB 4 ports </a:t>
            </a:r>
            <a:r>
              <a:rPr lang="hu-HU" dirty="0" smtClean="0"/>
              <a:t>(6)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4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2875" y="481266"/>
            <a:ext cx="3771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Contrasting USB 4 and TB 4 -1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2875" y="847020"/>
            <a:ext cx="86356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USB 4 and TB 4 are now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 competing standards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almost similar features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but vendors have dissimilar aspects for choosing one or the another.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 flipH="1">
            <a:off x="5380824" y="2140084"/>
            <a:ext cx="2080" cy="4671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>
            <a:endCxn id="9" idx="6"/>
          </p:cNvCxnSpPr>
          <p:nvPr/>
        </p:nvCxnSpPr>
        <p:spPr bwMode="auto">
          <a:xfrm flipH="1">
            <a:off x="3853733" y="2147358"/>
            <a:ext cx="1947523" cy="162196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3781733" y="2273554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>
            <a:stCxn id="11" idx="2"/>
          </p:cNvCxnSpPr>
          <p:nvPr/>
        </p:nvCxnSpPr>
        <p:spPr bwMode="auto">
          <a:xfrm flipH="1" flipV="1">
            <a:off x="5801256" y="2147358"/>
            <a:ext cx="1745309" cy="161557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7546565" y="2272915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18063" y="1764000"/>
            <a:ext cx="29626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Contrasting USB 4 and TB 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55610" y="2399266"/>
            <a:ext cx="7841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USB 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23295" y="2397663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TB 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7842" y="2774657"/>
            <a:ext cx="1132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Developed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27896" y="2774659"/>
            <a:ext cx="337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USB-IF (USB-Implementer Forum)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including major IT firms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70677" y="2773053"/>
            <a:ext cx="29563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in cooperation with Apple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2326" y="3335898"/>
            <a:ext cx="12059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Trademark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22912" y="3332922"/>
            <a:ext cx="820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USB-IF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61799" y="3331317"/>
            <a:ext cx="601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182282" y="3619631"/>
            <a:ext cx="12645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Royalty free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28154" y="3618027"/>
            <a:ext cx="2465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Royalty free (since 2017)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72221" y="3621444"/>
            <a:ext cx="8477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Royalty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54585" y="3968189"/>
            <a:ext cx="1495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Max. data rate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355536" y="3977816"/>
            <a:ext cx="912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40 Mb/s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088547" y="3966587"/>
            <a:ext cx="912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40 Mb/s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03192" y="4391694"/>
            <a:ext cx="1755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Physical interface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422913" y="4368526"/>
            <a:ext cx="770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USB-C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194421" y="4376547"/>
            <a:ext cx="770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USB-C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16575" y="4823224"/>
            <a:ext cx="24252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delivery capability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548046" y="4823107"/>
            <a:ext cx="484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Yes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348431" y="4811876"/>
            <a:ext cx="484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Yes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19837" y="5250424"/>
            <a:ext cx="1724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External display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driving capability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556067" y="5331644"/>
            <a:ext cx="484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Yes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356452" y="5320413"/>
            <a:ext cx="484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Yes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46578" y="5806612"/>
            <a:ext cx="20281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Windows 10 support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564088" y="5772800"/>
            <a:ext cx="484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Yes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364473" y="5761569"/>
            <a:ext cx="484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Yes</a:t>
            </a:r>
          </a:p>
        </p:txBody>
      </p:sp>
      <p:sp>
        <p:nvSpPr>
          <p:cNvPr id="43" name="Cím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 </a:t>
            </a:r>
            <a:r>
              <a:rPr lang="en-US" dirty="0" smtClean="0"/>
              <a:t>Implementing USB 4 ports </a:t>
            </a:r>
            <a:r>
              <a:rPr lang="hu-HU" dirty="0" smtClean="0"/>
              <a:t>(7)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350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2875" y="481266"/>
            <a:ext cx="3918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Contrasting USB 4 and TB 4 -2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2875" y="847020"/>
            <a:ext cx="9195979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their marketing materials reveal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intends to displace USB 4 in favor of TB 4.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Time will show which of both standards will succeed.</a:t>
            </a:r>
          </a:p>
        </p:txBody>
      </p:sp>
      <p:sp>
        <p:nvSpPr>
          <p:cNvPr id="43" name="Cím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 </a:t>
            </a:r>
            <a:r>
              <a:rPr lang="en-US" dirty="0" smtClean="0"/>
              <a:t>Implementing USB 4 ports </a:t>
            </a:r>
            <a:r>
              <a:rPr lang="hu-HU" dirty="0" smtClean="0"/>
              <a:t>(</a:t>
            </a:r>
            <a:r>
              <a:rPr lang="en-US" dirty="0" smtClean="0"/>
              <a:t>8</a:t>
            </a:r>
            <a:r>
              <a:rPr lang="hu-HU" dirty="0" smtClean="0"/>
              <a:t>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7356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  <a:txDef>
      <a:spPr>
        <a:noFill/>
      </a:spPr>
      <a:bodyPr wrap="none" rtlCol="0">
        <a:spAutoFit/>
      </a:bodyPr>
      <a:lstStyle>
        <a:defPPr fontAlgn="base">
          <a:defRPr sz="1600" dirty="0" smtClean="0">
            <a:latin typeface="+mj-lt"/>
          </a:defRPr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defTabSz="914400">
          <a:defRPr sz="1600" dirty="0">
            <a:solidFill>
              <a:srgbClr val="000000"/>
            </a:solidFill>
            <a:latin typeface="Verdana"/>
            <a:cs typeface="Times New Roman" pitchFamily="18" charset="0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dirty="0" smtClean="0">
            <a:latin typeface="+mj-lt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spcAft>
            <a:spcPts val="600"/>
          </a:spcAft>
          <a:defRPr sz="1600" dirty="0" smtClean="0">
            <a:latin typeface="+mj-lt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dirty="0" smtClean="0"/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dirty="0" smtClean="0">
            <a:latin typeface="+mj-lt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56327</TotalTime>
  <Words>8838</Words>
  <Application>Microsoft Office PowerPoint</Application>
  <PresentationFormat>On-screen Show (4:3)</PresentationFormat>
  <Paragraphs>1623</Paragraphs>
  <Slides>99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99</vt:i4>
      </vt:variant>
    </vt:vector>
  </HeadingPairs>
  <TitlesOfParts>
    <vt:vector size="110" baseType="lpstr">
      <vt:lpstr>Arial</vt:lpstr>
      <vt:lpstr>Calibri</vt:lpstr>
      <vt:lpstr>Symbol</vt:lpstr>
      <vt:lpstr>Times New Roman</vt:lpstr>
      <vt:lpstr>Verdana</vt:lpstr>
      <vt:lpstr>2_Default Design</vt:lpstr>
      <vt:lpstr>16_Default Design</vt:lpstr>
      <vt:lpstr>1_Default Design</vt:lpstr>
      <vt:lpstr>6_Default Design</vt:lpstr>
      <vt:lpstr>4_Default Design</vt:lpstr>
      <vt:lpstr>5_Default Design</vt:lpstr>
      <vt:lpstr>PowerPoint Presentation</vt:lpstr>
      <vt:lpstr>PowerPoint Presentation</vt:lpstr>
      <vt:lpstr>PowerPoint Presentation</vt:lpstr>
      <vt:lpstr>1. Connecting memory channels to client platforms (1)</vt:lpstr>
      <vt:lpstr>1. Connecting memory channels to client platforms (2)</vt:lpstr>
      <vt:lpstr>1. Connecting memory channels to client platforms (3)</vt:lpstr>
      <vt:lpstr>1. Connecting memory channels to client platforms (4)</vt:lpstr>
      <vt:lpstr>1. Connecting memory channels to client platforms (5)</vt:lpstr>
      <vt:lpstr>1. Connecting memory channels to client platforms (6)</vt:lpstr>
      <vt:lpstr>1. Connecting memory channels to client platforms (7)</vt:lpstr>
      <vt:lpstr>1. Connecting memory channels to client platforms (8)</vt:lpstr>
      <vt:lpstr>1. Connecting memory channels to client platforms (9)</vt:lpstr>
      <vt:lpstr>1. Connecting memory channels to client platforms (10)</vt:lpstr>
      <vt:lpstr>1. Connecting memory channels to client platforms (11)</vt:lpstr>
      <vt:lpstr>1. Connecting memory channels to client platforms (12)</vt:lpstr>
      <vt:lpstr>1. Connecting memory channels to client platforms (13)</vt:lpstr>
      <vt:lpstr>1. Connecting memory channels to client platforms (14)</vt:lpstr>
      <vt:lpstr>1. Connecting memory channels to client platforms (15)</vt:lpstr>
      <vt:lpstr>1. Connecting memory channels to client platforms (16)</vt:lpstr>
      <vt:lpstr>1. Connecting memory channels to client platforms (17)</vt:lpstr>
      <vt:lpstr>1. Connecting memory channels to client platforms (18)</vt:lpstr>
      <vt:lpstr>1. Connecting memory channels to client platforms (19)</vt:lpstr>
      <vt:lpstr>1. Connecting memory channels to client platforms (20)</vt:lpstr>
      <vt:lpstr>1. Connecting memory channels to client platforms (21)</vt:lpstr>
      <vt:lpstr>1. Connecting memory channels to client platforms (22)</vt:lpstr>
      <vt:lpstr>1. Connecting memory channels to client platforms (23)</vt:lpstr>
      <vt:lpstr>1. Connecting memory channels to client platforms (24)</vt:lpstr>
      <vt:lpstr>1. Connecting memory channels to client platforms (25)</vt:lpstr>
      <vt:lpstr>1. Connecting memory channels to client platforms (26)</vt:lpstr>
      <vt:lpstr>1. Connecting memory channels to client platforms (27)</vt:lpstr>
      <vt:lpstr>1. Connecting memory channels to client platforms (28)</vt:lpstr>
      <vt:lpstr>1. Connecting memory channels to client platforms (29)</vt:lpstr>
      <vt:lpstr>PowerPoint Presentation</vt:lpstr>
      <vt:lpstr>2. Using Optane memories (1)</vt:lpstr>
      <vt:lpstr>PowerPoint Presentation</vt:lpstr>
      <vt:lpstr>2.1 Brief overview of the flash memories (1)</vt:lpstr>
      <vt:lpstr>2.1 Brief overview of the flash memories (2)</vt:lpstr>
      <vt:lpstr>2.1 Brief overview of the flash memories (3)</vt:lpstr>
      <vt:lpstr>2.1 Brief overview of the flash memories (4)</vt:lpstr>
      <vt:lpstr>2.1 Brief overview of the flash memories (5)</vt:lpstr>
      <vt:lpstr>2.1 Brief overview of the flash memories (6)</vt:lpstr>
      <vt:lpstr>2.1 Brief overview of the flash memories (7)</vt:lpstr>
      <vt:lpstr>2.1 Brief overview of the flash memories (8)</vt:lpstr>
      <vt:lpstr>2.1 Brief overview of the flash memories (9)</vt:lpstr>
      <vt:lpstr>2.1 Brief overview of the flash memories (10)</vt:lpstr>
      <vt:lpstr>2.1 Brief overview of the flash memories (11)</vt:lpstr>
      <vt:lpstr>2.1 Brief overview of the flash memories (12)</vt:lpstr>
      <vt:lpstr>2.1 Brief overview of the flash memories (13)</vt:lpstr>
      <vt:lpstr>2.1 Brief overview of the flash memories (14)</vt:lpstr>
      <vt:lpstr>PowerPoint Presentation</vt:lpstr>
      <vt:lpstr>2.2 Optane memories (1)</vt:lpstr>
      <vt:lpstr>2.2 Optane memories (2)</vt:lpstr>
      <vt:lpstr>2.2 Optane memories (3)</vt:lpstr>
      <vt:lpstr>2.2 Optane memories (4)</vt:lpstr>
      <vt:lpstr>2.2 Optane memories (5)</vt:lpstr>
      <vt:lpstr>2.2 Optane memories (6)</vt:lpstr>
      <vt:lpstr>2.2 Optane memories (7)</vt:lpstr>
      <vt:lpstr>2.2 Optane memories (8)</vt:lpstr>
      <vt:lpstr>2.2 Optane memories (9)</vt:lpstr>
      <vt:lpstr>2.2 Optane memories (10)</vt:lpstr>
      <vt:lpstr>2.2 Optane memories (11)</vt:lpstr>
      <vt:lpstr>2.2 Optane memories (12)</vt:lpstr>
      <vt:lpstr>2.2 Optane memories (13)</vt:lpstr>
      <vt:lpstr>2.2 Optane memories (14)</vt:lpstr>
      <vt:lpstr>2.2 Optane memories (15)</vt:lpstr>
      <vt:lpstr>2.2 Optane memories (16)</vt:lpstr>
      <vt:lpstr>PowerPoint Presentation</vt:lpstr>
      <vt:lpstr>3. Implementing PCIe ports (1)</vt:lpstr>
      <vt:lpstr>3. Implementing PCIe ports (2)</vt:lpstr>
      <vt:lpstr>3. Implementing PCIe ports (3)</vt:lpstr>
      <vt:lpstr>3. Implementing PCIe ports (4)</vt:lpstr>
      <vt:lpstr>3. Implementing PCIe ports (5)</vt:lpstr>
      <vt:lpstr>3. Implementing PCIe ports (6)</vt:lpstr>
      <vt:lpstr>3. Implementing PCIe ports (7)</vt:lpstr>
      <vt:lpstr>3. Implementing PCIe ports (8)</vt:lpstr>
      <vt:lpstr>3. Implementing PCIe ports (9)</vt:lpstr>
      <vt:lpstr>3. Implementing PCIe ports (10)</vt:lpstr>
      <vt:lpstr>3. Implementing PCIe ports (11)</vt:lpstr>
      <vt:lpstr>3. Implementing PCIe ports (12)</vt:lpstr>
      <vt:lpstr>3. Implementing PCIe ports (13)</vt:lpstr>
      <vt:lpstr>3. Implementing PCIe ports (14)</vt:lpstr>
      <vt:lpstr>3. Implementing PCIe ports (15)</vt:lpstr>
      <vt:lpstr>3. Implementing PCIe ports (16)</vt:lpstr>
      <vt:lpstr>3. Implementing PCIe ports (17)</vt:lpstr>
      <vt:lpstr>3. Implementing PCIe ports (18)</vt:lpstr>
      <vt:lpstr>3. Implementing PCIe ports (19)</vt:lpstr>
      <vt:lpstr>3. Implementing PCIe ports (20)</vt:lpstr>
      <vt:lpstr>3. Implementing PCIe ports (21)</vt:lpstr>
      <vt:lpstr>3. Implementing PCIe ports (22)</vt:lpstr>
      <vt:lpstr>3. Implementing PCIe ports (23)</vt:lpstr>
      <vt:lpstr>PowerPoint Presentation</vt:lpstr>
      <vt:lpstr>4. Implementing USB 4 ports (1)</vt:lpstr>
      <vt:lpstr>4. Implementing USB 4 ports (2)</vt:lpstr>
      <vt:lpstr>4. Implementing USB 4 ports (3)</vt:lpstr>
      <vt:lpstr>4. Implementing USB 4 ports (4)</vt:lpstr>
      <vt:lpstr>4. Implementing USB 4 ports (5)</vt:lpstr>
      <vt:lpstr>4. Implementing USB 4 ports (6)</vt:lpstr>
      <vt:lpstr>4. Implementing USB 4 ports (7)</vt:lpstr>
      <vt:lpstr>4. Implementing USB 4 ports (8)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Bácskai Zsuzsanna</dc:creator>
  <cp:lastModifiedBy>sima</cp:lastModifiedBy>
  <cp:revision>1120</cp:revision>
  <cp:lastPrinted>2020-11-26T10:06:35Z</cp:lastPrinted>
  <dcterms:created xsi:type="dcterms:W3CDTF">2019-07-25T11:31:22Z</dcterms:created>
  <dcterms:modified xsi:type="dcterms:W3CDTF">2020-12-02T01:54:04Z</dcterms:modified>
</cp:coreProperties>
</file>