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26" r:id="rId3"/>
    <p:sldMasterId id="2147483739" r:id="rId4"/>
    <p:sldMasterId id="2147483856" r:id="rId5"/>
  </p:sldMasterIdLst>
  <p:notesMasterIdLst>
    <p:notesMasterId r:id="rId81"/>
  </p:notesMasterIdLst>
  <p:sldIdLst>
    <p:sldId id="257" r:id="rId6"/>
    <p:sldId id="764" r:id="rId7"/>
    <p:sldId id="363" r:id="rId8"/>
    <p:sldId id="826" r:id="rId9"/>
    <p:sldId id="824" r:id="rId10"/>
    <p:sldId id="828" r:id="rId11"/>
    <p:sldId id="825" r:id="rId12"/>
    <p:sldId id="380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827" r:id="rId21"/>
    <p:sldId id="390" r:id="rId22"/>
    <p:sldId id="391" r:id="rId23"/>
    <p:sldId id="364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788" r:id="rId35"/>
    <p:sldId id="854" r:id="rId36"/>
    <p:sldId id="853" r:id="rId37"/>
    <p:sldId id="855" r:id="rId38"/>
    <p:sldId id="861" r:id="rId39"/>
    <p:sldId id="791" r:id="rId40"/>
    <p:sldId id="792" r:id="rId41"/>
    <p:sldId id="862" r:id="rId42"/>
    <p:sldId id="860" r:id="rId43"/>
    <p:sldId id="863" r:id="rId44"/>
    <p:sldId id="859" r:id="rId45"/>
    <p:sldId id="794" r:id="rId46"/>
    <p:sldId id="795" r:id="rId47"/>
    <p:sldId id="796" r:id="rId48"/>
    <p:sldId id="797" r:id="rId49"/>
    <p:sldId id="799" r:id="rId50"/>
    <p:sldId id="800" r:id="rId51"/>
    <p:sldId id="801" r:id="rId52"/>
    <p:sldId id="802" r:id="rId53"/>
    <p:sldId id="803" r:id="rId54"/>
    <p:sldId id="325" r:id="rId55"/>
    <p:sldId id="326" r:id="rId56"/>
    <p:sldId id="327" r:id="rId57"/>
    <p:sldId id="329" r:id="rId58"/>
    <p:sldId id="330" r:id="rId59"/>
    <p:sldId id="665" r:id="rId60"/>
    <p:sldId id="332" r:id="rId61"/>
    <p:sldId id="888" r:id="rId62"/>
    <p:sldId id="333" r:id="rId63"/>
    <p:sldId id="334" r:id="rId64"/>
    <p:sldId id="335" r:id="rId65"/>
    <p:sldId id="336" r:id="rId66"/>
    <p:sldId id="869" r:id="rId67"/>
    <p:sldId id="873" r:id="rId68"/>
    <p:sldId id="871" r:id="rId69"/>
    <p:sldId id="876" r:id="rId70"/>
    <p:sldId id="877" r:id="rId71"/>
    <p:sldId id="878" r:id="rId72"/>
    <p:sldId id="864" r:id="rId73"/>
    <p:sldId id="866" r:id="rId74"/>
    <p:sldId id="865" r:id="rId75"/>
    <p:sldId id="867" r:id="rId76"/>
    <p:sldId id="820" r:id="rId77"/>
    <p:sldId id="879" r:id="rId78"/>
    <p:sldId id="875" r:id="rId79"/>
    <p:sldId id="874" r:id="rId80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8" userDrawn="1">
          <p15:clr>
            <a:srgbClr val="A4A3A4"/>
          </p15:clr>
        </p15:guide>
        <p15:guide id="2" pos="45" userDrawn="1">
          <p15:clr>
            <a:srgbClr val="A4A3A4"/>
          </p15:clr>
        </p15:guide>
        <p15:guide id="3" orient="horz" pos="289" userDrawn="1">
          <p15:clr>
            <a:srgbClr val="A4A3A4"/>
          </p15:clr>
        </p15:guide>
        <p15:guide id="4" pos="1973" userDrawn="1">
          <p15:clr>
            <a:srgbClr val="A4A3A4"/>
          </p15:clr>
        </p15:guide>
        <p15:guide id="5" pos="2171" userDrawn="1">
          <p15:clr>
            <a:srgbClr val="A4A3A4"/>
          </p15:clr>
        </p15:guide>
        <p15:guide id="6" orient="horz" pos="1650" userDrawn="1">
          <p15:clr>
            <a:srgbClr val="A4A3A4"/>
          </p15:clr>
        </p15:guide>
        <p15:guide id="7" pos="442" userDrawn="1">
          <p15:clr>
            <a:srgbClr val="A4A3A4"/>
          </p15:clr>
        </p15:guide>
        <p15:guide id="9" pos="5545" userDrawn="1">
          <p15:clr>
            <a:srgbClr val="A4A3A4"/>
          </p15:clr>
        </p15:guide>
        <p15:guide id="10" orient="horz" pos="3322" userDrawn="1">
          <p15:clr>
            <a:srgbClr val="A4A3A4"/>
          </p15:clr>
        </p15:guide>
        <p15:guide id="11" pos="5686" userDrawn="1">
          <p15:clr>
            <a:srgbClr val="A4A3A4"/>
          </p15:clr>
        </p15:guide>
        <p15:guide id="12" orient="horz" pos="913" userDrawn="1">
          <p15:clr>
            <a:srgbClr val="A4A3A4"/>
          </p15:clr>
        </p15:guide>
        <p15:guide id="13" orient="horz" pos="516" userDrawn="1">
          <p15:clr>
            <a:srgbClr val="A4A3A4"/>
          </p15:clr>
        </p15:guide>
        <p15:guide id="15" pos="2937" userDrawn="1">
          <p15:clr>
            <a:srgbClr val="A4A3A4"/>
          </p15:clr>
        </p15:guide>
        <p15:guide id="16" pos="3419" userDrawn="1">
          <p15:clr>
            <a:srgbClr val="A4A3A4"/>
          </p15:clr>
        </p15:guide>
        <p15:guide id="17" pos="4439" userDrawn="1">
          <p15:clr>
            <a:srgbClr val="A4A3A4"/>
          </p15:clr>
        </p15:guide>
        <p15:guide id="18" pos="811" userDrawn="1">
          <p15:clr>
            <a:srgbClr val="A4A3A4"/>
          </p15:clr>
        </p15:guide>
        <p15:guide id="19" pos="1151" userDrawn="1">
          <p15:clr>
            <a:srgbClr val="A4A3A4"/>
          </p15:clr>
        </p15:guide>
        <p15:guide id="20" pos="4552" userDrawn="1">
          <p15:clr>
            <a:srgbClr val="A4A3A4"/>
          </p15:clr>
        </p15:guide>
        <p15:guide id="21" pos="50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00"/>
    <a:srgbClr val="FFE7E7"/>
    <a:srgbClr val="FFD85B"/>
    <a:srgbClr val="E2AC00"/>
    <a:srgbClr val="000099"/>
    <a:srgbClr val="197535"/>
    <a:srgbClr val="1F9142"/>
    <a:srgbClr val="0099FF"/>
    <a:srgbClr val="1E1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5" autoAdjust="0"/>
    <p:restoredTop sz="94660"/>
  </p:normalViewPr>
  <p:slideViewPr>
    <p:cSldViewPr showGuides="1">
      <p:cViewPr varScale="1">
        <p:scale>
          <a:sx n="66" d="100"/>
          <a:sy n="66" d="100"/>
        </p:scale>
        <p:origin x="1044" y="32"/>
      </p:cViewPr>
      <p:guideLst>
        <p:guide orient="horz" pos="1508"/>
        <p:guide pos="45"/>
        <p:guide orient="horz" pos="289"/>
        <p:guide pos="1973"/>
        <p:guide pos="2171"/>
        <p:guide orient="horz" pos="1650"/>
        <p:guide pos="442"/>
        <p:guide pos="5545"/>
        <p:guide orient="horz" pos="3322"/>
        <p:guide pos="5686"/>
        <p:guide orient="horz" pos="913"/>
        <p:guide orient="horz" pos="516"/>
        <p:guide pos="2937"/>
        <p:guide pos="3419"/>
        <p:guide pos="4439"/>
        <p:guide pos="811"/>
        <p:guide pos="1151"/>
        <p:guide pos="4552"/>
        <p:guide pos="50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81B0B-BBEF-4329-836B-E7C249F54C75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7D967-123B-4C2D-979B-0A9B294765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10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5" y="11119012"/>
            <a:ext cx="2893442" cy="5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4338" y="879475"/>
            <a:ext cx="5849937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8567"/>
            <a:ext cx="5341018" cy="52668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7539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528006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2597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5" y="11119012"/>
            <a:ext cx="2893442" cy="5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4338" y="879475"/>
            <a:ext cx="5849937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8567"/>
            <a:ext cx="5341018" cy="52668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05084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4" y="10242365"/>
            <a:ext cx="2919119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3630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160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24278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7" y="11120788"/>
            <a:ext cx="2893440" cy="5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2" y="5559456"/>
            <a:ext cx="5341018" cy="52677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7978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8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8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8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81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66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22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3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3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7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80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3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75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27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9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14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18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5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36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8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45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57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6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55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2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91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9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90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5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8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2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79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6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46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4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47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9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71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8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2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5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00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39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99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47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62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50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53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5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44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9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8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2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4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1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3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276872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2020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9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</a:t>
            </a:r>
            <a:r>
              <a:rPr lang="hu-HU" altLang="en-US" sz="140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20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Client processors </a:t>
            </a:r>
            <a:r>
              <a:rPr lang="en-US" altLang="en-US" sz="3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– 8.2</a:t>
            </a:r>
            <a:endParaRPr lang="en-US" altLang="en-US" sz="3400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Select platform issues</a:t>
            </a:r>
          </a:p>
        </p:txBody>
      </p:sp>
    </p:spTree>
    <p:extLst>
      <p:ext uri="{BB962C8B-B14F-4D97-AF65-F5344CB8AC3E}">
        <p14:creationId xmlns:p14="http://schemas.microsoft.com/office/powerpoint/2010/main" val="31966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55" y="1269000"/>
            <a:ext cx="5747835" cy="3235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75" y="471312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3 connector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68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ell XPS 15 9560 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4" y="1269000"/>
            <a:ext cx="7582956" cy="50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575" y="471312"/>
            <a:ext cx="337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3 socket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472100" y="4604751"/>
            <a:ext cx="1035115" cy="103511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70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41730" y="1355209"/>
            <a:ext cx="4860540" cy="4230911"/>
            <a:chOff x="1566290" y="819150"/>
            <a:chExt cx="6561105" cy="55356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0582" t="29437" r="3541" b="16750"/>
            <a:stretch/>
          </p:blipFill>
          <p:spPr>
            <a:xfrm>
              <a:off x="1566290" y="819150"/>
              <a:ext cx="6561105" cy="5535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6403" t="35557" r="27360" b="45341"/>
            <a:stretch/>
          </p:blipFill>
          <p:spPr>
            <a:xfrm>
              <a:off x="1570035" y="1583795"/>
              <a:ext cx="690580" cy="46805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3288" t="61806" r="34250" b="17194"/>
            <a:stretch/>
          </p:blipFill>
          <p:spPr>
            <a:xfrm>
              <a:off x="1601669" y="3789040"/>
              <a:ext cx="658945" cy="256572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7575" y="471312"/>
            <a:ext cx="895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transfer rates supported by the Thunderbolt and USB standards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269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13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528" y="1214415"/>
            <a:ext cx="8648472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at a rate of 40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Output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video to two 4K monitors at 60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Hz.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smartphones and most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laptops.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an external GPU (unless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blocked by the manufacturer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655" y="864000"/>
            <a:ext cx="4860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use cases of Thunderbolt 3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268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5" y="468663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cases of Thunderbolt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233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895975"/>
            <a:ext cx="90046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TB 3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made its debut in Intel’s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Ice Lake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line (in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2019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Q1/2019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3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common 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high-end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laptops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 PCs shipped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3 support doubles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annually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tens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millions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sold.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peripherals available doubles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at the same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noProof="0" dirty="0" smtClean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many hundred certified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offered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Ice Lake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fully integrated TB 3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whereas previous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implementations used discrete on-board TB controllers, as seen in the next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Figure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5" y="468663"/>
            <a:ext cx="488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Spreading 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473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" y="1610073"/>
            <a:ext cx="8865985" cy="4107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471312"/>
            <a:ext cx="90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of a discrete Thunderbolt 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(actually in Apple’s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Macbook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Air (2011)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7786" y="1979215"/>
            <a:ext cx="346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(1. gen. Thunderbolt controller)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86535" y="2483895"/>
            <a:ext cx="585065" cy="63007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02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05" t="28867" r="11078" b="15011"/>
          <a:stretch/>
        </p:blipFill>
        <p:spPr>
          <a:xfrm>
            <a:off x="142875" y="1321682"/>
            <a:ext cx="9001125" cy="363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250" y="490891"/>
            <a:ext cx="8282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using external TB controllers to connect SATA discs to 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Apple Mac platform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5" y="5226517"/>
            <a:ext cx="3182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RC: Light Ridge TB controller</a:t>
            </a:r>
          </a:p>
        </p:txBody>
      </p:sp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25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456" t="29979" r="36103" b="17034"/>
          <a:stretch/>
        </p:blipFill>
        <p:spPr>
          <a:xfrm>
            <a:off x="2366755" y="1637802"/>
            <a:ext cx="4095455" cy="4446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75" y="471312"/>
            <a:ext cx="90010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of  integrating the Thunderbolt 3 controller onto the die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(actually on Intel’s Ice Lake processor die (2019)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5562110" y="3969060"/>
            <a:ext cx="900100" cy="1800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81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575" y="471312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3 cables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54217" y="878434"/>
            <a:ext cx="9043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Recently, Thunderbolt  3 cables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made of copper wires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simplest cables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passive and are identical to USB-C cables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do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data transfers only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20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transfer rates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however, need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cables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include integrated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chips.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implementation </a:t>
            </a:r>
            <a:r>
              <a:rPr lang="en-US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79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33038" y="1950068"/>
            <a:ext cx="7408862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5.3 The Thunderbolt 4 standard and its implementation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87489" y="1145750"/>
            <a:ext cx="7059535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Select platform issues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87490" y="2587693"/>
            <a:ext cx="7059534" cy="504000"/>
            <a:chOff x="699" y="1638"/>
            <a:chExt cx="4414" cy="366"/>
          </a:xfrm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952" y="1638"/>
              <a:ext cx="4161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2. Using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O</a:t>
              </a:r>
              <a:r>
                <a:rPr lang="en-US" altLang="en-US" sz="1900" dirty="0" err="1" smtClean="0">
                  <a:solidFill>
                    <a:srgbClr val="FFFFFF"/>
                  </a:solidFill>
                  <a:latin typeface="Verdana" pitchFamily="34" charset="0"/>
                </a:rPr>
                <a:t>ptane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memory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851157" y="4674550"/>
            <a:ext cx="7095864" cy="504000"/>
            <a:chOff x="694" y="1638"/>
            <a:chExt cx="4452" cy="523"/>
          </a:xfrm>
        </p:grpSpPr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979" y="1638"/>
              <a:ext cx="4167" cy="52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6. Wi-Fi 6 support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694" y="1652"/>
              <a:ext cx="2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890664" y="3084981"/>
            <a:ext cx="7056359" cy="505022"/>
            <a:chOff x="699" y="1648"/>
            <a:chExt cx="4921" cy="532"/>
          </a:xfrm>
        </p:grpSpPr>
        <p:sp>
          <p:nvSpPr>
            <p:cNvPr id="21" name="AutoShape 11"/>
            <p:cNvSpPr>
              <a:spLocks noChangeArrowheads="1"/>
            </p:cNvSpPr>
            <p:nvPr/>
          </p:nvSpPr>
          <p:spPr bwMode="auto">
            <a:xfrm>
              <a:off x="975" y="1687"/>
              <a:ext cx="4645" cy="4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3. Implementing </a:t>
              </a:r>
              <a:r>
                <a:rPr lang="en-US" altLang="en-US" sz="1900" dirty="0" err="1" smtClean="0">
                  <a:solidFill>
                    <a:srgbClr val="FFFFFF"/>
                  </a:solidFill>
                  <a:latin typeface="Verdana" pitchFamily="34" charset="0"/>
                </a:rPr>
                <a:t>PCIe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ports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880341" y="3627745"/>
            <a:ext cx="7066681" cy="504000"/>
            <a:chOff x="699" y="1638"/>
            <a:chExt cx="4428" cy="366"/>
          </a:xfrm>
        </p:grpSpPr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966" y="1638"/>
              <a:ext cx="4161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4.  Implementing USB ports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56332" y="4129884"/>
            <a:ext cx="7090689" cy="505022"/>
            <a:chOff x="680" y="1648"/>
            <a:chExt cx="4956" cy="532"/>
          </a:xfrm>
        </p:grpSpPr>
        <p:sp>
          <p:nvSpPr>
            <p:cNvPr id="27" name="AutoShape 11"/>
            <p:cNvSpPr>
              <a:spLocks noChangeArrowheads="1"/>
            </p:cNvSpPr>
            <p:nvPr/>
          </p:nvSpPr>
          <p:spPr bwMode="auto">
            <a:xfrm>
              <a:off x="991" y="1687"/>
              <a:ext cx="4645" cy="4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5. Implementing Thunderbolt ports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680" y="1648"/>
              <a:ext cx="281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890665" y="2033081"/>
            <a:ext cx="7056596" cy="505022"/>
            <a:chOff x="699" y="1648"/>
            <a:chExt cx="5115" cy="532"/>
          </a:xfrm>
        </p:grpSpPr>
        <p:sp>
          <p:nvSpPr>
            <p:cNvPr id="33" name="AutoShape 11"/>
            <p:cNvSpPr>
              <a:spLocks noChangeArrowheads="1"/>
            </p:cNvSpPr>
            <p:nvPr/>
          </p:nvSpPr>
          <p:spPr bwMode="auto">
            <a:xfrm>
              <a:off x="975" y="1687"/>
              <a:ext cx="4839" cy="4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1. Connecting memory channels to client platforms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796955" y="5149664"/>
            <a:ext cx="7150065" cy="504000"/>
            <a:chOff x="723" y="1652"/>
            <a:chExt cx="4528" cy="473"/>
          </a:xfrm>
        </p:grpSpPr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>
              <a:off x="1045" y="1710"/>
              <a:ext cx="4206" cy="41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noProof="0" dirty="0" smtClean="0">
                  <a:solidFill>
                    <a:srgbClr val="FF0000"/>
                  </a:solidFill>
                  <a:latin typeface="Verdana" pitchFamily="34" charset="0"/>
                </a:rPr>
                <a:t>7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</a:rPr>
                <a:t>. Physical implementation of client processors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723" y="1652"/>
              <a:ext cx="243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8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5" y="1991125"/>
            <a:ext cx="3697605" cy="7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5" y="856648"/>
            <a:ext cx="894597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TB 3 and TB 4 make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USB-C connectors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sockets, unlike previous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TB versions.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there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 difference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3 and TB 4.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the same physical interface as USB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but 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controller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3 does not operate via USB 3 circuitry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., as previously mentioned.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contrast,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TB 4 is a superset of TB 3, USB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3x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USB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meaning that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 TB 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Type-C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socket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able to accept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also TB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 USB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3x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USB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connectors.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Intel introduced </a:t>
            </a:r>
            <a:r>
              <a:rPr lang="en-US" dirty="0" smtClean="0">
                <a:solidFill>
                  <a:srgbClr val="0070C0"/>
                </a:solidFill>
                <a:latin typeface="Arial"/>
              </a:rPr>
              <a:t>TB 4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in its </a:t>
            </a:r>
            <a:r>
              <a:rPr lang="en-US" dirty="0" smtClean="0">
                <a:solidFill>
                  <a:srgbClr val="0070C0"/>
                </a:solidFill>
                <a:latin typeface="Arial"/>
              </a:rPr>
              <a:t>Tiger Lake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line in </a:t>
            </a:r>
            <a:r>
              <a:rPr lang="en-US" dirty="0" smtClean="0">
                <a:solidFill>
                  <a:srgbClr val="0070C0"/>
                </a:solidFill>
                <a:latin typeface="Arial"/>
              </a:rPr>
              <a:t>9/2020.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50" y="500516"/>
            <a:ext cx="785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5.3 The Thunderbolt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and its implementation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273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(1)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459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nderbolt™ 4 Preview – The Truly Universal Cable Connectivity S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17" y="1249328"/>
            <a:ext cx="8981156" cy="505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481266"/>
            <a:ext cx="639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introduction of Thunderbolt 4 (07/2020)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en-US" dirty="0" smtClean="0">
                <a:latin typeface="Verdana"/>
              </a:rPr>
              <a:t>284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376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ages.anandtech.com/doci/15902/Intel%20Thunderbolt%204%20Announcement%20Press%20Deck_070720-page-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5277" r="3060" b="9866"/>
          <a:stretch/>
        </p:blipFill>
        <p:spPr bwMode="auto">
          <a:xfrm>
            <a:off x="91441" y="1138759"/>
            <a:ext cx="8920976" cy="454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8430" y="487680"/>
            <a:ext cx="492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Replacing USB ports by TB 4 ports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69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ages.anandtech.com/doci/15902/Intel%20Thunderbolt%204%20Announcement%20Press%20Deck_070720-page-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4264" r="7615" b="7135"/>
          <a:stretch/>
        </p:blipFill>
        <p:spPr bwMode="auto">
          <a:xfrm>
            <a:off x="85522" y="1109811"/>
            <a:ext cx="8916238" cy="49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430" y="487680"/>
            <a:ext cx="518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Replacing USB cables by TB 4 cables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24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700" y="490562"/>
            <a:ext cx="784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transfer rates supported by Thunderbolt and USB standards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(based 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269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41730" y="1547714"/>
            <a:ext cx="4860540" cy="4230911"/>
            <a:chOff x="2141730" y="1355209"/>
            <a:chExt cx="4860540" cy="4230911"/>
          </a:xfrm>
        </p:grpSpPr>
        <p:grpSp>
          <p:nvGrpSpPr>
            <p:cNvPr id="8" name="Group 7"/>
            <p:cNvGrpSpPr/>
            <p:nvPr/>
          </p:nvGrpSpPr>
          <p:grpSpPr>
            <a:xfrm>
              <a:off x="2141730" y="1355209"/>
              <a:ext cx="4860540" cy="4230911"/>
              <a:chOff x="1566290" y="819150"/>
              <a:chExt cx="6561105" cy="553561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60582" t="29437" r="3541" b="16750"/>
              <a:stretch/>
            </p:blipFill>
            <p:spPr>
              <a:xfrm>
                <a:off x="1566290" y="819150"/>
                <a:ext cx="6561105" cy="553561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66403" t="35557" r="27360" b="45341"/>
              <a:stretch/>
            </p:blipFill>
            <p:spPr>
              <a:xfrm>
                <a:off x="1570035" y="1583795"/>
                <a:ext cx="690580" cy="468052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63288" t="61806" r="34250" b="17194"/>
              <a:stretch/>
            </p:blipFill>
            <p:spPr>
              <a:xfrm>
                <a:off x="1601669" y="3789040"/>
                <a:ext cx="658945" cy="256572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66403" t="35557" r="27360" b="45341"/>
            <a:stretch/>
          </p:blipFill>
          <p:spPr>
            <a:xfrm>
              <a:off x="2167939" y="1444319"/>
              <a:ext cx="1788044" cy="23191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77442" y="1443791"/>
              <a:ext cx="16850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Thunderbolt 4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Thunderbolt 3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USB 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22341" y="3338362"/>
              <a:ext cx="128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Thunderbolt 2             &amp;USB3.2   </a:t>
              </a:r>
            </a:p>
          </p:txBody>
        </p:sp>
      </p:grpSp>
      <p:sp>
        <p:nvSpPr>
          <p:cNvPr id="14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(5)</a:t>
            </a:r>
            <a:endParaRPr lang="hu-HU" dirty="0"/>
          </a:p>
        </p:txBody>
      </p:sp>
      <p:sp>
        <p:nvSpPr>
          <p:cNvPr id="15" name="TextBox 14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552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298784"/>
              </p:ext>
            </p:extLst>
          </p:nvPr>
        </p:nvGraphicFramePr>
        <p:xfrm>
          <a:off x="107950" y="1293315"/>
          <a:ext cx="8949423" cy="4128270"/>
        </p:xfrm>
        <a:graphic>
          <a:graphicData uri="http://schemas.openxmlformats.org/drawingml/2006/table">
            <a:tbl>
              <a:tblPr/>
              <a:tblGrid>
                <a:gridCol w="2808505">
                  <a:extLst>
                    <a:ext uri="{9D8B030D-6E8A-4147-A177-3AD203B41FA5}">
                      <a16:colId xmlns:a16="http://schemas.microsoft.com/office/drawing/2014/main" val="2597635291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472320244"/>
                    </a:ext>
                  </a:extLst>
                </a:gridCol>
                <a:gridCol w="1347536">
                  <a:extLst>
                    <a:ext uri="{9D8B030D-6E8A-4147-A177-3AD203B41FA5}">
                      <a16:colId xmlns:a16="http://schemas.microsoft.com/office/drawing/2014/main" val="1632206991"/>
                    </a:ext>
                  </a:extLst>
                </a:gridCol>
                <a:gridCol w="1838483">
                  <a:extLst>
                    <a:ext uri="{9D8B030D-6E8A-4147-A177-3AD203B41FA5}">
                      <a16:colId xmlns:a16="http://schemas.microsoft.com/office/drawing/2014/main" val="928555818"/>
                    </a:ext>
                  </a:extLst>
                </a:gridCol>
                <a:gridCol w="1462983">
                  <a:extLst>
                    <a:ext uri="{9D8B030D-6E8A-4147-A177-3AD203B41FA5}">
                      <a16:colId xmlns:a16="http://schemas.microsoft.com/office/drawing/2014/main" val="915751417"/>
                    </a:ext>
                  </a:extLst>
                </a:gridCol>
              </a:tblGrid>
              <a:tr h="277440">
                <a:tc>
                  <a:txBody>
                    <a:bodyPr/>
                    <a:lstStyle/>
                    <a:p>
                      <a:pPr algn="l" latinLnBrk="1"/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Thunderbolt 4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Thunderbolt 3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USB4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USB 3/DP</a:t>
                      </a:r>
                      <a:endParaRPr lang="en-US" sz="1300" b="1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292184"/>
                  </a:ext>
                </a:extLst>
              </a:tr>
              <a:tr h="220493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1 universal port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95803"/>
                  </a:ext>
                </a:extLst>
              </a:tr>
              <a:tr h="33794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40Gb/s cables up to 2 meters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16556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Min PC speed requirement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40Gb/s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40Gb/s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20Gb/s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/>
                      </a:r>
                      <a:br>
                        <a:rPr lang="en-US" sz="1300" b="0" dirty="0">
                          <a:effectLst/>
                          <a:latin typeface="+mn-lt"/>
                        </a:rPr>
                      </a:br>
                      <a:r>
                        <a:rPr lang="en-US" sz="1300" b="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1300" b="0" dirty="0" smtClean="0">
                          <a:effectLst/>
                          <a:latin typeface="+mn-lt"/>
                        </a:rPr>
                        <a:t>40Gb/s 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>is optional)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10Gb/s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484878"/>
                  </a:ext>
                </a:extLst>
              </a:tr>
              <a:tr h="62660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Min PC video requirement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2 x 4K displays</a:t>
                      </a:r>
                      <a:br>
                        <a:rPr lang="en-US" sz="1300" b="0" dirty="0">
                          <a:effectLst/>
                          <a:latin typeface="+mn-lt"/>
                        </a:rPr>
                      </a:br>
                      <a:r>
                        <a:rPr lang="en-US" sz="1300" b="0" dirty="0">
                          <a:effectLst/>
                          <a:latin typeface="+mn-lt"/>
                        </a:rPr>
                        <a:t>or</a:t>
                      </a:r>
                      <a:br>
                        <a:rPr lang="en-US" sz="1300" b="0" dirty="0">
                          <a:effectLst/>
                          <a:latin typeface="+mn-lt"/>
                        </a:rPr>
                      </a:br>
                      <a:r>
                        <a:rPr lang="en-US" sz="1300" b="0" dirty="0">
                          <a:effectLst/>
                          <a:latin typeface="+mn-lt"/>
                        </a:rPr>
                        <a:t>1 x 8K display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1 x 4K display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1 </a:t>
                      </a:r>
                      <a:r>
                        <a:rPr lang="en-US" sz="1300" b="0" dirty="0" smtClean="0">
                          <a:effectLst/>
                          <a:latin typeface="+mn-lt"/>
                        </a:rPr>
                        <a:t>display</a:t>
                      </a:r>
                    </a:p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>(no min </a:t>
                      </a:r>
                      <a:r>
                        <a:rPr lang="en-US" sz="1300" b="0" dirty="0" smtClean="0">
                          <a:effectLst/>
                          <a:latin typeface="+mn-lt"/>
                        </a:rPr>
                        <a:t>resolution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1 display </a:t>
                      </a:r>
                      <a:endParaRPr lang="en-US" sz="1300" b="0" dirty="0" smtClean="0">
                        <a:effectLst/>
                        <a:latin typeface="+mn-lt"/>
                      </a:endParaRPr>
                    </a:p>
                    <a:p>
                      <a:pPr algn="ctr" latinLnBrk="1"/>
                      <a:r>
                        <a:rPr lang="en-US" sz="1300" b="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300" b="0" dirty="0">
                          <a:effectLst/>
                          <a:latin typeface="+mn-lt"/>
                        </a:rPr>
                        <a:t>no min resolution)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1121"/>
                  </a:ext>
                </a:extLst>
              </a:tr>
              <a:tr h="33794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PC charging port required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At least one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070341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PC wake from sleep w/TB </a:t>
                      </a:r>
                      <a:r>
                        <a:rPr lang="en-US" sz="1300" b="1" dirty="0" smtClean="0">
                          <a:effectLst/>
                          <a:latin typeface="+mn-lt"/>
                        </a:rPr>
                        <a:t>dock</a:t>
                      </a:r>
                    </a:p>
                    <a:p>
                      <a:pPr algn="l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  </a:t>
                      </a:r>
                      <a:r>
                        <a:rPr lang="en-US" sz="1300" b="1" dirty="0">
                          <a:effectLst/>
                          <a:latin typeface="+mn-lt"/>
                        </a:rPr>
                        <a:t>connected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Required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70154"/>
                  </a:ext>
                </a:extLst>
              </a:tr>
              <a:tr h="423549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Min PC port power </a:t>
                      </a:r>
                      <a:r>
                        <a:rPr lang="en-US" sz="1300" b="1" dirty="0" smtClean="0">
                          <a:effectLst/>
                          <a:latin typeface="+mn-lt"/>
                        </a:rPr>
                        <a:t>for</a:t>
                      </a:r>
                    </a:p>
                    <a:p>
                      <a:pPr algn="l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300" b="1" dirty="0">
                          <a:effectLst/>
                          <a:latin typeface="+mn-lt"/>
                        </a:rPr>
                        <a:t>accessories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15W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15W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7.5W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4.5W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238028"/>
                  </a:ext>
                </a:extLst>
              </a:tr>
              <a:tr h="337945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Thunderbolt networking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983767"/>
                  </a:ext>
                </a:extLst>
              </a:tr>
              <a:tr h="498757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Mandatory certification for PCs </a:t>
                      </a:r>
                      <a:endParaRPr lang="en-US" sz="1300" b="1" dirty="0" smtClean="0">
                        <a:effectLst/>
                        <a:latin typeface="+mn-lt"/>
                      </a:endParaRPr>
                    </a:p>
                    <a:p>
                      <a:pPr algn="l" latinLnBrk="1"/>
                      <a:r>
                        <a:rPr lang="en-US" sz="1300" b="1" dirty="0" smtClean="0">
                          <a:effectLst/>
                          <a:latin typeface="+mn-lt"/>
                        </a:rPr>
                        <a:t> and </a:t>
                      </a:r>
                      <a:r>
                        <a:rPr lang="en-US" sz="1300" b="1" dirty="0">
                          <a:effectLst/>
                          <a:latin typeface="+mn-lt"/>
                        </a:rPr>
                        <a:t>accessories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✓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300" b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60918"/>
                  </a:ext>
                </a:extLst>
              </a:tr>
              <a:tr h="220493">
                <a:tc>
                  <a:txBody>
                    <a:bodyPr/>
                    <a:lstStyle/>
                    <a:p>
                      <a:pPr algn="l" latinLnBrk="1"/>
                      <a:r>
                        <a:rPr lang="en-US" sz="1300" b="1" dirty="0">
                          <a:effectLst/>
                          <a:latin typeface="+mn-lt"/>
                        </a:rPr>
                        <a:t>USB4 specification</a:t>
                      </a:r>
                      <a:endParaRPr lang="en-US" sz="1300" b="0" dirty="0">
                        <a:effectLst/>
                        <a:latin typeface="+mn-lt"/>
                      </a:endParaRP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Compliant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Compatible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>
                          <a:effectLst/>
                          <a:latin typeface="+mn-lt"/>
                        </a:rPr>
                        <a:t>Compliant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300" b="0" dirty="0">
                          <a:effectLst/>
                          <a:latin typeface="+mn-lt"/>
                        </a:rPr>
                        <a:t>Compatible</a:t>
                      </a:r>
                    </a:p>
                  </a:txBody>
                  <a:tcPr marL="17015" marR="17015" marT="8507" marB="8507" anchor="ctr">
                    <a:lnL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676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95359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950" y="481263"/>
            <a:ext cx="807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Thunderbolt 3/4 and USB 3/4 standards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897204" y="1293316"/>
            <a:ext cx="1530417" cy="412827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57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125" t="20666" r="17375" b="38667"/>
          <a:stretch/>
        </p:blipFill>
        <p:spPr>
          <a:xfrm>
            <a:off x="86630" y="1065103"/>
            <a:ext cx="8829794" cy="2948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481264"/>
            <a:ext cx="374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4 branding and logos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28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" y="472711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requirements for certification of the TB 4 logo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833121"/>
            <a:ext cx="821878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using the TB logo on their devices vendors need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certification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Intel.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certification will be provided, if third parties approve the fulfillment of given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requirements, including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875" y="1711059"/>
            <a:ext cx="862965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docks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 4 ports,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Charging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at least one port (for laptops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100 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(8)</a:t>
            </a:r>
            <a:endParaRPr lang="hu-HU" dirty="0"/>
          </a:p>
        </p:txBody>
      </p:sp>
      <p:pic>
        <p:nvPicPr>
          <p:cNvPr id="1026" name="Picture 2" descr="https://www.cnx-software.com/wp-content/uploads/2020/07/Thunderbolt-4-Do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7" y="2574000"/>
            <a:ext cx="8658763" cy="30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537" y="5814000"/>
            <a:ext cx="867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Figure: TB4 docks with one </a:t>
            </a:r>
            <a:r>
              <a:rPr lang="en-US" sz="1600" dirty="0">
                <a:latin typeface="+mj-lt"/>
              </a:rPr>
              <a:t>input port connected over a </a:t>
            </a:r>
            <a:r>
              <a:rPr lang="en-US" sz="1600" dirty="0" smtClean="0">
                <a:latin typeface="+mj-lt"/>
              </a:rPr>
              <a:t>cable </a:t>
            </a:r>
            <a:r>
              <a:rPr lang="en-US" sz="1600" dirty="0">
                <a:latin typeface="+mj-lt"/>
              </a:rPr>
              <a:t>to a laptop for data, video, and power, and offering three downstream TB 4 </a:t>
            </a:r>
            <a:r>
              <a:rPr lang="en-US" sz="1600" dirty="0" smtClean="0">
                <a:latin typeface="+mj-lt"/>
              </a:rPr>
              <a:t>ports [289] </a:t>
            </a:r>
          </a:p>
        </p:txBody>
      </p:sp>
    </p:spTree>
    <p:extLst>
      <p:ext uri="{BB962C8B-B14F-4D97-AF65-F5344CB8AC3E}">
        <p14:creationId xmlns:p14="http://schemas.microsoft.com/office/powerpoint/2010/main" val="18517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tel Thunderbolt 4 Announcement Press Deck_070720-page-014.jpg (1500×844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14056" r="4276" b="11592"/>
          <a:stretch/>
        </p:blipFill>
        <p:spPr bwMode="auto">
          <a:xfrm>
            <a:off x="136826" y="943269"/>
            <a:ext cx="8861878" cy="40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" y="481265"/>
            <a:ext cx="771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accessories with possible Thunderbolt interfaces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35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847850"/>
            <a:ext cx="900460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in their previous Ice Lake line Intel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integrated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TB 4 controller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onto the </a:t>
            </a:r>
          </a:p>
          <a:p>
            <a:pPr lvl="0"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processor die.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addition,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Intel provides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TB 4 host controllers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use in desktops, laptops etc.</a:t>
            </a:r>
          </a:p>
          <a:p>
            <a:pPr lvl="0"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for OEMs (called Maple Ridge JHL8540 and JHL 8340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875" y="497538"/>
            <a:ext cx="591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4 support by Intel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270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5.3 The Thunderbolt 4 standard and its implementation </a:t>
            </a:r>
            <a:r>
              <a:rPr lang="en-US" dirty="0" smtClean="0"/>
              <a:t>(10)</a:t>
            </a:r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505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81250" y="1764000"/>
            <a:ext cx="752575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Implementing Thunderbolt ports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6250" y="4374000"/>
            <a:ext cx="5977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(Already discussed along with the Tiger Lake processor)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33136" y="2954931"/>
            <a:ext cx="7473863" cy="530902"/>
            <a:chOff x="699" y="1638"/>
            <a:chExt cx="4442" cy="366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945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5.2 The Thunderbolt 3 standard and its implementation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78112" y="2452181"/>
            <a:ext cx="7428888" cy="468000"/>
            <a:chOff x="699" y="1648"/>
            <a:chExt cx="4958" cy="493"/>
          </a:xfrm>
        </p:grpSpPr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951" y="1687"/>
              <a:ext cx="4706" cy="45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 Introduction to the Thunderbolt IO standard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36311" y="3467931"/>
            <a:ext cx="7470687" cy="468000"/>
            <a:chOff x="699" y="1638"/>
            <a:chExt cx="4442" cy="366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45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5.3 The Thunderbolt 4 standard and its implementation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1051912" y="1970890"/>
            <a:ext cx="707508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 Wi-Fi 6 support</a:t>
            </a:r>
          </a:p>
        </p:txBody>
      </p:sp>
    </p:spTree>
    <p:extLst>
      <p:ext uri="{BB962C8B-B14F-4D97-AF65-F5344CB8AC3E}">
        <p14:creationId xmlns:p14="http://schemas.microsoft.com/office/powerpoint/2010/main" val="40435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</a:t>
            </a:r>
            <a:r>
              <a:rPr lang="en-US" dirty="0"/>
              <a:t>Wi-Fi 6 support </a:t>
            </a:r>
            <a:r>
              <a:rPr lang="hu-HU" dirty="0" smtClean="0"/>
              <a:t>()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59000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6. Wi-Fi 6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support [294]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436" y="864000"/>
            <a:ext cx="9021893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Wi-Fi </a:t>
            </a:r>
            <a:r>
              <a:rPr lang="en-US" sz="1600" dirty="0" smtClean="0">
                <a:latin typeface="+mj-lt"/>
              </a:rPr>
              <a:t>is an abbreviation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Wireless Fidelity.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Wi-Fi 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standardized by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IEEE </a:t>
            </a:r>
            <a:r>
              <a:rPr lang="en-US" sz="1600" dirty="0">
                <a:latin typeface="+mj-lt"/>
              </a:rPr>
              <a:t>(Institute of Electrical and Electronics </a:t>
            </a:r>
            <a:r>
              <a:rPr lang="en-US" sz="1600" dirty="0" smtClean="0">
                <a:latin typeface="+mj-lt"/>
              </a:rPr>
              <a:t>Engineers)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802 Standard Committee </a:t>
            </a:r>
            <a:r>
              <a:rPr lang="en-US" sz="1600" dirty="0" smtClean="0">
                <a:latin typeface="+mj-lt"/>
              </a:rPr>
              <a:t>that is responsible for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LAN standardization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is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IEEE 802.11 protocol family </a:t>
            </a:r>
            <a:r>
              <a:rPr lang="en-US" sz="1600" dirty="0" smtClean="0">
                <a:latin typeface="+mj-lt"/>
              </a:rPr>
              <a:t>that specifies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set </a:t>
            </a:r>
            <a:r>
              <a:rPr lang="en-US" sz="1600" dirty="0">
                <a:latin typeface="+mj-lt"/>
              </a:rPr>
              <a:t>of 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MAC (Media Access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Control) and PHY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 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(physical layer)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protocols</a:t>
            </a:r>
            <a:r>
              <a:rPr lang="en-US" sz="1600" dirty="0">
                <a:latin typeface="+mj-lt"/>
              </a:rPr>
              <a:t> for implementing 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WLANs (Wireless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Local Area Networks).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Until now there are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six releases </a:t>
            </a:r>
            <a:r>
              <a:rPr lang="en-US" sz="1600" dirty="0" smtClean="0">
                <a:latin typeface="+mj-lt"/>
              </a:rPr>
              <a:t>of the 802.11 WLAN protocol family (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Wi-Fi 1</a:t>
            </a:r>
            <a:r>
              <a:rPr lang="en-US" sz="1600" dirty="0" smtClean="0">
                <a:latin typeface="+mj-lt"/>
              </a:rPr>
              <a:t> to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Wi-Fi 6</a:t>
            </a:r>
            <a:r>
              <a:rPr lang="en-US" sz="1600" dirty="0" smtClean="0">
                <a:latin typeface="+mj-lt"/>
              </a:rPr>
              <a:t>), their main features are summarized in the next Table.</a:t>
            </a:r>
            <a:r>
              <a:rPr lang="en-US" sz="1600" dirty="0">
                <a:latin typeface="+mj-lt"/>
              </a:rPr>
              <a:t> 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777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56217"/>
              </p:ext>
            </p:extLst>
          </p:nvPr>
        </p:nvGraphicFramePr>
        <p:xfrm>
          <a:off x="100875" y="1162200"/>
          <a:ext cx="8910573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39">
                  <a:extLst>
                    <a:ext uri="{9D8B030D-6E8A-4147-A177-3AD203B41FA5}">
                      <a16:colId xmlns:a16="http://schemas.microsoft.com/office/drawing/2014/main" val="328498445"/>
                    </a:ext>
                  </a:extLst>
                </a:gridCol>
                <a:gridCol w="1272939">
                  <a:extLst>
                    <a:ext uri="{9D8B030D-6E8A-4147-A177-3AD203B41FA5}">
                      <a16:colId xmlns:a16="http://schemas.microsoft.com/office/drawing/2014/main" val="1045414095"/>
                    </a:ext>
                  </a:extLst>
                </a:gridCol>
                <a:gridCol w="1324138">
                  <a:extLst>
                    <a:ext uri="{9D8B030D-6E8A-4147-A177-3AD203B41FA5}">
                      <a16:colId xmlns:a16="http://schemas.microsoft.com/office/drawing/2014/main" val="3333607014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458109770"/>
                    </a:ext>
                  </a:extLst>
                </a:gridCol>
                <a:gridCol w="1504569">
                  <a:extLst>
                    <a:ext uri="{9D8B030D-6E8A-4147-A177-3AD203B41FA5}">
                      <a16:colId xmlns:a16="http://schemas.microsoft.com/office/drawing/2014/main" val="1926542592"/>
                    </a:ext>
                  </a:extLst>
                </a:gridCol>
                <a:gridCol w="1285878">
                  <a:extLst>
                    <a:ext uri="{9D8B030D-6E8A-4147-A177-3AD203B41FA5}">
                      <a16:colId xmlns:a16="http://schemas.microsoft.com/office/drawing/2014/main" val="185330849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016027561"/>
                    </a:ext>
                  </a:extLst>
                </a:gridCol>
              </a:tblGrid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Standard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Approved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in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Frequency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bands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Band-width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technology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Modulation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Data rate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644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11.b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22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DSSS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47196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169426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25487"/>
                  </a:ext>
                </a:extLst>
              </a:tr>
              <a:tr h="338367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11.n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4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288.8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706338"/>
                  </a:ext>
                </a:extLst>
              </a:tr>
              <a:tr h="338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40275"/>
                  </a:ext>
                </a:extLst>
              </a:tr>
              <a:tr h="281972"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11.ac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5)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35575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393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1733.2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230046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359676"/>
                  </a:ext>
                </a:extLst>
              </a:tr>
              <a:tr h="10714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6)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2019</a:t>
                      </a:r>
                    </a:p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2.4/5/6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80+80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up and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OFDMA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10.53 Gb/s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266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637" y="470484"/>
            <a:ext cx="773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IEEE 802.11 Wi-Fi standard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6256761"/>
            <a:ext cx="358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MIMO: Multiple-Input Multiple-Output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Direct-Sequence Spread Spectrum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6788" y="6247875"/>
            <a:ext cx="477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OFDM: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 Division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Multiplexing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Frequency Division Multiple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751448" y="1162200"/>
            <a:ext cx="1260000" cy="4876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</a:t>
            </a:r>
            <a:r>
              <a:rPr lang="en-US" dirty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75373"/>
            <a:ext cx="912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Verdana"/>
              </a:rPr>
              <a:t>Key innovations contributing to increasing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the data rates in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the IEEE 802.11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 Wi-Fi standard family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426" y="1105125"/>
            <a:ext cx="89318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the previous Table shows, maximum data rates raised substantially in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subsequent Wi-Fi releases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from 11 Mb/s to 10.53 Gb/s</a:t>
            </a:r>
            <a:r>
              <a:rPr lang="en-US" sz="1600" dirty="0" smtClean="0">
                <a:latin typeface="+mj-lt"/>
              </a:rPr>
              <a:t>, almost 1000 times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about 20 years, i.e. there were roughly doubling every two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This immense increase of data rates can mainly be contributed to the following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three innovations</a:t>
            </a:r>
            <a:r>
              <a:rPr lang="en-US" sz="1600" dirty="0" smtClean="0">
                <a:latin typeface="+mj-lt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125" y="2505240"/>
            <a:ext cx="40863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lphaLcParenR"/>
            </a:pPr>
            <a:r>
              <a:rPr lang="en-US" sz="1600" dirty="0" smtClean="0">
                <a:latin typeface="+mj-lt"/>
              </a:rPr>
              <a:t>The MIMO technology</a:t>
            </a:r>
          </a:p>
          <a:p>
            <a:pPr marL="342900" indent="-342900">
              <a:spcAft>
                <a:spcPts val="600"/>
              </a:spcAft>
              <a:buAutoNum type="alphaLcParenR"/>
            </a:pPr>
            <a:r>
              <a:rPr lang="en-US" sz="1600" dirty="0">
                <a:latin typeface="+mj-lt"/>
              </a:rPr>
              <a:t>Widening the frequency </a:t>
            </a:r>
            <a:r>
              <a:rPr lang="en-US" sz="1600" dirty="0" smtClean="0">
                <a:latin typeface="+mj-lt"/>
              </a:rPr>
              <a:t>band and</a:t>
            </a:r>
          </a:p>
          <a:p>
            <a:pPr marL="342900" indent="-342900">
              <a:spcAft>
                <a:spcPts val="600"/>
              </a:spcAft>
              <a:buAutoNum type="alphaLcParenR"/>
            </a:pPr>
            <a:r>
              <a:rPr lang="en-US" sz="1600" dirty="0" smtClean="0">
                <a:latin typeface="+mj-lt"/>
              </a:rPr>
              <a:t>Enhancing the modulation scheme</a:t>
            </a:r>
          </a:p>
        </p:txBody>
      </p:sp>
    </p:spTree>
    <p:extLst>
      <p:ext uri="{BB962C8B-B14F-4D97-AF65-F5344CB8AC3E}">
        <p14:creationId xmlns:p14="http://schemas.microsoft.com/office/powerpoint/2010/main" val="34619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86349"/>
              </p:ext>
            </p:extLst>
          </p:nvPr>
        </p:nvGraphicFramePr>
        <p:xfrm>
          <a:off x="116919" y="1162200"/>
          <a:ext cx="8910573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39">
                  <a:extLst>
                    <a:ext uri="{9D8B030D-6E8A-4147-A177-3AD203B41FA5}">
                      <a16:colId xmlns:a16="http://schemas.microsoft.com/office/drawing/2014/main" val="328498445"/>
                    </a:ext>
                  </a:extLst>
                </a:gridCol>
                <a:gridCol w="1272939">
                  <a:extLst>
                    <a:ext uri="{9D8B030D-6E8A-4147-A177-3AD203B41FA5}">
                      <a16:colId xmlns:a16="http://schemas.microsoft.com/office/drawing/2014/main" val="1045414095"/>
                    </a:ext>
                  </a:extLst>
                </a:gridCol>
                <a:gridCol w="1324138">
                  <a:extLst>
                    <a:ext uri="{9D8B030D-6E8A-4147-A177-3AD203B41FA5}">
                      <a16:colId xmlns:a16="http://schemas.microsoft.com/office/drawing/2014/main" val="3333607014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458109770"/>
                    </a:ext>
                  </a:extLst>
                </a:gridCol>
                <a:gridCol w="1504569">
                  <a:extLst>
                    <a:ext uri="{9D8B030D-6E8A-4147-A177-3AD203B41FA5}">
                      <a16:colId xmlns:a16="http://schemas.microsoft.com/office/drawing/2014/main" val="1926542592"/>
                    </a:ext>
                  </a:extLst>
                </a:gridCol>
                <a:gridCol w="1240386">
                  <a:extLst>
                    <a:ext uri="{9D8B030D-6E8A-4147-A177-3AD203B41FA5}">
                      <a16:colId xmlns:a16="http://schemas.microsoft.com/office/drawing/2014/main" val="1853308492"/>
                    </a:ext>
                  </a:extLst>
                </a:gridCol>
                <a:gridCol w="1305492">
                  <a:extLst>
                    <a:ext uri="{9D8B030D-6E8A-4147-A177-3AD203B41FA5}">
                      <a16:colId xmlns:a16="http://schemas.microsoft.com/office/drawing/2014/main" val="1016027561"/>
                    </a:ext>
                  </a:extLst>
                </a:gridCol>
              </a:tblGrid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Standard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Approved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in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Frequency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bands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Band-width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technology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Modulation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Data rate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644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11.b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22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DSSS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47196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169426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25487"/>
                  </a:ext>
                </a:extLst>
              </a:tr>
              <a:tr h="338367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11.n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4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288.8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706338"/>
                  </a:ext>
                </a:extLst>
              </a:tr>
              <a:tr h="338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40275"/>
                  </a:ext>
                </a:extLst>
              </a:tr>
              <a:tr h="281972"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11.ac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5)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35575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393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1733.2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230046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359676"/>
                  </a:ext>
                </a:extLst>
              </a:tr>
              <a:tr h="10714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6)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2019</a:t>
                      </a:r>
                    </a:p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2.4/5/6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80+80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up and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OFDMA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10.53 Gb/s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266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637" y="470484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a) The MIMO </a:t>
            </a:r>
            <a:r>
              <a:rPr lang="en-US" dirty="0" smtClean="0">
                <a:solidFill>
                  <a:schemeClr val="accent6"/>
                </a:solidFill>
              </a:rPr>
              <a:t>technology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6256761"/>
            <a:ext cx="358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MIMO: Multiple-Input Multiple-Output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Direct-Sequence Spread Spectrum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6788" y="6247875"/>
            <a:ext cx="477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OFDM: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 Division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Multiplexing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Frequency Division Multiple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Rectangle 1"/>
          <p:cNvSpPr/>
          <p:nvPr/>
        </p:nvSpPr>
        <p:spPr bwMode="auto">
          <a:xfrm>
            <a:off x="4980468" y="1162200"/>
            <a:ext cx="1481532" cy="4876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8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850" y="468625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MIMO technology 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55" y="909000"/>
            <a:ext cx="90488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 (Multiple-Input Multiple-Output)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Wi-Fi 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(IEEE 801.11n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amendment) in order to significantly raise data rate.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assumes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antennas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at the transmitter and the receiver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communication channels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transmitting multiple data streams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simultaneously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e.g. 2 data streams, as the Figure below shows.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MIMO technology the transmitter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splits the data stream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be transmitted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sub-streams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these will be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transmitted in parallel over available channels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then merged in the receiver, as indicated in the Figure.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6400" y="5568262"/>
            <a:ext cx="5044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MIMO technology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6505" y="3121678"/>
            <a:ext cx="9027495" cy="2424854"/>
            <a:chOff x="116505" y="2888940"/>
            <a:chExt cx="9027495" cy="24248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05" y="2942365"/>
              <a:ext cx="9027495" cy="237142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611560" y="2888940"/>
              <a:ext cx="404440" cy="12659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8775010" y="636180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153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850" y="462610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MIMO technology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360" y="839689"/>
            <a:ext cx="89575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(801.11n) supports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5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(801.11ac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and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801.11ax)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8 parallel data streams in downlinks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addition,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6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(801.11x) allows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8 parallel data streams also in uplinks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actual implementations the number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available transmitter and receiver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channels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usually given in the form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nTmR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nxm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2T2R or 2x2.</a:t>
            </a:r>
          </a:p>
        </p:txBody>
      </p:sp>
      <p:sp>
        <p:nvSpPr>
          <p:cNvPr id="7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623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56778"/>
              </p:ext>
            </p:extLst>
          </p:nvPr>
        </p:nvGraphicFramePr>
        <p:xfrm>
          <a:off x="116919" y="1162200"/>
          <a:ext cx="8910573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39">
                  <a:extLst>
                    <a:ext uri="{9D8B030D-6E8A-4147-A177-3AD203B41FA5}">
                      <a16:colId xmlns:a16="http://schemas.microsoft.com/office/drawing/2014/main" val="328498445"/>
                    </a:ext>
                  </a:extLst>
                </a:gridCol>
                <a:gridCol w="1272939">
                  <a:extLst>
                    <a:ext uri="{9D8B030D-6E8A-4147-A177-3AD203B41FA5}">
                      <a16:colId xmlns:a16="http://schemas.microsoft.com/office/drawing/2014/main" val="1045414095"/>
                    </a:ext>
                  </a:extLst>
                </a:gridCol>
                <a:gridCol w="1324138">
                  <a:extLst>
                    <a:ext uri="{9D8B030D-6E8A-4147-A177-3AD203B41FA5}">
                      <a16:colId xmlns:a16="http://schemas.microsoft.com/office/drawing/2014/main" val="3333607014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458109770"/>
                    </a:ext>
                  </a:extLst>
                </a:gridCol>
                <a:gridCol w="1504569">
                  <a:extLst>
                    <a:ext uri="{9D8B030D-6E8A-4147-A177-3AD203B41FA5}">
                      <a16:colId xmlns:a16="http://schemas.microsoft.com/office/drawing/2014/main" val="1926542592"/>
                    </a:ext>
                  </a:extLst>
                </a:gridCol>
                <a:gridCol w="1240386">
                  <a:extLst>
                    <a:ext uri="{9D8B030D-6E8A-4147-A177-3AD203B41FA5}">
                      <a16:colId xmlns:a16="http://schemas.microsoft.com/office/drawing/2014/main" val="1853308492"/>
                    </a:ext>
                  </a:extLst>
                </a:gridCol>
                <a:gridCol w="1305492">
                  <a:extLst>
                    <a:ext uri="{9D8B030D-6E8A-4147-A177-3AD203B41FA5}">
                      <a16:colId xmlns:a16="http://schemas.microsoft.com/office/drawing/2014/main" val="1016027561"/>
                    </a:ext>
                  </a:extLst>
                </a:gridCol>
              </a:tblGrid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Standard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Approved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in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Frequency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bands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Band-width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technology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Modulation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Data rate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644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11.b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22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DSSS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47196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169426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25487"/>
                  </a:ext>
                </a:extLst>
              </a:tr>
              <a:tr h="338367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11.n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4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288.8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706338"/>
                  </a:ext>
                </a:extLst>
              </a:tr>
              <a:tr h="338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40275"/>
                  </a:ext>
                </a:extLst>
              </a:tr>
              <a:tr h="281972"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11.ac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5)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35575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393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1733.2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230046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359676"/>
                  </a:ext>
                </a:extLst>
              </a:tr>
              <a:tr h="10714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6)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2019</a:t>
                      </a:r>
                    </a:p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2.4/5/6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80+80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up and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OFDMA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10.53 Gb/s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2662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6515" y="6256761"/>
            <a:ext cx="358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MIMO: Multiple-Input Multiple-Output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Direct-Sequence Spread Spectrum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6788" y="6247875"/>
            <a:ext cx="477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OFDM: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 Division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Multiplexing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Frequency Division Multiple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987000" y="1162200"/>
            <a:ext cx="990000" cy="4876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8" y="45900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b) Widening the frequency band -1</a:t>
            </a:r>
          </a:p>
        </p:txBody>
      </p:sp>
    </p:spTree>
    <p:extLst>
      <p:ext uri="{BB962C8B-B14F-4D97-AF65-F5344CB8AC3E}">
        <p14:creationId xmlns:p14="http://schemas.microsoft.com/office/powerpoint/2010/main" val="41508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438" y="45900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b) Widening the frequency band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8" y="819000"/>
            <a:ext cx="87413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+mj-lt"/>
              </a:rPr>
              <a:t>A major dimension in the evolution of the Wi-Fi standard is the substantial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idening frequency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band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first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from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20 MHz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to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40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MHz, next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80 MHz and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then even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160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MHz, this results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roughly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doubling, quadrupling etc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 of the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maximum data rate.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78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68509"/>
              </p:ext>
            </p:extLst>
          </p:nvPr>
        </p:nvGraphicFramePr>
        <p:xfrm>
          <a:off x="116761" y="1153798"/>
          <a:ext cx="8910573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39">
                  <a:extLst>
                    <a:ext uri="{9D8B030D-6E8A-4147-A177-3AD203B41FA5}">
                      <a16:colId xmlns:a16="http://schemas.microsoft.com/office/drawing/2014/main" val="328498445"/>
                    </a:ext>
                  </a:extLst>
                </a:gridCol>
                <a:gridCol w="1272939">
                  <a:extLst>
                    <a:ext uri="{9D8B030D-6E8A-4147-A177-3AD203B41FA5}">
                      <a16:colId xmlns:a16="http://schemas.microsoft.com/office/drawing/2014/main" val="1045414095"/>
                    </a:ext>
                  </a:extLst>
                </a:gridCol>
                <a:gridCol w="1324138">
                  <a:extLst>
                    <a:ext uri="{9D8B030D-6E8A-4147-A177-3AD203B41FA5}">
                      <a16:colId xmlns:a16="http://schemas.microsoft.com/office/drawing/2014/main" val="3333607014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458109770"/>
                    </a:ext>
                  </a:extLst>
                </a:gridCol>
                <a:gridCol w="1504569">
                  <a:extLst>
                    <a:ext uri="{9D8B030D-6E8A-4147-A177-3AD203B41FA5}">
                      <a16:colId xmlns:a16="http://schemas.microsoft.com/office/drawing/2014/main" val="1926542592"/>
                    </a:ext>
                  </a:extLst>
                </a:gridCol>
                <a:gridCol w="1285544">
                  <a:extLst>
                    <a:ext uri="{9D8B030D-6E8A-4147-A177-3AD203B41FA5}">
                      <a16:colId xmlns:a16="http://schemas.microsoft.com/office/drawing/2014/main" val="1853308492"/>
                    </a:ext>
                  </a:extLst>
                </a:gridCol>
                <a:gridCol w="1260334">
                  <a:extLst>
                    <a:ext uri="{9D8B030D-6E8A-4147-A177-3AD203B41FA5}">
                      <a16:colId xmlns:a16="http://schemas.microsoft.com/office/drawing/2014/main" val="1016027561"/>
                    </a:ext>
                  </a:extLst>
                </a:gridCol>
              </a:tblGrid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Standard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Approved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in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Frequency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bands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Band-width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technology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Modulation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Data rate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644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11.b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22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DSSS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471969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169426"/>
                  </a:ext>
                </a:extLst>
              </a:tr>
              <a:tr h="47935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54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25487"/>
                  </a:ext>
                </a:extLst>
              </a:tr>
              <a:tr h="338367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11.n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4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288.8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706338"/>
                  </a:ext>
                </a:extLst>
              </a:tr>
              <a:tr h="338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40275"/>
                  </a:ext>
                </a:extLst>
              </a:tr>
              <a:tr h="281972"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11.ac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5)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5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OFDM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35575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800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393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1733.2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230046"/>
                  </a:ext>
                </a:extLst>
              </a:tr>
              <a:tr h="281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160 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3466.8 Mb/s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359676"/>
                  </a:ext>
                </a:extLst>
              </a:tr>
              <a:tr h="10714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11.ax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(Wi-Fi 6)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2019</a:t>
                      </a:r>
                    </a:p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2.4/5/6 GHz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 MHz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80+80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MHz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MIMO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8 streams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(in up and downlink)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mtClean="0">
                          <a:latin typeface="+mj-lt"/>
                        </a:rPr>
                        <a:t>OFDMA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10.53 Gb/s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2662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6515" y="6256761"/>
            <a:ext cx="3650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MIMO: Multiple-Input Multiple-Output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DSSS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Direct-Sequence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Spread Spectrum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6788" y="6247875"/>
            <a:ext cx="477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OFDM: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 Division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Multiplexing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OFDMA: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Orthogonal Frequency Division Multiple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89000" y="1162200"/>
            <a:ext cx="1278000" cy="4876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44" y="468625"/>
            <a:ext cx="482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c) Enhancing the modulation scheme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029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91517" y="1970890"/>
            <a:ext cx="779591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5.1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Introduction to the Thunderbolt IO standard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</a:t>
            </a:r>
            <a:r>
              <a:rPr lang="en-US" dirty="0"/>
              <a:t>Wi-Fi 6 support </a:t>
            </a:r>
            <a:r>
              <a:rPr lang="hu-HU" dirty="0"/>
              <a:t>(</a:t>
            </a:r>
            <a:r>
              <a:rPr lang="hu-HU" dirty="0" smtClean="0"/>
              <a:t>1</a:t>
            </a:r>
            <a:r>
              <a:rPr lang="en-US" dirty="0" smtClean="0"/>
              <a:t>0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492" y="819150"/>
            <a:ext cx="8739508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Unlike Wi-Fi 1,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Wi-Fi 2</a:t>
            </a:r>
            <a:r>
              <a:rPr lang="en-US" sz="1600" dirty="0" smtClean="0">
                <a:latin typeface="+mj-lt"/>
              </a:rPr>
              <a:t> employs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OFDM (Orthogonal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Frequency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Division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Multiplexing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1600" dirty="0">
                <a:latin typeface="+mj-lt"/>
              </a:rPr>
              <a:t>modulation technique </a:t>
            </a:r>
            <a:r>
              <a:rPr lang="en-US" sz="1600" dirty="0" smtClean="0">
                <a:latin typeface="+mj-lt"/>
              </a:rPr>
              <a:t>mainly to increase data rates.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OFDM makes use of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large number of carriers, each one with a low bit rate.</a:t>
            </a:r>
          </a:p>
          <a:p>
            <a:r>
              <a:rPr lang="en-US" sz="1600" dirty="0" smtClean="0">
                <a:latin typeface="+mj-lt"/>
              </a:rPr>
              <a:t>    This </a:t>
            </a:r>
            <a:r>
              <a:rPr lang="en-US" sz="1600" dirty="0">
                <a:latin typeface="+mj-lt"/>
              </a:rPr>
              <a:t>modulation scheme is very resilient to selective </a:t>
            </a:r>
            <a:r>
              <a:rPr lang="en-US" sz="1600" dirty="0" smtClean="0">
                <a:latin typeface="+mj-lt"/>
              </a:rPr>
              <a:t>fading or interferences 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provides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high spectral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efficiency</a:t>
            </a:r>
            <a:r>
              <a:rPr lang="en-US" sz="1600" dirty="0" smtClean="0">
                <a:latin typeface="+mj-lt"/>
              </a:rPr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About 20 years later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Wi-Fi 6 </a:t>
            </a:r>
            <a:r>
              <a:rPr lang="en-US" sz="1600" dirty="0" smtClean="0">
                <a:latin typeface="+mj-lt"/>
              </a:rPr>
              <a:t>replaced the OFDM modulation technique by</a:t>
            </a:r>
          </a:p>
          <a:p>
            <a:r>
              <a:rPr lang="en-US" sz="1600" dirty="0">
                <a:latin typeface="+mj-lt"/>
              </a:rPr>
              <a:t>      its multi-user </a:t>
            </a:r>
            <a:r>
              <a:rPr lang="en-US" sz="1600" dirty="0" smtClean="0">
                <a:latin typeface="+mj-lt"/>
              </a:rPr>
              <a:t>enhancement, </a:t>
            </a:r>
            <a:r>
              <a:rPr lang="en-US" sz="1600" dirty="0">
                <a:latin typeface="+mj-lt"/>
              </a:rPr>
              <a:t>called </a:t>
            </a: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OFDMA (Orthogonal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Frequency 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 Division Multiple Access)</a:t>
            </a:r>
            <a:r>
              <a:rPr lang="en-US" sz="1600" dirty="0" smtClean="0">
                <a:latin typeface="+mj-lt"/>
              </a:rPr>
              <a:t> modulation scheme.  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multi-user feature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OFDMA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divides the bandwidth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among the wireless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devices instead of forcing them to wait their turn to become active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are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allowed to use 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full bandwidth.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This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reduces network latency by about 75 %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compared to Wi-Fi 5 (802.11ac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).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8" y="470821"/>
            <a:ext cx="606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Enhancing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the modulation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scheme -2 [278], [295]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589000"/>
            <a:ext cx="923323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</a:p>
          <a:p>
            <a:r>
              <a:rPr lang="en-US" sz="1600" dirty="0" smtClean="0">
                <a:latin typeface="+mj-lt"/>
              </a:rPr>
              <a:t>Due to the diverging scopes of processor architectures and wireless communication</a:t>
            </a:r>
          </a:p>
          <a:p>
            <a:r>
              <a:rPr lang="en-US" sz="1600" dirty="0" smtClean="0">
                <a:latin typeface="+mj-lt"/>
              </a:rPr>
              <a:t>  techniques,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here we do not go into any details of the modulation schemes </a:t>
            </a:r>
            <a:r>
              <a:rPr lang="en-US" sz="1600" dirty="0" smtClean="0">
                <a:latin typeface="+mj-lt"/>
              </a:rPr>
              <a:t>mentioned,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but only give a brief overview of their evolution. </a:t>
            </a:r>
          </a:p>
        </p:txBody>
      </p:sp>
    </p:spTree>
    <p:extLst>
      <p:ext uri="{BB962C8B-B14F-4D97-AF65-F5344CB8AC3E}">
        <p14:creationId xmlns:p14="http://schemas.microsoft.com/office/powerpoint/2010/main" val="78313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75" y="465362"/>
            <a:ext cx="613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Further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enhancements of Wi-Fi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6 (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801.11ax)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hu-HU" dirty="0" smtClean="0">
                <a:latin typeface="Verdana"/>
              </a:rPr>
              <a:t>[278]</a:t>
            </a:r>
            <a:endParaRPr lang="en-US" dirty="0"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000" y="834838"/>
            <a:ext cx="816031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6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opens the use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GHz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addition to the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previously allocated 2.4 and/or 5 GHz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bands.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Products supporting also the 6 GHz frequency band are marked by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6E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(or in case of Intel by the Wi-Fi 6 Gig+) branding.</a:t>
            </a:r>
          </a:p>
        </p:txBody>
      </p:sp>
      <p:sp>
        <p:nvSpPr>
          <p:cNvPr id="10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37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8" y="462482"/>
            <a:ext cx="820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Approval of the Wi-Fi 6 standard and certification of Wi-Fi 6 products</a:t>
            </a:r>
          </a:p>
        </p:txBody>
      </p:sp>
      <p:pic>
        <p:nvPicPr>
          <p:cNvPr id="1026" name="Picture 2" descr="https://wi-fi.org/sites/default/files/public/styles/medium/public/Wi-Fi_CERTIFIED_6%E2%84%A2_high-res.png?itok=wz-2E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00" y="1830446"/>
            <a:ext cx="20955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000" y="838164"/>
            <a:ext cx="87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09/2019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 Alliance,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organization which oversees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of the Wi-Fi standards,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approved the Wi-Fi 6 draft standard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began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certifying Wi-Fi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capable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may carry the logo shown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7000" y="3000446"/>
            <a:ext cx="59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certification logo of Wi-Fi 6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44" y="3524672"/>
            <a:ext cx="87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Among the first devices certified was Intel’s AX200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Adapter for laptops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desktops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indicating Intel’s capability of supporting the Wi-Fi 6 technology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8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504" y="819000"/>
            <a:ext cx="898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debuted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6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already along with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10. gen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(08/2019), i.e. before approving the standard.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Wi-Fi 6 implementation makes use of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previously introduced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partial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combined Wi-Fi 5/Bluetooth (BT)/RF module, 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connectivity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Next we describe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Integrated connectivity,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was introduced along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Series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 chipsets serving Intel’s 8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Coffee Lake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processors (10/2017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mobile PCH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models (except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launched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Z370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PCH 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10/2017)).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88" y="462482"/>
            <a:ext cx="3998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implementation of Wi-Fi 6</a:t>
            </a:r>
          </a:p>
        </p:txBody>
      </p:sp>
      <p:sp>
        <p:nvSpPr>
          <p:cNvPr id="6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1242000" y="4419000"/>
            <a:ext cx="646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Intel’s Wi-Fi 6 implementation will be omitted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23928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77637" y="465362"/>
            <a:ext cx="88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Integrated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685" y="818800"/>
            <a:ext cx="877374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Traditionally, there is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Wi-Fi/BT/RF module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placed apart from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processor, e.g. on an M.2 card or as a chip mounted onto the mainboard.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  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partially integrates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Wi-Fi/BT/RF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onto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kind of implementation 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analog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functional blocks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Wi-Fi/BT/RF module,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such as the logic, MAC (Multiplier-Accumulator)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memory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into a block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other parts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module, like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PHY (Physical layer) and RF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separate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Companion RF module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dubbed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Jefferson Peak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shown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</a:t>
            </a:r>
            <a:r>
              <a:rPr lang="en-US" dirty="0" smtClean="0"/>
              <a:t>14</a:t>
            </a:r>
            <a:r>
              <a:rPr lang="hu-HU" dirty="0" smtClean="0"/>
              <a:t>)</a:t>
            </a:r>
            <a:endParaRPr lang="hu-H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6005" y="3248262"/>
            <a:ext cx="8955995" cy="3240738"/>
            <a:chOff x="116505" y="3158970"/>
            <a:chExt cx="8955995" cy="3466667"/>
          </a:xfrm>
        </p:grpSpPr>
        <p:grpSp>
          <p:nvGrpSpPr>
            <p:cNvPr id="11" name="Group 10"/>
            <p:cNvGrpSpPr/>
            <p:nvPr/>
          </p:nvGrpSpPr>
          <p:grpSpPr>
            <a:xfrm>
              <a:off x="116505" y="3158970"/>
              <a:ext cx="8955995" cy="3466667"/>
              <a:chOff x="116505" y="1583795"/>
              <a:chExt cx="8955995" cy="34666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2311" r="1830"/>
              <a:stretch/>
            </p:blipFill>
            <p:spPr>
              <a:xfrm>
                <a:off x="116505" y="1583795"/>
                <a:ext cx="8955995" cy="346666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908370" y="2350162"/>
                <a:ext cx="149201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(Jefferson Peak)</a:t>
                </a: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9884" t="32455" r="53372" b="62352"/>
              <a:stretch/>
            </p:blipFill>
            <p:spPr>
              <a:xfrm>
                <a:off x="3626896" y="2933945"/>
                <a:ext cx="630070" cy="18002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558758" y="2663915"/>
                <a:ext cx="843243" cy="66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Pulsar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25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blocks)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936285" y="5652367"/>
              <a:ext cx="1281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(Companion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RF Module)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3326" t="14744" r="54747" b="72274"/>
            <a:stretch/>
          </p:blipFill>
          <p:spPr>
            <a:xfrm>
              <a:off x="2321750" y="3621964"/>
              <a:ext cx="1845205" cy="2133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668493" y="3564015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PCH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387251" y="6414196"/>
            <a:ext cx="74147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 smtClean="0">
                <a:latin typeface="Verdana"/>
              </a:rPr>
              <a:t>Figure: Intel’s </a:t>
            </a:r>
            <a:r>
              <a:rPr lang="en-US" sz="1600" dirty="0">
                <a:latin typeface="Verdana"/>
              </a:rPr>
              <a:t>1. gen. Integrated connectivity (</a:t>
            </a:r>
            <a:r>
              <a:rPr lang="en-US" sz="1600" dirty="0" err="1">
                <a:latin typeface="Verdana"/>
              </a:rPr>
              <a:t>CNVi</a:t>
            </a:r>
            <a:r>
              <a:rPr lang="en-US" sz="1600" dirty="0">
                <a:latin typeface="Verdana"/>
              </a:rPr>
              <a:t>) </a:t>
            </a:r>
            <a:r>
              <a:rPr lang="en-US" sz="1600" dirty="0" smtClean="0">
                <a:latin typeface="Verdana"/>
              </a:rPr>
              <a:t> solution  </a:t>
            </a:r>
            <a:r>
              <a:rPr lang="en-US" sz="1600" dirty="0">
                <a:latin typeface="Verdana"/>
              </a:rPr>
              <a:t>[</a:t>
            </a:r>
            <a:r>
              <a:rPr lang="hu-HU" sz="1600" dirty="0">
                <a:latin typeface="Verdana"/>
              </a:rPr>
              <a:t>280</a:t>
            </a:r>
            <a:r>
              <a:rPr lang="en-US" sz="1600" dirty="0">
                <a:latin typeface="Verdana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630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77637" y="465362"/>
            <a:ext cx="88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Integrated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060" y="854556"/>
            <a:ext cx="845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an Intel proprietary bus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interface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(1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566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11"/>
          <a:stretch/>
        </p:blipFill>
        <p:spPr>
          <a:xfrm>
            <a:off x="101600" y="1313520"/>
            <a:ext cx="7096389" cy="549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" y="465508"/>
            <a:ext cx="873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Interfacing the Companion RF module (CRF) to the PCH in Intel’s 1. 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Integrated connectivity scheme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7015" y="1786023"/>
            <a:ext cx="4905545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RGI:    Radio Generic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BRI:    Bluetooth Radio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Proprietary Intel interface between CRF and Pulsar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2260" y="4418865"/>
            <a:ext cx="30302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Intel proprietary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has two data lanes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one clock for each direction.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data and clock signals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differential signals.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number of the signal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is 12 (6 pairs, 3 per direction).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849330" y="4418865"/>
            <a:ext cx="2610290" cy="12580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(1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77637" y="463262"/>
            <a:ext cx="88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Integrated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-4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[228]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6966" y="1423419"/>
            <a:ext cx="633679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AC-9560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(2T2R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module, the only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vPro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enabled CRF),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AC-9462 (a 1T1R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AC-9461 (a low-end 1T1R module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341" y="859840"/>
            <a:ext cx="8523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part of their Integrated connectivity technology Intel provides a number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5/BT/RF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008" y="2323544"/>
            <a:ext cx="88985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CRF modules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as M.2 cards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(2230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1216 if soldered down)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(length x width).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Though these M.2 cards can be inserted into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 slots,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 only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compatible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interfaces.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three CRFs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Linux, Chrome OS, and Windows 10.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(1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224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838" y="7717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465786"/>
            <a:ext cx="55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 Integrated connectivity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CNVi2)</a:t>
            </a:r>
          </a:p>
        </p:txBody>
      </p:sp>
      <p:pic>
        <p:nvPicPr>
          <p:cNvPr id="6" name="Picture 2" descr="Solution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28" y="3114411"/>
            <a:ext cx="2823748" cy="13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000" y="844336"/>
            <a:ext cx="908934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2D2D8A"/>
                </a:solidFill>
              </a:rPr>
              <a:t>Intel’s </a:t>
            </a:r>
            <a:r>
              <a:rPr lang="en-US" sz="1600" dirty="0">
                <a:solidFill>
                  <a:srgbClr val="2D2D8A"/>
                </a:solidFill>
              </a:rPr>
              <a:t>10. gen. </a:t>
            </a:r>
            <a:r>
              <a:rPr lang="en-US" sz="1600" dirty="0">
                <a:solidFill>
                  <a:srgbClr val="0070C0"/>
                </a:solidFill>
              </a:rPr>
              <a:t>Ice </a:t>
            </a:r>
            <a:r>
              <a:rPr lang="en-US" sz="1600" dirty="0" smtClean="0">
                <a:solidFill>
                  <a:srgbClr val="0070C0"/>
                </a:solidFill>
              </a:rPr>
              <a:t>Lake </a:t>
            </a:r>
            <a:r>
              <a:rPr lang="en-US" sz="1600" dirty="0" smtClean="0">
                <a:solidFill>
                  <a:srgbClr val="2D2D8A"/>
                </a:solidFill>
              </a:rPr>
              <a:t>processors </a:t>
            </a:r>
            <a:r>
              <a:rPr lang="en-US" sz="1600" dirty="0">
                <a:solidFill>
                  <a:srgbClr val="2D2D8A"/>
                </a:solidFill>
              </a:rPr>
              <a:t>(2019) </a:t>
            </a:r>
            <a:r>
              <a:rPr lang="en-US" sz="1600" dirty="0" smtClean="0">
                <a:solidFill>
                  <a:srgbClr val="2D2D8A"/>
                </a:solidFill>
              </a:rPr>
              <a:t>implement </a:t>
            </a:r>
            <a:r>
              <a:rPr lang="en-US" sz="1600" dirty="0" smtClean="0">
                <a:solidFill>
                  <a:srgbClr val="0070C0"/>
                </a:solidFill>
              </a:rPr>
              <a:t>Wi-Fi 6</a:t>
            </a:r>
            <a:r>
              <a:rPr lang="en-US" sz="1600" dirty="0" smtClean="0">
                <a:solidFill>
                  <a:srgbClr val="2D2D8A"/>
                </a:solidFill>
              </a:rPr>
              <a:t> in form of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2. gen. </a:t>
            </a:r>
          </a:p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. Integrated connectivity.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2. gen. Integrated connectivity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6/BT </a:t>
            </a:r>
            <a:r>
              <a:rPr lang="en-US" sz="1600" dirty="0" smtClean="0">
                <a:solidFill>
                  <a:srgbClr val="0070C0"/>
                </a:solidFill>
              </a:rPr>
              <a:t>module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(AX201)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is interconnected with the PCH via the redesigned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CNVi-2 interface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Figures below.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2000" y="4734410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6 AX201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7451" t="24497" r="35728" b="15573"/>
          <a:stretch/>
        </p:blipFill>
        <p:spPr>
          <a:xfrm>
            <a:off x="5337000" y="2304000"/>
            <a:ext cx="2925000" cy="3676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7000" y="6039000"/>
            <a:ext cx="409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Picture: The AX201 Wi-Fi 6/BT module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(Source: Amazon.com)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000" y="5139410"/>
            <a:ext cx="409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2. gen. Integrated connectivity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introduced in Intel’s Ice Lake (2019) [</a:t>
            </a:r>
            <a:r>
              <a:rPr kumimoji="0" lang="hu-H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281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3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(1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2277000" y="3879000"/>
            <a:ext cx="7681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smtClean="0">
                <a:solidFill>
                  <a:schemeClr val="accent6"/>
                </a:solidFill>
              </a:rPr>
              <a:t>CNVi-2</a:t>
            </a:r>
          </a:p>
        </p:txBody>
      </p:sp>
    </p:spTree>
    <p:extLst>
      <p:ext uri="{BB962C8B-B14F-4D97-AF65-F5344CB8AC3E}">
        <p14:creationId xmlns:p14="http://schemas.microsoft.com/office/powerpoint/2010/main" val="38621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80446"/>
            <a:ext cx="4263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to AMD’s Wi-Fi 6 support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282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890" y="829246"/>
            <a:ext cx="8876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now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did not announce any Wi-Fi 6 implementation of their own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Recently, AMD-based motherboards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laptops employ a wireless solution from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 third-party vendor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Intel 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Realtek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Allegedly, however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will start a collaboration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MediaTek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develop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customized Wi-Fi 6 chips for notebooks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Wi-Fi 6 support </a:t>
            </a:r>
            <a:r>
              <a:rPr lang="hu-HU" dirty="0" smtClean="0"/>
              <a:t>(1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38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503238"/>
            <a:ext cx="18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03" y="472274"/>
            <a:ext cx="611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 Introduction to the Thunderbolt IO standard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863715"/>
            <a:ext cx="78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Motivations for developing the Thunderbolt IO standard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267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000" y="1247274"/>
            <a:ext cx="900419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laptops became more and more thinner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shrinking to less than ½ inch in depth,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previously used IO-ports, like VGA, HDMI 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Type A ports can no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fit into these slick notebooks.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 arose for thinner ports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USB-C (USB Type C) or mini HDMI.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provide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 and small IO ports Intel developed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collaboration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(TB)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 Introduction to the Thunderbolt IO standard </a:t>
            </a:r>
            <a:r>
              <a:rPr lang="hu-HU" dirty="0" smtClean="0"/>
              <a:t>(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9883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72696" y="1813568"/>
            <a:ext cx="7959304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Physical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implementation of client processors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53446" y="2528353"/>
            <a:ext cx="7978554" cy="432000"/>
            <a:chOff x="699" y="1638"/>
            <a:chExt cx="4448" cy="366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7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 sockets </a:t>
              </a:r>
              <a:r>
                <a:rPr lang="en-US" altLang="en-US" sz="190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and packages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556620" y="2992296"/>
            <a:ext cx="7975380" cy="683585"/>
            <a:chOff x="699" y="1638"/>
            <a:chExt cx="4448" cy="682"/>
          </a:xfrm>
        </p:grpSpPr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68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7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 Physical implementation of Intel’s Core-based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client processor lines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3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023938" y="1813568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7.1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sockets and packages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806" y="1439914"/>
            <a:ext cx="4121641" cy="97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houses the processor (package) 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and provides the electrical contacts</a:t>
            </a:r>
          </a:p>
          <a:p>
            <a:pPr algn="ctr" defTabSz="457200" fontAlgn="base">
              <a:spcAft>
                <a:spcPts val="2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for each of the pins or balls of the package.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mounted on the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motherboard.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933" y="1439914"/>
            <a:ext cx="3788088" cy="97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Includes the die or dies.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Provides electrical contacts</a:t>
            </a:r>
          </a:p>
          <a:p>
            <a:pPr algn="ctr" defTabSz="457200" fontAlgn="base">
              <a:spcAft>
                <a:spcPts val="2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for the socket (pins or balls).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package is inserted into the socket.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50" y="525520"/>
            <a:ext cx="437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7.1 Processor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sockets and packages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4628" y="1103583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</a:rPr>
              <a:t>Socket</a:t>
            </a:r>
            <a:endParaRPr lang="en-US" sz="16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5268" y="1114095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</a:rPr>
              <a:t>Package</a:t>
            </a:r>
            <a:endParaRPr lang="en-US" sz="16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981" y="6084995"/>
            <a:ext cx="1640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Socket: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Foglalat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630" y="6316223"/>
            <a:ext cx="137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Package: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Tok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42063" t="35007" r="20473" b="12973"/>
          <a:stretch/>
        </p:blipFill>
        <p:spPr>
          <a:xfrm>
            <a:off x="2666480" y="2722177"/>
            <a:ext cx="4559042" cy="38678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03709" y="4180439"/>
            <a:ext cx="748923" cy="223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lnSpc>
                <a:spcPts val="1000"/>
              </a:lnSpc>
              <a:defRPr/>
            </a:pPr>
            <a:r>
              <a:rPr lang="en-US" sz="1300" dirty="0">
                <a:latin typeface="Verdana"/>
                <a:cs typeface="Times New Roman" panose="02020603050405020304" pitchFamily="18" charset="0"/>
              </a:rPr>
              <a:t>Socket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2874752" y="4392436"/>
            <a:ext cx="413223" cy="32318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(1)</a:t>
            </a:r>
            <a:endParaRPr lang="hu-HU" dirty="0"/>
          </a:p>
        </p:txBody>
      </p:sp>
      <p:sp>
        <p:nvSpPr>
          <p:cNvPr id="19" name="Oval 18"/>
          <p:cNvSpPr/>
          <p:nvPr/>
        </p:nvSpPr>
        <p:spPr bwMode="auto">
          <a:xfrm>
            <a:off x="2592000" y="2733960"/>
            <a:ext cx="1035000" cy="40581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8500" y="4075125"/>
            <a:ext cx="1035000" cy="40581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7098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204" y="1187672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PGA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(Pin Grid Array)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40" y="1187671"/>
            <a:ext cx="233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LGA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(Land Grid Array)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50" y="5570812"/>
            <a:ext cx="90360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BGA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packages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soldered directly onto the motherboard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so practically they can not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be replaced without proper equipment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defTabSz="457200" fontAlgn="base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PGA and LGA packages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are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inserted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to their respective sockets.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48" y="520653"/>
            <a:ext cx="572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Recent processor package types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[169]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5296" t="36932" r="57877" b="44208"/>
          <a:stretch/>
        </p:blipFill>
        <p:spPr>
          <a:xfrm>
            <a:off x="254560" y="1843096"/>
            <a:ext cx="3226477" cy="2150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0221" t="36932" r="29003" b="44208"/>
          <a:stretch/>
        </p:blipFill>
        <p:spPr>
          <a:xfrm>
            <a:off x="3710920" y="1843096"/>
            <a:ext cx="2066134" cy="2150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3373" t="36932" r="41564" b="44208"/>
          <a:stretch/>
        </p:blipFill>
        <p:spPr>
          <a:xfrm>
            <a:off x="6035261" y="1843096"/>
            <a:ext cx="2888022" cy="21508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31493" y="1182415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BGA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(Ball Grid Array)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950" y="4917172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LGA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packages are essentially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direct opposite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PGAs, the contact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pins are on the 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socket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whereas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contact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pads on the package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provide the connections.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595" y="4498428"/>
            <a:ext cx="810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PGA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package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pins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provide the contacts, arranged in a regular array.</a:t>
            </a:r>
          </a:p>
        </p:txBody>
      </p:sp>
      <p:sp>
        <p:nvSpPr>
          <p:cNvPr id="20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8" name="TextBox 1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8531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6" grpId="0"/>
      <p:bldP spid="17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68" y="1899000"/>
            <a:ext cx="4287032" cy="4672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50" y="515204"/>
            <a:ext cx="804964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400"/>
              </a:spcAft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Respective socket types</a:t>
            </a:r>
          </a:p>
          <a:p>
            <a:pPr defTabSz="457200" fontAlgn="base">
              <a:spcAft>
                <a:spcPts val="200"/>
              </a:spcAft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Example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of a PGA socket</a:t>
            </a:r>
          </a:p>
          <a:p>
            <a:pPr defTabSz="457200" fontAlgn="base">
              <a:defRPr/>
            </a:pPr>
            <a:r>
              <a:rPr lang="en-US" sz="1600" dirty="0" smtClean="0">
                <a:latin typeface="Verdana"/>
              </a:rPr>
              <a:t>It is actually </a:t>
            </a:r>
            <a:r>
              <a:rPr lang="en-US" sz="1600" dirty="0">
                <a:latin typeface="Verdana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ceramic Socket 7 </a:t>
            </a:r>
            <a:r>
              <a:rPr lang="en-US" sz="1600" dirty="0">
                <a:latin typeface="Verdana"/>
              </a:rPr>
              <a:t>with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321 pins </a:t>
            </a:r>
            <a:r>
              <a:rPr lang="en-US" sz="1600" dirty="0"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Pentium</a:t>
            </a:r>
            <a:r>
              <a:rPr lang="en-US" sz="1600" dirty="0">
                <a:latin typeface="Verdana"/>
              </a:rPr>
              <a:t> processors [</a:t>
            </a:r>
            <a:r>
              <a:rPr lang="hu-HU" sz="1600" dirty="0">
                <a:latin typeface="Verdana"/>
              </a:rPr>
              <a:t>170</a:t>
            </a:r>
            <a:r>
              <a:rPr lang="en-US" sz="1600" dirty="0">
                <a:latin typeface="Verdana"/>
              </a:rPr>
              <a:t>]</a:t>
            </a:r>
          </a:p>
        </p:txBody>
      </p:sp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2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68" t="28428" r="36321" b="6727"/>
          <a:stretch/>
        </p:blipFill>
        <p:spPr>
          <a:xfrm>
            <a:off x="1809884" y="1270535"/>
            <a:ext cx="5254206" cy="5150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0" y="519765"/>
            <a:ext cx="9180574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Aft>
                <a:spcPts val="20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 of an LGA socket</a:t>
            </a:r>
          </a:p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sz="1600" dirty="0" smtClean="0">
                <a:latin typeface="Verdana"/>
              </a:rPr>
              <a:t>It is actually </a:t>
            </a:r>
            <a:r>
              <a:rPr lang="en-US" sz="1600" dirty="0">
                <a:latin typeface="Verdana"/>
              </a:rPr>
              <a:t>an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LGA-1155 </a:t>
            </a:r>
            <a:r>
              <a:rPr lang="en-US" sz="1600" dirty="0">
                <a:latin typeface="Verdana"/>
              </a:rPr>
              <a:t>socket 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Sandy Bridge/Ivy Bridge </a:t>
            </a:r>
            <a:r>
              <a:rPr lang="en-US" sz="1600" dirty="0">
                <a:latin typeface="Verdana"/>
              </a:rPr>
              <a:t>processors [</a:t>
            </a:r>
            <a:r>
              <a:rPr lang="hu-HU" sz="1600" dirty="0">
                <a:latin typeface="Verdana"/>
              </a:rPr>
              <a:t>171</a:t>
            </a:r>
            <a:r>
              <a:rPr lang="en-US" sz="1600" dirty="0">
                <a:latin typeface="Verdana"/>
              </a:rPr>
              <a:t>]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93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411" r="40518"/>
          <a:stretch/>
        </p:blipFill>
        <p:spPr>
          <a:xfrm>
            <a:off x="1732548" y="1376363"/>
            <a:ext cx="5564613" cy="4203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519764"/>
            <a:ext cx="922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Example: Picture of an LGA-775 socket with a dislodged pin (blown up)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172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6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6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950" y="1074559"/>
            <a:ext cx="8832850" cy="4448629"/>
            <a:chOff x="-1386818" y="1843314"/>
            <a:chExt cx="10327618" cy="50146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6078" r="51936" b="27184"/>
            <a:stretch/>
          </p:blipFill>
          <p:spPr>
            <a:xfrm>
              <a:off x="3896381" y="3113313"/>
              <a:ext cx="5044419" cy="37446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617" t="45196" r="1044" b="2025"/>
            <a:stretch/>
          </p:blipFill>
          <p:spPr>
            <a:xfrm>
              <a:off x="-1386818" y="1843314"/>
              <a:ext cx="5283199" cy="348342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07950" y="527520"/>
            <a:ext cx="674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Sockets without and with processor (i.e. package)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r>
              <a:rPr lang="hu-HU" dirty="0">
                <a:latin typeface="Verdana"/>
              </a:rPr>
              <a:t>[168]</a:t>
            </a:r>
            <a:endParaRPr lang="en-US" dirty="0">
              <a:latin typeface="Verdana"/>
            </a:endParaRPr>
          </a:p>
        </p:txBody>
      </p:sp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72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525520"/>
            <a:ext cx="784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Comparing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benefits and drawbacks of PGA and LGA sockets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173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646" y="924911"/>
            <a:ext cx="3373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Advantages of PGA sockets: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178" y="1219202"/>
            <a:ext cx="8307787" cy="1749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PGA sockets (and thus motherboards)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can hardly be damaged by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processor</a:t>
            </a:r>
          </a:p>
          <a:p>
            <a:pPr defTabSz="457200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misalignments.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(More durable motherboards).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much easier to repair bent pins on a PGA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package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restore an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defTabSz="457200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LGA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socket.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(Slightly better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repairability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150" y="2934931"/>
            <a:ext cx="336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Advantages of LGA sockets: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654" y="3216454"/>
            <a:ext cx="8040599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are less likely to be damaged by mishandling and drops,</a:t>
            </a:r>
          </a:p>
          <a:p>
            <a:pPr defTabSz="457200" fontAlgn="base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because of no fragile pins.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(More durable processors).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LGA pins are smaller in physical size, allowing for more pins in the same </a:t>
            </a:r>
          </a:p>
          <a:p>
            <a:pPr defTabSz="457200" fontAlgn="base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amount of space.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(More space efficient).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663" y="4990451"/>
            <a:ext cx="8860567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All in all,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both LGA and PGA sockets have their respective pros and cons, 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nevertheless, over time both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Intel and AMD preferred LGA sockets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to PGA 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sockets, as the subsequent Table indicates.</a:t>
            </a:r>
          </a:p>
          <a:p>
            <a:pPr defTabSz="457200" fontAlgn="base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The reason is perhaps that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LGA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sockets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are smaller and can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conveniently,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defTabSz="45720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be used, </a:t>
            </a:r>
            <a:r>
              <a:rPr lang="en-US" sz="1600" dirty="0" smtClean="0">
                <a:latin typeface="Verdana"/>
              </a:rPr>
              <a:t>although a </a:t>
            </a:r>
            <a:r>
              <a:rPr lang="en-US" sz="1600" dirty="0">
                <a:latin typeface="Verdana"/>
              </a:rPr>
              <a:t>slightly bent pin can ruin the </a:t>
            </a:r>
            <a:r>
              <a:rPr lang="en-US" sz="1600" dirty="0" smtClean="0">
                <a:latin typeface="Verdana"/>
              </a:rPr>
              <a:t>socket, but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can be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avoided by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inserting the processor extra carefully into the socket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   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(7)</a:t>
            </a:r>
            <a:endParaRPr lang="hu-HU" dirty="0"/>
          </a:p>
        </p:txBody>
      </p:sp>
      <p:sp>
        <p:nvSpPr>
          <p:cNvPr id="12" name="TextBox 11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065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519764"/>
            <a:ext cx="609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Examples for processors with PGA or LGA sockets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8656" y="1193482"/>
            <a:ext cx="1449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PGA sockets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7565" y="1201503"/>
            <a:ext cx="1437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LGA sockets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880" y="1796989"/>
            <a:ext cx="3502882" cy="1449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7 for Intel Pentium (1993)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Socket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423 for Intel Pentium 4 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Willamette (2000)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Northwood (2002)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603/604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Intel 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Pentium 4-based Xeon lines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(2001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6868" y="2484000"/>
            <a:ext cx="4267835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LGA 775 for Intel Pentium 4 Prescott) (2004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T (LGA-775) for Intel Core 2 (2006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</a:p>
          <a:p>
            <a:pPr lvl="0"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Sockets of Intel’s subsequent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processors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370" y="4426753"/>
            <a:ext cx="308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AM3 (940/941) for AMD </a:t>
            </a:r>
          </a:p>
          <a:p>
            <a:pPr defTabSz="457200" fontAlgn="base"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Phenom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II (K10) (2007)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294" y="4869000"/>
            <a:ext cx="385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Sockets of AMD’s subsequent processors</a:t>
            </a:r>
          </a:p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including the Ryzen family (2017)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7000" y="5101223"/>
            <a:ext cx="4314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AMD’s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Threadripper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and EPYC families (2017)</a:t>
            </a:r>
          </a:p>
        </p:txBody>
      </p:sp>
      <p:sp>
        <p:nvSpPr>
          <p:cNvPr id="15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(8)</a:t>
            </a:r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280553" y="1494000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 smtClean="0">
                <a:latin typeface="+mj-lt"/>
              </a:rPr>
              <a:t>Intel</a:t>
            </a:r>
            <a:endParaRPr lang="en-US" sz="1600" i="1" dirty="0" smtClean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000" y="3387959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 smtClean="0">
                <a:latin typeface="+mj-lt"/>
              </a:rPr>
              <a:t>AMD</a:t>
            </a:r>
            <a:endParaRPr lang="en-US" sz="1600" i="1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800" y="3704340"/>
            <a:ext cx="3593997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A for AMD Athlon (2000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940 for AMD Opteron (2003)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939 for AMD Athlon 64 (2004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4079879" y="2580450"/>
            <a:ext cx="396000" cy="108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086000" y="5211000"/>
            <a:ext cx="396000" cy="108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5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2" grpId="0"/>
      <p:bldP spid="13" grpId="0"/>
      <p:bldP spid="2" grpId="0"/>
      <p:bldP spid="14" grpId="0"/>
      <p:bldP spid="3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 Introduction to the Thunderbolt IO standard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438" y="839728"/>
            <a:ext cx="907256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TB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standard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specifies a fast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serial bus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that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competing against USB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Intel owns the IP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(Intellectual Property), but Apple may use TB without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restrictions due to their cooperation in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standard development.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To encourage wide adoption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Intel made the TB standard royalty free in 2017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Nevertheless, using the TB logo needs previous certification by Intel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68625"/>
            <a:ext cx="565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Introduction to the Thunderbolt IO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967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738" y="924917"/>
            <a:ext cx="878664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As the name implies,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boxed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ship in attractive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retail packaging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contain only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one CPU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End-users usually buy boxed processors through authorized retailers.</a:t>
            </a:r>
          </a:p>
          <a:p>
            <a: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Tray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ship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polystyrene trays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usually come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lots of 10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Companies that manufacture or repair computers usually purchase trays of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  processors from distributors or wholesalers.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18" y="3248941"/>
            <a:ext cx="4191363" cy="1600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04" y="6337738"/>
            <a:ext cx="701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Wholesalers: A </a:t>
            </a:r>
            <a:r>
              <a:rPr lang="en-US" sz="1600" dirty="0">
                <a:solidFill>
                  <a:srgbClr val="000000"/>
                </a:solidFill>
              </a:rPr>
              <a:t>company that sells goods in large quantities to retailers.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25521"/>
            <a:ext cx="507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Remark: Boxed and tray processors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174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2360" y="5139560"/>
            <a:ext cx="2804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Figure: Boxed processors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4594" y="5144816"/>
            <a:ext cx="260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Figure: Tray processors</a:t>
            </a: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9"/>
          <a:stretch/>
        </p:blipFill>
        <p:spPr>
          <a:xfrm>
            <a:off x="1187489" y="2737935"/>
            <a:ext cx="2016359" cy="2203233"/>
          </a:xfrm>
        </p:spPr>
      </p:pic>
      <p:sp>
        <p:nvSpPr>
          <p:cNvPr id="14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7.1 </a:t>
            </a:r>
            <a:r>
              <a:rPr lang="en-US" dirty="0" smtClean="0"/>
              <a:t>Processor sockets and packages </a:t>
            </a:r>
            <a:r>
              <a:rPr lang="hu-HU" dirty="0" smtClean="0"/>
              <a:t>(9)</a:t>
            </a:r>
            <a:endParaRPr lang="hu-HU" dirty="0"/>
          </a:p>
        </p:txBody>
      </p:sp>
      <p:sp>
        <p:nvSpPr>
          <p:cNvPr id="11" name="TextBox 10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206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99995" y="1813568"/>
            <a:ext cx="7227005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7.2 Physical implementation of Intel’s Core-based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client processor lines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7.2 Physical implementation of Intel’s Core-based client processor </a:t>
            </a:r>
            <a:r>
              <a:rPr lang="en-US" dirty="0" smtClean="0"/>
              <a:t>lines (1)</a:t>
            </a:r>
            <a:endParaRPr lang="en-US" dirty="0"/>
          </a:p>
        </p:txBody>
      </p:sp>
      <p:pic>
        <p:nvPicPr>
          <p:cNvPr id="1026" name="Picture 2" descr="intel processor letter mean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38"/>
          <a:stretch/>
        </p:blipFill>
        <p:spPr bwMode="auto">
          <a:xfrm>
            <a:off x="1467000" y="2034000"/>
            <a:ext cx="5991225" cy="13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8" y="840446"/>
            <a:ext cx="754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Naming schemes of client processors in Intel’s Core lines [296]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5783671"/>
            <a:ext cx="8706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The above naming scheme appeared first in Intel’s Sandy Bridge line (in 2011)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although the i5, i7 modifiers were introduced already earlier in the Nehalem line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(in 2008, with 3-digit model identifiers yet).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38" y="1184321"/>
            <a:ext cx="8518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Intel’s recently used regular scheme for naming client processors is as follows: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80" y="5499000"/>
            <a:ext cx="8918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Historical remark to the introduction of Intel’s naming scheme for client processors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80" y="468871"/>
            <a:ext cx="840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7.2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Physical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implementation of Intel’s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Core-based client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processor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lines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5010" y="640389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86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(2)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00" y="459000"/>
            <a:ext cx="784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 smtClean="0">
                <a:solidFill>
                  <a:schemeClr val="accent6"/>
                </a:solidFill>
                <a:latin typeface="Verdana"/>
              </a:rPr>
              <a:t>Mostly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used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suffixes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and their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interpretations in Intel’s client lines</a:t>
            </a:r>
            <a:endParaRPr lang="en-US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011" y="1136156"/>
            <a:ext cx="8499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low-power (11.5/13 W,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 along with regular naming (i3/i5/i7-nxxxY)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extreme low power (4.5/5 W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SoC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with the irregular naming m3/m5/m7-nYxx)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ultra-low power (typically 15/28 W,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high-performance mobile (typically 35/45 W)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M: mobile processor (35/45 W)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MX: extreme performance mobile processor (57 W)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Q:  quad-core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00" y="825500"/>
            <a:ext cx="170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Mobile suffixes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00" y="3067823"/>
            <a:ext cx="1886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Desktop suffixes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660" y="3394296"/>
            <a:ext cx="824937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 – power-optimized models (ultra low power with 35/45 W TDP)</a:t>
            </a:r>
          </a:p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 – performance-optimized models (low power with 65 W TDP)</a:t>
            </a:r>
          </a:p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 – BGA packaging / High-performance (GT3e) GPU with on-package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eDRAM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K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 – unlocked (adjustable CPU multiplier (60-95 W)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75010" y="640389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00" y="6309000"/>
            <a:ext cx="4833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err="1" smtClean="0">
                <a:latin typeface="+mj-lt"/>
              </a:rPr>
              <a:t>SoC</a:t>
            </a:r>
            <a:r>
              <a:rPr lang="en-US" sz="1600" dirty="0" smtClean="0">
                <a:latin typeface="+mj-lt"/>
              </a:rPr>
              <a:t>: System on a Chip (</a:t>
            </a:r>
            <a:r>
              <a:rPr lang="en-US" sz="1600" dirty="0" err="1" smtClean="0">
                <a:latin typeface="+mj-lt"/>
              </a:rPr>
              <a:t>egylapkás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rendszer</a:t>
            </a:r>
            <a:r>
              <a:rPr lang="en-US" sz="1600" dirty="0" smtClean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93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75125"/>
            <a:ext cx="857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Irregular naming schemes introduced by Intel for their client processors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823360"/>
            <a:ext cx="8993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Intel introduced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irregular naming schemes </a:t>
            </a:r>
            <a:r>
              <a:rPr lang="en-US" sz="1600" dirty="0" smtClean="0">
                <a:latin typeface="+mj-lt"/>
              </a:rPr>
              <a:t>for their client processors, as follows: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1134000"/>
            <a:ext cx="6396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Aft>
                <a:spcPts val="600"/>
              </a:spcAft>
              <a:buAutoNum type="alphaLcParenR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Naming scheme for extreme low power client processors</a:t>
            </a:r>
          </a:p>
        </p:txBody>
      </p:sp>
      <p:pic>
        <p:nvPicPr>
          <p:cNvPr id="8" name="Kép 2" descr="A képen objektum, óra látható&#10;&#10;Automatikusan generált leírás">
            <a:extLst>
              <a:ext uri="{FF2B5EF4-FFF2-40B4-BE49-F238E27FC236}">
                <a16:creationId xmlns:a16="http://schemas.microsoft.com/office/drawing/2014/main" id="{EB58A835-D07B-49FC-AF68-BCDDCA129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7" y="1629000"/>
            <a:ext cx="6889424" cy="1459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456" y="3223172"/>
            <a:ext cx="854554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Processors with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m3/m5/m7</a:t>
            </a:r>
            <a:r>
              <a:rPr lang="en-US" sz="1600" dirty="0" smtClean="0">
                <a:latin typeface="+mj-lt"/>
              </a:rPr>
              <a:t> brand modifiers were introduced along with 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the 6. gen.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Skylake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line in 2015.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They have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TDP</a:t>
            </a:r>
            <a:r>
              <a:rPr lang="en-US" sz="1600" dirty="0" smtClean="0">
                <a:latin typeface="+mj-lt"/>
              </a:rPr>
              <a:t> value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4.5/5 W</a:t>
            </a:r>
            <a:r>
              <a:rPr lang="en-US" sz="1600" dirty="0" smtClean="0">
                <a:latin typeface="+mj-lt"/>
              </a:rPr>
              <a:t> rather than 11.5/13 W as typical for the 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models designated by the regular naming scheme of client processors.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38" y="5409000"/>
            <a:ext cx="9102748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Remark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line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(2014), preceding 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line has already introduced extreme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low power client processors with a TDP value of 4.5 W, they were named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Core M-5Yxx processors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 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000" y="4419000"/>
            <a:ext cx="8104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Referenced processors target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ultra-thin notebooks, 2-in-1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detachables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or </a:t>
            </a:r>
          </a:p>
          <a:p>
            <a:pPr fontAlgn="base"/>
            <a:r>
              <a:rPr lang="en-US" sz="1600" dirty="0">
                <a:latin typeface="+mj-lt"/>
              </a:rPr>
              <a:t>   </a:t>
            </a:r>
            <a:r>
              <a:rPr lang="en-US" sz="1600" dirty="0" smtClean="0">
                <a:latin typeface="+mj-lt"/>
              </a:rPr>
              <a:t>   similar devices</a:t>
            </a:r>
            <a:r>
              <a:rPr lang="en-US" sz="1600" dirty="0"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003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68625"/>
            <a:ext cx="7721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b) Naming scheme of Intel’s 10</a:t>
            </a:r>
            <a:r>
              <a:rPr lang="en-US" sz="1600" baseline="30000" dirty="0" smtClean="0">
                <a:solidFill>
                  <a:srgbClr val="FF0000"/>
                </a:solidFill>
                <a:latin typeface="+mj-lt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gen. 10 nm Ice Lake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client processors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3831" r="3242" b="46471"/>
          <a:stretch/>
        </p:blipFill>
        <p:spPr>
          <a:xfrm>
            <a:off x="57498" y="1830166"/>
            <a:ext cx="8970942" cy="2340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6615" y="4350446"/>
            <a:ext cx="7065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Figure: Naming scheme of Intel’s 10</a:t>
            </a:r>
            <a:r>
              <a:rPr lang="en-US" sz="1600" baseline="30000" dirty="0" smtClean="0">
                <a:latin typeface="+mj-lt"/>
              </a:rPr>
              <a:t>th</a:t>
            </a:r>
            <a:r>
              <a:rPr lang="en-US" sz="1600" dirty="0" smtClean="0">
                <a:latin typeface="+mj-lt"/>
              </a:rPr>
              <a:t> gen. client processors [288]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7000" y="2124000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D85B"/>
                </a:solidFill>
                <a:latin typeface="+mj-lt"/>
              </a:rPr>
              <a:t>(10 nm)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9345" y="2124000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D85B"/>
                </a:solidFill>
                <a:latin typeface="+mj-lt"/>
              </a:rPr>
              <a:t>(14 nm)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901" y="864000"/>
            <a:ext cx="8073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Ice Lake client processor introduced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Gx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graphics tags </a:t>
            </a:r>
            <a:r>
              <a:rPr lang="en-US" sz="1600" dirty="0" smtClean="0">
                <a:latin typeface="+mj-lt"/>
              </a:rPr>
              <a:t>in </a:t>
            </a:r>
            <a:r>
              <a:rPr lang="en-US" sz="1600" dirty="0">
                <a:latin typeface="+mj-lt"/>
              </a:rPr>
              <a:t>the model 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 smtClean="0">
                <a:latin typeface="+mj-lt"/>
              </a:rPr>
              <a:t>      designations, as seen below.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825" y="4869225"/>
            <a:ext cx="837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Graphics tags indicate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graphics performance level </a:t>
            </a:r>
            <a:r>
              <a:rPr lang="en-US" sz="1600" dirty="0">
                <a:latin typeface="+mj-lt"/>
              </a:rPr>
              <a:t>of the related models</a:t>
            </a:r>
            <a:r>
              <a:rPr lang="en-US" sz="1600" dirty="0" smtClean="0">
                <a:latin typeface="+mj-lt"/>
              </a:rPr>
              <a:t>,</a:t>
            </a:r>
          </a:p>
          <a:p>
            <a:pPr fontAlgn="base"/>
            <a:r>
              <a:rPr lang="en-US" sz="1600" dirty="0" smtClean="0">
                <a:latin typeface="+mj-lt"/>
              </a:rPr>
              <a:t>      as the next Table shows.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75010" y="640389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990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614" y="474006"/>
            <a:ext cx="8467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Graphics tags introduced in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the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model designations of the Ice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Lake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line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(2019) [181]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(5)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0191" y="1359000"/>
            <a:ext cx="8111809" cy="4635320"/>
            <a:chOff x="420191" y="1359000"/>
            <a:chExt cx="8111809" cy="4635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9440" t="23398" r="38186" b="23397"/>
            <a:stretch/>
          </p:blipFill>
          <p:spPr>
            <a:xfrm>
              <a:off x="420191" y="1359000"/>
              <a:ext cx="8111809" cy="463532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5547480" y="2034270"/>
              <a:ext cx="1274520" cy="378005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2480" y="2034000"/>
              <a:ext cx="1634520" cy="378005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11260" t="32178" r="79153" b="65755"/>
            <a:stretch/>
          </p:blipFill>
          <p:spPr>
            <a:xfrm>
              <a:off x="702000" y="2304000"/>
              <a:ext cx="1485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1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422375"/>
            <a:ext cx="83439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467930"/>
            <a:ext cx="857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Introducing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1-chip platforms by integrating CPUs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PCHs into a single</a:t>
            </a:r>
          </a:p>
          <a:p>
            <a:pPr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BGA package, beginning with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Haswell’s mobiles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(2013)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175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816806" y="4508745"/>
            <a:ext cx="1980220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32213" y="4946269"/>
            <a:ext cx="148516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585" y="6420441"/>
            <a:ext cx="23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Verdana"/>
              </a:rPr>
              <a:t>BGA: Ball Grid Array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816805" y="3653650"/>
            <a:ext cx="1980220" cy="85509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599" y="6442644"/>
            <a:ext cx="21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Verdana"/>
              </a:rPr>
              <a:t>PGA: Pin Grid array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81590" y="2952545"/>
            <a:ext cx="310534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0411" y="6417930"/>
            <a:ext cx="302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  <a:latin typeface="Verdana"/>
              </a:rPr>
              <a:t>SDP: </a:t>
            </a:r>
            <a:r>
              <a:rPr lang="en-US" sz="1600" dirty="0">
                <a:solidFill>
                  <a:srgbClr val="FFFFFF"/>
                </a:solidFill>
                <a:latin typeface="Verdana"/>
              </a:rPr>
              <a:t>Scenario Design Point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725" y="2489875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 err="1">
                <a:solidFill>
                  <a:srgbClr val="FFFFFF"/>
                </a:solidFill>
              </a:rPr>
              <a:t>Haswell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(6)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1282" y="3032696"/>
            <a:ext cx="47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000" dirty="0" err="1" smtClean="0">
                <a:solidFill>
                  <a:srgbClr val="FFC000"/>
                </a:solidFill>
                <a:latin typeface="+mj-lt"/>
              </a:rPr>
              <a:t>SoC</a:t>
            </a:r>
            <a:endParaRPr lang="en-US" sz="2000" dirty="0" smtClean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161282" y="2952545"/>
            <a:ext cx="748343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7129"/>
              </p:ext>
            </p:extLst>
          </p:nvPr>
        </p:nvGraphicFramePr>
        <p:xfrm>
          <a:off x="23704" y="1439375"/>
          <a:ext cx="9120296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752">
                  <a:extLst>
                    <a:ext uri="{9D8B030D-6E8A-4147-A177-3AD203B41FA5}">
                      <a16:colId xmlns:a16="http://schemas.microsoft.com/office/drawing/2014/main" val="2527111576"/>
                    </a:ext>
                  </a:extLst>
                </a:gridCol>
                <a:gridCol w="972486">
                  <a:extLst>
                    <a:ext uri="{9D8B030D-6E8A-4147-A177-3AD203B41FA5}">
                      <a16:colId xmlns:a16="http://schemas.microsoft.com/office/drawing/2014/main" val="2837499591"/>
                    </a:ext>
                  </a:extLst>
                </a:gridCol>
                <a:gridCol w="1209534">
                  <a:extLst>
                    <a:ext uri="{9D8B030D-6E8A-4147-A177-3AD203B41FA5}">
                      <a16:colId xmlns:a16="http://schemas.microsoft.com/office/drawing/2014/main" val="3913606061"/>
                    </a:ext>
                  </a:extLst>
                </a:gridCol>
                <a:gridCol w="1209534">
                  <a:extLst>
                    <a:ext uri="{9D8B030D-6E8A-4147-A177-3AD203B41FA5}">
                      <a16:colId xmlns:a16="http://schemas.microsoft.com/office/drawing/2014/main" val="3899700352"/>
                    </a:ext>
                  </a:extLst>
                </a:gridCol>
                <a:gridCol w="1017798">
                  <a:extLst>
                    <a:ext uri="{9D8B030D-6E8A-4147-A177-3AD203B41FA5}">
                      <a16:colId xmlns:a16="http://schemas.microsoft.com/office/drawing/2014/main" val="4144058980"/>
                    </a:ext>
                  </a:extLst>
                </a:gridCol>
                <a:gridCol w="1017798">
                  <a:extLst>
                    <a:ext uri="{9D8B030D-6E8A-4147-A177-3AD203B41FA5}">
                      <a16:colId xmlns:a16="http://schemas.microsoft.com/office/drawing/2014/main" val="2441320040"/>
                    </a:ext>
                  </a:extLst>
                </a:gridCol>
                <a:gridCol w="1017798">
                  <a:extLst>
                    <a:ext uri="{9D8B030D-6E8A-4147-A177-3AD203B41FA5}">
                      <a16:colId xmlns:a16="http://schemas.microsoft.com/office/drawing/2014/main" val="2545418303"/>
                    </a:ext>
                  </a:extLst>
                </a:gridCol>
                <a:gridCol w="1017798">
                  <a:extLst>
                    <a:ext uri="{9D8B030D-6E8A-4147-A177-3AD203B41FA5}">
                      <a16:colId xmlns:a16="http://schemas.microsoft.com/office/drawing/2014/main" val="322298215"/>
                    </a:ext>
                  </a:extLst>
                </a:gridCol>
                <a:gridCol w="1017798">
                  <a:extLst>
                    <a:ext uri="{9D8B030D-6E8A-4147-A177-3AD203B41FA5}">
                      <a16:colId xmlns:a16="http://schemas.microsoft.com/office/drawing/2014/main" val="463743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m3/m5/m7-nYxx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i3/i5/i7-nxxx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792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Gen</a:t>
                      </a:r>
                      <a:r>
                        <a:rPr lang="en-US" sz="1200" dirty="0" smtClean="0">
                          <a:latin typeface="+mj-lt"/>
                        </a:rPr>
                        <a:t>.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Mobiles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</a:rPr>
                        <a:t>Y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</a:rPr>
                        <a:t>U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</a:rPr>
                        <a:t>H/HQ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+mn-lt"/>
                        </a:rPr>
                        <a:t>M/QM/MX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</a:rPr>
                        <a:t>B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</a:rPr>
                        <a:t>G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1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13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BGA-1023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17/25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BGA-1023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35/45/55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PGA-988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5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Haswell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11.5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BGA-1168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BGA-1168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37/47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37/47/57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PGA-946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B0F0"/>
                          </a:solidFill>
                          <a:latin typeface="+mj-lt"/>
                        </a:rPr>
                        <a:t>FIVR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B0F0"/>
                          </a:solidFill>
                          <a:latin typeface="+mj-lt"/>
                        </a:rPr>
                        <a:t>introduced</a:t>
                      </a:r>
                      <a:endParaRPr lang="en-US" sz="1200" dirty="0">
                        <a:solidFill>
                          <a:srgbClr val="00B0F0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44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Broadwell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4.5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BGA-1234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BGA-1168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47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Skylake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4.5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BGA-1515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BGA-1356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FIVR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omitted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62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Kaby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Lake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4.5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 BGA-1515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  <a:r>
                        <a:rPr lang="en-US" sz="1200" dirty="0" smtClean="0">
                          <a:latin typeface="+mj-lt"/>
                        </a:rPr>
                        <a:t>O.</a:t>
                      </a:r>
                      <a:r>
                        <a:rPr lang="en-US" sz="1200" baseline="30000" dirty="0" smtClean="0">
                          <a:latin typeface="+mj-lt"/>
                        </a:rPr>
                        <a:t>1</a:t>
                      </a:r>
                      <a:endParaRPr lang="en-US" sz="1200" baseline="300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BGA-1356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100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BGA-2270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(Vega)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88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Lake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  <a:r>
                        <a:rPr lang="en-US" sz="1200" dirty="0" smtClean="0">
                          <a:latin typeface="+mj-lt"/>
                        </a:rPr>
                        <a:t>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BGA-1528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45 O. 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45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65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6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Lake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Refr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  <a:r>
                        <a:rPr lang="en-US" sz="1200" dirty="0" smtClean="0">
                          <a:latin typeface="+mj-lt"/>
                        </a:rPr>
                        <a:t>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BGA-1528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 </a:t>
                      </a:r>
                      <a:r>
                        <a:rPr lang="en-US" sz="1200" dirty="0" smtClean="0">
                          <a:latin typeface="+mj-lt"/>
                        </a:rPr>
                        <a:t>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45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683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3026973" y="6235148"/>
            <a:ext cx="840827" cy="388883"/>
          </a:xfrm>
          <a:prstGeom prst="rect">
            <a:avLst/>
          </a:prstGeom>
          <a:solidFill>
            <a:srgbClr val="FFE7E7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5651" y="6287701"/>
            <a:ext cx="5164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 err="1">
                <a:solidFill>
                  <a:srgbClr val="000000"/>
                </a:solidFill>
                <a:latin typeface="+mj-lt"/>
              </a:rPr>
              <a:t>SoC</a:t>
            </a:r>
            <a:endParaRPr 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016173" y="6219031"/>
            <a:ext cx="840827" cy="388883"/>
          </a:xfrm>
          <a:prstGeom prst="rect">
            <a:avLst/>
          </a:prstGeom>
          <a:solidFill>
            <a:srgbClr val="E1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169" y="6250563"/>
            <a:ext cx="7793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2 chips</a:t>
            </a:r>
            <a:endParaRPr 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Left Brace 7"/>
          <p:cNvSpPr/>
          <p:nvPr/>
        </p:nvSpPr>
        <p:spPr bwMode="auto">
          <a:xfrm rot="16200000">
            <a:off x="2745663" y="4626693"/>
            <a:ext cx="178675" cy="2376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272" y="5881643"/>
            <a:ext cx="1638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Ultra thin laptops</a:t>
            </a:r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6996056" y="3829439"/>
            <a:ext cx="178675" cy="3960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6691" y="5865877"/>
            <a:ext cx="26917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Laptops (35-45 W)/Desktops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096" y="5864991"/>
            <a:ext cx="11192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Typical use</a:t>
            </a:r>
          </a:p>
        </p:txBody>
      </p:sp>
      <p:sp>
        <p:nvSpPr>
          <p:cNvPr id="18" name="Left Brace 17"/>
          <p:cNvSpPr/>
          <p:nvPr/>
        </p:nvSpPr>
        <p:spPr bwMode="auto">
          <a:xfrm rot="16200000">
            <a:off x="4446551" y="5359439"/>
            <a:ext cx="178675" cy="900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2932" y="5860624"/>
            <a:ext cx="8386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Laptops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950" y="471756"/>
            <a:ext cx="914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TDP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values,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Optane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support and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socket types of Intel’s mostly used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mobile</a:t>
            </a:r>
            <a:endParaRPr lang="en-US" dirty="0">
              <a:solidFill>
                <a:srgbClr val="2D2D8A"/>
              </a:solidFill>
              <a:latin typeface="Verdana"/>
            </a:endParaRP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processor series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of the Core 2 family (3rd to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9th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gen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.) 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(7)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000" y="6164656"/>
            <a:ext cx="197201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O: </a:t>
            </a:r>
            <a:r>
              <a:rPr lang="en-US" sz="1300" dirty="0" err="1" smtClean="0">
                <a:latin typeface="+mj-lt"/>
              </a:rPr>
              <a:t>Optane</a:t>
            </a:r>
            <a:r>
              <a:rPr lang="en-US" sz="1300" dirty="0" smtClean="0">
                <a:latin typeface="+mj-lt"/>
              </a:rPr>
              <a:t> support</a:t>
            </a:r>
          </a:p>
          <a:p>
            <a:pPr fontAlgn="base"/>
            <a:r>
              <a:rPr lang="en-US" sz="1300" baseline="30000" dirty="0" smtClean="0">
                <a:latin typeface="+mj-lt"/>
              </a:rPr>
              <a:t>1</a:t>
            </a:r>
            <a:r>
              <a:rPr lang="en-US" sz="1300" dirty="0" smtClean="0">
                <a:latin typeface="+mj-lt"/>
              </a:rPr>
              <a:t>: In selected models</a:t>
            </a:r>
          </a:p>
          <a:p>
            <a:pPr fontAlgn="base"/>
            <a:r>
              <a:rPr lang="en-US" sz="1300" dirty="0" smtClean="0">
                <a:latin typeface="+mj-lt"/>
              </a:rPr>
              <a:t>n: generation (3..9)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679933" y="1568918"/>
            <a:ext cx="180292" cy="221082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22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2244"/>
            <a:ext cx="5052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Remarks to the previous Table </a:t>
            </a:r>
            <a:r>
              <a:rPr lang="en-US" sz="1600" dirty="0" smtClean="0">
                <a:latin typeface="+mj-lt"/>
              </a:rPr>
              <a:t>(not discussed)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819000"/>
            <a:ext cx="88328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buAutoNum type="alphaLcParenR"/>
            </a:pPr>
            <a:r>
              <a:rPr lang="en-US" sz="1600" dirty="0" smtClean="0">
                <a:latin typeface="+mj-lt"/>
              </a:rPr>
              <a:t>Due to space limitations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Table does not include three less important 8. gen.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Skylake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-based lines.</a:t>
            </a:r>
            <a:r>
              <a:rPr lang="en-US" sz="1600" dirty="0" smtClean="0">
                <a:latin typeface="+mj-lt"/>
              </a:rPr>
              <a:t> </a:t>
            </a:r>
          </a:p>
          <a:p>
            <a:pPr fontAlgn="base"/>
            <a:r>
              <a:rPr lang="en-US" sz="1600" dirty="0" smtClean="0">
                <a:latin typeface="+mj-lt"/>
              </a:rPr>
              <a:t>     The missing entries are as follows: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521" y="1705451"/>
            <a:ext cx="900682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Kaby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Lake Refresh line </a:t>
            </a:r>
            <a:r>
              <a:rPr lang="en-US" sz="1600" dirty="0" smtClean="0">
                <a:latin typeface="+mj-lt"/>
              </a:rPr>
              <a:t>has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only U series </a:t>
            </a:r>
            <a:r>
              <a:rPr lang="en-US" sz="1600" dirty="0" smtClean="0">
                <a:latin typeface="+mj-lt"/>
              </a:rPr>
              <a:t>processors and has the same TDP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 and socket specifications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as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Kaby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Lake U series </a:t>
            </a:r>
            <a:r>
              <a:rPr lang="en-US" sz="1600" dirty="0" smtClean="0">
                <a:latin typeface="+mj-lt"/>
              </a:rPr>
              <a:t>processors.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Amber Lake line </a:t>
            </a:r>
            <a:r>
              <a:rPr lang="en-US" sz="1600" dirty="0" smtClean="0">
                <a:latin typeface="+mj-lt"/>
              </a:rPr>
              <a:t>has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only Y series </a:t>
            </a:r>
            <a:r>
              <a:rPr lang="en-US" sz="1600" dirty="0" smtClean="0">
                <a:latin typeface="+mj-lt"/>
              </a:rPr>
              <a:t>processors with 5 and 7 W TDP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and BGA 1515 sockets.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Whiskey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Lake line </a:t>
            </a:r>
            <a:r>
              <a:rPr lang="en-US" sz="1600" dirty="0">
                <a:latin typeface="+mj-lt"/>
              </a:rPr>
              <a:t>has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series </a:t>
            </a:r>
            <a:r>
              <a:rPr lang="en-US" sz="1600" dirty="0">
                <a:latin typeface="+mj-lt"/>
              </a:rPr>
              <a:t>processors </a:t>
            </a:r>
            <a:r>
              <a:rPr lang="en-US" sz="1600" dirty="0" smtClean="0">
                <a:latin typeface="+mj-lt"/>
              </a:rPr>
              <a:t>with 15 or 28 W TDP</a:t>
            </a:r>
            <a:endParaRPr lang="en-US" sz="1600" dirty="0"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     and BGA 1528 sockets and </a:t>
            </a:r>
            <a:r>
              <a:rPr lang="en-US" sz="1600" dirty="0" err="1" smtClean="0">
                <a:latin typeface="+mj-lt"/>
              </a:rPr>
              <a:t>Optane</a:t>
            </a:r>
            <a:r>
              <a:rPr lang="en-US" sz="1600" dirty="0" smtClean="0">
                <a:latin typeface="+mj-lt"/>
              </a:rPr>
              <a:t> support.</a:t>
            </a:r>
          </a:p>
        </p:txBody>
      </p:sp>
    </p:spTree>
    <p:extLst>
      <p:ext uri="{BB962C8B-B14F-4D97-AF65-F5344CB8AC3E}">
        <p14:creationId xmlns:p14="http://schemas.microsoft.com/office/powerpoint/2010/main" val="40552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75323"/>
            <a:ext cx="772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Thunderbolt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standard up to Thunderbolt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267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60595"/>
            <a:ext cx="89496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Thunderbolt first appeared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Apple’s MacBook Pro laptop in 2011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its update,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2 (2014)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 use of the same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connector and socket as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Mini DisplayPort (MDP).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laptops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usually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USB-C ports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Thunderbolt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 or 2) 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space and cost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preventing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 widespread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mitigate this drawback,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Thunderbolt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replaced the Mini DisplayPort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by the ubiquitous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USB-C 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merges the benefits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Thunderbolt 3 standard with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widespread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USB-C port.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5.1 Introduction to the Thunderbolt IO standard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963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583089"/>
              </p:ext>
            </p:extLst>
          </p:nvPr>
        </p:nvGraphicFramePr>
        <p:xfrm>
          <a:off x="23704" y="1446529"/>
          <a:ext cx="9120297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867">
                  <a:extLst>
                    <a:ext uri="{9D8B030D-6E8A-4147-A177-3AD203B41FA5}">
                      <a16:colId xmlns:a16="http://schemas.microsoft.com/office/drawing/2014/main" val="2527111576"/>
                    </a:ext>
                  </a:extLst>
                </a:gridCol>
                <a:gridCol w="1045625">
                  <a:extLst>
                    <a:ext uri="{9D8B030D-6E8A-4147-A177-3AD203B41FA5}">
                      <a16:colId xmlns:a16="http://schemas.microsoft.com/office/drawing/2014/main" val="2837499591"/>
                    </a:ext>
                  </a:extLst>
                </a:gridCol>
                <a:gridCol w="1300501">
                  <a:extLst>
                    <a:ext uri="{9D8B030D-6E8A-4147-A177-3AD203B41FA5}">
                      <a16:colId xmlns:a16="http://schemas.microsoft.com/office/drawing/2014/main" val="3899700352"/>
                    </a:ext>
                  </a:extLst>
                </a:gridCol>
                <a:gridCol w="1270818">
                  <a:extLst>
                    <a:ext uri="{9D8B030D-6E8A-4147-A177-3AD203B41FA5}">
                      <a16:colId xmlns:a16="http://schemas.microsoft.com/office/drawing/2014/main" val="45116778"/>
                    </a:ext>
                  </a:extLst>
                </a:gridCol>
                <a:gridCol w="1177568">
                  <a:extLst>
                    <a:ext uri="{9D8B030D-6E8A-4147-A177-3AD203B41FA5}">
                      <a16:colId xmlns:a16="http://schemas.microsoft.com/office/drawing/2014/main" val="4144058980"/>
                    </a:ext>
                  </a:extLst>
                </a:gridCol>
                <a:gridCol w="1094345">
                  <a:extLst>
                    <a:ext uri="{9D8B030D-6E8A-4147-A177-3AD203B41FA5}">
                      <a16:colId xmlns:a16="http://schemas.microsoft.com/office/drawing/2014/main" val="2441320040"/>
                    </a:ext>
                  </a:extLst>
                </a:gridCol>
                <a:gridCol w="1094345">
                  <a:extLst>
                    <a:ext uri="{9D8B030D-6E8A-4147-A177-3AD203B41FA5}">
                      <a16:colId xmlns:a16="http://schemas.microsoft.com/office/drawing/2014/main" val="2545418303"/>
                    </a:ext>
                  </a:extLst>
                </a:gridCol>
                <a:gridCol w="1449228">
                  <a:extLst>
                    <a:ext uri="{9D8B030D-6E8A-4147-A177-3AD203B41FA5}">
                      <a16:colId xmlns:a16="http://schemas.microsoft.com/office/drawing/2014/main" val="463743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i3/i5/i7-nxxx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41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Gen</a:t>
                      </a:r>
                      <a:r>
                        <a:rPr lang="en-US" sz="1200" dirty="0" smtClean="0">
                          <a:latin typeface="+mj-lt"/>
                        </a:rPr>
                        <a:t>.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Mobiles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Y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j-lt"/>
                        </a:rPr>
                        <a:t>U4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U3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U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H/HQ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1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10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Comet Lake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 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BGA1377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15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BGA-1528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45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BGA-1440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5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10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Ice Lake 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9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BGA-1377?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15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BGA-1526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FIVR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Thunderbolt 3.0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44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11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Tiger Lake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7-15 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BGA-1598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12-28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BGA-1449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Thunderbolt 4.0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contr. onto die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12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Alder Lake?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6203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3492000" y="4558870"/>
            <a:ext cx="840827" cy="388883"/>
          </a:xfrm>
          <a:prstGeom prst="rect">
            <a:avLst/>
          </a:prstGeom>
          <a:solidFill>
            <a:srgbClr val="FFE7E7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0678" y="4611423"/>
            <a:ext cx="6030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 err="1" smtClean="0">
                <a:solidFill>
                  <a:srgbClr val="000000"/>
                </a:solidFill>
                <a:latin typeface="+mj-lt"/>
              </a:rPr>
              <a:t>SoCs</a:t>
            </a:r>
            <a:endParaRPr 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227000" y="4542753"/>
            <a:ext cx="840827" cy="388883"/>
          </a:xfrm>
          <a:prstGeom prst="rect">
            <a:avLst/>
          </a:prstGeom>
          <a:solidFill>
            <a:srgbClr val="E1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7619" y="4574285"/>
            <a:ext cx="7793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2 chips</a:t>
            </a:r>
            <a:endParaRPr 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Left Brace 7"/>
          <p:cNvSpPr/>
          <p:nvPr/>
        </p:nvSpPr>
        <p:spPr bwMode="auto">
          <a:xfrm rot="16200000">
            <a:off x="2745664" y="2950415"/>
            <a:ext cx="178675" cy="2376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274" y="4205365"/>
            <a:ext cx="1638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Ultra thin laptops</a:t>
            </a:r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7498912" y="2621161"/>
            <a:ext cx="178675" cy="3024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0237" y="4189599"/>
            <a:ext cx="26917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Laptops (35-45 W)/Desktops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096" y="4188713"/>
            <a:ext cx="11192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Typical use</a:t>
            </a:r>
          </a:p>
        </p:txBody>
      </p:sp>
      <p:sp>
        <p:nvSpPr>
          <p:cNvPr id="18" name="Left Brace 17"/>
          <p:cNvSpPr/>
          <p:nvPr/>
        </p:nvSpPr>
        <p:spPr bwMode="auto">
          <a:xfrm rot="16200000">
            <a:off x="4968551" y="3161161"/>
            <a:ext cx="178675" cy="1944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7932" y="4175183"/>
            <a:ext cx="9640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Laptops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950" y="468625"/>
            <a:ext cx="9242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TDP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values, Octane support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and socket types of Intel’s mostly used mobile </a:t>
            </a:r>
            <a:endParaRPr lang="en-US" dirty="0" smtClean="0">
              <a:solidFill>
                <a:srgbClr val="2D2D8A"/>
              </a:solidFill>
              <a:latin typeface="Verdana"/>
            </a:endParaRP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processor series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of the Core 2 family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(10th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to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11th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gen.)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(9)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000" y="4536503"/>
            <a:ext cx="202837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O: </a:t>
            </a:r>
            <a:r>
              <a:rPr lang="en-US" sz="1300" dirty="0" err="1" smtClean="0">
                <a:latin typeface="+mj-lt"/>
              </a:rPr>
              <a:t>Optane</a:t>
            </a:r>
            <a:r>
              <a:rPr lang="en-US" sz="1300" dirty="0" smtClean="0">
                <a:latin typeface="+mj-lt"/>
              </a:rPr>
              <a:t> support</a:t>
            </a:r>
          </a:p>
          <a:p>
            <a:pPr lvl="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n: generation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(10-11)</a:t>
            </a:r>
            <a:endParaRPr lang="en-US" sz="1300" dirty="0">
              <a:solidFill>
                <a:srgbClr val="000000"/>
              </a:solidFill>
              <a:latin typeface="Verdana"/>
            </a:endParaRPr>
          </a:p>
          <a:p>
            <a:pPr fontAlgn="base"/>
            <a:endParaRPr lang="en-US" sz="1300" dirty="0" smtClean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7000" y="6514750"/>
            <a:ext cx="17540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O: </a:t>
            </a:r>
            <a:r>
              <a:rPr lang="en-US" sz="1300" dirty="0" err="1" smtClean="0">
                <a:latin typeface="+mj-lt"/>
              </a:rPr>
              <a:t>Optane</a:t>
            </a:r>
            <a:r>
              <a:rPr lang="en-US" sz="1300" dirty="0" smtClean="0">
                <a:latin typeface="+mj-lt"/>
              </a:rPr>
              <a:t> support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6111128" y="1511628"/>
            <a:ext cx="180292" cy="221082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52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000" y="868622"/>
            <a:ext cx="893026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FIVR (Fully Integrated Voltage Regulation) </a:t>
            </a:r>
            <a:r>
              <a:rPr lang="en-US" sz="1600" dirty="0" smtClean="0">
                <a:latin typeface="+mj-lt"/>
              </a:rPr>
              <a:t>was introduced along with the 4. gen.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 err="1" smtClean="0">
                <a:latin typeface="+mj-lt"/>
              </a:rPr>
              <a:t>Haswell</a:t>
            </a:r>
            <a:r>
              <a:rPr lang="en-US" sz="1600" dirty="0" smtClean="0">
                <a:latin typeface="+mj-lt"/>
              </a:rPr>
              <a:t> line, this called for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modifying socketing.</a:t>
            </a:r>
          </a:p>
          <a:p>
            <a:pPr fontAlgn="base"/>
            <a:r>
              <a:rPr lang="en-US" sz="1600" dirty="0" smtClean="0">
                <a:latin typeface="+mj-lt"/>
              </a:rPr>
              <a:t> Nevertheless, beginning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with the 6. gen. Sky Lake </a:t>
            </a:r>
            <a:r>
              <a:rPr lang="en-US" sz="1600" dirty="0" smtClean="0">
                <a:latin typeface="+mj-lt"/>
              </a:rPr>
              <a:t>line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 omitted FIVR </a:t>
            </a:r>
            <a:r>
              <a:rPr lang="en-US" sz="1600" dirty="0" smtClean="0">
                <a:latin typeface="+mj-lt"/>
              </a:rPr>
              <a:t>due to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its additional power consumption, thus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again a modification in socketing </a:t>
            </a:r>
            <a:r>
              <a:rPr lang="en-US" sz="1600" dirty="0" smtClean="0">
                <a:latin typeface="+mj-lt"/>
              </a:rPr>
              <a:t>took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place. </a:t>
            </a:r>
          </a:p>
          <a:p>
            <a:pPr fontAlgn="base"/>
            <a:r>
              <a:rPr lang="en-US" sz="1600" dirty="0" smtClean="0">
                <a:latin typeface="+mj-lt"/>
              </a:rPr>
              <a:t> Subsequently, the 10. gen. 10 nm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Ice Lake </a:t>
            </a:r>
            <a:r>
              <a:rPr lang="en-US" sz="1600" dirty="0" smtClean="0">
                <a:latin typeface="+mj-lt"/>
              </a:rPr>
              <a:t>line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implemented FIFR </a:t>
            </a:r>
            <a:r>
              <a:rPr lang="en-US" sz="1600" dirty="0" smtClean="0">
                <a:latin typeface="+mj-lt"/>
              </a:rPr>
              <a:t>again, and in </a:t>
            </a:r>
          </a:p>
          <a:p>
            <a:pPr fontAlgn="base"/>
            <a:r>
              <a:rPr lang="en-US" sz="1600" dirty="0" smtClean="0">
                <a:latin typeface="+mj-lt"/>
              </a:rPr>
              <a:t>   addition it integrated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Thunderbolt 3.0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controller </a:t>
            </a:r>
            <a:r>
              <a:rPr lang="en-US" sz="1600" dirty="0" smtClean="0">
                <a:latin typeface="+mj-lt"/>
              </a:rPr>
              <a:t>onto the die, this gave rise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to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modification of the socketing</a:t>
            </a:r>
            <a:r>
              <a:rPr lang="en-US" sz="1600" dirty="0" smtClean="0">
                <a:latin typeface="+mj-lt"/>
              </a:rPr>
              <a:t> anew. </a:t>
            </a:r>
          </a:p>
          <a:p>
            <a:pPr fontAlgn="base"/>
            <a:r>
              <a:rPr lang="en-US" sz="1600" dirty="0" smtClean="0">
                <a:latin typeface="+mj-lt"/>
              </a:rPr>
              <a:t> Finally, </a:t>
            </a:r>
            <a:r>
              <a:rPr lang="en-US" sz="1600" dirty="0">
                <a:latin typeface="+mj-lt"/>
              </a:rPr>
              <a:t>in their 11. gen. </a:t>
            </a:r>
            <a:r>
              <a:rPr lang="en-US" sz="1600" dirty="0" err="1">
                <a:latin typeface="+mj-lt"/>
              </a:rPr>
              <a:t>Tigerlake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line Intel implemented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Thunderbolt 4.0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controller onto the processor die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dirty="0" smtClean="0">
                <a:latin typeface="+mj-lt"/>
              </a:rPr>
              <a:t> this lead to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 socketing scheme </a:t>
            </a:r>
            <a:r>
              <a:rPr lang="en-US" sz="1600" dirty="0" smtClean="0">
                <a:latin typeface="+mj-lt"/>
              </a:rPr>
              <a:t>again.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468625"/>
            <a:ext cx="8345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Remarks to why Intel several times changed the socketing of their processors?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876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72101"/>
              </p:ext>
            </p:extLst>
          </p:nvPr>
        </p:nvGraphicFramePr>
        <p:xfrm>
          <a:off x="-17375" y="1373360"/>
          <a:ext cx="9144000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000">
                  <a:extLst>
                    <a:ext uri="{9D8B030D-6E8A-4147-A177-3AD203B41FA5}">
                      <a16:colId xmlns:a16="http://schemas.microsoft.com/office/drawing/2014/main" val="2908530789"/>
                    </a:ext>
                  </a:extLst>
                </a:gridCol>
                <a:gridCol w="990000">
                  <a:extLst>
                    <a:ext uri="{9D8B030D-6E8A-4147-A177-3AD203B41FA5}">
                      <a16:colId xmlns:a16="http://schemas.microsoft.com/office/drawing/2014/main" val="2837499591"/>
                    </a:ext>
                  </a:extLst>
                </a:gridCol>
                <a:gridCol w="1215000">
                  <a:extLst>
                    <a:ext uri="{9D8B030D-6E8A-4147-A177-3AD203B41FA5}">
                      <a16:colId xmlns:a16="http://schemas.microsoft.com/office/drawing/2014/main" val="3899700352"/>
                    </a:ext>
                  </a:extLst>
                </a:gridCol>
                <a:gridCol w="945000">
                  <a:extLst>
                    <a:ext uri="{9D8B030D-6E8A-4147-A177-3AD203B41FA5}">
                      <a16:colId xmlns:a16="http://schemas.microsoft.com/office/drawing/2014/main" val="2971178979"/>
                    </a:ext>
                  </a:extLst>
                </a:gridCol>
                <a:gridCol w="945000">
                  <a:extLst>
                    <a:ext uri="{9D8B030D-6E8A-4147-A177-3AD203B41FA5}">
                      <a16:colId xmlns:a16="http://schemas.microsoft.com/office/drawing/2014/main" val="463743665"/>
                    </a:ext>
                  </a:extLst>
                </a:gridCol>
                <a:gridCol w="1035000">
                  <a:extLst>
                    <a:ext uri="{9D8B030D-6E8A-4147-A177-3AD203B41FA5}">
                      <a16:colId xmlns:a16="http://schemas.microsoft.com/office/drawing/2014/main" val="2395725409"/>
                    </a:ext>
                  </a:extLst>
                </a:gridCol>
                <a:gridCol w="990000">
                  <a:extLst>
                    <a:ext uri="{9D8B030D-6E8A-4147-A177-3AD203B41FA5}">
                      <a16:colId xmlns:a16="http://schemas.microsoft.com/office/drawing/2014/main" val="55835248"/>
                    </a:ext>
                  </a:extLst>
                </a:gridCol>
                <a:gridCol w="1170000">
                  <a:extLst>
                    <a:ext uri="{9D8B030D-6E8A-4147-A177-3AD203B41FA5}">
                      <a16:colId xmlns:a16="http://schemas.microsoft.com/office/drawing/2014/main" val="3146025691"/>
                    </a:ext>
                  </a:extLst>
                </a:gridCol>
                <a:gridCol w="1197000">
                  <a:extLst>
                    <a:ext uri="{9D8B030D-6E8A-4147-A177-3AD203B41FA5}">
                      <a16:colId xmlns:a16="http://schemas.microsoft.com/office/drawing/2014/main" val="1610824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i3/i5/i7-nxxx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66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Gen.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Desktops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T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R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</a:t>
                      </a:r>
                      <a:r>
                        <a:rPr lang="en-US" sz="1200" dirty="0" err="1">
                          <a:latin typeface="+mj-lt"/>
                        </a:rPr>
                        <a:t>eDRAM</a:t>
                      </a:r>
                      <a:r>
                        <a:rPr lang="en-US" sz="12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--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K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1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55/77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77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05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Haswell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(FIVR)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54/84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84/88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44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Broadwell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7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Skylake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(FIVR X)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54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51/65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91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8562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Kaby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 Lake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35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51/65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60/91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487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Lake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(6C)</a:t>
                      </a:r>
                      <a:endParaRPr lang="en-US" sz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35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LGA-1151v2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62/65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LGA-1151v2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91/95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LGA-1151v2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71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Lake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Refr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35</a:t>
                      </a:r>
                      <a:r>
                        <a:rPr lang="en-US" sz="1200" baseline="0" dirty="0" smtClean="0">
                          <a:latin typeface="+mj-lt"/>
                        </a:rPr>
                        <a:t>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LGA-1151v2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62/65 O.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LGA-1151v2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91/95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LGA-1151v2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1565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10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Comet 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Lake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35 O.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LGA-1200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65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LGA-1200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125 O.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LGA-1200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402814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000" y="6524375"/>
            <a:ext cx="506741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8-10. </a:t>
            </a:r>
            <a:r>
              <a:rPr lang="en-US" sz="13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gen 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F tag means: </a:t>
            </a:r>
            <a:r>
              <a:rPr lang="en-US" sz="13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Lack of </a:t>
            </a:r>
            <a:r>
              <a:rPr lang="en-US" sz="13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GPU, </a:t>
            </a:r>
            <a:r>
              <a:rPr lang="en-US" sz="13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but the same price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353894" y="6399000"/>
            <a:ext cx="1260000" cy="388883"/>
          </a:xfrm>
          <a:prstGeom prst="rect">
            <a:avLst/>
          </a:prstGeom>
          <a:solidFill>
            <a:srgbClr val="E1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0266" y="6407255"/>
            <a:ext cx="11817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2 chips 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(all)</a:t>
            </a: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2234274" y="5468123"/>
            <a:ext cx="178675" cy="993223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9426" y="6067307"/>
            <a:ext cx="10070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Laptops</a:t>
            </a:r>
          </a:p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/desktops</a:t>
            </a: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5926092" y="2899480"/>
            <a:ext cx="178675" cy="6120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2769" y="6030361"/>
            <a:ext cx="9557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Desktops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280" y="6087815"/>
            <a:ext cx="11192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+mj-lt"/>
              </a:rPr>
              <a:t>Typical 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950" y="471756"/>
            <a:ext cx="9281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TDP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values,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Optane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support and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socket types of Intel’s mostly used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desktop</a:t>
            </a:r>
            <a:endParaRPr lang="en-US" dirty="0">
              <a:solidFill>
                <a:srgbClr val="2D2D8A"/>
              </a:solidFill>
              <a:latin typeface="Verdana"/>
            </a:endParaRP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processor series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of the Core 2 family (3rd to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10th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gen.)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(11)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7000" y="6514750"/>
            <a:ext cx="17540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O: </a:t>
            </a:r>
            <a:r>
              <a:rPr lang="en-US" sz="1300" dirty="0" err="1" smtClean="0">
                <a:latin typeface="+mj-lt"/>
              </a:rPr>
              <a:t>Optane</a:t>
            </a:r>
            <a:r>
              <a:rPr lang="en-US" sz="1300" dirty="0" smtClean="0">
                <a:latin typeface="+mj-lt"/>
              </a:rPr>
              <a:t> support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-17375" y="3564000"/>
            <a:ext cx="9161375" cy="1845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04" t="33377" r="20226" b="11068"/>
          <a:stretch/>
        </p:blipFill>
        <p:spPr>
          <a:xfrm>
            <a:off x="72000" y="1186223"/>
            <a:ext cx="8935866" cy="4557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72244"/>
            <a:ext cx="8616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Remark: Differences between the LGA 1151 and the  LGA 1151v2 DT ball maps </a:t>
            </a:r>
          </a:p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introduced in the Coffee Lake DT lines </a:t>
            </a:r>
            <a:r>
              <a:rPr lang="en-US" sz="1600" dirty="0" smtClean="0">
                <a:latin typeface="+mj-lt"/>
              </a:rPr>
              <a:t>(not discussed) [</a:t>
            </a:r>
            <a:r>
              <a:rPr lang="hu-HU" sz="1600" dirty="0" smtClean="0">
                <a:latin typeface="+mj-lt"/>
              </a:rPr>
              <a:t>283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38" y="5883003"/>
            <a:ext cx="900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Beyond other changes the new socket has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more V</a:t>
            </a:r>
            <a:r>
              <a:rPr lang="en-US" sz="1600" baseline="-25000" dirty="0" smtClean="0">
                <a:solidFill>
                  <a:srgbClr val="0070C0"/>
                </a:solidFill>
                <a:latin typeface="+mj-lt"/>
              </a:rPr>
              <a:t>SS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contacts </a:t>
            </a:r>
            <a:r>
              <a:rPr lang="en-US" sz="1600" dirty="0" smtClean="0">
                <a:latin typeface="+mj-lt"/>
              </a:rPr>
              <a:t>(black) for ground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(146 up from 128)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more V</a:t>
            </a:r>
            <a:r>
              <a:rPr lang="en-US" sz="1600" baseline="-25000" dirty="0" smtClean="0">
                <a:solidFill>
                  <a:srgbClr val="0070C0"/>
                </a:solidFill>
                <a:latin typeface="+mj-lt"/>
              </a:rPr>
              <a:t>CC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contacts </a:t>
            </a:r>
            <a:r>
              <a:rPr lang="en-US" sz="1600" dirty="0" smtClean="0">
                <a:latin typeface="+mj-lt"/>
              </a:rPr>
              <a:t>(red) for power (391 up from 377)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to provide more current for up to 6 cores </a:t>
            </a:r>
            <a:r>
              <a:rPr lang="en-US" sz="1600" dirty="0" smtClean="0">
                <a:latin typeface="+mj-lt"/>
              </a:rPr>
              <a:t>(CL)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or up to 8 cores </a:t>
            </a:r>
            <a:r>
              <a:rPr lang="en-US" sz="1600" dirty="0" smtClean="0">
                <a:latin typeface="+mj-lt"/>
              </a:rPr>
              <a:t>(CLR) instead of 4.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(12)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7000" y="3664598"/>
            <a:ext cx="1141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dirty="0" smtClean="0">
                <a:latin typeface="+mj-lt"/>
              </a:rPr>
              <a:t>(CL)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1616" y="5532931"/>
            <a:ext cx="1157689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b="1" dirty="0" smtClean="0">
                <a:latin typeface="+mj-lt"/>
              </a:rPr>
              <a:t>LGA 1151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40681" y="5551223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b="1" dirty="0" smtClean="0">
                <a:latin typeface="+mj-lt"/>
              </a:rPr>
              <a:t>LGA 1151 v2</a:t>
            </a:r>
          </a:p>
        </p:txBody>
      </p:sp>
    </p:spTree>
    <p:extLst>
      <p:ext uri="{BB962C8B-B14F-4D97-AF65-F5344CB8AC3E}">
        <p14:creationId xmlns:p14="http://schemas.microsoft.com/office/powerpoint/2010/main" val="23190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29" t="30748" r="9636" b="6245"/>
          <a:stretch/>
        </p:blipFill>
        <p:spPr>
          <a:xfrm>
            <a:off x="9625" y="1396716"/>
            <a:ext cx="9144000" cy="4417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63" y="516420"/>
            <a:ext cx="8560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2D2D8A"/>
                </a:solidFill>
                <a:latin typeface="Verdana"/>
              </a:rPr>
              <a:t>Example 1: 7 alternative die designs of 4. gen.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Haswell’s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DT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mobile</a:t>
            </a: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models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89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(13)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anandtech.com/doci/9582/9%20-%20Sc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28572" r="10316" b="7682"/>
          <a:stretch/>
        </p:blipFill>
        <p:spPr bwMode="auto">
          <a:xfrm>
            <a:off x="61858" y="1397499"/>
            <a:ext cx="9034013" cy="41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510" y="5695720"/>
            <a:ext cx="3148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</a:rPr>
              <a:t>BGA: Ball Grid Array (to be soldered)</a:t>
            </a:r>
          </a:p>
          <a:p>
            <a:pPr defTabSz="457200"/>
            <a:r>
              <a:rPr lang="en-US" sz="1400" dirty="0">
                <a:solidFill>
                  <a:srgbClr val="000000"/>
                </a:solidFill>
              </a:rPr>
              <a:t>LGA: Land Grid Array (to be </a:t>
            </a:r>
            <a:r>
              <a:rPr lang="en-US" sz="1400" dirty="0" smtClean="0">
                <a:solidFill>
                  <a:srgbClr val="000000"/>
                </a:solidFill>
              </a:rPr>
              <a:t>inserted)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05" y="6235780"/>
            <a:ext cx="884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Dies are characterized by the no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. of cores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GT levels, e.g. 2+2 means: 2 cores + GT 2 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  <a:p>
            <a:pPr defTabSz="457200"/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Graphics Technology level,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etc.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96800"/>
            <a:ext cx="8577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2D2D8A"/>
                </a:solidFill>
                <a:latin typeface="Verdana"/>
              </a:rPr>
              <a:t>Example 2: 5 alternative die designs of 6. gen.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Skylake’s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DT and mobile</a:t>
            </a: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models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19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dirty="0"/>
              <a:t>7.2 Physical implementation of Intel’s Core-based client processor lines </a:t>
            </a:r>
            <a:r>
              <a:rPr lang="en-US" dirty="0" smtClean="0"/>
              <a:t>(14)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91517" y="1970890"/>
            <a:ext cx="779591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5.2 The Thunderbolt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standard and its implementation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789" y="918345"/>
            <a:ext cx="895605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Thunderbolt 3 (TB 3)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makes use of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same physical interface as USB 3 </a:t>
            </a:r>
            <a:r>
              <a:rPr lang="en-US" sz="1600" dirty="0">
                <a:latin typeface="Verdana"/>
              </a:rPr>
              <a:t>but it </a:t>
            </a:r>
            <a:endParaRPr lang="en-US" sz="1600" dirty="0" smtClean="0">
              <a:latin typeface="Verdana"/>
            </a:endParaRPr>
          </a:p>
          <a:p>
            <a:pPr lvl="0" defTabSz="457200"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needs </a:t>
            </a:r>
            <a:r>
              <a:rPr lang="en-US" sz="1600" dirty="0">
                <a:latin typeface="Verdana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dedicated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controller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since TB 3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operates according to a different protocol</a:t>
            </a:r>
          </a:p>
          <a:p>
            <a:pPr lvl="0"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than USB 3.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To indicate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Thunderbolt 3 support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USB-C connectors and sockets supporting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Thunderbolt 3 are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marked by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lightning bolt icon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seen  e.g. in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next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Figures.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75" y="471312"/>
            <a:ext cx="745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5.2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The Thunderbolt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3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standard and its implementation [267]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5.2 The Thunderbolt 3 standard and its </a:t>
            </a:r>
            <a:r>
              <a:rPr lang="en-US" dirty="0" smtClean="0"/>
              <a:t>implementation (1)</a:t>
            </a:r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238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56327</TotalTime>
  <Words>6425</Words>
  <Application>Microsoft Office PowerPoint</Application>
  <PresentationFormat>On-screen Show (4:3)</PresentationFormat>
  <Paragraphs>1160</Paragraphs>
  <Slides>75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Arial</vt:lpstr>
      <vt:lpstr>Calibri</vt:lpstr>
      <vt:lpstr>Symbol</vt:lpstr>
      <vt:lpstr>Times New Roman</vt:lpstr>
      <vt:lpstr>Verdana</vt:lpstr>
      <vt:lpstr>2_Default Design</vt:lpstr>
      <vt:lpstr>1_Default Design</vt:lpstr>
      <vt:lpstr>7_Default Design</vt:lpstr>
      <vt:lpstr>6_Default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5.1 Introduction to the Thunderbolt IO standard (1)</vt:lpstr>
      <vt:lpstr>5.1 Introduction to the Thunderbolt IO standard (2)</vt:lpstr>
      <vt:lpstr>5.1 Introduction to the Thunderbolt IO standard (3)</vt:lpstr>
      <vt:lpstr>PowerPoint Presentation</vt:lpstr>
      <vt:lpstr>5.2 The Thunderbolt 3 standard and its implementation (1)</vt:lpstr>
      <vt:lpstr>5.2 The Thunderbolt 3 standard and its implementation (2)</vt:lpstr>
      <vt:lpstr>5.2 The Thunderbolt 3 standard and its implementation (3)</vt:lpstr>
      <vt:lpstr>5.2 The Thunderbolt 3 standard and its implementation (4)</vt:lpstr>
      <vt:lpstr>5.2 The Thunderbolt 3 standard and its implementation (5)</vt:lpstr>
      <vt:lpstr>5.2 The Thunderbolt 3 standard and its implementation (6)</vt:lpstr>
      <vt:lpstr>5.2 The Thunderbolt 3 standard and its implementation (7)</vt:lpstr>
      <vt:lpstr>5.2 The Thunderbolt 3 standard and its implementation (8)</vt:lpstr>
      <vt:lpstr>5.2 The Thunderbolt 3 standard and its implementation (9)</vt:lpstr>
      <vt:lpstr>5.2 The Thunderbolt 3 standard and its implementation (10)</vt:lpstr>
      <vt:lpstr>PowerPoint Presentation</vt:lpstr>
      <vt:lpstr>5.3 The Thunderbolt 4 standard and its implementation (1)</vt:lpstr>
      <vt:lpstr>5.3 The Thunderbolt 4 standard and its implementation (2)</vt:lpstr>
      <vt:lpstr>5.3 The Thunderbolt 4 standard and its implementation (3)</vt:lpstr>
      <vt:lpstr>5.3 The Thunderbolt 4 standard and its implementation (4)</vt:lpstr>
      <vt:lpstr>5.3 The Thunderbolt 4 standard and its implementation (5)</vt:lpstr>
      <vt:lpstr>5.3 The Thunderbolt 4 standard and its implementation (6)</vt:lpstr>
      <vt:lpstr>5.3 The Thunderbolt 4 standard and its implementation (7)</vt:lpstr>
      <vt:lpstr>5.3 The Thunderbolt 4 standard and its implementation (8)</vt:lpstr>
      <vt:lpstr>5.3 The Thunderbolt 4 standard and its implementation (9)</vt:lpstr>
      <vt:lpstr>5.3 The Thunderbolt 4 standard and its implementation (10)</vt:lpstr>
      <vt:lpstr>PowerPoint Presentation</vt:lpstr>
      <vt:lpstr>6. Wi-Fi 6 support ()</vt:lpstr>
      <vt:lpstr>6. Wi-Fi 6 support (2)</vt:lpstr>
      <vt:lpstr>6. Wi-Fi 6 support (3)</vt:lpstr>
      <vt:lpstr>6. Wi-Fi 6 support (4)</vt:lpstr>
      <vt:lpstr>6. Wi-Fi 6 support (5)</vt:lpstr>
      <vt:lpstr>6. Wi-Fi 6 support (6)</vt:lpstr>
      <vt:lpstr>6. Wi-Fi 6 support (7)</vt:lpstr>
      <vt:lpstr>6. Wi-Fi 6 support (8)</vt:lpstr>
      <vt:lpstr>6. Wi-Fi 6 support (9)</vt:lpstr>
      <vt:lpstr>6. Wi-Fi 6 support (10)</vt:lpstr>
      <vt:lpstr>6. Wi-Fi 6 support (11)</vt:lpstr>
      <vt:lpstr>6. Wi-Fi 6 support (12)</vt:lpstr>
      <vt:lpstr>6. Wi-Fi 6 support (13)</vt:lpstr>
      <vt:lpstr>6. Wi-Fi 6 support (14)</vt:lpstr>
      <vt:lpstr>6. Wi-Fi 6 support (15)</vt:lpstr>
      <vt:lpstr>6. Wi-Fi 6 support (16)</vt:lpstr>
      <vt:lpstr>6. Wi-Fi 6 support (17)</vt:lpstr>
      <vt:lpstr>6. Wi-Fi 6 support (18)</vt:lpstr>
      <vt:lpstr>6. Wi-Fi 6 support (19)</vt:lpstr>
      <vt:lpstr>PowerPoint Presentation</vt:lpstr>
      <vt:lpstr>PowerPoint Presentation</vt:lpstr>
      <vt:lpstr>7.1 Processor sockets and packages (1)</vt:lpstr>
      <vt:lpstr>7.1 Processor sockets and packages (2)</vt:lpstr>
      <vt:lpstr>7.1 Processor sockets and packages (3)</vt:lpstr>
      <vt:lpstr>7.1 Processor sockets and packages (4)</vt:lpstr>
      <vt:lpstr>7.1 Processor sockets and packages (5)</vt:lpstr>
      <vt:lpstr>7.1 Processor sockets and packages (6)</vt:lpstr>
      <vt:lpstr>7.1 Processor sockets and packages (7)</vt:lpstr>
      <vt:lpstr>7.1 Processor sockets and packages (8)</vt:lpstr>
      <vt:lpstr>7.1 Processor sockets and packages (9)</vt:lpstr>
      <vt:lpstr>PowerPoint Presentation</vt:lpstr>
      <vt:lpstr>7.2 Physical implementation of Intel’s Core-based client processor lines (1)</vt:lpstr>
      <vt:lpstr>7.2 Physical implementation of Intel’s Core-based client processor lines (2)</vt:lpstr>
      <vt:lpstr>7.2 Physical implementation of Intel’s Core-based client processor lines (3)</vt:lpstr>
      <vt:lpstr>7.2 Physical implementation of Intel’s Core-based client processor lines (4)</vt:lpstr>
      <vt:lpstr>7.2 Physical implementation of Intel’s Core-based client processor lines (5)</vt:lpstr>
      <vt:lpstr>7.2 Physical implementation of Intel’s Core-based client processor lines (6)</vt:lpstr>
      <vt:lpstr>7.2 Physical implementation of Intel’s Core-based client processor lines (7)</vt:lpstr>
      <vt:lpstr>7.2 Physical implementation of Intel’s Core-based client processor lines (8)</vt:lpstr>
      <vt:lpstr>7.2 Physical implementation of Intel’s Core-based client processor lines (9)</vt:lpstr>
      <vt:lpstr>7.2 Physical implementation of Intel’s Core-based client processor lines (10)</vt:lpstr>
      <vt:lpstr>7.2 Physical implementation of Intel’s Core-based client processor lines (11)</vt:lpstr>
      <vt:lpstr>7.2 Physical implementation of Intel’s Core-based client processor lines (12)</vt:lpstr>
      <vt:lpstr>7.2 Physical implementation of Intel’s Core-based client processor lines (13)</vt:lpstr>
      <vt:lpstr>7.2 Physical implementation of Intel’s Core-based client processor lines (14)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Bácskai Zsuzsanna</dc:creator>
  <cp:lastModifiedBy>sima</cp:lastModifiedBy>
  <cp:revision>1119</cp:revision>
  <cp:lastPrinted>2020-11-26T10:06:35Z</cp:lastPrinted>
  <dcterms:created xsi:type="dcterms:W3CDTF">2019-07-25T11:31:22Z</dcterms:created>
  <dcterms:modified xsi:type="dcterms:W3CDTF">2020-12-02T02:07:09Z</dcterms:modified>
</cp:coreProperties>
</file>