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1"/>
    <p:sldMasterId id="2147483735" r:id="rId2"/>
  </p:sldMasterIdLst>
  <p:notesMasterIdLst>
    <p:notesMasterId r:id="rId140"/>
  </p:notesMasterIdLst>
  <p:sldIdLst>
    <p:sldId id="1427" r:id="rId3"/>
    <p:sldId id="1428" r:id="rId4"/>
    <p:sldId id="1430" r:id="rId5"/>
    <p:sldId id="1886" r:id="rId6"/>
    <p:sldId id="1431" r:id="rId7"/>
    <p:sldId id="2330" r:id="rId8"/>
    <p:sldId id="2323" r:id="rId9"/>
    <p:sldId id="2324" r:id="rId10"/>
    <p:sldId id="2325" r:id="rId11"/>
    <p:sldId id="1098" r:id="rId12"/>
    <p:sldId id="1432" r:id="rId13"/>
    <p:sldId id="2290" r:id="rId14"/>
    <p:sldId id="533" r:id="rId15"/>
    <p:sldId id="1703" r:id="rId16"/>
    <p:sldId id="1722" r:id="rId17"/>
    <p:sldId id="2341" r:id="rId18"/>
    <p:sldId id="1690" r:id="rId19"/>
    <p:sldId id="1723" r:id="rId20"/>
    <p:sldId id="1691" r:id="rId21"/>
    <p:sldId id="1697" r:id="rId22"/>
    <p:sldId id="1698" r:id="rId23"/>
    <p:sldId id="2144" r:id="rId24"/>
    <p:sldId id="1943" r:id="rId25"/>
    <p:sldId id="1696" r:id="rId26"/>
    <p:sldId id="1694" r:id="rId27"/>
    <p:sldId id="1784" r:id="rId28"/>
    <p:sldId id="2359" r:id="rId29"/>
    <p:sldId id="1705" r:id="rId30"/>
    <p:sldId id="1706" r:id="rId31"/>
    <p:sldId id="1707" r:id="rId32"/>
    <p:sldId id="1483" r:id="rId33"/>
    <p:sldId id="357" r:id="rId34"/>
    <p:sldId id="354" r:id="rId35"/>
    <p:sldId id="2208" r:id="rId36"/>
    <p:sldId id="2209" r:id="rId37"/>
    <p:sldId id="2333" r:id="rId38"/>
    <p:sldId id="2343" r:id="rId39"/>
    <p:sldId id="2213" r:id="rId40"/>
    <p:sldId id="2348" r:id="rId41"/>
    <p:sldId id="2349" r:id="rId42"/>
    <p:sldId id="2334" r:id="rId43"/>
    <p:sldId id="2335" r:id="rId44"/>
    <p:sldId id="2350" r:id="rId45"/>
    <p:sldId id="2360" r:id="rId46"/>
    <p:sldId id="2351" r:id="rId47"/>
    <p:sldId id="2352" r:id="rId48"/>
    <p:sldId id="2353" r:id="rId49"/>
    <p:sldId id="2355" r:id="rId50"/>
    <p:sldId id="2356" r:id="rId51"/>
    <p:sldId id="2085" r:id="rId52"/>
    <p:sldId id="2086" r:id="rId53"/>
    <p:sldId id="2139" r:id="rId54"/>
    <p:sldId id="2140" r:id="rId55"/>
    <p:sldId id="2142" r:id="rId56"/>
    <p:sldId id="2091" r:id="rId57"/>
    <p:sldId id="2370" r:id="rId58"/>
    <p:sldId id="2146" r:id="rId59"/>
    <p:sldId id="2309" r:id="rId60"/>
    <p:sldId id="2202" r:id="rId61"/>
    <p:sldId id="2363" r:id="rId62"/>
    <p:sldId id="2362" r:id="rId63"/>
    <p:sldId id="2087" r:id="rId64"/>
    <p:sldId id="2055" r:id="rId65"/>
    <p:sldId id="2358" r:id="rId66"/>
    <p:sldId id="2092" r:id="rId67"/>
    <p:sldId id="2093" r:id="rId68"/>
    <p:sldId id="2094" r:id="rId69"/>
    <p:sldId id="2095" r:id="rId70"/>
    <p:sldId id="2148" r:id="rId71"/>
    <p:sldId id="2100" r:id="rId72"/>
    <p:sldId id="2101" r:id="rId73"/>
    <p:sldId id="2103" r:id="rId74"/>
    <p:sldId id="2104" r:id="rId75"/>
    <p:sldId id="2112" r:id="rId76"/>
    <p:sldId id="2310" r:id="rId77"/>
    <p:sldId id="2078" r:id="rId78"/>
    <p:sldId id="2119" r:id="rId79"/>
    <p:sldId id="2088" r:id="rId80"/>
    <p:sldId id="2079" r:id="rId81"/>
    <p:sldId id="2371" r:id="rId82"/>
    <p:sldId id="2372" r:id="rId83"/>
    <p:sldId id="2080" r:id="rId84"/>
    <p:sldId id="2089" r:id="rId85"/>
    <p:sldId id="2069" r:id="rId86"/>
    <p:sldId id="2365" r:id="rId87"/>
    <p:sldId id="2366" r:id="rId88"/>
    <p:sldId id="2315" r:id="rId89"/>
    <p:sldId id="2367" r:id="rId90"/>
    <p:sldId id="2150" r:id="rId91"/>
    <p:sldId id="2158" r:id="rId92"/>
    <p:sldId id="2161" r:id="rId93"/>
    <p:sldId id="2162" r:id="rId94"/>
    <p:sldId id="2201" r:id="rId95"/>
    <p:sldId id="2169" r:id="rId96"/>
    <p:sldId id="2077" r:id="rId97"/>
    <p:sldId id="2175" r:id="rId98"/>
    <p:sldId id="2373" r:id="rId99"/>
    <p:sldId id="2138" r:id="rId100"/>
    <p:sldId id="2184" r:id="rId101"/>
    <p:sldId id="2180" r:id="rId102"/>
    <p:sldId id="480" r:id="rId103"/>
    <p:sldId id="805" r:id="rId104"/>
    <p:sldId id="1769" r:id="rId105"/>
    <p:sldId id="811" r:id="rId106"/>
    <p:sldId id="1052" r:id="rId107"/>
    <p:sldId id="1057" r:id="rId108"/>
    <p:sldId id="1053" r:id="rId109"/>
    <p:sldId id="1813" r:id="rId110"/>
    <p:sldId id="1811" r:id="rId111"/>
    <p:sldId id="1812" r:id="rId112"/>
    <p:sldId id="1809" r:id="rId113"/>
    <p:sldId id="1814" r:id="rId114"/>
    <p:sldId id="1810" r:id="rId115"/>
    <p:sldId id="1815" r:id="rId116"/>
    <p:sldId id="387" r:id="rId117"/>
    <p:sldId id="830" r:id="rId118"/>
    <p:sldId id="831" r:id="rId119"/>
    <p:sldId id="832" r:id="rId120"/>
    <p:sldId id="833" r:id="rId121"/>
    <p:sldId id="841" r:id="rId122"/>
    <p:sldId id="1011" r:id="rId123"/>
    <p:sldId id="1099" r:id="rId124"/>
    <p:sldId id="1143" r:id="rId125"/>
    <p:sldId id="1199" r:id="rId126"/>
    <p:sldId id="1310" r:id="rId127"/>
    <p:sldId id="1361" r:id="rId128"/>
    <p:sldId id="1484" r:id="rId129"/>
    <p:sldId id="1543" r:id="rId130"/>
    <p:sldId id="1621" r:id="rId131"/>
    <p:sldId id="1674" r:id="rId132"/>
    <p:sldId id="2303" r:id="rId133"/>
    <p:sldId id="2304" r:id="rId134"/>
    <p:sldId id="2305" r:id="rId135"/>
    <p:sldId id="2306" r:id="rId136"/>
    <p:sldId id="2307" r:id="rId137"/>
    <p:sldId id="2308" r:id="rId138"/>
    <p:sldId id="2331" r:id="rId139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E41EC5F-6ECF-4FF1-801D-351F9CA14121}">
          <p14:sldIdLst>
            <p14:sldId id="1427"/>
            <p14:sldId id="1428"/>
            <p14:sldId id="1430"/>
            <p14:sldId id="1886"/>
            <p14:sldId id="1431"/>
            <p14:sldId id="2330"/>
            <p14:sldId id="2323"/>
            <p14:sldId id="2324"/>
            <p14:sldId id="2325"/>
            <p14:sldId id="1098"/>
            <p14:sldId id="1432"/>
            <p14:sldId id="2290"/>
            <p14:sldId id="533"/>
            <p14:sldId id="1703"/>
            <p14:sldId id="1722"/>
            <p14:sldId id="2341"/>
            <p14:sldId id="1690"/>
            <p14:sldId id="1723"/>
            <p14:sldId id="1691"/>
            <p14:sldId id="1697"/>
            <p14:sldId id="1698"/>
            <p14:sldId id="2144"/>
          </p14:sldIdLst>
        </p14:section>
        <p14:section name="Untitled Section" id="{D940B727-8944-4971-9FBC-B7E4136B4A13}">
          <p14:sldIdLst/>
        </p14:section>
        <p14:section name="Untitled Section" id="{E7C11EAF-4AA3-4FBC-987A-76121464EE8B}">
          <p14:sldIdLst>
            <p14:sldId id="1943"/>
            <p14:sldId id="1696"/>
            <p14:sldId id="1694"/>
            <p14:sldId id="1784"/>
            <p14:sldId id="2359"/>
            <p14:sldId id="1705"/>
            <p14:sldId id="1706"/>
            <p14:sldId id="1707"/>
            <p14:sldId id="1483"/>
            <p14:sldId id="357"/>
            <p14:sldId id="354"/>
            <p14:sldId id="2208"/>
            <p14:sldId id="2209"/>
            <p14:sldId id="2333"/>
            <p14:sldId id="2343"/>
            <p14:sldId id="2213"/>
            <p14:sldId id="2348"/>
            <p14:sldId id="2349"/>
            <p14:sldId id="2334"/>
            <p14:sldId id="2335"/>
            <p14:sldId id="2350"/>
            <p14:sldId id="2360"/>
            <p14:sldId id="2351"/>
            <p14:sldId id="2352"/>
            <p14:sldId id="2353"/>
            <p14:sldId id="2355"/>
            <p14:sldId id="2356"/>
            <p14:sldId id="2085"/>
            <p14:sldId id="2086"/>
            <p14:sldId id="2139"/>
            <p14:sldId id="2140"/>
            <p14:sldId id="2142"/>
            <p14:sldId id="2091"/>
            <p14:sldId id="2370"/>
            <p14:sldId id="2146"/>
            <p14:sldId id="2309"/>
            <p14:sldId id="2202"/>
            <p14:sldId id="2363"/>
            <p14:sldId id="2362"/>
            <p14:sldId id="2087"/>
            <p14:sldId id="2055"/>
            <p14:sldId id="2358"/>
            <p14:sldId id="2092"/>
            <p14:sldId id="2093"/>
            <p14:sldId id="2094"/>
            <p14:sldId id="2095"/>
            <p14:sldId id="2148"/>
            <p14:sldId id="2100"/>
            <p14:sldId id="2101"/>
            <p14:sldId id="2103"/>
            <p14:sldId id="2104"/>
            <p14:sldId id="2112"/>
            <p14:sldId id="2310"/>
            <p14:sldId id="2078"/>
            <p14:sldId id="2119"/>
            <p14:sldId id="2088"/>
            <p14:sldId id="2079"/>
            <p14:sldId id="2371"/>
            <p14:sldId id="2372"/>
            <p14:sldId id="2080"/>
            <p14:sldId id="2089"/>
            <p14:sldId id="2069"/>
            <p14:sldId id="2365"/>
            <p14:sldId id="2366"/>
            <p14:sldId id="2315"/>
            <p14:sldId id="2367"/>
            <p14:sldId id="2150"/>
            <p14:sldId id="2158"/>
            <p14:sldId id="2161"/>
            <p14:sldId id="2162"/>
            <p14:sldId id="2201"/>
            <p14:sldId id="2169"/>
            <p14:sldId id="2077"/>
            <p14:sldId id="2175"/>
            <p14:sldId id="2373"/>
            <p14:sldId id="2138"/>
            <p14:sldId id="2184"/>
            <p14:sldId id="2180"/>
            <p14:sldId id="480"/>
            <p14:sldId id="805"/>
            <p14:sldId id="1769"/>
            <p14:sldId id="811"/>
            <p14:sldId id="1052"/>
            <p14:sldId id="1057"/>
            <p14:sldId id="1053"/>
            <p14:sldId id="1813"/>
            <p14:sldId id="1811"/>
            <p14:sldId id="1812"/>
            <p14:sldId id="1809"/>
            <p14:sldId id="1814"/>
            <p14:sldId id="1810"/>
            <p14:sldId id="1815"/>
            <p14:sldId id="387"/>
            <p14:sldId id="830"/>
            <p14:sldId id="831"/>
            <p14:sldId id="832"/>
            <p14:sldId id="833"/>
            <p14:sldId id="841"/>
            <p14:sldId id="1011"/>
            <p14:sldId id="1099"/>
            <p14:sldId id="1143"/>
            <p14:sldId id="1199"/>
            <p14:sldId id="1310"/>
            <p14:sldId id="1361"/>
            <p14:sldId id="1484"/>
            <p14:sldId id="1543"/>
            <p14:sldId id="1621"/>
            <p14:sldId id="1674"/>
            <p14:sldId id="2303"/>
            <p14:sldId id="2304"/>
            <p14:sldId id="2305"/>
            <p14:sldId id="2306"/>
            <p14:sldId id="2307"/>
            <p14:sldId id="2308"/>
            <p14:sldId id="23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2" userDrawn="1">
          <p15:clr>
            <a:srgbClr val="A4A3A4"/>
          </p15:clr>
        </p15:guide>
        <p15:guide id="2" pos="204" userDrawn="1">
          <p15:clr>
            <a:srgbClr val="A4A3A4"/>
          </p15:clr>
        </p15:guide>
        <p15:guide id="3" pos="5465" userDrawn="1">
          <p15:clr>
            <a:srgbClr val="A4A3A4"/>
          </p15:clr>
        </p15:guide>
        <p15:guide id="5" pos="5760" userDrawn="1">
          <p15:clr>
            <a:srgbClr val="A4A3A4"/>
          </p15:clr>
        </p15:guide>
        <p15:guide id="6" pos="2925" userDrawn="1">
          <p15:clr>
            <a:srgbClr val="A4A3A4"/>
          </p15:clr>
        </p15:guide>
        <p15:guide id="7" orient="horz" pos="1706" userDrawn="1">
          <p15:clr>
            <a:srgbClr val="A4A3A4"/>
          </p15:clr>
        </p15:guide>
        <p15:guide id="8" orient="horz" pos="2931" userDrawn="1">
          <p15:clr>
            <a:srgbClr val="A4A3A4"/>
          </p15:clr>
        </p15:guide>
        <p15:guide id="9" orient="horz" pos="391" userDrawn="1">
          <p15:clr>
            <a:srgbClr val="A4A3A4"/>
          </p15:clr>
        </p15:guide>
        <p15:guide id="11" pos="68" userDrawn="1">
          <p15:clr>
            <a:srgbClr val="A4A3A4"/>
          </p15:clr>
        </p15:guide>
        <p15:guide id="12" orient="horz" pos="459" userDrawn="1">
          <p15:clr>
            <a:srgbClr val="A4A3A4"/>
          </p15:clr>
        </p15:guide>
        <p15:guide id="13" pos="657" userDrawn="1">
          <p15:clr>
            <a:srgbClr val="A4A3A4"/>
          </p15:clr>
        </p15:guide>
        <p15:guide id="14" pos="1995" userDrawn="1">
          <p15:clr>
            <a:srgbClr val="A4A3A4"/>
          </p15:clr>
        </p15:guide>
        <p15:guide id="15" orient="horz" pos="265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CB3"/>
    <a:srgbClr val="CCECFF"/>
    <a:srgbClr val="00B6F6"/>
    <a:srgbClr val="CC9900"/>
    <a:srgbClr val="00B0F0"/>
    <a:srgbClr val="15C2FF"/>
    <a:srgbClr val="343434"/>
    <a:srgbClr val="7F7F7F"/>
    <a:srgbClr val="000000"/>
    <a:srgbClr val="2295A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508" autoAdjust="0"/>
    <p:restoredTop sz="94103" autoAdjust="0"/>
  </p:normalViewPr>
  <p:slideViewPr>
    <p:cSldViewPr snapToGrid="0" showGuides="1">
      <p:cViewPr varScale="1">
        <p:scale>
          <a:sx n="66" d="100"/>
          <a:sy n="66" d="100"/>
        </p:scale>
        <p:origin x="752" y="32"/>
      </p:cViewPr>
      <p:guideLst>
        <p:guide orient="horz" pos="312"/>
        <p:guide pos="204"/>
        <p:guide pos="5465"/>
        <p:guide pos="5760"/>
        <p:guide pos="2925"/>
        <p:guide orient="horz" pos="1706"/>
        <p:guide orient="horz" pos="2931"/>
        <p:guide orient="horz" pos="391"/>
        <p:guide pos="68"/>
        <p:guide orient="horz" pos="459"/>
        <p:guide pos="657"/>
        <p:guide pos="1995"/>
        <p:guide orient="horz" pos="2659"/>
      </p:guideLst>
    </p:cSldViewPr>
  </p:slideViewPr>
  <p:outlineViewPr>
    <p:cViewPr>
      <p:scale>
        <a:sx n="33" d="100"/>
        <a:sy n="33" d="100"/>
      </p:scale>
      <p:origin x="0" y="-256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888"/>
    </p:cViewPr>
  </p:sorterViewPr>
  <p:notesViewPr>
    <p:cSldViewPr snapToGrid="0" showGuides="1">
      <p:cViewPr varScale="1">
        <p:scale>
          <a:sx n="47" d="100"/>
          <a:sy n="47" d="100"/>
        </p:scale>
        <p:origin x="272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609" Type="http://schemas.microsoft.com/office/2015/10/relationships/revisionInfo" Target="revisionInfo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viewProps" Target="viewProps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6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1018C-EF41-47B0-A13A-9B4580E3A893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640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6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9E94A-4075-4EAE-BD4E-B0683DA43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29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199984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101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101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216393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4BFD9A7-FAC6-4B51-A12F-D29D77A0AC1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115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BA6813A-948D-418C-8852-D24B0D7AD728}" type="slidenum">
              <a:rPr lang="en-US" alt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115</a:t>
            </a:fld>
            <a:endParaRPr lang="en-US" alt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690583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072866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5298" indent="-282807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1227" indent="-226245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3718" indent="-226245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6209" indent="-226245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8700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41190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3681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6172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E6829695-17F4-4618-A344-FF59FA129E4F}" type="slidenum">
              <a:rPr lang="en-US" sz="1200">
                <a:solidFill>
                  <a:prstClr val="black"/>
                </a:solidFill>
                <a:latin typeface="Arial" charset="0"/>
              </a:rPr>
              <a:pPr eaLnBrk="1" hangingPunct="1"/>
              <a:t>7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9923" name="Rectangle 7"/>
          <p:cNvSpPr txBox="1">
            <a:spLocks noGrp="1" noChangeArrowheads="1"/>
          </p:cNvSpPr>
          <p:nvPr/>
        </p:nvSpPr>
        <p:spPr bwMode="auto">
          <a:xfrm>
            <a:off x="3849088" y="9433808"/>
            <a:ext cx="2943869" cy="49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fld id="{C94DA690-F93F-4547-9586-4C26813D1A75}" type="slidenum">
              <a:rPr lang="en-US" sz="1200">
                <a:solidFill>
                  <a:prstClr val="black"/>
                </a:solidFill>
                <a:latin typeface="Arial" charset="0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t>7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9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68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157357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044983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369156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142083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915246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542369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864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365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592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110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298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15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69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57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02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89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790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867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34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20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756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6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03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76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286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538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665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34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009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46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4EBC40-5D11-414E-958E-8FFB8B8F5D2A}" type="slidenum">
              <a:rPr lang="en-US" altLang="en-US" sz="1400">
                <a:solidFill>
                  <a:srgbClr val="FFFFFF"/>
                </a:solidFill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4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14344" y="3334083"/>
            <a:ext cx="6705600" cy="3268663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altLang="en-US" dirty="0" err="1">
                <a:solidFill>
                  <a:schemeClr val="bg1"/>
                </a:solidFill>
                <a:latin typeface="Verdana" pitchFamily="34" charset="0"/>
              </a:rPr>
              <a:t>Dezső</a:t>
            </a:r>
            <a:r>
              <a:rPr lang="hu-HU" altLang="en-US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hu-HU" altLang="en-US" dirty="0" smtClean="0">
                <a:solidFill>
                  <a:schemeClr val="bg1"/>
                </a:solidFill>
                <a:latin typeface="Verdana" pitchFamily="34" charset="0"/>
              </a:rPr>
              <a:t>Sima</a:t>
            </a:r>
            <a:endParaRPr lang="hu-HU" altLang="en-US" dirty="0">
              <a:solidFill>
                <a:schemeClr val="accent2"/>
              </a:solidFill>
              <a:latin typeface="Verdana" pitchFamily="34" charset="0"/>
            </a:endParaRPr>
          </a:p>
          <a:p>
            <a:pPr eaLnBrk="1" hangingPunct="1">
              <a:spcAft>
                <a:spcPts val="5400"/>
              </a:spcAft>
            </a:pPr>
            <a:endParaRPr lang="hu-HU" altLang="en-US" dirty="0">
              <a:solidFill>
                <a:schemeClr val="accent2"/>
              </a:solidFill>
              <a:latin typeface="Verdana" pitchFamily="34" charset="0"/>
            </a:endParaRPr>
          </a:p>
          <a:p>
            <a:pPr eaLnBrk="1" hangingPunct="1">
              <a:spcAft>
                <a:spcPct val="25000"/>
              </a:spcAft>
            </a:pPr>
            <a:r>
              <a:rPr lang="en-US" altLang="en-US" dirty="0" smtClean="0">
                <a:solidFill>
                  <a:schemeClr val="bg1"/>
                </a:solidFill>
                <a:latin typeface="Verdana" pitchFamily="34" charset="0"/>
              </a:rPr>
              <a:t>August 2020</a:t>
            </a:r>
            <a:endParaRPr lang="hu-HU" altLang="en-US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4092238" y="6357938"/>
            <a:ext cx="9510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(Ver. 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3.0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7082305" y="6372225"/>
            <a:ext cx="19389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  <a:sym typeface="Symbol" pitchFamily="18" charset="2"/>
              </a:rPr>
              <a:t>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Sima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Dezső, </a:t>
            </a:r>
            <a:r>
              <a:rPr kumimoji="0" lang="hu-HU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20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-19252" y="1203554"/>
            <a:ext cx="9159273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AMD’s </a:t>
            </a:r>
            <a:r>
              <a:rPr kumimoji="0" lang="en-US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Zen processor family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(Family 17h)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400" dirty="0" smtClean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Lecture</a:t>
            </a:r>
            <a:endParaRPr kumimoji="0" lang="hu-HU" altLang="en-US" sz="3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9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1250"/>
          <a:stretch/>
        </p:blipFill>
        <p:spPr>
          <a:xfrm>
            <a:off x="0" y="1425391"/>
            <a:ext cx="9144000" cy="486603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1. </a:t>
            </a:r>
            <a:r>
              <a:rPr lang="en-US" sz="1600" dirty="0"/>
              <a:t>Introduction</a:t>
            </a:r>
            <a:r>
              <a:rPr lang="hu-HU" sz="1600" dirty="0"/>
              <a:t> </a:t>
            </a:r>
            <a:r>
              <a:rPr lang="hu-HU" sz="1600" dirty="0" smtClean="0"/>
              <a:t>(</a:t>
            </a:r>
            <a:r>
              <a:rPr lang="en-US" sz="1600" dirty="0" smtClean="0"/>
              <a:t>7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3212" y="498289"/>
            <a:ext cx="192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1. Introduction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9521" y="821285"/>
            <a:ext cx="473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solidFill>
                  <a:schemeClr val="accent6"/>
                </a:solidFill>
                <a:latin typeface="+mj-lt"/>
              </a:rPr>
              <a:t>AMD's unit shares on the world market </a:t>
            </a:r>
            <a:r>
              <a:rPr lang="en-US" sz="1600" dirty="0">
                <a:latin typeface="+mj-lt"/>
              </a:rPr>
              <a:t>[51]</a:t>
            </a:r>
          </a:p>
        </p:txBody>
      </p:sp>
    </p:spTree>
    <p:extLst>
      <p:ext uri="{BB962C8B-B14F-4D97-AF65-F5344CB8AC3E}">
        <p14:creationId xmlns:p14="http://schemas.microsoft.com/office/powerpoint/2010/main" val="410364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3.4 </a:t>
            </a: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Building blocks of 3. gen. (Zen2 based) processors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(16)</a:t>
            </a:r>
            <a:endParaRPr lang="en-US" sz="16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41147" y="1296085"/>
          <a:ext cx="7623207" cy="3263929"/>
        </p:xfrm>
        <a:graphic>
          <a:graphicData uri="http://schemas.openxmlformats.org/drawingml/2006/table">
            <a:tbl>
              <a:tblPr/>
              <a:tblGrid>
                <a:gridCol w="2521819">
                  <a:extLst>
                    <a:ext uri="{9D8B030D-6E8A-4147-A177-3AD203B41FA5}">
                      <a16:colId xmlns:a16="http://schemas.microsoft.com/office/drawing/2014/main" val="2600887022"/>
                    </a:ext>
                  </a:extLst>
                </a:gridCol>
                <a:gridCol w="2449400">
                  <a:extLst>
                    <a:ext uri="{9D8B030D-6E8A-4147-A177-3AD203B41FA5}">
                      <a16:colId xmlns:a16="http://schemas.microsoft.com/office/drawing/2014/main" val="2225463921"/>
                    </a:ext>
                  </a:extLst>
                </a:gridCol>
                <a:gridCol w="2651988">
                  <a:extLst>
                    <a:ext uri="{9D8B030D-6E8A-4147-A177-3AD203B41FA5}">
                      <a16:colId xmlns:a16="http://schemas.microsoft.com/office/drawing/2014/main" val="406356184"/>
                    </a:ext>
                  </a:extLst>
                </a:gridCol>
              </a:tblGrid>
              <a:tr h="4749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 smtClean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Part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inherit"/>
                      </a:endParaRPr>
                    </a:p>
                  </a:txBody>
                  <a:tcPr marL="63874" marR="63874" marT="63874" marB="63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 smtClean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Total transistor count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inherit"/>
                      </a:endParaRPr>
                    </a:p>
                  </a:txBody>
                  <a:tcPr marL="63874" marR="63874" marT="63874" marB="63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 smtClean="0">
                          <a:solidFill>
                            <a:schemeClr val="bg1"/>
                          </a:solidFill>
                          <a:effectLst/>
                          <a:latin typeface="inherit"/>
                        </a:rPr>
                        <a:t>Total die size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inherit"/>
                      </a:endParaRPr>
                    </a:p>
                  </a:txBody>
                  <a:tcPr marL="65699" marR="65699" marT="32850" marB="32850" anchor="ctr">
                    <a:lnL>
                      <a:noFill/>
                    </a:lnL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4509486"/>
                  </a:ext>
                </a:extLst>
              </a:tr>
              <a:tr h="2704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>
                          <a:effectLst/>
                          <a:latin typeface="inherit"/>
                        </a:rPr>
                        <a:t>CCD</a:t>
                      </a:r>
                    </a:p>
                  </a:txBody>
                  <a:tcPr marL="63874" marR="63874" marT="32850" marB="328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>
                          <a:effectLst/>
                          <a:latin typeface="inherit"/>
                        </a:rPr>
                        <a:t>3.9 billion</a:t>
                      </a:r>
                    </a:p>
                  </a:txBody>
                  <a:tcPr marL="63874" marR="63874" marT="63874" marB="63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>
                          <a:effectLst/>
                          <a:latin typeface="inherit"/>
                        </a:rPr>
                        <a:t>74 mm²</a:t>
                      </a:r>
                    </a:p>
                  </a:txBody>
                  <a:tcPr marL="63874" marR="63874" marT="63874" marB="63874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4564197"/>
                  </a:ext>
                </a:extLst>
              </a:tr>
              <a:tr h="5208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IOD (Epyc)</a:t>
                      </a:r>
                    </a:p>
                  </a:txBody>
                  <a:tcPr marL="63874" marR="63874" marT="32850" marB="328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>
                          <a:effectLst/>
                          <a:latin typeface="inherit"/>
                        </a:rPr>
                        <a:t>8.34 billion</a:t>
                      </a:r>
                    </a:p>
                  </a:txBody>
                  <a:tcPr marL="63874" marR="63874" marT="63874" marB="63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>
                          <a:effectLst/>
                          <a:latin typeface="inherit"/>
                        </a:rPr>
                        <a:t>416 mm²</a:t>
                      </a:r>
                    </a:p>
                  </a:txBody>
                  <a:tcPr marL="63874" marR="63874" marT="63874" marB="63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5384333"/>
                  </a:ext>
                </a:extLst>
              </a:tr>
              <a:tr h="5208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 err="1" smtClean="0">
                          <a:effectLst/>
                          <a:latin typeface="inherit"/>
                        </a:rPr>
                        <a:t>cIOD</a:t>
                      </a:r>
                      <a:r>
                        <a:rPr lang="en-US" sz="1400" b="0" dirty="0" smtClean="0">
                          <a:effectLst/>
                          <a:latin typeface="inherit"/>
                        </a:rPr>
                        <a:t> </a:t>
                      </a:r>
                      <a:r>
                        <a:rPr lang="en-US" sz="1400" b="0" dirty="0">
                          <a:effectLst/>
                          <a:latin typeface="inherit"/>
                        </a:rPr>
                        <a:t>(Ryzen)</a:t>
                      </a:r>
                    </a:p>
                  </a:txBody>
                  <a:tcPr marL="63874" marR="63874" marT="32850" marB="328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>
                          <a:effectLst/>
                          <a:latin typeface="inherit"/>
                        </a:rPr>
                        <a:t>2.09 billion</a:t>
                      </a:r>
                    </a:p>
                  </a:txBody>
                  <a:tcPr marL="63874" marR="63874" marT="63874" marB="63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>
                          <a:effectLst/>
                          <a:latin typeface="inherit"/>
                        </a:rPr>
                        <a:t>125 mm²</a:t>
                      </a:r>
                    </a:p>
                  </a:txBody>
                  <a:tcPr marL="63874" marR="63874" marT="63874" marB="63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938107"/>
                  </a:ext>
                </a:extLst>
              </a:tr>
              <a:tr h="3645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 smtClean="0">
                          <a:effectLst/>
                          <a:latin typeface="inherit"/>
                        </a:rPr>
                        <a:t>EPYC</a:t>
                      </a:r>
                      <a:endParaRPr lang="en-US" sz="1400" b="0" dirty="0">
                        <a:effectLst/>
                        <a:latin typeface="inherit"/>
                      </a:endParaRPr>
                    </a:p>
                  </a:txBody>
                  <a:tcPr marL="63874" marR="63874" marT="32850" marB="328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 smtClean="0">
                          <a:effectLst/>
                          <a:latin typeface="inherit"/>
                        </a:rPr>
                        <a:t>8x3.9+8.34 = 39.54 billion</a:t>
                      </a:r>
                      <a:endParaRPr lang="en-US" sz="1400" b="0" dirty="0">
                        <a:effectLst/>
                        <a:latin typeface="inherit"/>
                      </a:endParaRPr>
                    </a:p>
                  </a:txBody>
                  <a:tcPr marL="63874" marR="63874" marT="63874" marB="63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 smtClean="0">
                          <a:effectLst/>
                          <a:latin typeface="inherit"/>
                        </a:rPr>
                        <a:t>8x74+416 =</a:t>
                      </a:r>
                      <a:r>
                        <a:rPr lang="en-US" sz="1400" b="0" baseline="0" dirty="0" smtClean="0">
                          <a:effectLst/>
                          <a:latin typeface="inherit"/>
                        </a:rPr>
                        <a:t> </a:t>
                      </a:r>
                      <a:r>
                        <a:rPr lang="en-US" sz="1400" b="0" dirty="0" smtClean="0">
                          <a:effectLst/>
                          <a:latin typeface="inherit"/>
                        </a:rPr>
                        <a:t>1.008 </a:t>
                      </a:r>
                      <a:r>
                        <a:rPr lang="en-US" sz="1400" b="0" dirty="0">
                          <a:effectLst/>
                          <a:latin typeface="inherit"/>
                        </a:rPr>
                        <a:t>mm²</a:t>
                      </a:r>
                    </a:p>
                  </a:txBody>
                  <a:tcPr marL="63874" marR="63874" marT="63874" marB="63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955689"/>
                  </a:ext>
                </a:extLst>
              </a:tr>
              <a:tr h="5208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 smtClean="0">
                          <a:effectLst/>
                          <a:latin typeface="inherit"/>
                        </a:rPr>
                        <a:t>Ryzen</a:t>
                      </a:r>
                    </a:p>
                    <a:p>
                      <a:pPr algn="ctr" fontAlgn="ctr"/>
                      <a:r>
                        <a:rPr lang="en-US" sz="1400" b="0" dirty="0" smtClean="0">
                          <a:effectLst/>
                          <a:latin typeface="inherit"/>
                        </a:rPr>
                        <a:t>GPU-less DT (up to 8 cores)</a:t>
                      </a:r>
                      <a:endParaRPr lang="en-US" sz="1400" b="0" dirty="0">
                        <a:effectLst/>
                        <a:latin typeface="inherit"/>
                      </a:endParaRPr>
                    </a:p>
                  </a:txBody>
                  <a:tcPr marL="63874" marR="63874" marT="32850" marB="328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 smtClean="0">
                          <a:effectLst/>
                          <a:latin typeface="inherit"/>
                        </a:rPr>
                        <a:t>3.9+2.09 = 5.99 </a:t>
                      </a:r>
                      <a:r>
                        <a:rPr lang="en-US" sz="1400" b="0" dirty="0">
                          <a:effectLst/>
                          <a:latin typeface="inherit"/>
                        </a:rPr>
                        <a:t>billion</a:t>
                      </a:r>
                    </a:p>
                  </a:txBody>
                  <a:tcPr marL="63874" marR="63874" marT="63874" marB="63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 smtClean="0">
                          <a:effectLst/>
                          <a:latin typeface="inherit"/>
                        </a:rPr>
                        <a:t>74+125 =</a:t>
                      </a:r>
                      <a:r>
                        <a:rPr lang="en-US" sz="1400" b="0" baseline="0" dirty="0" smtClean="0">
                          <a:effectLst/>
                          <a:latin typeface="inherit"/>
                        </a:rPr>
                        <a:t> </a:t>
                      </a:r>
                      <a:r>
                        <a:rPr lang="en-US" sz="1400" b="0" dirty="0" smtClean="0">
                          <a:effectLst/>
                          <a:latin typeface="inherit"/>
                        </a:rPr>
                        <a:t>199 </a:t>
                      </a:r>
                      <a:r>
                        <a:rPr lang="en-US" sz="1400" b="0" dirty="0">
                          <a:effectLst/>
                          <a:latin typeface="inherit"/>
                        </a:rPr>
                        <a:t>mm²</a:t>
                      </a:r>
                    </a:p>
                  </a:txBody>
                  <a:tcPr marL="63874" marR="63874" marT="63874" marB="63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18178"/>
                  </a:ext>
                </a:extLst>
              </a:tr>
              <a:tr h="5208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 smtClean="0">
                          <a:effectLst/>
                          <a:latin typeface="inherit"/>
                        </a:rPr>
                        <a:t>Ryzen</a:t>
                      </a:r>
                    </a:p>
                    <a:p>
                      <a:pPr algn="ctr" fontAlgn="ctr"/>
                      <a:r>
                        <a:rPr lang="en-US" sz="1400" b="0" dirty="0" smtClean="0">
                          <a:effectLst/>
                          <a:latin typeface="inherit"/>
                        </a:rPr>
                        <a:t>GPU-less DT (up to 16 cores)</a:t>
                      </a:r>
                      <a:endParaRPr lang="en-US" sz="1400" b="0" dirty="0">
                        <a:effectLst/>
                        <a:latin typeface="inherit"/>
                      </a:endParaRPr>
                    </a:p>
                  </a:txBody>
                  <a:tcPr marL="63874" marR="63874" marT="32850" marB="328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 smtClean="0">
                          <a:effectLst/>
                          <a:latin typeface="inherit"/>
                        </a:rPr>
                        <a:t>2x3.9+2.09 = 9.89 </a:t>
                      </a:r>
                      <a:r>
                        <a:rPr lang="en-US" sz="1400" b="0" dirty="0">
                          <a:effectLst/>
                          <a:latin typeface="inherit"/>
                        </a:rPr>
                        <a:t>billion</a:t>
                      </a:r>
                    </a:p>
                  </a:txBody>
                  <a:tcPr marL="63874" marR="63874" marT="63874" marB="63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dirty="0" smtClean="0">
                          <a:effectLst/>
                          <a:latin typeface="inherit"/>
                        </a:rPr>
                        <a:t>2x74+125</a:t>
                      </a:r>
                      <a:r>
                        <a:rPr lang="en-US" sz="1400" b="0" baseline="0" dirty="0" smtClean="0">
                          <a:effectLst/>
                          <a:latin typeface="inherit"/>
                        </a:rPr>
                        <a:t> = </a:t>
                      </a:r>
                      <a:r>
                        <a:rPr lang="en-US" sz="1400" b="0" dirty="0" smtClean="0">
                          <a:effectLst/>
                          <a:latin typeface="inherit"/>
                        </a:rPr>
                        <a:t>273 </a:t>
                      </a:r>
                      <a:r>
                        <a:rPr lang="en-US" sz="1400" b="0" dirty="0">
                          <a:effectLst/>
                          <a:latin typeface="inherit"/>
                        </a:rPr>
                        <a:t>mm²</a:t>
                      </a:r>
                    </a:p>
                  </a:txBody>
                  <a:tcPr marL="63874" marR="63874" marT="63874" marB="638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82019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3850" y="6237171"/>
            <a:ext cx="184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en-US" sz="1600" dirty="0" smtClean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38" y="505210"/>
            <a:ext cx="9214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Transistor counts and die sizes of Zen2-based building blocks and processors </a:t>
            </a:r>
          </a:p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139</a:t>
            </a:r>
            <a:r>
              <a:rPr lang="en-US" dirty="0" smtClean="0">
                <a:latin typeface="+mj-lt"/>
              </a:rPr>
              <a:t>]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741147" y="2107933"/>
            <a:ext cx="7623207" cy="52938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9545" y="3155484"/>
            <a:ext cx="7623207" cy="38661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23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4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Introduction to the Infinity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Fabric</a:t>
            </a:r>
          </a:p>
        </p:txBody>
      </p:sp>
    </p:spTree>
    <p:extLst>
      <p:ext uri="{BB962C8B-B14F-4D97-AF65-F5344CB8AC3E}">
        <p14:creationId xmlns:p14="http://schemas.microsoft.com/office/powerpoint/2010/main" val="137128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Infinity Fabric (1)</a:t>
            </a:r>
            <a:endParaRPr lang="en-US" altLang="en-US" sz="16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898" y="497922"/>
            <a:ext cx="4792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4. Introduction to the Infinity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Fabric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-1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4531" y="860613"/>
            <a:ext cx="8490016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AMD's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IF </a:t>
            </a:r>
            <a:r>
              <a:rPr lang="en-US" sz="1600" dirty="0" smtClean="0">
                <a:latin typeface="+mj-lt"/>
              </a:rPr>
              <a:t>(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Infinity Fabric</a:t>
            </a:r>
            <a:r>
              <a:rPr lang="en-US" sz="1600" dirty="0" smtClean="0">
                <a:latin typeface="+mj-lt"/>
              </a:rPr>
              <a:t>) is a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cache coherent interconnection network </a:t>
            </a:r>
            <a:r>
              <a:rPr lang="en-US" sz="1600" dirty="0" smtClean="0">
                <a:latin typeface="+mj-lt"/>
              </a:rPr>
              <a:t>that is 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introduced along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with the Zen core </a:t>
            </a:r>
            <a:r>
              <a:rPr lang="en-US" sz="1600" dirty="0" smtClean="0">
                <a:latin typeface="+mj-lt"/>
              </a:rPr>
              <a:t>for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linking together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system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units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and also for providing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system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wide control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functions, </a:t>
            </a:r>
            <a:r>
              <a:rPr lang="en-US" sz="1600" dirty="0" smtClean="0">
                <a:latin typeface="+mj-lt"/>
              </a:rPr>
              <a:t>such </a:t>
            </a:r>
            <a:r>
              <a:rPr lang="en-US" sz="1600" dirty="0">
                <a:latin typeface="+mj-lt"/>
              </a:rPr>
              <a:t>as </a:t>
            </a:r>
            <a:r>
              <a:rPr lang="en-US" sz="1600" dirty="0" smtClean="0">
                <a:latin typeface="+mj-lt"/>
              </a:rPr>
              <a:t>power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</a:t>
            </a:r>
            <a:r>
              <a:rPr lang="en-US" sz="1600" dirty="0">
                <a:latin typeface="+mj-lt"/>
              </a:rPr>
              <a:t>management or system security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.  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IF’s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roots</a:t>
            </a:r>
            <a:r>
              <a:rPr lang="en-US" sz="1600" dirty="0" smtClean="0">
                <a:latin typeface="+mj-lt"/>
              </a:rPr>
              <a:t> are in </a:t>
            </a:r>
            <a:r>
              <a:rPr lang="en-US" sz="1600" dirty="0">
                <a:latin typeface="+mj-lt"/>
              </a:rPr>
              <a:t>the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HyperTransport</a:t>
            </a:r>
            <a:r>
              <a:rPr lang="en-US" sz="1600" dirty="0">
                <a:latin typeface="+mj-lt"/>
              </a:rPr>
              <a:t> bus, </a:t>
            </a:r>
            <a:r>
              <a:rPr lang="en-US" sz="1600" dirty="0" smtClean="0">
                <a:latin typeface="+mj-lt"/>
              </a:rPr>
              <a:t>it </a:t>
            </a:r>
            <a:r>
              <a:rPr lang="en-US" sz="1600" dirty="0">
                <a:latin typeface="+mj-lt"/>
              </a:rPr>
              <a:t>is similar to </a:t>
            </a:r>
            <a:r>
              <a:rPr lang="en-US" sz="1600" dirty="0" smtClean="0">
                <a:latin typeface="+mj-lt"/>
              </a:rPr>
              <a:t>Intel's QPI </a:t>
            </a:r>
            <a:r>
              <a:rPr lang="en-US" sz="1600" dirty="0">
                <a:latin typeface="+mj-lt"/>
              </a:rPr>
              <a:t>or </a:t>
            </a:r>
            <a:r>
              <a:rPr lang="en-US" sz="1600" dirty="0" smtClean="0">
                <a:latin typeface="+mj-lt"/>
              </a:rPr>
              <a:t>UPI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interconnection </a:t>
            </a:r>
            <a:r>
              <a:rPr lang="en-US" sz="1600" dirty="0">
                <a:latin typeface="+mj-lt"/>
              </a:rPr>
              <a:t>technology or ARM's CCN (Cache Coherent Network).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5069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Infinity Fabric (2)</a:t>
            </a:r>
            <a:endParaRPr lang="en-US" sz="1600" dirty="0"/>
          </a:p>
        </p:txBody>
      </p:sp>
      <p:grpSp>
        <p:nvGrpSpPr>
          <p:cNvPr id="3" name="Group 2"/>
          <p:cNvGrpSpPr/>
          <p:nvPr/>
        </p:nvGrpSpPr>
        <p:grpSpPr>
          <a:xfrm>
            <a:off x="54649" y="1891552"/>
            <a:ext cx="9054611" cy="3482789"/>
            <a:chOff x="24169" y="2958352"/>
            <a:chExt cx="9054611" cy="348278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2632" t="31629" r="8625" b="7678"/>
            <a:stretch/>
          </p:blipFill>
          <p:spPr>
            <a:xfrm>
              <a:off x="24169" y="2958352"/>
              <a:ext cx="9054611" cy="348278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632" t="70294" r="71115" b="5803"/>
            <a:stretch/>
          </p:blipFill>
          <p:spPr>
            <a:xfrm>
              <a:off x="24170" y="3671047"/>
              <a:ext cx="2678690" cy="277009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2632" t="70294" r="71115" b="5803"/>
            <a:stretch/>
          </p:blipFill>
          <p:spPr>
            <a:xfrm>
              <a:off x="7048025" y="3688976"/>
              <a:ext cx="2030755" cy="275216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74816" y="3818960"/>
              <a:ext cx="2629951" cy="1031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 fontAlgn="base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Power management</a:t>
              </a:r>
            </a:p>
            <a:p>
              <a:pPr marL="285750" indent="-285750" fontAlgn="base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Security and Encryption</a:t>
              </a:r>
            </a:p>
            <a:p>
              <a:pPr marL="285750" indent="-285750" fontAlgn="base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Test and initialization</a:t>
              </a:r>
            </a:p>
            <a:p>
              <a:pPr marL="285750" indent="-285750" fontAlgn="base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Quality of Service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92464" y="3832410"/>
              <a:ext cx="2009076" cy="16517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Coherent</a:t>
              </a:r>
            </a:p>
            <a:p>
              <a:pPr fontAlgn="base"/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      advanced</a:t>
              </a:r>
            </a:p>
            <a:p>
              <a:pPr fontAlgn="base"/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      </a:t>
              </a:r>
              <a:r>
                <a:rPr lang="en-US" sz="1400" dirty="0" err="1">
                  <a:solidFill>
                    <a:schemeClr val="bg1"/>
                  </a:solidFill>
                  <a:latin typeface="+mj-lt"/>
                </a:rPr>
                <a:t>HyperTransport</a:t>
              </a:r>
              <a:endParaRPr lang="en-US" sz="1400" dirty="0">
                <a:solidFill>
                  <a:schemeClr val="bg1"/>
                </a:solidFill>
                <a:latin typeface="+mj-lt"/>
              </a:endParaRPr>
            </a:p>
            <a:p>
              <a:pPr fontAlgn="base">
                <a:spcAft>
                  <a:spcPts val="20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      bus</a:t>
              </a:r>
            </a:p>
            <a:p>
              <a:pPr marL="285750" indent="-285750" fontAlgn="base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Low latency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 standardized </a:t>
              </a:r>
            </a:p>
            <a:p>
              <a:pPr fontAlgn="base"/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      interfaces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163641" y="5455020"/>
            <a:ext cx="3632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Figure: AMD's Infinity Fabric [19]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472" y="935020"/>
            <a:ext cx="84107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/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Infinity Fabric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consists of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two key parts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a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Scalable Control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Fabric,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and a</a:t>
            </a:r>
          </a:p>
          <a:p>
            <a:pPr lvl="0"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Scalable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Data Fabric,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as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seen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in the next Figure. </a:t>
            </a:r>
          </a:p>
          <a:p>
            <a:pPr fontAlgn="base"/>
            <a:endParaRPr lang="en-US" sz="1600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438" y="508953"/>
            <a:ext cx="4386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Introduction to the Infinity Fabric -2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1687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4169" y="2770088"/>
            <a:ext cx="9054611" cy="3684495"/>
            <a:chOff x="24169" y="1479176"/>
            <a:chExt cx="9054611" cy="3684495"/>
          </a:xfrm>
        </p:grpSpPr>
        <p:grpSp>
          <p:nvGrpSpPr>
            <p:cNvPr id="6" name="Group 5"/>
            <p:cNvGrpSpPr/>
            <p:nvPr/>
          </p:nvGrpSpPr>
          <p:grpSpPr>
            <a:xfrm>
              <a:off x="24169" y="1479176"/>
              <a:ext cx="9054611" cy="3684495"/>
              <a:chOff x="24169" y="1479176"/>
              <a:chExt cx="9054611" cy="368449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l="2632" t="29988" r="8625" b="5803"/>
              <a:stretch/>
            </p:blipFill>
            <p:spPr>
              <a:xfrm>
                <a:off x="24169" y="1479176"/>
                <a:ext cx="9054611" cy="3684495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l="2632" t="70294" r="71115" b="5803"/>
              <a:stretch/>
            </p:blipFill>
            <p:spPr>
              <a:xfrm>
                <a:off x="24170" y="2286006"/>
                <a:ext cx="2678690" cy="2877664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l="2632" t="70294" r="71115" b="5803"/>
              <a:stretch/>
            </p:blipFill>
            <p:spPr>
              <a:xfrm>
                <a:off x="7048025" y="2303935"/>
                <a:ext cx="2030755" cy="2859735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174816" y="2433919"/>
              <a:ext cx="2629951" cy="1031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 fontAlgn="base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Power management</a:t>
              </a:r>
            </a:p>
            <a:p>
              <a:pPr marL="285750" indent="-285750" fontAlgn="base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Security and Encryption</a:t>
              </a:r>
            </a:p>
            <a:p>
              <a:pPr marL="285750" indent="-285750" fontAlgn="base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Test and initialization</a:t>
              </a:r>
            </a:p>
            <a:p>
              <a:pPr marL="285750" indent="-285750" fontAlgn="base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Quality of Service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92464" y="2447369"/>
              <a:ext cx="2009076" cy="16517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Coherent</a:t>
              </a:r>
            </a:p>
            <a:p>
              <a:pPr fontAlgn="base"/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      advanced</a:t>
              </a:r>
            </a:p>
            <a:p>
              <a:pPr fontAlgn="base"/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      </a:t>
              </a:r>
              <a:r>
                <a:rPr lang="en-US" sz="1400" dirty="0" err="1">
                  <a:solidFill>
                    <a:schemeClr val="bg1"/>
                  </a:solidFill>
                  <a:latin typeface="+mj-lt"/>
                </a:rPr>
                <a:t>HyperTransport</a:t>
              </a:r>
              <a:endParaRPr lang="en-US" sz="1400" dirty="0">
                <a:solidFill>
                  <a:schemeClr val="bg1"/>
                </a:solidFill>
                <a:latin typeface="+mj-lt"/>
              </a:endParaRPr>
            </a:p>
            <a:p>
              <a:pPr fontAlgn="base">
                <a:spcAft>
                  <a:spcPts val="20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      bus</a:t>
              </a:r>
            </a:p>
            <a:p>
              <a:pPr marL="285750" indent="-285750" fontAlgn="base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Low latency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  standardized </a:t>
              </a:r>
            </a:p>
            <a:p>
              <a:pPr fontAlgn="base"/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       interfaces</a:t>
              </a: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Infinity Fabric (3)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72465" y="860613"/>
            <a:ext cx="6593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Scalable Control Fabric</a:t>
            </a:r>
            <a:r>
              <a:rPr lang="en-US" sz="1600" dirty="0">
                <a:latin typeface="+mj-lt"/>
              </a:rPr>
              <a:t> is responsible for the system wide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7297" y="1147484"/>
            <a:ext cx="2940805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Power management</a:t>
            </a: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Security and Encryption</a:t>
            </a: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Test and initialization</a:t>
            </a: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Quality of Service,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33161" y="6548714"/>
            <a:ext cx="3632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Figure: AMD's Infinity Fabric [19]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0" y="2770087"/>
            <a:ext cx="2904565" cy="217842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718" y="502404"/>
            <a:ext cx="367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The Scalable Control Fabric -1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315" y="2299448"/>
            <a:ext cx="21589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as indicated below.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77394" y="6423508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99574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Infinity Fabric (4)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1898" y="497922"/>
            <a:ext cx="367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The Scalable Control Fabric -2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2048" y="891535"/>
            <a:ext cx="8574976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Scalable Control Fabric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incorporates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central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control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element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,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 </a:t>
            </a:r>
          </a:p>
          <a:p>
            <a:pPr lvl="0" fontAlgn="base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remote embedded elements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dispersed in all blocks of the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SoC.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endParaRPr lang="en-US" sz="1600" dirty="0" smtClean="0">
              <a:solidFill>
                <a:srgbClr val="000000"/>
              </a:solidFill>
              <a:latin typeface="Verdana"/>
            </a:endParaRP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The r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emote embedded elements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are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mainly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sensors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monitoring temperature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,</a:t>
            </a:r>
          </a:p>
          <a:p>
            <a:pPr lvl="0" fontAlgn="base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clock speed and voltage.</a:t>
            </a:r>
          </a:p>
          <a:p>
            <a:pPr lvl="0" fontAlgn="base"/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Data acquired is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fed into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central control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element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and allows to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optimize</a:t>
            </a:r>
          </a:p>
          <a:p>
            <a:pPr lvl="0" fontAlgn="base"/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power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management etc.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in a closed control loop, as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seen in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next Figure.  </a:t>
            </a:r>
            <a:endParaRPr lang="en-US" sz="16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86630" y="642351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850" y="6423510"/>
            <a:ext cx="4956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Closed control loop: </a:t>
            </a:r>
            <a:r>
              <a:rPr lang="en-US" sz="1600" dirty="0" err="1" smtClean="0">
                <a:latin typeface="+mj-lt"/>
              </a:rPr>
              <a:t>Zárt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hurkú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szabályozókör</a:t>
            </a:r>
            <a:endParaRPr lang="en-US" sz="1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520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272" y="499417"/>
            <a:ext cx="7638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Principle of the operation of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Infinity System’s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Control Fabric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3</a:t>
            </a:r>
            <a:r>
              <a:rPr lang="en-US" dirty="0">
                <a:latin typeface="+mj-lt"/>
              </a:rPr>
              <a:t>]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40540" y="1064847"/>
            <a:ext cx="2699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>
                <a:latin typeface="+mj-lt"/>
              </a:rPr>
              <a:t>Control algorithms for </a:t>
            </a:r>
            <a:r>
              <a:rPr lang="en-US" sz="1400" dirty="0" err="1">
                <a:latin typeface="+mj-lt"/>
              </a:rPr>
              <a:t>AVFS</a:t>
            </a:r>
            <a:endParaRPr lang="en-US" sz="1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5907" y="4773706"/>
            <a:ext cx="38940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600" dirty="0"/>
              <a:t>The system may be customized</a:t>
            </a:r>
          </a:p>
          <a:p>
            <a:pPr algn="ctr" fontAlgn="base"/>
            <a:r>
              <a:rPr lang="en-US" sz="1600" dirty="0"/>
              <a:t>by choosing the proper balance between</a:t>
            </a:r>
          </a:p>
          <a:p>
            <a:pPr algn="ctr" fontAlgn="base"/>
            <a:r>
              <a:rPr lang="en-US" sz="1600" dirty="0"/>
              <a:t>performance and power consumption</a:t>
            </a:r>
            <a:endParaRPr lang="en-US" sz="16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49588" y="1069330"/>
            <a:ext cx="2675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>
                <a:latin typeface="+mj-lt"/>
              </a:rPr>
              <a:t>Over 1000 sensors per CCX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Infinity Fabric (5)</a:t>
            </a:r>
            <a:endParaRPr lang="en-US" sz="1600" dirty="0"/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38409" y="1573307"/>
            <a:ext cx="6332292" cy="3083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63539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Infinity Fabric (6)</a:t>
            </a:r>
            <a:endParaRPr lang="en-US" sz="1600" dirty="0"/>
          </a:p>
        </p:txBody>
      </p:sp>
      <p:grpSp>
        <p:nvGrpSpPr>
          <p:cNvPr id="3" name="Group 2"/>
          <p:cNvGrpSpPr/>
          <p:nvPr/>
        </p:nvGrpSpPr>
        <p:grpSpPr>
          <a:xfrm>
            <a:off x="24169" y="2012094"/>
            <a:ext cx="9054611" cy="3684495"/>
            <a:chOff x="24169" y="1479176"/>
            <a:chExt cx="9054611" cy="3684495"/>
          </a:xfrm>
        </p:grpSpPr>
        <p:grpSp>
          <p:nvGrpSpPr>
            <p:cNvPr id="4" name="Group 3"/>
            <p:cNvGrpSpPr/>
            <p:nvPr/>
          </p:nvGrpSpPr>
          <p:grpSpPr>
            <a:xfrm>
              <a:off x="24169" y="1479176"/>
              <a:ext cx="9054611" cy="3684495"/>
              <a:chOff x="24169" y="1479176"/>
              <a:chExt cx="9054611" cy="368449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/>
              <a:srcRect l="2632" t="29988" r="8625" b="5803"/>
              <a:stretch/>
            </p:blipFill>
            <p:spPr>
              <a:xfrm>
                <a:off x="24169" y="1479176"/>
                <a:ext cx="9054611" cy="3684495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2632" t="70294" r="71115" b="5803"/>
              <a:stretch/>
            </p:blipFill>
            <p:spPr>
              <a:xfrm>
                <a:off x="24170" y="2286006"/>
                <a:ext cx="2678690" cy="2877664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2632" t="70294" r="71115" b="5803"/>
              <a:stretch/>
            </p:blipFill>
            <p:spPr>
              <a:xfrm>
                <a:off x="7048025" y="2303935"/>
                <a:ext cx="2030755" cy="2859735"/>
              </a:xfrm>
              <a:prstGeom prst="rect">
                <a:avLst/>
              </a:prstGeom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174816" y="2433919"/>
              <a:ext cx="2629951" cy="1031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 fontAlgn="base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Power management</a:t>
              </a:r>
            </a:p>
            <a:p>
              <a:pPr marL="285750" indent="-285750" fontAlgn="base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Security and Encryption</a:t>
              </a:r>
            </a:p>
            <a:p>
              <a:pPr marL="285750" indent="-285750" fontAlgn="base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Test and initialization</a:t>
              </a:r>
            </a:p>
            <a:p>
              <a:pPr marL="285750" indent="-285750" fontAlgn="base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Quality of Service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019358" y="2447369"/>
              <a:ext cx="2003049" cy="16517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Coherent</a:t>
              </a:r>
            </a:p>
            <a:p>
              <a:pPr fontAlgn="base"/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      advanced</a:t>
              </a:r>
            </a:p>
            <a:p>
              <a:pPr fontAlgn="base"/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      </a:t>
              </a:r>
              <a:r>
                <a:rPr lang="en-US" sz="1400" dirty="0" err="1">
                  <a:solidFill>
                    <a:schemeClr val="bg1"/>
                  </a:solidFill>
                  <a:latin typeface="+mj-lt"/>
                </a:rPr>
                <a:t>HyperTransport</a:t>
              </a:r>
              <a:endParaRPr lang="en-US" sz="1400" dirty="0">
                <a:solidFill>
                  <a:schemeClr val="bg1"/>
                </a:solidFill>
                <a:latin typeface="+mj-lt"/>
              </a:endParaRPr>
            </a:p>
            <a:p>
              <a:pPr fontAlgn="base">
                <a:spcAft>
                  <a:spcPts val="20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      bus</a:t>
              </a:r>
            </a:p>
            <a:p>
              <a:pPr marL="285750" indent="-285750" fontAlgn="base"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Low latency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  standardized </a:t>
              </a:r>
            </a:p>
            <a:p>
              <a:pPr fontAlgn="base"/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       interfaces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133161" y="5884849"/>
            <a:ext cx="3632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Figure: AMD's Infinity Fabric [19]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766079" y="2012093"/>
            <a:ext cx="2324136" cy="272976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0451" y="860612"/>
            <a:ext cx="8226676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Scalable Data Fabric </a:t>
            </a:r>
            <a:r>
              <a:rPr lang="en-US" sz="1600" dirty="0">
                <a:latin typeface="+mj-lt"/>
              </a:rPr>
              <a:t>provides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high performance cache coherent data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pathway for interconnecting all system blocks.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It is </a:t>
            </a:r>
            <a:r>
              <a:rPr lang="en-US" sz="1600" dirty="0" smtClean="0">
                <a:latin typeface="+mj-lt"/>
              </a:rPr>
              <a:t>a greatly enhanced version of </a:t>
            </a:r>
            <a:r>
              <a:rPr lang="en-US" sz="1600" dirty="0">
                <a:latin typeface="+mj-lt"/>
              </a:rPr>
              <a:t>the </a:t>
            </a:r>
            <a:r>
              <a:rPr lang="en-US" sz="1600" dirty="0" err="1">
                <a:latin typeface="+mj-lt"/>
              </a:rPr>
              <a:t>HyperTransport</a:t>
            </a:r>
            <a:r>
              <a:rPr lang="en-US" sz="1600" dirty="0">
                <a:latin typeface="+mj-lt"/>
              </a:rPr>
              <a:t> bus.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98" y="497922"/>
            <a:ext cx="414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The Scalable Data Fabric (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SDF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) -1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86630" y="6414273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58182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Infinity Fabric (7)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519764" y="1216108"/>
            <a:ext cx="86242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400"/>
              </a:spcAft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a) building blocks, </a:t>
            </a:r>
            <a:r>
              <a:rPr lang="en-US" sz="1600" dirty="0" smtClean="0">
                <a:latin typeface="+mj-lt"/>
              </a:rPr>
              <a:t>like CCXs, memory and IO-controllers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within a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die,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097" y="497922"/>
            <a:ext cx="428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The Scalable Data Fabric (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SDF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) -2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718" y="860613"/>
            <a:ext cx="5233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It </a:t>
            </a:r>
            <a:r>
              <a:rPr lang="en-US" sz="1600" dirty="0" smtClean="0">
                <a:latin typeface="+mj-lt"/>
              </a:rPr>
              <a:t>supports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three types </a:t>
            </a:r>
            <a:r>
              <a:rPr lang="en-US" sz="1600" dirty="0" smtClean="0">
                <a:latin typeface="+mj-lt"/>
              </a:rPr>
              <a:t>of interconnects between</a:t>
            </a:r>
            <a:endParaRPr lang="en-US" sz="16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33297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84" t="8213" r="1254" b="8101"/>
          <a:stretch/>
        </p:blipFill>
        <p:spPr>
          <a:xfrm>
            <a:off x="1" y="1335416"/>
            <a:ext cx="9144000" cy="461622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Infinity Fabric (8)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4049" y="497922"/>
            <a:ext cx="8882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/>
            <a:r>
              <a:rPr lang="en-US" dirty="0" smtClean="0">
                <a:solidFill>
                  <a:srgbClr val="2D2D8A"/>
                </a:solidFill>
                <a:latin typeface="Verdana"/>
              </a:rPr>
              <a:t>Example: Interconnecting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two CCX building blocks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and other units on the</a:t>
            </a:r>
          </a:p>
          <a:p>
            <a:pPr lvl="0" fontAlgn="base"/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 same die in a 1. gen. Ryzen 7 (Summit Ridge) DT processor 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[17]</a:t>
            </a: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10698" y="3764164"/>
            <a:ext cx="2068195" cy="487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Aft>
                <a:spcPts val="200"/>
              </a:spcAft>
            </a:pPr>
            <a:r>
              <a:rPr lang="en-US" sz="1200" dirty="0">
                <a:solidFill>
                  <a:srgbClr val="FF0000"/>
                </a:solidFill>
                <a:latin typeface="+mj-lt"/>
              </a:rPr>
              <a:t>SDF</a:t>
            </a:r>
            <a:r>
              <a:rPr lang="en-US" sz="1200" dirty="0">
                <a:latin typeface="+mj-lt"/>
              </a:rPr>
              <a:t>: </a:t>
            </a:r>
            <a:r>
              <a:rPr lang="en-US" sz="1200" dirty="0">
                <a:solidFill>
                  <a:srgbClr val="0070C0"/>
                </a:solidFill>
                <a:latin typeface="+mj-lt"/>
              </a:rPr>
              <a:t>256 </a:t>
            </a:r>
            <a:r>
              <a:rPr lang="en-US" sz="1200" dirty="0" smtClean="0">
                <a:solidFill>
                  <a:srgbClr val="0070C0"/>
                </a:solidFill>
                <a:latin typeface="+mj-lt"/>
              </a:rPr>
              <a:t>bits/cycle</a:t>
            </a:r>
          </a:p>
          <a:p>
            <a:pPr algn="ctr" fontAlgn="base"/>
            <a:r>
              <a:rPr lang="en-US" sz="1200" dirty="0" smtClean="0">
                <a:solidFill>
                  <a:srgbClr val="0070C0"/>
                </a:solidFill>
                <a:latin typeface="+mj-lt"/>
              </a:rPr>
              <a:t>1333 MT/s (Mem. clock)</a:t>
            </a:r>
            <a:endParaRPr lang="en-US" sz="12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6109132"/>
            <a:ext cx="9302547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ts val="3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Note</a:t>
            </a:r>
            <a:r>
              <a:rPr lang="en-US" sz="1600" dirty="0">
                <a:latin typeface="+mj-lt"/>
              </a:rPr>
              <a:t>: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Bandwidth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of the SDF</a:t>
            </a:r>
            <a:r>
              <a:rPr lang="en-US" sz="1600" dirty="0">
                <a:latin typeface="+mj-lt"/>
              </a:rPr>
              <a:t>: </a:t>
            </a:r>
            <a:r>
              <a:rPr lang="en-US" sz="1600" dirty="0" smtClean="0">
                <a:latin typeface="+mj-lt"/>
              </a:rPr>
              <a:t>256 </a:t>
            </a:r>
            <a:r>
              <a:rPr lang="en-US" sz="1600" dirty="0">
                <a:latin typeface="+mj-lt"/>
              </a:rPr>
              <a:t>bit x </a:t>
            </a:r>
            <a:r>
              <a:rPr lang="en-US" sz="1600" dirty="0" smtClean="0">
                <a:latin typeface="+mj-lt"/>
              </a:rPr>
              <a:t>1333 </a:t>
            </a:r>
            <a:r>
              <a:rPr lang="en-US" sz="1600" dirty="0">
                <a:latin typeface="+mj-lt"/>
              </a:rPr>
              <a:t>MT/s =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42.667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GB/s </a:t>
            </a:r>
            <a:r>
              <a:rPr lang="en-US" sz="1600" dirty="0">
                <a:latin typeface="+mj-lt"/>
              </a:rPr>
              <a:t>(bidirectional</a:t>
            </a:r>
            <a:r>
              <a:rPr lang="en-US" sz="1600" dirty="0" smtClean="0">
                <a:latin typeface="+mj-lt"/>
              </a:rPr>
              <a:t>)  </a:t>
            </a:r>
            <a:endParaRPr lang="en-US" sz="1600" dirty="0" smtClean="0">
              <a:latin typeface="+mj-lt"/>
            </a:endParaRPr>
          </a:p>
          <a:p>
            <a:pPr fontAlgn="base">
              <a:spcAft>
                <a:spcPts val="300"/>
              </a:spcAft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   Bandwidth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of 2 DDR4-2666 memory channels</a:t>
            </a:r>
            <a:r>
              <a:rPr lang="en-US" sz="1600" dirty="0">
                <a:latin typeface="+mj-lt"/>
              </a:rPr>
              <a:t>: 2x 8x 2666 MT/s =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42.667 GB/s</a:t>
            </a:r>
            <a:r>
              <a:rPr lang="en-US" sz="1600" dirty="0">
                <a:latin typeface="+mj-lt"/>
              </a:rPr>
              <a:t> </a:t>
            </a:r>
            <a:endParaRPr lang="en-US" sz="1600" dirty="0">
              <a:latin typeface="+mj-lt"/>
            </a:endParaRPr>
          </a:p>
          <a:p>
            <a:pPr fontAlgn="base">
              <a:spcAft>
                <a:spcPts val="300"/>
              </a:spcAft>
            </a:pPr>
            <a:r>
              <a:rPr lang="en-US" sz="1600" dirty="0" smtClean="0">
                <a:latin typeface="+mj-lt"/>
              </a:rPr>
              <a:t>       </a:t>
            </a:r>
            <a:endParaRPr lang="en-US" sz="1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9725" y="4235118"/>
            <a:ext cx="5147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200" dirty="0">
                <a:solidFill>
                  <a:srgbClr val="FF0000"/>
                </a:solidFill>
              </a:rPr>
              <a:t>SDF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/>
              <a:t>implements a </a:t>
            </a:r>
            <a:r>
              <a:rPr lang="en-US" sz="1400" dirty="0">
                <a:solidFill>
                  <a:srgbClr val="0070C0"/>
                </a:solidFill>
              </a:rPr>
              <a:t>crossbar-type on-die interconnect</a:t>
            </a:r>
            <a:r>
              <a:rPr lang="en-US" sz="1400" dirty="0"/>
              <a:t>. </a:t>
            </a:r>
          </a:p>
          <a:p>
            <a:pPr fontAlgn="base"/>
            <a:endParaRPr lang="en-US" sz="1400" dirty="0" smtClean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580598" y="2627699"/>
            <a:ext cx="3012707" cy="105777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45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1. </a:t>
            </a:r>
            <a:r>
              <a:rPr lang="en-US" sz="1600" dirty="0"/>
              <a:t>Introduction</a:t>
            </a:r>
            <a:r>
              <a:rPr lang="hu-HU" sz="1600" dirty="0"/>
              <a:t> </a:t>
            </a:r>
            <a:r>
              <a:rPr lang="hu-HU" sz="1600" dirty="0" smtClean="0"/>
              <a:t>(</a:t>
            </a:r>
            <a:r>
              <a:rPr lang="en-US" sz="1600" dirty="0" smtClean="0"/>
              <a:t>8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75" y="1238516"/>
            <a:ext cx="8096015" cy="50949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6688" y="502418"/>
            <a:ext cx="8852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Efficiency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of Intel and AMD CPUs - 2004 to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2017 </a:t>
            </a:r>
            <a:r>
              <a:rPr lang="en-US" dirty="0" smtClean="0">
                <a:latin typeface="+mj-lt"/>
              </a:rPr>
              <a:t>[89]</a:t>
            </a:r>
            <a:endParaRPr lang="en-US" sz="1600" dirty="0" smtClean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80673" y="5428652"/>
            <a:ext cx="61908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(Core 2)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036" y="6525930"/>
            <a:ext cx="9234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err="1" smtClean="0">
                <a:latin typeface="+mj-lt"/>
              </a:rPr>
              <a:t>Cinebench</a:t>
            </a:r>
            <a:r>
              <a:rPr lang="en-US" sz="1600" dirty="0" smtClean="0">
                <a:latin typeface="+mj-lt"/>
              </a:rPr>
              <a:t>: Cross-platform benchmark for testing hardware capabilities of computers.</a:t>
            </a:r>
            <a:endParaRPr lang="en-US" sz="1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6984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Infinity Fabric( 9)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519764" y="1216108"/>
            <a:ext cx="8624236" cy="636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400"/>
              </a:spcAft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a) building blocks, like CCXs, memory and IO-controllers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within a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die, 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b) different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dies within a socket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via IFOP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(IF On-Package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) links 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097" y="497922"/>
            <a:ext cx="428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The Scalable Data Fabric (SDF)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-3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718" y="860613"/>
            <a:ext cx="1808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It interconnects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23296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" y="0"/>
            <a:ext cx="9144000" cy="393700"/>
          </a:xfrm>
        </p:spPr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Infinity Fabric (10)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5301" t="18337" r="7750" b="19656"/>
          <a:stretch/>
        </p:blipFill>
        <p:spPr>
          <a:xfrm>
            <a:off x="2769749" y="1562717"/>
            <a:ext cx="2464231" cy="31074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60" y="498612"/>
            <a:ext cx="7443063" cy="671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ts val="2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Example: Interconnecting dies within a package via IFOP links</a:t>
            </a:r>
          </a:p>
          <a:p>
            <a:pPr fontAlgn="base">
              <a:spcAft>
                <a:spcPts val="200"/>
              </a:spcAft>
            </a:pP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in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a 1. gen. EPYC server processor </a:t>
            </a:r>
            <a:r>
              <a:rPr lang="en-US" dirty="0" smtClean="0">
                <a:latin typeface="+mj-lt"/>
              </a:rPr>
              <a:t>[</a:t>
            </a:r>
            <a:r>
              <a:rPr lang="en-US" dirty="0">
                <a:latin typeface="+mj-lt"/>
              </a:rPr>
              <a:t>21</a:t>
            </a:r>
            <a:r>
              <a:rPr lang="en-US" dirty="0" smtClean="0">
                <a:latin typeface="+mj-lt"/>
              </a:rPr>
              <a:t>] 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40" y="6485301"/>
            <a:ext cx="6144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Revealed in AMD's </a:t>
            </a:r>
            <a:r>
              <a:rPr lang="en-US" sz="1400" dirty="0" smtClean="0">
                <a:latin typeface="+mj-lt"/>
              </a:rPr>
              <a:t>EPYC </a:t>
            </a:r>
            <a:r>
              <a:rPr lang="en-US" sz="1400" dirty="0">
                <a:latin typeface="+mj-lt"/>
              </a:rPr>
              <a:t>Launch event presentation, June 20 2017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8608" y="4764501"/>
            <a:ext cx="22180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500" dirty="0" smtClean="0">
                <a:latin typeface="+mj-lt"/>
              </a:rPr>
              <a:t>The 4 dies are </a:t>
            </a:r>
          </a:p>
          <a:p>
            <a:pPr algn="ctr" fontAlgn="base"/>
            <a:r>
              <a:rPr lang="en-US" sz="1500" dirty="0" smtClean="0">
                <a:latin typeface="+mj-lt"/>
              </a:rPr>
              <a:t>8-core Zeppelin dies 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4687502" y="3097172"/>
            <a:ext cx="1152000" cy="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5348866" y="2904670"/>
            <a:ext cx="33666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500" dirty="0">
                <a:solidFill>
                  <a:srgbClr val="000000"/>
                </a:solidFill>
                <a:latin typeface="Verdana"/>
              </a:rPr>
              <a:t>IFOP (IF On-Package</a:t>
            </a:r>
            <a:r>
              <a:rPr lang="en-US" sz="1500" dirty="0" smtClean="0">
                <a:solidFill>
                  <a:srgbClr val="000000"/>
                </a:solidFill>
                <a:latin typeface="Verdana"/>
              </a:rPr>
              <a:t>)</a:t>
            </a:r>
          </a:p>
          <a:p>
            <a:pPr lvl="0" algn="ctr">
              <a:defRPr/>
            </a:pPr>
            <a:r>
              <a:rPr lang="en-US" sz="15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Verdana"/>
              </a:rPr>
              <a:t>links</a:t>
            </a:r>
          </a:p>
        </p:txBody>
      </p:sp>
    </p:spTree>
    <p:extLst>
      <p:ext uri="{BB962C8B-B14F-4D97-AF65-F5344CB8AC3E}">
        <p14:creationId xmlns:p14="http://schemas.microsoft.com/office/powerpoint/2010/main" val="346963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Infinity Fabric (11)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519764" y="1216108"/>
            <a:ext cx="8624236" cy="959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400"/>
              </a:spcAft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a) building blocks, like CCXs, memory and IO-controllers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within a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die, 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b) different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dies within a socket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via IFOP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Verdana"/>
              </a:rPr>
              <a:t>(IF On-Package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Verdana"/>
              </a:rPr>
              <a:t>) links and</a:t>
            </a:r>
            <a:endParaRPr lang="en-US" sz="1600" dirty="0">
              <a:solidFill>
                <a:schemeClr val="bg1">
                  <a:lumMod val="65000"/>
                </a:schemeClr>
              </a:solidFill>
              <a:latin typeface="Verdana"/>
            </a:endParaRPr>
          </a:p>
          <a:p>
            <a:pPr fontAlgn="base">
              <a:spcAft>
                <a:spcPts val="400"/>
              </a:spcAft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c) two sockets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of a 2S server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via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IFIS (IF Inter-Socket)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links,</a:t>
            </a:r>
            <a:endParaRPr lang="en-US" sz="16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097" y="497922"/>
            <a:ext cx="428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The Scalable Data Fabric (SDF)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-4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718" y="860613"/>
            <a:ext cx="1808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It interconnects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141" y="2173756"/>
            <a:ext cx="2794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as detailed subsequently</a:t>
            </a:r>
            <a:r>
              <a:rPr lang="en-US" sz="1600" dirty="0" smtClean="0">
                <a:latin typeface="+mj-lt"/>
              </a:rPr>
              <a:t>.</a:t>
            </a:r>
          </a:p>
          <a:p>
            <a:pPr fontAlgn="base"/>
            <a:endParaRPr lang="en-US" sz="16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76393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Infinity Fabric (12)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2000" t="20840" r="4737" b="36120"/>
          <a:stretch/>
        </p:blipFill>
        <p:spPr>
          <a:xfrm>
            <a:off x="1655543" y="1793578"/>
            <a:ext cx="3955983" cy="22138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240" y="6350548"/>
            <a:ext cx="6144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Revealed in AMD's </a:t>
            </a:r>
            <a:r>
              <a:rPr lang="en-US" sz="1400" dirty="0" smtClean="0">
                <a:latin typeface="+mj-lt"/>
              </a:rPr>
              <a:t>EPYC </a:t>
            </a:r>
            <a:r>
              <a:rPr lang="en-US" sz="1400" dirty="0">
                <a:latin typeface="+mj-lt"/>
              </a:rPr>
              <a:t>Launch event presentation, June 20 2017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478" y="498520"/>
            <a:ext cx="7647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Example: Interconnecting two sockets of a server via IFIS links,</a:t>
            </a:r>
          </a:p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in a 1. gen. 2S EPYC server processor </a:t>
            </a:r>
            <a:r>
              <a:rPr lang="en-US" dirty="0">
                <a:latin typeface="+mj-lt"/>
              </a:rPr>
              <a:t>[21</a:t>
            </a:r>
            <a:r>
              <a:rPr lang="en-US" dirty="0" smtClean="0">
                <a:latin typeface="+mj-lt"/>
              </a:rPr>
              <a:t>] </a:t>
            </a:r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33600" y="4148483"/>
            <a:ext cx="22180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500" dirty="0" smtClean="0">
                <a:latin typeface="+mj-lt"/>
              </a:rPr>
              <a:t>The 2x4 dies are </a:t>
            </a:r>
          </a:p>
          <a:p>
            <a:pPr algn="ctr" fontAlgn="base"/>
            <a:r>
              <a:rPr lang="en-US" sz="1500" dirty="0" smtClean="0">
                <a:latin typeface="+mj-lt"/>
              </a:rPr>
              <a:t>8-core Zeppelin dies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3149" y="1447093"/>
            <a:ext cx="10243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500" dirty="0" smtClean="0">
                <a:latin typeface="+mj-lt"/>
              </a:rPr>
              <a:t>Socket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08356" y="1435861"/>
            <a:ext cx="10243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500" dirty="0" smtClean="0">
                <a:latin typeface="+mj-lt"/>
              </a:rPr>
              <a:t>Socket 2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5053262" y="2895047"/>
            <a:ext cx="1152000" cy="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5839756" y="2750670"/>
            <a:ext cx="33666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500" dirty="0" smtClean="0">
                <a:solidFill>
                  <a:srgbClr val="000000"/>
                </a:solidFill>
                <a:latin typeface="Verdana"/>
              </a:rPr>
              <a:t>IFIS </a:t>
            </a:r>
            <a:r>
              <a:rPr lang="en-US" sz="1500" dirty="0">
                <a:solidFill>
                  <a:srgbClr val="000000"/>
                </a:solidFill>
                <a:latin typeface="Verdana"/>
              </a:rPr>
              <a:t>(IF </a:t>
            </a:r>
            <a:r>
              <a:rPr lang="en-US" sz="1500" dirty="0" smtClean="0">
                <a:solidFill>
                  <a:srgbClr val="000000"/>
                </a:solidFill>
                <a:latin typeface="Verdana"/>
              </a:rPr>
              <a:t>Inter-Socket)</a:t>
            </a:r>
          </a:p>
          <a:p>
            <a:pPr lvl="0" algn="ctr">
              <a:defRPr/>
            </a:pPr>
            <a:r>
              <a:rPr lang="en-US" sz="15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Verdana"/>
              </a:rPr>
              <a:t>links</a:t>
            </a:r>
          </a:p>
        </p:txBody>
      </p:sp>
    </p:spTree>
    <p:extLst>
      <p:ext uri="{BB962C8B-B14F-4D97-AF65-F5344CB8AC3E}">
        <p14:creationId xmlns:p14="http://schemas.microsoft.com/office/powerpoint/2010/main" val="166695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4.1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to the Infinity Fabric (13)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892292"/>
            <a:ext cx="90725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single protocol </a:t>
            </a:r>
            <a:r>
              <a:rPr lang="en-US" sz="1600" dirty="0">
                <a:latin typeface="+mj-lt"/>
              </a:rPr>
              <a:t>is used for on-die, die-to-die and socket-to socket data transfers</a:t>
            </a:r>
            <a:r>
              <a:rPr lang="en-US" sz="1600" dirty="0" smtClean="0">
                <a:latin typeface="+mj-lt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95089" y="501131"/>
            <a:ext cx="4142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The Scalable Data Fabric (SDF)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-5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54643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4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9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 References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74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 smtClean="0"/>
              <a:t>5. References</a:t>
            </a:r>
            <a:r>
              <a:rPr lang="en-US" altLang="en-US" sz="1600" dirty="0" smtClean="0"/>
              <a:t> </a:t>
            </a:r>
            <a:r>
              <a:rPr lang="en-US" altLang="en-US" sz="1600" dirty="0"/>
              <a:t>(</a:t>
            </a:r>
            <a:r>
              <a:rPr lang="hu-HU" altLang="en-US" sz="1600" dirty="0"/>
              <a:t>1)</a:t>
            </a:r>
          </a:p>
        </p:txBody>
      </p:sp>
      <p:sp>
        <p:nvSpPr>
          <p:cNvPr id="314371" name="Text Box 3"/>
          <p:cNvSpPr txBox="1">
            <a:spLocks noChangeArrowheads="1"/>
          </p:cNvSpPr>
          <p:nvPr/>
        </p:nvSpPr>
        <p:spPr bwMode="auto">
          <a:xfrm>
            <a:off x="49213" y="638175"/>
            <a:ext cx="892391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[1]: 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Morris J.,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Computex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2016: AMD inches closer to Zen, announces Polaris graphics and new </a:t>
            </a:r>
            <a:endParaRPr lang="hu-HU" altLang="en-US" sz="1400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APUs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, ZD Net,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June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1 2016, http://www.zdnet.com/article/computex-2016-amd-inches-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         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closer-to-zen-announces-polaris-graphics-and-new-apus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/</a:t>
            </a:r>
            <a:endParaRPr lang="en-US" alt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14372" name="Text Box 4"/>
          <p:cNvSpPr txBox="1">
            <a:spLocks noChangeArrowheads="1"/>
          </p:cNvSpPr>
          <p:nvPr/>
        </p:nvSpPr>
        <p:spPr bwMode="auto">
          <a:xfrm>
            <a:off x="49213" y="1468438"/>
            <a:ext cx="857369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[2]: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Chiappetta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M.,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Intel Xeon Scalable Debuts: Dual Xeon Platinum 8176 With 112 Threads </a:t>
            </a:r>
            <a:endParaRPr lang="hu-HU" altLang="en-US" sz="1400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Tested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, Hot Hardware,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July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11 2017,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          https://hothardware.com/reviews/intel-xeon-scalable-processor-family-review</a:t>
            </a:r>
            <a:endParaRPr lang="en-US" alt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14373" name="Text Box 5"/>
          <p:cNvSpPr txBox="1">
            <a:spLocks noChangeArrowheads="1"/>
          </p:cNvSpPr>
          <p:nvPr/>
        </p:nvSpPr>
        <p:spPr bwMode="auto">
          <a:xfrm>
            <a:off x="53975" y="2266950"/>
            <a:ext cx="92837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[3]: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Teich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P.,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The Heart Of AMD’s </a:t>
            </a: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EPYC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Comeback Is Infinity Fabric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The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Next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Platform,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July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12 2017,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https://www.nextplatform.com/2017/07/12/heart-amds-epyc-comeback-infinity-fabric/</a:t>
            </a:r>
          </a:p>
        </p:txBody>
      </p:sp>
      <p:sp>
        <p:nvSpPr>
          <p:cNvPr id="314374" name="Text Box 13"/>
          <p:cNvSpPr txBox="1">
            <a:spLocks noChangeArrowheads="1"/>
          </p:cNvSpPr>
          <p:nvPr/>
        </p:nvSpPr>
        <p:spPr bwMode="auto">
          <a:xfrm>
            <a:off x="49213" y="2846388"/>
            <a:ext cx="887012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[4]: Intel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quadcore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Xeon 5300 review, Nov. 13 2006,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Hardware.Info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www.hardware.info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/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en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-US/articles/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amdnY2ppZGWa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/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Intel_quadcore_Xeon_5300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_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          review</a:t>
            </a:r>
          </a:p>
        </p:txBody>
      </p:sp>
      <p:sp>
        <p:nvSpPr>
          <p:cNvPr id="314375" name="Text Box 14"/>
          <p:cNvSpPr txBox="1">
            <a:spLocks noChangeArrowheads="1"/>
          </p:cNvSpPr>
          <p:nvPr/>
        </p:nvSpPr>
        <p:spPr bwMode="auto">
          <a:xfrm>
            <a:off x="53975" y="3542926"/>
            <a:ext cx="86178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[5]: Wasson S., Intel's Woodcrest processor previewed, The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Bensley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server platform debuts, </a:t>
            </a:r>
            <a:endParaRPr lang="hu-HU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May 23, 2006, The Tech Report,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http://techreport.com/articles.x/10021/1 </a:t>
            </a:r>
          </a:p>
        </p:txBody>
      </p:sp>
      <p:sp>
        <p:nvSpPr>
          <p:cNvPr id="314376" name="Text Box 15"/>
          <p:cNvSpPr txBox="1">
            <a:spLocks noChangeArrowheads="1"/>
          </p:cNvSpPr>
          <p:nvPr/>
        </p:nvSpPr>
        <p:spPr bwMode="auto">
          <a:xfrm>
            <a:off x="49213" y="4149351"/>
            <a:ext cx="59683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[6]: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Wikipedia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IBM z10, https://en.wikipedia.org/wiki/IBM_z10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4377" name="Text Box 16"/>
          <p:cNvSpPr txBox="1">
            <a:spLocks noChangeArrowheads="1"/>
          </p:cNvSpPr>
          <p:nvPr/>
        </p:nvSpPr>
        <p:spPr bwMode="auto">
          <a:xfrm>
            <a:off x="47625" y="4531939"/>
            <a:ext cx="87370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[7]: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Kennedy P.,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AMD EPYC Infinity Fabric Update and MCM Cost Savings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STH, Aug. 22 2017,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https://www.servethehome.com/amd-epyc-infinity-fabric-update-mcm-cost-savings/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4378" name="Text Box 17"/>
          <p:cNvSpPr txBox="1">
            <a:spLocks noChangeArrowheads="1"/>
          </p:cNvSpPr>
          <p:nvPr/>
        </p:nvSpPr>
        <p:spPr bwMode="auto">
          <a:xfrm>
            <a:off x="49213" y="5139951"/>
            <a:ext cx="8582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  <a:cs typeface="Arial" charset="0"/>
              </a:rPr>
              <a:t>[8]: -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List of AMD Ryzen microprocessors</a:t>
            </a:r>
            <a:r>
              <a:rPr lang="hu-HU" sz="1400" dirty="0" smtClean="0"/>
              <a:t>Zen - Microarchitectures – AMD, </a:t>
            </a:r>
            <a:r>
              <a:rPr lang="en-US" sz="1400" dirty="0" smtClean="0"/>
              <a:t>Wikipedia,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           https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://</a:t>
            </a:r>
            <a:r>
              <a:rPr lang="hu-HU" altLang="en-US" sz="1400" dirty="0" smtClean="0">
                <a:solidFill>
                  <a:srgbClr val="000000"/>
                </a:solidFill>
                <a:cs typeface="Arial" charset="0"/>
              </a:rPr>
              <a:t>en.wikipedia.org/wiki/List_of_AMD_Ryzen_microprocessors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49213" y="5749551"/>
            <a:ext cx="8582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9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Amjad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T.,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AMD Zen CPU Core Implementation Details Shared At ISSCC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SegmentNext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Febr. 9 2017, https://segmentnext.com/2017/02/09/amd-zen-cpu/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67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 smtClean="0"/>
              <a:t>5. References</a:t>
            </a:r>
            <a:r>
              <a:rPr lang="en-US" altLang="en-US" sz="1600" dirty="0" smtClean="0"/>
              <a:t> </a:t>
            </a:r>
            <a:r>
              <a:rPr lang="en-US" altLang="en-US" sz="1600" dirty="0"/>
              <a:t>(</a:t>
            </a:r>
            <a:r>
              <a:rPr lang="hu-HU" altLang="en-US" sz="1600" dirty="0"/>
              <a:t>2)</a:t>
            </a:r>
          </a:p>
        </p:txBody>
      </p:sp>
      <p:sp>
        <p:nvSpPr>
          <p:cNvPr id="314371" name="Text Box 3"/>
          <p:cNvSpPr txBox="1">
            <a:spLocks noChangeArrowheads="1"/>
          </p:cNvSpPr>
          <p:nvPr/>
        </p:nvSpPr>
        <p:spPr bwMode="auto">
          <a:xfrm>
            <a:off x="61540" y="638175"/>
            <a:ext cx="876893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[1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0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Cutress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I.,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The AMD Zen and Ryzen 7 Review: A Deep Dive on 1800X, 1700X and 1700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         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AnandTech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March 2 2017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, http://www.anandtech.com/show/11170/the-amd-zen-and-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          ryzen-7-review-a-deep-dive-on-1800x-1700x-and-1700</a:t>
            </a:r>
            <a:endParaRPr lang="en-US" alt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14372" name="Text Box 4"/>
          <p:cNvSpPr txBox="1">
            <a:spLocks noChangeArrowheads="1"/>
          </p:cNvSpPr>
          <p:nvPr/>
        </p:nvSpPr>
        <p:spPr bwMode="auto">
          <a:xfrm>
            <a:off x="61540" y="1449388"/>
            <a:ext cx="88019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11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Alcorn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P.,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Intel Plays Defense: Inside Its EPYC Slide Deck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, Tom’s Hardware,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July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17 2017,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http://www.tomshardware.com/reviews/intel-amd-die-fabric-slides,5125-2.html</a:t>
            </a:r>
          </a:p>
        </p:txBody>
      </p:sp>
      <p:sp>
        <p:nvSpPr>
          <p:cNvPr id="314373" name="Text Box 5"/>
          <p:cNvSpPr txBox="1">
            <a:spLocks noChangeArrowheads="1"/>
          </p:cNvSpPr>
          <p:nvPr/>
        </p:nvSpPr>
        <p:spPr bwMode="auto">
          <a:xfrm>
            <a:off x="66302" y="2057400"/>
            <a:ext cx="71654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12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Wan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S.,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AMD Releases EPYC Enterprise Processors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eTeknix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2017,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https://www.eteknix.com/amd-releases-epyc-enterprise-processors/ 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4374" name="Text Box 13"/>
          <p:cNvSpPr txBox="1">
            <a:spLocks noChangeArrowheads="1"/>
          </p:cNvSpPr>
          <p:nvPr/>
        </p:nvSpPr>
        <p:spPr bwMode="auto">
          <a:xfrm>
            <a:off x="61540" y="2665413"/>
            <a:ext cx="921778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13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Cutress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I., AMD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Gives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More Zen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Details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Ryzen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3.4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GHz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+,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NVMe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Neural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Net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Prediction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&amp; 25 MHz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Boost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Steps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Dec. 13 2016, http://www.anandtech.com/show/10907/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amd-gives-more-zen-details-ryzen-34-ghz-nvme-neural-net-prediction-25-mhz-boost-steps</a:t>
            </a:r>
          </a:p>
        </p:txBody>
      </p:sp>
      <p:sp>
        <p:nvSpPr>
          <p:cNvPr id="314375" name="Text Box 14"/>
          <p:cNvSpPr txBox="1">
            <a:spLocks noChangeArrowheads="1"/>
          </p:cNvSpPr>
          <p:nvPr/>
        </p:nvSpPr>
        <p:spPr bwMode="auto">
          <a:xfrm>
            <a:off x="66302" y="3473450"/>
            <a:ext cx="882267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Hruska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J.,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New leak hints at AMD Zen’s architecture, organization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Extreme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Tech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April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29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2015, https://www.extremetech.com/gaming/204523-new-leak-hints-at-amd-zens-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architecture-organization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4377" name="Text Box 16"/>
          <p:cNvSpPr txBox="1">
            <a:spLocks noChangeArrowheads="1"/>
          </p:cNvSpPr>
          <p:nvPr/>
        </p:nvSpPr>
        <p:spPr bwMode="auto">
          <a:xfrm>
            <a:off x="59952" y="4281488"/>
            <a:ext cx="90427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15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Clark M.,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New x86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Core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Architecture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for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the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Next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Generation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of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Computing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Hot Chips 28,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Aug. 23 2016, http://www.hotchips.org/wp-content/uploads/hc_archives/hc28/HC28.23-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Tuesday-Epub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/HC28.23.90-High-Perform-Epub/HC28.23.930-X86-core-MikeClark-AMD-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final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_v2-28.pdf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61540" y="5308600"/>
            <a:ext cx="90411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16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Singh T., Zen: A Next-Generation High-Performance x86 Core,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Proc.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ISSCC 2017, Session 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Digital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Processors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1540" y="5918200"/>
            <a:ext cx="8582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17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Goto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H., AMD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Infinity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Fabric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PC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Watch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April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6 2017,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http://pc.watch.impress.co.jp/docs/column/kaigai/1053318.html</a:t>
            </a:r>
          </a:p>
        </p:txBody>
      </p:sp>
    </p:spTree>
    <p:extLst>
      <p:ext uri="{BB962C8B-B14F-4D97-AF65-F5344CB8AC3E}">
        <p14:creationId xmlns:p14="http://schemas.microsoft.com/office/powerpoint/2010/main" val="388311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 smtClean="0"/>
              <a:t>5. References</a:t>
            </a:r>
            <a:r>
              <a:rPr lang="en-US" altLang="en-US" sz="1600" dirty="0" smtClean="0"/>
              <a:t> </a:t>
            </a:r>
            <a:r>
              <a:rPr lang="en-US" altLang="en-US" sz="1600" dirty="0"/>
              <a:t>(</a:t>
            </a:r>
            <a:r>
              <a:rPr lang="hu-HU" altLang="en-US" sz="1600" dirty="0"/>
              <a:t>3)</a:t>
            </a:r>
          </a:p>
        </p:txBody>
      </p:sp>
      <p:sp>
        <p:nvSpPr>
          <p:cNvPr id="314371" name="Text Box 3"/>
          <p:cNvSpPr txBox="1">
            <a:spLocks noChangeArrowheads="1"/>
          </p:cNvSpPr>
          <p:nvPr/>
        </p:nvSpPr>
        <p:spPr bwMode="auto">
          <a:xfrm>
            <a:off x="48093" y="638175"/>
            <a:ext cx="898207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[1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8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Morgan T. P.,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AMD Winds Up One-Two Compute Punch For Servers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, The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Next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Platform,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         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June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19 2017,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          https://www.nextplatform.com/2017/06/19/amd-winds-one-two-compute-punch-servers/</a:t>
            </a:r>
            <a:endParaRPr lang="en-US" alt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14372" name="Text Box 4"/>
          <p:cNvSpPr txBox="1">
            <a:spLocks noChangeArrowheads="1"/>
          </p:cNvSpPr>
          <p:nvPr/>
        </p:nvSpPr>
        <p:spPr bwMode="auto">
          <a:xfrm>
            <a:off x="48093" y="1449388"/>
            <a:ext cx="60771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19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Koduri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R., AMD’s 2017 Financial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Analyst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Day, May 16 2017</a:t>
            </a:r>
            <a:endParaRPr lang="en-US" alt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14373" name="Text Box 5"/>
          <p:cNvSpPr txBox="1">
            <a:spLocks noChangeArrowheads="1"/>
          </p:cNvSpPr>
          <p:nvPr/>
        </p:nvSpPr>
        <p:spPr bwMode="auto">
          <a:xfrm>
            <a:off x="52855" y="1838325"/>
            <a:ext cx="850143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20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Ung G. M.,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Ryzen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Threadripper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review: AMD's monster 1950X stomps on other CPUs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PC World, Aug. 10 2017, https://www.pcworld.com/article/3214635/components-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processors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/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ryzen-threadripper-review-we-test-amds-monster-cpu.html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4374" name="Text Box 13"/>
          <p:cNvSpPr txBox="1">
            <a:spLocks noChangeArrowheads="1"/>
          </p:cNvSpPr>
          <p:nvPr/>
        </p:nvSpPr>
        <p:spPr bwMode="auto">
          <a:xfrm>
            <a:off x="48093" y="2665413"/>
            <a:ext cx="881504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21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Cutress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I.,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AMD's Future in Servers: New 7000-Series CPUs Launched and EPYC Analysis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June 20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2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017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http://www.anandtech.com/show/11551/amds-future-in-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servers-new-7000-series-cpus-launched-and-epyc-analysis/2</a:t>
            </a:r>
          </a:p>
        </p:txBody>
      </p:sp>
      <p:sp>
        <p:nvSpPr>
          <p:cNvPr id="314375" name="Text Box 14"/>
          <p:cNvSpPr txBox="1">
            <a:spLocks noChangeArrowheads="1"/>
          </p:cNvSpPr>
          <p:nvPr/>
        </p:nvSpPr>
        <p:spPr bwMode="auto">
          <a:xfrm>
            <a:off x="52855" y="3473450"/>
            <a:ext cx="86314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22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Alcorn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P.,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Intel Core i9-7900X Review: Meet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Skylake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-X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Tom’s Hardware,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June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19 2017,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http://www.tomshardware.com/reviews/intel-core-i9-7900x-skylake-x,5092-2.html</a:t>
            </a:r>
          </a:p>
        </p:txBody>
      </p:sp>
      <p:sp>
        <p:nvSpPr>
          <p:cNvPr id="314377" name="Text Box 16"/>
          <p:cNvSpPr txBox="1">
            <a:spLocks noChangeArrowheads="1"/>
          </p:cNvSpPr>
          <p:nvPr/>
        </p:nvSpPr>
        <p:spPr bwMode="auto">
          <a:xfrm>
            <a:off x="46505" y="4071938"/>
            <a:ext cx="852804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23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Cutress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I.,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The AMD Ryzen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Threadripper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1950X and 1920X Review: CPUs on Steroids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AnandTech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Aug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.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10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2017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http://www.anandtech.com/show/11697/the-amd-ryzen-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threadripper-1950x-and-1920x-review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48092" y="4889500"/>
            <a:ext cx="89614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24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Alcorn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P.,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AMD Ryzen </a:t>
            </a:r>
            <a:r>
              <a:rPr lang="en-US" altLang="en-US" sz="1400" dirty="0" err="1">
                <a:solidFill>
                  <a:srgbClr val="000000"/>
                </a:solidFill>
                <a:cs typeface="Arial" charset="0"/>
              </a:rPr>
              <a:t>Threadripper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1950X Review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Tom’s Hardware, Aug. 10 2017,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http://www.tomshardware.com/reviews/amd-ryzen-threadripper-1950x-cpu,5167-2.html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48093" y="5499100"/>
            <a:ext cx="89614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25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Gasior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G.,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Your guide to the Ryzen AM4 platform and its X370, B350, and A320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chipsets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March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2 2017, https://rog.asus.com/articles/technologies/your-guide-to-the-ryzen-am4-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platform-and-its-x370-b350-and-a320-chipsets/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03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600" dirty="0" smtClean="0"/>
              <a:t>5. References</a:t>
            </a:r>
            <a:r>
              <a:rPr lang="en-US" altLang="en-US" sz="1600" dirty="0" smtClean="0"/>
              <a:t> </a:t>
            </a:r>
            <a:r>
              <a:rPr lang="en-US" altLang="en-US" sz="1600" dirty="0"/>
              <a:t>(</a:t>
            </a:r>
            <a:r>
              <a:rPr lang="hu-HU" altLang="en-US" sz="1600" dirty="0"/>
              <a:t>4)</a:t>
            </a:r>
          </a:p>
        </p:txBody>
      </p:sp>
      <p:sp>
        <p:nvSpPr>
          <p:cNvPr id="314371" name="Text Box 3"/>
          <p:cNvSpPr txBox="1">
            <a:spLocks noChangeArrowheads="1"/>
          </p:cNvSpPr>
          <p:nvPr/>
        </p:nvSpPr>
        <p:spPr bwMode="auto">
          <a:xfrm>
            <a:off x="61540" y="638175"/>
            <a:ext cx="888281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26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Ung G. M.,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Why Ryzen </a:t>
            </a:r>
            <a:r>
              <a:rPr lang="en-US" altLang="en-US" sz="1400" dirty="0" err="1">
                <a:solidFill>
                  <a:srgbClr val="000000"/>
                </a:solidFill>
                <a:cs typeface="Times New Roman" pitchFamily="18" charset="0"/>
              </a:rPr>
              <a:t>Threadripper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 has two extra chips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, PC World,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July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27 2017,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https://www.pcworld.com/article/3211409/computers/why-ryzen-threadripper-has-two-</a:t>
            </a:r>
            <a:endParaRPr lang="hu-HU" altLang="en-US" sz="1400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mysterious-chips.html</a:t>
            </a:r>
          </a:p>
        </p:txBody>
      </p:sp>
      <p:sp>
        <p:nvSpPr>
          <p:cNvPr id="314372" name="Text Box 4"/>
          <p:cNvSpPr txBox="1">
            <a:spLocks noChangeArrowheads="1"/>
          </p:cNvSpPr>
          <p:nvPr/>
        </p:nvSpPr>
        <p:spPr bwMode="auto">
          <a:xfrm>
            <a:off x="61540" y="1449388"/>
            <a:ext cx="69036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27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Cinebench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Times New Roman" pitchFamily="18" charset="0"/>
              </a:rPr>
              <a:t>Maxon</a:t>
            </a:r>
            <a:r>
              <a:rPr lang="hu-HU" altLang="en-US" sz="1400" dirty="0">
                <a:solidFill>
                  <a:srgbClr val="000000"/>
                </a:solidFill>
                <a:cs typeface="Times New Roman" pitchFamily="18" charset="0"/>
              </a:rPr>
              <a:t>, https://www.maxon.net/en/products/cinebench/</a:t>
            </a:r>
            <a:endParaRPr lang="en-US" alt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14373" name="Text Box 5"/>
          <p:cNvSpPr txBox="1">
            <a:spLocks noChangeArrowheads="1"/>
          </p:cNvSpPr>
          <p:nvPr/>
        </p:nvSpPr>
        <p:spPr bwMode="auto">
          <a:xfrm>
            <a:off x="66302" y="1838325"/>
            <a:ext cx="875092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28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AMD: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Threadripper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Owns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Intel,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Seeking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Alpha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Aug. 11 2017,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https://seekingalpha.com/article/4097976-amd-threadripper-owns-intel?auth_param=</a:t>
            </a:r>
            <a:endParaRPr lang="hu-HU" altLang="en-US" sz="14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djq9a:1corga9:7e836bbeb489dc69af8486d4cc569a2e</a:t>
            </a:r>
          </a:p>
        </p:txBody>
      </p:sp>
      <p:sp>
        <p:nvSpPr>
          <p:cNvPr id="314374" name="Text Box 13"/>
          <p:cNvSpPr txBox="1">
            <a:spLocks noChangeArrowheads="1"/>
          </p:cNvSpPr>
          <p:nvPr/>
        </p:nvSpPr>
        <p:spPr bwMode="auto">
          <a:xfrm>
            <a:off x="61540" y="2665413"/>
            <a:ext cx="87096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29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A New Day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for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the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Datacenter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Presentation at AMD Financial Analyst Day, May 16 2017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hu-HU" sz="1400" dirty="0"/>
              <a:t>           </a:t>
            </a:r>
            <a:r>
              <a:rPr lang="en-US" sz="1400" dirty="0"/>
              <a:t>http://ir.amd.com/phoenix.zhtml?c=74093&amp;p=irol-analystday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314375" name="Text Box 14"/>
          <p:cNvSpPr txBox="1">
            <a:spLocks noChangeArrowheads="1"/>
          </p:cNvSpPr>
          <p:nvPr/>
        </p:nvSpPr>
        <p:spPr bwMode="auto">
          <a:xfrm>
            <a:off x="66302" y="3282950"/>
            <a:ext cx="87142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30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Teich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P.,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The New Server Economies Of Scale For AMD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The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Next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Platform,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July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13 2017,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https://www.nextplatform.com/2017/07/13/new-server-economies-scale-amd/</a:t>
            </a:r>
          </a:p>
        </p:txBody>
      </p:sp>
      <p:sp>
        <p:nvSpPr>
          <p:cNvPr id="314377" name="Text Box 16"/>
          <p:cNvSpPr txBox="1">
            <a:spLocks noChangeArrowheads="1"/>
          </p:cNvSpPr>
          <p:nvPr/>
        </p:nvSpPr>
        <p:spPr bwMode="auto">
          <a:xfrm>
            <a:off x="59952" y="3881438"/>
            <a:ext cx="80600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31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Kingsley-Hughes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A.,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AMD EPYC: What you need to know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ZD Net,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June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21 2017,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http://www.zdnet.com/article/amd-epyc-what-you-need-to-know/</a:t>
            </a: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61539" y="4489450"/>
            <a:ext cx="89614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32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MCM-GPU: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Multi-Chip-Module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GPUs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for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Continued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Performance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Scalability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Nvidia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http://research.nvidia.com/publication/2017-06_MCM-GPU%3A-Multi-Chip-Module-GPUs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61540" y="5099050"/>
            <a:ext cx="8961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[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33</a:t>
            </a:r>
            <a:r>
              <a:rPr lang="en-US" altLang="en-US" sz="1400" dirty="0">
                <a:solidFill>
                  <a:srgbClr val="000000"/>
                </a:solidFill>
                <a:cs typeface="Arial" charset="0"/>
              </a:rPr>
              <a:t>]: 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H11DSI-NT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Users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’s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Manual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cs typeface="Arial" charset="0"/>
              </a:rPr>
              <a:t>Supermicro</a:t>
            </a:r>
            <a:r>
              <a:rPr lang="hu-HU" altLang="en-US" sz="1400" dirty="0">
                <a:solidFill>
                  <a:srgbClr val="000000"/>
                </a:solidFill>
                <a:cs typeface="Arial" charset="0"/>
              </a:rPr>
              <a:t>, 2017</a:t>
            </a:r>
            <a:endParaRPr lang="en-US" alt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342" y="5540189"/>
            <a:ext cx="90433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[34]: </a:t>
            </a:r>
            <a:r>
              <a:rPr lang="en-US" sz="1400" dirty="0" err="1"/>
              <a:t>Hruska</a:t>
            </a:r>
            <a:r>
              <a:rPr lang="en-US" sz="1400" dirty="0"/>
              <a:t> J., Report: AMD Stealing Significant Market Share, Revenue from Intel, </a:t>
            </a:r>
            <a:r>
              <a:rPr lang="en-US" sz="1400" dirty="0" err="1"/>
              <a:t>Extremetech</a:t>
            </a:r>
            <a:endParaRPr lang="en-US" sz="1400" dirty="0"/>
          </a:p>
          <a:p>
            <a:r>
              <a:rPr lang="en-US" sz="1400" dirty="0"/>
              <a:t>           Sept. 6, 2017, </a:t>
            </a:r>
          </a:p>
          <a:p>
            <a:r>
              <a:rPr lang="en-US" sz="1400" dirty="0"/>
              <a:t>           https://</a:t>
            </a:r>
            <a:r>
              <a:rPr lang="en-US" sz="1400" dirty="0" err="1"/>
              <a:t>www.extremetech.com</a:t>
            </a:r>
            <a:r>
              <a:rPr lang="en-US" sz="1400" dirty="0"/>
              <a:t>/computing/255122-</a:t>
            </a:r>
            <a:r>
              <a:rPr lang="en-US" sz="1400" dirty="0" err="1"/>
              <a:t>european</a:t>
            </a:r>
            <a:r>
              <a:rPr lang="en-US" sz="1400" dirty="0"/>
              <a:t>-retailer-shows-</a:t>
            </a:r>
            <a:r>
              <a:rPr lang="en-US" sz="1400" dirty="0" err="1"/>
              <a:t>amd</a:t>
            </a:r>
            <a:r>
              <a:rPr lang="en-US" sz="1400" dirty="0"/>
              <a:t>-stealing</a:t>
            </a:r>
          </a:p>
          <a:p>
            <a:r>
              <a:rPr lang="en-US" sz="1400" dirty="0"/>
              <a:t>           -significant-market-share-revenue-intel</a:t>
            </a:r>
          </a:p>
        </p:txBody>
      </p:sp>
    </p:spTree>
    <p:extLst>
      <p:ext uri="{BB962C8B-B14F-4D97-AF65-F5344CB8AC3E}">
        <p14:creationId xmlns:p14="http://schemas.microsoft.com/office/powerpoint/2010/main" val="60376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1. </a:t>
            </a:r>
            <a:r>
              <a:rPr lang="en-US" sz="1600" dirty="0"/>
              <a:t>Introduction</a:t>
            </a:r>
            <a:r>
              <a:rPr lang="hu-HU" sz="1600" dirty="0"/>
              <a:t> </a:t>
            </a:r>
            <a:r>
              <a:rPr lang="hu-HU" sz="1600" dirty="0" smtClean="0"/>
              <a:t>(</a:t>
            </a:r>
            <a:r>
              <a:rPr lang="en-US" sz="1600" dirty="0" smtClean="0"/>
              <a:t>9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721186"/>
              </p:ext>
            </p:extLst>
          </p:nvPr>
        </p:nvGraphicFramePr>
        <p:xfrm>
          <a:off x="-6" y="1273208"/>
          <a:ext cx="9072570" cy="1764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1901">
                  <a:extLst>
                    <a:ext uri="{9D8B030D-6E8A-4147-A177-3AD203B41FA5}">
                      <a16:colId xmlns:a16="http://schemas.microsoft.com/office/drawing/2014/main" val="2172988773"/>
                    </a:ext>
                  </a:extLst>
                </a:gridCol>
                <a:gridCol w="693019">
                  <a:extLst>
                    <a:ext uri="{9D8B030D-6E8A-4147-A177-3AD203B41FA5}">
                      <a16:colId xmlns:a16="http://schemas.microsoft.com/office/drawing/2014/main" val="2022334839"/>
                    </a:ext>
                  </a:extLst>
                </a:gridCol>
                <a:gridCol w="683393">
                  <a:extLst>
                    <a:ext uri="{9D8B030D-6E8A-4147-A177-3AD203B41FA5}">
                      <a16:colId xmlns:a16="http://schemas.microsoft.com/office/drawing/2014/main" val="4139575243"/>
                    </a:ext>
                  </a:extLst>
                </a:gridCol>
                <a:gridCol w="693247">
                  <a:extLst>
                    <a:ext uri="{9D8B030D-6E8A-4147-A177-3AD203B41FA5}">
                      <a16:colId xmlns:a16="http://schemas.microsoft.com/office/drawing/2014/main" val="2016602247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3747385564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2814577825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3128251049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800043371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2536554403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3838657147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1530130060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3379139680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1279575451"/>
                    </a:ext>
                  </a:extLst>
                </a:gridCol>
              </a:tblGrid>
              <a:tr h="395618">
                <a:tc>
                  <a:txBody>
                    <a:bodyPr/>
                    <a:lstStyle/>
                    <a:p>
                      <a:pPr algn="l" fontAlgn="ctr"/>
                      <a:endParaRPr lang="en-US" sz="1350" b="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1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2Q20</a:t>
                      </a:r>
                      <a:endParaRPr lang="en-US" sz="1350" b="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1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1Q20</a:t>
                      </a:r>
                      <a:endParaRPr lang="en-US" sz="1350" b="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1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4Q19</a:t>
                      </a:r>
                      <a:endParaRPr lang="en-US" sz="1350" b="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1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3Q19</a:t>
                      </a:r>
                      <a:endParaRPr lang="en-US" sz="1350" b="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1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2Q19</a:t>
                      </a:r>
                      <a:endParaRPr lang="en-US" sz="1350" b="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1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1Q19</a:t>
                      </a:r>
                      <a:endParaRPr lang="en-US" sz="1350" b="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1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4Q18</a:t>
                      </a:r>
                      <a:endParaRPr lang="en-US" sz="1350" b="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1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3Q18</a:t>
                      </a:r>
                      <a:endParaRPr lang="en-US" sz="1350" b="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1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2Q18</a:t>
                      </a:r>
                      <a:endParaRPr lang="en-US" sz="1350" b="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1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1Q18</a:t>
                      </a:r>
                      <a:endParaRPr lang="en-US" sz="1350" b="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1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4Q17</a:t>
                      </a:r>
                      <a:endParaRPr lang="en-US" sz="1350" b="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1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3Q17</a:t>
                      </a:r>
                      <a:endParaRPr lang="en-US" sz="1350" b="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877639"/>
                  </a:ext>
                </a:extLst>
              </a:tr>
              <a:tr h="5771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DT</a:t>
                      </a:r>
                      <a:endParaRPr lang="en-US" sz="1350" b="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19.2%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18.6%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18.3%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17.1%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17.1%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15.8%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12.3%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12.2%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12.0%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10.9%</a:t>
                      </a:r>
                    </a:p>
                  </a:txBody>
                  <a:tcPr marL="76085" marR="76085" marT="76085" marB="76085" anchor="ctr"/>
                </a:tc>
                <a:extLst>
                  <a:ext uri="{0D108BD9-81ED-4DB2-BD59-A6C34878D82A}">
                    <a16:rowId xmlns:a16="http://schemas.microsoft.com/office/drawing/2014/main" val="3630199120"/>
                  </a:ext>
                </a:extLst>
              </a:tr>
              <a:tr h="3956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Mobile</a:t>
                      </a:r>
                      <a:endParaRPr lang="en-US" sz="1350" b="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19.9%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17.1%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16.2%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14.7%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14.1%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13.1%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12.2%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10.9%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8.8%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endParaRPr lang="en-US" sz="13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452190"/>
                  </a:ext>
                </a:extLst>
              </a:tr>
              <a:tr h="3956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Server</a:t>
                      </a:r>
                      <a:endParaRPr lang="en-US" sz="1350" b="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5.8%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5.1%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4.5%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4.3%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3.4%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2.9%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3.2%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1.6%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1.4%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50" b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0.8%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endParaRPr lang="en-US" sz="135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350" b="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88900" marR="88900" marT="88900" marB="88900" anchor="ctr"/>
                </a:tc>
                <a:extLst>
                  <a:ext uri="{0D108BD9-81ED-4DB2-BD59-A6C34878D82A}">
                    <a16:rowId xmlns:a16="http://schemas.microsoft.com/office/drawing/2014/main" val="292071897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438" y="505210"/>
            <a:ext cx="9001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AMD’s worldwide market unit share since introducing the Zen family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116</a:t>
            </a:r>
            <a:r>
              <a:rPr lang="en-US" dirty="0" smtClean="0">
                <a:latin typeface="+mj-lt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207299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 smtClean="0"/>
              <a:t>5. References</a:t>
            </a:r>
            <a:r>
              <a:rPr lang="en-US" altLang="en-US" sz="1600" dirty="0" smtClean="0"/>
              <a:t> </a:t>
            </a:r>
            <a:r>
              <a:rPr lang="en-US" altLang="en-US" sz="1600" dirty="0"/>
              <a:t>(5</a:t>
            </a:r>
            <a:r>
              <a:rPr lang="hu-HU" altLang="en-US" sz="1600" dirty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9952" y="645460"/>
            <a:ext cx="7130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[35]: </a:t>
            </a:r>
            <a:r>
              <a:rPr lang="en-US" sz="1400" dirty="0" err="1"/>
              <a:t>Skylake</a:t>
            </a:r>
            <a:r>
              <a:rPr lang="en-US" sz="1400" dirty="0"/>
              <a:t> (client) - Microarchitectures - Intel,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https</a:t>
            </a:r>
            <a:r>
              <a:rPr lang="en-US" sz="1400" dirty="0"/>
              <a:t>://en.wikichip.org/wiki/intel/microarchitectures/skylake_(client)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271" y="1223684"/>
            <a:ext cx="6013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/>
              <a:t>[36]: Zen - Microarchitectures - AMD, </a:t>
            </a:r>
            <a:r>
              <a:rPr lang="en-US" sz="1400" dirty="0" err="1"/>
              <a:t>WikiChip</a:t>
            </a:r>
            <a:r>
              <a:rPr lang="en-US" sz="1400" dirty="0"/>
              <a:t>, </a:t>
            </a:r>
          </a:p>
          <a:p>
            <a:pPr fontAlgn="base"/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https</a:t>
            </a:r>
            <a:r>
              <a:rPr lang="en-US" sz="1400" dirty="0"/>
              <a:t>://en.wikichip.org/wiki/amd/microarchitectures/zen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505" y="1815354"/>
            <a:ext cx="92938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[37]: </a:t>
            </a:r>
            <a:r>
              <a:rPr lang="en-US" sz="1400" dirty="0" err="1"/>
              <a:t>Kampman</a:t>
            </a:r>
            <a:r>
              <a:rPr lang="en-US" sz="1400" dirty="0"/>
              <a:t> J., AMD's Ryzen 7 </a:t>
            </a:r>
            <a:r>
              <a:rPr lang="en-US" sz="1400" dirty="0" err="1"/>
              <a:t>2700U</a:t>
            </a:r>
            <a:r>
              <a:rPr lang="en-US" sz="1400" dirty="0"/>
              <a:t> and Ryzen 5 </a:t>
            </a:r>
            <a:r>
              <a:rPr lang="en-US" sz="1400" dirty="0" err="1"/>
              <a:t>2500U</a:t>
            </a:r>
            <a:r>
              <a:rPr lang="en-US" sz="1400" dirty="0"/>
              <a:t> </a:t>
            </a:r>
            <a:r>
              <a:rPr lang="en-US" sz="1400" dirty="0" err="1"/>
              <a:t>APUs</a:t>
            </a:r>
            <a:r>
              <a:rPr lang="en-US" sz="1400" dirty="0"/>
              <a:t> revealed, </a:t>
            </a:r>
            <a:r>
              <a:rPr lang="en-US" sz="1400" dirty="0" err="1"/>
              <a:t>TechReport</a:t>
            </a:r>
            <a:r>
              <a:rPr lang="en-US" sz="1400" dirty="0"/>
              <a:t>, 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Oct</a:t>
            </a:r>
            <a:r>
              <a:rPr lang="en-US" sz="1400" dirty="0"/>
              <a:t>. 26, 2017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http</a:t>
            </a:r>
            <a:r>
              <a:rPr lang="en-US" sz="1400" dirty="0"/>
              <a:t>://techreport.com/review/32743/amd-ryzen-7-2700u-and-ryzen-5-2500u-apus-revealed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338" y="2685142"/>
            <a:ext cx="91651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[38]: </a:t>
            </a:r>
            <a:r>
              <a:rPr lang="en-US" sz="1400" dirty="0" err="1"/>
              <a:t>Cutress</a:t>
            </a:r>
            <a:r>
              <a:rPr lang="en-US" sz="1400" dirty="0"/>
              <a:t> I., Ryzen Mobile is Launched: AMD </a:t>
            </a:r>
            <a:r>
              <a:rPr lang="en-US" sz="1400" dirty="0" err="1"/>
              <a:t>APUs</a:t>
            </a:r>
            <a:r>
              <a:rPr lang="en-US" sz="1400" dirty="0"/>
              <a:t> for Laptops, with Vega and Updated Zen,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err="1" smtClean="0"/>
              <a:t>AnandTech</a:t>
            </a:r>
            <a:r>
              <a:rPr lang="en-US" sz="1400" dirty="0"/>
              <a:t>, Oct. 26, 2017,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https</a:t>
            </a:r>
            <a:r>
              <a:rPr lang="en-US" sz="1400" dirty="0"/>
              <a:t>://www.anandtech.com/show/11964/ryzen-mobile-is-launched-amd-apus-for-laptops-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with-</a:t>
            </a:r>
            <a:r>
              <a:rPr lang="en-US" sz="1400" dirty="0" err="1" smtClean="0"/>
              <a:t>vega</a:t>
            </a:r>
            <a:r>
              <a:rPr lang="en-US" sz="1400" dirty="0" smtClean="0"/>
              <a:t>-and-updated-</a:t>
            </a:r>
            <a:r>
              <a:rPr lang="en-US" sz="1400" dirty="0" err="1" smtClean="0"/>
              <a:t>zen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4824" y="3671048"/>
            <a:ext cx="8094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[39]: Day M., Understanding Low Drop Out (</a:t>
            </a:r>
            <a:r>
              <a:rPr lang="en-US" sz="1400" dirty="0" err="1"/>
              <a:t>LDO</a:t>
            </a:r>
            <a:r>
              <a:rPr lang="en-US" sz="1400" dirty="0"/>
              <a:t>) Regulators, Texas Instruments, 2006</a:t>
            </a:r>
          </a:p>
          <a:p>
            <a:r>
              <a:rPr lang="en-US" sz="1400" dirty="0"/>
              <a:t>           http://</a:t>
            </a:r>
            <a:r>
              <a:rPr lang="en-US" sz="1400" dirty="0" err="1"/>
              <a:t>www.ti.com</a:t>
            </a:r>
            <a:r>
              <a:rPr lang="en-US" sz="1400" dirty="0"/>
              <a:t>/lit/ml/</a:t>
            </a:r>
            <a:r>
              <a:rPr lang="en-US" sz="1400" dirty="0" err="1"/>
              <a:t>slup239</a:t>
            </a:r>
            <a:r>
              <a:rPr lang="en-US" sz="1400" dirty="0"/>
              <a:t>/</a:t>
            </a:r>
            <a:r>
              <a:rPr lang="en-US" sz="1400" dirty="0" err="1"/>
              <a:t>slup239.pdf</a:t>
            </a:r>
            <a:r>
              <a:rPr lang="en-US" sz="1400" dirty="0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271" y="4289613"/>
            <a:ext cx="89359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[40]: Bright P., CPU competition at last: AMD Ryzen brings 8 cores from just $329, </a:t>
            </a:r>
            <a:r>
              <a:rPr lang="en-US" sz="1400" dirty="0" err="1"/>
              <a:t>ArsTechnica</a:t>
            </a:r>
            <a:r>
              <a:rPr lang="en-US" sz="1400" dirty="0"/>
              <a:t>,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2/22/2017</a:t>
            </a:r>
            <a:r>
              <a:rPr lang="en-US" sz="1400" dirty="0"/>
              <a:t>, https://arstechnica.com/information-technology/2017/02/amd-ryzen-arrives-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march-2-8-cores-16-threads-from-just-329 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4824" y="5082989"/>
            <a:ext cx="92482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[41</a:t>
            </a:r>
            <a:r>
              <a:rPr lang="en-US" sz="1400" dirty="0" smtClean="0"/>
              <a:t>]: Processor </a:t>
            </a:r>
            <a:r>
              <a:rPr lang="en-US" sz="1400" dirty="0"/>
              <a:t>Programing Reference (PPR) for AMD Family 17h Model 01h, Revision B1 Processors,</a:t>
            </a:r>
          </a:p>
          <a:p>
            <a:r>
              <a:rPr lang="en-US" sz="1400" dirty="0"/>
              <a:t>         </a:t>
            </a:r>
            <a:r>
              <a:rPr lang="hu-HU" sz="1400" dirty="0" smtClean="0"/>
              <a:t>  </a:t>
            </a:r>
            <a:r>
              <a:rPr lang="en-US" sz="1400" dirty="0" smtClean="0"/>
              <a:t>54945 </a:t>
            </a:r>
            <a:r>
              <a:rPr lang="en-US" sz="1400" dirty="0"/>
              <a:t>Rev. 1.14, April 15, 2017          ,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271" y="5634321"/>
            <a:ext cx="92272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[42]: Kennedy P., Second AMD Naples Server Pictures and Platform Block Diagram 112 </a:t>
            </a: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PCIe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Lanes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rgbClr val="000000"/>
                </a:solidFill>
                <a:latin typeface="+mj-lt"/>
              </a:rPr>
              <a:t>           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Exposed!, </a:t>
            </a: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ServeTheHome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,  April 6, 2017,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          https://</a:t>
            </a: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www.servethehome.com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/</a:t>
            </a: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wp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-content/uploads/2017/04/AMD-Naples-Server-Block-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srgbClr val="000000"/>
                </a:solidFill>
                <a:latin typeface="+mj-lt"/>
              </a:rPr>
              <a:t>           </a:t>
            </a: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Diagram.jpg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1936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 smtClean="0"/>
              <a:t>5. References</a:t>
            </a:r>
            <a:r>
              <a:rPr lang="en-US" altLang="en-US" sz="1600" dirty="0" smtClean="0"/>
              <a:t> </a:t>
            </a:r>
            <a:r>
              <a:rPr lang="en-US" altLang="en-US" sz="1600" dirty="0"/>
              <a:t>(6</a:t>
            </a:r>
            <a:r>
              <a:rPr lang="hu-HU" altLang="en-US" sz="1600" dirty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44824" y="645459"/>
            <a:ext cx="746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/>
              <a:t>[43]: </a:t>
            </a:r>
            <a:r>
              <a:rPr lang="en-US" sz="1400" dirty="0">
                <a:solidFill>
                  <a:srgbClr val="000000"/>
                </a:solidFill>
              </a:rPr>
              <a:t>Infinity Fabric (IF) - AMD, https://</a:t>
            </a:r>
            <a:r>
              <a:rPr lang="en-US" sz="1400" dirty="0" err="1">
                <a:solidFill>
                  <a:srgbClr val="000000"/>
                </a:solidFill>
              </a:rPr>
              <a:t>en.wikichip.org</a:t>
            </a:r>
            <a:r>
              <a:rPr lang="en-US" sz="1400" dirty="0">
                <a:solidFill>
                  <a:srgbClr val="000000"/>
                </a:solidFill>
              </a:rPr>
              <a:t>/wiki/</a:t>
            </a:r>
            <a:r>
              <a:rPr lang="en-US" sz="1400" dirty="0" err="1">
                <a:solidFill>
                  <a:srgbClr val="000000"/>
                </a:solidFill>
              </a:rPr>
              <a:t>amd</a:t>
            </a:r>
            <a:r>
              <a:rPr lang="en-US" sz="1400" dirty="0">
                <a:solidFill>
                  <a:srgbClr val="000000"/>
                </a:solidFill>
              </a:rPr>
              <a:t>/</a:t>
            </a:r>
            <a:r>
              <a:rPr lang="en-US" sz="1400" dirty="0" err="1">
                <a:solidFill>
                  <a:srgbClr val="000000"/>
                </a:solidFill>
              </a:rPr>
              <a:t>infinity_fabric</a:t>
            </a:r>
            <a:r>
              <a:rPr lang="en-US" sz="1400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910" y="1008530"/>
            <a:ext cx="8616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[44]: </a:t>
            </a:r>
            <a:r>
              <a:rPr lang="en-US" sz="1400" dirty="0" err="1"/>
              <a:t>Frumusanu</a:t>
            </a:r>
            <a:r>
              <a:rPr lang="en-US" sz="1400" dirty="0"/>
              <a:t> A., ARM Reveals </a:t>
            </a:r>
            <a:r>
              <a:rPr lang="en-US" sz="1400" dirty="0" err="1"/>
              <a:t>Cotex-A72</a:t>
            </a:r>
            <a:r>
              <a:rPr lang="en-US" sz="1400" dirty="0"/>
              <a:t> Architecture Details, </a:t>
            </a:r>
            <a:r>
              <a:rPr lang="en-US" sz="1400" dirty="0" err="1"/>
              <a:t>AnandTech</a:t>
            </a:r>
            <a:r>
              <a:rPr lang="en-US" sz="1400" dirty="0"/>
              <a:t>, Apr. 23, 2015,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http</a:t>
            </a:r>
            <a:r>
              <a:rPr lang="en-US" sz="1400" dirty="0"/>
              <a:t>://www.anandtech.com/show/9184/arm-reveals-cortex-a72-architecture-details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910" y="1613648"/>
            <a:ext cx="87910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[4</a:t>
            </a:r>
            <a:r>
              <a:rPr lang="hu-HU" sz="1400" dirty="0">
                <a:solidFill>
                  <a:srgbClr val="000000"/>
                </a:solidFill>
              </a:rPr>
              <a:t>5</a:t>
            </a:r>
            <a:r>
              <a:rPr lang="en-US" sz="1400" dirty="0">
                <a:solidFill>
                  <a:srgbClr val="000000"/>
                </a:solidFill>
              </a:rPr>
              <a:t>]: </a:t>
            </a:r>
            <a:r>
              <a:rPr lang="hu-HU" sz="1400" dirty="0">
                <a:solidFill>
                  <a:srgbClr val="000000"/>
                </a:solidFill>
              </a:rPr>
              <a:t>Lee H-J., Shin Y., Bae S., Kim M., Kim K., </a:t>
            </a:r>
            <a:r>
              <a:rPr lang="en-US" sz="1400" dirty="0" err="1"/>
              <a:t>20nm</a:t>
            </a:r>
            <a:r>
              <a:rPr lang="en-US" sz="1400" dirty="0"/>
              <a:t> High-K Metal Gate Heterogeneous 64-bit</a:t>
            </a:r>
            <a:r>
              <a:rPr lang="hu-HU" sz="1400" dirty="0"/>
              <a:t> </a:t>
            </a:r>
          </a:p>
          <a:p>
            <a:r>
              <a:rPr lang="hu-HU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Quad-core </a:t>
            </a:r>
            <a:r>
              <a:rPr lang="en-US" sz="1400" dirty="0"/>
              <a:t>CPUs and Hexa-core GPU for High</a:t>
            </a:r>
            <a:r>
              <a:rPr lang="hu-HU" sz="1400" dirty="0"/>
              <a:t> </a:t>
            </a:r>
            <a:r>
              <a:rPr lang="en-US" sz="1400" dirty="0"/>
              <a:t>performance</a:t>
            </a:r>
            <a:r>
              <a:rPr lang="hu-HU" sz="1400" dirty="0"/>
              <a:t> </a:t>
            </a:r>
            <a:r>
              <a:rPr lang="en-US" sz="1400" dirty="0"/>
              <a:t>and Energy-efficient Mobile </a:t>
            </a:r>
            <a:endParaRPr lang="hu-HU" sz="1400" dirty="0"/>
          </a:p>
          <a:p>
            <a:r>
              <a:rPr lang="hu-HU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Application</a:t>
            </a:r>
            <a:r>
              <a:rPr lang="hu-HU" sz="1400" dirty="0" smtClean="0"/>
              <a:t> </a:t>
            </a:r>
            <a:r>
              <a:rPr lang="en-US" sz="1400" dirty="0"/>
              <a:t>Processor</a:t>
            </a:r>
            <a:r>
              <a:rPr lang="hu-HU" sz="1400" dirty="0"/>
              <a:t>, ISOCC, 2015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2754" y="2380130"/>
            <a:ext cx="90169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[46]: Multi-core and System Coherence Design Challenges, ARM,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http</a:t>
            </a:r>
            <a:r>
              <a:rPr lang="en-US" sz="1400" dirty="0"/>
              <a:t>://www.ece.cmu.edu/~ece742/lib/exe/fetch.php?media=arm_multicore_and_system_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coherence</a:t>
            </a:r>
            <a:r>
              <a:rPr lang="en-US" sz="1400" dirty="0"/>
              <a:t>_-_cmu.pdf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754" y="3159426"/>
            <a:ext cx="85934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[47]: Cheng M., </a:t>
            </a:r>
            <a:r>
              <a:rPr lang="en-US" sz="1400" dirty="0" err="1"/>
              <a:t>NXP</a:t>
            </a:r>
            <a:r>
              <a:rPr lang="en-US" sz="1400" dirty="0"/>
              <a:t> </a:t>
            </a:r>
            <a:r>
              <a:rPr lang="en-US" sz="1400" dirty="0" err="1"/>
              <a:t>QorIQ</a:t>
            </a:r>
            <a:r>
              <a:rPr lang="en-US" sz="1400" dirty="0"/>
              <a:t> Product Family Roadmap, Freescale, </a:t>
            </a:r>
            <a:r>
              <a:rPr lang="en-US" sz="1400" dirty="0" err="1"/>
              <a:t>APF</a:t>
            </a:r>
            <a:r>
              <a:rPr lang="en-US" sz="1400" dirty="0"/>
              <a:t>-NET-</a:t>
            </a:r>
            <a:r>
              <a:rPr lang="en-US" sz="1400" dirty="0" err="1"/>
              <a:t>T0795</a:t>
            </a:r>
            <a:r>
              <a:rPr lang="en-US" sz="1400" dirty="0"/>
              <a:t>, April 2013,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http</a:t>
            </a:r>
            <a:r>
              <a:rPr lang="en-US" sz="1400" dirty="0"/>
              <a:t>://www.freescale.com/files/training/doc/dwf/DWF13_APF_NET_T0795.pdf</a:t>
            </a:r>
          </a:p>
          <a:p>
            <a:r>
              <a:rPr lang="en-US" sz="1400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470" y="3816202"/>
            <a:ext cx="85089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[48]: Kennedy P., AMD Ryzen 5 </a:t>
            </a:r>
            <a:r>
              <a:rPr lang="en-US" sz="1400" dirty="0" err="1"/>
              <a:t>1600X</a:t>
            </a:r>
            <a:r>
              <a:rPr lang="en-US" sz="1400" dirty="0"/>
              <a:t> and </a:t>
            </a:r>
            <a:r>
              <a:rPr lang="en-US" sz="1400" dirty="0" err="1"/>
              <a:t>1500X</a:t>
            </a:r>
            <a:r>
              <a:rPr lang="en-US" sz="1400" dirty="0"/>
              <a:t> (6-core and 4-core) Announced, </a:t>
            </a:r>
            <a:r>
              <a:rPr lang="en-US" sz="1400" dirty="0" err="1"/>
              <a:t>STH</a:t>
            </a:r>
            <a:r>
              <a:rPr lang="en-US" sz="1400" dirty="0"/>
              <a:t>,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March </a:t>
            </a:r>
            <a:r>
              <a:rPr lang="en-US" sz="1400" dirty="0"/>
              <a:t>2, 2017,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https</a:t>
            </a:r>
            <a:r>
              <a:rPr lang="en-US" sz="1400" dirty="0"/>
              <a:t>://www.servethehome.com/amd-ryzen-5-1600x-and-1500x-6-core-and-4-core-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announced</a:t>
            </a:r>
            <a:r>
              <a:rPr lang="en-US" sz="1400" dirty="0"/>
              <a:t>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67" y="4790362"/>
            <a:ext cx="859889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[49]: ARM Cortex-</a:t>
            </a:r>
            <a:r>
              <a:rPr lang="en-US" sz="1400" dirty="0" err="1"/>
              <a:t>A57</a:t>
            </a:r>
            <a:r>
              <a:rPr lang="en-US" sz="1400" dirty="0"/>
              <a:t> — So Big is Relative but How Relative is Your Big?, ARM,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https</a:t>
            </a:r>
            <a:r>
              <a:rPr lang="en-US" sz="1400" dirty="0"/>
              <a:t>://community.arm.com/soc/b/blog/posts/arm-cortex-a57-so-big-is-relative-but-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how-relative-is-your-big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1548" y="5540189"/>
            <a:ext cx="90250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[50]:  </a:t>
            </a:r>
            <a:r>
              <a:rPr lang="en-US" sz="1400" dirty="0" err="1"/>
              <a:t>Moammer</a:t>
            </a:r>
            <a:r>
              <a:rPr lang="en-US" sz="1400" dirty="0"/>
              <a:t> K., AMD Ryzen Architectural Deep-Dive – Ending The Intel Monopoly, </a:t>
            </a:r>
            <a:r>
              <a:rPr lang="en-US" sz="1400" dirty="0" err="1"/>
              <a:t>WCCFtech</a:t>
            </a:r>
            <a:r>
              <a:rPr lang="en-US" sz="1400" dirty="0"/>
              <a:t>,</a:t>
            </a:r>
          </a:p>
          <a:p>
            <a:r>
              <a:rPr lang="en-US" sz="1400" dirty="0"/>
              <a:t>           Feb 15, 2017, </a:t>
            </a:r>
          </a:p>
          <a:p>
            <a:r>
              <a:rPr lang="en-US" sz="1400" dirty="0"/>
              <a:t>           https://</a:t>
            </a:r>
            <a:r>
              <a:rPr lang="en-US" sz="1400" dirty="0" err="1"/>
              <a:t>wccftech.com</a:t>
            </a:r>
            <a:r>
              <a:rPr lang="en-US" sz="1400" dirty="0"/>
              <a:t>/</a:t>
            </a:r>
            <a:r>
              <a:rPr lang="en-US" sz="1400" dirty="0" err="1"/>
              <a:t>amd</a:t>
            </a:r>
            <a:r>
              <a:rPr lang="en-US" sz="1400" dirty="0"/>
              <a:t>-</a:t>
            </a:r>
            <a:r>
              <a:rPr lang="en-US" sz="1400" dirty="0" err="1"/>
              <a:t>ryzen</a:t>
            </a:r>
            <a:r>
              <a:rPr lang="en-US" sz="1400" dirty="0"/>
              <a:t>-architecture-detailed </a:t>
            </a:r>
          </a:p>
        </p:txBody>
      </p:sp>
    </p:spTree>
    <p:extLst>
      <p:ext uri="{BB962C8B-B14F-4D97-AF65-F5344CB8AC3E}">
        <p14:creationId xmlns:p14="http://schemas.microsoft.com/office/powerpoint/2010/main" val="273035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 smtClean="0"/>
              <a:t>5. References</a:t>
            </a:r>
            <a:r>
              <a:rPr lang="en-US" altLang="en-US" sz="1600" dirty="0" smtClean="0"/>
              <a:t> </a:t>
            </a:r>
            <a:r>
              <a:rPr lang="en-US" altLang="en-US" sz="1600" dirty="0"/>
              <a:t>(7</a:t>
            </a:r>
            <a:r>
              <a:rPr lang="hu-HU" altLang="en-US" sz="1600" dirty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0427" y="650501"/>
            <a:ext cx="7184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[51]: Cho A., Examining AMD Bear Logic, Seeking Alpha,  Nov. 6. 2017,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smtClean="0"/>
              <a:t>https</a:t>
            </a:r>
            <a:r>
              <a:rPr lang="en-US" sz="1400" dirty="0"/>
              <a:t>://seekingalpha.com/article/4121329-examining-amd-bear-logic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746" y="1269067"/>
            <a:ext cx="90615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[52]: Bright P., Intel to build discrete GPUs, hires AMD’s top graphics guy to do it, </a:t>
            </a:r>
            <a:r>
              <a:rPr lang="en-US" sz="1400" dirty="0" err="1"/>
              <a:t>ArsTechnica</a:t>
            </a:r>
            <a:r>
              <a:rPr lang="en-US" sz="1400" dirty="0"/>
              <a:t>, </a:t>
            </a:r>
          </a:p>
          <a:p>
            <a:r>
              <a:rPr lang="en-US" sz="1400" dirty="0"/>
              <a:t>           </a:t>
            </a:r>
            <a:r>
              <a:rPr lang="en-US" sz="1400" dirty="0" smtClean="0"/>
              <a:t>11/9</a:t>
            </a:r>
            <a:r>
              <a:rPr lang="hu-HU" sz="1400" dirty="0" smtClean="0"/>
              <a:t> </a:t>
            </a:r>
            <a:r>
              <a:rPr lang="en-US" sz="1400" dirty="0" smtClean="0"/>
              <a:t>2017</a:t>
            </a:r>
            <a:r>
              <a:rPr lang="hu-HU" sz="1400" dirty="0" smtClean="0"/>
              <a:t>,</a:t>
            </a:r>
            <a:endParaRPr lang="en-US" sz="1400" dirty="0"/>
          </a:p>
          <a:p>
            <a:r>
              <a:rPr lang="en-US" sz="1400" dirty="0"/>
              <a:t>           https://</a:t>
            </a:r>
            <a:r>
              <a:rPr lang="en-US" sz="1400" dirty="0" err="1"/>
              <a:t>arstechnica.com</a:t>
            </a:r>
            <a:r>
              <a:rPr lang="en-US" sz="1400" dirty="0"/>
              <a:t>/gadgets/2017/11/intel-poaches-</a:t>
            </a:r>
            <a:r>
              <a:rPr lang="en-US" sz="1400" dirty="0" err="1"/>
              <a:t>amds</a:t>
            </a:r>
            <a:r>
              <a:rPr lang="en-US" sz="1400" dirty="0"/>
              <a:t>-top-</a:t>
            </a:r>
            <a:r>
              <a:rPr lang="en-US" sz="1400" dirty="0" err="1"/>
              <a:t>gpu</a:t>
            </a:r>
            <a:r>
              <a:rPr lang="en-US" sz="1400" dirty="0"/>
              <a:t>-architect-to-build-</a:t>
            </a:r>
          </a:p>
          <a:p>
            <a:r>
              <a:rPr lang="en-US" sz="1400" dirty="0"/>
              <a:t>           its-own-discrete-graphics-chips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427" y="2223808"/>
            <a:ext cx="8810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[53]: Alcorn P., Hot Chips 2017: Intel Deep Dives Into </a:t>
            </a:r>
            <a:r>
              <a:rPr lang="en-US" sz="1400" dirty="0" err="1"/>
              <a:t>EMIB</a:t>
            </a:r>
            <a:r>
              <a:rPr lang="en-US" sz="1400" dirty="0"/>
              <a:t>, Hot Chips 2017, August 25, 2017,</a:t>
            </a:r>
          </a:p>
          <a:p>
            <a:r>
              <a:rPr lang="en-US" sz="1400" dirty="0"/>
              <a:t>           http://</a:t>
            </a:r>
            <a:r>
              <a:rPr lang="en-US" sz="1400" dirty="0" err="1"/>
              <a:t>www.tomshardware.com</a:t>
            </a:r>
            <a:r>
              <a:rPr lang="en-US" sz="1400" dirty="0"/>
              <a:t>/news/intel-</a:t>
            </a:r>
            <a:r>
              <a:rPr lang="en-US" sz="1400" dirty="0" err="1"/>
              <a:t>emib</a:t>
            </a:r>
            <a:r>
              <a:rPr lang="en-US" sz="1400" dirty="0"/>
              <a:t>-interconnect-</a:t>
            </a:r>
            <a:r>
              <a:rPr lang="en-US" sz="1400" dirty="0" err="1"/>
              <a:t>fpga</a:t>
            </a:r>
            <a:r>
              <a:rPr lang="en-US" sz="1400" dirty="0"/>
              <a:t>-</a:t>
            </a:r>
            <a:r>
              <a:rPr lang="en-US" sz="1400" dirty="0" err="1"/>
              <a:t>chiplet,35316.html</a:t>
            </a:r>
            <a:r>
              <a:rPr lang="en-US" sz="14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363" y="2881677"/>
            <a:ext cx="8152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[54]: Mardi S., AMD Announces New Ryzen Mobile Processors, </a:t>
            </a:r>
            <a:r>
              <a:rPr lang="en-US" sz="1400" dirty="0" err="1"/>
              <a:t>TeckKnow</a:t>
            </a:r>
            <a:r>
              <a:rPr lang="en-US" sz="1400" dirty="0"/>
              <a:t>, Oct. 26, 2017</a:t>
            </a:r>
          </a:p>
          <a:p>
            <a:r>
              <a:rPr lang="en-US" sz="1400" dirty="0"/>
              <a:t>           https://</a:t>
            </a:r>
            <a:r>
              <a:rPr lang="en-US" sz="1400" dirty="0" err="1"/>
              <a:t>www.teckknow.com</a:t>
            </a:r>
            <a:r>
              <a:rPr lang="en-US" sz="1400" dirty="0"/>
              <a:t>/</a:t>
            </a:r>
            <a:r>
              <a:rPr lang="en-US" sz="1400" dirty="0" err="1"/>
              <a:t>amd</a:t>
            </a:r>
            <a:r>
              <a:rPr lang="en-US" sz="1400" dirty="0"/>
              <a:t>-announces-new-</a:t>
            </a:r>
            <a:r>
              <a:rPr lang="en-US" sz="1400" dirty="0" err="1"/>
              <a:t>ryzen</a:t>
            </a:r>
            <a:r>
              <a:rPr lang="en-US" sz="1400" dirty="0"/>
              <a:t>-mobile-processors/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427" y="3463179"/>
            <a:ext cx="7283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[55]: Cortex-</a:t>
            </a:r>
            <a:r>
              <a:rPr lang="en-US" sz="1400" dirty="0" err="1"/>
              <a:t>A73</a:t>
            </a:r>
            <a:r>
              <a:rPr lang="en-US" sz="1400" dirty="0"/>
              <a:t>, ARM Developer,</a:t>
            </a:r>
          </a:p>
          <a:p>
            <a:r>
              <a:rPr lang="en-US" sz="1400" dirty="0"/>
              <a:t>           </a:t>
            </a:r>
            <a:r>
              <a:rPr lang="en-US" sz="1400" dirty="0" smtClean="0"/>
              <a:t>https</a:t>
            </a:r>
            <a:r>
              <a:rPr lang="en-US" sz="1400" dirty="0"/>
              <a:t>://developer.arm.com/products/processors/cortex-a/cortex-a73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349" y="4092949"/>
            <a:ext cx="85965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[56]: ARM Unveils Cortex-</a:t>
            </a:r>
            <a:r>
              <a:rPr lang="en-US" sz="1400" dirty="0" err="1"/>
              <a:t>A75</a:t>
            </a:r>
            <a:r>
              <a:rPr lang="en-US" sz="1400" dirty="0"/>
              <a:t>, </a:t>
            </a:r>
            <a:r>
              <a:rPr lang="en-US" sz="1400" dirty="0" err="1"/>
              <a:t>A55</a:t>
            </a:r>
            <a:r>
              <a:rPr lang="en-US" sz="1400" dirty="0"/>
              <a:t> Processors And Mali-</a:t>
            </a:r>
            <a:r>
              <a:rPr lang="en-US" sz="1400" dirty="0" err="1"/>
              <a:t>G72</a:t>
            </a:r>
            <a:r>
              <a:rPr lang="en-US" sz="1400" dirty="0"/>
              <a:t> GPU, ARM Developer,</a:t>
            </a:r>
          </a:p>
          <a:p>
            <a:r>
              <a:rPr lang="en-US" sz="1400" dirty="0"/>
              <a:t>           </a:t>
            </a:r>
            <a:r>
              <a:rPr lang="en-US" sz="1400" dirty="0" smtClean="0"/>
              <a:t>https</a:t>
            </a:r>
            <a:r>
              <a:rPr lang="en-US" sz="1400" dirty="0"/>
              <a:t>://www.xda-developers.com/arm-unveils-cortex-a75-a55-processors-and-mali-</a:t>
            </a:r>
          </a:p>
          <a:p>
            <a:r>
              <a:rPr lang="en-US" sz="1400" dirty="0"/>
              <a:t>           </a:t>
            </a:r>
            <a:r>
              <a:rPr lang="en-US" sz="1400" dirty="0" smtClean="0"/>
              <a:t>g72-gpu</a:t>
            </a:r>
            <a:r>
              <a:rPr lang="en-US" sz="1400" dirty="0"/>
              <a:t>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349" y="4886326"/>
            <a:ext cx="6739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[57]: Embedded Multi-die Interconnect Bridge, Intel, 2017,</a:t>
            </a:r>
          </a:p>
          <a:p>
            <a:r>
              <a:rPr lang="en-US" sz="1400" dirty="0"/>
              <a:t>           </a:t>
            </a:r>
            <a:r>
              <a:rPr lang="en-US" sz="1400" dirty="0" smtClean="0"/>
              <a:t>https</a:t>
            </a:r>
            <a:r>
              <a:rPr lang="en-US" sz="1400" dirty="0"/>
              <a:t>://www.intel.com/content/www/us/en/foundry/emib.html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505" y="5516096"/>
            <a:ext cx="88841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/>
              <a:t>[58]: </a:t>
            </a:r>
            <a:r>
              <a:rPr lang="es-ES" sz="1400" dirty="0" err="1"/>
              <a:t>Mujtaba</a:t>
            </a:r>
            <a:r>
              <a:rPr lang="es-ES" sz="1400" dirty="0"/>
              <a:t> H., </a:t>
            </a:r>
            <a:r>
              <a:rPr lang="en-US" sz="1400" dirty="0"/>
              <a:t>Intel </a:t>
            </a:r>
            <a:r>
              <a:rPr lang="en-US" sz="1400" dirty="0" err="1"/>
              <a:t>Kaby</a:t>
            </a:r>
            <a:r>
              <a:rPr lang="en-US" sz="1400" dirty="0"/>
              <a:t> Lake-G Processors To Pack Fast Discrete GPU and </a:t>
            </a:r>
            <a:r>
              <a:rPr lang="en-US" sz="1400" dirty="0" err="1"/>
              <a:t>HBM2</a:t>
            </a:r>
            <a:r>
              <a:rPr lang="en-US" sz="1400" dirty="0"/>
              <a:t> Memory – </a:t>
            </a:r>
          </a:p>
          <a:p>
            <a:pPr fontAlgn="base"/>
            <a:r>
              <a:rPr lang="en-US" sz="1400" dirty="0"/>
              <a:t>           Will Utilize Multi-Die Package Design, </a:t>
            </a:r>
            <a:r>
              <a:rPr lang="en-US" sz="1400" dirty="0" err="1"/>
              <a:t>WCCFTech</a:t>
            </a:r>
            <a:r>
              <a:rPr lang="en-US" sz="1400" dirty="0"/>
              <a:t>, Apr. 3, 2017</a:t>
            </a:r>
          </a:p>
          <a:p>
            <a:pPr fontAlgn="base"/>
            <a:r>
              <a:rPr lang="en-US" sz="1400" dirty="0"/>
              <a:t>           https://wccftech.com/intel-kaby-lake-g-hbm2-gpu-multi-die</a:t>
            </a:r>
            <a:r>
              <a:rPr lang="en-US" sz="1400" dirty="0" smtClean="0"/>
              <a:t>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7036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 smtClean="0"/>
              <a:t>5. References</a:t>
            </a:r>
            <a:r>
              <a:rPr lang="en-US" altLang="en-US" sz="1600" dirty="0" smtClean="0"/>
              <a:t> </a:t>
            </a:r>
            <a:r>
              <a:rPr lang="en-US" altLang="en-US" sz="1600" dirty="0"/>
              <a:t>(8</a:t>
            </a:r>
            <a:r>
              <a:rPr lang="hu-HU" altLang="en-US" sz="1600" dirty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5470" y="647700"/>
            <a:ext cx="8552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[59]: Clark M., The "Zen" Architecture, ARM Ryzen Tech Day presentation, 2. March, 2017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550" y="1010210"/>
            <a:ext cx="92563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[60]: AMD Tech Day, March 2, 2017, AMD Marketing</a:t>
            </a:r>
          </a:p>
          <a:p>
            <a:r>
              <a:rPr lang="en-US" sz="1400" dirty="0"/>
              <a:t>         https://</a:t>
            </a:r>
            <a:r>
              <a:rPr lang="en-US" sz="1400" dirty="0" err="1"/>
              <a:t>www.reddit.com</a:t>
            </a:r>
            <a:r>
              <a:rPr lang="en-US" sz="1400" dirty="0"/>
              <a:t>/r/</a:t>
            </a:r>
            <a:r>
              <a:rPr lang="en-US" sz="1400" dirty="0" err="1"/>
              <a:t>Amd</a:t>
            </a:r>
            <a:r>
              <a:rPr lang="en-US" sz="1400" dirty="0"/>
              <a:t>/comments/</a:t>
            </a:r>
            <a:r>
              <a:rPr lang="en-US" sz="1400" dirty="0" err="1"/>
              <a:t>5x4hxu</a:t>
            </a:r>
            <a:r>
              <a:rPr lang="en-US" sz="1400" dirty="0"/>
              <a:t>/</a:t>
            </a:r>
            <a:r>
              <a:rPr lang="en-US" sz="1400" dirty="0" err="1"/>
              <a:t>we_are_amd_creators_of_athlon_radeon</a:t>
            </a:r>
            <a:r>
              <a:rPr lang="en-US" sz="1400" dirty="0"/>
              <a:t>_</a:t>
            </a:r>
          </a:p>
          <a:p>
            <a:r>
              <a:rPr lang="en-US" sz="1400" dirty="0"/>
              <a:t>         </a:t>
            </a:r>
            <a:r>
              <a:rPr lang="en-US" sz="1400" dirty="0" err="1"/>
              <a:t>and_other</a:t>
            </a:r>
            <a:r>
              <a:rPr lang="en-US" sz="1400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427" y="1809190"/>
            <a:ext cx="8675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[61]: Intelligent Energy Management: An </a:t>
            </a:r>
            <a:r>
              <a:rPr lang="en-US" sz="1400" dirty="0" err="1"/>
              <a:t>SoC</a:t>
            </a:r>
            <a:r>
              <a:rPr lang="en-US" sz="1400" dirty="0"/>
              <a:t> design based on </a:t>
            </a:r>
            <a:r>
              <a:rPr lang="en-US" sz="1400" dirty="0" err="1"/>
              <a:t>ARM926EJ</a:t>
            </a:r>
            <a:r>
              <a:rPr lang="en-US" sz="1400" dirty="0"/>
              <a:t>-S, Hot Chips 2003,</a:t>
            </a:r>
          </a:p>
          <a:p>
            <a:r>
              <a:rPr lang="en-US" sz="1400" dirty="0"/>
              <a:t>          https://</a:t>
            </a:r>
            <a:r>
              <a:rPr lang="en-US" sz="1400" dirty="0" err="1"/>
              <a:t>www.hotchips.org</a:t>
            </a:r>
            <a:r>
              <a:rPr lang="en-US" sz="1400" dirty="0"/>
              <a:t>/</a:t>
            </a:r>
            <a:r>
              <a:rPr lang="en-US" sz="1400" dirty="0" err="1"/>
              <a:t>wp</a:t>
            </a:r>
            <a:r>
              <a:rPr lang="en-US" sz="1400" dirty="0"/>
              <a:t>-content/uploads/</a:t>
            </a:r>
            <a:r>
              <a:rPr lang="en-US" sz="1400" dirty="0" err="1"/>
              <a:t>hc_archives</a:t>
            </a:r>
            <a:r>
              <a:rPr lang="en-US" sz="1400" dirty="0"/>
              <a:t>/</a:t>
            </a:r>
            <a:r>
              <a:rPr lang="en-US" sz="1400" dirty="0" err="1"/>
              <a:t>hc15</a:t>
            </a:r>
            <a:r>
              <a:rPr lang="en-US" sz="1400" dirty="0"/>
              <a:t>/</a:t>
            </a:r>
            <a:r>
              <a:rPr lang="en-US" sz="1400" dirty="0" err="1"/>
              <a:t>2_Mon</a:t>
            </a:r>
            <a:r>
              <a:rPr lang="en-US" sz="1400" dirty="0"/>
              <a:t>/</a:t>
            </a:r>
            <a:r>
              <a:rPr lang="en-US" sz="1400" dirty="0" err="1"/>
              <a:t>5.arm.pdf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46505" y="2414309"/>
            <a:ext cx="89860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[62]: </a:t>
            </a:r>
            <a:r>
              <a:rPr lang="en-US" sz="1400" dirty="0" err="1"/>
              <a:t>Deo</a:t>
            </a:r>
            <a:r>
              <a:rPr lang="en-US" sz="1400" dirty="0"/>
              <a:t> M., Enabling Next-Generation Platforms Using Intel's 3D System, </a:t>
            </a:r>
            <a:r>
              <a:rPr lang="en-US" sz="1400" dirty="0" smtClean="0"/>
              <a:t>White</a:t>
            </a:r>
            <a:r>
              <a:rPr lang="hu-HU" sz="1400" dirty="0" smtClean="0"/>
              <a:t> </a:t>
            </a:r>
            <a:r>
              <a:rPr lang="hu-HU" sz="1400" dirty="0" err="1" smtClean="0"/>
              <a:t>Paper</a:t>
            </a:r>
            <a:r>
              <a:rPr lang="hu-HU" sz="1400" dirty="0" smtClean="0"/>
              <a:t>, </a:t>
            </a:r>
            <a:r>
              <a:rPr lang="hu-HU" sz="1400" dirty="0" err="1" smtClean="0"/>
              <a:t>Altera</a:t>
            </a:r>
            <a:r>
              <a:rPr lang="hu-HU" sz="1400" dirty="0" smtClean="0"/>
              <a:t>, </a:t>
            </a:r>
            <a:r>
              <a:rPr lang="en-US" sz="1400" dirty="0" smtClean="0"/>
              <a:t> </a:t>
            </a:r>
            <a:endParaRPr lang="en-US" sz="1400" dirty="0"/>
          </a:p>
          <a:p>
            <a:r>
              <a:rPr lang="hu-HU" sz="1400" dirty="0" smtClean="0"/>
              <a:t>           </a:t>
            </a:r>
            <a:r>
              <a:rPr lang="en-US" sz="1400" dirty="0" smtClean="0"/>
              <a:t>2017,</a:t>
            </a:r>
            <a:r>
              <a:rPr lang="hu-HU" sz="1400" dirty="0" smtClean="0"/>
              <a:t> </a:t>
            </a:r>
            <a:r>
              <a:rPr lang="en-US" sz="1400" dirty="0" smtClean="0"/>
              <a:t>https</a:t>
            </a:r>
            <a:r>
              <a:rPr lang="en-US" sz="1400" dirty="0"/>
              <a:t>://www.altera.com/content/dam/altera-www/global/en_US/pdfs/literature/</a:t>
            </a:r>
          </a:p>
          <a:p>
            <a:r>
              <a:rPr lang="en-US" sz="1400" dirty="0"/>
              <a:t>          </a:t>
            </a:r>
            <a:r>
              <a:rPr lang="hu-HU" sz="1400" dirty="0" smtClean="0"/>
              <a:t> </a:t>
            </a:r>
            <a:r>
              <a:rPr lang="en-US" sz="1400" dirty="0" err="1" smtClean="0"/>
              <a:t>wp</a:t>
            </a:r>
            <a:r>
              <a:rPr lang="en-US" sz="1400" dirty="0" smtClean="0"/>
              <a:t>/wp-01251-enabling-nextgen-with-3d-system-in-package.pdf</a:t>
            </a:r>
            <a:endParaRPr lang="en-US" sz="1400" dirty="0"/>
          </a:p>
        </p:txBody>
      </p:sp>
      <p:sp>
        <p:nvSpPr>
          <p:cNvPr id="9" name="TextBox 6"/>
          <p:cNvSpPr txBox="1"/>
          <p:nvPr/>
        </p:nvSpPr>
        <p:spPr>
          <a:xfrm>
            <a:off x="50427" y="3244104"/>
            <a:ext cx="90415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hu-HU" sz="1400" dirty="0" smtClean="0"/>
              <a:t>63</a:t>
            </a:r>
            <a:r>
              <a:rPr lang="en-US" sz="1400" dirty="0" smtClean="0"/>
              <a:t>]: </a:t>
            </a:r>
            <a:r>
              <a:rPr lang="hu-HU" sz="1400" dirty="0" err="1" smtClean="0"/>
              <a:t>Cutress</a:t>
            </a:r>
            <a:r>
              <a:rPr lang="hu-HU" sz="1400" dirty="0" smtClean="0"/>
              <a:t> I., </a:t>
            </a:r>
            <a:r>
              <a:rPr lang="en-US" sz="1400" dirty="0"/>
              <a:t>The AMD 2nd Gen Ryzen Deep Dive: The 2700X, 2700, 2600X, and 2600 </a:t>
            </a:r>
            <a:r>
              <a:rPr lang="en-US" sz="1400" dirty="0" smtClean="0"/>
              <a:t>Tested</a:t>
            </a:r>
            <a:r>
              <a:rPr lang="hu-HU" sz="1400" dirty="0" smtClean="0"/>
              <a:t>,</a:t>
            </a:r>
          </a:p>
          <a:p>
            <a:r>
              <a:rPr lang="hu-HU" sz="1400" dirty="0"/>
              <a:t> </a:t>
            </a:r>
            <a:r>
              <a:rPr lang="hu-HU" sz="1400" dirty="0" smtClean="0"/>
              <a:t>          </a:t>
            </a:r>
            <a:r>
              <a:rPr lang="hu-HU" sz="1400" dirty="0" err="1" smtClean="0"/>
              <a:t>AnandTech</a:t>
            </a:r>
            <a:r>
              <a:rPr lang="hu-HU" sz="1400" dirty="0" smtClean="0"/>
              <a:t>, </a:t>
            </a:r>
            <a:r>
              <a:rPr lang="hu-HU" sz="1400" dirty="0" err="1" smtClean="0"/>
              <a:t>April</a:t>
            </a:r>
            <a:r>
              <a:rPr lang="hu-HU" sz="1400" dirty="0" smtClean="0"/>
              <a:t> </a:t>
            </a:r>
            <a:r>
              <a:rPr lang="hu-HU" sz="1400" dirty="0"/>
              <a:t>19 2018, https://</a:t>
            </a:r>
            <a:r>
              <a:rPr lang="hu-HU" sz="1400" dirty="0" smtClean="0"/>
              <a:t>www.anandtech.com/print/12625/amd-second-</a:t>
            </a:r>
          </a:p>
          <a:p>
            <a:r>
              <a:rPr lang="hu-HU" sz="1400" dirty="0"/>
              <a:t> </a:t>
            </a:r>
            <a:r>
              <a:rPr lang="hu-HU" sz="1400" dirty="0" smtClean="0"/>
              <a:t>          generation-ryzen-7-2700x-2700-ryzen-5-2600x-2600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4349" y="4064374"/>
            <a:ext cx="88782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hu-HU" sz="1400" dirty="0" smtClean="0"/>
              <a:t>64</a:t>
            </a:r>
            <a:r>
              <a:rPr lang="en-US" sz="1400" dirty="0" smtClean="0"/>
              <a:t>]: </a:t>
            </a:r>
            <a:r>
              <a:rPr lang="de-DE" sz="1400" dirty="0"/>
              <a:t>AMDs 2019er CPU-Generationen heißen "Matisse" (CPU) und "Picasso" (APU</a:t>
            </a:r>
            <a:r>
              <a:rPr lang="de-DE" sz="1400" dirty="0" smtClean="0"/>
              <a:t>)</a:t>
            </a:r>
            <a:r>
              <a:rPr lang="hu-HU" sz="1400" dirty="0" smtClean="0"/>
              <a:t>, 3D Center,</a:t>
            </a:r>
          </a:p>
          <a:p>
            <a:r>
              <a:rPr lang="hu-HU" sz="1400" dirty="0"/>
              <a:t> </a:t>
            </a:r>
            <a:r>
              <a:rPr lang="hu-HU" sz="1400" dirty="0" smtClean="0"/>
              <a:t>          </a:t>
            </a:r>
            <a:r>
              <a:rPr lang="hu-HU" sz="1400" dirty="0" err="1" smtClean="0"/>
              <a:t>Sept</a:t>
            </a:r>
            <a:r>
              <a:rPr lang="hu-HU" sz="1400" dirty="0" smtClean="0"/>
              <a:t>. </a:t>
            </a:r>
            <a:r>
              <a:rPr lang="hu-HU" sz="1400" dirty="0"/>
              <a:t>26 2017, http://</a:t>
            </a:r>
            <a:r>
              <a:rPr lang="hu-HU" sz="1400" dirty="0" smtClean="0"/>
              <a:t>www.3dcenter.org/</a:t>
            </a:r>
            <a:r>
              <a:rPr lang="hu-HU" sz="1400" dirty="0" err="1" smtClean="0"/>
              <a:t>news</a:t>
            </a:r>
            <a:r>
              <a:rPr lang="hu-HU" sz="1400" dirty="0" smtClean="0"/>
              <a:t>/amds-2019er-cpu-generationen-heissen-</a:t>
            </a:r>
          </a:p>
          <a:p>
            <a:r>
              <a:rPr lang="hu-HU" sz="1400" dirty="0"/>
              <a:t> </a:t>
            </a:r>
            <a:r>
              <a:rPr lang="hu-HU" sz="1400" dirty="0" smtClean="0"/>
              <a:t>          </a:t>
            </a:r>
            <a:r>
              <a:rPr lang="hu-HU" sz="1400" dirty="0" err="1" smtClean="0"/>
              <a:t>matisse-cpu-und-picasso-apu</a:t>
            </a:r>
            <a:endParaRPr lang="en-US" sz="1400" dirty="0"/>
          </a:p>
        </p:txBody>
      </p:sp>
      <p:sp>
        <p:nvSpPr>
          <p:cNvPr id="11" name="TextBox 7"/>
          <p:cNvSpPr txBox="1"/>
          <p:nvPr/>
        </p:nvSpPr>
        <p:spPr>
          <a:xfrm>
            <a:off x="54349" y="4886326"/>
            <a:ext cx="9366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hu-HU" sz="1400" dirty="0" smtClean="0"/>
              <a:t>65</a:t>
            </a:r>
            <a:r>
              <a:rPr lang="en-US" sz="1400" dirty="0" smtClean="0"/>
              <a:t>]: </a:t>
            </a:r>
            <a:r>
              <a:rPr lang="hu-HU" sz="1400" dirty="0" err="1" smtClean="0"/>
              <a:t>Bassiri</a:t>
            </a:r>
            <a:r>
              <a:rPr lang="hu-HU" sz="1400" dirty="0" smtClean="0"/>
              <a:t> S., </a:t>
            </a:r>
            <a:r>
              <a:rPr lang="en-US" sz="1400" dirty="0"/>
              <a:t>AMD Ryzen 7 2700X and Ryzen 5 2600X </a:t>
            </a:r>
            <a:r>
              <a:rPr lang="en-US" sz="1400" dirty="0" smtClean="0"/>
              <a:t>Review</a:t>
            </a:r>
            <a:r>
              <a:rPr lang="hu-HU" sz="1400" dirty="0" smtClean="0"/>
              <a:t>, </a:t>
            </a:r>
            <a:r>
              <a:rPr lang="hu-HU" sz="1400" dirty="0" err="1" smtClean="0"/>
              <a:t>Tweak</a:t>
            </a:r>
            <a:r>
              <a:rPr lang="hu-HU" sz="1400" dirty="0" smtClean="0"/>
              <a:t> </a:t>
            </a:r>
            <a:r>
              <a:rPr lang="hu-HU" sz="1400" dirty="0" err="1" smtClean="0"/>
              <a:t>Town</a:t>
            </a:r>
            <a:r>
              <a:rPr lang="hu-HU" sz="1400" dirty="0" smtClean="0"/>
              <a:t>, </a:t>
            </a:r>
            <a:r>
              <a:rPr lang="hu-HU" sz="1400" dirty="0" err="1" smtClean="0"/>
              <a:t>April</a:t>
            </a:r>
            <a:r>
              <a:rPr lang="hu-HU" sz="1400" dirty="0" smtClean="0"/>
              <a:t> 19 2018,</a:t>
            </a:r>
          </a:p>
          <a:p>
            <a:r>
              <a:rPr lang="hu-HU" sz="1400" dirty="0" smtClean="0"/>
              <a:t>           </a:t>
            </a:r>
            <a:r>
              <a:rPr lang="en-US" sz="1400" dirty="0" smtClean="0"/>
              <a:t>https</a:t>
            </a:r>
            <a:r>
              <a:rPr lang="en-US" sz="1400" dirty="0"/>
              <a:t>://www.tweaktown.com/reviews/8602/amd-ryzen-7-2700x-5-2600x-review/index2.html</a:t>
            </a:r>
          </a:p>
        </p:txBody>
      </p:sp>
      <p:sp>
        <p:nvSpPr>
          <p:cNvPr id="12" name="TextBox 8"/>
          <p:cNvSpPr txBox="1"/>
          <p:nvPr/>
        </p:nvSpPr>
        <p:spPr>
          <a:xfrm>
            <a:off x="46505" y="5516096"/>
            <a:ext cx="90592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 smtClean="0"/>
              <a:t>[</a:t>
            </a:r>
            <a:r>
              <a:rPr lang="hu-HU" sz="1400" dirty="0" smtClean="0"/>
              <a:t>66</a:t>
            </a:r>
            <a:r>
              <a:rPr lang="en-US" sz="1400" dirty="0" smtClean="0"/>
              <a:t>]: </a:t>
            </a:r>
            <a:r>
              <a:rPr lang="hu-HU" sz="1400" dirty="0" err="1" smtClean="0"/>
              <a:t>Kingsley-Hughes</a:t>
            </a:r>
            <a:r>
              <a:rPr lang="hu-HU" sz="1400" dirty="0" smtClean="0"/>
              <a:t> A., </a:t>
            </a:r>
            <a:r>
              <a:rPr lang="en-US" sz="1400" dirty="0"/>
              <a:t>AMD's 2nd-generation Ryzen - The ultimate desktop </a:t>
            </a:r>
            <a:r>
              <a:rPr lang="en-US" sz="1400" dirty="0" smtClean="0"/>
              <a:t>processor</a:t>
            </a:r>
            <a:r>
              <a:rPr lang="hu-HU" sz="1400" dirty="0" smtClean="0"/>
              <a:t>, ZD Net,</a:t>
            </a:r>
          </a:p>
          <a:p>
            <a:pPr fontAlgn="base"/>
            <a:r>
              <a:rPr lang="hu-HU" sz="1400" dirty="0"/>
              <a:t> </a:t>
            </a:r>
            <a:r>
              <a:rPr lang="hu-HU" sz="1400" dirty="0" smtClean="0"/>
              <a:t>          </a:t>
            </a:r>
            <a:r>
              <a:rPr lang="hu-HU" sz="1400" dirty="0" err="1" smtClean="0"/>
              <a:t>April</a:t>
            </a:r>
            <a:r>
              <a:rPr lang="hu-HU" sz="1400" dirty="0"/>
              <a:t> 19 2018, https://</a:t>
            </a:r>
            <a:r>
              <a:rPr lang="hu-HU" sz="1400" dirty="0" smtClean="0"/>
              <a:t>www.zdnet.com/article/amds-2nd-generation-ryzen-the-ultimate-</a:t>
            </a:r>
          </a:p>
          <a:p>
            <a:pPr fontAlgn="base"/>
            <a:r>
              <a:rPr lang="hu-HU" sz="1400" dirty="0"/>
              <a:t> </a:t>
            </a:r>
            <a:r>
              <a:rPr lang="hu-HU" sz="1400" dirty="0" smtClean="0"/>
              <a:t>          </a:t>
            </a:r>
            <a:r>
              <a:rPr lang="hu-HU" sz="1400" dirty="0" err="1" smtClean="0"/>
              <a:t>desktop-processor</a:t>
            </a:r>
            <a:r>
              <a:rPr lang="hu-HU" sz="1400" dirty="0"/>
              <a:t>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7070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 smtClean="0"/>
              <a:t>5. References</a:t>
            </a:r>
            <a:r>
              <a:rPr lang="en-US" altLang="en-US" sz="1600" dirty="0" smtClean="0"/>
              <a:t> (</a:t>
            </a:r>
            <a:r>
              <a:rPr lang="hu-HU" altLang="en-US" sz="1600" dirty="0" smtClean="0"/>
              <a:t>9)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5470" y="647700"/>
            <a:ext cx="88770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</a:t>
            </a:r>
            <a:r>
              <a:rPr lang="hu-HU" sz="1400" dirty="0" smtClean="0">
                <a:solidFill>
                  <a:srgbClr val="000000"/>
                </a:solidFill>
              </a:rPr>
              <a:t>67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dirty="0" smtClean="0">
                <a:solidFill>
                  <a:srgbClr val="000000"/>
                </a:solidFill>
              </a:rPr>
              <a:t>Kennedy P., </a:t>
            </a:r>
            <a:r>
              <a:rPr lang="en-US" sz="1400" dirty="0"/>
              <a:t>Intel </a:t>
            </a:r>
            <a:r>
              <a:rPr lang="en-US" sz="1400" dirty="0" err="1"/>
              <a:t>Optane</a:t>
            </a:r>
            <a:r>
              <a:rPr lang="en-US" sz="1400" dirty="0"/>
              <a:t> Memory – 3D </a:t>
            </a:r>
            <a:r>
              <a:rPr lang="en-US" sz="1400" dirty="0" err="1"/>
              <a:t>XPoint</a:t>
            </a:r>
            <a:r>
              <a:rPr lang="en-US" sz="1400" dirty="0"/>
              <a:t> for Client Workloads </a:t>
            </a:r>
            <a:r>
              <a:rPr lang="en-US" sz="1400" dirty="0" smtClean="0"/>
              <a:t>Launched</a:t>
            </a:r>
            <a:r>
              <a:rPr lang="hu-HU" sz="1400" dirty="0" smtClean="0">
                <a:solidFill>
                  <a:srgbClr val="000000"/>
                </a:solidFill>
              </a:rPr>
              <a:t>, STH,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</a:t>
            </a:r>
            <a:r>
              <a:rPr lang="hu-HU" sz="1400" dirty="0" err="1" smtClean="0">
                <a:solidFill>
                  <a:srgbClr val="000000"/>
                </a:solidFill>
              </a:rPr>
              <a:t>March</a:t>
            </a:r>
            <a:r>
              <a:rPr lang="hu-HU" sz="1400" dirty="0" smtClean="0">
                <a:solidFill>
                  <a:srgbClr val="000000"/>
                </a:solidFill>
              </a:rPr>
              <a:t> 27 2017</a:t>
            </a:r>
            <a:r>
              <a:rPr lang="hu-HU" sz="1400" dirty="0">
                <a:solidFill>
                  <a:srgbClr val="000000"/>
                </a:solidFill>
              </a:rPr>
              <a:t>, https://</a:t>
            </a:r>
            <a:r>
              <a:rPr lang="hu-HU" sz="1400" dirty="0" smtClean="0">
                <a:solidFill>
                  <a:srgbClr val="000000"/>
                </a:solidFill>
              </a:rPr>
              <a:t>www.servethehome.com/intel-optane-memory-3d-xpoint-client-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</a:t>
            </a:r>
            <a:r>
              <a:rPr lang="hu-HU" sz="1400" dirty="0" err="1" smtClean="0">
                <a:solidFill>
                  <a:srgbClr val="000000"/>
                </a:solidFill>
              </a:rPr>
              <a:t>workloads-launched</a:t>
            </a:r>
            <a:r>
              <a:rPr lang="hu-HU" sz="1400" dirty="0">
                <a:solidFill>
                  <a:srgbClr val="000000"/>
                </a:solidFill>
              </a:rPr>
              <a:t>/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0427" y="1456765"/>
            <a:ext cx="93019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[6</a:t>
            </a:r>
            <a:r>
              <a:rPr lang="hu-HU" sz="1400" dirty="0" smtClean="0">
                <a:solidFill>
                  <a:srgbClr val="000000"/>
                </a:solidFill>
              </a:rPr>
              <a:t>8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</a:rPr>
              <a:t>Cutress</a:t>
            </a:r>
            <a:r>
              <a:rPr lang="hu-HU" sz="1400" dirty="0" smtClean="0">
                <a:solidFill>
                  <a:srgbClr val="000000"/>
                </a:solidFill>
              </a:rPr>
              <a:t> I., </a:t>
            </a:r>
            <a:r>
              <a:rPr lang="en-US" sz="1400" dirty="0">
                <a:solidFill>
                  <a:srgbClr val="000000"/>
                </a:solidFill>
              </a:rPr>
              <a:t>AMD Tech Day at CES: 2018 Roadmap Revealed, with Ryzen APUs, Zen+ on 12nm, </a:t>
            </a:r>
            <a:endParaRPr lang="hu-HU" sz="1400" dirty="0" smtClean="0">
              <a:solidFill>
                <a:srgbClr val="000000"/>
              </a:solidFill>
            </a:endParaRP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</a:t>
            </a:r>
            <a:r>
              <a:rPr lang="en-US" sz="1400" dirty="0" smtClean="0">
                <a:solidFill>
                  <a:srgbClr val="000000"/>
                </a:solidFill>
              </a:rPr>
              <a:t>Vega </a:t>
            </a:r>
            <a:r>
              <a:rPr lang="en-US" sz="1400" dirty="0">
                <a:solidFill>
                  <a:srgbClr val="000000"/>
                </a:solidFill>
              </a:rPr>
              <a:t>on </a:t>
            </a:r>
            <a:r>
              <a:rPr lang="en-US" sz="1400" dirty="0" smtClean="0">
                <a:solidFill>
                  <a:srgbClr val="000000"/>
                </a:solidFill>
              </a:rPr>
              <a:t>7nm</a:t>
            </a:r>
            <a:r>
              <a:rPr lang="hu-HU" sz="1400" dirty="0" smtClean="0">
                <a:solidFill>
                  <a:srgbClr val="000000"/>
                </a:solidFill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</a:rPr>
              <a:t>AnandTech</a:t>
            </a:r>
            <a:r>
              <a:rPr lang="hu-HU" sz="1400" dirty="0" smtClean="0">
                <a:solidFill>
                  <a:srgbClr val="000000"/>
                </a:solidFill>
              </a:rPr>
              <a:t>, Febr. 1 </a:t>
            </a:r>
            <a:r>
              <a:rPr lang="hu-HU" sz="1400" dirty="0">
                <a:solidFill>
                  <a:srgbClr val="000000"/>
                </a:solidFill>
              </a:rPr>
              <a:t>2018, https://</a:t>
            </a:r>
            <a:r>
              <a:rPr lang="hu-HU" sz="1400" dirty="0" smtClean="0">
                <a:solidFill>
                  <a:srgbClr val="000000"/>
                </a:solidFill>
              </a:rPr>
              <a:t>www.anandtech.com/print/12233/amd-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tech-day-at-ces-2018-roadmap-revealed-with-ryzen-apus-zen-on-12nm-vega-on-7nm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505" y="2280959"/>
            <a:ext cx="92050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[6</a:t>
            </a:r>
            <a:r>
              <a:rPr lang="hu-HU" sz="1400" dirty="0" smtClean="0">
                <a:solidFill>
                  <a:srgbClr val="000000"/>
                </a:solidFill>
              </a:rPr>
              <a:t>9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</a:rPr>
              <a:t>Garrou</a:t>
            </a:r>
            <a:r>
              <a:rPr lang="hu-HU" sz="1400" dirty="0" smtClean="0">
                <a:solidFill>
                  <a:srgbClr val="000000"/>
                </a:solidFill>
              </a:rPr>
              <a:t> P., </a:t>
            </a:r>
            <a:r>
              <a:rPr lang="en-US" sz="1400" dirty="0">
                <a:solidFill>
                  <a:srgbClr val="000000"/>
                </a:solidFill>
              </a:rPr>
              <a:t>IFTLE 329 3D Integration Leaders – Europe; Trolls; More on Intel </a:t>
            </a:r>
            <a:r>
              <a:rPr lang="en-US" sz="1400" dirty="0" smtClean="0">
                <a:solidFill>
                  <a:srgbClr val="000000"/>
                </a:solidFill>
              </a:rPr>
              <a:t>EMIB</a:t>
            </a:r>
            <a:r>
              <a:rPr lang="hu-HU" sz="1400" dirty="0" smtClean="0">
                <a:solidFill>
                  <a:srgbClr val="000000"/>
                </a:solidFill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</a:rPr>
              <a:t>Solid</a:t>
            </a:r>
            <a:r>
              <a:rPr lang="hu-HU" sz="1400" dirty="0" smtClean="0">
                <a:solidFill>
                  <a:srgbClr val="000000"/>
                </a:solidFill>
              </a:rPr>
              <a:t> </a:t>
            </a:r>
            <a:r>
              <a:rPr lang="hu-HU" sz="1400" dirty="0" err="1" smtClean="0">
                <a:solidFill>
                  <a:srgbClr val="000000"/>
                </a:solidFill>
              </a:rPr>
              <a:t>State</a:t>
            </a:r>
            <a:endParaRPr lang="hu-HU" sz="1400" dirty="0" smtClean="0">
              <a:solidFill>
                <a:srgbClr val="000000"/>
              </a:solidFill>
            </a:endParaRP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</a:t>
            </a:r>
            <a:r>
              <a:rPr lang="hu-HU" sz="1400" dirty="0" err="1" smtClean="0">
                <a:solidFill>
                  <a:srgbClr val="000000"/>
                </a:solidFill>
              </a:rPr>
              <a:t>Technology</a:t>
            </a:r>
            <a:r>
              <a:rPr lang="hu-HU" sz="1400" dirty="0" smtClean="0">
                <a:solidFill>
                  <a:srgbClr val="000000"/>
                </a:solidFill>
              </a:rPr>
              <a:t>, </a:t>
            </a:r>
            <a:r>
              <a:rPr lang="hu-HU" sz="1400" dirty="0" err="1" smtClean="0">
                <a:solidFill>
                  <a:srgbClr val="000000"/>
                </a:solidFill>
              </a:rPr>
              <a:t>April</a:t>
            </a:r>
            <a:r>
              <a:rPr lang="hu-HU" sz="1400" dirty="0">
                <a:solidFill>
                  <a:srgbClr val="000000"/>
                </a:solidFill>
              </a:rPr>
              <a:t> 6 2017, http://</a:t>
            </a:r>
            <a:r>
              <a:rPr lang="hu-HU" sz="1400" dirty="0" smtClean="0">
                <a:solidFill>
                  <a:srgbClr val="000000"/>
                </a:solidFill>
              </a:rPr>
              <a:t>electroiq.com/insights-from-leading-edge/2017/04/iftle-</a:t>
            </a:r>
          </a:p>
          <a:p>
            <a:r>
              <a:rPr lang="hu-HU" sz="1400" dirty="0">
                <a:solidFill>
                  <a:srgbClr val="000000"/>
                </a:solidFill>
              </a:rPr>
              <a:t> </a:t>
            </a:r>
            <a:r>
              <a:rPr lang="hu-HU" sz="1400" dirty="0" smtClean="0">
                <a:solidFill>
                  <a:srgbClr val="000000"/>
                </a:solidFill>
              </a:rPr>
              <a:t>          329-3d-integration-leaders-europe-trolls-more-on-intel-emib</a:t>
            </a:r>
            <a:r>
              <a:rPr lang="hu-HU" sz="1400" dirty="0">
                <a:solidFill>
                  <a:srgbClr val="000000"/>
                </a:solidFill>
              </a:rPr>
              <a:t>/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50427" y="3110754"/>
            <a:ext cx="8926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</a:t>
            </a:r>
            <a:r>
              <a:rPr lang="hu-HU" sz="1400" dirty="0" smtClean="0">
                <a:solidFill>
                  <a:srgbClr val="000000"/>
                </a:solidFill>
              </a:rPr>
              <a:t>70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dirty="0" err="1" smtClean="0">
                <a:solidFill>
                  <a:srgbClr val="000000"/>
                </a:solidFill>
              </a:rPr>
              <a:t>Alcorn</a:t>
            </a:r>
            <a:r>
              <a:rPr lang="hu-HU" sz="1400" dirty="0" smtClean="0">
                <a:solidFill>
                  <a:srgbClr val="000000"/>
                </a:solidFill>
              </a:rPr>
              <a:t> P., </a:t>
            </a:r>
            <a:r>
              <a:rPr lang="en-US" sz="1400" dirty="0">
                <a:solidFill>
                  <a:srgbClr val="000000"/>
                </a:solidFill>
              </a:rPr>
              <a:t>Intel Presents Its AMD EPYC Server Test </a:t>
            </a:r>
            <a:r>
              <a:rPr lang="en-US" sz="1400" dirty="0" smtClean="0">
                <a:solidFill>
                  <a:srgbClr val="000000"/>
                </a:solidFill>
              </a:rPr>
              <a:t>Results</a:t>
            </a:r>
            <a:r>
              <a:rPr lang="hu-HU" sz="1400" dirty="0" smtClean="0">
                <a:solidFill>
                  <a:srgbClr val="000000"/>
                </a:solidFill>
              </a:rPr>
              <a:t>, Tom’s Hardware, Nov. 27 2017,</a:t>
            </a:r>
          </a:p>
          <a:p>
            <a:r>
              <a:rPr lang="hu-HU" sz="1400" dirty="0" smtClean="0">
                <a:solidFill>
                  <a:srgbClr val="000000"/>
                </a:solidFill>
              </a:rPr>
              <a:t>           </a:t>
            </a:r>
            <a:r>
              <a:rPr lang="en-US" sz="1400" dirty="0" smtClean="0">
                <a:solidFill>
                  <a:srgbClr val="000000"/>
                </a:solidFill>
              </a:rPr>
              <a:t>https</a:t>
            </a:r>
            <a:r>
              <a:rPr lang="en-US" sz="1400" dirty="0">
                <a:solidFill>
                  <a:srgbClr val="000000"/>
                </a:solidFill>
              </a:rPr>
              <a:t>://www.tomshardware.com/news/amd-intel-epyc-xeon-benchmarks,35993.html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349" y="3711949"/>
            <a:ext cx="7379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[</a:t>
            </a:r>
            <a:r>
              <a:rPr lang="hu-HU" sz="1400" dirty="0" smtClean="0">
                <a:solidFill>
                  <a:srgbClr val="000000"/>
                </a:solidFill>
              </a:rPr>
              <a:t>71</a:t>
            </a:r>
            <a:r>
              <a:rPr lang="en-US" sz="1400" dirty="0" smtClean="0">
                <a:solidFill>
                  <a:srgbClr val="000000"/>
                </a:solidFill>
              </a:rPr>
              <a:t>]: </a:t>
            </a:r>
            <a:r>
              <a:rPr lang="hu-HU" sz="1400" dirty="0"/>
              <a:t>R281-Z91, https://b2b.gigabyte.com/Rack-Server/R281-Z91-rev-100#ov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3" name="TextBox 9"/>
          <p:cNvSpPr txBox="1"/>
          <p:nvPr/>
        </p:nvSpPr>
        <p:spPr>
          <a:xfrm>
            <a:off x="54349" y="4111999"/>
            <a:ext cx="84503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hu-HU" sz="1400" dirty="0" smtClean="0"/>
              <a:t>72</a:t>
            </a:r>
            <a:r>
              <a:rPr lang="en-US" sz="1400" dirty="0" smtClean="0"/>
              <a:t>]: </a:t>
            </a:r>
            <a:r>
              <a:rPr lang="hu-HU" sz="1400" dirty="0"/>
              <a:t>AMD </a:t>
            </a:r>
            <a:r>
              <a:rPr lang="hu-HU" sz="1400" dirty="0" err="1"/>
              <a:t>Introduces</a:t>
            </a:r>
            <a:r>
              <a:rPr lang="hu-HU" sz="1400" dirty="0"/>
              <a:t> New </a:t>
            </a:r>
            <a:r>
              <a:rPr lang="hu-HU" sz="1400" dirty="0" err="1"/>
              <a:t>Ryzen</a:t>
            </a:r>
            <a:r>
              <a:rPr lang="hu-HU" sz="1400" dirty="0"/>
              <a:t> Mobile </a:t>
            </a:r>
            <a:r>
              <a:rPr lang="hu-HU" sz="1400" dirty="0" err="1" smtClean="0"/>
              <a:t>Processors</a:t>
            </a:r>
            <a:r>
              <a:rPr lang="hu-HU" sz="1400" dirty="0" smtClean="0"/>
              <a:t>, </a:t>
            </a:r>
            <a:r>
              <a:rPr lang="hu-HU" sz="1400" dirty="0" err="1" smtClean="0"/>
              <a:t>TechPowerUp</a:t>
            </a:r>
            <a:r>
              <a:rPr lang="hu-HU" sz="1400" dirty="0" smtClean="0"/>
              <a:t>, </a:t>
            </a:r>
            <a:r>
              <a:rPr lang="hu-HU" sz="1400" dirty="0" err="1" smtClean="0"/>
              <a:t>Oct</a:t>
            </a:r>
            <a:r>
              <a:rPr lang="hu-HU" sz="1400" dirty="0" smtClean="0"/>
              <a:t>. 26 2017, </a:t>
            </a:r>
          </a:p>
          <a:p>
            <a:r>
              <a:rPr lang="hu-HU" sz="1400" dirty="0" smtClean="0"/>
              <a:t>           https</a:t>
            </a:r>
            <a:r>
              <a:rPr lang="hu-HU" sz="1400" dirty="0"/>
              <a:t>://</a:t>
            </a:r>
            <a:r>
              <a:rPr lang="hu-HU" sz="1400" dirty="0" smtClean="0"/>
              <a:t>www.techpowerup.com/forums/threads/amd-introduces-new-ryzen-mobile-</a:t>
            </a:r>
          </a:p>
          <a:p>
            <a:r>
              <a:rPr lang="hu-HU" sz="1400" dirty="0"/>
              <a:t> </a:t>
            </a:r>
            <a:r>
              <a:rPr lang="hu-HU" sz="1400" dirty="0" smtClean="0"/>
              <a:t>          processors.238193</a:t>
            </a:r>
            <a:r>
              <a:rPr lang="hu-HU" sz="1400" dirty="0"/>
              <a:t>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563" y="4899261"/>
            <a:ext cx="92231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[73]: </a:t>
            </a:r>
            <a:r>
              <a:rPr lang="en-US" sz="1400" dirty="0" err="1" smtClean="0"/>
              <a:t>Cutress</a:t>
            </a:r>
            <a:r>
              <a:rPr lang="en-US" sz="1400" dirty="0" smtClean="0"/>
              <a:t> I., The </a:t>
            </a:r>
            <a:r>
              <a:rPr lang="en-US" sz="1400" dirty="0"/>
              <a:t>AMD </a:t>
            </a:r>
            <a:r>
              <a:rPr lang="en-US" sz="1400" dirty="0" err="1"/>
              <a:t>Threadripper</a:t>
            </a:r>
            <a:r>
              <a:rPr lang="en-US" sz="1400" dirty="0"/>
              <a:t> 2990WX 32-Core and 2950X 16-Core </a:t>
            </a:r>
            <a:r>
              <a:rPr lang="en-US" sz="1400" dirty="0" smtClean="0"/>
              <a:t>Review, </a:t>
            </a:r>
            <a:r>
              <a:rPr lang="en-US" sz="1400" dirty="0" err="1" smtClean="0"/>
              <a:t>AnandTech</a:t>
            </a:r>
            <a:r>
              <a:rPr lang="en-US" sz="1400" dirty="0" smtClean="0"/>
              <a:t>,</a:t>
            </a:r>
            <a:endParaRPr lang="en-US" sz="1400" dirty="0"/>
          </a:p>
          <a:p>
            <a:r>
              <a:rPr lang="en-US" sz="1400" dirty="0" smtClean="0"/>
              <a:t>           August </a:t>
            </a:r>
            <a:r>
              <a:rPr lang="en-US" sz="1400" dirty="0"/>
              <a:t>13, </a:t>
            </a:r>
            <a:r>
              <a:rPr lang="en-US" sz="1400" dirty="0" smtClean="0"/>
              <a:t>2018,</a:t>
            </a:r>
            <a:endParaRPr lang="en-US" sz="1400" dirty="0"/>
          </a:p>
          <a:p>
            <a:r>
              <a:rPr lang="en-US" sz="1400" dirty="0" smtClean="0"/>
              <a:t>           https</a:t>
            </a:r>
            <a:r>
              <a:rPr lang="en-US" sz="1400" dirty="0"/>
              <a:t>://</a:t>
            </a:r>
            <a:r>
              <a:rPr lang="en-US" sz="1400" dirty="0" smtClean="0"/>
              <a:t>www.anandtech.com/show/13124/the-amd-threadripper-2990wx-and-2950x-review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1936" y="5688527"/>
            <a:ext cx="90415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[74]: </a:t>
            </a:r>
            <a:r>
              <a:rPr lang="en-US" sz="1400" dirty="0" err="1"/>
              <a:t>Cutress</a:t>
            </a:r>
            <a:r>
              <a:rPr lang="en-US" sz="1400" dirty="0"/>
              <a:t> I., The AMD 2nd Gen Ryzen Deep Dive: The 2700X, 2700, 2600X, </a:t>
            </a:r>
            <a:r>
              <a:rPr lang="en-US" sz="1400" dirty="0" smtClean="0"/>
              <a:t>and 2600 Tested,</a:t>
            </a:r>
            <a:endParaRPr lang="en-US" sz="1400" dirty="0"/>
          </a:p>
          <a:p>
            <a:r>
              <a:rPr lang="en-US" sz="1400" dirty="0" smtClean="0"/>
              <a:t>          </a:t>
            </a:r>
            <a:r>
              <a:rPr lang="en-US" sz="1400" dirty="0" err="1" smtClean="0"/>
              <a:t>AnandTech</a:t>
            </a:r>
            <a:r>
              <a:rPr lang="en-US" sz="1400" dirty="0" smtClean="0"/>
              <a:t>, Apr. 19, 2018,</a:t>
            </a:r>
          </a:p>
          <a:p>
            <a:r>
              <a:rPr lang="en-US" sz="1400" dirty="0" smtClean="0"/>
              <a:t>          https</a:t>
            </a:r>
            <a:r>
              <a:rPr lang="en-US" sz="1400" dirty="0"/>
              <a:t>://</a:t>
            </a:r>
            <a:r>
              <a:rPr lang="en-US" sz="1400" dirty="0" smtClean="0"/>
              <a:t>www.anandtech.com/show/12625/amd-second-generation-ryzen-7-2700x-2700-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ryzen-5-2600x-2600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7558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 smtClean="0"/>
              <a:t>5. References</a:t>
            </a:r>
            <a:r>
              <a:rPr lang="en-US" altLang="en-US" sz="1600" dirty="0" smtClean="0"/>
              <a:t> (10</a:t>
            </a:r>
            <a:r>
              <a:rPr lang="hu-HU" altLang="en-US" sz="1600" dirty="0" smtClean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1191" y="647700"/>
            <a:ext cx="5269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[75]: AMD </a:t>
            </a:r>
            <a:r>
              <a:rPr lang="en-US" sz="1400" dirty="0" err="1"/>
              <a:t>SenseMI</a:t>
            </a:r>
            <a:r>
              <a:rPr lang="en-US" sz="1400" dirty="0"/>
              <a:t> </a:t>
            </a:r>
            <a:r>
              <a:rPr lang="en-US" sz="1400" dirty="0" smtClean="0"/>
              <a:t>Technology, AMD, 2018,</a:t>
            </a:r>
          </a:p>
          <a:p>
            <a:r>
              <a:rPr lang="en-US" sz="1400" dirty="0" smtClean="0"/>
              <a:t>          https</a:t>
            </a:r>
            <a:r>
              <a:rPr lang="en-US" sz="1400" dirty="0"/>
              <a:t>://www.amd.com/en/technologies/sense-mi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188" y="1212738"/>
            <a:ext cx="9092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[76]: </a:t>
            </a:r>
            <a:r>
              <a:rPr lang="en-US" sz="1400" dirty="0" smtClean="0"/>
              <a:t>Leather A., Frequency </a:t>
            </a:r>
            <a:r>
              <a:rPr lang="en-US" sz="1400" dirty="0"/>
              <a:t>boosting could be the hot CPU topic of </a:t>
            </a:r>
            <a:r>
              <a:rPr lang="en-US" sz="1400" dirty="0" smtClean="0"/>
              <a:t>2018, bit-tech, April </a:t>
            </a:r>
            <a:r>
              <a:rPr lang="en-US" sz="1400" dirty="0"/>
              <a:t>5, </a:t>
            </a:r>
            <a:r>
              <a:rPr lang="en-US" sz="1400" dirty="0" smtClean="0"/>
              <a:t>2018,</a:t>
            </a:r>
            <a:endParaRPr lang="en-US" sz="1400" dirty="0"/>
          </a:p>
          <a:p>
            <a:r>
              <a:rPr lang="en-US" sz="1400" dirty="0" smtClean="0"/>
              <a:t>           https</a:t>
            </a:r>
            <a:r>
              <a:rPr lang="en-US" sz="1400" dirty="0"/>
              <a:t>://www.bit-tech.net/blogs/cpu-frequency-boosting-could-be-the-hot-topic-of-2018/1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938" y="1828799"/>
            <a:ext cx="89786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[77]: Beck N. C al., “Zeppelin”: an SOC for Multi-chip Architectures, Presentation at ISSCC 2018,</a:t>
            </a:r>
          </a:p>
          <a:p>
            <a:r>
              <a:rPr lang="en-US" sz="1400" dirty="0" smtClean="0"/>
              <a:t>           </a:t>
            </a:r>
            <a:r>
              <a:rPr lang="en-US" sz="1400" dirty="0" err="1" smtClean="0"/>
              <a:t>Febr</a:t>
            </a:r>
            <a:r>
              <a:rPr lang="en-US" sz="1400" dirty="0" smtClean="0"/>
              <a:t>. 12, 2018,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https</a:t>
            </a:r>
            <a:r>
              <a:rPr lang="en-US" sz="1400" dirty="0"/>
              <a:t>://</a:t>
            </a:r>
            <a:r>
              <a:rPr lang="en-US" sz="1400" dirty="0" smtClean="0"/>
              <a:t>www.slideshare.net/AMD/isscc-2018-zeppelin-an-soc-for-multichip-architectures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1184" y="2598822"/>
            <a:ext cx="88278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[78]: </a:t>
            </a:r>
            <a:r>
              <a:rPr lang="en-US" sz="1400" dirty="0" err="1" smtClean="0"/>
              <a:t>Schor</a:t>
            </a:r>
            <a:r>
              <a:rPr lang="en-US" sz="1400" dirty="0" smtClean="0"/>
              <a:t> D., ISSCC </a:t>
            </a:r>
            <a:r>
              <a:rPr lang="en-US" sz="1400" dirty="0"/>
              <a:t>2018: AMD’s Zeppelin; Multi-chip routing and </a:t>
            </a:r>
            <a:r>
              <a:rPr lang="en-US" sz="1400" dirty="0" smtClean="0"/>
              <a:t>packaging, </a:t>
            </a:r>
            <a:r>
              <a:rPr lang="en-US" sz="1400" dirty="0" err="1" smtClean="0"/>
              <a:t>WikiChip</a:t>
            </a:r>
            <a:r>
              <a:rPr lang="en-US" sz="1400" dirty="0" smtClean="0"/>
              <a:t> Fuse,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March 24, 2018,</a:t>
            </a:r>
          </a:p>
          <a:p>
            <a:r>
              <a:rPr lang="en-US" sz="1400" dirty="0" smtClean="0"/>
              <a:t>           https</a:t>
            </a:r>
            <a:r>
              <a:rPr lang="en-US" sz="1400" dirty="0"/>
              <a:t>://</a:t>
            </a:r>
            <a:r>
              <a:rPr lang="en-US" sz="1400" dirty="0" smtClean="0"/>
              <a:t>fuse.wikichip.org/news/1064/isscc-2018-amds-zeppelin-multi-chip-routing-and-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packaging</a:t>
            </a:r>
            <a:r>
              <a:rPr lang="en-US" sz="1400" dirty="0"/>
              <a:t>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594" y="3584288"/>
            <a:ext cx="8758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[79]: </a:t>
            </a:r>
            <a:r>
              <a:rPr lang="pl-PL" sz="1400" dirty="0"/>
              <a:t>AMD StoreMI Technology, AMD, 2018, https://</a:t>
            </a:r>
            <a:r>
              <a:rPr lang="pl-PL" sz="1400" dirty="0" smtClean="0"/>
              <a:t>www.amd.com/en/technologies/store-mi</a:t>
            </a:r>
            <a:r>
              <a:rPr lang="en-US" sz="1400" dirty="0" smtClean="0"/>
              <a:t>  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0438" y="3917491"/>
            <a:ext cx="90127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[80]: </a:t>
            </a:r>
            <a:r>
              <a:rPr lang="en-US" sz="1400" dirty="0" err="1"/>
              <a:t>Cutress</a:t>
            </a:r>
            <a:r>
              <a:rPr lang="en-US" sz="1400" dirty="0"/>
              <a:t> I., Intel Expands 8th Gen Core: Core i9 on Mobile, Iris Plus, Desktop, Chipsets, </a:t>
            </a:r>
          </a:p>
          <a:p>
            <a:r>
              <a:rPr lang="en-US" sz="1400" dirty="0"/>
              <a:t>          </a:t>
            </a:r>
            <a:r>
              <a:rPr lang="en-US" sz="1400" dirty="0" smtClean="0"/>
              <a:t> </a:t>
            </a:r>
            <a:r>
              <a:rPr lang="en-US" sz="1400" dirty="0"/>
              <a:t>and </a:t>
            </a:r>
            <a:r>
              <a:rPr lang="en-US" sz="1400" dirty="0" err="1"/>
              <a:t>vPro</a:t>
            </a:r>
            <a:r>
              <a:rPr lang="en-US" sz="1400" dirty="0"/>
              <a:t>, </a:t>
            </a:r>
            <a:r>
              <a:rPr lang="en-US" sz="1400" dirty="0" err="1"/>
              <a:t>AnandTech</a:t>
            </a:r>
            <a:r>
              <a:rPr lang="en-US" sz="1400" dirty="0"/>
              <a:t>, April 3 2018, https://www.anandtech.com/show/12607/intel-</a:t>
            </a:r>
          </a:p>
          <a:p>
            <a:r>
              <a:rPr lang="en-US" sz="1400" dirty="0"/>
              <a:t>          </a:t>
            </a:r>
            <a:r>
              <a:rPr lang="en-US" sz="1400" dirty="0" smtClean="0"/>
              <a:t> </a:t>
            </a:r>
            <a:r>
              <a:rPr lang="en-US" sz="1400" dirty="0"/>
              <a:t>expands-8th-gen-core-core-i9-on-mobile-iris-plus-desktop-chipsets-and-vpro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587" y="4738263"/>
            <a:ext cx="88039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[81]: </a:t>
            </a:r>
            <a:r>
              <a:rPr lang="en-US" sz="1400" dirty="0" err="1" smtClean="0"/>
              <a:t>Raettig</a:t>
            </a:r>
            <a:r>
              <a:rPr lang="en-US" sz="1400" dirty="0" smtClean="0"/>
              <a:t> N., </a:t>
            </a:r>
            <a:r>
              <a:rPr lang="de-DE" sz="1400" dirty="0" smtClean="0"/>
              <a:t>AMDRyzen 2000/X/E  </a:t>
            </a:r>
            <a:r>
              <a:rPr lang="de-DE" sz="1400" dirty="0"/>
              <a:t>- Spiele-Benchmarks, Taktraten und Preise </a:t>
            </a:r>
            <a:r>
              <a:rPr lang="de-DE" sz="1400" dirty="0" smtClean="0"/>
              <a:t>aufgetaucht,</a:t>
            </a:r>
          </a:p>
          <a:p>
            <a:r>
              <a:rPr lang="de-DE" sz="1400" dirty="0"/>
              <a:t> </a:t>
            </a:r>
            <a:r>
              <a:rPr lang="de-DE" sz="1400" dirty="0" smtClean="0"/>
              <a:t>          GameStar, 07-03-2018,</a:t>
            </a:r>
          </a:p>
          <a:p>
            <a:r>
              <a:rPr lang="en-US" sz="1400" dirty="0" smtClean="0"/>
              <a:t>           https</a:t>
            </a:r>
            <a:r>
              <a:rPr lang="en-US" sz="1400" dirty="0"/>
              <a:t>://www.gamestar.de/artikel/amd-ryzen-2000-benchmarks-taktraten-und-preise</a:t>
            </a:r>
            <a:r>
              <a:rPr lang="en-US" sz="1400" dirty="0" smtClean="0"/>
              <a:t>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3326979.html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6338" y="5765543"/>
            <a:ext cx="83238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[82]: </a:t>
            </a:r>
            <a:r>
              <a:rPr lang="en-US" sz="1400" dirty="0" err="1" smtClean="0"/>
              <a:t>Hallock</a:t>
            </a:r>
            <a:r>
              <a:rPr lang="en-US" sz="1400" dirty="0" smtClean="0"/>
              <a:t> R., Understanding </a:t>
            </a:r>
            <a:r>
              <a:rPr lang="en-US" sz="1400" dirty="0"/>
              <a:t>Precision Boost Overdrive in Three Easy </a:t>
            </a:r>
            <a:r>
              <a:rPr lang="en-US" sz="1400" dirty="0" smtClean="0"/>
              <a:t>Steps,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AMD Communities, 13. Aug. 2018,</a:t>
            </a:r>
          </a:p>
          <a:p>
            <a:r>
              <a:rPr lang="en-US" sz="1400" dirty="0" smtClean="0"/>
              <a:t>           https</a:t>
            </a:r>
            <a:r>
              <a:rPr lang="en-US" sz="1400" dirty="0"/>
              <a:t>://</a:t>
            </a:r>
            <a:r>
              <a:rPr lang="en-US" sz="1400" dirty="0" smtClean="0"/>
              <a:t>community.amd.com/community/gaming/blog/2018/08/13/understanding-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precision-boost-overdrive-in-three-easy-steps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1457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 smtClean="0"/>
              <a:t>5. References</a:t>
            </a:r>
            <a:r>
              <a:rPr lang="en-US" altLang="en-US" sz="1600" dirty="0" smtClean="0"/>
              <a:t> (11</a:t>
            </a:r>
            <a:r>
              <a:rPr lang="hu-HU" altLang="en-US" sz="1600" dirty="0" smtClean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80063" y="647700"/>
            <a:ext cx="98628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[83]: </a:t>
            </a:r>
            <a:r>
              <a:rPr lang="en-US" sz="1400" dirty="0" err="1" smtClean="0"/>
              <a:t>Gupsterg</a:t>
            </a:r>
            <a:r>
              <a:rPr lang="en-US" sz="1400" dirty="0" smtClean="0"/>
              <a:t>, Crosshair </a:t>
            </a:r>
            <a:r>
              <a:rPr lang="en-US" sz="1400" dirty="0"/>
              <a:t>VII Hero Essential Info </a:t>
            </a:r>
            <a:r>
              <a:rPr lang="en-US" sz="1400" dirty="0" smtClean="0"/>
              <a:t>Thread, Republic of Gamers, 04-25_2018,</a:t>
            </a:r>
            <a:endParaRPr lang="en-US" sz="1400" dirty="0"/>
          </a:p>
          <a:p>
            <a:r>
              <a:rPr lang="en-US" sz="1400" dirty="0" smtClean="0"/>
              <a:t>           https</a:t>
            </a:r>
            <a:r>
              <a:rPr lang="en-US" sz="1400" dirty="0"/>
              <a:t>://</a:t>
            </a:r>
            <a:r>
              <a:rPr lang="en-US" sz="1400" dirty="0" smtClean="0"/>
              <a:t>rog.asus.com/forum/showthread.php?101617-Crosshair-VII-Hero-Essential-Info-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Thread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60812" y="1376418"/>
            <a:ext cx="95066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[84]: AMD Redefines High-Performance Computing with New Processor and Graphics </a:t>
            </a:r>
            <a:r>
              <a:rPr lang="en-US" sz="1400" dirty="0" smtClean="0"/>
              <a:t>Products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</a:t>
            </a:r>
            <a:r>
              <a:rPr lang="en-US" sz="1400" dirty="0"/>
              <a:t>Preview at CES </a:t>
            </a:r>
            <a:r>
              <a:rPr lang="en-US" sz="1400" dirty="0" smtClean="0"/>
              <a:t>2018, AMD</a:t>
            </a:r>
            <a:r>
              <a:rPr lang="en-US" sz="1400" dirty="0"/>
              <a:t>, 2018 CES </a:t>
            </a:r>
            <a:r>
              <a:rPr lang="en-US" sz="1400" dirty="0" smtClean="0"/>
              <a:t>1/7/2018,</a:t>
            </a:r>
          </a:p>
          <a:p>
            <a:r>
              <a:rPr lang="en-US" sz="1400" dirty="0" smtClean="0"/>
              <a:t>            https</a:t>
            </a:r>
            <a:r>
              <a:rPr lang="en-US" sz="1400" dirty="0"/>
              <a:t>://www.amd.com/en-us/press-releases/Pages/ces-2018-2018jan07.aspx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088" y="2215949"/>
            <a:ext cx="91419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[85]: </a:t>
            </a:r>
            <a:r>
              <a:rPr lang="en-US" sz="1400" dirty="0" err="1"/>
              <a:t>Bott</a:t>
            </a:r>
            <a:r>
              <a:rPr lang="en-US" sz="1400" dirty="0"/>
              <a:t> E., Intel </a:t>
            </a:r>
            <a:r>
              <a:rPr lang="en-US" sz="1400" dirty="0" err="1"/>
              <a:t>Optane</a:t>
            </a:r>
            <a:r>
              <a:rPr lang="en-US" sz="1400" dirty="0"/>
              <a:t>: Memory acceleration kicks PCs into warp drive on April 24, ZD Net,</a:t>
            </a:r>
          </a:p>
          <a:p>
            <a:r>
              <a:rPr lang="en-US" sz="1400" dirty="0"/>
              <a:t>            March 27 2017, http://www.zdnet.com/article/intel-optane-memory-acceleration-</a:t>
            </a:r>
          </a:p>
          <a:p>
            <a:r>
              <a:rPr lang="en-US" sz="1400" dirty="0"/>
              <a:t>            modules-to-go-on-sale-april-24/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658" y="3060298"/>
            <a:ext cx="9206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/>
              <a:t>86]: </a:t>
            </a:r>
            <a:r>
              <a:rPr lang="en-US" sz="1400" dirty="0" err="1" smtClean="0"/>
              <a:t>Johndms</a:t>
            </a:r>
            <a:r>
              <a:rPr lang="en-US" sz="1400" dirty="0" smtClean="0"/>
              <a:t>, AMD </a:t>
            </a:r>
            <a:r>
              <a:rPr lang="en-US" sz="1400" dirty="0"/>
              <a:t>Extended Frequency Range (XFR) – </a:t>
            </a:r>
            <a:r>
              <a:rPr lang="en-US" sz="1400" dirty="0" smtClean="0"/>
              <a:t>Explained, </a:t>
            </a:r>
            <a:r>
              <a:rPr lang="en-US" sz="1400" dirty="0" err="1" smtClean="0"/>
              <a:t>Linustechtips</a:t>
            </a:r>
            <a:r>
              <a:rPr lang="en-US" sz="1400" dirty="0"/>
              <a:t>, </a:t>
            </a:r>
            <a:r>
              <a:rPr lang="en-US" sz="1400" dirty="0" smtClean="0"/>
              <a:t>Oct.23</a:t>
            </a:r>
            <a:r>
              <a:rPr lang="en-US" sz="1400" dirty="0"/>
              <a:t>, </a:t>
            </a:r>
            <a:r>
              <a:rPr lang="en-US" sz="1400" dirty="0" smtClean="0"/>
              <a:t>2017,</a:t>
            </a:r>
            <a:endParaRPr lang="en-US" sz="1400" dirty="0"/>
          </a:p>
          <a:p>
            <a:r>
              <a:rPr lang="en-US" sz="1400" dirty="0" smtClean="0"/>
              <a:t>         https</a:t>
            </a:r>
            <a:r>
              <a:rPr lang="en-US" sz="1400" dirty="0"/>
              <a:t>://linustechtips.com/main/topic/850358-amd-extended-frequency-range-xfr-explained</a:t>
            </a:r>
            <a:r>
              <a:rPr lang="en-US" sz="1400" dirty="0" smtClean="0"/>
              <a:t>/ 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1563" y="3609473"/>
            <a:ext cx="8956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[87</a:t>
            </a:r>
            <a:r>
              <a:rPr lang="en-US" sz="1400" dirty="0" smtClean="0"/>
              <a:t>]: Beck, N. &amp; al., </a:t>
            </a:r>
            <a:r>
              <a:rPr lang="en-US" sz="1400" dirty="0"/>
              <a:t>"Zeppelin": An </a:t>
            </a:r>
            <a:r>
              <a:rPr lang="en-US" sz="1400" dirty="0" err="1"/>
              <a:t>SoC</a:t>
            </a:r>
            <a:r>
              <a:rPr lang="en-US" sz="1400" dirty="0"/>
              <a:t> for Multichip </a:t>
            </a:r>
            <a:r>
              <a:rPr lang="en-US" sz="1400" dirty="0" smtClean="0"/>
              <a:t>Architectures, ISSCC 2018, </a:t>
            </a:r>
            <a:r>
              <a:rPr lang="en-US" sz="1400" dirty="0" err="1" smtClean="0"/>
              <a:t>Febr</a:t>
            </a:r>
            <a:r>
              <a:rPr lang="en-US" sz="1400" dirty="0" smtClean="0"/>
              <a:t>. 12, 2018,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Digest of Technical Papers, pp. 40-42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1560" y="4186990"/>
            <a:ext cx="89560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/>
              <a:t>88]: Beck, N. &amp; al., "Zeppelin": An </a:t>
            </a:r>
            <a:r>
              <a:rPr lang="en-US" sz="1400" dirty="0" err="1"/>
              <a:t>SoC</a:t>
            </a:r>
            <a:r>
              <a:rPr lang="en-US" sz="1400" dirty="0"/>
              <a:t> for Multichip Architectures, ISSCC 2018, </a:t>
            </a:r>
            <a:r>
              <a:rPr lang="en-US" sz="1400" dirty="0" err="1"/>
              <a:t>Febr</a:t>
            </a:r>
            <a:r>
              <a:rPr lang="en-US" sz="1400" dirty="0"/>
              <a:t>. 12, 2018,</a:t>
            </a:r>
          </a:p>
          <a:p>
            <a:r>
              <a:rPr lang="en-US" sz="1400" dirty="0" smtClean="0"/>
              <a:t>         Presentation slides, </a:t>
            </a:r>
          </a:p>
          <a:p>
            <a:r>
              <a:rPr lang="en-US" sz="1400" dirty="0" smtClean="0"/>
              <a:t>         https</a:t>
            </a:r>
            <a:r>
              <a:rPr lang="en-US" sz="1400" dirty="0"/>
              <a:t>://www.slideshare.net/AMD/isscc-2018-zeppelin-an-soc-for-multichip-architectures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935" y="5014762"/>
            <a:ext cx="89341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[89]: O Donnell D., </a:t>
            </a:r>
            <a:r>
              <a:rPr lang="en-US" sz="1400" dirty="0" err="1" smtClean="0"/>
              <a:t>OC'd</a:t>
            </a:r>
            <a:r>
              <a:rPr lang="en-US" sz="1400" dirty="0" smtClean="0"/>
              <a:t> </a:t>
            </a:r>
            <a:r>
              <a:rPr lang="en-US" sz="1400" dirty="0" err="1" smtClean="0"/>
              <a:t>Threadripper</a:t>
            </a:r>
            <a:r>
              <a:rPr lang="en-US" sz="1400" dirty="0" smtClean="0"/>
              <a:t> 2990WX beat 5.0GHz and topped </a:t>
            </a:r>
            <a:r>
              <a:rPr lang="en-US" sz="1400" dirty="0" err="1" smtClean="0"/>
              <a:t>Cinebench</a:t>
            </a:r>
            <a:r>
              <a:rPr lang="en-US" sz="1400" dirty="0" smtClean="0"/>
              <a:t> scores...with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caveats, </a:t>
            </a:r>
            <a:r>
              <a:rPr lang="en-US" sz="1400" dirty="0" err="1" smtClean="0"/>
              <a:t>Notebookcheck</a:t>
            </a:r>
            <a:r>
              <a:rPr lang="en-US" sz="1400" dirty="0" smtClean="0"/>
              <a:t>, Aug. 10, 2018,</a:t>
            </a:r>
          </a:p>
          <a:p>
            <a:r>
              <a:rPr lang="en-US" sz="1400" dirty="0" smtClean="0"/>
              <a:t>         https</a:t>
            </a:r>
            <a:r>
              <a:rPr lang="en-US" sz="1400" dirty="0"/>
              <a:t>://</a:t>
            </a:r>
            <a:r>
              <a:rPr lang="en-US" sz="1400" dirty="0" smtClean="0"/>
              <a:t>www.notebookcheck.net/OC-d-Threadripper-2990WX-beat-5-0GHz-and-topped-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Cinebench-scores-with-caveats.321206.0.html 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31934" y="6006167"/>
            <a:ext cx="83815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[90]: </a:t>
            </a:r>
            <a:r>
              <a:rPr lang="en-US" sz="1400" dirty="0" err="1"/>
              <a:t>Gwennap</a:t>
            </a:r>
            <a:r>
              <a:rPr lang="en-US" sz="1400" dirty="0"/>
              <a:t> : L., Sandy Bridge Spans Generations, Microprocessor, 9/27/10,</a:t>
            </a:r>
          </a:p>
          <a:p>
            <a:r>
              <a:rPr lang="en-US" sz="1400" dirty="0"/>
              <a:t>            http://www.cs.nyu.edu/courses/fall13/CSCI-GA.3033-008/Microprocessor-Report-</a:t>
            </a:r>
          </a:p>
          <a:p>
            <a:r>
              <a:rPr lang="en-US" sz="1400" dirty="0"/>
              <a:t>            Sandy-Bridge-Spans-Generations-243901.pdf</a:t>
            </a:r>
          </a:p>
        </p:txBody>
      </p:sp>
    </p:spTree>
    <p:extLst>
      <p:ext uri="{BB962C8B-B14F-4D97-AF65-F5344CB8AC3E}">
        <p14:creationId xmlns:p14="http://schemas.microsoft.com/office/powerpoint/2010/main" val="211205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 smtClean="0"/>
              <a:t>5. References</a:t>
            </a:r>
            <a:r>
              <a:rPr lang="en-US" altLang="en-US" sz="1600" dirty="0" smtClean="0"/>
              <a:t> </a:t>
            </a:r>
            <a:r>
              <a:rPr lang="en-US" altLang="en-US" sz="1600" dirty="0"/>
              <a:t>(</a:t>
            </a:r>
            <a:r>
              <a:rPr lang="en-US" altLang="en-US" sz="1600" dirty="0" smtClean="0"/>
              <a:t>12</a:t>
            </a:r>
            <a:r>
              <a:rPr lang="hu-HU" altLang="en-US" sz="1600" dirty="0" smtClean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80063" y="647700"/>
            <a:ext cx="9862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/>
              <a:t>91]: </a:t>
            </a:r>
            <a:r>
              <a:rPr lang="en-US" sz="1400" dirty="0" smtClean="0"/>
              <a:t>Intel Pentium D 820 Review Overclock Benchmark –Overclocking D820, </a:t>
            </a:r>
            <a:r>
              <a:rPr lang="en-US" sz="1400" dirty="0" err="1" smtClean="0"/>
              <a:t>Xtreview</a:t>
            </a:r>
            <a:r>
              <a:rPr lang="en-US" sz="1400" dirty="0" smtClean="0"/>
              <a:t>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2006-05-26, http</a:t>
            </a:r>
            <a:r>
              <a:rPr lang="en-US" sz="1400" dirty="0"/>
              <a:t>://</a:t>
            </a:r>
            <a:r>
              <a:rPr lang="en-US" sz="1400" dirty="0" smtClean="0"/>
              <a:t>xtreview.com/review88.htm 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1935" y="1193532"/>
            <a:ext cx="90406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[92]: Douglas </a:t>
            </a:r>
            <a:r>
              <a:rPr lang="en-US" sz="1400" dirty="0" smtClean="0"/>
              <a:t>J., Intel </a:t>
            </a:r>
            <a:r>
              <a:rPr lang="en-US" sz="1400" dirty="0"/>
              <a:t>8xx series and </a:t>
            </a:r>
            <a:r>
              <a:rPr lang="en-US" sz="1400" dirty="0" err="1" smtClean="0"/>
              <a:t>Paxville</a:t>
            </a:r>
            <a:r>
              <a:rPr lang="en-US" sz="1400" dirty="0" smtClean="0"/>
              <a:t> Xeon-MP Microprocessors, Hot Chips 17, 2005,</a:t>
            </a:r>
          </a:p>
          <a:p>
            <a:r>
              <a:rPr lang="en-US" sz="1400" dirty="0" smtClean="0"/>
              <a:t>           https</a:t>
            </a:r>
            <a:r>
              <a:rPr lang="en-US" sz="1400" dirty="0"/>
              <a:t>://</a:t>
            </a:r>
            <a:r>
              <a:rPr lang="en-US" sz="1400" dirty="0" smtClean="0"/>
              <a:t>www.hotchips.org/wp-content/uploads/hc_archives/hc17/3_Tue/HC17.S8/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HC17.S8T1.pdf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 flipH="1">
            <a:off x="39155" y="1973181"/>
            <a:ext cx="90085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[93]: </a:t>
            </a:r>
            <a:r>
              <a:rPr lang="en-US" sz="1400" dirty="0" err="1"/>
              <a:t>Mujtaba</a:t>
            </a:r>
            <a:r>
              <a:rPr lang="en-US" sz="1400" dirty="0"/>
              <a:t> H., AMD Officially Talks Zen 2 CPU Architecture: Significant Performance Uplift </a:t>
            </a:r>
            <a:r>
              <a:rPr lang="en-US" sz="1400" dirty="0" smtClean="0"/>
              <a:t>With</a:t>
            </a:r>
          </a:p>
          <a:p>
            <a:r>
              <a:rPr lang="en-US" sz="1400" dirty="0" smtClean="0"/>
              <a:t>           2X </a:t>
            </a:r>
            <a:r>
              <a:rPr lang="en-US" sz="1400" dirty="0"/>
              <a:t>Throughput, Doubled Core Density With Up To 64 Cores, </a:t>
            </a:r>
            <a:r>
              <a:rPr lang="en-US" sz="1400" dirty="0" err="1"/>
              <a:t>PCIe</a:t>
            </a:r>
            <a:r>
              <a:rPr lang="en-US" sz="1400" dirty="0"/>
              <a:t> Gen 4.0 Support, </a:t>
            </a:r>
            <a:r>
              <a:rPr lang="en-US" sz="1400" dirty="0" smtClean="0"/>
              <a:t>Aiming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</a:t>
            </a:r>
            <a:r>
              <a:rPr lang="en-US" sz="1400" dirty="0"/>
              <a:t>Server EPYC Rome 7nm CPUs </a:t>
            </a:r>
            <a:r>
              <a:rPr lang="en-US" sz="1400" dirty="0" smtClean="0"/>
              <a:t>First, </a:t>
            </a:r>
            <a:r>
              <a:rPr lang="en-US" sz="1400" dirty="0" err="1" smtClean="0"/>
              <a:t>WCCFTech</a:t>
            </a:r>
            <a:r>
              <a:rPr lang="en-US" sz="1400" dirty="0" smtClean="0"/>
              <a:t>, No. 6, 2018,</a:t>
            </a:r>
            <a:endParaRPr lang="en-US" sz="1400" dirty="0"/>
          </a:p>
          <a:p>
            <a:r>
              <a:rPr lang="en-US" sz="1400" dirty="0" smtClean="0">
                <a:solidFill>
                  <a:srgbClr val="000000"/>
                </a:solidFill>
              </a:rPr>
              <a:t>           https</a:t>
            </a:r>
            <a:r>
              <a:rPr lang="en-US" sz="1400" dirty="0">
                <a:solidFill>
                  <a:srgbClr val="000000"/>
                </a:solidFill>
              </a:rPr>
              <a:t>://wccftech.com/amd-zen-2-7nm-cpu-architecture-epyc-rome-and-ryzen-official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1938" y="3041583"/>
            <a:ext cx="91954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[94]: </a:t>
            </a:r>
            <a:r>
              <a:rPr lang="en-US" sz="1400" dirty="0" err="1" smtClean="0"/>
              <a:t>Prickett</a:t>
            </a:r>
            <a:r>
              <a:rPr lang="en-US" sz="1400" dirty="0" smtClean="0"/>
              <a:t> </a:t>
            </a:r>
            <a:r>
              <a:rPr lang="en-US" sz="1400" dirty="0"/>
              <a:t>T., AMD’s Long Road From Naples To Milan Centers On </a:t>
            </a:r>
            <a:r>
              <a:rPr lang="en-US" sz="1400" dirty="0" smtClean="0"/>
              <a:t>Rome, </a:t>
            </a:r>
            <a:r>
              <a:rPr lang="en-US" sz="1400" dirty="0" err="1" smtClean="0"/>
              <a:t>TheNextPlatform</a:t>
            </a:r>
            <a:r>
              <a:rPr lang="en-US" sz="1400" dirty="0" smtClean="0"/>
              <a:t>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Nov. </a:t>
            </a:r>
            <a:r>
              <a:rPr lang="en-US" sz="1400" dirty="0"/>
              <a:t>6, </a:t>
            </a:r>
            <a:r>
              <a:rPr lang="en-US" sz="1400" dirty="0" smtClean="0"/>
              <a:t>2018, </a:t>
            </a:r>
          </a:p>
          <a:p>
            <a:r>
              <a:rPr lang="en-US" sz="1400" dirty="0" smtClean="0"/>
              <a:t>           https</a:t>
            </a:r>
            <a:r>
              <a:rPr lang="en-US" sz="1400" dirty="0"/>
              <a:t>://</a:t>
            </a:r>
            <a:r>
              <a:rPr lang="en-US" sz="1400" dirty="0" smtClean="0"/>
              <a:t>www.nextplatform.com/2018/11/06/amds-long-road-from-naples-to-milan-centers-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on-</a:t>
            </a:r>
            <a:r>
              <a:rPr lang="en-US" sz="1400" dirty="0" err="1" smtClean="0"/>
              <a:t>rome</a:t>
            </a:r>
            <a:r>
              <a:rPr lang="en-US" sz="1400" dirty="0"/>
              <a:t>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62" y="4023360"/>
            <a:ext cx="91549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/>
              <a:t>95]: </a:t>
            </a:r>
            <a:r>
              <a:rPr lang="en-US" sz="1400" dirty="0" err="1" smtClean="0"/>
              <a:t>Prickett</a:t>
            </a:r>
            <a:r>
              <a:rPr lang="en-US" sz="1400" dirty="0" smtClean="0"/>
              <a:t> T., Intel To Challenge AMD With 48 Core “Cascade Lake” Xeon App, </a:t>
            </a:r>
            <a:r>
              <a:rPr lang="en-US" sz="1400" dirty="0" err="1"/>
              <a:t>TheNextPlatform</a:t>
            </a:r>
            <a:r>
              <a:rPr lang="en-US" sz="1400" dirty="0"/>
              <a:t>,</a:t>
            </a:r>
          </a:p>
          <a:p>
            <a:r>
              <a:rPr lang="en-US" sz="1400" dirty="0"/>
              <a:t>         </a:t>
            </a:r>
            <a:r>
              <a:rPr lang="en-US" sz="1400" dirty="0" smtClean="0"/>
              <a:t>  </a:t>
            </a:r>
            <a:r>
              <a:rPr lang="en-US" sz="1400" dirty="0"/>
              <a:t>Nov. </a:t>
            </a:r>
            <a:r>
              <a:rPr lang="en-US" sz="1400" dirty="0" smtClean="0"/>
              <a:t>5, </a:t>
            </a:r>
            <a:r>
              <a:rPr lang="en-US" sz="1400" dirty="0"/>
              <a:t>2018, </a:t>
            </a:r>
          </a:p>
          <a:p>
            <a:r>
              <a:rPr lang="en-US" sz="1400" dirty="0" smtClean="0"/>
              <a:t>           https</a:t>
            </a:r>
            <a:r>
              <a:rPr lang="en-US" sz="1400" dirty="0"/>
              <a:t>://</a:t>
            </a:r>
            <a:r>
              <a:rPr lang="en-US" sz="1400" dirty="0" smtClean="0"/>
              <a:t>www.nextplatform.com/2018/11/05/intel-to-challenge-amd-with-48-core-cascade-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lake-</a:t>
            </a:r>
            <a:r>
              <a:rPr lang="en-US" sz="1400" dirty="0" err="1" smtClean="0"/>
              <a:t>xeon</a:t>
            </a:r>
            <a:r>
              <a:rPr lang="en-US" sz="1400" dirty="0" smtClean="0"/>
              <a:t>-</a:t>
            </a:r>
            <a:r>
              <a:rPr lang="en-US" sz="1400" dirty="0" err="1" smtClean="0"/>
              <a:t>ap</a:t>
            </a:r>
            <a:r>
              <a:rPr lang="en-US" sz="1400" dirty="0" smtClean="0"/>
              <a:t>/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063" y="5034014"/>
            <a:ext cx="10161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[96]: </a:t>
            </a:r>
            <a:r>
              <a:rPr lang="en-US" sz="1400" dirty="0" err="1" smtClean="0"/>
              <a:t>Schiesser</a:t>
            </a:r>
            <a:r>
              <a:rPr lang="en-US" sz="1400" dirty="0" smtClean="0"/>
              <a:t> T., Our </a:t>
            </a:r>
            <a:r>
              <a:rPr lang="en-US" sz="1400" dirty="0"/>
              <a:t>take on Intel's newly announced </a:t>
            </a:r>
            <a:r>
              <a:rPr lang="en-US" sz="1400" dirty="0" err="1"/>
              <a:t>Skylake</a:t>
            </a:r>
            <a:r>
              <a:rPr lang="en-US" sz="1400" dirty="0"/>
              <a:t>-X Refresh and </a:t>
            </a:r>
            <a:r>
              <a:rPr lang="en-US" sz="1400" dirty="0" smtClean="0"/>
              <a:t>Xeon </a:t>
            </a:r>
            <a:r>
              <a:rPr lang="en-US" sz="1400" dirty="0"/>
              <a:t>W-3175X 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       28-core, </a:t>
            </a:r>
            <a:r>
              <a:rPr lang="en-US" sz="1400" dirty="0" err="1" smtClean="0"/>
              <a:t>TechSpot</a:t>
            </a:r>
            <a:r>
              <a:rPr lang="en-US" sz="1400" dirty="0" smtClean="0"/>
              <a:t>, Oct. </a:t>
            </a:r>
            <a:r>
              <a:rPr lang="en-US" sz="1400" dirty="0"/>
              <a:t>10, </a:t>
            </a:r>
            <a:r>
              <a:rPr lang="en-US" sz="1400" dirty="0" smtClean="0"/>
              <a:t>2018,</a:t>
            </a:r>
          </a:p>
          <a:p>
            <a:r>
              <a:rPr lang="en-US" sz="1400" dirty="0" smtClean="0"/>
              <a:t>          https</a:t>
            </a:r>
            <a:r>
              <a:rPr lang="en-US" sz="1400" dirty="0"/>
              <a:t>://</a:t>
            </a:r>
            <a:r>
              <a:rPr lang="en-US" sz="1400" dirty="0" smtClean="0"/>
              <a:t>www.techspot.com/news/76855-our-take-intel-newly-announced-skylake-x-refresh</a:t>
            </a:r>
            <a:r>
              <a:rPr lang="en-US" sz="1400" dirty="0"/>
              <a:t>.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       html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66688" y="6198669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13688" y="5971428"/>
            <a:ext cx="88186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Verdana" pitchFamily="34" charset="0"/>
              </a:rPr>
              <a:t>[97]: </a:t>
            </a:r>
            <a:r>
              <a:rPr lang="en-US" sz="1400" dirty="0"/>
              <a:t>System Guidance for Infrastructure, ARM Developer, </a:t>
            </a:r>
          </a:p>
          <a:p>
            <a:r>
              <a:rPr lang="en-US" sz="1400" dirty="0"/>
              <a:t>          https://developer.arm.com/products/system-design/system-guidance/system-guidance-</a:t>
            </a:r>
          </a:p>
          <a:p>
            <a:r>
              <a:rPr lang="en-US" sz="1400" dirty="0"/>
              <a:t>          for-infrastructure </a:t>
            </a:r>
          </a:p>
        </p:txBody>
      </p:sp>
    </p:spTree>
    <p:extLst>
      <p:ext uri="{BB962C8B-B14F-4D97-AF65-F5344CB8AC3E}">
        <p14:creationId xmlns:p14="http://schemas.microsoft.com/office/powerpoint/2010/main" val="21348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 smtClean="0"/>
              <a:t>5. References</a:t>
            </a:r>
            <a:r>
              <a:rPr lang="en-US" altLang="en-US" sz="1600" dirty="0" smtClean="0"/>
              <a:t> </a:t>
            </a:r>
            <a:r>
              <a:rPr lang="en-US" altLang="en-US" sz="1600" dirty="0"/>
              <a:t>(</a:t>
            </a:r>
            <a:r>
              <a:rPr lang="en-US" altLang="en-US" sz="1600" dirty="0" smtClean="0"/>
              <a:t>13</a:t>
            </a:r>
            <a:r>
              <a:rPr lang="hu-HU" altLang="en-US" sz="1600" dirty="0" smtClean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74747" y="647700"/>
            <a:ext cx="91313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400" dirty="0" smtClean="0"/>
              <a:t>[98]: </a:t>
            </a:r>
            <a:r>
              <a:rPr lang="en-US" sz="1400" dirty="0" err="1" smtClean="0"/>
              <a:t>Bouvier</a:t>
            </a:r>
            <a:r>
              <a:rPr lang="en-US" sz="1400" dirty="0" smtClean="0"/>
              <a:t> D., Delivering </a:t>
            </a:r>
            <a:r>
              <a:rPr lang="en-US" sz="1400" dirty="0"/>
              <a:t>A New Level </a:t>
            </a:r>
            <a:r>
              <a:rPr lang="en-US" sz="1400" dirty="0" smtClean="0"/>
              <a:t>of </a:t>
            </a:r>
            <a:r>
              <a:rPr lang="en-US" sz="1400" dirty="0"/>
              <a:t>Visual Performance </a:t>
            </a:r>
            <a:r>
              <a:rPr lang="en-US" sz="1400" dirty="0" smtClean="0"/>
              <a:t>in an SOC AMD </a:t>
            </a:r>
            <a:r>
              <a:rPr lang="en-US" sz="1400" dirty="0"/>
              <a:t>“Raven Ridge” </a:t>
            </a:r>
            <a:r>
              <a:rPr lang="en-US" sz="1400" dirty="0" smtClean="0"/>
              <a:t>APU, </a:t>
            </a:r>
          </a:p>
          <a:p>
            <a:pPr fontAlgn="base"/>
            <a:r>
              <a:rPr lang="en-US" sz="1400" dirty="0"/>
              <a:t> </a:t>
            </a:r>
            <a:r>
              <a:rPr lang="en-US" sz="1400" dirty="0" smtClean="0"/>
              <a:t>          Hot Chips 30, 2018,</a:t>
            </a:r>
          </a:p>
          <a:p>
            <a:pPr fontAlgn="base"/>
            <a:r>
              <a:rPr lang="en-US" sz="1400" dirty="0" smtClean="0"/>
              <a:t>           http</a:t>
            </a:r>
            <a:r>
              <a:rPr lang="en-US" sz="1400" dirty="0"/>
              <a:t>://www.hotchips.org/archives/2010s/hc30</a:t>
            </a:r>
            <a:r>
              <a:rPr lang="en-US" sz="1400" dirty="0" smtClean="0"/>
              <a:t>/ 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5527" y="1376411"/>
            <a:ext cx="8779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[99]: </a:t>
            </a:r>
            <a:r>
              <a:rPr lang="en-US" sz="1400" dirty="0"/>
              <a:t>12LP 12nm </a:t>
            </a:r>
            <a:r>
              <a:rPr lang="en-US" sz="1400" dirty="0" err="1"/>
              <a:t>FinFET</a:t>
            </a:r>
            <a:r>
              <a:rPr lang="en-US" sz="1400" dirty="0"/>
              <a:t> </a:t>
            </a:r>
            <a:r>
              <a:rPr lang="en-US" sz="1400" dirty="0" smtClean="0"/>
              <a:t>Technology, </a:t>
            </a:r>
            <a:r>
              <a:rPr lang="en-US" sz="1400" dirty="0"/>
              <a:t>Product </a:t>
            </a:r>
            <a:r>
              <a:rPr lang="en-US" sz="1400" dirty="0" smtClean="0"/>
              <a:t>Brief</a:t>
            </a:r>
            <a:r>
              <a:rPr lang="en-US" sz="1400" dirty="0"/>
              <a:t>, </a:t>
            </a:r>
            <a:r>
              <a:rPr lang="en-US" sz="1400" dirty="0" smtClean="0"/>
              <a:t>PB12LP-1.1, </a:t>
            </a:r>
            <a:r>
              <a:rPr lang="en-US" sz="1400" dirty="0" err="1" smtClean="0"/>
              <a:t>GlobalFoundries</a:t>
            </a:r>
            <a:r>
              <a:rPr lang="en-US" sz="1400" dirty="0" smtClean="0"/>
              <a:t>,</a:t>
            </a:r>
          </a:p>
          <a:p>
            <a:r>
              <a:rPr lang="en-US" sz="1400" dirty="0"/>
              <a:t>         </a:t>
            </a:r>
            <a:r>
              <a:rPr lang="en-US" sz="1400" dirty="0" smtClean="0"/>
              <a:t>  https</a:t>
            </a:r>
            <a:r>
              <a:rPr lang="en-US" sz="1400" dirty="0"/>
              <a:t>://www.globalfoundries.com/sites/default/files/product-briefs/pb-12lp-11-web.pdf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513" y="1973184"/>
            <a:ext cx="90422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[100]: </a:t>
            </a:r>
            <a:r>
              <a:rPr lang="en-US" sz="1400" dirty="0" smtClean="0"/>
              <a:t>Alcorn P., AMD </a:t>
            </a:r>
            <a:r>
              <a:rPr lang="en-US" sz="1400" dirty="0"/>
              <a:t>Launches 3000-series Picasso APUs, new H-Series and A-Series </a:t>
            </a:r>
            <a:r>
              <a:rPr lang="en-US" sz="1400" dirty="0" smtClean="0"/>
              <a:t>Processors,</a:t>
            </a:r>
            <a:endParaRPr lang="en-US" sz="1400" dirty="0"/>
          </a:p>
          <a:p>
            <a:r>
              <a:rPr lang="en-US" sz="1400" dirty="0" smtClean="0"/>
              <a:t>           </a:t>
            </a:r>
            <a:r>
              <a:rPr lang="en-US" sz="1400" dirty="0" err="1" smtClean="0"/>
              <a:t>TomsHardware</a:t>
            </a:r>
            <a:r>
              <a:rPr lang="en-US" sz="1400" dirty="0" smtClean="0"/>
              <a:t>, Jan. </a:t>
            </a:r>
            <a:r>
              <a:rPr lang="en-US" sz="1400" dirty="0"/>
              <a:t>6, </a:t>
            </a:r>
            <a:r>
              <a:rPr lang="en-US" sz="1400" dirty="0" smtClean="0"/>
              <a:t>2019,</a:t>
            </a:r>
          </a:p>
          <a:p>
            <a:r>
              <a:rPr lang="en-US" sz="1400" dirty="0"/>
              <a:t>           https://www.tomshardware.com/news/amd-3000-series-picasso-apu-ryzen,38290.html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022" y="2733579"/>
            <a:ext cx="6482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[101]: </a:t>
            </a:r>
            <a:r>
              <a:rPr lang="en-US" sz="1400" dirty="0" smtClean="0"/>
              <a:t>Chromebook, 2019, https</a:t>
            </a:r>
            <a:r>
              <a:rPr lang="en-US" sz="1400" dirty="0"/>
              <a:t>://en.wikipedia.org/wiki/Chromebook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534" y="3080088"/>
            <a:ext cx="90508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[102]: </a:t>
            </a:r>
            <a:r>
              <a:rPr lang="en-US" sz="1400" dirty="0" err="1" smtClean="0"/>
              <a:t>Cutress</a:t>
            </a:r>
            <a:r>
              <a:rPr lang="en-US" sz="1400" dirty="0" smtClean="0"/>
              <a:t> I., AMD </a:t>
            </a:r>
            <a:r>
              <a:rPr lang="en-US" sz="1400" dirty="0"/>
              <a:t>Ryzen 3rd Gen 'Matisse' Coming Mid 2019: Eight Core Zen 2 with </a:t>
            </a:r>
            <a:r>
              <a:rPr lang="en-US" sz="1400" dirty="0" err="1"/>
              <a:t>PCIe</a:t>
            </a:r>
            <a:r>
              <a:rPr lang="en-US" sz="1400" dirty="0"/>
              <a:t> </a:t>
            </a:r>
            <a:r>
              <a:rPr lang="en-US" sz="1400" dirty="0" smtClean="0"/>
              <a:t>4.0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</a:t>
            </a:r>
            <a:r>
              <a:rPr lang="en-US" sz="1400" dirty="0"/>
              <a:t>on </a:t>
            </a:r>
            <a:r>
              <a:rPr lang="en-US" sz="1400" dirty="0" smtClean="0"/>
              <a:t>Desktop, </a:t>
            </a:r>
            <a:r>
              <a:rPr lang="en-US" sz="1400" dirty="0" err="1" smtClean="0"/>
              <a:t>AnandTech</a:t>
            </a:r>
            <a:r>
              <a:rPr lang="en-US" sz="1400" dirty="0" smtClean="0"/>
              <a:t>, Jan. </a:t>
            </a:r>
            <a:r>
              <a:rPr lang="en-US" sz="1400" dirty="0"/>
              <a:t>9, </a:t>
            </a:r>
            <a:r>
              <a:rPr lang="en-US" sz="1400" dirty="0" smtClean="0"/>
              <a:t>2019,</a:t>
            </a:r>
          </a:p>
          <a:p>
            <a:r>
              <a:rPr lang="en-US" sz="1400" dirty="0"/>
              <a:t>            https://</a:t>
            </a:r>
            <a:r>
              <a:rPr lang="en-US" sz="1400" dirty="0" smtClean="0"/>
              <a:t>www.anandtech.com/show/13829/amd-ryzen-3rd-generation-zen-2-pcie-4-eight-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core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73513" y="4042617"/>
            <a:ext cx="91106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[103]: </a:t>
            </a:r>
            <a:r>
              <a:rPr lang="en-US" sz="1400" dirty="0" err="1"/>
              <a:t>Cutress</a:t>
            </a:r>
            <a:r>
              <a:rPr lang="en-US" sz="1400" dirty="0"/>
              <a:t> I., AMD Zen 2 Microarchitecture Analysis: </a:t>
            </a:r>
            <a:r>
              <a:rPr lang="en-US" sz="1400" dirty="0" smtClean="0"/>
              <a:t>Ryzen 3000 </a:t>
            </a:r>
            <a:r>
              <a:rPr lang="en-US" sz="1400" dirty="0"/>
              <a:t>and EPYC </a:t>
            </a:r>
            <a:r>
              <a:rPr lang="en-US" sz="1400" dirty="0" smtClean="0"/>
              <a:t>Rome, </a:t>
            </a:r>
            <a:r>
              <a:rPr lang="en-US" sz="1400" dirty="0" err="1" smtClean="0"/>
              <a:t>AnandTech</a:t>
            </a:r>
            <a:r>
              <a:rPr lang="en-US" sz="1400" dirty="0" smtClean="0"/>
              <a:t>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June 10, 2019, </a:t>
            </a:r>
          </a:p>
          <a:p>
            <a:r>
              <a:rPr lang="en-US" sz="1400" dirty="0" smtClean="0"/>
              <a:t>            https</a:t>
            </a:r>
            <a:r>
              <a:rPr lang="en-US" sz="1400" dirty="0"/>
              <a:t>://</a:t>
            </a:r>
            <a:r>
              <a:rPr lang="en-US" sz="1400" dirty="0" smtClean="0"/>
              <a:t>www.anandtech.com/show/14525/amd-zen-2-microarchitecture-analysis-ryzen-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3000-and-epyc-rome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1748" y="5784782"/>
            <a:ext cx="90756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[105]: AMD Ryzen 3000 "Zen 2" BIOS Analysis Reveals New Options for Overclocking &amp; </a:t>
            </a:r>
            <a:r>
              <a:rPr lang="en-US" sz="1400" dirty="0" smtClean="0"/>
              <a:t>Tweaking,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</a:t>
            </a:r>
            <a:r>
              <a:rPr lang="en-US" sz="1400" dirty="0" err="1" smtClean="0"/>
              <a:t>Techpowerup</a:t>
            </a:r>
            <a:r>
              <a:rPr lang="en-US" sz="1400" dirty="0" smtClean="0"/>
              <a:t>, March 22, 2019,</a:t>
            </a:r>
          </a:p>
          <a:p>
            <a:r>
              <a:rPr lang="en-US" sz="1400" dirty="0" smtClean="0"/>
              <a:t>            https</a:t>
            </a:r>
            <a:r>
              <a:rPr lang="en-US" sz="1400" dirty="0"/>
              <a:t>://</a:t>
            </a:r>
            <a:r>
              <a:rPr lang="en-US" sz="1400" dirty="0" smtClean="0"/>
              <a:t>www.techpowerup.com/253954/amd-ryzen-3000-zen-2-bios-analysis-reveals-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new-options-for-overclocking-tweaking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71438" y="5005146"/>
            <a:ext cx="80174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[104]: </a:t>
            </a:r>
            <a:r>
              <a:rPr lang="en-US" sz="1400" dirty="0" smtClean="0"/>
              <a:t>Sandhu T., AMD </a:t>
            </a:r>
            <a:r>
              <a:rPr lang="en-US" sz="1400" dirty="0"/>
              <a:t>Ryzen 9 3950X unveiled - 16 cores and 32 threads for </a:t>
            </a:r>
            <a:r>
              <a:rPr lang="en-US" sz="1400" dirty="0" smtClean="0"/>
              <a:t>gamers,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June 11, </a:t>
            </a:r>
            <a:r>
              <a:rPr lang="en-US" sz="1400" dirty="0" err="1" smtClean="0"/>
              <a:t>Hexus</a:t>
            </a:r>
            <a:r>
              <a:rPr lang="en-US" sz="1400" dirty="0" smtClean="0"/>
              <a:t>, </a:t>
            </a:r>
            <a:endParaRPr lang="en-US" sz="1400" dirty="0"/>
          </a:p>
          <a:p>
            <a:r>
              <a:rPr lang="en-US" sz="1400" dirty="0" smtClean="0"/>
              <a:t>             https</a:t>
            </a:r>
            <a:r>
              <a:rPr lang="en-US" sz="1400" dirty="0"/>
              <a:t>://manikantareddyd.github.io/blog/dynamic-branch-predictors</a:t>
            </a:r>
            <a:r>
              <a:rPr lang="en-US" sz="1400" dirty="0" smtClean="0"/>
              <a:t>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3027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 smtClean="0"/>
              <a:t>5. References</a:t>
            </a:r>
            <a:r>
              <a:rPr lang="en-US" altLang="en-US" sz="1600" dirty="0" smtClean="0"/>
              <a:t> </a:t>
            </a:r>
            <a:r>
              <a:rPr lang="en-US" altLang="en-US" sz="1600" dirty="0"/>
              <a:t>(</a:t>
            </a:r>
            <a:r>
              <a:rPr lang="en-US" altLang="en-US" sz="1600" dirty="0" smtClean="0"/>
              <a:t>14</a:t>
            </a:r>
            <a:r>
              <a:rPr lang="hu-HU" altLang="en-US" sz="1600" dirty="0" smtClean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63885" y="646800"/>
            <a:ext cx="8354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[106]: </a:t>
            </a:r>
            <a:r>
              <a:rPr lang="en-US" sz="1400" dirty="0" err="1" smtClean="0"/>
              <a:t>Cinebench</a:t>
            </a:r>
            <a:r>
              <a:rPr lang="en-US" sz="1400" dirty="0" smtClean="0"/>
              <a:t>, </a:t>
            </a:r>
            <a:r>
              <a:rPr lang="en-US" sz="1400" dirty="0" err="1" smtClean="0"/>
              <a:t>Maxon</a:t>
            </a:r>
            <a:r>
              <a:rPr lang="en-US" sz="1400" dirty="0"/>
              <a:t>, https://www.maxon.net/en/products/cinebench-r20-overview/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511" y="981784"/>
            <a:ext cx="86632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[107]: Alcorn P., AMD Ryzen 9 3900X and Ryzen 7 3700X Review: Zen 2 and 7nm </a:t>
            </a:r>
            <a:r>
              <a:rPr lang="en-US" sz="1400" dirty="0" smtClean="0"/>
              <a:t>Unleashed,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</a:t>
            </a:r>
            <a:r>
              <a:rPr lang="en-US" sz="1400" dirty="0" err="1" smtClean="0"/>
              <a:t>TomsHardware</a:t>
            </a:r>
            <a:r>
              <a:rPr lang="en-US" sz="1400" dirty="0" smtClean="0"/>
              <a:t>, July 7, 2019,</a:t>
            </a:r>
          </a:p>
          <a:p>
            <a:r>
              <a:rPr lang="en-US" sz="1400" dirty="0" smtClean="0"/>
              <a:t>            https</a:t>
            </a:r>
            <a:r>
              <a:rPr lang="en-US" sz="1400" dirty="0"/>
              <a:t>://www.tomshardware.com/reviews/ryzen-9-3900x-7-3700x-review,6214.html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013" y="1761428"/>
            <a:ext cx="92570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[108]: </a:t>
            </a:r>
            <a:r>
              <a:rPr lang="en-US" sz="1400" dirty="0" err="1"/>
              <a:t>Tayal</a:t>
            </a:r>
            <a:r>
              <a:rPr lang="en-US" sz="1400" dirty="0"/>
              <a:t> P., AMD EPYC Rome Cheaper, More Powerful than Intel CPU, Market Realist, Aug. 23,</a:t>
            </a:r>
          </a:p>
          <a:p>
            <a:r>
              <a:rPr lang="en-US" sz="1400" dirty="0"/>
              <a:t>         </a:t>
            </a:r>
            <a:r>
              <a:rPr lang="en-US" sz="1400" dirty="0" smtClean="0"/>
              <a:t>   2019</a:t>
            </a:r>
            <a:r>
              <a:rPr lang="en-US" sz="1400" dirty="0"/>
              <a:t>,</a:t>
            </a:r>
          </a:p>
          <a:p>
            <a:r>
              <a:rPr lang="en-US" sz="1400" dirty="0"/>
              <a:t>         </a:t>
            </a:r>
            <a:r>
              <a:rPr lang="en-US" sz="1400" dirty="0" smtClean="0"/>
              <a:t>   </a:t>
            </a:r>
            <a:r>
              <a:rPr lang="en-US" sz="1400" dirty="0"/>
              <a:t>https://marketrealist.com/2019/08/amd-epyc-rome-cheaper-more-powerful-than-intel/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638" y="2502578"/>
            <a:ext cx="84782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[109]: </a:t>
            </a:r>
            <a:r>
              <a:rPr lang="en-US" sz="1400" dirty="0" smtClean="0"/>
              <a:t>Alcorn P., AMD </a:t>
            </a:r>
            <a:r>
              <a:rPr lang="en-US" sz="1400" dirty="0"/>
              <a:t>Unveils 7nm EPYC Rome Processors, up to 64 Cores and 128 </a:t>
            </a:r>
            <a:r>
              <a:rPr lang="en-US" sz="1400" dirty="0" smtClean="0"/>
              <a:t>Threads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for </a:t>
            </a:r>
            <a:r>
              <a:rPr lang="en-US" sz="1400" dirty="0"/>
              <a:t>$</a:t>
            </a:r>
            <a:r>
              <a:rPr lang="en-US" sz="1400" dirty="0" smtClean="0"/>
              <a:t>6,950, </a:t>
            </a:r>
            <a:r>
              <a:rPr lang="en-US" sz="1400" dirty="0" err="1"/>
              <a:t>TomsHardware</a:t>
            </a:r>
            <a:r>
              <a:rPr lang="en-US" sz="1400" dirty="0"/>
              <a:t>, </a:t>
            </a:r>
            <a:r>
              <a:rPr lang="en-US" sz="1400" dirty="0" smtClean="0"/>
              <a:t>Aug. 7</a:t>
            </a:r>
            <a:r>
              <a:rPr lang="en-US" sz="1400" dirty="0"/>
              <a:t>, 2019,</a:t>
            </a:r>
          </a:p>
          <a:p>
            <a:r>
              <a:rPr lang="en-US" sz="1400" dirty="0" smtClean="0"/>
              <a:t>            </a:t>
            </a:r>
            <a:r>
              <a:rPr lang="en-US" sz="1400" dirty="0"/>
              <a:t>https://</a:t>
            </a:r>
            <a:r>
              <a:rPr lang="en-US" sz="1400" dirty="0" smtClean="0"/>
              <a:t>www.tomshardware.com/news/amd-epyc-rome-7000-series-data-center-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processor-zen-2-7nm,40108.html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4636" y="3463563"/>
            <a:ext cx="918802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[110]: </a:t>
            </a:r>
            <a:r>
              <a:rPr lang="en-US" sz="1400" dirty="0" err="1"/>
              <a:t>Mujtaba</a:t>
            </a:r>
            <a:r>
              <a:rPr lang="en-US" sz="1400" dirty="0"/>
              <a:t> H., AMD EPYC Rome Officially Launched: 7nm High-Performance Server CPUs 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         With </a:t>
            </a:r>
            <a:r>
              <a:rPr lang="en-US" sz="1400" dirty="0"/>
              <a:t>More Cores, Higher Frequencies – Best-In-Class Performance, Efficiency, and </a:t>
            </a:r>
            <a:r>
              <a:rPr lang="en-US" sz="1400" dirty="0" smtClean="0"/>
              <a:t>Value,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</a:t>
            </a:r>
            <a:r>
              <a:rPr lang="en-US" sz="1400" dirty="0" err="1" smtClean="0"/>
              <a:t>WCFTech</a:t>
            </a:r>
            <a:r>
              <a:rPr lang="en-US" sz="1400" dirty="0" smtClean="0"/>
              <a:t>, Aug. 7, 2019,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</a:t>
            </a:r>
            <a:r>
              <a:rPr lang="en-US" sz="1400" dirty="0"/>
              <a:t>https://</a:t>
            </a:r>
            <a:r>
              <a:rPr lang="en-US" sz="1400" dirty="0" smtClean="0"/>
              <a:t>wccftech.com/amd-epyc-rome-7nm-server-cpu-official-launch-64-core-128-thread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-</a:t>
            </a:r>
            <a:r>
              <a:rPr lang="en-US" sz="1400" dirty="0"/>
              <a:t>128-pcie-gen4/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763" y="4716379"/>
            <a:ext cx="8698343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[111]: </a:t>
            </a:r>
            <a:r>
              <a:rPr lang="en-US" sz="1400" dirty="0" err="1" smtClean="0"/>
              <a:t>Larabel</a:t>
            </a:r>
            <a:r>
              <a:rPr lang="en-US" sz="1400" dirty="0" smtClean="0"/>
              <a:t> M.,  </a:t>
            </a:r>
            <a:r>
              <a:rPr lang="en-US" sz="1400" dirty="0"/>
              <a:t>POWER9 &amp; ARM Performance Against Intel Xeon </a:t>
            </a:r>
            <a:r>
              <a:rPr lang="en-US" sz="1400" dirty="0" err="1"/>
              <a:t>Cascadelake</a:t>
            </a:r>
            <a:r>
              <a:rPr lang="en-US" sz="1400" dirty="0"/>
              <a:t> + AMD </a:t>
            </a:r>
            <a:r>
              <a:rPr lang="en-US" sz="1400" dirty="0" smtClean="0"/>
              <a:t>EPYC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Rome, </a:t>
            </a:r>
            <a:r>
              <a:rPr lang="en-US" sz="1400" dirty="0" err="1" smtClean="0"/>
              <a:t>Phoronix</a:t>
            </a:r>
            <a:r>
              <a:rPr lang="en-US" sz="1400" dirty="0" smtClean="0"/>
              <a:t>, </a:t>
            </a:r>
            <a:r>
              <a:rPr lang="en-US" dirty="0" smtClean="0"/>
              <a:t>  </a:t>
            </a:r>
            <a:r>
              <a:rPr lang="en-US" sz="1400" dirty="0" smtClean="0"/>
              <a:t>Aug. 19, 2019,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</a:t>
            </a:r>
            <a:r>
              <a:rPr lang="en-US" sz="1400" dirty="0"/>
              <a:t>https://www.phoronix.com/scan.php?page=article&amp;item=rome-power9-arm&amp;num=4</a:t>
            </a:r>
          </a:p>
          <a:p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6136" y="5647375"/>
            <a:ext cx="84343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[112]: </a:t>
            </a:r>
            <a:r>
              <a:rPr lang="en-US" sz="1400" dirty="0" smtClean="0"/>
              <a:t>De </a:t>
            </a:r>
            <a:r>
              <a:rPr lang="en-US" sz="1400" dirty="0" err="1" smtClean="0"/>
              <a:t>Gelas</a:t>
            </a:r>
            <a:r>
              <a:rPr lang="en-US" sz="1400" dirty="0" smtClean="0"/>
              <a:t> J., AMD </a:t>
            </a:r>
            <a:r>
              <a:rPr lang="en-US" sz="1400" dirty="0"/>
              <a:t>Rome Second Generation EPYC Review: 2x 64-core </a:t>
            </a:r>
            <a:r>
              <a:rPr lang="en-US" sz="1400" dirty="0" smtClean="0"/>
              <a:t>Benchmarked,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</a:t>
            </a:r>
            <a:r>
              <a:rPr lang="en-US" sz="1400" dirty="0" err="1" smtClean="0"/>
              <a:t>AnandTech</a:t>
            </a:r>
            <a:r>
              <a:rPr lang="en-US" sz="1400" dirty="0" smtClean="0"/>
              <a:t>, Aug. 7, 2019,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  </a:t>
            </a:r>
            <a:r>
              <a:rPr lang="en-US" sz="1400" dirty="0"/>
              <a:t>https://www.anandtech.com/show/14694/amd-rome-epyc-2nd-gen/8</a:t>
            </a:r>
          </a:p>
        </p:txBody>
      </p:sp>
    </p:spTree>
    <p:extLst>
      <p:ext uri="{BB962C8B-B14F-4D97-AF65-F5344CB8AC3E}">
        <p14:creationId xmlns:p14="http://schemas.microsoft.com/office/powerpoint/2010/main" val="409773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1. </a:t>
            </a:r>
            <a:r>
              <a:rPr lang="en-US" sz="1600" dirty="0"/>
              <a:t>Introduction</a:t>
            </a:r>
            <a:r>
              <a:rPr lang="hu-HU" sz="1600" dirty="0"/>
              <a:t> </a:t>
            </a:r>
            <a:r>
              <a:rPr lang="hu-HU" sz="1600" dirty="0" smtClean="0"/>
              <a:t>(</a:t>
            </a:r>
            <a:r>
              <a:rPr lang="en-US" sz="1600" dirty="0" smtClean="0"/>
              <a:t>10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128" y="1232237"/>
            <a:ext cx="6656294" cy="5186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502706"/>
            <a:ext cx="806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Announcing details of the Zen architecture at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Computex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6/2016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1</a:t>
            </a:r>
            <a:r>
              <a:rPr lang="en-US" dirty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8348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 smtClean="0"/>
              <a:t>5. References</a:t>
            </a:r>
            <a:r>
              <a:rPr lang="en-US" altLang="en-US" sz="1600" dirty="0" smtClean="0"/>
              <a:t> </a:t>
            </a:r>
            <a:r>
              <a:rPr lang="en-US" altLang="en-US" sz="1600" dirty="0"/>
              <a:t>(</a:t>
            </a:r>
            <a:r>
              <a:rPr lang="en-US" altLang="en-US" sz="1600" dirty="0" smtClean="0"/>
              <a:t>15</a:t>
            </a:r>
            <a:r>
              <a:rPr lang="hu-HU" altLang="en-US" sz="1600" dirty="0" smtClean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656425"/>
            <a:ext cx="898047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[113]: </a:t>
            </a:r>
            <a:r>
              <a:rPr lang="en-US" sz="1400" dirty="0" err="1" smtClean="0"/>
              <a:t>Larabel</a:t>
            </a:r>
            <a:r>
              <a:rPr lang="en-US" sz="1400" dirty="0" smtClean="0"/>
              <a:t> M., AMD </a:t>
            </a:r>
            <a:r>
              <a:rPr lang="en-US" sz="1400" dirty="0"/>
              <a:t>EPYC 7002 Series Unveiled With Primed Linux Support &amp; Strong </a:t>
            </a:r>
            <a:r>
              <a:rPr lang="en-US" sz="1400" dirty="0" smtClean="0"/>
              <a:t>Server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Performance, </a:t>
            </a:r>
            <a:r>
              <a:rPr lang="en-US" sz="1400" dirty="0" err="1" smtClean="0"/>
              <a:t>Phoronix</a:t>
            </a:r>
            <a:r>
              <a:rPr lang="en-US" sz="1400" dirty="0" smtClean="0"/>
              <a:t>, Aug. 9, 2019,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</a:t>
            </a:r>
            <a:r>
              <a:rPr lang="en-US" sz="1400" dirty="0"/>
              <a:t>https://www.phoronix.com/scan.php?page=article&amp;item=amd-linux-epyc-7002&amp;num=1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52244" y="1472665"/>
            <a:ext cx="90487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[114]: </a:t>
            </a:r>
            <a:r>
              <a:rPr lang="en-US" sz="1400" dirty="0" err="1"/>
              <a:t>Mujtaba</a:t>
            </a:r>
            <a:r>
              <a:rPr lang="en-US" sz="1400" dirty="0"/>
              <a:t> H., AMD 2nd Gen EPYC Rome Processors Feature A Gargantuan 39.54 </a:t>
            </a:r>
            <a:r>
              <a:rPr lang="en-US" sz="1400" dirty="0" smtClean="0"/>
              <a:t>Billion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</a:t>
            </a:r>
            <a:r>
              <a:rPr lang="en-US" sz="1400" dirty="0"/>
              <a:t>Transistors, IO Die Pictured in </a:t>
            </a:r>
            <a:r>
              <a:rPr lang="en-US" sz="1400" dirty="0" smtClean="0"/>
              <a:t>Detail, </a:t>
            </a:r>
            <a:r>
              <a:rPr lang="en-US" sz="1400" dirty="0" err="1" smtClean="0"/>
              <a:t>WCCFtech</a:t>
            </a:r>
            <a:r>
              <a:rPr lang="en-US" sz="1400" dirty="0" smtClean="0"/>
              <a:t>, Oct. 22, 2019, </a:t>
            </a:r>
          </a:p>
          <a:p>
            <a:r>
              <a:rPr lang="en-US" sz="1400" dirty="0"/>
              <a:t>           </a:t>
            </a:r>
            <a:r>
              <a:rPr lang="en-US" sz="1400" dirty="0" smtClean="0"/>
              <a:t> </a:t>
            </a:r>
            <a:r>
              <a:rPr lang="en-US" sz="1400" dirty="0"/>
              <a:t>https://wccftech.com/amd-2nd-gen-epyc-rome-iod-ccd-chipshots-39-billion-transistors/ </a:t>
            </a:r>
          </a:p>
        </p:txBody>
      </p:sp>
      <p:sp>
        <p:nvSpPr>
          <p:cNvPr id="5" name="TextBox 6"/>
          <p:cNvSpPr txBox="1"/>
          <p:nvPr/>
        </p:nvSpPr>
        <p:spPr>
          <a:xfrm>
            <a:off x="44638" y="2279288"/>
            <a:ext cx="9216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</a:t>
            </a:r>
            <a:r>
              <a:rPr lang="en-US" sz="1400" dirty="0" smtClean="0"/>
              <a:t>1</a:t>
            </a:r>
            <a:r>
              <a:rPr lang="hu-HU" sz="1400" dirty="0" smtClean="0"/>
              <a:t>15</a:t>
            </a:r>
            <a:r>
              <a:rPr lang="en-US" sz="1400" dirty="0"/>
              <a:t>]: </a:t>
            </a:r>
            <a:r>
              <a:rPr lang="en-US" sz="1400" dirty="0" smtClean="0"/>
              <a:t>EPYC:</a:t>
            </a:r>
            <a:r>
              <a:rPr lang="hu-HU" sz="1400" dirty="0" smtClean="0"/>
              <a:t> </a:t>
            </a:r>
            <a:r>
              <a:rPr lang="en-US" sz="1400" dirty="0" smtClean="0"/>
              <a:t>A </a:t>
            </a:r>
            <a:r>
              <a:rPr lang="en-US" sz="1400" dirty="0"/>
              <a:t>Study in Energy Efficient </a:t>
            </a:r>
            <a:r>
              <a:rPr lang="en-US" sz="1400" dirty="0" smtClean="0"/>
              <a:t>CPU</a:t>
            </a:r>
            <a:r>
              <a:rPr lang="hu-HU" sz="1400" dirty="0" smtClean="0"/>
              <a:t> </a:t>
            </a:r>
            <a:r>
              <a:rPr lang="en-US" sz="1400" dirty="0" smtClean="0"/>
              <a:t>Design</a:t>
            </a:r>
            <a:r>
              <a:rPr lang="hu-HU" sz="1400" dirty="0" smtClean="0"/>
              <a:t>, </a:t>
            </a:r>
            <a:r>
              <a:rPr lang="hu-HU" sz="1400" dirty="0" err="1" smtClean="0"/>
              <a:t>Insight</a:t>
            </a:r>
            <a:r>
              <a:rPr lang="hu-HU" sz="1400" dirty="0" smtClean="0"/>
              <a:t> 64, 2018,</a:t>
            </a:r>
          </a:p>
          <a:p>
            <a:r>
              <a:rPr lang="hu-HU" sz="1400" dirty="0" smtClean="0"/>
              <a:t>             </a:t>
            </a:r>
            <a:r>
              <a:rPr lang="en-US" sz="1400" dirty="0" smtClean="0"/>
              <a:t>https</a:t>
            </a:r>
            <a:r>
              <a:rPr lang="en-US" sz="1400" dirty="0"/>
              <a:t>://www.amd.com/system/files/documents/The-Energy-Efficient-AMD-EPYC-Design.pdf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44636" y="2868131"/>
            <a:ext cx="92172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[11</a:t>
            </a:r>
            <a:r>
              <a:rPr lang="hu-HU" sz="1400" dirty="0" smtClean="0"/>
              <a:t>6</a:t>
            </a:r>
            <a:r>
              <a:rPr lang="en-US" sz="1400" dirty="0" smtClean="0"/>
              <a:t>]: </a:t>
            </a:r>
            <a:r>
              <a:rPr lang="hu-HU" sz="1400" dirty="0" err="1" smtClean="0"/>
              <a:t>Alcorn</a:t>
            </a:r>
            <a:r>
              <a:rPr lang="hu-HU" sz="1400" dirty="0" smtClean="0"/>
              <a:t> P., </a:t>
            </a:r>
            <a:r>
              <a:rPr lang="en-US" sz="1400" dirty="0"/>
              <a:t>AMD Reaches Highest Overall x86 Chip Market Share Since </a:t>
            </a:r>
            <a:r>
              <a:rPr lang="en-US" sz="1400" dirty="0" smtClean="0"/>
              <a:t>2013</a:t>
            </a:r>
            <a:r>
              <a:rPr lang="hu-HU" sz="1400" dirty="0" smtClean="0"/>
              <a:t>, </a:t>
            </a:r>
            <a:r>
              <a:rPr lang="hu-HU" sz="1400" dirty="0" err="1" smtClean="0"/>
              <a:t>Tom’s</a:t>
            </a:r>
            <a:r>
              <a:rPr lang="hu-HU" sz="1400" dirty="0" smtClean="0"/>
              <a:t> Hardware,</a:t>
            </a:r>
          </a:p>
          <a:p>
            <a:r>
              <a:rPr lang="hu-HU" sz="1400" dirty="0"/>
              <a:t>             August 2020, https://</a:t>
            </a:r>
            <a:r>
              <a:rPr lang="hu-HU" sz="1400" dirty="0" smtClean="0"/>
              <a:t>www.tomshardware.com/news/amd-vs-intel-highest-overall-x86-</a:t>
            </a:r>
          </a:p>
          <a:p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hu-HU" sz="1400" dirty="0" err="1" smtClean="0"/>
              <a:t>chip-market-share?utm_source</a:t>
            </a:r>
            <a:r>
              <a:rPr lang="hu-HU" sz="1400" dirty="0" smtClean="0"/>
              <a:t>=</a:t>
            </a:r>
            <a:r>
              <a:rPr lang="hu-HU" sz="1400" dirty="0" err="1" smtClean="0"/>
              <a:t>notification</a:t>
            </a:r>
            <a:endParaRPr lang="en-US" sz="1400" dirty="0"/>
          </a:p>
        </p:txBody>
      </p:sp>
      <p:sp>
        <p:nvSpPr>
          <p:cNvPr id="7" name="TextBox 8"/>
          <p:cNvSpPr txBox="1"/>
          <p:nvPr/>
        </p:nvSpPr>
        <p:spPr>
          <a:xfrm>
            <a:off x="15763" y="3674389"/>
            <a:ext cx="86676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[11</a:t>
            </a:r>
            <a:r>
              <a:rPr lang="hu-HU" sz="1400" dirty="0" smtClean="0"/>
              <a:t>7</a:t>
            </a:r>
            <a:r>
              <a:rPr lang="en-US" sz="1400" dirty="0" smtClean="0"/>
              <a:t>]: </a:t>
            </a:r>
            <a:r>
              <a:rPr lang="hu-HU" sz="1400" dirty="0" err="1" smtClean="0"/>
              <a:t>Mujtaba</a:t>
            </a:r>
            <a:r>
              <a:rPr lang="hu-HU" sz="1400" dirty="0" smtClean="0"/>
              <a:t> H., </a:t>
            </a:r>
            <a:r>
              <a:rPr lang="en-US" sz="1400" dirty="0"/>
              <a:t>AMD Ryzen 4000 CPUs With Zen 3 &amp; Ryzen APUs ‘Renoir’ With Zen 2 Now </a:t>
            </a:r>
            <a:endParaRPr lang="hu-HU" sz="1400" dirty="0" smtClean="0"/>
          </a:p>
          <a:p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en-US" sz="1400" dirty="0" smtClean="0"/>
              <a:t>Supported </a:t>
            </a:r>
            <a:r>
              <a:rPr lang="en-US" sz="1400" dirty="0"/>
              <a:t>By </a:t>
            </a:r>
            <a:r>
              <a:rPr lang="en-US" sz="1400" dirty="0" smtClean="0"/>
              <a:t>AIDA64</a:t>
            </a:r>
            <a:r>
              <a:rPr lang="hu-HU" sz="1400" dirty="0" smtClean="0"/>
              <a:t>, WCCF </a:t>
            </a:r>
            <a:r>
              <a:rPr lang="hu-HU" sz="1400" dirty="0" err="1" smtClean="0"/>
              <a:t>Tech</a:t>
            </a:r>
            <a:r>
              <a:rPr lang="hu-HU" sz="1400" dirty="0" smtClean="0"/>
              <a:t>, Nov. 28 2019, </a:t>
            </a:r>
          </a:p>
          <a:p>
            <a:r>
              <a:rPr lang="hu-HU" sz="1400" dirty="0" smtClean="0"/>
              <a:t>             </a:t>
            </a:r>
            <a:r>
              <a:rPr lang="en-US" sz="1400" dirty="0" smtClean="0"/>
              <a:t>https</a:t>
            </a:r>
            <a:r>
              <a:rPr lang="en-US" sz="1400" dirty="0"/>
              <a:t>://wccftech.com/amd-ryzen-4000-cpu-zen-3-and-zen-2-support-aida64-v620/</a:t>
            </a:r>
          </a:p>
        </p:txBody>
      </p:sp>
      <p:sp>
        <p:nvSpPr>
          <p:cNvPr id="8" name="TextBox 9"/>
          <p:cNvSpPr txBox="1"/>
          <p:nvPr/>
        </p:nvSpPr>
        <p:spPr>
          <a:xfrm>
            <a:off x="38035" y="4488429"/>
            <a:ext cx="8608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[11</a:t>
            </a:r>
            <a:r>
              <a:rPr lang="hu-HU" sz="1400" dirty="0" smtClean="0"/>
              <a:t>8</a:t>
            </a:r>
            <a:r>
              <a:rPr lang="en-US" sz="1400" dirty="0"/>
              <a:t>]: AMD Releases PPR for Family 17h Model 60h, Revision A1 </a:t>
            </a:r>
            <a:r>
              <a:rPr lang="en-US" sz="1400" dirty="0" smtClean="0"/>
              <a:t>Processor</a:t>
            </a:r>
            <a:r>
              <a:rPr lang="hu-HU" sz="1400" dirty="0" smtClean="0"/>
              <a:t>, </a:t>
            </a:r>
            <a:r>
              <a:rPr lang="hu-HU" sz="1400" dirty="0" err="1" smtClean="0"/>
              <a:t>July</a:t>
            </a:r>
            <a:r>
              <a:rPr lang="hu-HU" sz="1400" dirty="0" smtClean="0"/>
              <a:t> 2020,</a:t>
            </a:r>
          </a:p>
          <a:p>
            <a:r>
              <a:rPr lang="hu-HU" sz="1400" dirty="0" smtClean="0"/>
              <a:t>             </a:t>
            </a:r>
            <a:r>
              <a:rPr lang="en-US" sz="1400" dirty="0" smtClean="0"/>
              <a:t>https</a:t>
            </a:r>
            <a:r>
              <a:rPr lang="en-US" sz="1400" dirty="0"/>
              <a:t>://www.coelacanth-dream.com/posts/2020/07/09/amd-ppr-fam17h-model60h/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035" y="5083844"/>
            <a:ext cx="6766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[11</a:t>
            </a:r>
            <a:r>
              <a:rPr lang="hu-HU" sz="1400" dirty="0" smtClean="0"/>
              <a:t>9</a:t>
            </a:r>
            <a:r>
              <a:rPr lang="en-US" sz="1400" dirty="0"/>
              <a:t>]: Socket </a:t>
            </a:r>
            <a:r>
              <a:rPr lang="en-US" sz="1400" dirty="0" smtClean="0"/>
              <a:t>TR4</a:t>
            </a:r>
            <a:r>
              <a:rPr lang="hu-HU" sz="1400" dirty="0" smtClean="0"/>
              <a:t>, </a:t>
            </a:r>
            <a:r>
              <a:rPr lang="hu-HU" sz="1400" dirty="0" err="1" smtClean="0"/>
              <a:t>Wikipedia</a:t>
            </a:r>
            <a:r>
              <a:rPr lang="hu-HU" sz="1400" dirty="0"/>
              <a:t>, https://en.wikipedia.org/wiki/Socket_TR4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8035" y="5466615"/>
            <a:ext cx="92402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[1</a:t>
            </a:r>
            <a:r>
              <a:rPr lang="hu-HU" sz="1400" dirty="0" smtClean="0"/>
              <a:t>20</a:t>
            </a:r>
            <a:r>
              <a:rPr lang="en-US" sz="1400" dirty="0" smtClean="0"/>
              <a:t>]: </a:t>
            </a:r>
            <a:r>
              <a:rPr lang="hu-HU" sz="1400" dirty="0" err="1" smtClean="0"/>
              <a:t>Cutress</a:t>
            </a:r>
            <a:r>
              <a:rPr lang="hu-HU" sz="1400" dirty="0" smtClean="0"/>
              <a:t> I., </a:t>
            </a:r>
            <a:r>
              <a:rPr lang="en-US" sz="1400" dirty="0"/>
              <a:t>AMD Launches 12 Desktop Renoir Ryzen 4000G Series APUs: But You Can’t Buy </a:t>
            </a:r>
            <a:endParaRPr lang="hu-HU" sz="1400" dirty="0" smtClean="0"/>
          </a:p>
          <a:p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en-US" sz="1400" dirty="0" smtClean="0"/>
              <a:t>Them</a:t>
            </a:r>
            <a:r>
              <a:rPr lang="hu-HU" sz="1400" dirty="0" smtClean="0"/>
              <a:t>, </a:t>
            </a:r>
            <a:r>
              <a:rPr lang="hu-HU" sz="1400" dirty="0" err="1" smtClean="0"/>
              <a:t>AnandTech</a:t>
            </a:r>
            <a:r>
              <a:rPr lang="hu-HU" sz="1400" dirty="0" smtClean="0"/>
              <a:t>, </a:t>
            </a:r>
            <a:r>
              <a:rPr lang="hu-HU" sz="1400" dirty="0" err="1" smtClean="0"/>
              <a:t>July</a:t>
            </a:r>
            <a:r>
              <a:rPr lang="hu-HU" sz="1400" dirty="0" smtClean="0"/>
              <a:t> 21 2020</a:t>
            </a:r>
            <a:r>
              <a:rPr lang="hu-HU" sz="1400" dirty="0"/>
              <a:t>, https://</a:t>
            </a:r>
            <a:r>
              <a:rPr lang="hu-HU" sz="1400" dirty="0" smtClean="0"/>
              <a:t>www.anandtech.com/show/15921/amd-launches-</a:t>
            </a:r>
          </a:p>
          <a:p>
            <a:r>
              <a:rPr lang="hu-HU" sz="1400" dirty="0"/>
              <a:t> </a:t>
            </a:r>
            <a:r>
              <a:rPr lang="hu-HU" sz="1400" dirty="0" smtClean="0"/>
              <a:t>            12-desktop-renoir-ryzen-4000g-series-apus-but-you-cant-buy-them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9432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 smtClean="0"/>
              <a:t>5. References</a:t>
            </a:r>
            <a:r>
              <a:rPr lang="en-US" altLang="en-US" sz="1600" dirty="0" smtClean="0"/>
              <a:t> </a:t>
            </a:r>
            <a:r>
              <a:rPr lang="en-US" altLang="en-US" sz="1600" dirty="0"/>
              <a:t>(</a:t>
            </a:r>
            <a:r>
              <a:rPr lang="en-US" altLang="en-US" sz="1600" dirty="0" smtClean="0"/>
              <a:t>1</a:t>
            </a:r>
            <a:r>
              <a:rPr lang="hu-HU" altLang="en-US" sz="1600" dirty="0" smtClean="0"/>
              <a:t>6)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656425"/>
            <a:ext cx="87917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21</a:t>
            </a:r>
            <a:r>
              <a:rPr lang="en-US" sz="1400" dirty="0"/>
              <a:t>]: Annotated hi-res core die shots of Zen 1 and </a:t>
            </a:r>
            <a:r>
              <a:rPr lang="en-US" sz="1400" dirty="0" smtClean="0"/>
              <a:t>2</a:t>
            </a:r>
            <a:r>
              <a:rPr lang="hu-HU" sz="1400" dirty="0" smtClean="0"/>
              <a:t>, </a:t>
            </a:r>
            <a:r>
              <a:rPr lang="hu-HU" sz="1400" dirty="0" err="1" smtClean="0"/>
              <a:t>AnandTech</a:t>
            </a:r>
            <a:r>
              <a:rPr lang="hu-HU" sz="1400" dirty="0" smtClean="0"/>
              <a:t>, Febr. 23 2020,</a:t>
            </a:r>
          </a:p>
          <a:p>
            <a:pPr lvl="0"/>
            <a:r>
              <a:rPr lang="hu-HU" sz="1400" dirty="0" smtClean="0"/>
              <a:t>            </a:t>
            </a:r>
            <a:r>
              <a:rPr lang="en-US" sz="1400" dirty="0" smtClean="0"/>
              <a:t>https</a:t>
            </a:r>
            <a:r>
              <a:rPr lang="en-US" sz="1400" dirty="0"/>
              <a:t>://</a:t>
            </a:r>
            <a:r>
              <a:rPr lang="en-US" sz="1400" dirty="0" smtClean="0"/>
              <a:t>forums.anandtech.com/threads/annotated-hi-res-core-die-shots-of-zen-1-and-</a:t>
            </a:r>
            <a:endParaRPr lang="hu-HU" sz="1400" dirty="0" smtClean="0"/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</a:t>
            </a:r>
            <a:r>
              <a:rPr lang="en-US" sz="1400" dirty="0" smtClean="0"/>
              <a:t>2.2577382</a:t>
            </a:r>
            <a:r>
              <a:rPr lang="en-US" sz="1400" dirty="0"/>
              <a:t>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244" y="1472665"/>
            <a:ext cx="9425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22</a:t>
            </a:r>
            <a:r>
              <a:rPr lang="en-US" sz="1400" dirty="0"/>
              <a:t>]: Singh T. &amp; al., Zen 2: The AMD 7nm Energy-Efficient High-Performance x86-64 Microprocessor,</a:t>
            </a:r>
          </a:p>
          <a:p>
            <a:pPr lvl="0"/>
            <a:r>
              <a:rPr lang="hu-HU" sz="1400" dirty="0" smtClean="0"/>
              <a:t>             </a:t>
            </a:r>
            <a:r>
              <a:rPr lang="en-US" sz="1400" dirty="0" smtClean="0"/>
              <a:t>Presentation </a:t>
            </a:r>
            <a:r>
              <a:rPr lang="en-US" sz="1400" dirty="0"/>
              <a:t>at Proc. IEEE ISSCC 2020, </a:t>
            </a:r>
            <a:r>
              <a:rPr lang="en-US" sz="1400" dirty="0" smtClean="0"/>
              <a:t>https</a:t>
            </a:r>
            <a:r>
              <a:rPr lang="en-US" sz="1400" dirty="0"/>
              <a:t>://www.smalltechnews.com/archives/92710</a:t>
            </a:r>
          </a:p>
        </p:txBody>
      </p:sp>
      <p:sp>
        <p:nvSpPr>
          <p:cNvPr id="5" name="TextBox 6"/>
          <p:cNvSpPr txBox="1"/>
          <p:nvPr/>
        </p:nvSpPr>
        <p:spPr>
          <a:xfrm>
            <a:off x="44638" y="2077264"/>
            <a:ext cx="7034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1</a:t>
            </a:r>
            <a:r>
              <a:rPr lang="hu-HU" sz="1400" dirty="0" smtClean="0">
                <a:latin typeface="Verdana"/>
              </a:rPr>
              <a:t>23</a:t>
            </a:r>
            <a:r>
              <a:rPr lang="en-US" sz="1400" dirty="0"/>
              <a:t>]: File:raven ridge die (annotated).</a:t>
            </a:r>
            <a:r>
              <a:rPr lang="en-US" sz="1400" dirty="0" smtClean="0"/>
              <a:t>png</a:t>
            </a:r>
            <a:r>
              <a:rPr lang="hu-HU" sz="1400" dirty="0" smtClean="0"/>
              <a:t>, </a:t>
            </a:r>
            <a:r>
              <a:rPr lang="hu-HU" sz="1400" dirty="0" err="1" smtClean="0"/>
              <a:t>Wikichip</a:t>
            </a:r>
            <a:r>
              <a:rPr lang="hu-HU" sz="1400" dirty="0" smtClean="0"/>
              <a:t>,</a:t>
            </a:r>
          </a:p>
          <a:p>
            <a:pPr lvl="0"/>
            <a:r>
              <a:rPr lang="hu-HU" sz="1400" dirty="0" smtClean="0"/>
              <a:t>             </a:t>
            </a:r>
            <a:r>
              <a:rPr lang="en-US" sz="1400" dirty="0" smtClean="0"/>
              <a:t>https</a:t>
            </a:r>
            <a:r>
              <a:rPr lang="en-US" sz="1400" dirty="0"/>
              <a:t>://en.wikichip.org/wiki/File:raven_ridge_die_(annotated).png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44636" y="2666107"/>
            <a:ext cx="93460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24</a:t>
            </a:r>
            <a:r>
              <a:rPr lang="en-US" sz="1400" dirty="0"/>
              <a:t>]: First information about the mainboard chipset for AMD's Zen </a:t>
            </a:r>
            <a:r>
              <a:rPr lang="en-US" sz="1400" dirty="0" smtClean="0"/>
              <a:t>processors</a:t>
            </a:r>
            <a:r>
              <a:rPr lang="hu-HU" sz="1400" dirty="0" smtClean="0"/>
              <a:t>, 3D Center, </a:t>
            </a:r>
          </a:p>
          <a:p>
            <a:pPr lvl="0"/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           May 8 2015</a:t>
            </a:r>
            <a:r>
              <a:rPr lang="hu-HU" sz="1400" dirty="0"/>
              <a:t>, https://</a:t>
            </a:r>
            <a:r>
              <a:rPr lang="hu-HU" sz="1400" dirty="0" smtClean="0"/>
              <a:t>www.3dcenter.org/news/erste-informationen-zum-mainboard-chipsatz-</a:t>
            </a:r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hu-HU" sz="1400" dirty="0" err="1" smtClean="0"/>
              <a:t>fuer</a:t>
            </a:r>
            <a:r>
              <a:rPr lang="hu-HU" sz="1400" dirty="0" smtClean="0"/>
              <a:t>-</a:t>
            </a:r>
            <a:r>
              <a:rPr lang="hu-HU" sz="1400" dirty="0" err="1" smtClean="0"/>
              <a:t>amds</a:t>
            </a:r>
            <a:r>
              <a:rPr lang="hu-HU" sz="1400" dirty="0" smtClean="0"/>
              <a:t>-zen-</a:t>
            </a:r>
            <a:r>
              <a:rPr lang="hu-HU" sz="1400" dirty="0" err="1" smtClean="0"/>
              <a:t>prozessoren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15763" y="3472365"/>
            <a:ext cx="8945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25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lang="hu-HU" sz="1400" dirty="0"/>
              <a:t>File:AMD Zen 2 </a:t>
            </a:r>
            <a:r>
              <a:rPr lang="hu-HU" sz="1400" dirty="0" smtClean="0"/>
              <a:t>CCD.jpg, </a:t>
            </a:r>
            <a:r>
              <a:rPr lang="hu-HU" sz="1400" dirty="0" err="1" smtClean="0"/>
              <a:t>Wikichip</a:t>
            </a:r>
            <a:r>
              <a:rPr lang="hu-HU" sz="1400" dirty="0"/>
              <a:t>, https://en.wikichip.org/wiki/File:AMD_Zen_2_CCD.jpg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38035" y="3861109"/>
            <a:ext cx="92653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26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lang="hu-HU" sz="1400" dirty="0" err="1"/>
              <a:t>Mujtaba</a:t>
            </a:r>
            <a:r>
              <a:rPr lang="hu-HU" sz="1400" dirty="0"/>
              <a:t> H., AMD </a:t>
            </a:r>
            <a:r>
              <a:rPr lang="hu-HU" sz="1400" dirty="0" err="1"/>
              <a:t>Ryzen</a:t>
            </a:r>
            <a:r>
              <a:rPr lang="hu-HU" sz="1400" dirty="0"/>
              <a:t> 4000 ‘Renoir’ </a:t>
            </a:r>
            <a:r>
              <a:rPr lang="hu-HU" sz="1400" dirty="0" err="1"/>
              <a:t>Desktop</a:t>
            </a:r>
            <a:r>
              <a:rPr lang="hu-HU" sz="1400" dirty="0"/>
              <a:t> </a:t>
            </a:r>
            <a:r>
              <a:rPr lang="hu-HU" sz="1400" dirty="0" err="1"/>
              <a:t>APUs</a:t>
            </a:r>
            <a:r>
              <a:rPr lang="hu-HU" sz="1400" dirty="0"/>
              <a:t> </a:t>
            </a:r>
            <a:r>
              <a:rPr lang="hu-HU" sz="1400" dirty="0" err="1"/>
              <a:t>Launching</a:t>
            </a:r>
            <a:r>
              <a:rPr lang="hu-HU" sz="1400" dirty="0"/>
              <a:t> </a:t>
            </a:r>
            <a:r>
              <a:rPr lang="hu-HU" sz="1400" dirty="0" err="1"/>
              <a:t>on</a:t>
            </a:r>
            <a:r>
              <a:rPr lang="hu-HU" sz="1400" dirty="0"/>
              <a:t> 21st </a:t>
            </a:r>
            <a:r>
              <a:rPr lang="hu-HU" sz="1400" dirty="0" err="1"/>
              <a:t>July</a:t>
            </a:r>
            <a:r>
              <a:rPr lang="hu-HU" sz="1400" dirty="0"/>
              <a:t>, </a:t>
            </a:r>
            <a:r>
              <a:rPr lang="hu-HU" sz="1400" dirty="0" err="1"/>
              <a:t>Will</a:t>
            </a:r>
            <a:r>
              <a:rPr lang="hu-HU" sz="1400" dirty="0"/>
              <a:t> </a:t>
            </a:r>
            <a:r>
              <a:rPr lang="hu-HU" sz="1400" dirty="0" err="1"/>
              <a:t>Include</a:t>
            </a:r>
            <a:r>
              <a:rPr lang="hu-HU" sz="1400" dirty="0"/>
              <a:t> </a:t>
            </a:r>
            <a:endParaRPr lang="hu-HU" sz="1400" dirty="0" smtClean="0"/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hu-HU" sz="1400" dirty="0" err="1" smtClean="0"/>
              <a:t>Ryzen</a:t>
            </a:r>
            <a:r>
              <a:rPr lang="hu-HU" sz="1400" dirty="0" smtClean="0"/>
              <a:t> </a:t>
            </a:r>
            <a:r>
              <a:rPr lang="hu-HU" sz="1400" dirty="0"/>
              <a:t>7 PRO 4750G, </a:t>
            </a:r>
            <a:r>
              <a:rPr lang="hu-HU" sz="1400" dirty="0" err="1"/>
              <a:t>Ryzen</a:t>
            </a:r>
            <a:r>
              <a:rPr lang="hu-HU" sz="1400" dirty="0"/>
              <a:t> 5 PRO 4650G &amp; </a:t>
            </a:r>
            <a:r>
              <a:rPr lang="hu-HU" sz="1400" dirty="0" err="1"/>
              <a:t>Ryzen</a:t>
            </a:r>
            <a:r>
              <a:rPr lang="hu-HU" sz="1400" dirty="0"/>
              <a:t> 3 PRO </a:t>
            </a:r>
            <a:r>
              <a:rPr lang="hu-HU" sz="1400" dirty="0" smtClean="0"/>
              <a:t>4350G, WCCF </a:t>
            </a:r>
            <a:r>
              <a:rPr lang="hu-HU" sz="1400" dirty="0" err="1" smtClean="0"/>
              <a:t>Tech</a:t>
            </a:r>
            <a:r>
              <a:rPr lang="hu-HU" sz="1400" dirty="0" smtClean="0"/>
              <a:t>, </a:t>
            </a:r>
            <a:r>
              <a:rPr lang="hu-HU" sz="1400" dirty="0" err="1" smtClean="0"/>
              <a:t>July</a:t>
            </a:r>
            <a:r>
              <a:rPr lang="hu-HU" sz="1400" dirty="0" smtClean="0"/>
              <a:t> 7 2020,</a:t>
            </a:r>
          </a:p>
          <a:p>
            <a:pPr lvl="0"/>
            <a:r>
              <a:rPr lang="hu-HU" sz="1400" dirty="0" smtClean="0"/>
              <a:t>             </a:t>
            </a:r>
            <a:r>
              <a:rPr lang="en-US" sz="1400" dirty="0" smtClean="0"/>
              <a:t>https</a:t>
            </a:r>
            <a:r>
              <a:rPr lang="en-US" sz="1400" dirty="0"/>
              <a:t>://</a:t>
            </a:r>
            <a:r>
              <a:rPr lang="en-US" sz="1400" dirty="0" smtClean="0"/>
              <a:t>wccftech.com/amd-ryzen-4000-renoir-desktop-apu-21st-july-official-launch-lineup-</a:t>
            </a:r>
            <a:endParaRPr lang="hu-HU" sz="1400" dirty="0" smtClean="0"/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en-US" sz="1400" dirty="0" smtClean="0"/>
              <a:t>full-specs-detailed</a:t>
            </a:r>
            <a:r>
              <a:rPr lang="en-US" sz="1400" dirty="0"/>
              <a:t>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8035" y="4881820"/>
            <a:ext cx="91017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27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Hruska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J., </a:t>
            </a:r>
            <a:r>
              <a:rPr lang="en-US" sz="1400" dirty="0"/>
              <a:t>AMD </a:t>
            </a:r>
            <a:r>
              <a:rPr lang="en-US" sz="1400" dirty="0" err="1"/>
              <a:t>Threadripper</a:t>
            </a:r>
            <a:r>
              <a:rPr lang="en-US" sz="1400" dirty="0"/>
              <a:t> 3970X, 3960X, and Intel Core i9-10980XE CPUs Tested: Intel </a:t>
            </a:r>
            <a:endParaRPr lang="hu-HU" sz="1400" dirty="0" smtClean="0"/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en-US" sz="1400" dirty="0" smtClean="0"/>
              <a:t>Cuts </a:t>
            </a:r>
            <a:r>
              <a:rPr lang="en-US" sz="1400" dirty="0"/>
              <a:t>Prices, AMD Redefines What’s </a:t>
            </a:r>
            <a:r>
              <a:rPr lang="en-US" sz="1400" dirty="0" smtClean="0"/>
              <a:t>Possible</a:t>
            </a:r>
            <a:r>
              <a:rPr lang="hu-HU" sz="1400" dirty="0" smtClean="0"/>
              <a:t>, </a:t>
            </a:r>
            <a:r>
              <a:rPr lang="hu-HU" sz="1400" dirty="0" err="1" smtClean="0"/>
              <a:t>Extreme</a:t>
            </a:r>
            <a:r>
              <a:rPr lang="hu-HU" sz="1400" dirty="0" smtClean="0"/>
              <a:t> </a:t>
            </a:r>
            <a:r>
              <a:rPr lang="hu-HU" sz="1400" dirty="0" err="1" smtClean="0"/>
              <a:t>Tech</a:t>
            </a:r>
            <a:r>
              <a:rPr lang="hu-HU" sz="1400" dirty="0" smtClean="0"/>
              <a:t>, Nov. 25 2019,</a:t>
            </a:r>
          </a:p>
          <a:p>
            <a:pPr lvl="0"/>
            <a:r>
              <a:rPr lang="hu-HU" sz="1400" dirty="0" smtClean="0"/>
              <a:t>             </a:t>
            </a:r>
            <a:r>
              <a:rPr lang="en-US" sz="1400" dirty="0" smtClean="0"/>
              <a:t>https</a:t>
            </a:r>
            <a:r>
              <a:rPr lang="en-US" sz="1400" dirty="0"/>
              <a:t>://</a:t>
            </a:r>
            <a:r>
              <a:rPr lang="en-US" sz="1400" dirty="0" smtClean="0"/>
              <a:t>www.extremetech.com/computing/302546-amd-threadripper-3970x-3960x-intel-</a:t>
            </a:r>
            <a:endParaRPr lang="hu-HU" sz="1400" dirty="0" smtClean="0"/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en-US" sz="1400" dirty="0" smtClean="0"/>
              <a:t>10980xe-cascade-lake-cpu-review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035" y="5913185"/>
            <a:ext cx="89029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28</a:t>
            </a:r>
            <a:r>
              <a:rPr lang="en-US" sz="1400" dirty="0"/>
              <a:t>]: </a:t>
            </a:r>
            <a:r>
              <a:rPr lang="en-US" sz="1400" dirty="0" err="1"/>
              <a:t>Nafziger</a:t>
            </a:r>
            <a:r>
              <a:rPr lang="en-US" sz="1400" dirty="0"/>
              <a:t> S. and al</a:t>
            </a:r>
            <a:r>
              <a:rPr lang="en-US" sz="1400" dirty="0" smtClean="0"/>
              <a:t>.</a:t>
            </a:r>
            <a:r>
              <a:rPr lang="hu-HU" sz="1400" dirty="0" smtClean="0"/>
              <a:t>,</a:t>
            </a:r>
            <a:r>
              <a:rPr lang="en-US" sz="1400" dirty="0" smtClean="0"/>
              <a:t> </a:t>
            </a:r>
            <a:r>
              <a:rPr lang="en-US" sz="1400" dirty="0"/>
              <a:t>AMD </a:t>
            </a:r>
            <a:r>
              <a:rPr lang="en-US" sz="1400" dirty="0" err="1"/>
              <a:t>Chiplet</a:t>
            </a:r>
            <a:r>
              <a:rPr lang="en-US" sz="1400" dirty="0"/>
              <a:t> Architecture for High-Performance Server and Desktop </a:t>
            </a:r>
            <a:endParaRPr lang="hu-HU" sz="1400" dirty="0" smtClean="0"/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en-US" sz="1400" dirty="0" smtClean="0"/>
              <a:t>Products</a:t>
            </a:r>
            <a:r>
              <a:rPr lang="en-US" sz="1400" dirty="0"/>
              <a:t>, </a:t>
            </a:r>
            <a:r>
              <a:rPr lang="en-US" sz="1400" dirty="0" smtClean="0"/>
              <a:t>Proc.</a:t>
            </a:r>
            <a:r>
              <a:rPr lang="hu-HU" sz="1400" dirty="0" smtClean="0"/>
              <a:t> </a:t>
            </a:r>
            <a:r>
              <a:rPr lang="en-US" sz="1400" dirty="0" smtClean="0"/>
              <a:t>2020 </a:t>
            </a:r>
            <a:r>
              <a:rPr lang="en-US" sz="1400" dirty="0"/>
              <a:t>IEEE International Solid-State Circuits Conference (ISSCC) 2020, </a:t>
            </a:r>
            <a:endParaRPr lang="hu-HU" sz="1400" dirty="0" smtClean="0"/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en-US" sz="1400" dirty="0" smtClean="0"/>
              <a:t>pp</a:t>
            </a:r>
            <a:r>
              <a:rPr lang="en-US" sz="1400" dirty="0"/>
              <a:t>. </a:t>
            </a:r>
            <a:r>
              <a:rPr lang="en-US" sz="1400" dirty="0" smtClean="0"/>
              <a:t>43-44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7993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 smtClean="0"/>
              <a:t>5. References</a:t>
            </a:r>
            <a:r>
              <a:rPr lang="en-US" altLang="en-US" sz="1600" dirty="0" smtClean="0"/>
              <a:t> </a:t>
            </a:r>
            <a:r>
              <a:rPr lang="en-US" altLang="en-US" sz="1600" dirty="0"/>
              <a:t>(</a:t>
            </a:r>
            <a:r>
              <a:rPr lang="en-US" altLang="en-US" sz="1600" dirty="0" smtClean="0"/>
              <a:t>1</a:t>
            </a:r>
            <a:r>
              <a:rPr lang="hu-HU" altLang="en-US" sz="1600" dirty="0"/>
              <a:t>7</a:t>
            </a:r>
            <a:r>
              <a:rPr lang="hu-HU" altLang="en-US" sz="1600" dirty="0" smtClean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656425"/>
            <a:ext cx="6366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29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lang="en-US" sz="1400" dirty="0"/>
              <a:t>Zen 2 - Microarchitectures </a:t>
            </a:r>
            <a:r>
              <a:rPr lang="hu-HU" sz="1400" dirty="0" smtClean="0"/>
              <a:t>-</a:t>
            </a:r>
            <a:r>
              <a:rPr lang="en-US" sz="1400" dirty="0" smtClean="0"/>
              <a:t> AMD</a:t>
            </a:r>
            <a:r>
              <a:rPr lang="hu-HU" sz="1400" dirty="0" smtClean="0"/>
              <a:t>, </a:t>
            </a:r>
            <a:r>
              <a:rPr lang="hu-HU" sz="1400" dirty="0" err="1" smtClean="0"/>
              <a:t>Wikichip</a:t>
            </a:r>
            <a:r>
              <a:rPr lang="hu-HU" sz="1400" dirty="0" smtClean="0"/>
              <a:t>, </a:t>
            </a:r>
          </a:p>
          <a:p>
            <a:pPr lvl="0"/>
            <a:r>
              <a:rPr lang="hu-HU" sz="1400" dirty="0" smtClean="0"/>
              <a:t>            </a:t>
            </a:r>
            <a:r>
              <a:rPr lang="en-US" sz="1400" dirty="0" smtClean="0"/>
              <a:t>https</a:t>
            </a:r>
            <a:r>
              <a:rPr lang="en-US" sz="1400" dirty="0"/>
              <a:t>://en.wikichip.org/wiki/amd/microarchitectures/zen_2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244" y="1249375"/>
            <a:ext cx="92131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30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Chiappetta</a:t>
            </a:r>
            <a:r>
              <a:rPr kumimoji="0" lang="hu-HU" sz="1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M., </a:t>
            </a:r>
            <a:r>
              <a:rPr lang="en-US" sz="1400" dirty="0"/>
              <a:t>AMD Launches Ryzen 4000 Series For Laptops: Zen 2 Mobile Unleashed With </a:t>
            </a:r>
            <a:endParaRPr lang="hu-HU" sz="1400" dirty="0" smtClean="0"/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en-US" sz="1400" dirty="0" smtClean="0"/>
              <a:t>Big </a:t>
            </a:r>
            <a:r>
              <a:rPr lang="en-US" sz="1400" dirty="0"/>
              <a:t>Performance </a:t>
            </a:r>
            <a:r>
              <a:rPr lang="en-US" sz="1400" dirty="0" smtClean="0"/>
              <a:t>Gains</a:t>
            </a:r>
            <a:r>
              <a:rPr lang="hu-HU" sz="1400" dirty="0" smtClean="0"/>
              <a:t>, Hot Hardware, </a:t>
            </a:r>
            <a:r>
              <a:rPr lang="hu-HU" sz="1400" dirty="0" err="1" smtClean="0"/>
              <a:t>March</a:t>
            </a:r>
            <a:r>
              <a:rPr lang="hu-HU" sz="1400" dirty="0"/>
              <a:t> 16 2020, </a:t>
            </a:r>
            <a:endParaRPr lang="hu-HU" sz="1400" dirty="0" smtClean="0"/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https</a:t>
            </a:r>
            <a:r>
              <a:rPr lang="hu-HU" sz="1400" dirty="0"/>
              <a:t>://hothardware.com/reviews/amd-ryzen-4000-series-mobile-processors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44638" y="2055998"/>
            <a:ext cx="87645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31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Schilling A., </a:t>
            </a:r>
            <a:r>
              <a:rPr lang="en-US" sz="1400" dirty="0"/>
              <a:t>IOD of Ryzen and EPYC processors with detailed </a:t>
            </a:r>
            <a:r>
              <a:rPr lang="en-US" sz="1400" dirty="0" smtClean="0"/>
              <a:t>labeling</a:t>
            </a:r>
            <a:r>
              <a:rPr lang="hu-HU" sz="1400" dirty="0" smtClean="0"/>
              <a:t>, Hardware </a:t>
            </a:r>
            <a:r>
              <a:rPr lang="hu-HU" sz="1400" dirty="0" err="1" smtClean="0"/>
              <a:t>Luxx</a:t>
            </a:r>
            <a:r>
              <a:rPr lang="hu-HU" sz="1400" dirty="0" smtClean="0"/>
              <a:t>,</a:t>
            </a:r>
          </a:p>
          <a:p>
            <a:pPr lvl="0"/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April</a:t>
            </a:r>
            <a:r>
              <a:rPr kumimoji="0" lang="hu-HU" sz="1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27 2020</a:t>
            </a:r>
            <a:r>
              <a:rPr lang="hu-HU" sz="1400" dirty="0"/>
              <a:t>, https://www.hardwareluxx.de/index.php/news/hardware/prozessoren</a:t>
            </a:r>
            <a:r>
              <a:rPr lang="hu-HU" sz="1400" dirty="0" smtClean="0"/>
              <a:t>/</a:t>
            </a:r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52995-iod-von-ryzen-und-epyc-prozessoren-mit-ausfuehrlicher-beschriftung.html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44636" y="2868133"/>
            <a:ext cx="90914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32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Schilling A., </a:t>
            </a:r>
            <a:r>
              <a:rPr lang="en-US" sz="1400" dirty="0"/>
              <a:t>AMD Rome with 256 MB L3 cache: Two quad-core CCX with 16 MB per </a:t>
            </a:r>
            <a:r>
              <a:rPr lang="en-US" sz="1400" dirty="0" err="1"/>
              <a:t>chiplet</a:t>
            </a:r>
            <a:r>
              <a:rPr lang="en-US" sz="1400" dirty="0"/>
              <a:t> </a:t>
            </a:r>
            <a:endParaRPr lang="hu-HU" sz="1400" dirty="0" smtClean="0"/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en-US" sz="1400" dirty="0" smtClean="0"/>
              <a:t>each</a:t>
            </a:r>
            <a:r>
              <a:rPr lang="hu-HU" sz="1400" dirty="0" smtClean="0"/>
              <a:t>, Hardware </a:t>
            </a:r>
            <a:r>
              <a:rPr lang="hu-HU" sz="1400" dirty="0" err="1" smtClean="0"/>
              <a:t>Luxx</a:t>
            </a:r>
            <a:r>
              <a:rPr lang="hu-HU" sz="1400" dirty="0" smtClean="0"/>
              <a:t>, Nov. </a:t>
            </a:r>
            <a:r>
              <a:rPr lang="hu-HU" sz="1400" dirty="0"/>
              <a:t>26 2018, </a:t>
            </a:r>
            <a:endParaRPr lang="hu-HU" sz="1400" dirty="0" smtClean="0"/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https</a:t>
            </a:r>
            <a:r>
              <a:rPr lang="hu-HU" sz="1400" dirty="0"/>
              <a:t>://</a:t>
            </a:r>
            <a:r>
              <a:rPr lang="hu-HU" sz="1400" dirty="0" smtClean="0"/>
              <a:t>www.hardwareluxx.de/index.php/news/hardware/prozessoren/47913-amd-rome-</a:t>
            </a:r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mit-256-mb-l3-cache-zwei-quad-core-ccx-mit-jeweils-16-mb-pro-chiplet.html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38035" y="3861109"/>
            <a:ext cx="5759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33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lang="hu-HU" sz="1400" dirty="0"/>
              <a:t>Zen </a:t>
            </a:r>
            <a:r>
              <a:rPr lang="hu-HU" sz="1400" dirty="0" smtClean="0"/>
              <a:t>2, </a:t>
            </a:r>
            <a:r>
              <a:rPr lang="hu-HU" sz="1400" dirty="0" err="1" smtClean="0"/>
              <a:t>Wikipedia</a:t>
            </a:r>
            <a:r>
              <a:rPr lang="hu-HU" sz="1400" dirty="0"/>
              <a:t>, https://en.wikipedia.org/wiki/Zen_2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8035" y="4265133"/>
            <a:ext cx="91777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34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Chiappetta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M., </a:t>
            </a:r>
            <a:r>
              <a:rPr lang="en-US" sz="1400" dirty="0"/>
              <a:t>AMD </a:t>
            </a:r>
            <a:r>
              <a:rPr lang="en-US" sz="1400" dirty="0" err="1"/>
              <a:t>Threadripper</a:t>
            </a:r>
            <a:r>
              <a:rPr lang="en-US" sz="1400" dirty="0"/>
              <a:t> 3990X Review: A 64-Core Multithreaded Beast </a:t>
            </a:r>
            <a:r>
              <a:rPr lang="en-US" sz="1400" dirty="0" smtClean="0"/>
              <a:t>Unleashed</a:t>
            </a:r>
            <a:r>
              <a:rPr lang="hu-HU" sz="1400" dirty="0" smtClean="0"/>
              <a:t>,</a:t>
            </a:r>
          </a:p>
          <a:p>
            <a:pPr lvl="0"/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           Hot Hardware, Febr. 7 2020, </a:t>
            </a:r>
          </a:p>
          <a:p>
            <a:pPr lvl="0"/>
            <a:r>
              <a:rPr lang="hu-HU" sz="1400" dirty="0" smtClean="0"/>
              <a:t>             </a:t>
            </a:r>
            <a:r>
              <a:rPr lang="en-US" sz="1400" dirty="0" smtClean="0"/>
              <a:t>https</a:t>
            </a:r>
            <a:r>
              <a:rPr lang="en-US" sz="1400" dirty="0"/>
              <a:t>://hothardware.com/reviews/amd-ryzen-threadripper-3990x-cpu-review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035" y="5083847"/>
            <a:ext cx="94485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35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Mujtaba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H., </a:t>
            </a:r>
            <a:r>
              <a:rPr lang="en-US" sz="1400" dirty="0"/>
              <a:t>AMD Ryzen 4000 ‘Renoir’ Notebook CPU Family Officially Launched – Led By The </a:t>
            </a:r>
            <a:endParaRPr lang="hu-HU" sz="1400" dirty="0" smtClean="0"/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en-US" sz="1400" dirty="0" smtClean="0"/>
              <a:t>8 </a:t>
            </a:r>
            <a:r>
              <a:rPr lang="en-US" sz="1400" dirty="0"/>
              <a:t>Core Ryzen 9 4900HS, Superior Performance &amp; Value Than Intel Based Notebook </a:t>
            </a:r>
            <a:r>
              <a:rPr lang="en-US" sz="1400" dirty="0" smtClean="0"/>
              <a:t>Offerings</a:t>
            </a:r>
            <a:r>
              <a:rPr lang="hu-HU" sz="1400" dirty="0" smtClean="0"/>
              <a:t>,</a:t>
            </a:r>
          </a:p>
          <a:p>
            <a:pPr lvl="0"/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           WCCF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Tech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March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30 2020</a:t>
            </a:r>
            <a:r>
              <a:rPr lang="hu-HU" sz="1400" dirty="0"/>
              <a:t>, https://</a:t>
            </a:r>
            <a:r>
              <a:rPr lang="hu-HU" sz="1400" dirty="0" smtClean="0"/>
              <a:t>wccftech.com/amd-ryzen-4000h-notebook-cpu-family-</a:t>
            </a:r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official-launch-ryzen-9-4900h-ryzen-7-4800h</a:t>
            </a:r>
            <a:r>
              <a:rPr lang="hu-HU" sz="1400" dirty="0"/>
              <a:t>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3249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 smtClean="0"/>
              <a:t>5. References</a:t>
            </a:r>
            <a:r>
              <a:rPr lang="en-US" altLang="en-US" sz="1600" dirty="0" smtClean="0"/>
              <a:t> </a:t>
            </a:r>
            <a:r>
              <a:rPr lang="en-US" altLang="en-US" sz="1600" dirty="0"/>
              <a:t>(</a:t>
            </a:r>
            <a:r>
              <a:rPr lang="en-US" altLang="en-US" sz="1600" dirty="0" smtClean="0"/>
              <a:t>1</a:t>
            </a:r>
            <a:r>
              <a:rPr lang="hu-HU" altLang="en-US" sz="1600" dirty="0" smtClean="0"/>
              <a:t>8)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656425"/>
            <a:ext cx="910499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36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Wallossek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I., </a:t>
            </a:r>
            <a:r>
              <a:rPr lang="en-US" sz="1400" dirty="0"/>
              <a:t>Gaming notebooks in a tight spot: Ryzen 4000 APUs in bandwidth limit, Tiger </a:t>
            </a:r>
            <a:endParaRPr lang="hu-HU" sz="1400" dirty="0" smtClean="0"/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</a:t>
            </a:r>
            <a:r>
              <a:rPr lang="en-US" sz="1400" dirty="0" smtClean="0"/>
              <a:t>Lake </a:t>
            </a:r>
            <a:r>
              <a:rPr lang="en-US" sz="1400" dirty="0"/>
              <a:t>will probably come with only 4 cores in 2020 for the time being, and Ampere need </a:t>
            </a:r>
            <a:endParaRPr lang="hu-HU" sz="1400" dirty="0" smtClean="0"/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</a:t>
            </a:r>
            <a:r>
              <a:rPr lang="en-US" sz="1400" dirty="0" smtClean="0"/>
              <a:t>more speed</a:t>
            </a:r>
            <a:r>
              <a:rPr lang="hu-HU" sz="1400" dirty="0" smtClean="0"/>
              <a:t>, </a:t>
            </a:r>
            <a:r>
              <a:rPr lang="hu-HU" sz="1400" dirty="0" err="1" smtClean="0"/>
              <a:t>Igor’s</a:t>
            </a:r>
            <a:r>
              <a:rPr lang="hu-HU" sz="1400" dirty="0" smtClean="0"/>
              <a:t> </a:t>
            </a:r>
            <a:r>
              <a:rPr lang="hu-HU" sz="1400" dirty="0" err="1" smtClean="0"/>
              <a:t>Lab</a:t>
            </a:r>
            <a:r>
              <a:rPr lang="hu-HU" sz="1400" dirty="0" smtClean="0"/>
              <a:t>, </a:t>
            </a:r>
            <a:r>
              <a:rPr lang="hu-HU" sz="1400" dirty="0" err="1" smtClean="0"/>
              <a:t>July</a:t>
            </a:r>
            <a:r>
              <a:rPr lang="hu-HU" sz="1400" dirty="0" smtClean="0"/>
              <a:t> 23 2020, </a:t>
            </a:r>
          </a:p>
          <a:p>
            <a:pPr lvl="0"/>
            <a:r>
              <a:rPr lang="hu-HU" sz="1400" dirty="0" smtClean="0"/>
              <a:t>            </a:t>
            </a:r>
            <a:r>
              <a:rPr lang="en-US" sz="1400" dirty="0" smtClean="0"/>
              <a:t>https</a:t>
            </a:r>
            <a:r>
              <a:rPr lang="en-US" sz="1400" dirty="0"/>
              <a:t>://</a:t>
            </a:r>
            <a:r>
              <a:rPr lang="en-US" sz="1400" dirty="0" smtClean="0"/>
              <a:t>www.igorslab.de/en/manufacturers-when-gaming-notebooks-in-the-clamp-ryzen-</a:t>
            </a:r>
            <a:endParaRPr lang="hu-HU" sz="1400" dirty="0" smtClean="0"/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</a:t>
            </a:r>
            <a:r>
              <a:rPr lang="en-US" sz="1400" dirty="0" smtClean="0"/>
              <a:t>4000-apus-in-the-bandwidth-limit-tiger-lake-comes-first-with-only-4-cores-2</a:t>
            </a:r>
            <a:r>
              <a:rPr lang="en-US" sz="1400" dirty="0"/>
              <a:t>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244" y="1887346"/>
            <a:ext cx="87977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37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Risska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V., </a:t>
            </a:r>
            <a:r>
              <a:rPr lang="en-US" sz="1400" dirty="0"/>
              <a:t>Zen 2 architecture: Ryzen 3000 are AMD's most powerful desktop </a:t>
            </a:r>
            <a:r>
              <a:rPr lang="en-US" sz="1400" dirty="0" smtClean="0"/>
              <a:t>processors</a:t>
            </a:r>
            <a:r>
              <a:rPr lang="hu-HU" sz="1400" dirty="0" smtClean="0"/>
              <a:t>,</a:t>
            </a:r>
          </a:p>
          <a:p>
            <a:pPr lvl="0"/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           Computer</a:t>
            </a:r>
            <a:r>
              <a:rPr kumimoji="0" lang="hu-HU" sz="1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Base</a:t>
            </a:r>
            <a:r>
              <a:rPr kumimoji="0" lang="hu-HU" sz="1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, Nov. 6 2019, </a:t>
            </a:r>
          </a:p>
          <a:p>
            <a:pPr lvl="0"/>
            <a:r>
              <a:rPr lang="hu-HU" sz="1400" dirty="0">
                <a:latin typeface="Verdana"/>
              </a:rPr>
              <a:t> </a:t>
            </a:r>
            <a:r>
              <a:rPr lang="hu-HU" sz="1400" dirty="0" smtClean="0">
                <a:latin typeface="Verdana"/>
              </a:rPr>
              <a:t>            </a:t>
            </a:r>
            <a:r>
              <a:rPr lang="hu-HU" sz="1400" dirty="0" smtClean="0"/>
              <a:t>https</a:t>
            </a:r>
            <a:r>
              <a:rPr lang="hu-HU" sz="1400" dirty="0"/>
              <a:t>://www.computerbase.de/2019-06/amd-zen-2-ryzen-3000-architektur/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44638" y="2693969"/>
            <a:ext cx="9561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38</a:t>
            </a:r>
            <a:r>
              <a:rPr lang="en-US" sz="1400" dirty="0"/>
              <a:t>]: AMD </a:t>
            </a:r>
            <a:r>
              <a:rPr lang="en-US" sz="1400" dirty="0" err="1"/>
              <a:t>Epyc</a:t>
            </a:r>
            <a:r>
              <a:rPr lang="en-US" sz="1400" dirty="0"/>
              <a:t> 7002 servers from Lenovo from the end of </a:t>
            </a:r>
            <a:r>
              <a:rPr lang="en-US" sz="1400" dirty="0" smtClean="0"/>
              <a:t>August</a:t>
            </a:r>
            <a:r>
              <a:rPr lang="hu-HU" sz="1400" dirty="0" smtClean="0"/>
              <a:t>, </a:t>
            </a:r>
            <a:r>
              <a:rPr lang="hu-HU" sz="1400" dirty="0" err="1" smtClean="0"/>
              <a:t>Planet</a:t>
            </a:r>
            <a:r>
              <a:rPr lang="hu-HU" sz="1400" dirty="0" smtClean="0"/>
              <a:t> 3D </a:t>
            </a:r>
            <a:r>
              <a:rPr lang="hu-HU" sz="1400" dirty="0" err="1" smtClean="0"/>
              <a:t>Now</a:t>
            </a:r>
            <a:r>
              <a:rPr lang="hu-HU" sz="1400" dirty="0" smtClean="0"/>
              <a:t>, Nov. 8 2019,</a:t>
            </a:r>
          </a:p>
          <a:p>
            <a:pPr lvl="0"/>
            <a:r>
              <a:rPr lang="hu-HU" sz="1400" dirty="0" smtClean="0"/>
              <a:t>             </a:t>
            </a:r>
            <a:r>
              <a:rPr lang="en-US" sz="1350" dirty="0" smtClean="0"/>
              <a:t>https</a:t>
            </a:r>
            <a:r>
              <a:rPr lang="en-US" sz="1350" dirty="0"/>
              <a:t>://www.planet3dnow.de/cms/49748-amd-epyc-7002-server-von-lenovo-ab-ende-august/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44636" y="3293450"/>
            <a:ext cx="91931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39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Broekhuijsen</a:t>
            </a:r>
            <a:r>
              <a:rPr kumimoji="0" lang="hu-HU" sz="1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N., </a:t>
            </a:r>
            <a:r>
              <a:rPr lang="en-US" sz="1400" dirty="0"/>
              <a:t>AMD's 64-Core EPYC and Ryzen CPUs Stripped: A Detailed Inside </a:t>
            </a:r>
            <a:r>
              <a:rPr lang="en-US" sz="1400" dirty="0" smtClean="0"/>
              <a:t>Look</a:t>
            </a:r>
            <a:r>
              <a:rPr lang="hu-HU" sz="1400" dirty="0" smtClean="0"/>
              <a:t>,</a:t>
            </a:r>
          </a:p>
          <a:p>
            <a:pPr lvl="0"/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Tom’s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Hardware,</a:t>
            </a:r>
            <a:r>
              <a:rPr kumimoji="0" lang="hu-HU" sz="1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Oct</a:t>
            </a:r>
            <a:r>
              <a:rPr kumimoji="0" lang="hu-HU" sz="1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. 23 2019</a:t>
            </a:r>
            <a:r>
              <a:rPr lang="hu-HU" sz="1400" dirty="0"/>
              <a:t>, https://</a:t>
            </a:r>
            <a:r>
              <a:rPr lang="hu-HU" sz="1400" dirty="0" smtClean="0"/>
              <a:t>www.tomshardware.com/news/amd-64-core-epyc-</a:t>
            </a:r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cpu-die-design-architecture-ryzen-3000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38035" y="4105680"/>
            <a:ext cx="90220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40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Shilov</a:t>
            </a:r>
            <a:r>
              <a:rPr lang="hu-HU" sz="1400" dirty="0"/>
              <a:t> A., AMD </a:t>
            </a:r>
            <a:r>
              <a:rPr lang="hu-HU" sz="1400" dirty="0" err="1"/>
              <a:t>Preps</a:t>
            </a:r>
            <a:r>
              <a:rPr lang="hu-HU" sz="1400" dirty="0"/>
              <a:t> New </a:t>
            </a:r>
            <a:r>
              <a:rPr lang="hu-HU" sz="1400" dirty="0" err="1"/>
              <a:t>Ryzen</a:t>
            </a:r>
            <a:r>
              <a:rPr lang="hu-HU" sz="1400" dirty="0"/>
              <a:t> 2000-Series </a:t>
            </a:r>
            <a:r>
              <a:rPr lang="hu-HU" sz="1400" dirty="0" err="1"/>
              <a:t>CPUs</a:t>
            </a:r>
            <a:r>
              <a:rPr lang="hu-HU" sz="1400" dirty="0"/>
              <a:t>: 45W </a:t>
            </a:r>
            <a:r>
              <a:rPr lang="hu-HU" sz="1400" dirty="0" err="1"/>
              <a:t>Ryzen</a:t>
            </a:r>
            <a:r>
              <a:rPr lang="hu-HU" sz="1400" dirty="0"/>
              <a:t> 7 2700E &amp; </a:t>
            </a:r>
            <a:r>
              <a:rPr lang="hu-HU" sz="1400" dirty="0" err="1"/>
              <a:t>Ryzen</a:t>
            </a:r>
            <a:r>
              <a:rPr lang="hu-HU" sz="1400" dirty="0"/>
              <a:t> 5 </a:t>
            </a:r>
            <a:r>
              <a:rPr lang="hu-HU" sz="1400" dirty="0" smtClean="0"/>
              <a:t>2600E</a:t>
            </a:r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hu-HU" sz="1400" dirty="0" err="1" smtClean="0"/>
              <a:t>AnandTech</a:t>
            </a:r>
            <a:r>
              <a:rPr lang="hu-HU" sz="1400" dirty="0" smtClean="0"/>
              <a:t>, May 31 </a:t>
            </a:r>
            <a:r>
              <a:rPr lang="hu-HU" sz="1400" dirty="0"/>
              <a:t>2018, https://</a:t>
            </a:r>
            <a:r>
              <a:rPr lang="hu-HU" sz="1400" dirty="0" smtClean="0"/>
              <a:t>www.anandtech.com/show/12841/amd-preps-new-</a:t>
            </a:r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ryzen-2000series-cpus-45w-ryzen-7-2700e-ryzen-5-2600e</a:t>
            </a:r>
            <a:endParaRPr lang="hu-HU" sz="1400" dirty="0"/>
          </a:p>
        </p:txBody>
      </p:sp>
      <p:sp>
        <p:nvSpPr>
          <p:cNvPr id="9" name="TextBox 9"/>
          <p:cNvSpPr txBox="1"/>
          <p:nvPr/>
        </p:nvSpPr>
        <p:spPr>
          <a:xfrm>
            <a:off x="38035" y="4903104"/>
            <a:ext cx="91418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41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Cutres</a:t>
            </a:r>
            <a:r>
              <a:rPr lang="hu-HU" sz="1400" dirty="0" smtClean="0">
                <a:latin typeface="Verdana"/>
              </a:rPr>
              <a:t>s I., </a:t>
            </a:r>
            <a:r>
              <a:rPr lang="en-US" sz="1400" dirty="0"/>
              <a:t>AMD To Launch New Ryzen 3000 XT CPUs: Zen 2 with More </a:t>
            </a:r>
            <a:r>
              <a:rPr lang="en-US" sz="1400" dirty="0" smtClean="0"/>
              <a:t>MHz</a:t>
            </a:r>
            <a:r>
              <a:rPr lang="hu-HU" sz="1400" dirty="0" smtClean="0"/>
              <a:t>, </a:t>
            </a:r>
            <a:r>
              <a:rPr lang="hu-HU" sz="1400" dirty="0" err="1" smtClean="0"/>
              <a:t>AnandTech</a:t>
            </a:r>
            <a:r>
              <a:rPr lang="hu-HU" sz="1400" dirty="0" smtClean="0"/>
              <a:t>,</a:t>
            </a:r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hu-HU" sz="1400" dirty="0" err="1" smtClean="0"/>
              <a:t>June</a:t>
            </a:r>
            <a:r>
              <a:rPr lang="hu-HU" sz="1400" dirty="0"/>
              <a:t> 16 2020, https://</a:t>
            </a:r>
            <a:r>
              <a:rPr lang="hu-HU" sz="1400" dirty="0" smtClean="0"/>
              <a:t>www.anandtech.com/show/15854/amd-ryzen-3000-xt-cpus-zen-2-</a:t>
            </a:r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more-</a:t>
            </a:r>
            <a:r>
              <a:rPr lang="hu-HU" sz="1400" dirty="0" err="1" smtClean="0"/>
              <a:t>mhz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8035" y="5721818"/>
            <a:ext cx="8841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42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Taillac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W., </a:t>
            </a:r>
            <a:r>
              <a:rPr lang="en-US" sz="1400" dirty="0" err="1"/>
              <a:t>ASRock</a:t>
            </a:r>
            <a:r>
              <a:rPr lang="en-US" sz="1400" dirty="0"/>
              <a:t> Rack X470D4U Review AMD Ryzen Meet </a:t>
            </a:r>
            <a:r>
              <a:rPr lang="en-US" sz="1400" dirty="0" smtClean="0"/>
              <a:t>Server</a:t>
            </a:r>
            <a:r>
              <a:rPr lang="hu-HU" sz="1400" dirty="0" smtClean="0"/>
              <a:t>, STH, May 18 2020,</a:t>
            </a:r>
          </a:p>
          <a:p>
            <a:pPr lvl="0"/>
            <a:r>
              <a:rPr lang="hu-HU" sz="1400" dirty="0" smtClean="0"/>
              <a:t>             </a:t>
            </a:r>
            <a:r>
              <a:rPr lang="en-US" sz="1400" dirty="0" smtClean="0"/>
              <a:t>https</a:t>
            </a:r>
            <a:r>
              <a:rPr lang="en-US" sz="1400" dirty="0"/>
              <a:t>://www.servethehome.com/asrock-rack-x470d4u-review-amd-ryzen-meet-server/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0427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 smtClean="0"/>
              <a:t>5. References</a:t>
            </a:r>
            <a:r>
              <a:rPr lang="en-US" altLang="en-US" sz="1600" dirty="0" smtClean="0"/>
              <a:t> </a:t>
            </a:r>
            <a:r>
              <a:rPr lang="en-US" altLang="en-US" sz="1600" dirty="0"/>
              <a:t>(</a:t>
            </a:r>
            <a:r>
              <a:rPr lang="en-US" altLang="en-US" sz="1600" dirty="0" smtClean="0"/>
              <a:t>1</a:t>
            </a:r>
            <a:r>
              <a:rPr lang="hu-HU" altLang="en-US" sz="1600" dirty="0"/>
              <a:t>9</a:t>
            </a:r>
            <a:r>
              <a:rPr lang="hu-HU" altLang="en-US" sz="1600" dirty="0" smtClean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656425"/>
            <a:ext cx="94014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43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lang="hu-HU" sz="1400" dirty="0"/>
              <a:t>Asztalos O., Nem bonyolította túl az X570-es chipset tervezését az </a:t>
            </a:r>
            <a:r>
              <a:rPr lang="hu-HU" sz="1400" dirty="0" smtClean="0"/>
              <a:t>AMD, HWSW, May 24 2019,</a:t>
            </a:r>
          </a:p>
          <a:p>
            <a:pPr lvl="0"/>
            <a:r>
              <a:rPr lang="hu-HU" sz="1400" dirty="0" smtClean="0"/>
              <a:t>            </a:t>
            </a:r>
            <a:r>
              <a:rPr lang="en-US" sz="1400" dirty="0" smtClean="0"/>
              <a:t>https</a:t>
            </a:r>
            <a:r>
              <a:rPr lang="en-US" sz="1400" dirty="0"/>
              <a:t>://</a:t>
            </a:r>
            <a:r>
              <a:rPr lang="en-US" sz="1400" dirty="0" smtClean="0"/>
              <a:t>www.hwsw.hu/hirek/60385/amd-x570-chipset-lapkakeszlet-alaplap-am4-ryzen-</a:t>
            </a:r>
            <a:endParaRPr lang="hu-HU" sz="1400" dirty="0" smtClean="0"/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</a:t>
            </a:r>
            <a:r>
              <a:rPr lang="en-US" sz="1400" dirty="0" smtClean="0"/>
              <a:t>3000-matisse.html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244" y="1462040"/>
            <a:ext cx="8183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44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Hagedoorn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H., </a:t>
            </a:r>
            <a:r>
              <a:rPr lang="en-US" sz="1400" dirty="0"/>
              <a:t>Ryzen 3000 Ready Chipsets </a:t>
            </a:r>
            <a:r>
              <a:rPr lang="en-US" sz="1400" dirty="0" smtClean="0"/>
              <a:t>Overview</a:t>
            </a:r>
            <a:r>
              <a:rPr lang="hu-HU" sz="1400" dirty="0" smtClean="0"/>
              <a:t>, Guru 3D, </a:t>
            </a:r>
            <a:r>
              <a:rPr lang="hu-HU" sz="1400" dirty="0" err="1" smtClean="0"/>
              <a:t>June</a:t>
            </a:r>
            <a:r>
              <a:rPr lang="hu-HU" sz="1400" dirty="0" smtClean="0"/>
              <a:t> 5 2019, </a:t>
            </a:r>
          </a:p>
          <a:p>
            <a:pPr lvl="0"/>
            <a:r>
              <a:rPr lang="hu-HU" sz="1400" dirty="0" smtClean="0"/>
              <a:t>             </a:t>
            </a:r>
            <a:r>
              <a:rPr lang="en-US" sz="1400" dirty="0" smtClean="0"/>
              <a:t>https</a:t>
            </a:r>
            <a:r>
              <a:rPr lang="en-US" sz="1400" dirty="0"/>
              <a:t>://www.guru3d.com/news-story/ryzen-3000-ready-chipsets-overview.html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44638" y="2056016"/>
            <a:ext cx="9037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45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I., </a:t>
            </a:r>
            <a:r>
              <a:rPr lang="en-US" sz="1400" dirty="0"/>
              <a:t>AMD Ryzen 3000 APUs: Up to Vega 11, More MHz, Under $150, Coming July </a:t>
            </a:r>
            <a:r>
              <a:rPr lang="en-US" sz="1400" dirty="0" smtClean="0"/>
              <a:t>7</a:t>
            </a:r>
            <a:r>
              <a:rPr lang="en-US" sz="1400" baseline="30000" dirty="0" smtClean="0"/>
              <a:t>th</a:t>
            </a:r>
            <a:endParaRPr lang="hu-HU" sz="1400" dirty="0" smtClean="0"/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hu-HU" sz="1400" dirty="0" err="1" smtClean="0"/>
              <a:t>AnandTech</a:t>
            </a:r>
            <a:r>
              <a:rPr lang="hu-HU" sz="1400" dirty="0" smtClean="0"/>
              <a:t>, </a:t>
            </a:r>
            <a:r>
              <a:rPr lang="hu-HU" sz="1400" dirty="0" err="1" smtClean="0"/>
              <a:t>June</a:t>
            </a:r>
            <a:r>
              <a:rPr lang="hu-HU" sz="1400" dirty="0" smtClean="0"/>
              <a:t> 10 </a:t>
            </a:r>
            <a:r>
              <a:rPr lang="hu-HU" sz="1400" dirty="0"/>
              <a:t>2019, https://</a:t>
            </a:r>
            <a:r>
              <a:rPr lang="hu-HU" sz="1400" dirty="0" smtClean="0"/>
              <a:t>www.anandtech.com/show/14523/amd-ryzen-3000-</a:t>
            </a:r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apus-up-to-vega-11-more-mhz-under-150</a:t>
            </a:r>
            <a:endParaRPr lang="en-US" sz="1400" dirty="0"/>
          </a:p>
        </p:txBody>
      </p:sp>
      <p:sp>
        <p:nvSpPr>
          <p:cNvPr id="6" name="TextBox 7"/>
          <p:cNvSpPr txBox="1"/>
          <p:nvPr/>
        </p:nvSpPr>
        <p:spPr>
          <a:xfrm>
            <a:off x="44636" y="2878775"/>
            <a:ext cx="92080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46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I., </a:t>
            </a:r>
            <a:r>
              <a:rPr lang="en-US" sz="1400" dirty="0"/>
              <a:t>AMD Details Renoir: The Ryzen Mobile 4000 Series 7nm APU </a:t>
            </a:r>
            <a:r>
              <a:rPr lang="en-US" sz="1400" dirty="0" smtClean="0"/>
              <a:t>Uncovered</a:t>
            </a:r>
            <a:r>
              <a:rPr lang="hu-HU" sz="1400" dirty="0" smtClean="0"/>
              <a:t>, </a:t>
            </a:r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hu-HU" sz="1400" dirty="0" err="1" smtClean="0"/>
              <a:t>AnandTech</a:t>
            </a:r>
            <a:r>
              <a:rPr lang="hu-HU" sz="1400" dirty="0" smtClean="0"/>
              <a:t>, </a:t>
            </a:r>
            <a:r>
              <a:rPr lang="hu-HU" sz="1400" dirty="0" err="1" smtClean="0"/>
              <a:t>March</a:t>
            </a:r>
            <a:r>
              <a:rPr lang="hu-HU" sz="1400" dirty="0" smtClean="0"/>
              <a:t> 16 </a:t>
            </a:r>
            <a:r>
              <a:rPr lang="hu-HU" sz="1400" dirty="0"/>
              <a:t>2020, https://</a:t>
            </a:r>
            <a:r>
              <a:rPr lang="hu-HU" sz="1400" dirty="0" smtClean="0"/>
              <a:t>www.anandtech.com/show/15624/amd-details-renoir-</a:t>
            </a:r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the-ryzen-mobile-4000-series-7nm-apu-uncovered</a:t>
            </a:r>
            <a:endParaRPr lang="en-US" sz="1400" dirty="0"/>
          </a:p>
        </p:txBody>
      </p:sp>
      <p:sp>
        <p:nvSpPr>
          <p:cNvPr id="8" name="TextBox 9"/>
          <p:cNvSpPr txBox="1"/>
          <p:nvPr/>
        </p:nvSpPr>
        <p:spPr>
          <a:xfrm>
            <a:off x="38035" y="3691005"/>
            <a:ext cx="93614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47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I.,</a:t>
            </a:r>
            <a:r>
              <a:rPr kumimoji="0" lang="hu-HU" sz="1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lang="en-US" sz="1400" dirty="0"/>
              <a:t>AMD’s Mobile Revival: Redefining the Notebook Business with the Ryzen 9 4900HS </a:t>
            </a:r>
            <a:endParaRPr lang="hu-HU" sz="1400" dirty="0" smtClean="0"/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en-US" sz="1400" dirty="0" smtClean="0"/>
              <a:t>(</a:t>
            </a:r>
            <a:r>
              <a:rPr lang="en-US" sz="1400" dirty="0"/>
              <a:t>A Review</a:t>
            </a:r>
            <a:r>
              <a:rPr lang="en-US" sz="1400" dirty="0" smtClean="0"/>
              <a:t>)</a:t>
            </a:r>
            <a:r>
              <a:rPr lang="hu-HU" sz="1400" dirty="0" smtClean="0"/>
              <a:t>, </a:t>
            </a:r>
            <a:r>
              <a:rPr lang="hu-HU" sz="1400" dirty="0" err="1" smtClean="0"/>
              <a:t>AnandTech</a:t>
            </a:r>
            <a:r>
              <a:rPr lang="hu-HU" sz="1400" dirty="0" smtClean="0"/>
              <a:t>, </a:t>
            </a:r>
            <a:r>
              <a:rPr lang="hu-HU" sz="1400" dirty="0" err="1" smtClean="0"/>
              <a:t>April</a:t>
            </a:r>
            <a:r>
              <a:rPr lang="hu-HU" sz="1400" dirty="0" smtClean="0"/>
              <a:t> 9 </a:t>
            </a:r>
            <a:r>
              <a:rPr lang="hu-HU" sz="1400" dirty="0"/>
              <a:t>2020, https://</a:t>
            </a:r>
            <a:r>
              <a:rPr lang="hu-HU" sz="1400" dirty="0" smtClean="0"/>
              <a:t>www.anandtech.com/print/15708/amds-</a:t>
            </a:r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mobile-revival-redefining-the-notebook-business-with-the-ryzen-9-4900hs-a-review</a:t>
            </a:r>
            <a:endParaRPr lang="en-US" sz="1400" dirty="0"/>
          </a:p>
        </p:txBody>
      </p:sp>
      <p:sp>
        <p:nvSpPr>
          <p:cNvPr id="9" name="TextBox 9"/>
          <p:cNvSpPr txBox="1"/>
          <p:nvPr/>
        </p:nvSpPr>
        <p:spPr>
          <a:xfrm>
            <a:off x="38035" y="4488429"/>
            <a:ext cx="94100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48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Shilov</a:t>
            </a:r>
            <a:r>
              <a:rPr lang="hu-HU" sz="1400" dirty="0"/>
              <a:t> A., AMD </a:t>
            </a:r>
            <a:r>
              <a:rPr lang="hu-HU" sz="1400" dirty="0" err="1"/>
              <a:t>Launches</a:t>
            </a:r>
            <a:r>
              <a:rPr lang="hu-HU" sz="1400" dirty="0"/>
              <a:t> </a:t>
            </a:r>
            <a:r>
              <a:rPr lang="hu-HU" sz="1400" dirty="0" err="1"/>
              <a:t>Ryzen</a:t>
            </a:r>
            <a:r>
              <a:rPr lang="hu-HU" sz="1400" dirty="0"/>
              <a:t> 7 2800H &amp; </a:t>
            </a:r>
            <a:r>
              <a:rPr lang="hu-HU" sz="1400" dirty="0" err="1"/>
              <a:t>Ryzen</a:t>
            </a:r>
            <a:r>
              <a:rPr lang="hu-HU" sz="1400" dirty="0"/>
              <a:t> 5 2600H </a:t>
            </a:r>
            <a:r>
              <a:rPr lang="hu-HU" sz="1400" dirty="0" err="1"/>
              <a:t>APUs</a:t>
            </a:r>
            <a:r>
              <a:rPr lang="hu-HU" sz="1400" dirty="0"/>
              <a:t> </a:t>
            </a:r>
            <a:r>
              <a:rPr lang="hu-HU" sz="1400" dirty="0" err="1"/>
              <a:t>for</a:t>
            </a:r>
            <a:r>
              <a:rPr lang="hu-HU" sz="1400" dirty="0"/>
              <a:t> </a:t>
            </a:r>
            <a:r>
              <a:rPr lang="hu-HU" sz="1400" dirty="0" err="1"/>
              <a:t>High</a:t>
            </a:r>
            <a:r>
              <a:rPr lang="hu-HU" sz="1400" dirty="0"/>
              <a:t>-Performance </a:t>
            </a:r>
            <a:r>
              <a:rPr lang="hu-HU" sz="1400" dirty="0" err="1" smtClean="0"/>
              <a:t>Laptops</a:t>
            </a:r>
            <a:endParaRPr lang="hu-HU" sz="1400" dirty="0" smtClean="0"/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hu-HU" sz="1400" dirty="0" err="1" smtClean="0"/>
              <a:t>AnandTech</a:t>
            </a:r>
            <a:r>
              <a:rPr lang="hu-HU" sz="1400" dirty="0" smtClean="0"/>
              <a:t>, </a:t>
            </a:r>
            <a:r>
              <a:rPr lang="hu-HU" sz="1400" dirty="0" err="1" smtClean="0"/>
              <a:t>Sept</a:t>
            </a:r>
            <a:r>
              <a:rPr lang="hu-HU" sz="1400" dirty="0" smtClean="0"/>
              <a:t>. 18 </a:t>
            </a:r>
            <a:r>
              <a:rPr lang="hu-HU" sz="1400" dirty="0"/>
              <a:t>2018, https://</a:t>
            </a:r>
            <a:r>
              <a:rPr lang="hu-HU" sz="1400" dirty="0" smtClean="0"/>
              <a:t>www.anandtech.com/show/13373/amd-launches-</a:t>
            </a:r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ryzen-7-2800h-ryzen-5-2600h-apus</a:t>
            </a:r>
            <a:endParaRPr lang="hu-H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8035" y="5307143"/>
            <a:ext cx="95037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49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Campbell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M., </a:t>
            </a:r>
            <a:r>
              <a:rPr lang="en-US" sz="1400" dirty="0"/>
              <a:t>AMD's Ryzen 4000 G-Series desktop CPUs claim efficiency and gaming </a:t>
            </a:r>
            <a:r>
              <a:rPr lang="en-US" sz="1400" dirty="0" smtClean="0"/>
              <a:t>leadership</a:t>
            </a:r>
            <a:r>
              <a:rPr lang="hu-HU" sz="1400" dirty="0" smtClean="0"/>
              <a:t>,</a:t>
            </a:r>
          </a:p>
          <a:p>
            <a:pPr lvl="0"/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Overclock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3D,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July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21 2020</a:t>
            </a:r>
            <a:r>
              <a:rPr lang="hu-HU" sz="1400" dirty="0"/>
              <a:t>, https://www.overclock3d.net/news/cpu_mainboard/amd_s</a:t>
            </a:r>
            <a:r>
              <a:rPr lang="hu-HU" sz="1400" dirty="0" smtClean="0"/>
              <a:t>_</a:t>
            </a:r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ryzen_4000_g-series_desktop_cpus_claim_efficiency_and_gaming_leadership/1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6705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 smtClean="0"/>
              <a:t>5. References</a:t>
            </a:r>
            <a:r>
              <a:rPr lang="en-US" altLang="en-US" sz="1600" dirty="0" smtClean="0"/>
              <a:t> (</a:t>
            </a:r>
            <a:r>
              <a:rPr lang="hu-HU" altLang="en-US" sz="1600" dirty="0" smtClean="0"/>
              <a:t>20)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656425"/>
            <a:ext cx="9017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50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lang="hu-HU" sz="1400" dirty="0"/>
              <a:t>DH5AV_JV_0V </a:t>
            </a:r>
            <a:r>
              <a:rPr lang="hu-HU" sz="1400" dirty="0" err="1"/>
              <a:t>Schematics</a:t>
            </a:r>
            <a:r>
              <a:rPr lang="hu-HU" sz="1400" dirty="0"/>
              <a:t> </a:t>
            </a:r>
            <a:r>
              <a:rPr lang="hu-HU" sz="1400" dirty="0" err="1" smtClean="0"/>
              <a:t>Document</a:t>
            </a:r>
            <a:r>
              <a:rPr lang="hu-HU" sz="1400" dirty="0" smtClean="0"/>
              <a:t>, Dec. </a:t>
            </a:r>
            <a:r>
              <a:rPr lang="hu-HU" sz="1400" dirty="0"/>
              <a:t>25 2017, https://www.innics.com/wp-content</a:t>
            </a:r>
            <a:r>
              <a:rPr lang="hu-HU" sz="1400" dirty="0" smtClean="0"/>
              <a:t>/</a:t>
            </a:r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</a:t>
            </a:r>
            <a:r>
              <a:rPr lang="hu-HU" sz="1400" dirty="0" err="1" smtClean="0"/>
              <a:t>uploads</a:t>
            </a:r>
            <a:r>
              <a:rPr lang="hu-HU" sz="1400" dirty="0" smtClean="0"/>
              <a:t>/2019/06/Acer-Acer-Aspire-3-A315-Compal-LA-G021P-r1.B.pdf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244" y="1249385"/>
            <a:ext cx="90951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51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Ung G.M.,</a:t>
            </a:r>
            <a:r>
              <a:rPr kumimoji="0" lang="hu-HU" sz="1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lang="en-US" sz="1400" dirty="0"/>
              <a:t>Ryzen 4000 CPUs explained: How AMD optimized Zen 2 for </a:t>
            </a:r>
            <a:r>
              <a:rPr lang="en-US" sz="1400" dirty="0" smtClean="0"/>
              <a:t>laptops</a:t>
            </a:r>
            <a:r>
              <a:rPr lang="hu-HU" sz="1400" dirty="0" smtClean="0"/>
              <a:t>, PC World,</a:t>
            </a:r>
          </a:p>
          <a:p>
            <a:pPr lvl="0"/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March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16 2020</a:t>
            </a:r>
            <a:r>
              <a:rPr lang="hu-HU" sz="1400" dirty="0"/>
              <a:t>, https://</a:t>
            </a:r>
            <a:r>
              <a:rPr lang="hu-HU" sz="1400" dirty="0" smtClean="0"/>
              <a:t>www.pcworld.com/article/3530289/ryzen-4000-cpus-amd-zen-2-</a:t>
            </a:r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laptops.html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44638" y="2056016"/>
            <a:ext cx="92534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52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lang="hu-HU" sz="1400" dirty="0" err="1"/>
              <a:t>Alcorn</a:t>
            </a:r>
            <a:r>
              <a:rPr lang="hu-HU" sz="1400" dirty="0"/>
              <a:t> P., AMD </a:t>
            </a:r>
            <a:r>
              <a:rPr lang="hu-HU" sz="1400" dirty="0" err="1"/>
              <a:t>Dishes</a:t>
            </a:r>
            <a:r>
              <a:rPr lang="hu-HU" sz="1400" dirty="0"/>
              <a:t> </a:t>
            </a:r>
            <a:r>
              <a:rPr lang="hu-HU" sz="1400" dirty="0" err="1"/>
              <a:t>on</a:t>
            </a:r>
            <a:r>
              <a:rPr lang="hu-HU" sz="1400" dirty="0"/>
              <a:t> </a:t>
            </a:r>
            <a:r>
              <a:rPr lang="hu-HU" sz="1400" dirty="0" err="1"/>
              <a:t>Ryzen</a:t>
            </a:r>
            <a:r>
              <a:rPr lang="hu-HU" sz="1400" dirty="0"/>
              <a:t> Mobile 'Renoir' 4000 Series: New </a:t>
            </a:r>
            <a:r>
              <a:rPr lang="hu-HU" sz="1400" dirty="0" err="1"/>
              <a:t>Ryzen</a:t>
            </a:r>
            <a:r>
              <a:rPr lang="hu-HU" sz="1400" dirty="0"/>
              <a:t> 9 4900H, HS-Series </a:t>
            </a:r>
            <a:endParaRPr lang="hu-HU" sz="1400" dirty="0" smtClean="0"/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Chips, </a:t>
            </a:r>
            <a:r>
              <a:rPr lang="hu-HU" sz="1400" dirty="0" err="1" smtClean="0"/>
              <a:t>Tom’s</a:t>
            </a:r>
            <a:r>
              <a:rPr lang="hu-HU" sz="1400" dirty="0" smtClean="0"/>
              <a:t> Hardware, </a:t>
            </a:r>
            <a:r>
              <a:rPr lang="hu-HU" sz="1400" dirty="0" err="1" smtClean="0"/>
              <a:t>March</a:t>
            </a:r>
            <a:r>
              <a:rPr lang="hu-HU" sz="1400" dirty="0"/>
              <a:t> 16 2020, https://</a:t>
            </a:r>
            <a:r>
              <a:rPr lang="hu-HU" sz="1400" dirty="0" smtClean="0"/>
              <a:t>www.tomshardware.com/news/amd-</a:t>
            </a:r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ryzen-mobile-Renoir-4000-series-9-4900h-hs-series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44636" y="2878775"/>
            <a:ext cx="89496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53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Chiappetta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M., </a:t>
            </a:r>
            <a:r>
              <a:rPr lang="en-US" sz="1400" dirty="0"/>
              <a:t>AMD </a:t>
            </a:r>
            <a:r>
              <a:rPr lang="en-US" sz="1400" dirty="0" err="1"/>
              <a:t>Beema</a:t>
            </a:r>
            <a:r>
              <a:rPr lang="en-US" sz="1400" dirty="0"/>
              <a:t> and Mullins Low Power 2014 APUs </a:t>
            </a:r>
            <a:r>
              <a:rPr lang="en-US" sz="1400" dirty="0" smtClean="0"/>
              <a:t>Tested</a:t>
            </a:r>
            <a:r>
              <a:rPr lang="hu-HU" sz="1400" dirty="0" smtClean="0"/>
              <a:t>, Hot Hardware,</a:t>
            </a:r>
          </a:p>
          <a:p>
            <a:pPr lvl="0"/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April</a:t>
            </a:r>
            <a:r>
              <a:rPr lang="hu-HU" sz="1400" dirty="0"/>
              <a:t> 29 2014, https://</a:t>
            </a:r>
            <a:r>
              <a:rPr lang="hu-HU" sz="1400" dirty="0" smtClean="0"/>
              <a:t>hothardware.com/reviews/amd-beema-and-mullins-mainstream-</a:t>
            </a:r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and-lowpower-2014-apus-tested?page=2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38035" y="3691005"/>
            <a:ext cx="9189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54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Jain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A. et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al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., </a:t>
            </a:r>
            <a:r>
              <a:rPr lang="en-US" sz="1400" dirty="0"/>
              <a:t>Power management to change power limits based on device skin </a:t>
            </a:r>
            <a:r>
              <a:rPr lang="en-US" sz="1400" dirty="0" smtClean="0"/>
              <a:t>temperature</a:t>
            </a:r>
            <a:r>
              <a:rPr lang="hu-HU" sz="1400" dirty="0" smtClean="0"/>
              <a:t>,</a:t>
            </a:r>
          </a:p>
          <a:p>
            <a:pPr lvl="0"/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            US Patent</a:t>
            </a:r>
            <a:r>
              <a:rPr lang="hu-HU" sz="1400" dirty="0"/>
              <a:t>, </a:t>
            </a:r>
            <a:r>
              <a:rPr lang="hu-HU" sz="1400" dirty="0" smtClean="0"/>
              <a:t>US9958921B2, </a:t>
            </a:r>
            <a:r>
              <a:rPr lang="hu-HU" sz="1400" dirty="0"/>
              <a:t>https://patents.google.com/patent/US9958921B2/en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8035" y="4297039"/>
            <a:ext cx="9222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55</a:t>
            </a:r>
            <a:r>
              <a:rPr lang="en-US" sz="1400" dirty="0"/>
              <a:t>]: </a:t>
            </a:r>
            <a:r>
              <a:rPr lang="en-US" sz="1400" dirty="0" err="1"/>
              <a:t>Rotem</a:t>
            </a:r>
            <a:r>
              <a:rPr lang="en-US" sz="1400" dirty="0"/>
              <a:t> E., Intel Architecture, Code Name </a:t>
            </a:r>
            <a:r>
              <a:rPr lang="en-US" sz="1400" dirty="0" err="1"/>
              <a:t>Skylake</a:t>
            </a:r>
            <a:r>
              <a:rPr lang="en-US" sz="1400" dirty="0"/>
              <a:t>, Deep Dive: A New Architecture to Manage</a:t>
            </a:r>
          </a:p>
          <a:p>
            <a:pPr lvl="0"/>
            <a:r>
              <a:rPr lang="en-US" sz="1400" dirty="0"/>
              <a:t>            Power Performance and Energy Efficiency, IDF15, San Francisco, Aug. 2015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035" y="4892470"/>
            <a:ext cx="92587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56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Risska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V., </a:t>
            </a:r>
            <a:r>
              <a:rPr lang="en-US" sz="1400" dirty="0"/>
              <a:t>Ryzen 4000U / H "Renoir": The technology behind AMD's first 7 nm APU </a:t>
            </a:r>
            <a:r>
              <a:rPr lang="en-US" sz="1400" dirty="0" smtClean="0"/>
              <a:t>explained</a:t>
            </a:r>
            <a:r>
              <a:rPr lang="hu-HU" sz="1400" dirty="0" smtClean="0"/>
              <a:t>,</a:t>
            </a:r>
          </a:p>
          <a:p>
            <a:pPr lvl="0"/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           Computer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Base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March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16 2020</a:t>
            </a:r>
            <a:r>
              <a:rPr lang="hu-HU" sz="1400" dirty="0"/>
              <a:t>, </a:t>
            </a:r>
            <a:endParaRPr lang="hu-HU" sz="1400" dirty="0" smtClean="0"/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https</a:t>
            </a:r>
            <a:r>
              <a:rPr lang="hu-HU" sz="1400" dirty="0"/>
              <a:t>://</a:t>
            </a:r>
            <a:r>
              <a:rPr lang="hu-HU" sz="1400" dirty="0" smtClean="0"/>
              <a:t>www.computerbase.de/2020-03/amd-renoir-cpu-gpu-apu-technik</a:t>
            </a:r>
            <a:r>
              <a:rPr lang="hu-HU" sz="1400" dirty="0"/>
              <a:t>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38035" y="5700550"/>
            <a:ext cx="91451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57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hu-HU" sz="1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I., </a:t>
            </a:r>
            <a:r>
              <a:rPr kumimoji="0" lang="hu-HU" sz="1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Frumusanu</a:t>
            </a:r>
            <a:r>
              <a:rPr kumimoji="0" lang="hu-HU" sz="1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A., </a:t>
            </a:r>
            <a:r>
              <a:rPr kumimoji="0" lang="hu-HU" sz="1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Bonshor</a:t>
            </a:r>
            <a:r>
              <a:rPr kumimoji="0" lang="hu-HU" sz="1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G., </a:t>
            </a:r>
            <a:r>
              <a:rPr lang="en-US" sz="1400" dirty="0"/>
              <a:t>The AMD Ryzen </a:t>
            </a:r>
            <a:r>
              <a:rPr lang="en-US" sz="1400" dirty="0" err="1"/>
              <a:t>Threadripper</a:t>
            </a:r>
            <a:r>
              <a:rPr lang="en-US" sz="1400" dirty="0"/>
              <a:t> 3960X and 3970X </a:t>
            </a:r>
            <a:endParaRPr lang="hu-HU" sz="1400" dirty="0" smtClean="0"/>
          </a:p>
          <a:p>
            <a:pPr lvl="0"/>
            <a:r>
              <a:rPr lang="hu-HU" sz="1400" dirty="0" smtClean="0"/>
              <a:t>             </a:t>
            </a:r>
            <a:r>
              <a:rPr lang="en-US" sz="1400" dirty="0" smtClean="0"/>
              <a:t>Review</a:t>
            </a:r>
            <a:r>
              <a:rPr lang="en-US" sz="1400" dirty="0"/>
              <a:t>: 24 and 32 Cores on </a:t>
            </a:r>
            <a:r>
              <a:rPr lang="en-US" sz="1400" dirty="0" smtClean="0"/>
              <a:t>7nm</a:t>
            </a:r>
            <a:r>
              <a:rPr lang="hu-HU" sz="1400" dirty="0" smtClean="0"/>
              <a:t>, </a:t>
            </a:r>
            <a:r>
              <a:rPr lang="hu-HU" sz="1400" dirty="0" err="1" smtClean="0"/>
              <a:t>AnandTech</a:t>
            </a:r>
            <a:r>
              <a:rPr lang="hu-HU" sz="1400" dirty="0" smtClean="0"/>
              <a:t>, Nov. 25 2019, </a:t>
            </a:r>
          </a:p>
          <a:p>
            <a:pPr lvl="0"/>
            <a:r>
              <a:rPr lang="hu-HU" sz="1400" dirty="0" smtClean="0"/>
              <a:t>             </a:t>
            </a:r>
            <a:r>
              <a:rPr lang="en-US" sz="1400" dirty="0" smtClean="0"/>
              <a:t>https</a:t>
            </a:r>
            <a:r>
              <a:rPr lang="en-US" sz="1400" dirty="0"/>
              <a:t>://</a:t>
            </a:r>
            <a:r>
              <a:rPr lang="en-US" sz="1400" dirty="0" smtClean="0"/>
              <a:t>www.anandtech.com/print/15044/the-amd-ryzen-threadripper-3960x-and-3970x-</a:t>
            </a:r>
            <a:endParaRPr lang="hu-HU" sz="1400" dirty="0" smtClean="0"/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en-US" sz="1400" dirty="0" smtClean="0"/>
              <a:t>review-24-and-32-cores-on-7nm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0291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 smtClean="0"/>
              <a:t>5. References</a:t>
            </a:r>
            <a:r>
              <a:rPr lang="en-US" altLang="en-US" sz="1600" dirty="0" smtClean="0"/>
              <a:t> (</a:t>
            </a:r>
            <a:r>
              <a:rPr lang="hu-HU" altLang="en-US" sz="1600" dirty="0" smtClean="0"/>
              <a:t>21)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656425"/>
            <a:ext cx="93282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58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I.,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Bonshor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G., </a:t>
            </a:r>
            <a:r>
              <a:rPr lang="en-US" sz="1400" dirty="0"/>
              <a:t>The 64 Core </a:t>
            </a:r>
            <a:r>
              <a:rPr lang="en-US" sz="1400" dirty="0" err="1"/>
              <a:t>Threadripper</a:t>
            </a:r>
            <a:r>
              <a:rPr lang="en-US" sz="1400" dirty="0"/>
              <a:t> 3990X CPU Review: In The Midst Of Chaos, </a:t>
            </a:r>
            <a:endParaRPr lang="hu-HU" sz="1400" dirty="0" smtClean="0"/>
          </a:p>
          <a:p>
            <a:pPr lvl="0"/>
            <a:r>
              <a:rPr lang="hu-HU" sz="1400" dirty="0" smtClean="0"/>
              <a:t>            </a:t>
            </a:r>
            <a:r>
              <a:rPr lang="en-US" sz="1400" dirty="0" smtClean="0"/>
              <a:t>AMD Seeks Opportunity</a:t>
            </a:r>
            <a:r>
              <a:rPr lang="hu-HU" sz="1400" dirty="0" smtClean="0"/>
              <a:t>, </a:t>
            </a:r>
            <a:r>
              <a:rPr lang="hu-HU" sz="1400" dirty="0" err="1" smtClean="0"/>
              <a:t>AnandTech</a:t>
            </a:r>
            <a:r>
              <a:rPr lang="hu-HU" sz="1400" dirty="0" smtClean="0"/>
              <a:t>, Febr. 7 2020,  </a:t>
            </a:r>
          </a:p>
          <a:p>
            <a:pPr lvl="0"/>
            <a:r>
              <a:rPr lang="hu-HU" sz="1400" dirty="0" smtClean="0"/>
              <a:t>            </a:t>
            </a:r>
            <a:r>
              <a:rPr lang="en-US" sz="1400" dirty="0" smtClean="0"/>
              <a:t>https</a:t>
            </a:r>
            <a:r>
              <a:rPr lang="en-US" sz="1400" dirty="0"/>
              <a:t>://www.anandtech.com/print/15483/amd-threadripper-3990x-review</a:t>
            </a:r>
            <a:endParaRPr lang="en-US" sz="14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52244" y="1440776"/>
            <a:ext cx="87768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59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I., </a:t>
            </a:r>
            <a:r>
              <a:rPr lang="en-US" sz="1400" dirty="0"/>
              <a:t>AMD Announces Ryzen </a:t>
            </a:r>
            <a:r>
              <a:rPr lang="en-US" sz="1400" dirty="0" err="1"/>
              <a:t>Threadripper</a:t>
            </a:r>
            <a:r>
              <a:rPr lang="en-US" sz="1400" dirty="0"/>
              <a:t> Pro: Workstation Parts for OEMs </a:t>
            </a:r>
            <a:r>
              <a:rPr lang="en-US" sz="1400" dirty="0" smtClean="0"/>
              <a:t>Only</a:t>
            </a:r>
            <a:r>
              <a:rPr lang="hu-HU" sz="1400" dirty="0" smtClean="0"/>
              <a:t>,</a:t>
            </a:r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hu-HU" sz="1400" dirty="0" err="1" smtClean="0"/>
              <a:t>AnandTech</a:t>
            </a:r>
            <a:r>
              <a:rPr lang="hu-HU" sz="1400" dirty="0" smtClean="0"/>
              <a:t>, </a:t>
            </a:r>
            <a:r>
              <a:rPr lang="hu-HU" sz="1400" dirty="0" err="1" smtClean="0"/>
              <a:t>July</a:t>
            </a:r>
            <a:r>
              <a:rPr lang="hu-HU" sz="1400" dirty="0" smtClean="0"/>
              <a:t> 14 2020</a:t>
            </a:r>
            <a:r>
              <a:rPr lang="hu-HU" sz="1400" dirty="0"/>
              <a:t>, https://</a:t>
            </a:r>
            <a:r>
              <a:rPr lang="hu-HU" sz="1400" dirty="0" smtClean="0"/>
              <a:t>www.anandtech.com/show/15910/amd-announces-</a:t>
            </a:r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hu-HU" sz="1400" dirty="0" err="1" smtClean="0"/>
              <a:t>ryzen</a:t>
            </a:r>
            <a:r>
              <a:rPr lang="hu-HU" sz="1400" dirty="0" smtClean="0"/>
              <a:t>-</a:t>
            </a:r>
            <a:r>
              <a:rPr lang="hu-HU" sz="1400" dirty="0" err="1" smtClean="0"/>
              <a:t>threadripper</a:t>
            </a:r>
            <a:r>
              <a:rPr lang="hu-HU" sz="1400" dirty="0" smtClean="0"/>
              <a:t>-pro-</a:t>
            </a:r>
            <a:r>
              <a:rPr lang="hu-HU" sz="1400" dirty="0" err="1" smtClean="0"/>
              <a:t>workstation</a:t>
            </a:r>
            <a:r>
              <a:rPr lang="hu-HU" sz="1400" dirty="0" smtClean="0"/>
              <a:t>-</a:t>
            </a:r>
            <a:r>
              <a:rPr lang="hu-HU" sz="1400" dirty="0" err="1" smtClean="0"/>
              <a:t>parts-for-oems-only</a:t>
            </a:r>
            <a:endParaRPr lang="en-US" sz="1400" dirty="0"/>
          </a:p>
        </p:txBody>
      </p:sp>
      <p:sp>
        <p:nvSpPr>
          <p:cNvPr id="5" name="TextBox 6"/>
          <p:cNvSpPr txBox="1"/>
          <p:nvPr/>
        </p:nvSpPr>
        <p:spPr>
          <a:xfrm>
            <a:off x="44638" y="2247407"/>
            <a:ext cx="89631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60</a:t>
            </a:r>
            <a:r>
              <a:rPr lang="en-US" sz="1400" dirty="0"/>
              <a:t>]: AMD Zen 3 Could Bid the CCX Farewell, Feature Updated </a:t>
            </a:r>
            <a:r>
              <a:rPr lang="en-US" sz="1400" dirty="0" smtClean="0"/>
              <a:t>SMT</a:t>
            </a:r>
            <a:r>
              <a:rPr lang="hu-HU" sz="1400" dirty="0" smtClean="0"/>
              <a:t>, </a:t>
            </a:r>
            <a:r>
              <a:rPr lang="hu-HU" sz="1400" dirty="0" err="1" smtClean="0"/>
              <a:t>TechPowerUp</a:t>
            </a:r>
            <a:r>
              <a:rPr lang="hu-HU" sz="1400" dirty="0" smtClean="0"/>
              <a:t>, </a:t>
            </a:r>
            <a:r>
              <a:rPr lang="hu-HU" sz="1400" dirty="0" err="1" smtClean="0"/>
              <a:t>Oct</a:t>
            </a:r>
            <a:r>
              <a:rPr lang="hu-HU" sz="1400" dirty="0" smtClean="0"/>
              <a:t>. 7 2019,</a:t>
            </a:r>
          </a:p>
          <a:p>
            <a:pPr lvl="0"/>
            <a:r>
              <a:rPr lang="hu-HU" sz="1400" dirty="0" smtClean="0"/>
              <a:t>             </a:t>
            </a:r>
            <a:r>
              <a:rPr lang="en-US" sz="1400" dirty="0" smtClean="0"/>
              <a:t>https</a:t>
            </a:r>
            <a:r>
              <a:rPr lang="en-US" sz="1400" dirty="0"/>
              <a:t>://</a:t>
            </a:r>
            <a:r>
              <a:rPr lang="en-US" sz="1400" dirty="0" smtClean="0"/>
              <a:t>www.techpowerup.com/259869/amd-zen-3-could-bid-the-ccx-farewell-feature-</a:t>
            </a:r>
            <a:endParaRPr lang="hu-HU" sz="1400" dirty="0" smtClean="0"/>
          </a:p>
          <a:p>
            <a:pPr lvl="0"/>
            <a:r>
              <a:rPr lang="hu-HU" sz="1400" dirty="0"/>
              <a:t> </a:t>
            </a:r>
            <a:r>
              <a:rPr lang="hu-HU" sz="1400" dirty="0" smtClean="0"/>
              <a:t>            </a:t>
            </a:r>
            <a:r>
              <a:rPr lang="en-US" sz="1400" dirty="0" smtClean="0"/>
              <a:t>updated-</a:t>
            </a:r>
            <a:r>
              <a:rPr lang="en-US" sz="1400" dirty="0" err="1" smtClean="0"/>
              <a:t>smt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44636" y="3070166"/>
            <a:ext cx="7124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61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lang="hu-HU" sz="1400" dirty="0" err="1"/>
              <a:t>About</a:t>
            </a:r>
            <a:r>
              <a:rPr lang="hu-HU" sz="1400" dirty="0"/>
              <a:t> </a:t>
            </a:r>
            <a:r>
              <a:rPr lang="hu-HU" sz="1400" dirty="0" err="1"/>
              <a:t>the</a:t>
            </a:r>
            <a:r>
              <a:rPr lang="hu-HU" sz="1400" dirty="0"/>
              <a:t> CCIX </a:t>
            </a:r>
            <a:r>
              <a:rPr lang="hu-HU" sz="1400" dirty="0" err="1" smtClean="0"/>
              <a:t>Consortium</a:t>
            </a:r>
            <a:r>
              <a:rPr lang="hu-HU" sz="1400" dirty="0"/>
              <a:t>, https://www.ccixconsortium.com/about/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38035" y="3467720"/>
            <a:ext cx="9097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62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Esteve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E., </a:t>
            </a:r>
            <a:r>
              <a:rPr lang="en-US" sz="1400" dirty="0"/>
              <a:t>CCIX Protocol Push PCI Express 4.0 up to </a:t>
            </a:r>
            <a:r>
              <a:rPr lang="en-US" sz="1400" dirty="0" smtClean="0"/>
              <a:t>25G</a:t>
            </a:r>
            <a:r>
              <a:rPr lang="hu-HU" sz="1400" dirty="0" smtClean="0"/>
              <a:t>, </a:t>
            </a:r>
            <a:r>
              <a:rPr lang="hu-HU" sz="1400" dirty="0" err="1" smtClean="0"/>
              <a:t>SemiWiki</a:t>
            </a:r>
            <a:r>
              <a:rPr lang="hu-HU" sz="1400" dirty="0" smtClean="0"/>
              <a:t>, </a:t>
            </a:r>
            <a:r>
              <a:rPr lang="hu-HU" sz="1400" dirty="0" err="1" smtClean="0"/>
              <a:t>June</a:t>
            </a:r>
            <a:r>
              <a:rPr lang="hu-HU" sz="1400" dirty="0" smtClean="0"/>
              <a:t> 8 2017,</a:t>
            </a:r>
          </a:p>
          <a:p>
            <a:pPr lvl="0"/>
            <a:r>
              <a:rPr lang="hu-HU" sz="1400" dirty="0" smtClean="0"/>
              <a:t>             </a:t>
            </a:r>
            <a:r>
              <a:rPr lang="en-US" sz="1400" dirty="0" smtClean="0"/>
              <a:t>https</a:t>
            </a:r>
            <a:r>
              <a:rPr lang="en-US" sz="1400" dirty="0"/>
              <a:t>://semiwiki.com/eda/synopsys/6826-ccix-protocol-push-pci-express-4-0-up-to-25g/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8035" y="4073754"/>
            <a:ext cx="8490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lang="hu-HU" sz="1400" dirty="0" smtClean="0">
                <a:latin typeface="Verdana"/>
              </a:rPr>
              <a:t>63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Kennedy P., </a:t>
            </a:r>
            <a:r>
              <a:rPr lang="en-US" sz="1400" dirty="0"/>
              <a:t>AMD EPYC 7002 Series Rome Delivers a </a:t>
            </a:r>
            <a:r>
              <a:rPr lang="en-US" sz="1400" dirty="0" smtClean="0"/>
              <a:t>Knockout</a:t>
            </a:r>
            <a:r>
              <a:rPr lang="hu-HU" sz="1400" dirty="0" smtClean="0"/>
              <a:t>, STH, Aug. 7 2019,</a:t>
            </a:r>
          </a:p>
          <a:p>
            <a:pPr lvl="0"/>
            <a:r>
              <a:rPr lang="hu-HU" sz="1400" dirty="0" smtClean="0"/>
              <a:t>             </a:t>
            </a:r>
            <a:r>
              <a:rPr lang="en-US" sz="1400" dirty="0" smtClean="0"/>
              <a:t>https://</a:t>
            </a:r>
            <a:r>
              <a:rPr lang="en-US" sz="1400" dirty="0"/>
              <a:t>www.servethehome.com/amd-epyc-7002-series-rome-delivers-a-knockout/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4138" y="4669078"/>
            <a:ext cx="898880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[164]: AMD Releases x86-64™ Architectural Specification; Enables Market Driven Migration to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          64-Bit Computing,  Aug. 10 2000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          hhttp://www.amd.com/us/press-releases/Pages/Press_Release_715.aspx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9375" y="5451715"/>
            <a:ext cx="75202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[165]: AMD Discloses New Technologies At </a:t>
            </a:r>
            <a:r>
              <a:rPr lang="en-US" dirty="0" err="1" smtClean="0">
                <a:solidFill>
                  <a:srgbClr val="000000"/>
                </a:solidFill>
              </a:rPr>
              <a:t>Microporcessor</a:t>
            </a:r>
            <a:r>
              <a:rPr lang="en-US" dirty="0" smtClean="0">
                <a:solidFill>
                  <a:srgbClr val="000000"/>
                </a:solidFill>
              </a:rPr>
              <a:t> Forum, Oct. 5 1999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          http://www.amd.com/us/press-releases/Pages/Press_Release_751.aspx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0963" y="6026390"/>
            <a:ext cx="77637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[166]: AMD and Microsoft Collaborate to further 64-Bit Computing, April 24 2002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          http://www.amd.com/us/press-releases/Pages/Press_Release_19906.aspx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21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7751"/>
            <a:ext cx="9144000" cy="393700"/>
          </a:xfrm>
        </p:spPr>
        <p:txBody>
          <a:bodyPr/>
          <a:lstStyle/>
          <a:p>
            <a:r>
              <a:rPr lang="hu-HU" altLang="en-US" sz="1600" dirty="0" smtClean="0"/>
              <a:t>5. References</a:t>
            </a:r>
            <a:r>
              <a:rPr lang="en-US" altLang="en-US" sz="1600" dirty="0" smtClean="0"/>
              <a:t> </a:t>
            </a:r>
            <a:r>
              <a:rPr lang="en-US" altLang="en-US" sz="1600" dirty="0"/>
              <a:t>(</a:t>
            </a:r>
            <a:r>
              <a:rPr lang="hu-HU" altLang="en-US" sz="1600" dirty="0"/>
              <a:t>21)</a:t>
            </a:r>
            <a:endParaRPr lang="en-US" sz="1600" dirty="0"/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223838" y="662259"/>
            <a:ext cx="81925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[167]: Weber F., AMD’s Next Generation Microprocessor Architecture, Oct. 2001,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            http://www.datasheetcatalog.org/datasheet/AdvancedMicroDevices/mXsutyv.pdf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23838" y="1216423"/>
            <a:ext cx="90086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[168]: Builder’s Guide for AMD Opteron Processor-Based Servers and Workstations, </a:t>
            </a:r>
            <a:r>
              <a:rPr lang="en-US" dirty="0" err="1" smtClean="0">
                <a:solidFill>
                  <a:srgbClr val="000000"/>
                </a:solidFill>
              </a:rPr>
              <a:t>Febr</a:t>
            </a:r>
            <a:r>
              <a:rPr lang="en-US" dirty="0" smtClean="0">
                <a:solidFill>
                  <a:srgbClr val="000000"/>
                </a:solidFill>
              </a:rPr>
              <a:t>. 2004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            http://support.amd.com/us/Processor_TechDocs/30925.pdf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19075" y="1744880"/>
            <a:ext cx="77039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[169]: AMD64 Technology Wins Best Of Show At 2004 </a:t>
            </a:r>
            <a:r>
              <a:rPr lang="en-US" sz="1400" dirty="0" err="1" smtClean="0">
                <a:solidFill>
                  <a:srgbClr val="000000"/>
                </a:solidFill>
                <a:latin typeface="Verdana"/>
              </a:rPr>
              <a:t>Teched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, June 1 2004,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       http://www.amd.com/us/press-releases/Pages/Press_Release_85830.aspx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350" y="2281187"/>
            <a:ext cx="86645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[170]: </a:t>
            </a:r>
            <a:r>
              <a:rPr lang="en-US" sz="1400" dirty="0" err="1"/>
              <a:t>Moammer</a:t>
            </a:r>
            <a:r>
              <a:rPr lang="en-US" sz="1400" dirty="0"/>
              <a:t> K., AMD Announces Zen, 40% IPC Improvement Over Excavator – Coming </a:t>
            </a:r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           In </a:t>
            </a:r>
            <a:r>
              <a:rPr lang="en-US" sz="1400" dirty="0"/>
              <a:t>2016, Will Be Arriving To Desktops </a:t>
            </a:r>
            <a:r>
              <a:rPr lang="en-US" sz="1400" dirty="0" smtClean="0"/>
              <a:t>First, WCCFTECH, Mai 7, 2015,</a:t>
            </a:r>
          </a:p>
          <a:p>
            <a:r>
              <a:rPr lang="en-US" sz="1400" dirty="0" smtClean="0"/>
              <a:t>            https</a:t>
            </a:r>
            <a:r>
              <a:rPr lang="en-US" sz="1400" dirty="0"/>
              <a:t>://</a:t>
            </a:r>
            <a:r>
              <a:rPr lang="en-US" sz="1400" dirty="0" smtClean="0"/>
              <a:t>wccftech.com/amd-zen-architecture-release-schedule-revealed-rolled-server-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 market</a:t>
            </a:r>
            <a:r>
              <a:rPr lang="en-US" sz="1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24807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>
                <a:solidFill>
                  <a:srgbClr val="FFFFFF"/>
                </a:solidFill>
              </a:rPr>
              <a:t>1. </a:t>
            </a:r>
            <a:r>
              <a:rPr lang="en-US" sz="1600" dirty="0">
                <a:solidFill>
                  <a:srgbClr val="FFFFFF"/>
                </a:solidFill>
              </a:rPr>
              <a:t>Introduction</a:t>
            </a:r>
            <a:r>
              <a:rPr lang="hu-HU" sz="1600" dirty="0">
                <a:solidFill>
                  <a:srgbClr val="FFFFFF"/>
                </a:solidFill>
              </a:rPr>
              <a:t> </a:t>
            </a:r>
            <a:r>
              <a:rPr lang="hu-HU" sz="1600" dirty="0" smtClean="0">
                <a:solidFill>
                  <a:srgbClr val="FFFFFF"/>
                </a:solidFill>
              </a:rPr>
              <a:t>(</a:t>
            </a:r>
            <a:r>
              <a:rPr lang="en-US" sz="1600" dirty="0" smtClean="0">
                <a:solidFill>
                  <a:srgbClr val="FFFFFF"/>
                </a:solidFill>
              </a:rPr>
              <a:t>11</a:t>
            </a:r>
            <a:r>
              <a:rPr lang="hu-HU" sz="1600" dirty="0" smtClean="0">
                <a:solidFill>
                  <a:srgbClr val="FFFFFF"/>
                </a:solidFill>
              </a:rPr>
              <a:t>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0813" y="453050"/>
            <a:ext cx="4887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effort to design the Zen core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[10]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063" y="910241"/>
            <a:ext cx="8736494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Aft>
                <a:spcPts val="600"/>
              </a:spcAft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2012: Jim Keller </a:t>
            </a:r>
            <a:r>
              <a:rPr lang="en-US" sz="1600" dirty="0" smtClean="0">
                <a:latin typeface="+mj-lt"/>
              </a:rPr>
              <a:t>begins working by AMD.</a:t>
            </a:r>
          </a:p>
          <a:p>
            <a:pPr lvl="0" fontAlgn="base"/>
            <a:r>
              <a:rPr lang="en-US" sz="1600" dirty="0" smtClean="0">
                <a:latin typeface="+mj-lt"/>
              </a:rPr>
              <a:t>M</a:t>
            </a:r>
            <a:r>
              <a:rPr lang="en-US" sz="1600" dirty="0">
                <a:latin typeface="+mj-lt"/>
              </a:rPr>
              <a:t>. </a:t>
            </a:r>
            <a:r>
              <a:rPr lang="en-US" sz="1600" dirty="0" err="1">
                <a:latin typeface="+mj-lt"/>
              </a:rPr>
              <a:t>Papermaster</a:t>
            </a:r>
            <a:r>
              <a:rPr lang="en-US" sz="1600" dirty="0">
                <a:latin typeface="+mj-lt"/>
              </a:rPr>
              <a:t>, CTO of </a:t>
            </a:r>
            <a:r>
              <a:rPr lang="en-US" sz="1600" dirty="0" smtClean="0">
                <a:latin typeface="+mj-lt"/>
              </a:rPr>
              <a:t>AMD: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Up to 300 engineers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were working on 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Zen core </a:t>
            </a:r>
          </a:p>
          <a:p>
            <a:pPr lvl="0" fontAlgn="base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spending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over two million working hours (500 man-year).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063" y="6371925"/>
            <a:ext cx="32722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CTO: Chief Technology Officer</a:t>
            </a:r>
          </a:p>
        </p:txBody>
      </p:sp>
    </p:spTree>
    <p:extLst>
      <p:ext uri="{BB962C8B-B14F-4D97-AF65-F5344CB8AC3E}">
        <p14:creationId xmlns:p14="http://schemas.microsoft.com/office/powerpoint/2010/main" val="191512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1. </a:t>
            </a:r>
            <a:r>
              <a:rPr lang="en-US" sz="1600" dirty="0"/>
              <a:t>Introduction</a:t>
            </a:r>
            <a:r>
              <a:rPr lang="hu-HU" sz="1600" dirty="0"/>
              <a:t> </a:t>
            </a:r>
            <a:r>
              <a:rPr lang="hu-HU" sz="1600" dirty="0" smtClean="0"/>
              <a:t>(</a:t>
            </a:r>
            <a:r>
              <a:rPr lang="en-US" sz="1600" dirty="0" smtClean="0"/>
              <a:t>12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1438" y="502420"/>
            <a:ext cx="7688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Evolution of AMD’s basic CPU architecture (as of 11/2019)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117</a:t>
            </a:r>
            <a:r>
              <a:rPr lang="en-US" dirty="0" smtClean="0">
                <a:latin typeface="+mj-lt"/>
              </a:rPr>
              <a:t>]</a:t>
            </a:r>
          </a:p>
        </p:txBody>
      </p:sp>
      <p:pic>
        <p:nvPicPr>
          <p:cNvPr id="1026" name="Picture 2" descr="https://media.icdn.hu/content/entity/2019/11/53567/opt-5ddba1db2c695zen3-di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8275" y="1318663"/>
            <a:ext cx="7742672" cy="320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6054289" y="3397714"/>
            <a:ext cx="1097280" cy="250257"/>
          </a:xfrm>
          <a:prstGeom prst="rect">
            <a:avLst/>
          </a:prstGeom>
          <a:solidFill>
            <a:schemeClr val="tx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75444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1. </a:t>
            </a:r>
            <a:r>
              <a:rPr lang="en-US" sz="1600" dirty="0"/>
              <a:t>Introduction</a:t>
            </a:r>
            <a:r>
              <a:rPr lang="hu-HU" sz="1600" dirty="0"/>
              <a:t> (</a:t>
            </a:r>
            <a:r>
              <a:rPr lang="en-US" sz="1600" dirty="0" smtClean="0"/>
              <a:t>13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592176"/>
              </p:ext>
            </p:extLst>
          </p:nvPr>
        </p:nvGraphicFramePr>
        <p:xfrm>
          <a:off x="94750" y="1347531"/>
          <a:ext cx="9001124" cy="5091770"/>
        </p:xfrm>
        <a:graphic>
          <a:graphicData uri="http://schemas.openxmlformats.org/drawingml/2006/table">
            <a:tbl>
              <a:tblPr/>
              <a:tblGrid>
                <a:gridCol w="818284">
                  <a:extLst>
                    <a:ext uri="{9D8B030D-6E8A-4147-A177-3AD203B41FA5}">
                      <a16:colId xmlns:a16="http://schemas.microsoft.com/office/drawing/2014/main" val="2490458234"/>
                    </a:ext>
                  </a:extLst>
                </a:gridCol>
                <a:gridCol w="184247">
                  <a:extLst>
                    <a:ext uri="{9D8B030D-6E8A-4147-A177-3AD203B41FA5}">
                      <a16:colId xmlns:a16="http://schemas.microsoft.com/office/drawing/2014/main" val="1854937424"/>
                    </a:ext>
                  </a:extLst>
                </a:gridCol>
                <a:gridCol w="634037">
                  <a:extLst>
                    <a:ext uri="{9D8B030D-6E8A-4147-A177-3AD203B41FA5}">
                      <a16:colId xmlns:a16="http://schemas.microsoft.com/office/drawing/2014/main" val="1480074428"/>
                    </a:ext>
                  </a:extLst>
                </a:gridCol>
                <a:gridCol w="818284">
                  <a:extLst>
                    <a:ext uri="{9D8B030D-6E8A-4147-A177-3AD203B41FA5}">
                      <a16:colId xmlns:a16="http://schemas.microsoft.com/office/drawing/2014/main" val="3395557682"/>
                    </a:ext>
                  </a:extLst>
                </a:gridCol>
                <a:gridCol w="818284">
                  <a:extLst>
                    <a:ext uri="{9D8B030D-6E8A-4147-A177-3AD203B41FA5}">
                      <a16:colId xmlns:a16="http://schemas.microsoft.com/office/drawing/2014/main" val="1160570771"/>
                    </a:ext>
                  </a:extLst>
                </a:gridCol>
                <a:gridCol w="818284">
                  <a:extLst>
                    <a:ext uri="{9D8B030D-6E8A-4147-A177-3AD203B41FA5}">
                      <a16:colId xmlns:a16="http://schemas.microsoft.com/office/drawing/2014/main" val="2986197544"/>
                    </a:ext>
                  </a:extLst>
                </a:gridCol>
                <a:gridCol w="818284">
                  <a:extLst>
                    <a:ext uri="{9D8B030D-6E8A-4147-A177-3AD203B41FA5}">
                      <a16:colId xmlns:a16="http://schemas.microsoft.com/office/drawing/2014/main" val="2010260278"/>
                    </a:ext>
                  </a:extLst>
                </a:gridCol>
                <a:gridCol w="818284">
                  <a:extLst>
                    <a:ext uri="{9D8B030D-6E8A-4147-A177-3AD203B41FA5}">
                      <a16:colId xmlns:a16="http://schemas.microsoft.com/office/drawing/2014/main" val="171781508"/>
                    </a:ext>
                  </a:extLst>
                </a:gridCol>
                <a:gridCol w="818284">
                  <a:extLst>
                    <a:ext uri="{9D8B030D-6E8A-4147-A177-3AD203B41FA5}">
                      <a16:colId xmlns:a16="http://schemas.microsoft.com/office/drawing/2014/main" val="4008121890"/>
                    </a:ext>
                  </a:extLst>
                </a:gridCol>
                <a:gridCol w="818284">
                  <a:extLst>
                    <a:ext uri="{9D8B030D-6E8A-4147-A177-3AD203B41FA5}">
                      <a16:colId xmlns:a16="http://schemas.microsoft.com/office/drawing/2014/main" val="168483752"/>
                    </a:ext>
                  </a:extLst>
                </a:gridCol>
                <a:gridCol w="818284">
                  <a:extLst>
                    <a:ext uri="{9D8B030D-6E8A-4147-A177-3AD203B41FA5}">
                      <a16:colId xmlns:a16="http://schemas.microsoft.com/office/drawing/2014/main" val="3156486404"/>
                    </a:ext>
                  </a:extLst>
                </a:gridCol>
                <a:gridCol w="818284">
                  <a:extLst>
                    <a:ext uri="{9D8B030D-6E8A-4147-A177-3AD203B41FA5}">
                      <a16:colId xmlns:a16="http://schemas.microsoft.com/office/drawing/2014/main" val="340000086"/>
                    </a:ext>
                  </a:extLst>
                </a:gridCol>
              </a:tblGrid>
              <a:tr h="212663"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Logo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en-US" sz="110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Family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General Description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Differentiating Features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886326"/>
                  </a:ext>
                </a:extLst>
              </a:tr>
              <a:tr h="473796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</a:rPr>
                        <a:t>Cores</a:t>
                      </a:r>
                    </a:p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</a:rPr>
                        <a:t>up to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solidFill>
                            <a:schemeClr val="tx1"/>
                          </a:solidFill>
                          <a:effectLst/>
                        </a:rPr>
                        <a:t>Unlocked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AVX2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SMT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XFR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IGP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ECC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MP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112612"/>
                  </a:ext>
                </a:extLst>
              </a:tr>
              <a:tr h="212663">
                <a:tc gridSpan="12"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Mainstream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7300419"/>
                  </a:ext>
                </a:extLst>
              </a:tr>
              <a:tr h="631727">
                <a:tc gridSpan="2">
                  <a:txBody>
                    <a:bodyPr/>
                    <a:lstStyle/>
                    <a:p>
                      <a:pPr algn="ctr"/>
                      <a:endParaRPr lang="en-US" sz="110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Ryzen 3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Entry </a:t>
                      </a:r>
                      <a:r>
                        <a:rPr lang="en-US" sz="1100" dirty="0" smtClean="0">
                          <a:effectLst/>
                        </a:rPr>
                        <a:t>level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4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✔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F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✔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F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✘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✔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F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✔/✘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✔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F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✘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00915"/>
                  </a:ext>
                </a:extLst>
              </a:tr>
              <a:tr h="592245">
                <a:tc gridSpan="2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Ryzen 5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effectLst/>
                        </a:rPr>
                        <a:t>Mid-range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6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✔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F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✔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F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✔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F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✔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F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effectLst/>
                        </a:rPr>
                        <a:t>✔/✘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✔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F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✘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263740"/>
                  </a:ext>
                </a:extLst>
              </a:tr>
              <a:tr h="631727">
                <a:tc gridSpan="2">
                  <a:txBody>
                    <a:bodyPr/>
                    <a:lstStyle/>
                    <a:p>
                      <a:pPr algn="ctr"/>
                      <a:endParaRPr lang="en-US" sz="110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Ryzen 7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effectLst/>
                        </a:rPr>
                        <a:t>High-end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8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✔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F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✔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F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✔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F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✔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F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effectLst/>
                        </a:rPr>
                        <a:t>✔/✘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✔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F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✘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332205"/>
                  </a:ext>
                </a:extLst>
              </a:tr>
              <a:tr h="631727">
                <a:tc gridSpan="2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Ryzen 9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effectLst/>
                        </a:rPr>
                        <a:t>High-end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✔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F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✔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F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✔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F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✔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F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effectLst/>
                        </a:rPr>
                        <a:t>✔/✘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✔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F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✘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623832"/>
                  </a:ext>
                </a:extLst>
              </a:tr>
              <a:tr h="212663">
                <a:tc gridSpan="1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Enthusiasts / Workstations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3949117"/>
                  </a:ext>
                </a:extLst>
              </a:tr>
              <a:tr h="631727">
                <a:tc>
                  <a:txBody>
                    <a:bodyPr/>
                    <a:lstStyle/>
                    <a:p>
                      <a:pPr algn="ctr"/>
                      <a:endParaRPr lang="en-US" sz="110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Ryzen </a:t>
                      </a:r>
                      <a:r>
                        <a:rPr lang="en-US" sz="1100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Thread</a:t>
                      </a:r>
                    </a:p>
                    <a:p>
                      <a:pPr algn="ctr"/>
                      <a:r>
                        <a:rPr lang="en-US" sz="1100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ripper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effectLst/>
                        </a:rPr>
                        <a:t>Enthusiasts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 </a:t>
                      </a:r>
                      <a:r>
                        <a:rPr lang="en-US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64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✔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F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✔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F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✔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F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✔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F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✘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✔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F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✘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78158"/>
                  </a:ext>
                </a:extLst>
              </a:tr>
              <a:tr h="212663">
                <a:tc gridSpan="1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Servers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62370"/>
                  </a:ext>
                </a:extLst>
              </a:tr>
              <a:tr h="648169">
                <a:tc gridSpan="2">
                  <a:txBody>
                    <a:bodyPr/>
                    <a:lstStyle/>
                    <a:p>
                      <a:pPr algn="ctr"/>
                      <a:endParaRPr lang="en-US" sz="110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EPYC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effectLst/>
                        </a:rPr>
                        <a:t>High-perf.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64</a:t>
                      </a:r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✘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✔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F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✔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F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 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✘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A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✔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F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✔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0541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546" y="499506"/>
            <a:ext cx="8701869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Processor brands, logos and supported technologies of the Zen series</a:t>
            </a:r>
            <a:r>
              <a:rPr lang="hu-HU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hu-HU" dirty="0" smtClean="0">
                <a:latin typeface="+mj-lt"/>
              </a:rPr>
              <a:t>[</a:t>
            </a:r>
            <a:r>
              <a:rPr lang="en-US" dirty="0" smtClean="0">
                <a:latin typeface="+mj-lt"/>
              </a:rPr>
              <a:t>8</a:t>
            </a:r>
            <a:r>
              <a:rPr lang="hu-HU" dirty="0" smtClean="0">
                <a:latin typeface="+mj-lt"/>
              </a:rPr>
              <a:t>]</a:t>
            </a:r>
            <a:endParaRPr lang="en-US" dirty="0" smtClean="0">
              <a:latin typeface="+mj-lt"/>
            </a:endParaRPr>
          </a:p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latin typeface="+mj-lt"/>
              </a:rPr>
              <a:t>(Main technologies are discussed in Section 2.1.1)</a:t>
            </a:r>
            <a:endParaRPr lang="en-US" dirty="0">
              <a:latin typeface="+mj-lt"/>
            </a:endParaRPr>
          </a:p>
        </p:txBody>
      </p:sp>
      <p:pic>
        <p:nvPicPr>
          <p:cNvPr id="6" name="Picture 2" descr="amd ryzen 3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7" y="2273296"/>
            <a:ext cx="972000" cy="58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amd ryzen 5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1" y="2873824"/>
            <a:ext cx="988656" cy="57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md ryzen 7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0" y="3479118"/>
            <a:ext cx="989018" cy="59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amd ryzen 9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0" y="4094922"/>
            <a:ext cx="989017" cy="62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ryzen threadripper 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6" y="4976837"/>
            <a:ext cx="992831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amd epyc 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6" y="5825704"/>
            <a:ext cx="958362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091" y="6487426"/>
            <a:ext cx="852265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SMT: Symmetrical </a:t>
            </a:r>
            <a:r>
              <a:rPr lang="en-US" sz="1300" dirty="0" err="1" smtClean="0"/>
              <a:t>MultiThreading</a:t>
            </a:r>
            <a:r>
              <a:rPr lang="en-US" sz="1300" dirty="0" smtClean="0"/>
              <a:t>   XFR: Extended Frequency Range   IGP: Integrated GPU   MP: Multiprocessor</a:t>
            </a:r>
          </a:p>
          <a:p>
            <a:r>
              <a:rPr lang="en-US" sz="1300" dirty="0" smtClean="0"/>
              <a:t>  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12654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6819" name="Group 3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7876"/>
              </p:ext>
            </p:extLst>
          </p:nvPr>
        </p:nvGraphicFramePr>
        <p:xfrm>
          <a:off x="49341" y="1289796"/>
          <a:ext cx="9094659" cy="5129184"/>
        </p:xfrm>
        <a:graphic>
          <a:graphicData uri="http://schemas.openxmlformats.org/drawingml/2006/table">
            <a:tbl>
              <a:tblPr/>
              <a:tblGrid>
                <a:gridCol w="288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4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04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95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35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48051">
                  <a:extLst>
                    <a:ext uri="{9D8B030D-6E8A-4147-A177-3AD203B41FA5}">
                      <a16:colId xmlns:a16="http://schemas.microsoft.com/office/drawing/2014/main" val="351057884"/>
                    </a:ext>
                  </a:extLst>
                </a:gridCol>
              </a:tblGrid>
              <a:tr h="4553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     Core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Zen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Zen+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Zen2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Zen3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05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Technology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12 nm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 nm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 nm+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945045"/>
                  </a:ext>
                </a:extLst>
              </a:tr>
              <a:tr h="27005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Launched in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7-2018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8-2019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2019-2020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2020-2021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528244"/>
                  </a:ext>
                </a:extLst>
              </a:tr>
              <a:tr h="45010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2P servers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~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120-240 W)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EPYC 7xx1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(Naples arch.)</a:t>
                      </a:r>
                      <a:endParaRPr kumimoji="0" lang="hu-H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EPYC 7xx2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(Rome arch.)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EPYC  7xx3?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(Milan arch.)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104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1P servers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~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120-240 W)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EPYC 7xx1P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(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Naples arch.)</a:t>
                      </a:r>
                      <a:endParaRPr kumimoji="0" lang="hu-H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EPYC 7xx2P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(Rome arch.)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EPYC  7xx3?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(Milan arch.)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52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HEDTs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vert="vert2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HEDTs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(~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95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-12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ThreadRipper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19x0X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Whitehaven arch.)</a:t>
                      </a:r>
                      <a:endParaRPr kumimoji="0" lang="hu-H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ThreadRipper</a:t>
                      </a: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29x0X/WX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(Colfax arch.)</a:t>
                      </a:r>
                      <a:endParaRPr kumimoji="0" lang="hu-H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ThreadRipper</a:t>
                      </a:r>
                      <a:r>
                        <a:rPr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 fontAlgn="t"/>
                      <a:r>
                        <a:rPr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39x0X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(Castle Peak arch.</a:t>
                      </a:r>
                      <a:r>
                        <a:rPr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200" b="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ThreadRipper</a:t>
                      </a:r>
                      <a:r>
                        <a:rPr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 fontAlgn="t"/>
                      <a:r>
                        <a:rPr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49x0X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(Genesis Peak a.)</a:t>
                      </a:r>
                      <a:endParaRPr lang="en-US" sz="1200" b="0" i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8315">
                <a:tc rowSpan="2">
                  <a:txBody>
                    <a:bodyPr/>
                    <a:lstStyle/>
                    <a:p>
                      <a:endParaRPr lang="hu-HU"/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GPU-less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~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65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-95 W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Ryzen 7/5/3 1xxx/X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Summit Ridge a.)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Ryzen 7/5 2xxx/X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Pinnacle Ridge arch.)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Ryzen 9/7/5/3 3xxx/X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(Matisse arch.)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Ryzen 9/7/5/3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4xxxX (Vermeer a.)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41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APUs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~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35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-65 W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Ryzen 5/3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2x00G/GE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(Raven Ridge arch.)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Ryzen 5/3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3xxx/G/GE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(Picasso arch.) </a:t>
                      </a:r>
                      <a:endParaRPr kumimoji="0" lang="hu-H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Ryzen 7/5/3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4xx0G/GE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(Renoir arch.)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648749"/>
                  </a:ext>
                </a:extLst>
              </a:tr>
              <a:tr h="63228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Mainstream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(~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35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55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Ryzen 7/5/3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2x00H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(Raven Ridge arch.)</a:t>
                      </a:r>
                      <a:endParaRPr kumimoji="0" lang="hu-H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Ryzen 7/5/3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3x00H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(Picasso arch.)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Ryzen 9/7/5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4xx0H/HS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(Renoir arch.)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Ryzen 9/7/5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5xx0H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(Cezanne arch.)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32285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Ultra portable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(~10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-25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Ryzen 7/5/3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2xx0U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(Raven Ridge arch.)</a:t>
                      </a:r>
                      <a:endParaRPr kumimoji="0" lang="hu-H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Ryzen 7/5/3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3xx0U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(Picasso arch.)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Ryzen 7/5/3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4xx0U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(Renoir arch.)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Ryzen 7/5/3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5xx0U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(Cezanne arch.)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16573" name="Text Box 125"/>
          <p:cNvSpPr txBox="1">
            <a:spLocks noChangeArrowheads="1"/>
          </p:cNvSpPr>
          <p:nvPr/>
        </p:nvSpPr>
        <p:spPr bwMode="auto">
          <a:xfrm rot="16200000">
            <a:off x="-140428" y="4314281"/>
            <a:ext cx="647041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DTs</a:t>
            </a:r>
            <a:endParaRPr lang="en-US" sz="12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16574" name="Text Box 126"/>
          <p:cNvSpPr txBox="1">
            <a:spLocks noChangeArrowheads="1"/>
          </p:cNvSpPr>
          <p:nvPr/>
        </p:nvSpPr>
        <p:spPr bwMode="auto">
          <a:xfrm rot="16200000">
            <a:off x="-375536" y="5688576"/>
            <a:ext cx="1134534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Notebooks</a:t>
            </a:r>
            <a:endParaRPr lang="en-US" sz="12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16575" name="Text Box 127"/>
          <p:cNvSpPr txBox="1">
            <a:spLocks noChangeArrowheads="1"/>
          </p:cNvSpPr>
          <p:nvPr/>
        </p:nvSpPr>
        <p:spPr bwMode="auto">
          <a:xfrm rot="16200000">
            <a:off x="-267840" y="2631100"/>
            <a:ext cx="906759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Servers</a:t>
            </a:r>
          </a:p>
        </p:txBody>
      </p:sp>
      <p:sp>
        <p:nvSpPr>
          <p:cNvPr id="9" name="Rectangle 134"/>
          <p:cNvSpPr>
            <a:spLocks noChangeArrowheads="1"/>
          </p:cNvSpPr>
          <p:nvPr/>
        </p:nvSpPr>
        <p:spPr bwMode="auto">
          <a:xfrm>
            <a:off x="60183" y="504292"/>
            <a:ext cx="82707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Brand </a:t>
            </a:r>
            <a:r>
              <a:rPr lang="en-US" dirty="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names </a:t>
            </a:r>
            <a:r>
              <a:rPr lang="hu-HU" dirty="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</a:t>
            </a:r>
            <a:r>
              <a:rPr lang="en-US" dirty="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AMD’s Zen-based (Family 17h-based) processor lines</a:t>
            </a:r>
            <a:endParaRPr lang="en-US" dirty="0">
              <a:solidFill>
                <a:srgbClr val="3333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1600" dirty="0"/>
              <a:t>1. </a:t>
            </a:r>
            <a:r>
              <a:rPr lang="en-US" sz="1600" dirty="0"/>
              <a:t>Introduction</a:t>
            </a:r>
            <a:r>
              <a:rPr lang="hu-HU" sz="1600" dirty="0"/>
              <a:t> </a:t>
            </a:r>
            <a:r>
              <a:rPr lang="hu-HU" sz="1600" dirty="0" smtClean="0"/>
              <a:t>(</a:t>
            </a:r>
            <a:r>
              <a:rPr lang="en-US" sz="1600" dirty="0" smtClean="0"/>
              <a:t>14</a:t>
            </a:r>
            <a:r>
              <a:rPr lang="hu-HU" sz="1600" dirty="0" smtClean="0"/>
              <a:t>)</a:t>
            </a:r>
            <a:endParaRPr lang="hu-HU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29005" y="6518586"/>
            <a:ext cx="7081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 smtClean="0">
                <a:latin typeface="+mj-lt"/>
              </a:rPr>
              <a:t>APU: Accelerated Processing Unit (CPU +GPU)   TDP: Thermal Design Power</a:t>
            </a:r>
          </a:p>
        </p:txBody>
      </p:sp>
    </p:spTree>
    <p:extLst>
      <p:ext uri="{BB962C8B-B14F-4D97-AF65-F5344CB8AC3E}">
        <p14:creationId xmlns:p14="http://schemas.microsoft.com/office/powerpoint/2010/main" val="93806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1. </a:t>
            </a:r>
            <a:r>
              <a:rPr lang="en-US" sz="1600" dirty="0"/>
              <a:t>Introduction</a:t>
            </a:r>
            <a:r>
              <a:rPr lang="hu-HU" sz="1600" dirty="0"/>
              <a:t> </a:t>
            </a:r>
            <a:r>
              <a:rPr lang="hu-HU" sz="1600" dirty="0" smtClean="0"/>
              <a:t>(</a:t>
            </a:r>
            <a:r>
              <a:rPr lang="en-US" sz="1600" dirty="0" smtClean="0"/>
              <a:t>15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639557"/>
              </p:ext>
            </p:extLst>
          </p:nvPr>
        </p:nvGraphicFramePr>
        <p:xfrm>
          <a:off x="1287027" y="1309038"/>
          <a:ext cx="6569946" cy="3388090"/>
        </p:xfrm>
        <a:graphic>
          <a:graphicData uri="http://schemas.openxmlformats.org/drawingml/2006/table">
            <a:tbl>
              <a:tblPr/>
              <a:tblGrid>
                <a:gridCol w="2189982">
                  <a:extLst>
                    <a:ext uri="{9D8B030D-6E8A-4147-A177-3AD203B41FA5}">
                      <a16:colId xmlns:a16="http://schemas.microsoft.com/office/drawing/2014/main" val="3889004690"/>
                    </a:ext>
                  </a:extLst>
                </a:gridCol>
                <a:gridCol w="2189982">
                  <a:extLst>
                    <a:ext uri="{9D8B030D-6E8A-4147-A177-3AD203B41FA5}">
                      <a16:colId xmlns:a16="http://schemas.microsoft.com/office/drawing/2014/main" val="607993436"/>
                    </a:ext>
                  </a:extLst>
                </a:gridCol>
                <a:gridCol w="2189982">
                  <a:extLst>
                    <a:ext uri="{9D8B030D-6E8A-4147-A177-3AD203B41FA5}">
                      <a16:colId xmlns:a16="http://schemas.microsoft.com/office/drawing/2014/main" val="638570390"/>
                    </a:ext>
                  </a:extLst>
                </a:gridCol>
              </a:tblGrid>
              <a:tr h="3188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Family17h 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Processor</a:t>
                      </a:r>
                    </a:p>
                  </a:txBody>
                  <a:tcPr marL="72999" marR="72999" marT="36500" marB="36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Core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72999" marR="72999" marT="36500" marB="36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Family Model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72999" marR="72999" marT="36500" marB="36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267546"/>
                  </a:ext>
                </a:extLst>
              </a:tr>
              <a:tr h="55644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Whitehaven</a:t>
                      </a:r>
                      <a:r>
                        <a:rPr lang="en-US" sz="1400" dirty="0"/>
                        <a:t/>
                      </a:r>
                      <a:br>
                        <a:rPr lang="en-US" sz="1400" dirty="0"/>
                      </a:br>
                      <a:r>
                        <a:rPr lang="en-US" sz="1400" dirty="0" smtClean="0"/>
                        <a:t>Naples</a:t>
                      </a:r>
                      <a:endParaRPr lang="en-US" sz="1400" dirty="0"/>
                    </a:p>
                  </a:txBody>
                  <a:tcPr marL="72999" marR="72999" marT="36500" marB="36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Zen</a:t>
                      </a:r>
                    </a:p>
                  </a:txBody>
                  <a:tcPr marL="72999" marR="72999" marT="36500" marB="36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1h</a:t>
                      </a:r>
                    </a:p>
                  </a:txBody>
                  <a:tcPr marL="72999" marR="72999" marT="36500" marB="36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810962"/>
                  </a:ext>
                </a:extLst>
              </a:tr>
              <a:tr h="3188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Raven Ridge</a:t>
                      </a:r>
                    </a:p>
                  </a:txBody>
                  <a:tcPr marL="72999" marR="72999" marT="36500" marB="36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Zen</a:t>
                      </a:r>
                      <a:endParaRPr lang="en-US" sz="1400" dirty="0"/>
                    </a:p>
                  </a:txBody>
                  <a:tcPr marL="72999" marR="72999" marT="36500" marB="36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11h</a:t>
                      </a:r>
                    </a:p>
                  </a:txBody>
                  <a:tcPr marL="72999" marR="72999" marT="36500" marB="36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153912"/>
                  </a:ext>
                </a:extLst>
              </a:tr>
              <a:tr h="36200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Pinaccle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smtClean="0"/>
                        <a:t>Ridge</a:t>
                      </a:r>
                      <a:endParaRPr lang="en-US" sz="1400" dirty="0"/>
                    </a:p>
                  </a:txBody>
                  <a:tcPr marL="72999" marR="72999" marT="36500" marB="36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Zen+</a:t>
                      </a:r>
                    </a:p>
                  </a:txBody>
                  <a:tcPr marL="72999" marR="72999" marT="36500" marB="36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8h</a:t>
                      </a:r>
                    </a:p>
                  </a:txBody>
                  <a:tcPr marL="72999" marR="72999" marT="36500" marB="36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3104845"/>
                  </a:ext>
                </a:extLst>
              </a:tr>
              <a:tr h="3188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Picasso</a:t>
                      </a:r>
                    </a:p>
                  </a:txBody>
                  <a:tcPr marL="72999" marR="72999" marT="36500" marB="36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Zen+</a:t>
                      </a:r>
                    </a:p>
                  </a:txBody>
                  <a:tcPr marL="72999" marR="72999" marT="36500" marB="36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18h</a:t>
                      </a:r>
                    </a:p>
                  </a:txBody>
                  <a:tcPr marL="72999" marR="72999" marT="36500" marB="36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200526"/>
                  </a:ext>
                </a:extLst>
              </a:tr>
              <a:tr h="55644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Castle </a:t>
                      </a:r>
                      <a:r>
                        <a:rPr lang="en-US" sz="1400" dirty="0" smtClean="0"/>
                        <a:t>Peak </a:t>
                      </a:r>
                    </a:p>
                    <a:p>
                      <a:pPr algn="ctr"/>
                      <a:r>
                        <a:rPr lang="en-US" sz="1400" dirty="0" smtClean="0"/>
                        <a:t>Rome</a:t>
                      </a:r>
                      <a:endParaRPr lang="en-US" sz="1400" dirty="0"/>
                    </a:p>
                  </a:txBody>
                  <a:tcPr marL="72999" marR="72999" marT="36500" marB="36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Zen 2</a:t>
                      </a:r>
                    </a:p>
                  </a:txBody>
                  <a:tcPr marL="72999" marR="72999" marT="36500" marB="36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31h</a:t>
                      </a:r>
                    </a:p>
                  </a:txBody>
                  <a:tcPr marL="72999" marR="72999" marT="36500" marB="36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010670"/>
                  </a:ext>
                </a:extLst>
              </a:tr>
              <a:tr h="3188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Renoir</a:t>
                      </a:r>
                    </a:p>
                  </a:txBody>
                  <a:tcPr marL="72999" marR="72999" marT="36500" marB="36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Zen 2</a:t>
                      </a:r>
                    </a:p>
                  </a:txBody>
                  <a:tcPr marL="72999" marR="72999" marT="36500" marB="36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60h-67h</a:t>
                      </a:r>
                      <a:endParaRPr lang="en-US" sz="1400" dirty="0"/>
                    </a:p>
                  </a:txBody>
                  <a:tcPr marL="72999" marR="72999" marT="36500" marB="36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024206"/>
                  </a:ext>
                </a:extLst>
              </a:tr>
              <a:tr h="3188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Lucienne</a:t>
                      </a:r>
                      <a:r>
                        <a:rPr lang="en-US" sz="1400" dirty="0"/>
                        <a:t>?</a:t>
                      </a:r>
                    </a:p>
                  </a:txBody>
                  <a:tcPr marL="72999" marR="72999" marT="36500" marB="36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Zen 2</a:t>
                      </a:r>
                    </a:p>
                  </a:txBody>
                  <a:tcPr marL="72999" marR="72999" marT="36500" marB="36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67h?</a:t>
                      </a:r>
                    </a:p>
                  </a:txBody>
                  <a:tcPr marL="72999" marR="72999" marT="36500" marB="36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66837"/>
                  </a:ext>
                </a:extLst>
              </a:tr>
              <a:tr h="3188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Matisse</a:t>
                      </a:r>
                    </a:p>
                  </a:txBody>
                  <a:tcPr marL="72999" marR="72999" marT="36500" marB="36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Zen 2</a:t>
                      </a:r>
                    </a:p>
                  </a:txBody>
                  <a:tcPr marL="72999" marR="72999" marT="36500" marB="36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71h</a:t>
                      </a:r>
                    </a:p>
                  </a:txBody>
                  <a:tcPr marL="72999" marR="72999" marT="36500" marB="36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3959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438" y="505210"/>
            <a:ext cx="487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Family 17h model designations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118</a:t>
            </a:r>
            <a:r>
              <a:rPr lang="en-US" dirty="0" smtClean="0">
                <a:latin typeface="+mj-lt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126603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6819" name="Group 3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177153"/>
              </p:ext>
            </p:extLst>
          </p:nvPr>
        </p:nvGraphicFramePr>
        <p:xfrm>
          <a:off x="50558" y="1328291"/>
          <a:ext cx="9045317" cy="5261428"/>
        </p:xfrm>
        <a:graphic>
          <a:graphicData uri="http://schemas.openxmlformats.org/drawingml/2006/table">
            <a:tbl>
              <a:tblPr/>
              <a:tblGrid>
                <a:gridCol w="287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2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9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53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7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4166">
                  <a:extLst>
                    <a:ext uri="{9D8B030D-6E8A-4147-A177-3AD203B41FA5}">
                      <a16:colId xmlns:a16="http://schemas.microsoft.com/office/drawing/2014/main" val="351057884"/>
                    </a:ext>
                  </a:extLst>
                </a:gridCol>
              </a:tblGrid>
              <a:tr h="4041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      Core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Zen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Zen+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Zen2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Zen3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14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Technology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14 nm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 nm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 nm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 nm+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945045"/>
                  </a:ext>
                </a:extLst>
              </a:tr>
              <a:tr h="262144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 Launched in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7-2018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8-2019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2019-2020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2020-2021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542125"/>
                  </a:ext>
                </a:extLst>
              </a:tr>
              <a:tr h="45439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2P servers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Verdana" panose="020B0604030504040204" pitchFamily="34" charset="0"/>
                        </a:rPr>
                        <a:t>~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120-240 W)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EPYC 7xx1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(32C/64T)</a:t>
                      </a:r>
                      <a:endParaRPr kumimoji="0" lang="hu-H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EPYC 7xx2 (64C/128T)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EPYC 7xx3? 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390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1P servers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Verdana" panose="020B0604030504040204" pitchFamily="34" charset="0"/>
                        </a:rPr>
                        <a:t>~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120-240 W)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EPYC 7xx1P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(32C/64T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</a:t>
                      </a:r>
                      <a:endParaRPr kumimoji="0" lang="hu-H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EPYC 7xx2P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(64C/128T)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EPYC 7xx3? 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86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HEDTs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vert="vert2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HEDTs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(~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95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-12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Threadripper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19x0X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16C/32T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Threadripper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29x0X/WX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32C/64T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Threadripper</a:t>
                      </a:r>
                      <a:r>
                        <a:rPr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 fontAlgn="t"/>
                      <a:r>
                        <a:rPr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39x0X</a:t>
                      </a:r>
                    </a:p>
                    <a:p>
                      <a:pPr algn="ctr" fontAlgn="t"/>
                      <a:r>
                        <a:rPr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64C/128T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Threadripper</a:t>
                      </a:r>
                      <a:r>
                        <a:rPr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 fontAlgn="t"/>
                      <a:r>
                        <a:rPr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49x0X</a:t>
                      </a:r>
                    </a:p>
                    <a:p>
                      <a:pPr algn="ctr" fontAlgn="t"/>
                      <a:r>
                        <a:rPr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64C/128T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4503">
                <a:tc rowSpan="2">
                  <a:txBody>
                    <a:bodyPr/>
                    <a:lstStyle/>
                    <a:p>
                      <a:endParaRPr lang="hu-HU" sz="1200"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GPU-less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Verdana" panose="020B0604030504040204" pitchFamily="34" charset="0"/>
                        </a:rPr>
                        <a:t>~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Verdana" panose="020B0604030504040204" pitchFamily="34" charset="0"/>
                        </a:rPr>
                        <a:t>6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5-95 W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Ryzen 7/5/3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1x00/X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8C/16T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Ryzen 7/5/3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2x00/X/E/AF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8C/16T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 /7/5/3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3xx0X/XT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16C/32T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 9/7/5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4xx0?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69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+mj-lt"/>
                        </a:rPr>
                        <a:t>APU</a:t>
                      </a:r>
                    </a:p>
                    <a:p>
                      <a:pPr algn="ctr"/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Verdana" panose="020B0604030504040204" pitchFamily="34" charset="0"/>
                        </a:rPr>
                        <a:t>~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Verdana" panose="020B0604030504040204" pitchFamily="34" charset="0"/>
                        </a:rPr>
                        <a:t>3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5-65 W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</a:t>
                      </a:r>
                      <a:endParaRPr lang="en-US" sz="1200" b="1" dirty="0"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Ryzen 5/3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2x00G/GE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4C/8T+G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Ryzen 5/3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3x00G/GE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4C/8T+G</a:t>
                      </a:r>
                      <a:endParaRPr kumimoji="0" lang="hu-H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Ryzen 7/5/3 4xx0G/GE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8C/16T+G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430398"/>
                  </a:ext>
                </a:extLst>
              </a:tr>
              <a:tr h="61375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Mainstream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(~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35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55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Ryzen 7/5/3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2x00H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4C/8T+G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 7/5/3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3x00G/GE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4C/8T+G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 9/7/5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4xx0H/S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8C/16T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 9/7/5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5xx0H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?C/T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13756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Ultra portable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(~10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-25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Ryzen 7/5/3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2x00U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4C/8T+G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 7/5/3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3xx0U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4C/8T+G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 7/5/3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4xx0U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8C/16T+G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 7/5/3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4xx0U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?C/T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16573" name="Text Box 125"/>
          <p:cNvSpPr txBox="1">
            <a:spLocks noChangeArrowheads="1"/>
          </p:cNvSpPr>
          <p:nvPr/>
        </p:nvSpPr>
        <p:spPr bwMode="auto">
          <a:xfrm rot="16200000">
            <a:off x="-154662" y="4536483"/>
            <a:ext cx="689618" cy="28620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DTs</a:t>
            </a:r>
            <a:endParaRPr lang="en-US" sz="12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16574" name="Text Box 126"/>
          <p:cNvSpPr txBox="1">
            <a:spLocks noChangeArrowheads="1"/>
          </p:cNvSpPr>
          <p:nvPr/>
        </p:nvSpPr>
        <p:spPr bwMode="auto">
          <a:xfrm rot="16200000">
            <a:off x="-375535" y="5746327"/>
            <a:ext cx="1134534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Notebooks</a:t>
            </a:r>
            <a:endParaRPr lang="en-US" sz="12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16575" name="Text Box 127"/>
          <p:cNvSpPr txBox="1">
            <a:spLocks noChangeArrowheads="1"/>
          </p:cNvSpPr>
          <p:nvPr/>
        </p:nvSpPr>
        <p:spPr bwMode="auto">
          <a:xfrm rot="16200000">
            <a:off x="-267840" y="2611850"/>
            <a:ext cx="906759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Servers</a:t>
            </a:r>
          </a:p>
        </p:txBody>
      </p:sp>
      <p:sp>
        <p:nvSpPr>
          <p:cNvPr id="9" name="Rectangle 134"/>
          <p:cNvSpPr>
            <a:spLocks noChangeArrowheads="1"/>
          </p:cNvSpPr>
          <p:nvPr/>
        </p:nvSpPr>
        <p:spPr bwMode="auto">
          <a:xfrm>
            <a:off x="60183" y="504292"/>
            <a:ext cx="89720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Max. core/thread counts of AMD’s Zen-based (Family 17h) processor lines</a:t>
            </a:r>
            <a:endParaRPr lang="en-US" dirty="0">
              <a:solidFill>
                <a:srgbClr val="3333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1600" dirty="0"/>
              <a:t>1. </a:t>
            </a:r>
            <a:r>
              <a:rPr lang="en-US" sz="1600" dirty="0"/>
              <a:t>Introduction</a:t>
            </a:r>
            <a:r>
              <a:rPr lang="hu-HU" sz="1600" dirty="0"/>
              <a:t> </a:t>
            </a:r>
            <a:r>
              <a:rPr lang="hu-HU" sz="1600" dirty="0" smtClean="0"/>
              <a:t>(</a:t>
            </a:r>
            <a:r>
              <a:rPr lang="en-US" sz="1600" dirty="0" smtClean="0"/>
              <a:t>16</a:t>
            </a:r>
            <a:r>
              <a:rPr lang="hu-HU" sz="1600" dirty="0" smtClean="0"/>
              <a:t>)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292121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654052" y="2367261"/>
            <a:ext cx="7994650" cy="417041"/>
            <a:chOff x="699" y="1634"/>
            <a:chExt cx="4448" cy="300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1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.</a:t>
              </a: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Introduction</a:t>
              </a: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699" y="1634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650876" y="2826737"/>
            <a:ext cx="7997825" cy="411480"/>
            <a:chOff x="699" y="1638"/>
            <a:chExt cx="4448" cy="366"/>
          </a:xfrm>
        </p:grpSpPr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2.</a:t>
              </a: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The Zen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core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16"/>
          <p:cNvGrpSpPr>
            <a:grpSpLocks/>
          </p:cNvGrpSpPr>
          <p:nvPr/>
        </p:nvGrpSpPr>
        <p:grpSpPr bwMode="auto">
          <a:xfrm>
            <a:off x="651512" y="3740646"/>
            <a:ext cx="7997189" cy="422276"/>
            <a:chOff x="702" y="1632"/>
            <a:chExt cx="4445" cy="266"/>
          </a:xfrm>
        </p:grpSpPr>
        <p:sp>
          <p:nvSpPr>
            <p:cNvPr id="11" name="AutoShape 17"/>
            <p:cNvSpPr>
              <a:spLocks noChangeArrowheads="1"/>
            </p:cNvSpPr>
            <p:nvPr/>
          </p:nvSpPr>
          <p:spPr bwMode="auto">
            <a:xfrm>
              <a:off x="951" y="1638"/>
              <a:ext cx="4196" cy="260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4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. Introduction to the Infinity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Fabric</a:t>
              </a:r>
            </a:p>
          </p:txBody>
        </p:sp>
        <p:sp>
          <p:nvSpPr>
            <p:cNvPr id="12" name="Text Box 18"/>
            <p:cNvSpPr txBox="1">
              <a:spLocks noChangeArrowheads="1"/>
            </p:cNvSpPr>
            <p:nvPr/>
          </p:nvSpPr>
          <p:spPr bwMode="auto">
            <a:xfrm>
              <a:off x="702" y="1632"/>
              <a:ext cx="24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0"/>
          <p:cNvGrpSpPr>
            <a:grpSpLocks/>
          </p:cNvGrpSpPr>
          <p:nvPr/>
        </p:nvGrpSpPr>
        <p:grpSpPr bwMode="auto">
          <a:xfrm>
            <a:off x="654052" y="3290665"/>
            <a:ext cx="7994650" cy="412750"/>
            <a:chOff x="699" y="1638"/>
            <a:chExt cx="4448" cy="260"/>
          </a:xfrm>
        </p:grpSpPr>
        <p:sp>
          <p:nvSpPr>
            <p:cNvPr id="14" name="AutoShape 11"/>
            <p:cNvSpPr>
              <a:spLocks noChangeArrowheads="1"/>
            </p:cNvSpPr>
            <p:nvPr/>
          </p:nvSpPr>
          <p:spPr bwMode="auto">
            <a:xfrm>
              <a:off x="951" y="1638"/>
              <a:ext cx="4196" cy="259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3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. Building blocks of Zen-based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processors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699" y="1648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8" name="Group 16"/>
          <p:cNvGrpSpPr>
            <a:grpSpLocks/>
          </p:cNvGrpSpPr>
          <p:nvPr/>
        </p:nvGrpSpPr>
        <p:grpSpPr bwMode="auto">
          <a:xfrm>
            <a:off x="653114" y="4194970"/>
            <a:ext cx="7991856" cy="422276"/>
            <a:chOff x="699" y="1632"/>
            <a:chExt cx="4448" cy="266"/>
          </a:xfrm>
        </p:grpSpPr>
        <p:sp>
          <p:nvSpPr>
            <p:cNvPr id="29" name="AutoShape 17"/>
            <p:cNvSpPr>
              <a:spLocks noChangeArrowheads="1"/>
            </p:cNvSpPr>
            <p:nvPr/>
          </p:nvSpPr>
          <p:spPr bwMode="auto">
            <a:xfrm>
              <a:off x="951" y="1638"/>
              <a:ext cx="4196" cy="260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5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.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References</a:t>
              </a:r>
            </a:p>
          </p:txBody>
        </p:sp>
        <p:sp>
          <p:nvSpPr>
            <p:cNvPr id="30" name="Text Box 18"/>
            <p:cNvSpPr txBox="1">
              <a:spLocks noChangeArrowheads="1"/>
            </p:cNvSpPr>
            <p:nvPr/>
          </p:nvSpPr>
          <p:spPr bwMode="auto">
            <a:xfrm>
              <a:off x="699" y="1632"/>
              <a:ext cx="24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34" name="AutoShape 3"/>
          <p:cNvSpPr>
            <a:spLocks noChangeArrowheads="1"/>
          </p:cNvSpPr>
          <p:nvPr/>
        </p:nvSpPr>
        <p:spPr bwMode="auto">
          <a:xfrm>
            <a:off x="567891" y="1231065"/>
            <a:ext cx="8107798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AMD’s 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Zen processor family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(Family 17h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29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508" y="499036"/>
            <a:ext cx="3876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rgbClr val="2D2D8A"/>
                </a:solidFill>
                <a:latin typeface="+mj-lt"/>
              </a:rPr>
              <a:t>AMD’s 1S/2S EPYC server lines</a:t>
            </a:r>
            <a:endParaRPr lang="en-US" dirty="0">
              <a:solidFill>
                <a:srgbClr val="2D2D8A"/>
              </a:solidFill>
              <a:latin typeface="+mj-lt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141314"/>
              </p:ext>
            </p:extLst>
          </p:nvPr>
        </p:nvGraphicFramePr>
        <p:xfrm>
          <a:off x="13446" y="1171165"/>
          <a:ext cx="9100631" cy="55147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4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7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5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35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8534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+mj-lt"/>
                        </a:rPr>
                        <a:t>1. gen.</a:t>
                      </a:r>
                      <a:r>
                        <a:rPr lang="en-US" sz="1300" b="1" baseline="0" dirty="0" smtClean="0">
                          <a:latin typeface="+mj-lt"/>
                        </a:rPr>
                        <a:t> </a:t>
                      </a:r>
                      <a:r>
                        <a:rPr lang="en-US" sz="1300" b="1" dirty="0" smtClean="0">
                          <a:latin typeface="+mj-lt"/>
                        </a:rPr>
                        <a:t>EPYC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+mj-lt"/>
                        </a:rPr>
                        <a:t>2. gen. EPYC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922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Architectures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Naples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Rome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6205989"/>
                  </a:ext>
                </a:extLst>
              </a:tr>
              <a:tr h="30392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 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 Technology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Zen / 14 nm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Zen2 / 7 mm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851318"/>
                  </a:ext>
                </a:extLst>
              </a:tr>
              <a:tr h="303922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Launched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06/2017-11/2018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08/2019 -09/2019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4835812"/>
                  </a:ext>
                </a:extLst>
              </a:tr>
              <a:tr h="74046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Launched </a:t>
                      </a:r>
                      <a:endParaRPr lang="en-US" sz="1300" dirty="0" smtClean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Models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EPYC 7xx1 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(2S</a:t>
                      </a:r>
                      <a:r>
                        <a:rPr lang="en-US" sz="1300" baseline="0" dirty="0" smtClean="0">
                          <a:latin typeface="+mj-lt"/>
                        </a:rPr>
                        <a:t> server)</a:t>
                      </a:r>
                    </a:p>
                    <a:p>
                      <a:pPr algn="ctr"/>
                      <a:r>
                        <a:rPr lang="en-US" sz="1300" baseline="0" dirty="0" smtClean="0">
                          <a:latin typeface="+mj-lt"/>
                        </a:rPr>
                        <a:t>EPYC 7xx1P</a:t>
                      </a:r>
                    </a:p>
                    <a:p>
                      <a:pPr algn="ctr"/>
                      <a:r>
                        <a:rPr lang="en-US" sz="1300" baseline="0" dirty="0" smtClean="0">
                          <a:latin typeface="+mj-lt"/>
                        </a:rPr>
                        <a:t>(1S server)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EPYC 7xx2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(2S server)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EPYC 7xx2P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(1S server)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5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Layout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MCM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</a:t>
                      </a:r>
                      <a:r>
                        <a:rPr lang="en-US" sz="1300" dirty="0" err="1">
                          <a:latin typeface="+mj-lt"/>
                        </a:rPr>
                        <a:t>4x</a:t>
                      </a:r>
                      <a:r>
                        <a:rPr lang="en-US" sz="1300" dirty="0">
                          <a:latin typeface="+mj-lt"/>
                        </a:rPr>
                        <a:t> Zeppelin die)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MCM (up to 8 CCD dies and</a:t>
                      </a:r>
                    </a:p>
                    <a:p>
                      <a:pPr algn="ctr"/>
                      <a:r>
                        <a:rPr lang="en-US" sz="1300" baseline="0" dirty="0" smtClean="0">
                          <a:latin typeface="+mj-lt"/>
                        </a:rPr>
                        <a:t>one IO die)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65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Integrated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No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256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Core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8/16/24/32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 to 64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967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919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Mem. channels/rate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8xDDR4-2666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8xDDR4-3200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853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dirty="0" smtClean="0">
                          <a:latin typeface="+mj-lt"/>
                        </a:rPr>
                        <a:t> lanes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1S: 128x</a:t>
                      </a:r>
                      <a:r>
                        <a:rPr lang="en-US" sz="1300" baseline="0" dirty="0" smtClean="0">
                          <a:latin typeface="+mj-lt"/>
                        </a:rPr>
                        <a:t> </a:t>
                      </a:r>
                      <a:r>
                        <a:rPr lang="en-US" sz="1300" baseline="0" dirty="0" err="1" smtClean="0">
                          <a:latin typeface="+mj-lt"/>
                        </a:rPr>
                        <a:t>PCIe</a:t>
                      </a:r>
                      <a:r>
                        <a:rPr lang="en-US" sz="1300" baseline="0" dirty="0" smtClean="0">
                          <a:latin typeface="+mj-lt"/>
                        </a:rPr>
                        <a:t> 3.0 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2S: 64x </a:t>
                      </a:r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dirty="0" smtClean="0">
                          <a:latin typeface="+mj-lt"/>
                        </a:rPr>
                        <a:t> 3.0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128x </a:t>
                      </a:r>
                      <a:r>
                        <a:rPr lang="en-US" sz="13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4.0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256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TDP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120-180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120-240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107235"/>
                  </a:ext>
                </a:extLst>
              </a:tr>
              <a:tr h="26608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SP3 </a:t>
                      </a:r>
                      <a:r>
                        <a:rPr lang="en-US" sz="1300" dirty="0" smtClean="0">
                          <a:latin typeface="+mj-lt"/>
                        </a:rPr>
                        <a:t>(LGA 4094</a:t>
                      </a:r>
                      <a:r>
                        <a:rPr lang="en-US" sz="1300" dirty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SP3 (LGA 4094)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256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Chipset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 chipset, </a:t>
                      </a:r>
                      <a:r>
                        <a:rPr lang="en-US" sz="1300" dirty="0" err="1">
                          <a:latin typeface="+mj-lt"/>
                        </a:rPr>
                        <a:t>SOC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No chipset, </a:t>
                      </a:r>
                      <a:r>
                        <a:rPr lang="en-US" sz="1300" dirty="0" err="1" smtClean="0">
                          <a:latin typeface="+mj-lt"/>
                        </a:rPr>
                        <a:t>SoC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827285"/>
                  </a:ext>
                </a:extLst>
              </a:tr>
            </a:tbl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1. Introduction </a:t>
            </a:r>
            <a:r>
              <a:rPr lang="en-US" sz="1600" dirty="0" smtClean="0"/>
              <a:t>(17)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8199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508" y="499036"/>
            <a:ext cx="3874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HEDT lines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448527"/>
              </p:ext>
            </p:extLst>
          </p:nvPr>
        </p:nvGraphicFramePr>
        <p:xfrm>
          <a:off x="13446" y="1147168"/>
          <a:ext cx="9100631" cy="5683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4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25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65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913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2802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1. gen.</a:t>
                      </a:r>
                    </a:p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Threadripper</a:t>
                      </a:r>
                      <a:r>
                        <a:rPr lang="en-US" sz="1300" dirty="0" smtClean="0">
                          <a:latin typeface="+mj-lt"/>
                        </a:rPr>
                        <a:t> 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2. gen. </a:t>
                      </a:r>
                    </a:p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Threadripper</a:t>
                      </a:r>
                      <a:r>
                        <a:rPr lang="en-US" sz="1300" dirty="0" smtClean="0">
                          <a:latin typeface="+mj-lt"/>
                        </a:rPr>
                        <a:t> 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+mj-lt"/>
                        </a:rPr>
                        <a:t>3.gen. </a:t>
                      </a:r>
                      <a:r>
                        <a:rPr lang="en-US" sz="1300" b="1" dirty="0" err="1" smtClean="0">
                          <a:latin typeface="+mj-lt"/>
                        </a:rPr>
                        <a:t>Threadripper</a:t>
                      </a:r>
                      <a:endParaRPr lang="en-US" sz="1300" b="1" dirty="0" smtClean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802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Architecture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Whitehaven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Pinnacle</a:t>
                      </a:r>
                      <a:r>
                        <a:rPr lang="en-US" sz="1300" baseline="0" dirty="0" smtClean="0">
                          <a:latin typeface="+mj-lt"/>
                        </a:rPr>
                        <a:t> Ridge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Castle Peak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2769934"/>
                  </a:ext>
                </a:extLst>
              </a:tr>
              <a:tr h="36280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 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 Technology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Zen / 14 nm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Zen+ / 12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Zen2 / 7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802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Launched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08/2017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08/2018 / 10/2018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11/2019 - 02/2020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1813537"/>
                  </a:ext>
                </a:extLst>
              </a:tr>
              <a:tr h="36280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Launched </a:t>
                      </a:r>
                      <a:endParaRPr lang="en-US" sz="1300" dirty="0" smtClean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models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1950X/1920X/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1900X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2990WX/2970WX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2950X/2920X </a:t>
                      </a:r>
                      <a:endParaRPr lang="en-US" sz="1300" dirty="0" smtClean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3990X/3970X/3960X</a:t>
                      </a:r>
                    </a:p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39x5WX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851318"/>
                  </a:ext>
                </a:extLst>
              </a:tr>
              <a:tr h="67093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Layout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MCM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(2 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Zeppelin dies)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MCM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(up to 4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 </a:t>
                      </a:r>
                      <a:r>
                        <a:rPr lang="en-US" sz="1300" dirty="0">
                          <a:latin typeface="+mj-lt"/>
                        </a:rPr>
                        <a:t>Zeppelin </a:t>
                      </a:r>
                      <a:r>
                        <a:rPr lang="en-US" sz="1300" dirty="0" smtClean="0">
                          <a:latin typeface="+mj-lt"/>
                        </a:rPr>
                        <a:t>dies)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MCM (4/8 CCD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with 6/8 cores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and one I/O die)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11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Integrated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No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83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Core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8/12/16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12/16/24/32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24/32/64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11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Mem. channels/rate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4xDDR4-2666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4xDDR4-2933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4xDDR4-3200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28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dirty="0" smtClean="0">
                          <a:latin typeface="+mj-lt"/>
                        </a:rPr>
                        <a:t> 3.0 </a:t>
                      </a:r>
                      <a:r>
                        <a:rPr lang="en-US" sz="1300" dirty="0">
                          <a:latin typeface="+mj-lt"/>
                        </a:rPr>
                        <a:t>lanes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64x </a:t>
                      </a:r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dirty="0" smtClean="0">
                          <a:latin typeface="+mj-lt"/>
                        </a:rPr>
                        <a:t> </a:t>
                      </a:r>
                      <a:r>
                        <a:rPr lang="en-US" sz="1300" dirty="0">
                          <a:latin typeface="+mj-lt"/>
                        </a:rPr>
                        <a:t>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64x </a:t>
                      </a:r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dirty="0" smtClean="0">
                          <a:latin typeface="+mj-lt"/>
                        </a:rPr>
                        <a:t> </a:t>
                      </a:r>
                      <a:r>
                        <a:rPr lang="en-US" sz="1300" dirty="0">
                          <a:latin typeface="+mj-lt"/>
                        </a:rPr>
                        <a:t>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64x </a:t>
                      </a:r>
                      <a:r>
                        <a:rPr lang="en-US" sz="13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4.0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251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TDP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180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180/250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280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TR4 (SP3r2)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 (LGA 4094</a:t>
                      </a:r>
                      <a:r>
                        <a:rPr lang="en-US" sz="1300" dirty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TR4 (SP3r2)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 (LGA 4094)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sTRX4 (SP3r3)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 (LGA 4094)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107235"/>
                  </a:ext>
                </a:extLst>
              </a:tr>
              <a:tr h="31763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Chipset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X399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X399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TRX40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1. Introduction </a:t>
            </a:r>
            <a:r>
              <a:rPr lang="en-US" sz="1600" dirty="0" smtClean="0"/>
              <a:t>(18)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8934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1. </a:t>
            </a:r>
            <a:r>
              <a:rPr lang="en-US" sz="1600" dirty="0"/>
              <a:t>Introduction</a:t>
            </a:r>
            <a:r>
              <a:rPr lang="hu-HU" sz="1600" dirty="0"/>
              <a:t> </a:t>
            </a:r>
            <a:r>
              <a:rPr lang="hu-HU" sz="1600" dirty="0" smtClean="0"/>
              <a:t>(</a:t>
            </a:r>
            <a:r>
              <a:rPr lang="en-US" sz="1600" dirty="0" smtClean="0"/>
              <a:t>19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505213"/>
            <a:ext cx="8082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Remarks to the SP3 server socket and the TR4 (SP3r2) HEDT sockets</a:t>
            </a:r>
            <a:r>
              <a:rPr lang="hu-HU" sz="1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hu-HU" sz="1600" dirty="0" smtClean="0">
                <a:latin typeface="+mj-lt"/>
              </a:rPr>
              <a:t>[119]</a:t>
            </a:r>
            <a:r>
              <a:rPr lang="en-US" sz="1600" dirty="0" smtClean="0">
                <a:latin typeface="+mj-lt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6567" y="895151"/>
            <a:ext cx="9001125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Both sockets are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physically identical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but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electrically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incompatible.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As long as socket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SP3</a:t>
            </a:r>
            <a:r>
              <a:rPr lang="en-US" sz="1600" dirty="0" smtClean="0">
                <a:latin typeface="+mj-lt"/>
              </a:rPr>
              <a:t> is used for the 1. or 2. gen.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EPYC</a:t>
            </a:r>
            <a:r>
              <a:rPr lang="en-US" sz="1600" dirty="0" smtClean="0">
                <a:latin typeface="+mj-lt"/>
              </a:rPr>
              <a:t> server line that has a 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</a:t>
            </a:r>
            <a:r>
              <a:rPr lang="en-US" sz="1600" dirty="0" err="1" smtClean="0">
                <a:solidFill>
                  <a:srgbClr val="0070C0"/>
                </a:solidFill>
                <a:latin typeface="+mj-lt"/>
              </a:rPr>
              <a:t>SoC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design </a:t>
            </a:r>
            <a:r>
              <a:rPr lang="en-US" sz="1600" dirty="0" smtClean="0">
                <a:latin typeface="+mj-lt"/>
              </a:rPr>
              <a:t>and thus doesn't require </a:t>
            </a:r>
            <a:r>
              <a:rPr lang="en-US" sz="1600" dirty="0">
                <a:latin typeface="+mj-lt"/>
              </a:rPr>
              <a:t>a chipset, </a:t>
            </a:r>
            <a:r>
              <a:rPr lang="en-US" sz="1600" dirty="0" smtClean="0">
                <a:latin typeface="+mj-lt"/>
              </a:rPr>
              <a:t>socket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TR4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(SP3r2) </a:t>
            </a:r>
            <a:r>
              <a:rPr lang="en-US" sz="1600" dirty="0" smtClean="0">
                <a:latin typeface="+mj-lt"/>
              </a:rPr>
              <a:t>supports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AMD’s 1. or 2. gen. </a:t>
            </a:r>
            <a:r>
              <a:rPr lang="en-US" sz="1600" dirty="0" err="1" smtClean="0">
                <a:solidFill>
                  <a:srgbClr val="0070C0"/>
                </a:solidFill>
                <a:latin typeface="+mj-lt"/>
              </a:rPr>
              <a:t>Threadripper</a:t>
            </a:r>
            <a:r>
              <a:rPr lang="en-US" sz="1600" dirty="0" smtClean="0">
                <a:latin typeface="+mj-lt"/>
              </a:rPr>
              <a:t> line and requires </a:t>
            </a:r>
            <a:r>
              <a:rPr lang="en-US" sz="1600" dirty="0">
                <a:latin typeface="+mj-lt"/>
              </a:rPr>
              <a:t>a </a:t>
            </a:r>
            <a:r>
              <a:rPr lang="en-US" sz="1600" dirty="0" smtClean="0">
                <a:latin typeface="+mj-lt"/>
              </a:rPr>
              <a:t>compatible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chipset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to </a:t>
            </a:r>
            <a:endParaRPr lang="en-US" sz="1600" dirty="0" smtClean="0">
              <a:latin typeface="+mj-lt"/>
            </a:endParaRP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provide </a:t>
            </a:r>
            <a:r>
              <a:rPr lang="en-US" sz="1600" dirty="0">
                <a:latin typeface="+mj-lt"/>
              </a:rPr>
              <a:t>improved </a:t>
            </a:r>
            <a:r>
              <a:rPr lang="en-US" sz="1600" dirty="0" smtClean="0">
                <a:latin typeface="+mj-lt"/>
              </a:rPr>
              <a:t>functionality, e.g. series 300 or 400 chipsets.</a:t>
            </a:r>
          </a:p>
        </p:txBody>
      </p:sp>
    </p:spTree>
    <p:extLst>
      <p:ext uri="{BB962C8B-B14F-4D97-AF65-F5344CB8AC3E}">
        <p14:creationId xmlns:p14="http://schemas.microsoft.com/office/powerpoint/2010/main" val="417729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1. </a:t>
            </a:r>
            <a:r>
              <a:rPr lang="en-US" sz="1600" dirty="0"/>
              <a:t>Introduction</a:t>
            </a:r>
            <a:r>
              <a:rPr lang="hu-HU" sz="1600" dirty="0"/>
              <a:t> </a:t>
            </a:r>
            <a:r>
              <a:rPr lang="hu-HU" sz="1600" dirty="0" smtClean="0"/>
              <a:t>(</a:t>
            </a:r>
            <a:r>
              <a:rPr lang="en-US" sz="1600" dirty="0" smtClean="0"/>
              <a:t>20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195610"/>
              </p:ext>
            </p:extLst>
          </p:nvPr>
        </p:nvGraphicFramePr>
        <p:xfrm>
          <a:off x="23071" y="1155037"/>
          <a:ext cx="9100631" cy="5697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2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5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57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6033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1. gen. GPU-less Ryzen DT line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2. gen. GPU-less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Ryzen DT line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3. gen.  GPU-less Ryzen DT line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640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Architecture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Summit Ridge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Pinnacle Ridge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Matisse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3693633"/>
                  </a:ext>
                </a:extLst>
              </a:tr>
              <a:tr h="3316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 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 Technology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 / 14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Zen+ / 12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 2 / 7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851318"/>
                  </a:ext>
                </a:extLst>
              </a:tr>
              <a:tr h="331640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Launched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03/2017 - 07/2017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04/2018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07/2019 – 04/2020</a:t>
                      </a:r>
                      <a:endParaRPr kumimoji="0" lang="en-US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8213666"/>
                  </a:ext>
                </a:extLst>
              </a:tr>
              <a:tr h="80799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Launched </a:t>
                      </a:r>
                      <a:endParaRPr lang="en-US" sz="1300" dirty="0" smtClean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models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</a:t>
                      </a:r>
                      <a:r>
                        <a:rPr lang="en-US" sz="1300" dirty="0" smtClean="0">
                          <a:latin typeface="+mj-lt"/>
                        </a:rPr>
                        <a:t>7 1x00/X 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Ryzen 5 1x00/X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</a:t>
                      </a:r>
                      <a:r>
                        <a:rPr lang="en-US" sz="1300" dirty="0" smtClean="0">
                          <a:latin typeface="+mj-lt"/>
                        </a:rPr>
                        <a:t>3 1x00/X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</a:t>
                      </a:r>
                      <a:r>
                        <a:rPr lang="en-US" sz="1300" dirty="0" smtClean="0">
                          <a:latin typeface="+mj-lt"/>
                        </a:rPr>
                        <a:t>7 2700/X/E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Ryzen 5 2600/X/E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Ryzen 5 2500/X/E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Ryzen 3 2300X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9 39x0/XX/T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7 3x00X/XT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5 3x00X/XT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3x00/X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689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Layout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Zeppelin die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(2x CCX)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Zeppelin die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(2x CCX)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2 CCD dies with 2x4 cores 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+ IO-die (</a:t>
                      </a:r>
                      <a:r>
                        <a:rPr lang="en-US" sz="1300" dirty="0" err="1" smtClean="0">
                          <a:latin typeface="+mj-lt"/>
                        </a:rPr>
                        <a:t>cIOD</a:t>
                      </a:r>
                      <a:r>
                        <a:rPr lang="en-US" sz="1300" dirty="0" smtClean="0">
                          <a:latin typeface="+mj-lt"/>
                        </a:rPr>
                        <a:t>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33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Integrated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No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468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Core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4/6/8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4/6/8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4 -16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579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r>
                        <a:rPr lang="en-US" sz="1300" dirty="0">
                          <a:latin typeface="+mj-lt"/>
                        </a:rPr>
                        <a:t>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(except Ryzen 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SMT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65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Mem. channels/rate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2xDDR4-2666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2xDDR4-2933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2xDDR4-3200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450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dirty="0" smtClean="0">
                          <a:latin typeface="+mj-lt"/>
                        </a:rPr>
                        <a:t> 3.0 </a:t>
                      </a:r>
                      <a:r>
                        <a:rPr lang="en-US" sz="1300" dirty="0">
                          <a:latin typeface="+mj-lt"/>
                        </a:rPr>
                        <a:t>lanes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24x </a:t>
                      </a:r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baseline="0" dirty="0" smtClean="0">
                          <a:latin typeface="+mj-lt"/>
                        </a:rPr>
                        <a:t> </a:t>
                      </a:r>
                      <a:r>
                        <a:rPr lang="en-US" sz="1300" baseline="0" dirty="0">
                          <a:latin typeface="+mj-lt"/>
                        </a:rPr>
                        <a:t>3.0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24x </a:t>
                      </a:r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baseline="0" dirty="0" smtClean="0">
                          <a:latin typeface="+mj-lt"/>
                        </a:rPr>
                        <a:t> </a:t>
                      </a:r>
                      <a:r>
                        <a:rPr lang="en-US" sz="1300" baseline="0" dirty="0">
                          <a:latin typeface="+mj-lt"/>
                        </a:rPr>
                        <a:t>3.0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24x </a:t>
                      </a:r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dirty="0" smtClean="0">
                          <a:latin typeface="+mj-lt"/>
                        </a:rPr>
                        <a:t> 4.0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468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TDP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65/95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65/95/105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65/95/105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107235"/>
                  </a:ext>
                </a:extLst>
              </a:tr>
              <a:tr h="29035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AM4 </a:t>
                      </a:r>
                      <a:r>
                        <a:rPr lang="en-US" sz="1300" dirty="0" smtClean="0">
                          <a:latin typeface="+mj-lt"/>
                        </a:rPr>
                        <a:t>(PGA 1331</a:t>
                      </a:r>
                      <a:r>
                        <a:rPr lang="en-US" sz="1300" dirty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AM4 </a:t>
                      </a:r>
                      <a:r>
                        <a:rPr lang="en-US" sz="1300" dirty="0" smtClean="0">
                          <a:latin typeface="+mj-lt"/>
                        </a:rPr>
                        <a:t>(PGA 1331</a:t>
                      </a:r>
                      <a:r>
                        <a:rPr lang="en-US" sz="1300" dirty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AM4 (PGA 1331)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68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Chipset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300/400-series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300/400-series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400/500-series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82728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1438" y="505213"/>
            <a:ext cx="6065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AMD’s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GPU-less Ryzen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DT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lines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(except Pro series)</a:t>
            </a:r>
          </a:p>
        </p:txBody>
      </p:sp>
    </p:spTree>
    <p:extLst>
      <p:ext uri="{BB962C8B-B14F-4D97-AF65-F5344CB8AC3E}">
        <p14:creationId xmlns:p14="http://schemas.microsoft.com/office/powerpoint/2010/main" val="384302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508" y="499036"/>
            <a:ext cx="5640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rgbClr val="2D2D8A"/>
                </a:solidFill>
                <a:latin typeface="+mj-lt"/>
              </a:rPr>
              <a:t>AMD’s Ryzen DT APU lines (except Pro series)</a:t>
            </a:r>
            <a:endParaRPr lang="en-US" dirty="0">
              <a:solidFill>
                <a:srgbClr val="2D2D8A"/>
              </a:solidFill>
              <a:latin typeface="+mj-lt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322405"/>
              </p:ext>
            </p:extLst>
          </p:nvPr>
        </p:nvGraphicFramePr>
        <p:xfrm>
          <a:off x="13446" y="1166414"/>
          <a:ext cx="9100631" cy="56119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4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7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2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39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24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2802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AutoNum type="arabicPeriod"/>
                      </a:pPr>
                      <a:r>
                        <a:rPr lang="en-US" sz="1300" dirty="0" smtClean="0">
                          <a:latin typeface="+mj-lt"/>
                        </a:rPr>
                        <a:t>gen. Ryzen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1300" dirty="0" smtClean="0">
                          <a:latin typeface="+mj-lt"/>
                        </a:rPr>
                        <a:t> DT APU line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latin typeface="+mj-lt"/>
                        </a:rPr>
                        <a:t>2. gen. Ryzen</a:t>
                      </a:r>
                    </a:p>
                    <a:p>
                      <a:pPr algn="ctr"/>
                      <a:r>
                        <a:rPr lang="en-US" sz="1300" b="1" dirty="0" smtClean="0">
                          <a:latin typeface="+mj-lt"/>
                        </a:rPr>
                        <a:t> DT APU line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3. gen. Ryzen</a:t>
                      </a:r>
                    </a:p>
                    <a:p>
                      <a:pPr algn="ctr"/>
                      <a:r>
                        <a:rPr lang="en-US" sz="1300" b="1" kern="1200" dirty="0" smtClean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 DT APU line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802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Architecture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Raven Ridge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Picasso</a:t>
                      </a:r>
                      <a:endParaRPr lang="en-US" sz="13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Renoir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6295702"/>
                  </a:ext>
                </a:extLst>
              </a:tr>
              <a:tr h="36280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 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 Technology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 / 14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Zen+ / 12 nm</a:t>
                      </a:r>
                      <a:endParaRPr lang="en-US" sz="13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Zen2 /7 nm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851318"/>
                  </a:ext>
                </a:extLst>
              </a:tr>
              <a:tr h="362802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Launched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02/2018 - 04/2018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07/2019 – 09/2019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07/2020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9840041"/>
                  </a:ext>
                </a:extLst>
              </a:tr>
              <a:tr h="67093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Launched </a:t>
                      </a:r>
                      <a:endParaRPr lang="en-US" sz="1300" dirty="0" smtClean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models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Ryzen 5 2400G/GE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Ryzen 3 2200G/GE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Ryzen 5 3400G/GE</a:t>
                      </a:r>
                    </a:p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Ryzen 3 3200G/GE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300" dirty="0" smtClean="0">
                          <a:latin typeface="+mj-lt"/>
                        </a:rPr>
                        <a:t>Ryzen 7 4700G/GE</a:t>
                      </a:r>
                    </a:p>
                    <a:p>
                      <a:pPr algn="ctr"/>
                      <a:r>
                        <a:rPr lang="sv-SE" sz="1300" dirty="0" smtClean="0">
                          <a:latin typeface="+mj-lt"/>
                        </a:rPr>
                        <a:t>Ryzen 5 4600G/GE</a:t>
                      </a:r>
                    </a:p>
                    <a:p>
                      <a:pPr algn="ctr"/>
                      <a:r>
                        <a:rPr lang="sv-SE" sz="1300" dirty="0" smtClean="0">
                          <a:latin typeface="+mj-lt"/>
                        </a:rPr>
                        <a:t>Ryzen 3 4300G/GE</a:t>
                      </a:r>
                      <a:endParaRPr lang="sv-SE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11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Layout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CCX +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CCX +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CCX+G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83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Integrated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Vega 11/8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Vega 11/8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Vega 8 - 3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11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Core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8/6/4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711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SMT only</a:t>
                      </a:r>
                      <a:r>
                        <a:rPr lang="en-US" sz="1300" baseline="0" dirty="0" smtClean="0">
                          <a:latin typeface="+mj-lt"/>
                        </a:rPr>
                        <a:t> for</a:t>
                      </a:r>
                    </a:p>
                    <a:p>
                      <a:pPr algn="ctr"/>
                      <a:r>
                        <a:rPr lang="en-US" sz="1300" baseline="0" dirty="0" smtClean="0">
                          <a:latin typeface="+mj-lt"/>
                        </a:rPr>
                        <a:t>Ryzen 5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SMT only</a:t>
                      </a:r>
                      <a:r>
                        <a:rPr lang="en-US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for</a:t>
                      </a:r>
                    </a:p>
                    <a:p>
                      <a:pPr algn="ctr"/>
                      <a:r>
                        <a:rPr lang="en-US" sz="13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Ryzen 5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28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Mem. channels/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Rate (up to)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2xDDR4-2933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2xDDR4-2933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2xDDR4-3200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251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dirty="0" smtClean="0">
                          <a:latin typeface="+mj-lt"/>
                        </a:rPr>
                        <a:t> lanes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8x </a:t>
                      </a:r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dirty="0" smtClean="0">
                          <a:latin typeface="+mj-lt"/>
                        </a:rPr>
                        <a:t> 3.0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8x </a:t>
                      </a:r>
                      <a:r>
                        <a:rPr lang="en-US" sz="13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3.0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8x </a:t>
                      </a:r>
                      <a:r>
                        <a:rPr lang="en-US" sz="13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3.0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89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TDP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35 - 65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35 - 65 W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35 – 65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1072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AM4 (PGA 1331)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AM4 (PGA 1331)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AM4 (PGA 1331)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490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Chipset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300/400-series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300/400-series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400/500-series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827285"/>
                  </a:ext>
                </a:extLst>
              </a:tr>
            </a:tbl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1. Introduction </a:t>
            </a:r>
            <a:r>
              <a:rPr lang="en-US" sz="1600" dirty="0" smtClean="0"/>
              <a:t>(21)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5654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508" y="499036"/>
            <a:ext cx="6134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rgbClr val="2D2D8A"/>
                </a:solidFill>
                <a:latin typeface="+mj-lt"/>
              </a:rPr>
              <a:t>AMD’s Ryzen mobile APU lines (except Pro series)</a:t>
            </a:r>
            <a:endParaRPr lang="en-US" dirty="0">
              <a:solidFill>
                <a:srgbClr val="2D2D8A"/>
              </a:solidFill>
              <a:latin typeface="+mj-lt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430950"/>
              </p:ext>
            </p:extLst>
          </p:nvPr>
        </p:nvGraphicFramePr>
        <p:xfrm>
          <a:off x="23314" y="1165328"/>
          <a:ext cx="9072561" cy="5630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5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79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56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85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65172">
                  <a:extLst>
                    <a:ext uri="{9D8B030D-6E8A-4147-A177-3AD203B41FA5}">
                      <a16:colId xmlns:a16="http://schemas.microsoft.com/office/drawing/2014/main" val="1215913217"/>
                    </a:ext>
                  </a:extLst>
                </a:gridCol>
              </a:tblGrid>
              <a:tr h="436978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1. gen. Ryzen mobile  APU line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2. gen. Ryzen mobile  APU line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3. gen. Ryzen</a:t>
                      </a:r>
                    </a:p>
                    <a:p>
                      <a:pPr algn="ctr"/>
                      <a:r>
                        <a:rPr lang="en-US" sz="13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mobile APU line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b="0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515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Architecture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Raven Ridge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Picasso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Renoir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6411045"/>
                  </a:ext>
                </a:extLst>
              </a:tr>
              <a:tr h="38451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 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13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techn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 / 14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Zen+ / 12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Zen2 / 7 nm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851318"/>
                  </a:ext>
                </a:extLst>
              </a:tr>
              <a:tr h="286054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Launched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10/2017-09/2018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01/2019-09/2019)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03/2020-05/2020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1101829"/>
                  </a:ext>
                </a:extLst>
              </a:tr>
              <a:tr h="78956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Launched </a:t>
                      </a:r>
                      <a:endParaRPr lang="en-US" sz="1300" dirty="0" smtClean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models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7 </a:t>
                      </a:r>
                      <a:r>
                        <a:rPr lang="en-US" sz="1300" dirty="0" smtClean="0">
                          <a:latin typeface="+mj-lt"/>
                        </a:rPr>
                        <a:t>2x00U/H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5 </a:t>
                      </a:r>
                      <a:r>
                        <a:rPr lang="en-US" sz="1300" dirty="0" smtClean="0">
                          <a:latin typeface="+mj-lt"/>
                        </a:rPr>
                        <a:t>2x00U/H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Ryzen</a:t>
                      </a:r>
                      <a:r>
                        <a:rPr lang="en-US" sz="1300" baseline="0" dirty="0" smtClean="0">
                          <a:latin typeface="+mj-lt"/>
                        </a:rPr>
                        <a:t> 3 2x00U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Ryzen 7 3xx00/U/H</a:t>
                      </a:r>
                    </a:p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Ryzen 5 3xx0/U/H </a:t>
                      </a:r>
                    </a:p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Ryzen 3 3x00U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Ryzen 9 4900H/HS</a:t>
                      </a:r>
                    </a:p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Ryzen 7 4xx0/U/H/HS</a:t>
                      </a:r>
                    </a:p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Ryzen 5 4xx0/U/H/HS </a:t>
                      </a:r>
                    </a:p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Ryzen 3 4x00U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61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Layout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MCM 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(CCX </a:t>
                      </a:r>
                      <a:r>
                        <a:rPr lang="en-US" sz="1300" dirty="0">
                          <a:latin typeface="+mj-lt"/>
                        </a:rPr>
                        <a:t>+ </a:t>
                      </a:r>
                      <a:r>
                        <a:rPr lang="en-US" sz="1300" dirty="0" smtClean="0">
                          <a:latin typeface="+mj-lt"/>
                        </a:rPr>
                        <a:t>G)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MCM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 (CCX </a:t>
                      </a:r>
                      <a:r>
                        <a:rPr lang="en-US" sz="1300" dirty="0">
                          <a:latin typeface="+mj-lt"/>
                        </a:rPr>
                        <a:t>+ </a:t>
                      </a:r>
                      <a:r>
                        <a:rPr lang="en-US" sz="1300" dirty="0" smtClean="0">
                          <a:latin typeface="+mj-lt"/>
                        </a:rPr>
                        <a:t>G)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Monolithic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up to 2x CCX + G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864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Integrated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Vega 3 - 11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Vega 6 – 11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Vega 5 - 8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864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Core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2/4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4/6/8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61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No SMT for</a:t>
                      </a:r>
                    </a:p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Ryzen 3 3x00U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No SMT for</a:t>
                      </a:r>
                    </a:p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Ryzen 3 3300U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No SMT for</a:t>
                      </a:r>
                    </a:p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Ryzen 3 4300U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561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Mem. channels/rate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2xDDR4-2400/</a:t>
                      </a:r>
                    </a:p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3200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2xDDR4-2400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2xDDR4-2400/</a:t>
                      </a:r>
                    </a:p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2x LPDDR4-4266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864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 smtClean="0">
                          <a:latin typeface="+mj-lt"/>
                        </a:rPr>
                        <a:t>PCIe</a:t>
                      </a:r>
                      <a:r>
                        <a:rPr lang="en-US" sz="1300" dirty="0" smtClean="0">
                          <a:latin typeface="+mj-lt"/>
                        </a:rPr>
                        <a:t> 3.0 </a:t>
                      </a:r>
                      <a:r>
                        <a:rPr lang="en-US" sz="1300" dirty="0">
                          <a:latin typeface="+mj-lt"/>
                        </a:rPr>
                        <a:t>lanes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16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16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16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864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TDP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U:15W H:45 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U:15</a:t>
                      </a:r>
                      <a:r>
                        <a:rPr lang="en-US" sz="1300" baseline="0" dirty="0" smtClean="0">
                          <a:latin typeface="+mj-lt"/>
                        </a:rPr>
                        <a:t>W </a:t>
                      </a:r>
                      <a:r>
                        <a:rPr lang="en-US" sz="1300" dirty="0" smtClean="0">
                          <a:latin typeface="+mj-lt"/>
                        </a:rPr>
                        <a:t>H:35W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U:15</a:t>
                      </a:r>
                      <a:r>
                        <a:rPr lang="en-US" sz="1300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W </a:t>
                      </a:r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H:45W HS: 35W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107235"/>
                  </a:ext>
                </a:extLst>
              </a:tr>
              <a:tr h="25864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FP5 (BGA1140)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+mj-lt"/>
                        </a:rPr>
                        <a:t>FP5 (BGA1140)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FP6 (BGA??)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864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Chipset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SoC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SoC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err="1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SoC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827285"/>
                  </a:ext>
                </a:extLst>
              </a:tr>
            </a:tbl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1. Introduction </a:t>
            </a:r>
            <a:r>
              <a:rPr lang="en-US" sz="1600" dirty="0" smtClean="0"/>
              <a:t>(22)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2943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1. </a:t>
            </a:r>
            <a:r>
              <a:rPr lang="en-US" sz="1600" dirty="0"/>
              <a:t>Introduction</a:t>
            </a:r>
            <a:r>
              <a:rPr lang="hu-HU" sz="1600" dirty="0"/>
              <a:t> </a:t>
            </a:r>
            <a:r>
              <a:rPr lang="hu-HU" sz="1600" dirty="0" smtClean="0"/>
              <a:t>(</a:t>
            </a:r>
            <a:r>
              <a:rPr lang="en-US" sz="1600" dirty="0" smtClean="0"/>
              <a:t>23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pic>
        <p:nvPicPr>
          <p:cNvPr id="1028" name="Picture 4" descr="https://images.anandtech.com/doci/15921/Ryzen%204000%20G-Series%20-%20Consumer%20%26%20Commercial%20Press%20Deck-page-032_575p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373925"/>
            <a:ext cx="6457950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2504" y="5236144"/>
            <a:ext cx="916325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AMD’s </a:t>
            </a:r>
            <a:r>
              <a:rPr lang="en-US" sz="1600" dirty="0">
                <a:latin typeface="+mj-lt"/>
              </a:rPr>
              <a:t>Pro </a:t>
            </a:r>
            <a:r>
              <a:rPr lang="en-US" sz="1600" dirty="0" smtClean="0">
                <a:latin typeface="+mj-lt"/>
              </a:rPr>
              <a:t>technology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provides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additional security, manageability,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and quality.</a:t>
            </a:r>
          </a:p>
          <a:p>
            <a:pPr fontAlgn="base"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Pro tagged models were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introduced </a:t>
            </a:r>
            <a:r>
              <a:rPr lang="en-US" sz="1600" dirty="0" smtClean="0">
                <a:latin typeface="+mj-lt"/>
              </a:rPr>
              <a:t>in parallel with the standard models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 2017</a:t>
            </a:r>
            <a:r>
              <a:rPr lang="en-US" sz="1600" dirty="0" smtClean="0">
                <a:latin typeface="+mj-lt"/>
              </a:rPr>
              <a:t>.</a:t>
            </a:r>
          </a:p>
          <a:p>
            <a:pPr fontAlgn="base"/>
            <a:r>
              <a:rPr lang="en-US" sz="1600" dirty="0">
                <a:latin typeface="+mj-lt"/>
              </a:rPr>
              <a:t>T</a:t>
            </a:r>
            <a:r>
              <a:rPr lang="en-US" sz="1600" dirty="0" smtClean="0">
                <a:latin typeface="+mj-lt"/>
              </a:rPr>
              <a:t>o simplify our presentation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Pro models are not indicated </a:t>
            </a:r>
            <a:r>
              <a:rPr lang="en-US" sz="1600" dirty="0" smtClean="0">
                <a:latin typeface="+mj-lt"/>
              </a:rPr>
              <a:t>since their basic parameters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are usually the same as those of the mainstream models.</a:t>
            </a:r>
          </a:p>
          <a:p>
            <a:pPr fontAlgn="base"/>
            <a:r>
              <a:rPr lang="en-US" sz="1600" dirty="0" smtClean="0">
                <a:latin typeface="+mj-lt"/>
              </a:rPr>
              <a:t>It is similar as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Intel’s </a:t>
            </a:r>
            <a:r>
              <a:rPr lang="en-US" sz="1600" dirty="0" err="1" smtClean="0">
                <a:solidFill>
                  <a:srgbClr val="0070C0"/>
                </a:solidFill>
                <a:latin typeface="+mj-lt"/>
              </a:rPr>
              <a:t>vPro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technology </a:t>
            </a:r>
            <a:r>
              <a:rPr lang="en-US" sz="1600" dirty="0" smtClean="0">
                <a:latin typeface="+mj-lt"/>
              </a:rPr>
              <a:t>introduced in 2006.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438" y="505213"/>
            <a:ext cx="3873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AMD’s Pro tagged models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120</a:t>
            </a:r>
            <a:r>
              <a:rPr lang="en-US" dirty="0" smtClean="0">
                <a:latin typeface="+mj-lt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93333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1. </a:t>
            </a:r>
            <a:r>
              <a:rPr lang="en-US" sz="1600" dirty="0"/>
              <a:t>Introduction</a:t>
            </a:r>
            <a:r>
              <a:rPr lang="hu-HU" sz="1600" dirty="0"/>
              <a:t> (</a:t>
            </a:r>
            <a:r>
              <a:rPr lang="en-US" sz="1600" dirty="0" smtClean="0"/>
              <a:t>23b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42875" y="502729"/>
            <a:ext cx="6411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AMD’s key design decisions chosen for the Zen family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0860" y="875075"/>
            <a:ext cx="8393644" cy="24468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fontAlgn="base">
              <a:spcAft>
                <a:spcPts val="600"/>
              </a:spcAft>
              <a:buAutoNum type="alphaLcParenR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Modular (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</a:rPr>
              <a:t>lego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-like) design approach</a:t>
            </a:r>
          </a:p>
          <a:p>
            <a:pPr lvl="0" fontAlgn="base"/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Meaning that processors intended for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different application domains,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such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as</a:t>
            </a:r>
          </a:p>
          <a:p>
            <a:pPr lvl="0" fontAlgn="base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laptops,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desktops, HEDTs or servers are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built up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of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same die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set.</a:t>
            </a:r>
          </a:p>
          <a:p>
            <a:pPr lvl="0" fontAlgn="base">
              <a:spcAft>
                <a:spcPts val="600"/>
              </a:spcAft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lang="en-US" sz="1600" dirty="0" smtClean="0">
                <a:latin typeface="Verdana"/>
              </a:rPr>
              <a:t>It will be discussed in Section 3.</a:t>
            </a:r>
          </a:p>
          <a:p>
            <a:pPr lvl="0" fontAlgn="base">
              <a:spcAft>
                <a:spcPts val="600"/>
              </a:spcAft>
            </a:pP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b)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Using the MCM (Multi-Chip Module) </a:t>
            </a:r>
            <a:r>
              <a:rPr lang="en-US" sz="1600" dirty="0" smtClean="0">
                <a:latin typeface="Verdana"/>
              </a:rPr>
              <a:t>approach.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</a:t>
            </a:r>
          </a:p>
          <a:p>
            <a:pPr lvl="0" fontAlgn="base">
              <a:spcAft>
                <a:spcPts val="600"/>
              </a:spcAft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lang="en-US" sz="1600" dirty="0" smtClean="0">
                <a:latin typeface="Verdana"/>
              </a:rPr>
              <a:t>Meaning that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multiple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dies are packaged into single chips, called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MCMs.</a:t>
            </a:r>
          </a:p>
          <a:p>
            <a:pPr lvl="0" fontAlgn="base"/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Note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that the modular (</a:t>
            </a:r>
            <a:r>
              <a:rPr lang="en-US" sz="1600" dirty="0" err="1" smtClean="0">
                <a:solidFill>
                  <a:srgbClr val="0070C0"/>
                </a:solidFill>
                <a:latin typeface="Verdana"/>
              </a:rPr>
              <a:t>lego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-like) design approach necessitates the MCM</a:t>
            </a:r>
          </a:p>
          <a:p>
            <a:pPr lvl="0" fontAlgn="base"/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 technology. </a:t>
            </a:r>
            <a:endParaRPr lang="en-US" sz="1600" dirty="0" smtClean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77391" y="6405037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51931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1. </a:t>
            </a:r>
            <a:r>
              <a:rPr lang="en-US" sz="1600" dirty="0"/>
              <a:t>Introduction</a:t>
            </a:r>
            <a:r>
              <a:rPr lang="hu-HU" sz="1600" dirty="0"/>
              <a:t> </a:t>
            </a:r>
            <a:r>
              <a:rPr lang="hu-HU" sz="1600" dirty="0" smtClean="0"/>
              <a:t>(</a:t>
            </a:r>
            <a:r>
              <a:rPr lang="en-US" sz="1600" dirty="0" smtClean="0"/>
              <a:t>24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501101" y="1112349"/>
            <a:ext cx="8475470" cy="914328"/>
            <a:chOff x="501101" y="1112349"/>
            <a:chExt cx="8475470" cy="914328"/>
          </a:xfrm>
        </p:grpSpPr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501101" y="1734289"/>
              <a:ext cx="3601618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300" b="1" dirty="0" smtClean="0">
                  <a:solidFill>
                    <a:srgbClr val="000000"/>
                  </a:solidFill>
                  <a:latin typeface="+mj-lt"/>
                </a:rPr>
                <a:t>Monolithic </a:t>
              </a:r>
              <a:r>
                <a:rPr lang="en-US" altLang="en-US" sz="1300" b="1" dirty="0">
                  <a:solidFill>
                    <a:srgbClr val="000000"/>
                  </a:solidFill>
                  <a:latin typeface="+mj-lt"/>
                </a:rPr>
                <a:t>implementation</a:t>
              </a:r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4404144" y="1730849"/>
              <a:ext cx="4572427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300" b="1" dirty="0" smtClean="0">
                  <a:solidFill>
                    <a:srgbClr val="000000"/>
                  </a:solidFill>
                  <a:latin typeface="+mj-lt"/>
                </a:rPr>
                <a:t>MCM (Multi-Chip-Module) implementation</a:t>
              </a:r>
              <a:endParaRPr lang="en-US" altLang="en-US" sz="1300" b="1" dirty="0">
                <a:solidFill>
                  <a:srgbClr val="000000"/>
                </a:solidFill>
                <a:latin typeface="+mj-lt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 flipH="1">
              <a:off x="2297930" y="1426959"/>
              <a:ext cx="2171038" cy="22542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4468968" y="1426959"/>
              <a:ext cx="2250793" cy="21359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Oval 13"/>
            <p:cNvSpPr>
              <a:spLocks noChangeArrowheads="1"/>
            </p:cNvSpPr>
            <p:nvPr/>
          </p:nvSpPr>
          <p:spPr bwMode="auto">
            <a:xfrm>
              <a:off x="6678919" y="1610395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hu-HU" altLang="en-US" sz="13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2269596" y="1617911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hu-HU" altLang="en-US" sz="13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1669487" y="1112349"/>
              <a:ext cx="5573962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300" b="1" dirty="0">
                  <a:solidFill>
                    <a:srgbClr val="000000"/>
                  </a:solidFill>
                  <a:latin typeface="+mj-lt"/>
                </a:rPr>
                <a:t>Design paradigms for </a:t>
              </a:r>
              <a:r>
                <a:rPr lang="en-US" altLang="en-US" sz="1300" b="1" dirty="0" smtClean="0">
                  <a:solidFill>
                    <a:srgbClr val="000000"/>
                  </a:solidFill>
                  <a:latin typeface="+mj-lt"/>
                </a:rPr>
                <a:t>implementing </a:t>
              </a:r>
              <a:r>
                <a:rPr lang="en-US" altLang="en-US" sz="1300" b="1" dirty="0">
                  <a:solidFill>
                    <a:srgbClr val="000000"/>
                  </a:solidFill>
                  <a:latin typeface="+mj-lt"/>
                </a:rPr>
                <a:t>multicore </a:t>
              </a:r>
              <a:r>
                <a:rPr lang="en-US" altLang="en-US" sz="1300" b="1" dirty="0" smtClean="0">
                  <a:solidFill>
                    <a:srgbClr val="000000"/>
                  </a:solidFill>
                  <a:latin typeface="+mj-lt"/>
                </a:rPr>
                <a:t>processors</a:t>
              </a:r>
              <a:endParaRPr lang="en-US" altLang="en-US" sz="1300" b="1" dirty="0">
                <a:solidFill>
                  <a:srgbClr val="000000"/>
                </a:solidFill>
                <a:latin typeface="+mj-lt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75762" y="2181831"/>
            <a:ext cx="24368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latin typeface="+mj-lt"/>
              </a:rPr>
              <a:t>All cores are implemented </a:t>
            </a:r>
          </a:p>
          <a:p>
            <a:pPr algn="ctr"/>
            <a:r>
              <a:rPr lang="en-US" sz="1300" dirty="0">
                <a:latin typeface="+mj-lt"/>
              </a:rPr>
              <a:t>on the same die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52165" y="2192562"/>
            <a:ext cx="389081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latin typeface="+mj-lt"/>
              </a:rPr>
              <a:t>Cores are implemented on a </a:t>
            </a:r>
            <a:r>
              <a:rPr lang="en-US" sz="1300" dirty="0" smtClean="0">
                <a:latin typeface="+mj-lt"/>
              </a:rPr>
              <a:t>multiple </a:t>
            </a:r>
            <a:r>
              <a:rPr lang="en-US" sz="1300" dirty="0">
                <a:latin typeface="+mj-lt"/>
              </a:rPr>
              <a:t>dies,</a:t>
            </a:r>
          </a:p>
          <a:p>
            <a:pPr algn="ctr"/>
            <a:r>
              <a:rPr lang="en-US" sz="1300" dirty="0" smtClean="0">
                <a:latin typeface="+mj-lt"/>
              </a:rPr>
              <a:t>these dies </a:t>
            </a:r>
            <a:r>
              <a:rPr lang="en-US" sz="1300" dirty="0">
                <a:latin typeface="+mj-lt"/>
              </a:rPr>
              <a:t>are properly interconnected and</a:t>
            </a:r>
          </a:p>
          <a:p>
            <a:pPr algn="ctr"/>
            <a:r>
              <a:rPr lang="en-US" sz="1300" dirty="0">
                <a:latin typeface="+mj-lt"/>
              </a:rPr>
              <a:t>mounted into the same package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4754" y="515371"/>
            <a:ext cx="9277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Additional benefit of the MCM approach by multicore processors (e.g. servers)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6166" t="28710" r="69622" b="27391"/>
          <a:stretch/>
        </p:blipFill>
        <p:spPr>
          <a:xfrm>
            <a:off x="1089217" y="3361765"/>
            <a:ext cx="2003610" cy="19767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69738" t="28448" r="6969" b="27391"/>
          <a:stretch/>
        </p:blipFill>
        <p:spPr>
          <a:xfrm>
            <a:off x="5782237" y="3329931"/>
            <a:ext cx="1855692" cy="19144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01" y="5335779"/>
            <a:ext cx="1949823" cy="14280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53035" y="2979188"/>
            <a:ext cx="29690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b="1" i="1" dirty="0">
                <a:latin typeface="+mj-lt"/>
              </a:rPr>
              <a:t>Intel's </a:t>
            </a:r>
            <a:r>
              <a:rPr lang="en-US" sz="1300" b="1" i="1" dirty="0" err="1">
                <a:latin typeface="+mj-lt"/>
              </a:rPr>
              <a:t>Skylake</a:t>
            </a:r>
            <a:r>
              <a:rPr lang="en-US" sz="1300" b="1" i="1" dirty="0">
                <a:latin typeface="+mj-lt"/>
              </a:rPr>
              <a:t>-SP (2017) </a:t>
            </a:r>
            <a:r>
              <a:rPr lang="en-US" sz="1300" i="1" dirty="0">
                <a:latin typeface="+mj-lt"/>
              </a:rPr>
              <a:t>[</a:t>
            </a:r>
            <a:r>
              <a:rPr lang="hu-HU" sz="1300" i="1" dirty="0">
                <a:latin typeface="+mj-lt"/>
              </a:rPr>
              <a:t>2</a:t>
            </a:r>
            <a:r>
              <a:rPr lang="en-US" sz="1300" i="1" dirty="0">
                <a:latin typeface="+mj-lt"/>
              </a:rPr>
              <a:t>]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70620" y="2983671"/>
            <a:ext cx="37433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b="1" i="1" dirty="0">
                <a:latin typeface="+mj-lt"/>
              </a:rPr>
              <a:t>AMD's </a:t>
            </a:r>
            <a:r>
              <a:rPr lang="en-US" sz="1300" b="1" i="1" dirty="0" smtClean="0">
                <a:latin typeface="+mj-lt"/>
              </a:rPr>
              <a:t>EPYC </a:t>
            </a:r>
            <a:r>
              <a:rPr lang="en-US" sz="1300" b="1" i="1" dirty="0">
                <a:latin typeface="+mj-lt"/>
              </a:rPr>
              <a:t>(2017</a:t>
            </a:r>
            <a:r>
              <a:rPr lang="en-US" sz="1300" b="1" i="1" dirty="0" smtClean="0">
                <a:latin typeface="+mj-lt"/>
              </a:rPr>
              <a:t>) processor </a:t>
            </a:r>
            <a:r>
              <a:rPr lang="en-US" sz="1300" i="1" dirty="0" smtClean="0">
                <a:latin typeface="+mj-lt"/>
              </a:rPr>
              <a:t>[</a:t>
            </a:r>
            <a:r>
              <a:rPr lang="hu-HU" sz="1300" i="1" dirty="0">
                <a:latin typeface="+mj-lt"/>
              </a:rPr>
              <a:t>2</a:t>
            </a:r>
            <a:r>
              <a:rPr lang="en-US" sz="1300" i="1" dirty="0">
                <a:latin typeface="+mj-lt"/>
              </a:rPr>
              <a:t>], [</a:t>
            </a:r>
            <a:r>
              <a:rPr lang="hu-HU" sz="1300" i="1" dirty="0">
                <a:latin typeface="+mj-lt"/>
              </a:rPr>
              <a:t>3</a:t>
            </a:r>
            <a:r>
              <a:rPr lang="en-US" sz="1300" i="1" dirty="0">
                <a:latin typeface="+mj-lt"/>
              </a:rPr>
              <a:t>]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15566" y="3953435"/>
            <a:ext cx="127150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/>
              <a:t>Up to 28 cores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32389" y="3944471"/>
            <a:ext cx="13548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/>
              <a:t>Up to </a:t>
            </a:r>
            <a:r>
              <a:rPr lang="en-US" sz="1300" dirty="0" err="1"/>
              <a:t>4x8</a:t>
            </a:r>
            <a:r>
              <a:rPr lang="en-US" sz="1300" dirty="0"/>
              <a:t> cores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16847" y="5784359"/>
            <a:ext cx="9364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300" dirty="0" smtClean="0">
                <a:latin typeface="+mj-lt"/>
              </a:rPr>
              <a:t>Single</a:t>
            </a:r>
          </a:p>
          <a:p>
            <a:pPr algn="ctr" fontAlgn="base"/>
            <a:r>
              <a:rPr lang="en-US" sz="1300" dirty="0" smtClean="0">
                <a:latin typeface="+mj-lt"/>
              </a:rPr>
              <a:t> </a:t>
            </a:r>
            <a:r>
              <a:rPr lang="en-US" sz="1300" dirty="0">
                <a:latin typeface="+mj-lt"/>
              </a:rPr>
              <a:t>package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236" y="2710248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i="1" dirty="0">
                <a:latin typeface="+mj-lt"/>
              </a:rPr>
              <a:t>Example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777391" y="6405037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3903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8" y="1273404"/>
            <a:ext cx="8991600" cy="47221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332" y="498289"/>
            <a:ext cx="8786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cost argumentation for the MCM layout over the monolithic one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165" y="6272273"/>
            <a:ext cx="6449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Presented by AMD at the Hot Chips Conference in Aug. 2017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7126941" y="4527837"/>
            <a:ext cx="1250577" cy="75303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>
                <a:solidFill>
                  <a:srgbClr val="FFFFFF"/>
                </a:solidFill>
              </a:rPr>
              <a:t>1. </a:t>
            </a:r>
            <a:r>
              <a:rPr lang="en-US" sz="1600" dirty="0">
                <a:solidFill>
                  <a:srgbClr val="FFFFFF"/>
                </a:solidFill>
              </a:rPr>
              <a:t>Introduction</a:t>
            </a:r>
            <a:r>
              <a:rPr lang="hu-HU" sz="1600" dirty="0">
                <a:solidFill>
                  <a:srgbClr val="FFFFFF"/>
                </a:solidFill>
              </a:rPr>
              <a:t> </a:t>
            </a:r>
            <a:r>
              <a:rPr lang="hu-HU" sz="1600" dirty="0" smtClean="0">
                <a:solidFill>
                  <a:srgbClr val="FFFFFF"/>
                </a:solidFill>
              </a:rPr>
              <a:t>(</a:t>
            </a:r>
            <a:r>
              <a:rPr lang="en-US" sz="1600" dirty="0" smtClean="0">
                <a:solidFill>
                  <a:srgbClr val="FFFFFF"/>
                </a:solidFill>
              </a:rPr>
              <a:t>25</a:t>
            </a:r>
            <a:r>
              <a:rPr lang="hu-HU" sz="1600" dirty="0" smtClean="0">
                <a:solidFill>
                  <a:srgbClr val="FFFFFF"/>
                </a:solidFill>
              </a:rPr>
              <a:t>)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8758922" y="6419274"/>
            <a:ext cx="375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00837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4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1. Introduction</a:t>
            </a:r>
          </a:p>
        </p:txBody>
      </p:sp>
    </p:spTree>
    <p:extLst>
      <p:ext uri="{BB962C8B-B14F-4D97-AF65-F5344CB8AC3E}">
        <p14:creationId xmlns:p14="http://schemas.microsoft.com/office/powerpoint/2010/main" val="82453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6467" y="497355"/>
            <a:ext cx="5832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Pros and cons of a modular processor design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6859" y="1183341"/>
            <a:ext cx="8662949" cy="1697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more economical to manufacture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large core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count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therefore large dies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will be segmented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into a number of smaller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proper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desing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channels and I/O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may become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linearly scaled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die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count.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 for different market segments may be implemented in a modular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way by including various numbers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same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86" y="887507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84" y="2904566"/>
            <a:ext cx="689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6348" y="3213848"/>
            <a:ext cx="7290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 die-to-die transfer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latencies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arise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degrade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>
                <a:solidFill>
                  <a:srgbClr val="FFFFFF"/>
                </a:solidFill>
              </a:rPr>
              <a:t>1. </a:t>
            </a:r>
            <a:r>
              <a:rPr lang="en-US" sz="1600" dirty="0">
                <a:solidFill>
                  <a:srgbClr val="FFFFFF"/>
                </a:solidFill>
              </a:rPr>
              <a:t>Introduction</a:t>
            </a:r>
            <a:r>
              <a:rPr lang="hu-HU" sz="1600" dirty="0">
                <a:solidFill>
                  <a:srgbClr val="FFFFFF"/>
                </a:solidFill>
              </a:rPr>
              <a:t> </a:t>
            </a:r>
            <a:r>
              <a:rPr lang="hu-HU" sz="1600" dirty="0" smtClean="0">
                <a:solidFill>
                  <a:srgbClr val="FFFFFF"/>
                </a:solidFill>
              </a:rPr>
              <a:t>(</a:t>
            </a:r>
            <a:r>
              <a:rPr lang="en-US" sz="1600" dirty="0" smtClean="0">
                <a:solidFill>
                  <a:srgbClr val="FFFFFF"/>
                </a:solidFill>
              </a:rPr>
              <a:t>26</a:t>
            </a:r>
            <a:r>
              <a:rPr lang="hu-HU" sz="1600" dirty="0" smtClean="0">
                <a:solidFill>
                  <a:srgbClr val="FFFFFF"/>
                </a:solidFill>
              </a:rPr>
              <a:t>)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8786630" y="6414274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2454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>
                <a:solidFill>
                  <a:srgbClr val="FFFFFF"/>
                </a:solidFill>
              </a:rPr>
              <a:t>1. </a:t>
            </a:r>
            <a:r>
              <a:rPr lang="en-US" sz="1600" dirty="0">
                <a:solidFill>
                  <a:srgbClr val="FFFFFF"/>
                </a:solidFill>
              </a:rPr>
              <a:t>Introduction</a:t>
            </a:r>
            <a:r>
              <a:rPr lang="hu-HU" sz="1600" dirty="0">
                <a:solidFill>
                  <a:srgbClr val="FFFFFF"/>
                </a:solidFill>
              </a:rPr>
              <a:t> </a:t>
            </a:r>
            <a:r>
              <a:rPr lang="hu-HU" sz="1600" dirty="0" smtClean="0">
                <a:solidFill>
                  <a:srgbClr val="FFFFFF"/>
                </a:solidFill>
              </a:rPr>
              <a:t>(</a:t>
            </a:r>
            <a:r>
              <a:rPr lang="en-US" sz="1600" dirty="0" smtClean="0">
                <a:solidFill>
                  <a:srgbClr val="FFFFFF"/>
                </a:solidFill>
              </a:rPr>
              <a:t>27</a:t>
            </a:r>
            <a:r>
              <a:rPr lang="hu-HU" sz="1600" dirty="0" smtClean="0">
                <a:solidFill>
                  <a:srgbClr val="FFFFFF"/>
                </a:solidFill>
              </a:rPr>
              <a:t>)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2313" y="501718"/>
            <a:ext cx="9254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Example of Intel’s early MCM design (Dual core DT Pentium D-820) (5/2005))</a:t>
            </a:r>
          </a:p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latin typeface="+mj-lt"/>
              </a:rPr>
              <a:t>[91], [92]</a:t>
            </a:r>
          </a:p>
        </p:txBody>
      </p:sp>
      <p:pic>
        <p:nvPicPr>
          <p:cNvPr id="1026" name="Picture 2" descr="intel pentium D 8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769" y="1212781"/>
            <a:ext cx="5025386" cy="312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310" t="1754" r="1443" b="2795"/>
          <a:stretch/>
        </p:blipFill>
        <p:spPr>
          <a:xfrm>
            <a:off x="1540042" y="4461797"/>
            <a:ext cx="2573001" cy="20737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138" y="4658075"/>
            <a:ext cx="3610447" cy="18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042" y="497356"/>
            <a:ext cx="663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Further examples for MCM designs of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server processors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989" y="1075766"/>
            <a:ext cx="8376011" cy="536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ts val="100"/>
              </a:spcAft>
            </a:pPr>
            <a:r>
              <a:rPr lang="en-US" sz="1400" i="1" dirty="0" err="1">
                <a:latin typeface="+mj-lt"/>
              </a:rPr>
              <a:t>Paxville</a:t>
            </a:r>
            <a:r>
              <a:rPr lang="en-US" sz="1400" i="1" dirty="0">
                <a:latin typeface="+mj-lt"/>
              </a:rPr>
              <a:t> DP 2.8 (2x1C), 2xDP-enhanced Pentium 4 </a:t>
            </a:r>
            <a:r>
              <a:rPr lang="en-US" sz="1400" i="1" dirty="0" smtClean="0">
                <a:latin typeface="+mj-lt"/>
              </a:rPr>
              <a:t>Prescott </a:t>
            </a:r>
            <a:r>
              <a:rPr lang="en-US" sz="1400" i="1" dirty="0">
                <a:latin typeface="+mj-lt"/>
              </a:rPr>
              <a:t>(10/2005)</a:t>
            </a:r>
          </a:p>
          <a:p>
            <a:pPr fontAlgn="base">
              <a:spcAft>
                <a:spcPts val="100"/>
              </a:spcAft>
            </a:pPr>
            <a:r>
              <a:rPr lang="en-US" sz="1400" i="1" dirty="0">
                <a:latin typeface="+mj-lt"/>
              </a:rPr>
              <a:t>Xeon 5000 (Dempsey), (2x1C), ~ the 65 nm shrink of the 90 nm </a:t>
            </a:r>
            <a:r>
              <a:rPr lang="en-US" sz="1400" i="1" dirty="0" err="1">
                <a:latin typeface="+mj-lt"/>
              </a:rPr>
              <a:t>Paxville</a:t>
            </a:r>
            <a:r>
              <a:rPr lang="en-US" sz="1400" i="1" dirty="0">
                <a:latin typeface="+mj-lt"/>
              </a:rPr>
              <a:t> DP 2.8 (5/2006</a:t>
            </a:r>
            <a:r>
              <a:rPr lang="en-US" sz="1400" i="1" dirty="0" smtClean="0">
                <a:latin typeface="+mj-lt"/>
              </a:rPr>
              <a:t>)</a:t>
            </a:r>
            <a:endParaRPr lang="en-US" sz="1400" i="1" dirty="0">
              <a:latin typeface="+mj-lt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925174" y="1760813"/>
            <a:ext cx="3663885" cy="1616023"/>
            <a:chOff x="2925174" y="1863907"/>
            <a:chExt cx="3663885" cy="1745990"/>
          </a:xfrm>
        </p:grpSpPr>
        <p:pic>
          <p:nvPicPr>
            <p:cNvPr id="6" name="Picture 6" descr=" 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174" y="1863907"/>
              <a:ext cx="1736679" cy="1745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7" descr="clovertow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5645" y="1870810"/>
              <a:ext cx="1843414" cy="1723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98580" y="2315762"/>
            <a:ext cx="2100255" cy="48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1500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Xeon 5300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</a:t>
            </a:r>
            <a:r>
              <a:rPr lang="en-US" altLang="en-US" sz="1200" b="1" dirty="0" err="1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Clowertown</a:t>
            </a:r>
            <a:r>
              <a:rPr lang="en-US" altLang="en-US" sz="1200" b="1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) 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[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4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], [</a:t>
            </a:r>
            <a:r>
              <a:rPr lang="hu-HU" altLang="en-US" sz="12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5</a:t>
            </a: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8941" y="846022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ts val="100"/>
              </a:spcAft>
            </a:pPr>
            <a:r>
              <a:rPr lang="en-US" sz="1400" i="1" dirty="0">
                <a:latin typeface="+mj-lt"/>
              </a:rPr>
              <a:t>Intel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0988" y="5634317"/>
            <a:ext cx="4948791" cy="536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ts val="100"/>
              </a:spcAft>
            </a:pPr>
            <a:r>
              <a:rPr lang="en-US" sz="1400" i="1" dirty="0">
                <a:latin typeface="+mj-lt"/>
              </a:rPr>
              <a:t>POWER4, </a:t>
            </a:r>
            <a:r>
              <a:rPr lang="en-US" sz="1400" i="1" dirty="0" smtClean="0">
                <a:latin typeface="+mj-lt"/>
              </a:rPr>
              <a:t>2C on 4 chips, </a:t>
            </a:r>
            <a:r>
              <a:rPr lang="en-US" sz="1400" i="1" dirty="0">
                <a:latin typeface="+mj-lt"/>
              </a:rPr>
              <a:t>180 nm, (12/2001)</a:t>
            </a:r>
          </a:p>
          <a:p>
            <a:pPr fontAlgn="base">
              <a:spcAft>
                <a:spcPts val="100"/>
              </a:spcAft>
            </a:pPr>
            <a:r>
              <a:rPr lang="en-US" sz="1400" i="1" dirty="0" err="1">
                <a:latin typeface="+mj-lt"/>
              </a:rPr>
              <a:t>z10</a:t>
            </a:r>
            <a:r>
              <a:rPr lang="en-US" sz="1400" i="1" dirty="0">
                <a:latin typeface="+mj-lt"/>
              </a:rPr>
              <a:t>, 10/2008) </a:t>
            </a:r>
            <a:r>
              <a:rPr lang="en-US" sz="1400" i="1" dirty="0" err="1">
                <a:latin typeface="+mj-lt"/>
              </a:rPr>
              <a:t>5x4C</a:t>
            </a:r>
            <a:r>
              <a:rPr lang="en-US" sz="1400" i="1" dirty="0">
                <a:latin typeface="+mj-lt"/>
              </a:rPr>
              <a:t>,(up to </a:t>
            </a:r>
            <a:r>
              <a:rPr lang="en-US" sz="1400" i="1" dirty="0" err="1">
                <a:latin typeface="+mj-lt"/>
              </a:rPr>
              <a:t>17C</a:t>
            </a:r>
            <a:r>
              <a:rPr lang="en-US" sz="1400" i="1" dirty="0">
                <a:latin typeface="+mj-lt"/>
              </a:rPr>
              <a:t>), 65 nm (10/2008)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8941" y="5392269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i="1" dirty="0">
                <a:latin typeface="+mj-lt"/>
              </a:rPr>
              <a:t>IBM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0675" y="3536156"/>
            <a:ext cx="8356775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Aft>
                <a:spcPts val="200"/>
              </a:spcAft>
            </a:pPr>
            <a:r>
              <a:rPr lang="en-US" sz="1400" i="1" dirty="0">
                <a:solidFill>
                  <a:srgbClr val="000000"/>
                </a:solidFill>
                <a:latin typeface="Verdana"/>
              </a:rPr>
              <a:t>Xeon 5300 (</a:t>
            </a:r>
            <a:r>
              <a:rPr lang="en-US" sz="1400" i="1" dirty="0" err="1">
                <a:solidFill>
                  <a:srgbClr val="000000"/>
                </a:solidFill>
                <a:latin typeface="Verdana"/>
              </a:rPr>
              <a:t>Clowertown</a:t>
            </a:r>
            <a:r>
              <a:rPr lang="en-US" sz="1400" i="1" dirty="0">
                <a:solidFill>
                  <a:srgbClr val="000000"/>
                </a:solidFill>
                <a:latin typeface="Verdana"/>
              </a:rPr>
              <a:t>) (2x2C) 2xCore 2-based 65 nm Xeon 5100 (Woodcrest), </a:t>
            </a:r>
            <a:r>
              <a:rPr lang="en-US" sz="1400" i="1" dirty="0" smtClean="0">
                <a:solidFill>
                  <a:srgbClr val="000000"/>
                </a:solidFill>
                <a:latin typeface="Verdana"/>
              </a:rPr>
              <a:t>11/2006</a:t>
            </a:r>
          </a:p>
          <a:p>
            <a:pPr fontAlgn="base"/>
            <a:r>
              <a:rPr lang="en-US" sz="1600" i="1" dirty="0"/>
              <a:t>Xeon 5400 </a:t>
            </a:r>
            <a:r>
              <a:rPr lang="en-US" sz="1600" i="1" dirty="0" err="1"/>
              <a:t>Harpertown</a:t>
            </a:r>
            <a:r>
              <a:rPr lang="en-US" sz="1600" i="1" dirty="0"/>
              <a:t> 2x2C, 2x Core 2-based 45 nm 2C </a:t>
            </a:r>
            <a:r>
              <a:rPr lang="en-US" sz="1600" i="1" dirty="0" err="1"/>
              <a:t>Harpertown</a:t>
            </a:r>
            <a:r>
              <a:rPr lang="en-US" sz="1600" i="1" dirty="0"/>
              <a:t> (11/2007</a:t>
            </a:r>
            <a:r>
              <a:rPr lang="en-US" sz="1600" i="1" dirty="0" smtClean="0"/>
              <a:t>)</a:t>
            </a:r>
            <a:endParaRPr lang="en-US" sz="160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7544" y="4233844"/>
            <a:ext cx="8164415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ts val="100"/>
              </a:spcAft>
            </a:pPr>
            <a:r>
              <a:rPr lang="en-US" sz="1400" i="1" dirty="0">
                <a:latin typeface="+mj-lt"/>
              </a:rPr>
              <a:t>Opteron 6100 (</a:t>
            </a:r>
            <a:r>
              <a:rPr lang="en-US" sz="1400" i="1" dirty="0" err="1">
                <a:latin typeface="+mj-lt"/>
              </a:rPr>
              <a:t>Magny</a:t>
            </a:r>
            <a:r>
              <a:rPr lang="en-US" sz="1400" i="1" dirty="0">
                <a:latin typeface="+mj-lt"/>
              </a:rPr>
              <a:t>-Course) </a:t>
            </a:r>
            <a:r>
              <a:rPr lang="en-US" sz="1400" i="1" dirty="0" smtClean="0">
                <a:latin typeface="+mj-lt"/>
              </a:rPr>
              <a:t>2x6C</a:t>
            </a:r>
            <a:r>
              <a:rPr lang="en-US" sz="1400" i="1" dirty="0">
                <a:latin typeface="+mj-lt"/>
              </a:rPr>
              <a:t>, 2xBulldozer-based 45 nm </a:t>
            </a:r>
            <a:r>
              <a:rPr lang="en-US" sz="1400" i="1" dirty="0" err="1">
                <a:latin typeface="+mj-lt"/>
              </a:rPr>
              <a:t>Istambul</a:t>
            </a:r>
            <a:r>
              <a:rPr lang="en-US" sz="1400" i="1" dirty="0">
                <a:latin typeface="+mj-lt"/>
              </a:rPr>
              <a:t> die, (3/2010)</a:t>
            </a:r>
          </a:p>
          <a:p>
            <a:pPr fontAlgn="base">
              <a:spcAft>
                <a:spcPts val="100"/>
              </a:spcAft>
            </a:pPr>
            <a:r>
              <a:rPr lang="en-US" sz="1400" i="1" dirty="0">
                <a:latin typeface="+mj-lt"/>
              </a:rPr>
              <a:t>Opteron 6200 (</a:t>
            </a:r>
            <a:r>
              <a:rPr lang="en-US" sz="1400" i="1" dirty="0" err="1">
                <a:latin typeface="+mj-lt"/>
              </a:rPr>
              <a:t>Interlagos</a:t>
            </a:r>
            <a:r>
              <a:rPr lang="en-US" sz="1400" i="1" dirty="0">
                <a:latin typeface="+mj-lt"/>
              </a:rPr>
              <a:t>), </a:t>
            </a:r>
            <a:r>
              <a:rPr lang="en-US" sz="1400" i="1" dirty="0" err="1">
                <a:latin typeface="+mj-lt"/>
              </a:rPr>
              <a:t>2x8C</a:t>
            </a:r>
            <a:r>
              <a:rPr lang="en-US" sz="1400" i="1" dirty="0">
                <a:latin typeface="+mj-lt"/>
              </a:rPr>
              <a:t>, </a:t>
            </a:r>
            <a:r>
              <a:rPr lang="en-US" sz="1400" i="1" dirty="0" err="1">
                <a:latin typeface="+mj-lt"/>
              </a:rPr>
              <a:t>2xBulldozer</a:t>
            </a:r>
            <a:r>
              <a:rPr lang="en-US" sz="1400" i="1" dirty="0">
                <a:latin typeface="+mj-lt"/>
              </a:rPr>
              <a:t>-based 32 nm </a:t>
            </a:r>
            <a:r>
              <a:rPr lang="en-US" sz="1400" i="1" dirty="0" err="1">
                <a:latin typeface="+mj-lt"/>
              </a:rPr>
              <a:t>Orochi</a:t>
            </a:r>
            <a:r>
              <a:rPr lang="en-US" sz="1400" i="1" dirty="0">
                <a:latin typeface="+mj-lt"/>
              </a:rPr>
              <a:t> die, (11/2011)</a:t>
            </a:r>
          </a:p>
          <a:p>
            <a:pPr fontAlgn="base">
              <a:spcAft>
                <a:spcPts val="100"/>
              </a:spcAft>
            </a:pPr>
            <a:r>
              <a:rPr lang="en-US" sz="1400" i="1" dirty="0">
                <a:latin typeface="+mj-lt"/>
              </a:rPr>
              <a:t>Opteron 6300 (Abu Dhabi), </a:t>
            </a:r>
            <a:r>
              <a:rPr lang="en-US" sz="1400" i="1" dirty="0" err="1">
                <a:latin typeface="+mj-lt"/>
              </a:rPr>
              <a:t>2x8C</a:t>
            </a:r>
            <a:r>
              <a:rPr lang="en-US" sz="1400" i="1" dirty="0">
                <a:latin typeface="+mj-lt"/>
              </a:rPr>
              <a:t>, </a:t>
            </a:r>
            <a:r>
              <a:rPr lang="en-US" sz="1400" i="1" dirty="0" err="1">
                <a:latin typeface="+mj-lt"/>
              </a:rPr>
              <a:t>2xPiledriver</a:t>
            </a:r>
            <a:r>
              <a:rPr lang="en-US" sz="1400" i="1" dirty="0">
                <a:latin typeface="+mj-lt"/>
              </a:rPr>
              <a:t>-based 32 nm Abu Dhabi die, (11/2012)</a:t>
            </a:r>
          </a:p>
          <a:p>
            <a:pPr fontAlgn="base">
              <a:spcAft>
                <a:spcPts val="100"/>
              </a:spcAft>
            </a:pPr>
            <a:r>
              <a:rPr lang="en-US" sz="1400" i="1" dirty="0">
                <a:latin typeface="+mj-lt"/>
              </a:rPr>
              <a:t>Opteron 6400 (Warsaw), </a:t>
            </a:r>
            <a:r>
              <a:rPr lang="en-US" sz="1400" i="1" dirty="0" err="1">
                <a:latin typeface="+mj-lt"/>
              </a:rPr>
              <a:t>2x8C</a:t>
            </a:r>
            <a:r>
              <a:rPr lang="en-US" sz="1400" i="1" dirty="0">
                <a:latin typeface="+mj-lt"/>
              </a:rPr>
              <a:t>, </a:t>
            </a:r>
            <a:r>
              <a:rPr lang="en-US" sz="1400" i="1" dirty="0" err="1">
                <a:latin typeface="+mj-lt"/>
              </a:rPr>
              <a:t>2xPiledriver</a:t>
            </a:r>
            <a:r>
              <a:rPr lang="en-US" sz="1400" i="1" dirty="0">
                <a:latin typeface="+mj-lt"/>
              </a:rPr>
              <a:t>-based, 32-nm Abu-</a:t>
            </a:r>
            <a:r>
              <a:rPr lang="en-US" sz="1400" i="1" dirty="0" err="1">
                <a:latin typeface="+mj-lt"/>
              </a:rPr>
              <a:t>dhabi</a:t>
            </a:r>
            <a:r>
              <a:rPr lang="en-US" sz="1400" i="1" dirty="0">
                <a:latin typeface="+mj-lt"/>
              </a:rPr>
              <a:t> die, (2014)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8941" y="4034119"/>
            <a:ext cx="596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i="1" dirty="0">
                <a:latin typeface="+mj-lt"/>
              </a:rPr>
              <a:t>AMD</a:t>
            </a:r>
          </a:p>
        </p:txBody>
      </p:sp>
      <p:pic>
        <p:nvPicPr>
          <p:cNvPr id="3074" name="Picture 2" descr="https://upload.wikimedia.org/wikipedia/commons/8/8e/MultiChipModu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630" y="5264668"/>
            <a:ext cx="1683196" cy="154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886267" y="5795681"/>
            <a:ext cx="20585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400" dirty="0">
                <a:latin typeface="+mj-lt"/>
              </a:rPr>
              <a:t>z10 [</a:t>
            </a:r>
            <a:r>
              <a:rPr lang="hu-HU" sz="1400" dirty="0">
                <a:latin typeface="+mj-lt"/>
              </a:rPr>
              <a:t>6</a:t>
            </a:r>
            <a:r>
              <a:rPr lang="en-US" sz="1400" dirty="0">
                <a:latin typeface="+mj-lt"/>
              </a:rPr>
              <a:t>]</a:t>
            </a:r>
          </a:p>
          <a:p>
            <a:pPr algn="ctr" fontAlgn="base"/>
            <a:r>
              <a:rPr lang="en-US" sz="1400" dirty="0">
                <a:latin typeface="+mj-lt"/>
              </a:rPr>
              <a:t>5 proc. dies</a:t>
            </a:r>
          </a:p>
          <a:p>
            <a:pPr algn="ctr" fontAlgn="base"/>
            <a:r>
              <a:rPr lang="en-US" sz="1400" dirty="0">
                <a:latin typeface="+mj-lt"/>
              </a:rPr>
              <a:t>2 mem. control dies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>
                <a:solidFill>
                  <a:srgbClr val="FFFFFF"/>
                </a:solidFill>
              </a:rPr>
              <a:t>1. </a:t>
            </a:r>
            <a:r>
              <a:rPr lang="en-US" sz="1600" dirty="0">
                <a:solidFill>
                  <a:srgbClr val="FFFFFF"/>
                </a:solidFill>
              </a:rPr>
              <a:t>Introduction</a:t>
            </a:r>
            <a:r>
              <a:rPr lang="hu-HU" sz="1600" dirty="0">
                <a:solidFill>
                  <a:srgbClr val="FFFFFF"/>
                </a:solidFill>
              </a:rPr>
              <a:t> </a:t>
            </a:r>
            <a:r>
              <a:rPr lang="hu-HU" sz="1600" dirty="0" smtClean="0">
                <a:solidFill>
                  <a:srgbClr val="FFFFFF"/>
                </a:solidFill>
              </a:rPr>
              <a:t>(</a:t>
            </a:r>
            <a:r>
              <a:rPr lang="en-US" sz="1600" dirty="0" smtClean="0">
                <a:solidFill>
                  <a:srgbClr val="FFFFFF"/>
                </a:solidFill>
              </a:rPr>
              <a:t>28</a:t>
            </a:r>
            <a:r>
              <a:rPr lang="hu-HU" sz="1600" dirty="0" smtClean="0">
                <a:solidFill>
                  <a:srgbClr val="FFFFFF"/>
                </a:solidFill>
              </a:rPr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1752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  <p:bldP spid="12" grpId="0"/>
      <p:bldP spid="13" grpId="0"/>
      <p:bldP spid="14" grpId="0"/>
      <p:bldP spid="16" grpId="0"/>
      <p:bldP spid="17" grpId="0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62" t="9228" r="2606"/>
          <a:stretch/>
        </p:blipFill>
        <p:spPr>
          <a:xfrm>
            <a:off x="793376" y="1196492"/>
            <a:ext cx="7301753" cy="40744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517" y="497356"/>
            <a:ext cx="8793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NVIDIA's possible future use of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MCMs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, revealed in a research paper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32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z="1600" dirty="0">
                <a:solidFill>
                  <a:srgbClr val="FFFFFF"/>
                </a:solidFill>
              </a:rPr>
              <a:t>1. </a:t>
            </a:r>
            <a:r>
              <a:rPr lang="en-US" sz="1600" dirty="0">
                <a:solidFill>
                  <a:srgbClr val="FFFFFF"/>
                </a:solidFill>
              </a:rPr>
              <a:t>Introduction</a:t>
            </a:r>
            <a:r>
              <a:rPr lang="hu-HU" sz="1600" dirty="0">
                <a:solidFill>
                  <a:srgbClr val="FFFFFF"/>
                </a:solidFill>
              </a:rPr>
              <a:t> </a:t>
            </a:r>
            <a:r>
              <a:rPr lang="hu-HU" sz="1600" dirty="0" smtClean="0">
                <a:solidFill>
                  <a:srgbClr val="FFFFFF"/>
                </a:solidFill>
              </a:rPr>
              <a:t>(</a:t>
            </a:r>
            <a:r>
              <a:rPr lang="en-US" sz="1600" dirty="0" smtClean="0">
                <a:solidFill>
                  <a:srgbClr val="FFFFFF"/>
                </a:solidFill>
              </a:rPr>
              <a:t>29</a:t>
            </a:r>
            <a:r>
              <a:rPr lang="hu-HU" sz="1600" dirty="0" smtClean="0">
                <a:solidFill>
                  <a:srgbClr val="FFFFFF"/>
                </a:solidFill>
              </a:rPr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4322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4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 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Zen core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56620" y="2851356"/>
            <a:ext cx="5358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 smtClean="0">
                <a:solidFill>
                  <a:schemeClr val="bg1"/>
                </a:solidFill>
                <a:latin typeface="+mj-lt"/>
              </a:rPr>
              <a:t>(Discussing the Zen+ and Zen2 cores is omitted) </a:t>
            </a:r>
          </a:p>
        </p:txBody>
      </p:sp>
    </p:spTree>
    <p:extLst>
      <p:ext uri="{BB962C8B-B14F-4D97-AF65-F5344CB8AC3E}">
        <p14:creationId xmlns:p14="http://schemas.microsoft.com/office/powerpoint/2010/main" val="45384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089" b="8157"/>
          <a:stretch/>
        </p:blipFill>
        <p:spPr>
          <a:xfrm>
            <a:off x="379917" y="1584955"/>
            <a:ext cx="8279688" cy="247369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 smtClean="0"/>
              <a:t>2. </a:t>
            </a:r>
            <a:r>
              <a:rPr lang="en-US" sz="1600" dirty="0" smtClean="0"/>
              <a:t>Zen cores </a:t>
            </a:r>
            <a:r>
              <a:rPr lang="hu-HU" sz="1600" dirty="0" smtClean="0"/>
              <a:t>(</a:t>
            </a:r>
            <a:r>
              <a:rPr lang="en-US" sz="1600" dirty="0" smtClean="0"/>
              <a:t>1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5087" y="500379"/>
            <a:ext cx="6781472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Zen core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Roadmap of the Zen core as published in 2/2018 [68]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86630" y="640503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452388" y="3153883"/>
            <a:ext cx="3484346" cy="433136"/>
          </a:xfrm>
          <a:prstGeom prst="roundRect">
            <a:avLst/>
          </a:prstGeom>
          <a:solidFill>
            <a:schemeClr val="tx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Current products</a:t>
            </a:r>
          </a:p>
        </p:txBody>
      </p:sp>
    </p:spTree>
    <p:extLst>
      <p:ext uri="{BB962C8B-B14F-4D97-AF65-F5344CB8AC3E}">
        <p14:creationId xmlns:p14="http://schemas.microsoft.com/office/powerpoint/2010/main" val="244933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025" y="498289"/>
            <a:ext cx="4312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2D2D8A"/>
                </a:solidFill>
                <a:latin typeface="Verdana"/>
              </a:rPr>
              <a:t>Design of 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core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13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], [170]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2.1 </a:t>
            </a:r>
            <a:r>
              <a:rPr lang="hu-HU" sz="1600" dirty="0" smtClean="0"/>
              <a:t>The </a:t>
            </a:r>
            <a:r>
              <a:rPr lang="hu-HU" sz="1600" dirty="0"/>
              <a:t>Zen </a:t>
            </a:r>
            <a:r>
              <a:rPr lang="hu-HU" sz="1600" dirty="0" smtClean="0"/>
              <a:t>core</a:t>
            </a:r>
            <a:r>
              <a:rPr lang="en-US" sz="1600" dirty="0" smtClean="0"/>
              <a:t> (1)</a:t>
            </a:r>
            <a:r>
              <a:rPr lang="hu-HU" sz="1600" dirty="0" smtClean="0"/>
              <a:t> 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56628" y="866267"/>
            <a:ext cx="8772338" cy="21082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AMD </a:t>
            </a:r>
            <a:r>
              <a:rPr lang="en-US" dirty="0">
                <a:solidFill>
                  <a:srgbClr val="0070C0"/>
                </a:solidFill>
              </a:rPr>
              <a:t>began planning </a:t>
            </a:r>
            <a:r>
              <a:rPr lang="en-US" dirty="0"/>
              <a:t>the Zen microarchitecture </a:t>
            </a:r>
            <a:r>
              <a:rPr lang="en-US" dirty="0" smtClean="0"/>
              <a:t>after </a:t>
            </a:r>
            <a:r>
              <a:rPr lang="en-US" dirty="0"/>
              <a:t>re-hiring Jim </a:t>
            </a:r>
            <a:r>
              <a:rPr lang="en-US" dirty="0" smtClean="0"/>
              <a:t>Keller, the</a:t>
            </a:r>
          </a:p>
          <a:p>
            <a:pPr lvl="0">
              <a:spcAft>
                <a:spcPts val="600"/>
              </a:spcAft>
              <a:defRPr/>
            </a:pPr>
            <a:r>
              <a:rPr lang="en-US" dirty="0" smtClean="0"/>
              <a:t>      famous processor architect,</a:t>
            </a:r>
            <a:r>
              <a:rPr lang="en-US" dirty="0"/>
              <a:t> </a:t>
            </a:r>
            <a:r>
              <a:rPr lang="en-US" dirty="0">
                <a:solidFill>
                  <a:srgbClr val="0070C0"/>
                </a:solidFill>
              </a:rPr>
              <a:t>in </a:t>
            </a:r>
            <a:r>
              <a:rPr lang="en-US" dirty="0" smtClean="0">
                <a:solidFill>
                  <a:srgbClr val="0070C0"/>
                </a:solidFill>
              </a:rPr>
              <a:t>2012.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Announced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 AMD's Financial Analyst Day 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5/2015.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details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Zen architecture were published at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Computex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Conference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 6/2016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According to M.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Papermaster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CTO of AMD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300 engineers were working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on the core design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86630" y="7444566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14338" y="6465521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2032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2.1 </a:t>
            </a:r>
            <a:r>
              <a:rPr lang="hu-HU" sz="1600" dirty="0"/>
              <a:t>The Zen core</a:t>
            </a:r>
            <a:r>
              <a:rPr lang="en-US" sz="1600" dirty="0"/>
              <a:t> </a:t>
            </a:r>
            <a:r>
              <a:rPr lang="en-US" sz="1600" dirty="0" smtClean="0"/>
              <a:t>(2)</a:t>
            </a:r>
            <a:r>
              <a:rPr lang="hu-HU" sz="1600" dirty="0" smtClean="0"/>
              <a:t>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786630" y="646278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3209" y="1815152"/>
            <a:ext cx="8488606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fontAlgn="base">
              <a:buAutoNum type="alphaLcParenR"/>
            </a:pPr>
            <a:r>
              <a:rPr lang="en-US" sz="1600" dirty="0" smtClean="0">
                <a:latin typeface="+mj-lt"/>
              </a:rPr>
              <a:t>the departure from the module concept of the previous Bulldozer family and 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    returning to the usual core structure,</a:t>
            </a:r>
            <a:r>
              <a:rPr lang="en-US" sz="1600" dirty="0" smtClean="0">
                <a:latin typeface="+mj-lt"/>
              </a:rPr>
              <a:t> </a:t>
            </a:r>
          </a:p>
          <a:p>
            <a:pPr fontAlgn="base">
              <a:spcAft>
                <a:spcPts val="600"/>
              </a:spcAft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b) introducing a large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Micro-op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cache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(2K instructions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),</a:t>
            </a:r>
            <a:endParaRPr lang="en-US" sz="1600" dirty="0" smtClean="0">
              <a:latin typeface="+mj-lt"/>
            </a:endParaRPr>
          </a:p>
          <a:p>
            <a:pPr fontAlgn="base"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c) introducing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multithreading </a:t>
            </a:r>
            <a:r>
              <a:rPr lang="en-US" sz="1600" dirty="0" smtClean="0">
                <a:latin typeface="+mj-lt"/>
              </a:rPr>
              <a:t>and</a:t>
            </a:r>
          </a:p>
          <a:p>
            <a:pPr fontAlgn="base"/>
            <a:r>
              <a:rPr lang="en-US" sz="1600" dirty="0" smtClean="0">
                <a:latin typeface="+mj-lt"/>
              </a:rPr>
              <a:t>c) introducing the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</a:rPr>
              <a:t>SenseMI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technology packet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9749" y="3358733"/>
            <a:ext cx="3703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as will be discussed subsequently.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2875" y="495300"/>
            <a:ext cx="8725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Key architectural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innovations and enhancements of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the Zen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core [13]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875" y="857043"/>
            <a:ext cx="4216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1) Key architectural improvements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5056" y="1199536"/>
            <a:ext cx="8413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To raise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performance and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reduce power consumption </a:t>
            </a:r>
            <a:r>
              <a:rPr lang="en-US" sz="1600" dirty="0" smtClean="0">
                <a:latin typeface="+mj-lt"/>
              </a:rPr>
              <a:t>AMD enhanced the microarchitecture of the Zen core in many ways, first of all by </a:t>
            </a:r>
          </a:p>
        </p:txBody>
      </p:sp>
    </p:spTree>
    <p:extLst>
      <p:ext uri="{BB962C8B-B14F-4D97-AF65-F5344CB8AC3E}">
        <p14:creationId xmlns:p14="http://schemas.microsoft.com/office/powerpoint/2010/main" val="162019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56" t="17992"/>
          <a:stretch/>
        </p:blipFill>
        <p:spPr>
          <a:xfrm>
            <a:off x="67378" y="2334319"/>
            <a:ext cx="9085169" cy="42721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049" y="497355"/>
            <a:ext cx="8982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 fontAlgn="base">
              <a:buAutoNum type="alphaLcParenR"/>
              <a:defRPr/>
            </a:pPr>
            <a:r>
              <a:rPr lang="en-US" dirty="0" smtClean="0">
                <a:solidFill>
                  <a:schemeClr val="accent6"/>
                </a:solidFill>
                <a:latin typeface="Verdana"/>
              </a:rPr>
              <a:t>Departure </a:t>
            </a:r>
            <a:r>
              <a:rPr lang="en-US" dirty="0">
                <a:solidFill>
                  <a:schemeClr val="accent6"/>
                </a:solidFill>
                <a:latin typeface="Verdana"/>
              </a:rPr>
              <a:t>from the </a:t>
            </a:r>
            <a:r>
              <a:rPr lang="en-US" dirty="0" smtClean="0">
                <a:solidFill>
                  <a:schemeClr val="accent6"/>
                </a:solidFill>
                <a:latin typeface="Verdana"/>
              </a:rPr>
              <a:t>module concept of the previous Bulldozer family and</a:t>
            </a:r>
          </a:p>
          <a:p>
            <a:pPr lvl="0" fontAlgn="base">
              <a:defRPr/>
            </a:pPr>
            <a:r>
              <a:rPr lang="en-US" dirty="0">
                <a:solidFill>
                  <a:schemeClr val="accent6"/>
                </a:solidFill>
                <a:latin typeface="Verdana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Verdana"/>
              </a:rPr>
              <a:t>    returning to </a:t>
            </a:r>
            <a:r>
              <a:rPr lang="en-US" dirty="0">
                <a:solidFill>
                  <a:schemeClr val="accent6"/>
                </a:solidFill>
                <a:latin typeface="Verdana"/>
              </a:rPr>
              <a:t>the </a:t>
            </a:r>
            <a:r>
              <a:rPr lang="en-US" dirty="0" smtClean="0">
                <a:solidFill>
                  <a:schemeClr val="accent6"/>
                </a:solidFill>
                <a:latin typeface="Verdana"/>
              </a:rPr>
              <a:t>usual core structure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</a:rPr>
              <a:t>[</a:t>
            </a: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</a:rPr>
              <a:t>14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</a:rPr>
              <a:t>]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1162731"/>
            <a:ext cx="88851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Zen AMD departed from the Bulldozer design style cramming two integer parts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and an FP part into a module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declaring the module as being dual cores and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followed the regular way of building up cores.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/>
              <a:t>2.1 </a:t>
            </a:r>
            <a:r>
              <a:rPr lang="hu-HU" sz="1600" dirty="0"/>
              <a:t>The Zen core</a:t>
            </a:r>
            <a:r>
              <a:rPr lang="en-US" sz="1600" dirty="0"/>
              <a:t> </a:t>
            </a:r>
            <a:r>
              <a:rPr lang="en-US" sz="1600" dirty="0" smtClean="0"/>
              <a:t>(3)</a:t>
            </a:r>
            <a:r>
              <a:rPr lang="hu-HU" sz="1600" dirty="0" smtClean="0"/>
              <a:t> 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8786630" y="6411766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11411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898" y="498289"/>
            <a:ext cx="7281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Introducing a large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Micro-Op cache (2K instructions)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 smtClean="0"/>
              <a:t>2. </a:t>
            </a:r>
            <a:r>
              <a:rPr lang="hu-HU" sz="1600" dirty="0"/>
              <a:t>The Zen core</a:t>
            </a:r>
            <a:r>
              <a:rPr lang="en-US" sz="1600" dirty="0"/>
              <a:t> </a:t>
            </a:r>
            <a:r>
              <a:rPr lang="en-US" sz="1600" dirty="0" smtClean="0"/>
              <a:t>(4)</a:t>
            </a:r>
            <a:r>
              <a:rPr lang="hu-HU" sz="1600" dirty="0" smtClean="0"/>
              <a:t> </a:t>
            </a:r>
            <a:endParaRPr lang="en-US" sz="1600" dirty="0"/>
          </a:p>
        </p:txBody>
      </p:sp>
      <p:grpSp>
        <p:nvGrpSpPr>
          <p:cNvPr id="8" name="Group 7"/>
          <p:cNvGrpSpPr/>
          <p:nvPr/>
        </p:nvGrpSpPr>
        <p:grpSpPr>
          <a:xfrm>
            <a:off x="1680881" y="1259382"/>
            <a:ext cx="5715001" cy="5382549"/>
            <a:chOff x="1680881" y="1259382"/>
            <a:chExt cx="5715001" cy="538254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589" t="5814" r="46481" b="7845"/>
            <a:stretch/>
          </p:blipFill>
          <p:spPr>
            <a:xfrm>
              <a:off x="1680881" y="1259382"/>
              <a:ext cx="5715001" cy="5382549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 bwMode="auto">
            <a:xfrm>
              <a:off x="5143500" y="1976718"/>
              <a:ext cx="2050676" cy="712694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814051" y="2975777"/>
              <a:ext cx="1101584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5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4 ops dispatched</a:t>
              </a: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5610537" y="2868328"/>
              <a:ext cx="684385" cy="107449"/>
            </a:xfrm>
            <a:prstGeom prst="rect">
              <a:avLst/>
            </a:prstGeom>
            <a:solidFill>
              <a:srgbClr val="343434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13054" y="2796427"/>
              <a:ext cx="10855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 macro-ops/cycle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472889" y="2172928"/>
            <a:ext cx="684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</a:t>
            </a:r>
          </a:p>
        </p:txBody>
      </p:sp>
    </p:spTree>
    <p:extLst>
      <p:ext uri="{BB962C8B-B14F-4D97-AF65-F5344CB8AC3E}">
        <p14:creationId xmlns:p14="http://schemas.microsoft.com/office/powerpoint/2010/main" val="25407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1. Introduction (1)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660" t="45036" r="18936" b="19787"/>
          <a:stretch/>
        </p:blipFill>
        <p:spPr>
          <a:xfrm>
            <a:off x="15028" y="2715302"/>
            <a:ext cx="9107660" cy="28423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4858" y="887075"/>
            <a:ext cx="874871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1961 integrated circuits</a:t>
            </a:r>
            <a:r>
              <a:rPr lang="en-US" sz="1600" dirty="0" smtClean="0">
                <a:latin typeface="+mj-lt"/>
              </a:rPr>
              <a:t> were invented by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Fairchild</a:t>
            </a:r>
            <a:r>
              <a:rPr lang="en-US" sz="1600" dirty="0" smtClean="0">
                <a:latin typeface="+mj-lt"/>
              </a:rPr>
              <a:t>.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Many entrepreneurial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technologists</a:t>
            </a:r>
            <a:r>
              <a:rPr lang="en-US" sz="1600" dirty="0">
                <a:latin typeface="+mj-lt"/>
              </a:rPr>
              <a:t> employed by Fairchild Semiconductor </a:t>
            </a:r>
            <a:r>
              <a:rPr lang="en-US" sz="1600" dirty="0" smtClean="0">
                <a:latin typeface="+mj-lt"/>
              </a:rPr>
              <a:t> 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became frustrated by the vendors management </a:t>
            </a:r>
            <a:r>
              <a:rPr lang="en-US" sz="1600" dirty="0">
                <a:latin typeface="+mj-lt"/>
              </a:rPr>
              <a:t>practices and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set out on their </a:t>
            </a:r>
            <a:endParaRPr lang="en-US" sz="1600" dirty="0" smtClean="0">
              <a:solidFill>
                <a:srgbClr val="0070C0"/>
              </a:solidFill>
              <a:latin typeface="+mj-lt"/>
            </a:endParaRP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own.</a:t>
            </a:r>
          </a:p>
          <a:p>
            <a:pPr fontAlgn="base"/>
            <a:r>
              <a:rPr lang="en-US" sz="1600" dirty="0" smtClean="0">
                <a:latin typeface="+mj-lt"/>
              </a:rPr>
              <a:t>    This is the reason why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decade from 1965 to 1975 </a:t>
            </a:r>
            <a:r>
              <a:rPr lang="en-US" sz="1600" dirty="0">
                <a:latin typeface="+mj-lt"/>
              </a:rPr>
              <a:t>saw an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explosion</a:t>
            </a:r>
            <a:r>
              <a:rPr lang="en-US" sz="1600" dirty="0">
                <a:latin typeface="+mj-lt"/>
              </a:rPr>
              <a:t> of new </a:t>
            </a:r>
            <a:endParaRPr lang="en-US" sz="1600" dirty="0" smtClean="0">
              <a:latin typeface="+mj-lt"/>
            </a:endParaRP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semiconductor companies.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438" y="505212"/>
            <a:ext cx="8843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Concentration of semiconductor companies through acquisitions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in the US</a:t>
            </a:r>
            <a:r>
              <a:rPr lang="en-US" dirty="0" smtClean="0">
                <a:latin typeface="+mj-lt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6973" y="5525732"/>
            <a:ext cx="7086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Table: Companies established by former Fairchild employees [115]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03310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http://www.hardwaresecrets.com/imageview.php?image=3098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1376422"/>
            <a:ext cx="7620000" cy="4572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 eaLnBrk="1" hangingPunct="1">
              <a:defRPr/>
            </a:pPr>
            <a:r>
              <a:rPr lang="en-US" sz="1600" dirty="0" smtClean="0"/>
              <a:t>2. </a:t>
            </a:r>
            <a:r>
              <a:rPr lang="hu-HU" sz="1600" dirty="0"/>
              <a:t>The Zen core</a:t>
            </a:r>
            <a:r>
              <a:rPr lang="en-US" sz="1600" dirty="0"/>
              <a:t> </a:t>
            </a:r>
            <a:r>
              <a:rPr lang="en-US" sz="1600" dirty="0" smtClean="0"/>
              <a:t>(5)</a:t>
            </a:r>
            <a:r>
              <a:rPr lang="hu-HU" sz="1600" dirty="0" smtClean="0"/>
              <a:t> </a:t>
            </a:r>
            <a:endParaRPr kumimoji="0" lang="hu-HU" alt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202759" name="Rectangle 6"/>
          <p:cNvSpPr>
            <a:spLocks noChangeArrowheads="1"/>
          </p:cNvSpPr>
          <p:nvPr/>
        </p:nvSpPr>
        <p:spPr bwMode="auto">
          <a:xfrm>
            <a:off x="7947025" y="5426135"/>
            <a:ext cx="450850" cy="630237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000000"/>
            </a:solidFill>
            <a:round/>
            <a:headEnd/>
            <a:tailEnd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00" y="502670"/>
            <a:ext cx="8853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contrast: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icro-op cache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introduced in Intel’s Sandy Bridge (2011)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90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4574045" y="1966167"/>
            <a:ext cx="2741214" cy="483525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17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4000" t="3733" r="5266" b="3386"/>
          <a:stretch/>
        </p:blipFill>
        <p:spPr>
          <a:xfrm>
            <a:off x="1506070" y="1254931"/>
            <a:ext cx="6157511" cy="54176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049" y="499506"/>
            <a:ext cx="4193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Introducing multithreading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 smtClean="0"/>
              <a:t>2. </a:t>
            </a:r>
            <a:r>
              <a:rPr lang="hu-HU" sz="1600" dirty="0"/>
              <a:t>The Zen core</a:t>
            </a:r>
            <a:r>
              <a:rPr lang="en-US" sz="1600" dirty="0"/>
              <a:t> </a:t>
            </a:r>
            <a:r>
              <a:rPr lang="en-US" sz="1600" dirty="0" smtClean="0"/>
              <a:t>(6)</a:t>
            </a:r>
            <a:r>
              <a:rPr lang="hu-HU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258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2. </a:t>
            </a:r>
            <a:r>
              <a:rPr lang="hu-HU" sz="1600" dirty="0"/>
              <a:t>The Zen core</a:t>
            </a:r>
            <a:r>
              <a:rPr lang="en-US" sz="1600" dirty="0"/>
              <a:t> </a:t>
            </a:r>
            <a:r>
              <a:rPr lang="en-US" sz="1600" dirty="0" smtClean="0"/>
              <a:t>(7)</a:t>
            </a:r>
            <a:r>
              <a:rPr lang="hu-HU" sz="1600" dirty="0" smtClean="0"/>
              <a:t> </a:t>
            </a:r>
            <a:endParaRPr lang="en-US" sz="16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9659" y="1491912"/>
            <a:ext cx="9014546" cy="4484319"/>
            <a:chOff x="9659" y="2165684"/>
            <a:chExt cx="9014546" cy="448431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39" y="2165684"/>
              <a:ext cx="8952766" cy="2877460"/>
            </a:xfrm>
            <a:prstGeom prst="rect">
              <a:avLst/>
            </a:prstGeom>
          </p:spPr>
        </p:pic>
        <p:sp>
          <p:nvSpPr>
            <p:cNvPr id="6" name="Right Brace 5"/>
            <p:cNvSpPr/>
            <p:nvPr/>
          </p:nvSpPr>
          <p:spPr bwMode="auto">
            <a:xfrm rot="5400000">
              <a:off x="7203680" y="3805954"/>
              <a:ext cx="385011" cy="3024000"/>
            </a:xfrm>
            <a:prstGeom prst="rightBrac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7" name="Right Brace 6"/>
            <p:cNvSpPr/>
            <p:nvPr/>
          </p:nvSpPr>
          <p:spPr bwMode="auto">
            <a:xfrm rot="5400000">
              <a:off x="3248838" y="3219979"/>
              <a:ext cx="385011" cy="4212000"/>
            </a:xfrm>
            <a:prstGeom prst="rightBrac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14686" y="5582649"/>
              <a:ext cx="12506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To raise IPC</a:t>
              </a:r>
            </a:p>
          </p:txBody>
        </p:sp>
        <p:sp>
          <p:nvSpPr>
            <p:cNvPr id="27" name="Rounded Rectangle 26"/>
            <p:cNvSpPr/>
            <p:nvPr/>
          </p:nvSpPr>
          <p:spPr bwMode="auto">
            <a:xfrm>
              <a:off x="126105" y="3888604"/>
              <a:ext cx="8898100" cy="336884"/>
            </a:xfrm>
            <a:prstGeom prst="round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6334" y="4000126"/>
              <a:ext cx="1132040" cy="518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Pure power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(AVS)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28838" y="4008148"/>
              <a:ext cx="2752678" cy="918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Precision Boost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(Enhanced Turbo Boost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like Intel’s </a:t>
              </a: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SpeedShift</a:t>
              </a: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300" dirty="0" smtClean="0">
                  <a:solidFill>
                    <a:srgbClr val="FFFFFF"/>
                  </a:solidFill>
                  <a:latin typeface="Verdana"/>
                </a:rPr>
                <a:t>if there is a thermal headroom</a:t>
              </a:r>
              <a:endPara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310220" y="4027398"/>
              <a:ext cx="2475293" cy="11182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Extended Frequency Range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(XFR) (Higher fc for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premium cooling,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300" dirty="0" smtClean="0">
                  <a:solidFill>
                    <a:srgbClr val="FFFFFF"/>
                  </a:solidFill>
                  <a:latin typeface="Verdana"/>
                </a:rPr>
                <a:t>like Intel’s TVB)</a:t>
              </a:r>
              <a:endPara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841130" y="4002224"/>
              <a:ext cx="196399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Neural Net in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Instruction </a:t>
              </a: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prefetch</a:t>
              </a: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910361" y="3981371"/>
              <a:ext cx="93166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Smart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Prefetch</a:t>
              </a:r>
              <a:endPara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3" name="Right Brace 32"/>
            <p:cNvSpPr/>
            <p:nvPr/>
          </p:nvSpPr>
          <p:spPr bwMode="auto">
            <a:xfrm rot="5400000">
              <a:off x="431235" y="4820375"/>
              <a:ext cx="385011" cy="1008000"/>
            </a:xfrm>
            <a:prstGeom prst="rightBrac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66713" y="5590671"/>
              <a:ext cx="10967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To raise fc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5277" y="5589070"/>
              <a:ext cx="11448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To reduce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dissipation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725713" y="6157560"/>
              <a:ext cx="135325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See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subsequently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744850" y="6204082"/>
              <a:ext cx="134203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Not discussed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659" y="6231352"/>
              <a:ext cx="134203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Not discussed</a:t>
              </a: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1722922" y="2213811"/>
              <a:ext cx="991402" cy="452387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80059" y="507281"/>
            <a:ext cx="6183039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d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Introducing the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SenseMI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 package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Innovations introduced within the Zen core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[10] 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3551723" y="1299406"/>
            <a:ext cx="1501540" cy="86627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5" y="6256429"/>
            <a:ext cx="2988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 smtClean="0">
                <a:latin typeface="+mj-lt"/>
              </a:rPr>
              <a:t>AVS: Adaptive Voltage Scaling</a:t>
            </a:r>
          </a:p>
          <a:p>
            <a:pPr fontAlgn="base"/>
            <a:r>
              <a:rPr lang="en-US" sz="1400" dirty="0" smtClean="0">
                <a:latin typeface="+mj-lt"/>
              </a:rPr>
              <a:t>TVB: Thermal Velocity Boost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5685889" y="1941091"/>
            <a:ext cx="2250966" cy="217797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86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2. </a:t>
            </a:r>
            <a:r>
              <a:rPr lang="hu-HU" sz="1600" dirty="0"/>
              <a:t>The Zen core</a:t>
            </a:r>
            <a:r>
              <a:rPr lang="en-US" sz="1600" dirty="0"/>
              <a:t> </a:t>
            </a:r>
            <a:r>
              <a:rPr lang="en-US" sz="1600" dirty="0" smtClean="0"/>
              <a:t>(8)</a:t>
            </a:r>
            <a:r>
              <a:rPr lang="hu-HU" sz="1600" dirty="0" smtClean="0"/>
              <a:t> 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71438" y="501021"/>
            <a:ext cx="8200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d1) Neural-net improved instruction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prefetch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(Part of Sense MI)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[10]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630" y="1239323"/>
            <a:ext cx="7371428" cy="525714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4719918" y="2908848"/>
            <a:ext cx="2474258" cy="12573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57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2. </a:t>
            </a:r>
            <a:r>
              <a:rPr lang="hu-HU" sz="1600" dirty="0"/>
              <a:t>The Zen core</a:t>
            </a:r>
            <a:r>
              <a:rPr lang="en-US" sz="1600" dirty="0"/>
              <a:t> </a:t>
            </a:r>
            <a:r>
              <a:rPr lang="en-US" sz="1600" dirty="0" smtClean="0"/>
              <a:t>(8b)</a:t>
            </a:r>
            <a:r>
              <a:rPr lang="hu-HU" sz="1600" dirty="0" smtClean="0"/>
              <a:t> </a:t>
            </a:r>
            <a:endParaRPr lang="en-US" sz="16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9659" y="1491912"/>
            <a:ext cx="9014546" cy="4484319"/>
            <a:chOff x="9659" y="2165684"/>
            <a:chExt cx="9014546" cy="448431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39" y="2165684"/>
              <a:ext cx="8952766" cy="2877460"/>
            </a:xfrm>
            <a:prstGeom prst="rect">
              <a:avLst/>
            </a:prstGeom>
          </p:spPr>
        </p:pic>
        <p:sp>
          <p:nvSpPr>
            <p:cNvPr id="6" name="Right Brace 5"/>
            <p:cNvSpPr/>
            <p:nvPr/>
          </p:nvSpPr>
          <p:spPr bwMode="auto">
            <a:xfrm rot="5400000">
              <a:off x="7203680" y="3805954"/>
              <a:ext cx="385011" cy="3024000"/>
            </a:xfrm>
            <a:prstGeom prst="rightBrac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7" name="Right Brace 6"/>
            <p:cNvSpPr/>
            <p:nvPr/>
          </p:nvSpPr>
          <p:spPr bwMode="auto">
            <a:xfrm rot="5400000">
              <a:off x="3248838" y="3219979"/>
              <a:ext cx="385011" cy="4212000"/>
            </a:xfrm>
            <a:prstGeom prst="rightBrac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14686" y="5582649"/>
              <a:ext cx="12506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To raise IPC</a:t>
              </a:r>
            </a:p>
          </p:txBody>
        </p:sp>
        <p:sp>
          <p:nvSpPr>
            <p:cNvPr id="27" name="Rounded Rectangle 26"/>
            <p:cNvSpPr/>
            <p:nvPr/>
          </p:nvSpPr>
          <p:spPr bwMode="auto">
            <a:xfrm>
              <a:off x="126105" y="3888604"/>
              <a:ext cx="8898100" cy="336884"/>
            </a:xfrm>
            <a:prstGeom prst="round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6334" y="4000126"/>
              <a:ext cx="1132040" cy="518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Pure power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(AVS)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28838" y="4008148"/>
              <a:ext cx="2752678" cy="918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Precision Boost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(Enhanced Turbo Boost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like Intel’s </a:t>
              </a: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SpeedShift</a:t>
              </a: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300" dirty="0" smtClean="0">
                  <a:solidFill>
                    <a:srgbClr val="FFFFFF"/>
                  </a:solidFill>
                  <a:latin typeface="Verdana"/>
                </a:rPr>
                <a:t>if there is a thermal headroom</a:t>
              </a:r>
              <a:endPara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310220" y="4027398"/>
              <a:ext cx="2475293" cy="11182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Extended Frequency Range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(XFR) (Higher fc for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premium cooling,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300" dirty="0" smtClean="0">
                  <a:solidFill>
                    <a:srgbClr val="FFFFFF"/>
                  </a:solidFill>
                  <a:latin typeface="Verdana"/>
                </a:rPr>
                <a:t>like Intel’s TVB)</a:t>
              </a:r>
              <a:endPara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853152" y="4002224"/>
              <a:ext cx="193995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Neural Net in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instruction </a:t>
              </a: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prefetch</a:t>
              </a: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910361" y="3981371"/>
              <a:ext cx="93166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Smart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r>
                <a:rPr kumimoji="0" lang="en-US" sz="1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Prefetch</a:t>
              </a:r>
              <a:endPara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3" name="Right Brace 32"/>
            <p:cNvSpPr/>
            <p:nvPr/>
          </p:nvSpPr>
          <p:spPr bwMode="auto">
            <a:xfrm rot="5400000">
              <a:off x="431235" y="4820375"/>
              <a:ext cx="385011" cy="1008000"/>
            </a:xfrm>
            <a:prstGeom prst="rightBrac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66713" y="5590671"/>
              <a:ext cx="10967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To raise fc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5277" y="5589070"/>
              <a:ext cx="11448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To reduce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dissipation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725713" y="6157560"/>
              <a:ext cx="135325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See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subsequently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744850" y="6204082"/>
              <a:ext cx="134203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Not discussed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659" y="6231352"/>
              <a:ext cx="134203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Not discussed</a:t>
              </a: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1722922" y="2213811"/>
              <a:ext cx="991402" cy="452387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80059" y="507281"/>
            <a:ext cx="6183039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d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Introducing the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SenseMI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 package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Innovations introduced within the Zen core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[10] 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3551723" y="1299406"/>
            <a:ext cx="1501540" cy="86627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5" y="6256429"/>
            <a:ext cx="2988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 smtClean="0">
                <a:latin typeface="+mj-lt"/>
              </a:rPr>
              <a:t>AVS: Adaptive Voltage Scaling</a:t>
            </a:r>
          </a:p>
          <a:p>
            <a:pPr fontAlgn="base"/>
            <a:r>
              <a:rPr lang="en-US" sz="1400" dirty="0" smtClean="0">
                <a:latin typeface="+mj-lt"/>
              </a:rPr>
              <a:t>TVB: Thermal Velocity Boost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7698658" y="2165680"/>
            <a:ext cx="1325547" cy="189504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14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2. </a:t>
            </a:r>
            <a:r>
              <a:rPr lang="hu-HU" sz="1600" dirty="0"/>
              <a:t>The Zen core</a:t>
            </a:r>
            <a:r>
              <a:rPr lang="en-US" sz="1600" dirty="0"/>
              <a:t> </a:t>
            </a:r>
            <a:r>
              <a:rPr lang="en-US" sz="1600" dirty="0" smtClean="0"/>
              <a:t>(9)</a:t>
            </a:r>
            <a:r>
              <a:rPr lang="hu-HU" sz="1600" dirty="0" smtClean="0"/>
              <a:t> 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7097" y="489052"/>
            <a:ext cx="5347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d2) Smart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prefetch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(Part of Sense MI)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[10]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1992"/>
            <a:ext cx="9144000" cy="514478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 bwMode="auto">
          <a:xfrm>
            <a:off x="404261" y="4119613"/>
            <a:ext cx="3657600" cy="53901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89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 smtClean="0"/>
              <a:t>2. </a:t>
            </a:r>
            <a:r>
              <a:rPr lang="hu-HU" sz="1600" dirty="0"/>
              <a:t>The Zen core</a:t>
            </a:r>
            <a:r>
              <a:rPr lang="en-US" sz="1600" dirty="0"/>
              <a:t> </a:t>
            </a:r>
            <a:r>
              <a:rPr lang="en-US" sz="1600" dirty="0" smtClean="0"/>
              <a:t>(10)</a:t>
            </a:r>
            <a:r>
              <a:rPr lang="hu-HU" sz="1600" dirty="0" smtClean="0"/>
              <a:t>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37036" y="501444"/>
            <a:ext cx="610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2) Key architectural enhancements of the Zen core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438" y="1130251"/>
            <a:ext cx="4358053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Six-issue FX execution (up from 4)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Quad-issue FP execution  (up from 3)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2858" y="818989"/>
            <a:ext cx="2460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Wider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μ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 dispatch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0218" y="1732538"/>
            <a:ext cx="71701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b)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Deeper key structures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(such as queues) 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microarchitecture</a:t>
            </a:r>
          </a:p>
        </p:txBody>
      </p:sp>
    </p:spTree>
    <p:extLst>
      <p:ext uri="{BB962C8B-B14F-4D97-AF65-F5344CB8AC3E}">
        <p14:creationId xmlns:p14="http://schemas.microsoft.com/office/powerpoint/2010/main" val="310828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89" t="5814" r="46481" b="7845"/>
          <a:stretch/>
        </p:blipFill>
        <p:spPr>
          <a:xfrm>
            <a:off x="1680881" y="1384507"/>
            <a:ext cx="5715001" cy="538254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5143500" y="3067624"/>
            <a:ext cx="1905000" cy="28238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 smtClean="0"/>
              <a:t>2. </a:t>
            </a:r>
            <a:r>
              <a:rPr lang="hu-HU" sz="1600" dirty="0"/>
              <a:t>The Zen core</a:t>
            </a:r>
            <a:r>
              <a:rPr lang="en-US" sz="1600" dirty="0"/>
              <a:t> </a:t>
            </a:r>
            <a:r>
              <a:rPr lang="en-US" sz="1600" dirty="0" smtClean="0"/>
              <a:t>(11)</a:t>
            </a:r>
            <a:r>
              <a:rPr lang="hu-HU" sz="1600" dirty="0" smtClean="0"/>
              <a:t> 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4814051" y="2013251"/>
            <a:ext cx="1101584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 ops dispatched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6226" y="867203"/>
            <a:ext cx="8196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Six-issue FX execution (up from 4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- Quad-issue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FP execution  (up from 3)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099" y="500536"/>
            <a:ext cx="2743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a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)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Wider </a:t>
            </a:r>
            <a:r>
              <a:rPr lang="el-GR" dirty="0">
                <a:solidFill>
                  <a:srgbClr val="2D2D8A"/>
                </a:solidFill>
                <a:latin typeface="Verdana"/>
              </a:rPr>
              <a:t>μ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op dispatch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28652" y="3137834"/>
            <a:ext cx="10583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 ops dispatched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2976206" y="3066020"/>
            <a:ext cx="1905000" cy="28238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522848" y="3137834"/>
            <a:ext cx="924025" cy="212178"/>
          </a:xfrm>
          <a:prstGeom prst="rect">
            <a:avLst/>
          </a:prstGeom>
          <a:solidFill>
            <a:srgbClr val="343434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ops dispatched</a:t>
            </a:r>
          </a:p>
        </p:txBody>
      </p:sp>
    </p:spTree>
    <p:extLst>
      <p:ext uri="{BB962C8B-B14F-4D97-AF65-F5344CB8AC3E}">
        <p14:creationId xmlns:p14="http://schemas.microsoft.com/office/powerpoint/2010/main" val="215809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292994" y="1241439"/>
          <a:ext cx="6436659" cy="2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7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9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87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Feature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Zen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Excavator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ROB size 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(duplicated for each thread)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192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128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ROB throughput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8 instr./</a:t>
                      </a:r>
                      <a:r>
                        <a:rPr lang="en-US" sz="1400" dirty="0" err="1">
                          <a:latin typeface="+mj-lt"/>
                        </a:rPr>
                        <a:t>cyle</a:t>
                      </a:r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4 instr./cycle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Integer scheduler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FP scheduler</a:t>
                      </a:r>
                      <a:r>
                        <a:rPr lang="en-US" sz="1400" baseline="0" dirty="0">
                          <a:latin typeface="+mj-lt"/>
                        </a:rPr>
                        <a:t> size</a:t>
                      </a:r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96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Load Queue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Store Queue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898" y="499417"/>
            <a:ext cx="8122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b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Deeper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key structures (such as queues) of the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microarchitecture </a:t>
            </a: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 smtClean="0"/>
              <a:t>2. </a:t>
            </a:r>
            <a:r>
              <a:rPr lang="hu-HU" sz="1600" dirty="0"/>
              <a:t>The Zen core</a:t>
            </a:r>
            <a:r>
              <a:rPr lang="en-US" sz="1600" dirty="0"/>
              <a:t> </a:t>
            </a:r>
            <a:r>
              <a:rPr lang="en-US" sz="1600" dirty="0" smtClean="0"/>
              <a:t>(12)</a:t>
            </a:r>
            <a:r>
              <a:rPr lang="hu-HU" sz="1600" dirty="0" smtClean="0"/>
              <a:t> 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29030" y="6272982"/>
            <a:ext cx="3303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400" dirty="0" smtClean="0">
                <a:latin typeface="+mj-lt"/>
              </a:rPr>
              <a:t>ROB: </a:t>
            </a:r>
            <a:r>
              <a:rPr lang="en-US" sz="1400" dirty="0" err="1" smtClean="0">
                <a:latin typeface="+mj-lt"/>
              </a:rPr>
              <a:t>ReOrder</a:t>
            </a:r>
            <a:r>
              <a:rPr lang="en-US" sz="1400" dirty="0" smtClean="0">
                <a:latin typeface="+mj-lt"/>
              </a:rPr>
              <a:t> Buffer</a:t>
            </a:r>
          </a:p>
        </p:txBody>
      </p:sp>
    </p:spTree>
    <p:extLst>
      <p:ext uri="{BB962C8B-B14F-4D97-AF65-F5344CB8AC3E}">
        <p14:creationId xmlns:p14="http://schemas.microsoft.com/office/powerpoint/2010/main" val="147606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577" r="6836" b="11212"/>
          <a:stretch/>
        </p:blipFill>
        <p:spPr>
          <a:xfrm>
            <a:off x="98611" y="1256934"/>
            <a:ext cx="8969773" cy="420893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89965" y="1926899"/>
            <a:ext cx="5536595" cy="1596812"/>
            <a:chOff x="389965" y="1926899"/>
            <a:chExt cx="5536595" cy="1596812"/>
          </a:xfrm>
        </p:grpSpPr>
        <p:sp>
          <p:nvSpPr>
            <p:cNvPr id="3" name="TextBox 2"/>
            <p:cNvSpPr txBox="1"/>
            <p:nvPr/>
          </p:nvSpPr>
          <p:spPr>
            <a:xfrm>
              <a:off x="389965" y="3092824"/>
              <a:ext cx="69442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11/2011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(32 nm)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792936" y="2935943"/>
              <a:ext cx="69442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11/2012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(32 nm)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386893" y="2604251"/>
              <a:ext cx="66877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6/2015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(28 nm)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69013" y="2779062"/>
              <a:ext cx="66877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1/2014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(28 nm)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57787" y="1926899"/>
              <a:ext cx="66877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3/2017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(14 nm)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1898" y="497355"/>
            <a:ext cx="860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IPC improvements of the Bulldozer Family and the Zen architecture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sz="1600" dirty="0" smtClean="0"/>
              <a:t>2. </a:t>
            </a:r>
            <a:r>
              <a:rPr lang="hu-HU" sz="1600" dirty="0"/>
              <a:t>The Zen core</a:t>
            </a:r>
            <a:r>
              <a:rPr lang="en-US" sz="1600" dirty="0"/>
              <a:t> </a:t>
            </a:r>
            <a:r>
              <a:rPr lang="en-US" sz="1600" dirty="0" smtClean="0"/>
              <a:t>(13)</a:t>
            </a:r>
            <a:r>
              <a:rPr lang="hu-HU" sz="1600" dirty="0" smtClean="0"/>
              <a:t> 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23778" y="2084296"/>
            <a:ext cx="4867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Typical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IPC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increase: 15 % vs. previous family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24060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1600" dirty="0"/>
              <a:t>1. </a:t>
            </a:r>
            <a:r>
              <a:rPr lang="en-US" sz="1600" dirty="0"/>
              <a:t>Introduction </a:t>
            </a:r>
            <a:r>
              <a:rPr lang="hu-HU" sz="1600" dirty="0" smtClean="0"/>
              <a:t>(</a:t>
            </a:r>
            <a:r>
              <a:rPr lang="en-US" sz="1600" dirty="0" smtClean="0"/>
              <a:t>2</a:t>
            </a:r>
            <a:r>
              <a:rPr lang="hu-HU" sz="1600" dirty="0" smtClean="0"/>
              <a:t>)</a:t>
            </a:r>
            <a:endParaRPr lang="hu-HU" sz="1600" dirty="0"/>
          </a:p>
        </p:txBody>
      </p:sp>
      <p:sp>
        <p:nvSpPr>
          <p:cNvPr id="33" name="Text Box 58"/>
          <p:cNvSpPr txBox="1">
            <a:spLocks noChangeArrowheads="1"/>
          </p:cNvSpPr>
          <p:nvPr/>
        </p:nvSpPr>
        <p:spPr bwMode="auto">
          <a:xfrm>
            <a:off x="243327" y="947502"/>
            <a:ext cx="41646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Overview of AMD’s processor lines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84145" y="6090539"/>
            <a:ext cx="8362476" cy="574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Remark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Before the in-house designed K5, AMD licensed and manufactured Intel designed processors.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0" y="1576769"/>
            <a:ext cx="9211089" cy="3351365"/>
          </a:xfrm>
          <a:prstGeom prst="roundRect">
            <a:avLst/>
          </a:prstGeom>
          <a:solidFill>
            <a:srgbClr val="DDE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ectangle 3"/>
          <p:cNvSpPr>
            <a:spLocks noChangeArrowheads="1"/>
          </p:cNvSpPr>
          <p:nvPr/>
        </p:nvSpPr>
        <p:spPr bwMode="auto">
          <a:xfrm>
            <a:off x="3097355" y="1724862"/>
            <a:ext cx="356828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5100" algn="l"/>
              </a:tabLst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AMD’s 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in-house designed x86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families</a:t>
            </a:r>
            <a:endParaRPr kumimoji="0" lang="hu-HU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6838711" y="2538102"/>
            <a:ext cx="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Oval 5"/>
          <p:cNvSpPr>
            <a:spLocks noChangeArrowheads="1"/>
          </p:cNvSpPr>
          <p:nvPr/>
        </p:nvSpPr>
        <p:spPr bwMode="auto">
          <a:xfrm>
            <a:off x="865066" y="240792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Oval 6"/>
          <p:cNvSpPr>
            <a:spLocks noChangeArrowheads="1"/>
          </p:cNvSpPr>
          <p:nvPr/>
        </p:nvSpPr>
        <p:spPr bwMode="auto">
          <a:xfrm>
            <a:off x="6791121" y="244920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Line 7"/>
          <p:cNvSpPr>
            <a:spLocks noChangeShapeType="1"/>
          </p:cNvSpPr>
          <p:nvPr/>
        </p:nvSpPr>
        <p:spPr bwMode="auto">
          <a:xfrm flipV="1">
            <a:off x="911392" y="2217616"/>
            <a:ext cx="7272000" cy="8129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Line 8"/>
          <p:cNvSpPr>
            <a:spLocks noChangeShapeType="1"/>
          </p:cNvSpPr>
          <p:nvPr/>
        </p:nvSpPr>
        <p:spPr bwMode="auto">
          <a:xfrm rot="5400000" flipH="1" flipV="1">
            <a:off x="2178938" y="2320855"/>
            <a:ext cx="1980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Rectangle 9"/>
          <p:cNvSpPr>
            <a:spLocks noChangeArrowheads="1"/>
          </p:cNvSpPr>
          <p:nvPr/>
        </p:nvSpPr>
        <p:spPr bwMode="auto">
          <a:xfrm>
            <a:off x="252018" y="2548534"/>
            <a:ext cx="12054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32-bit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x86 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families</a:t>
            </a:r>
          </a:p>
        </p:txBody>
      </p:sp>
      <p:sp>
        <p:nvSpPr>
          <p:cNvPr id="43" name="Line 10"/>
          <p:cNvSpPr>
            <a:spLocks noChangeShapeType="1"/>
          </p:cNvSpPr>
          <p:nvPr/>
        </p:nvSpPr>
        <p:spPr bwMode="auto">
          <a:xfrm rot="-5400000" flipH="1" flipV="1">
            <a:off x="801293" y="2316264"/>
            <a:ext cx="19685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Line 11"/>
          <p:cNvSpPr>
            <a:spLocks noChangeShapeType="1"/>
          </p:cNvSpPr>
          <p:nvPr/>
        </p:nvSpPr>
        <p:spPr bwMode="auto">
          <a:xfrm rot="-5400000" flipH="1" flipV="1">
            <a:off x="6728415" y="2332519"/>
            <a:ext cx="211138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 12"/>
          <p:cNvSpPr>
            <a:spLocks noChangeArrowheads="1"/>
          </p:cNvSpPr>
          <p:nvPr/>
        </p:nvSpPr>
        <p:spPr bwMode="auto">
          <a:xfrm>
            <a:off x="1646675" y="2552616"/>
            <a:ext cx="11974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Hammer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family</a:t>
            </a:r>
          </a:p>
        </p:txBody>
      </p:sp>
      <p:sp>
        <p:nvSpPr>
          <p:cNvPr id="46" name="Oval 13"/>
          <p:cNvSpPr>
            <a:spLocks noChangeArrowheads="1"/>
          </p:cNvSpPr>
          <p:nvPr/>
        </p:nvSpPr>
        <p:spPr bwMode="auto">
          <a:xfrm>
            <a:off x="2247326" y="241110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3173246" y="2548295"/>
            <a:ext cx="12375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Intermediate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families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4731172" y="2551482"/>
            <a:ext cx="12856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Bulldozer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family</a:t>
            </a: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6502443" y="2551482"/>
            <a:ext cx="7069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Cat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family</a:t>
            </a: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7868600" y="2548295"/>
            <a:ext cx="7453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Zen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family</a:t>
            </a:r>
          </a:p>
        </p:txBody>
      </p:sp>
      <p:sp>
        <p:nvSpPr>
          <p:cNvPr id="51" name="Line 8"/>
          <p:cNvSpPr>
            <a:spLocks noChangeShapeType="1"/>
          </p:cNvSpPr>
          <p:nvPr/>
        </p:nvSpPr>
        <p:spPr bwMode="auto">
          <a:xfrm rot="5400000" flipH="1" flipV="1">
            <a:off x="3671557" y="2323416"/>
            <a:ext cx="1980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Oval 13"/>
          <p:cNvSpPr>
            <a:spLocks noChangeArrowheads="1"/>
          </p:cNvSpPr>
          <p:nvPr/>
        </p:nvSpPr>
        <p:spPr bwMode="auto">
          <a:xfrm>
            <a:off x="3739945" y="24136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Line 8"/>
          <p:cNvSpPr>
            <a:spLocks noChangeShapeType="1"/>
          </p:cNvSpPr>
          <p:nvPr/>
        </p:nvSpPr>
        <p:spPr bwMode="auto">
          <a:xfrm rot="5400000" flipH="1" flipV="1">
            <a:off x="5253337" y="2323416"/>
            <a:ext cx="1980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Oval 13"/>
          <p:cNvSpPr>
            <a:spLocks noChangeArrowheads="1"/>
          </p:cNvSpPr>
          <p:nvPr/>
        </p:nvSpPr>
        <p:spPr bwMode="auto">
          <a:xfrm>
            <a:off x="5321725" y="24136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Line 8"/>
          <p:cNvSpPr>
            <a:spLocks noChangeShapeType="1"/>
          </p:cNvSpPr>
          <p:nvPr/>
        </p:nvSpPr>
        <p:spPr bwMode="auto">
          <a:xfrm rot="5400000" flipH="1" flipV="1">
            <a:off x="8110376" y="2323416"/>
            <a:ext cx="1980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Oval 13"/>
          <p:cNvSpPr>
            <a:spLocks noChangeArrowheads="1"/>
          </p:cNvSpPr>
          <p:nvPr/>
        </p:nvSpPr>
        <p:spPr bwMode="auto">
          <a:xfrm>
            <a:off x="8178764" y="241366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Line 8"/>
          <p:cNvSpPr>
            <a:spLocks noChangeShapeType="1"/>
          </p:cNvSpPr>
          <p:nvPr/>
        </p:nvSpPr>
        <p:spPr bwMode="auto">
          <a:xfrm rot="5400000" flipH="1" flipV="1">
            <a:off x="4407618" y="2102971"/>
            <a:ext cx="1980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539350" y="3106940"/>
            <a:ext cx="139493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K8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/K10/K10.5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families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08h/10h/10.5h)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(64-bit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x86 family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2003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-2009)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218177" y="3106940"/>
            <a:ext cx="108439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Families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11h/12h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(Mobile/DT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oriented)</a:t>
            </a: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(2008-2011)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534768" y="3106940"/>
            <a:ext cx="1579278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Family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15h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(High-performance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oriented)</a:t>
            </a: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(2011-2016)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278517" y="3106940"/>
            <a:ext cx="108439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Families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14h/16h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(Low-power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oriented)</a:t>
            </a: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(2011-2015)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83556" y="3123780"/>
            <a:ext cx="1439817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Family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17h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(Modular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design)</a:t>
            </a: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(2017- 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69168" y="3106940"/>
            <a:ext cx="104067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K5/K6/K7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families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(32-bit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Mobile/DT)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1996-2003)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Text Box 58"/>
          <p:cNvSpPr txBox="1">
            <a:spLocks noChangeArrowheads="1"/>
          </p:cNvSpPr>
          <p:nvPr/>
        </p:nvSpPr>
        <p:spPr bwMode="auto">
          <a:xfrm>
            <a:off x="174348" y="503138"/>
            <a:ext cx="19207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1. Introduction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918" y="5043638"/>
            <a:ext cx="220925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K7: Athlon (1999-2003)</a:t>
            </a:r>
          </a:p>
        </p:txBody>
      </p:sp>
    </p:spTree>
    <p:extLst>
      <p:ext uri="{BB962C8B-B14F-4D97-AF65-F5344CB8AC3E}">
        <p14:creationId xmlns:p14="http://schemas.microsoft.com/office/powerpoint/2010/main" val="347027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746412" y="1641919"/>
            <a:ext cx="755332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3. 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Building blocks of Zen-based processors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775126" y="2550625"/>
            <a:ext cx="7524611" cy="417041"/>
            <a:chOff x="699" y="1634"/>
            <a:chExt cx="4448" cy="300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3.</a:t>
              </a:r>
              <a:r>
                <a:rPr kumimoji="0" lang="hu-HU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1 </a:t>
              </a:r>
              <a:r>
                <a:rPr kumimoji="0" lang="en-US" altLang="en-US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Introduction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9" y="1634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771951" y="3010101"/>
            <a:ext cx="7527786" cy="411480"/>
            <a:chOff x="699" y="1638"/>
            <a:chExt cx="4448" cy="366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3.2 Building blocks of 1. gen. (Zen-based)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processors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770346" y="3441631"/>
            <a:ext cx="7529326" cy="411480"/>
            <a:chOff x="699" y="1638"/>
            <a:chExt cx="4538" cy="366"/>
          </a:xfrm>
        </p:grpSpPr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286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3.3 Building blocks of 2. gen. (Zen+ based)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processors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778371" y="3882793"/>
            <a:ext cx="7521030" cy="411480"/>
            <a:chOff x="699" y="1638"/>
            <a:chExt cx="4533" cy="366"/>
          </a:xfrm>
        </p:grpSpPr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281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3.4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Building blocks of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3.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gen. (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Zen2-based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) </a:t>
              </a:r>
              <a:r>
                <a:rPr lang="en-US" altLang="en-US" sz="1900" dirty="0" smtClean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processors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817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4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3.1 Introduction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28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3. 1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(1)</a:t>
            </a:r>
            <a:endParaRPr lang="en-US" altLang="en-US" sz="16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38" y="505208"/>
            <a:ext cx="223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3.1 Introduction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8346" y="875899"/>
            <a:ext cx="8545353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Zen family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(Family 17h) </a:t>
            </a:r>
            <a:r>
              <a:rPr lang="en-US" sz="1600" dirty="0" smtClean="0">
                <a:latin typeface="+mj-lt"/>
              </a:rPr>
              <a:t>has a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hierarchical, three-level modular </a:t>
            </a:r>
            <a:r>
              <a:rPr lang="en-US" sz="1600" dirty="0" smtClean="0">
                <a:latin typeface="+mj-lt"/>
              </a:rPr>
              <a:t>structure.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three levels </a:t>
            </a:r>
            <a:r>
              <a:rPr lang="en-US" sz="1600" dirty="0" smtClean="0">
                <a:latin typeface="+mj-lt"/>
              </a:rPr>
              <a:t>of the hierarchy are: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5267" y="1472668"/>
            <a:ext cx="2528064" cy="9335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core level</a:t>
            </a:r>
          </a:p>
          <a:p>
            <a:pPr marL="285750" indent="-285750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core block level</a:t>
            </a:r>
            <a:r>
              <a:rPr lang="en-US" sz="1600" dirty="0" smtClean="0">
                <a:latin typeface="+mj-lt"/>
              </a:rPr>
              <a:t> and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die level.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2914" y="2780105"/>
            <a:ext cx="8063233" cy="1205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at the core level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: Zen cores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at the core block level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: CCXs (Core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</a:rPr>
              <a:t>CompleX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), </a:t>
            </a:r>
            <a:r>
              <a:rPr lang="en-US" sz="1600" dirty="0" smtClean="0">
                <a:latin typeface="+mj-lt"/>
              </a:rPr>
              <a:t>including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4 or 8 cores with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L3 cache segments</a:t>
            </a:r>
            <a:r>
              <a:rPr lang="en-US" sz="1600" dirty="0" smtClean="0">
                <a:latin typeface="+mj-lt"/>
              </a:rPr>
              <a:t>, and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at the die level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: </a:t>
            </a:r>
            <a:r>
              <a:rPr lang="en-US" sz="1600" dirty="0" smtClean="0">
                <a:latin typeface="+mj-lt"/>
              </a:rPr>
              <a:t>various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die level building blocks.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6744" y="4021764"/>
            <a:ext cx="75203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As an example we show the building blocks of the 1. gen. Zen lines.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725" y="2415945"/>
            <a:ext cx="4517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building blocks </a:t>
            </a:r>
            <a:r>
              <a:rPr lang="en-US" sz="1600" dirty="0" smtClean="0">
                <a:latin typeface="+mj-lt"/>
              </a:rPr>
              <a:t>at these levels are: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17259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3. 1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(2)</a:t>
            </a:r>
            <a:endParaRPr lang="en-US" altLang="en-US" sz="16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374" y="500514"/>
            <a:ext cx="880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Hierarchy of building blocks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of AMD's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1. gen. (Zen-based) processor lines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715" y="1330990"/>
            <a:ext cx="954973" cy="7165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4448" t="25945" r="1949" b="20005"/>
          <a:stretch/>
        </p:blipFill>
        <p:spPr>
          <a:xfrm>
            <a:off x="4492505" y="2521818"/>
            <a:ext cx="2341139" cy="12236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4107" t="18572" r="22857" b="13175"/>
          <a:stretch/>
        </p:blipFill>
        <p:spPr>
          <a:xfrm>
            <a:off x="6104615" y="4399383"/>
            <a:ext cx="2739110" cy="166829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580752" y="4399610"/>
            <a:ext cx="3012381" cy="1327818"/>
            <a:chOff x="877077" y="4582492"/>
            <a:chExt cx="3012381" cy="132781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/>
            <a:srcRect l="38208" t="7670" r="4267" b="15695"/>
            <a:stretch/>
          </p:blipFill>
          <p:spPr>
            <a:xfrm>
              <a:off x="877077" y="4582492"/>
              <a:ext cx="3012381" cy="132781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326350" y="5156533"/>
              <a:ext cx="8489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sz="1100" dirty="0" smtClean="0">
                  <a:solidFill>
                    <a:schemeClr val="bg1"/>
                  </a:solidFill>
                  <a:latin typeface="+mj-lt"/>
                </a:rPr>
                <a:t>CCX0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701163" y="5154928"/>
              <a:ext cx="8489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sz="1100" dirty="0" smtClean="0">
                  <a:solidFill>
                    <a:schemeClr val="bg1"/>
                  </a:solidFill>
                  <a:latin typeface="+mj-lt"/>
                </a:rPr>
                <a:t>CCX1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62016" y="1386038"/>
            <a:ext cx="2018931" cy="548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ts val="100"/>
              </a:spcAft>
            </a:pPr>
            <a:r>
              <a:rPr lang="en-US" sz="1400" dirty="0" smtClean="0">
                <a:latin typeface="+mj-lt"/>
              </a:rPr>
              <a:t>Core level:</a:t>
            </a:r>
          </a:p>
          <a:p>
            <a:pPr algn="ctr" fontAlgn="base"/>
            <a:r>
              <a:rPr lang="en-US" sz="1400" dirty="0" smtClean="0">
                <a:latin typeface="+mj-lt"/>
              </a:rPr>
              <a:t>Zen core [8]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28872" y="2762453"/>
            <a:ext cx="2926073" cy="751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ts val="100"/>
              </a:spcAft>
            </a:pPr>
            <a:r>
              <a:rPr lang="en-US" sz="1400" dirty="0" smtClean="0">
                <a:latin typeface="+mj-lt"/>
              </a:rPr>
              <a:t>Core block level:</a:t>
            </a:r>
          </a:p>
          <a:p>
            <a:pPr algn="ctr" fontAlgn="base"/>
            <a:r>
              <a:rPr lang="en-US" sz="1400" dirty="0" smtClean="0">
                <a:latin typeface="+mj-lt"/>
              </a:rPr>
              <a:t>Zen-based CCX </a:t>
            </a:r>
          </a:p>
          <a:p>
            <a:pPr algn="ctr" fontAlgn="base"/>
            <a:r>
              <a:rPr lang="en-US" sz="1400" dirty="0" smtClean="0">
                <a:latin typeface="+mj-lt"/>
              </a:rPr>
              <a:t>(including 4 cores and L3) [9]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7991" y="4580302"/>
            <a:ext cx="1597794" cy="751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endParaRPr lang="en-US" sz="1400" dirty="0" smtClean="0">
              <a:latin typeface="+mj-lt"/>
            </a:endParaRPr>
          </a:p>
          <a:p>
            <a:pPr algn="ctr" fontAlgn="base">
              <a:spcAft>
                <a:spcPts val="100"/>
              </a:spcAft>
            </a:pPr>
            <a:r>
              <a:rPr lang="en-US" sz="1400" dirty="0" smtClean="0">
                <a:latin typeface="+mj-lt"/>
              </a:rPr>
              <a:t>Die level</a:t>
            </a:r>
          </a:p>
          <a:p>
            <a:pPr algn="ctr" fontAlgn="base"/>
            <a:r>
              <a:rPr lang="en-US" sz="1400" dirty="0" smtClean="0">
                <a:latin typeface="+mj-lt"/>
              </a:rPr>
              <a:t> building blocks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11091" y="5919537"/>
            <a:ext cx="178606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(</a:t>
            </a:r>
            <a:r>
              <a:rPr lang="en-US" sz="1300" i="1" dirty="0" smtClean="0">
                <a:latin typeface="+mj-lt"/>
              </a:rPr>
              <a:t>Zeppelin die</a:t>
            </a:r>
            <a:r>
              <a:rPr lang="en-US" sz="1300" dirty="0" smtClean="0">
                <a:latin typeface="+mj-lt"/>
              </a:rPr>
              <a:t>) [10]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76204" y="6206690"/>
            <a:ext cx="221887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(</a:t>
            </a:r>
            <a:r>
              <a:rPr lang="en-US" sz="1300" i="1" dirty="0" smtClean="0">
                <a:latin typeface="+mj-lt"/>
              </a:rPr>
              <a:t>Raven Ridge die</a:t>
            </a:r>
            <a:r>
              <a:rPr lang="en-US" sz="1300" dirty="0" smtClean="0">
                <a:latin typeface="+mj-lt"/>
              </a:rPr>
              <a:t>) [</a:t>
            </a:r>
            <a:r>
              <a:rPr lang="hu-HU" sz="1300" dirty="0" smtClean="0">
                <a:latin typeface="+mj-lt"/>
              </a:rPr>
              <a:t>123</a:t>
            </a:r>
            <a:r>
              <a:rPr lang="en-US" sz="1300" dirty="0" smtClean="0">
                <a:latin typeface="+mj-lt"/>
              </a:rPr>
              <a:t>]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90807" y="3994489"/>
            <a:ext cx="3653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 smtClean="0">
                <a:latin typeface="+mj-lt"/>
              </a:rPr>
              <a:t>GPU-less die (has 2x CCX core blocks)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89062" y="4012133"/>
            <a:ext cx="3289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 smtClean="0">
                <a:latin typeface="+mj-lt"/>
              </a:rPr>
              <a:t>APU die (1 CCX core block + GPU)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9980" y="6439303"/>
            <a:ext cx="44294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 smtClean="0">
                <a:latin typeface="+mj-lt"/>
              </a:rPr>
              <a:t>APU: Accelerated Processing Unit (CPU + GPU)</a:t>
            </a:r>
            <a:endParaRPr lang="en-US" sz="1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682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0" grpId="0"/>
      <p:bldP spid="21" grpId="0"/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4146" y="497355"/>
            <a:ext cx="8369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Example: Modular design of AMD's 1. gen (Zen-based) processor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lines</a:t>
            </a: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1920335" y="999448"/>
            <a:ext cx="422423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+mj-lt"/>
              </a:rPr>
              <a:t>AMD's </a:t>
            </a:r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1. gen. (Zen-based) processor </a:t>
            </a:r>
            <a:r>
              <a:rPr lang="en-US" altLang="en-US" sz="1300" b="1" dirty="0">
                <a:solidFill>
                  <a:srgbClr val="000000"/>
                </a:solidFill>
                <a:latin typeface="+mj-lt"/>
              </a:rPr>
              <a:t>lines</a:t>
            </a:r>
            <a:endParaRPr lang="hu-HU" altLang="en-US" sz="13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4080797" y="1649592"/>
            <a:ext cx="19960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HEDTs</a:t>
            </a:r>
            <a:endParaRPr lang="en-US" altLang="en-US" sz="1300" b="1" dirty="0">
              <a:solidFill>
                <a:srgbClr val="000000"/>
              </a:solidFill>
              <a:latin typeface="+mj-lt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i="1" dirty="0" smtClean="0">
                <a:solidFill>
                  <a:srgbClr val="000000"/>
                </a:solidFill>
                <a:latin typeface="+mj-lt"/>
              </a:rPr>
              <a:t>(</a:t>
            </a:r>
            <a:r>
              <a:rPr lang="en-US" altLang="en-US" sz="1300" i="1" dirty="0" err="1" smtClean="0">
                <a:solidFill>
                  <a:srgbClr val="000000"/>
                </a:solidFill>
                <a:latin typeface="+mj-lt"/>
              </a:rPr>
              <a:t>Threadripper</a:t>
            </a:r>
            <a:r>
              <a:rPr lang="en-US" altLang="en-US" sz="1300" i="1" dirty="0" smtClean="0">
                <a:solidFill>
                  <a:srgbClr val="000000"/>
                </a:solidFill>
                <a:latin typeface="+mj-lt"/>
              </a:rPr>
              <a:t> 19xxX)</a:t>
            </a:r>
            <a:endParaRPr lang="en-US" altLang="en-US" sz="1300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7" name="Line 9"/>
          <p:cNvSpPr>
            <a:spLocks noChangeShapeType="1"/>
          </p:cNvSpPr>
          <p:nvPr/>
        </p:nvSpPr>
        <p:spPr bwMode="auto">
          <a:xfrm rot="-5400000" flipH="1" flipV="1">
            <a:off x="3560083" y="952329"/>
            <a:ext cx="141038" cy="95476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8" name="Line 11"/>
          <p:cNvSpPr>
            <a:spLocks noChangeShapeType="1"/>
          </p:cNvSpPr>
          <p:nvPr/>
        </p:nvSpPr>
        <p:spPr bwMode="auto">
          <a:xfrm>
            <a:off x="4107990" y="1363610"/>
            <a:ext cx="991408" cy="152401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7914" y="1652032"/>
            <a:ext cx="1803700" cy="931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Mobiles </a:t>
            </a:r>
          </a:p>
          <a:p>
            <a:pPr algn="ctr">
              <a:spcAft>
                <a:spcPts val="300"/>
              </a:spcAft>
            </a:pPr>
            <a:r>
              <a:rPr lang="en-US" sz="1300" i="1" dirty="0" smtClean="0">
                <a:solidFill>
                  <a:srgbClr val="000000"/>
                </a:solidFill>
                <a:latin typeface="+mj-lt"/>
              </a:rPr>
              <a:t>(Ryzen 2xxx/U/H)</a:t>
            </a:r>
            <a:endParaRPr lang="en-US" sz="1300" i="1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DT APUs</a:t>
            </a:r>
          </a:p>
          <a:p>
            <a:pPr algn="ctr"/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300" i="1" dirty="0" smtClean="0">
                <a:solidFill>
                  <a:srgbClr val="000000"/>
                </a:solidFill>
                <a:latin typeface="+mj-lt"/>
              </a:rPr>
              <a:t>(Ryzen 2xxxG/GE)</a:t>
            </a:r>
            <a:endParaRPr lang="en-US" sz="1300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306179" y="1648748"/>
            <a:ext cx="149431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GPU-less DTs</a:t>
            </a:r>
          </a:p>
          <a:p>
            <a:pPr algn="ctr">
              <a:spcAft>
                <a:spcPts val="300"/>
              </a:spcAft>
            </a:pPr>
            <a:r>
              <a:rPr lang="en-US" sz="1300" i="1" dirty="0" smtClean="0">
                <a:solidFill>
                  <a:srgbClr val="000000"/>
                </a:solidFill>
                <a:latin typeface="+mj-lt"/>
              </a:rPr>
              <a:t>(Ryzen 1xxx/X)</a:t>
            </a:r>
            <a:endParaRPr lang="hu-HU" sz="1300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2" name="Line 9"/>
          <p:cNvSpPr>
            <a:spLocks noChangeShapeType="1"/>
          </p:cNvSpPr>
          <p:nvPr/>
        </p:nvSpPr>
        <p:spPr bwMode="auto">
          <a:xfrm rot="-5400000" flipH="1" flipV="1">
            <a:off x="2530339" y="-87217"/>
            <a:ext cx="126817" cy="302849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3" name="Line 11"/>
          <p:cNvSpPr>
            <a:spLocks noChangeShapeType="1"/>
          </p:cNvSpPr>
          <p:nvPr/>
        </p:nvSpPr>
        <p:spPr bwMode="auto">
          <a:xfrm>
            <a:off x="4107988" y="1359192"/>
            <a:ext cx="3235787" cy="14041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4" name="Oval 8"/>
          <p:cNvSpPr>
            <a:spLocks noChangeArrowheads="1"/>
          </p:cNvSpPr>
          <p:nvPr/>
        </p:nvSpPr>
        <p:spPr bwMode="auto">
          <a:xfrm>
            <a:off x="1048548" y="1463180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5" name="Oval 8"/>
          <p:cNvSpPr>
            <a:spLocks noChangeArrowheads="1"/>
          </p:cNvSpPr>
          <p:nvPr/>
        </p:nvSpPr>
        <p:spPr bwMode="auto">
          <a:xfrm>
            <a:off x="3132854" y="1485577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6" name="Oval 8"/>
          <p:cNvSpPr>
            <a:spLocks noChangeArrowheads="1"/>
          </p:cNvSpPr>
          <p:nvPr/>
        </p:nvSpPr>
        <p:spPr bwMode="auto">
          <a:xfrm>
            <a:off x="5067549" y="147483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7" name="Oval 10"/>
          <p:cNvSpPr>
            <a:spLocks noChangeArrowheads="1"/>
          </p:cNvSpPr>
          <p:nvPr/>
        </p:nvSpPr>
        <p:spPr bwMode="auto">
          <a:xfrm>
            <a:off x="7308254" y="148301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590543" y="1648748"/>
            <a:ext cx="1527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1S/2S servers</a:t>
            </a:r>
          </a:p>
          <a:p>
            <a:pPr algn="ctr">
              <a:spcAft>
                <a:spcPts val="300"/>
              </a:spcAft>
            </a:pPr>
            <a:r>
              <a:rPr lang="en-US" sz="1300" i="1" dirty="0" smtClean="0">
                <a:solidFill>
                  <a:srgbClr val="000000"/>
                </a:solidFill>
                <a:latin typeface="+mj-lt"/>
              </a:rPr>
              <a:t>(EPYC 7xx1/P)</a:t>
            </a:r>
            <a:endParaRPr lang="en-US" sz="1300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65730" y="2572779"/>
            <a:ext cx="14268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300" dirty="0">
                <a:latin typeface="+mj-lt"/>
              </a:rPr>
              <a:t>Single CCX + </a:t>
            </a:r>
          </a:p>
          <a:p>
            <a:pPr algn="ctr" fontAlgn="base"/>
            <a:r>
              <a:rPr lang="en-US" sz="1300" dirty="0">
                <a:latin typeface="+mj-lt"/>
              </a:rPr>
              <a:t>Vega GPU [54]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506293" y="2577262"/>
            <a:ext cx="12089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300" dirty="0">
                <a:latin typeface="+mj-lt"/>
              </a:rPr>
              <a:t>Zeppelin </a:t>
            </a:r>
            <a:r>
              <a:rPr lang="en-US" sz="1300" dirty="0" smtClean="0">
                <a:latin typeface="+mj-lt"/>
              </a:rPr>
              <a:t>die</a:t>
            </a:r>
            <a:endParaRPr lang="en-US" sz="1300" dirty="0">
              <a:latin typeface="+mj-lt"/>
            </a:endParaRPr>
          </a:p>
          <a:p>
            <a:pPr algn="ctr" fontAlgn="base"/>
            <a:r>
              <a:rPr lang="en-US" sz="1300" dirty="0">
                <a:latin typeface="+mj-lt"/>
              </a:rPr>
              <a:t>(</a:t>
            </a:r>
            <a:r>
              <a:rPr lang="en-US" sz="1300" dirty="0" err="1">
                <a:latin typeface="+mj-lt"/>
              </a:rPr>
              <a:t>2x</a:t>
            </a:r>
            <a:r>
              <a:rPr lang="en-US" sz="1300" dirty="0">
                <a:latin typeface="+mj-lt"/>
              </a:rPr>
              <a:t> CCX)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731056" y="2577262"/>
            <a:ext cx="267215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1300" dirty="0" smtClean="0">
                <a:latin typeface="+mj-lt"/>
              </a:rPr>
              <a:t>2 </a:t>
            </a:r>
            <a:r>
              <a:rPr lang="en-US" sz="1300" dirty="0">
                <a:latin typeface="+mj-lt"/>
              </a:rPr>
              <a:t>Zeppelin </a:t>
            </a:r>
            <a:r>
              <a:rPr lang="en-US" sz="1300" dirty="0" smtClean="0">
                <a:latin typeface="+mj-lt"/>
              </a:rPr>
              <a:t>dies</a:t>
            </a:r>
            <a:endParaRPr lang="en-US" sz="1300" dirty="0">
              <a:latin typeface="+mj-lt"/>
            </a:endParaRPr>
          </a:p>
          <a:p>
            <a:pPr algn="ctr" fontAlgn="base"/>
            <a:r>
              <a:rPr lang="en-US" sz="1300" dirty="0">
                <a:latin typeface="+mj-lt"/>
              </a:rPr>
              <a:t>interconnected by the IF,</a:t>
            </a:r>
          </a:p>
          <a:p>
            <a:pPr algn="ctr" fontAlgn="base">
              <a:spcAft>
                <a:spcPts val="200"/>
              </a:spcAft>
            </a:pPr>
            <a:r>
              <a:rPr lang="en-US" sz="1300" dirty="0">
                <a:latin typeface="+mj-lt"/>
              </a:rPr>
              <a:t>implemented as an </a:t>
            </a:r>
            <a:r>
              <a:rPr lang="en-US" sz="1300" dirty="0" smtClean="0">
                <a:latin typeface="+mj-lt"/>
              </a:rPr>
              <a:t>MCM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102776" y="2568298"/>
            <a:ext cx="277228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1300" dirty="0">
                <a:latin typeface="+mj-lt"/>
              </a:rPr>
              <a:t>4 Zeppelin </a:t>
            </a:r>
            <a:r>
              <a:rPr lang="en-US" sz="1300" dirty="0" smtClean="0">
                <a:latin typeface="+mj-lt"/>
              </a:rPr>
              <a:t>dies</a:t>
            </a:r>
            <a:endParaRPr lang="en-US" sz="1300" dirty="0">
              <a:latin typeface="+mj-lt"/>
            </a:endParaRPr>
          </a:p>
          <a:p>
            <a:pPr algn="ctr" fontAlgn="base"/>
            <a:r>
              <a:rPr lang="en-US" sz="1300" dirty="0">
                <a:latin typeface="+mj-lt"/>
              </a:rPr>
              <a:t>interconnected by the IF,</a:t>
            </a:r>
          </a:p>
          <a:p>
            <a:pPr algn="ctr" fontAlgn="base"/>
            <a:r>
              <a:rPr lang="en-US" sz="1300" dirty="0">
                <a:latin typeface="+mj-lt"/>
              </a:rPr>
              <a:t>implemented as an MCM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"/>
          <a:srcRect l="3801" t="47165" r="67841" b="29547"/>
          <a:stretch/>
        </p:blipFill>
        <p:spPr>
          <a:xfrm>
            <a:off x="2505827" y="3947492"/>
            <a:ext cx="1735029" cy="99433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"/>
          <a:srcRect l="45868" t="35145" r="-2396" b="17778"/>
          <a:stretch/>
        </p:blipFill>
        <p:spPr>
          <a:xfrm>
            <a:off x="5658817" y="3433034"/>
            <a:ext cx="3458570" cy="2010054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3289190" y="5753613"/>
            <a:ext cx="3545237" cy="997684"/>
            <a:chOff x="1590416" y="4311533"/>
            <a:chExt cx="3971948" cy="1336004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2"/>
            <a:srcRect l="3801" t="47165" r="67841" b="29547"/>
            <a:stretch/>
          </p:blipFill>
          <p:spPr>
            <a:xfrm>
              <a:off x="3618504" y="4311533"/>
              <a:ext cx="1943860" cy="1331521"/>
            </a:xfrm>
            <a:prstGeom prst="rect">
              <a:avLst/>
            </a:prstGeom>
          </p:spPr>
        </p:pic>
        <p:grpSp>
          <p:nvGrpSpPr>
            <p:cNvPr id="57" name="Group 56"/>
            <p:cNvGrpSpPr/>
            <p:nvPr/>
          </p:nvGrpSpPr>
          <p:grpSpPr>
            <a:xfrm>
              <a:off x="1590416" y="4316016"/>
              <a:ext cx="1863614" cy="1331521"/>
              <a:chOff x="850831" y="4356357"/>
              <a:chExt cx="1863614" cy="1331521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2"/>
              <a:srcRect l="3802" t="47165" r="77524" b="29547"/>
              <a:stretch/>
            </p:blipFill>
            <p:spPr>
              <a:xfrm>
                <a:off x="1434355" y="4356357"/>
                <a:ext cx="1280090" cy="1331521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2"/>
              <a:srcRect l="22535" t="65380" r="67841" b="29547"/>
              <a:stretch/>
            </p:blipFill>
            <p:spPr>
              <a:xfrm rot="10800000">
                <a:off x="850831" y="5209657"/>
                <a:ext cx="659729" cy="290060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2"/>
              <a:srcRect l="22535" t="65381" r="69946" b="32870"/>
              <a:stretch/>
            </p:blipFill>
            <p:spPr>
              <a:xfrm rot="10800000">
                <a:off x="992093" y="4828987"/>
                <a:ext cx="515481" cy="99985"/>
              </a:xfrm>
              <a:prstGeom prst="rect">
                <a:avLst/>
              </a:prstGeom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2"/>
              <a:srcRect l="26189" t="47165" r="69781" b="43344"/>
              <a:stretch/>
            </p:blipFill>
            <p:spPr>
              <a:xfrm>
                <a:off x="1008698" y="4387906"/>
                <a:ext cx="276244" cy="542687"/>
              </a:xfrm>
              <a:prstGeom prst="rect">
                <a:avLst/>
              </a:prstGeom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2"/>
              <a:srcRect l="26189" t="47165" r="69781" b="43344"/>
              <a:stretch/>
            </p:blipFill>
            <p:spPr>
              <a:xfrm>
                <a:off x="999734" y="4943716"/>
                <a:ext cx="276244" cy="542687"/>
              </a:xfrm>
              <a:prstGeom prst="rect">
                <a:avLst/>
              </a:prstGeom>
            </p:spPr>
          </p:pic>
        </p:grpSp>
      </p:grpSp>
      <p:cxnSp>
        <p:nvCxnSpPr>
          <p:cNvPr id="63" name="Straight Arrow Connector 62"/>
          <p:cNvCxnSpPr/>
          <p:nvPr/>
        </p:nvCxnSpPr>
        <p:spPr bwMode="auto">
          <a:xfrm flipV="1">
            <a:off x="4952594" y="6250781"/>
            <a:ext cx="219456" cy="3348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" name="TextBox 64"/>
          <p:cNvSpPr txBox="1"/>
          <p:nvPr/>
        </p:nvSpPr>
        <p:spPr>
          <a:xfrm>
            <a:off x="268941" y="6600842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endParaRPr lang="en-US" sz="1600" dirty="0">
              <a:latin typeface="+mj-lt"/>
            </a:endParaRPr>
          </a:p>
        </p:txBody>
      </p:sp>
      <p:sp>
        <p:nvSpPr>
          <p:cNvPr id="6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1 Introduction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sz="1600" dirty="0"/>
          </a:p>
        </p:txBody>
      </p:sp>
      <p:sp>
        <p:nvSpPr>
          <p:cNvPr id="40" name="TextBox 39"/>
          <p:cNvSpPr txBox="1"/>
          <p:nvPr/>
        </p:nvSpPr>
        <p:spPr>
          <a:xfrm>
            <a:off x="8786630" y="6558648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5803" y="6407338"/>
            <a:ext cx="16343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IF: Infinity Fabric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51309" y="3976367"/>
            <a:ext cx="2051123" cy="994336"/>
            <a:chOff x="418684" y="4082242"/>
            <a:chExt cx="2051123" cy="9943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8684" y="4117600"/>
              <a:ext cx="1468520" cy="905216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2"/>
            <a:srcRect l="22626" t="47165" r="67841" b="29547"/>
            <a:stretch/>
          </p:blipFill>
          <p:spPr>
            <a:xfrm>
              <a:off x="1886551" y="4082242"/>
              <a:ext cx="583256" cy="994336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221385" y="5005142"/>
            <a:ext cx="180369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i="1" dirty="0" smtClean="0">
                <a:latin typeface="+mj-lt"/>
              </a:rPr>
              <a:t>(Raven Ridge) [</a:t>
            </a:r>
            <a:r>
              <a:rPr lang="hu-HU" sz="1300" i="1" dirty="0" smtClean="0">
                <a:latin typeface="+mj-lt"/>
              </a:rPr>
              <a:t>98</a:t>
            </a:r>
            <a:r>
              <a:rPr lang="en-US" sz="1300" i="1" dirty="0" smtClean="0">
                <a:latin typeface="+mj-lt"/>
              </a:rPr>
              <a:t>]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269965" y="5003538"/>
            <a:ext cx="194155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i="1" dirty="0" smtClean="0">
                <a:latin typeface="+mj-lt"/>
              </a:rPr>
              <a:t>(Summit Ridge) [11]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740915" y="6462469"/>
            <a:ext cx="175080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i="1" dirty="0" smtClean="0">
                <a:latin typeface="+mj-lt"/>
              </a:rPr>
              <a:t>White Haven) [11]</a:t>
            </a:r>
            <a:endParaRPr lang="en-US" sz="1300" i="1" dirty="0">
              <a:latin typeface="+mj-lt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734486" y="5435068"/>
            <a:ext cx="131799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i="1" dirty="0" smtClean="0">
                <a:latin typeface="+mj-lt"/>
              </a:rPr>
              <a:t>(Naples) [11]</a:t>
            </a:r>
          </a:p>
        </p:txBody>
      </p:sp>
    </p:spTree>
    <p:extLst>
      <p:ext uri="{BB962C8B-B14F-4D97-AF65-F5344CB8AC3E}">
        <p14:creationId xmlns:p14="http://schemas.microsoft.com/office/powerpoint/2010/main" val="412779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65" grpId="0"/>
      <p:bldP spid="3" grpId="0"/>
      <p:bldP spid="9" grpId="0"/>
      <p:bldP spid="68" grpId="0"/>
      <p:bldP spid="69" grpId="0"/>
      <p:bldP spid="7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6819" name="Group 3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728962"/>
              </p:ext>
            </p:extLst>
          </p:nvPr>
        </p:nvGraphicFramePr>
        <p:xfrm>
          <a:off x="39716" y="1260921"/>
          <a:ext cx="9094659" cy="5129184"/>
        </p:xfrm>
        <a:graphic>
          <a:graphicData uri="http://schemas.openxmlformats.org/drawingml/2006/table">
            <a:tbl>
              <a:tblPr/>
              <a:tblGrid>
                <a:gridCol w="288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4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04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95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35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48051">
                  <a:extLst>
                    <a:ext uri="{9D8B030D-6E8A-4147-A177-3AD203B41FA5}">
                      <a16:colId xmlns:a16="http://schemas.microsoft.com/office/drawing/2014/main" val="351057884"/>
                    </a:ext>
                  </a:extLst>
                </a:gridCol>
              </a:tblGrid>
              <a:tr h="4553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     Core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Zen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Zen+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Zen2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Zen3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05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Technology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12 nm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 nm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 nm+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945045"/>
                  </a:ext>
                </a:extLst>
              </a:tr>
              <a:tr h="27005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Launched in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7-2018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8-2019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2019-2020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2020-2021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528244"/>
                  </a:ext>
                </a:extLst>
              </a:tr>
              <a:tr h="45010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2P servers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~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120-240 W)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EPYC 7xx1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(Naples arch.)</a:t>
                      </a:r>
                      <a:endParaRPr kumimoji="0" lang="hu-H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EPYC 7xx2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(Rome arch.)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EPYC  7xx3?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(Milan arch.)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104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1P servers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~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120-240 W)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EPYC 7xx1P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(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Naples arch.)</a:t>
                      </a:r>
                      <a:endParaRPr kumimoji="0" lang="hu-H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EPYC 7xx2P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(Rome arch.)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EPYC  7xx3?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(Milan arch.)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52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HEDTs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vert="vert2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HED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(~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95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-12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ThreadRipper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19x0X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Whitehaven arch.)</a:t>
                      </a:r>
                      <a:endParaRPr kumimoji="0" lang="hu-H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ThreadRipper</a:t>
                      </a: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29x0X/WX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(Colfax arch.)</a:t>
                      </a:r>
                      <a:endParaRPr kumimoji="0" lang="hu-H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ThreadRipper</a:t>
                      </a:r>
                      <a:r>
                        <a:rPr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 fontAlgn="t"/>
                      <a:r>
                        <a:rPr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39x0X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(Castle Peak arch.</a:t>
                      </a:r>
                      <a:r>
                        <a:rPr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200" b="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ThreadRipper</a:t>
                      </a:r>
                      <a:r>
                        <a:rPr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 fontAlgn="t"/>
                      <a:r>
                        <a:rPr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49x0X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(Genesis Peak a.)</a:t>
                      </a:r>
                      <a:endParaRPr lang="en-US" sz="1200" b="0" i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8315">
                <a:tc rowSpan="2">
                  <a:txBody>
                    <a:bodyPr/>
                    <a:lstStyle/>
                    <a:p>
                      <a:endParaRPr lang="hu-HU"/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GPU-less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~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65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-95 W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Ryzen 7/5/3 1xxx/X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Summit Ridge a.)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Ryzen 7/5 2xxx/X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Pinnacle Ridge arch.)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Ryzen 9/7/5/3 3xxx/X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(Matisse arch.)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Ryzen 9/7/5/3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4xxxX (Vermeer a.)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41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APU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~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35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-65 W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Ryzen 5/3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2x00G/GE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(Raven Ridge arch.)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Ryzen 5/3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3xxx/G/GE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(Picasso arch.) </a:t>
                      </a:r>
                      <a:endParaRPr kumimoji="0" lang="hu-H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Ryzen 7/5/3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4xx0G/GE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(Renoir arch.)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648749"/>
                  </a:ext>
                </a:extLst>
              </a:tr>
              <a:tr h="63228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Mainstream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(~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35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55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Ryzen 7/5/3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2x00H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(Raven Ridge arch.)</a:t>
                      </a:r>
                      <a:endParaRPr kumimoji="0" lang="hu-H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Ryzen 7/5/3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3x00H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(Picasso arch.)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Ryzen 9/7/5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4xx0H/HS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(Renoir arch.)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Ryzen 9/7/5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5xx0H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(Cezanne arch.)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32285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Ultra portable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(~10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-25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Ryzen 7/5/3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2xx0U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(Raven Ridge arch.)</a:t>
                      </a:r>
                      <a:endParaRPr kumimoji="0" lang="hu-H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Ryzen 7/5/3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3xx0U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(Picasso arch.)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Ryzen 7/5/3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4xx0U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(Renoir arch.)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Ryzen 7/5/3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5xx0U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(Cezanne arch.)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16573" name="Text Box 125"/>
          <p:cNvSpPr txBox="1">
            <a:spLocks noChangeArrowheads="1"/>
          </p:cNvSpPr>
          <p:nvPr/>
        </p:nvSpPr>
        <p:spPr bwMode="auto">
          <a:xfrm rot="16200000">
            <a:off x="-150053" y="4285406"/>
            <a:ext cx="647041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DTs</a:t>
            </a:r>
            <a:endParaRPr lang="en-US" sz="12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16574" name="Text Box 126"/>
          <p:cNvSpPr txBox="1">
            <a:spLocks noChangeArrowheads="1"/>
          </p:cNvSpPr>
          <p:nvPr/>
        </p:nvSpPr>
        <p:spPr bwMode="auto">
          <a:xfrm rot="16200000">
            <a:off x="-385161" y="5659701"/>
            <a:ext cx="1134534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Notebooks</a:t>
            </a:r>
            <a:endParaRPr lang="en-US" sz="12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16575" name="Text Box 127"/>
          <p:cNvSpPr txBox="1">
            <a:spLocks noChangeArrowheads="1"/>
          </p:cNvSpPr>
          <p:nvPr/>
        </p:nvSpPr>
        <p:spPr bwMode="auto">
          <a:xfrm rot="16200000">
            <a:off x="-277465" y="2602225"/>
            <a:ext cx="906759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Servers</a:t>
            </a:r>
          </a:p>
        </p:txBody>
      </p:sp>
      <p:sp>
        <p:nvSpPr>
          <p:cNvPr id="9" name="Rectangle 134"/>
          <p:cNvSpPr>
            <a:spLocks noChangeArrowheads="1"/>
          </p:cNvSpPr>
          <p:nvPr/>
        </p:nvSpPr>
        <p:spPr bwMode="auto">
          <a:xfrm>
            <a:off x="60183" y="504292"/>
            <a:ext cx="82707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Brand </a:t>
            </a:r>
            <a:r>
              <a:rPr lang="en-US" dirty="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names </a:t>
            </a:r>
            <a:r>
              <a:rPr lang="hu-HU" dirty="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</a:t>
            </a:r>
            <a:r>
              <a:rPr lang="en-US" dirty="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AMD’s Zen-based (Family 17h-based) processor lines</a:t>
            </a:r>
            <a:endParaRPr lang="en-US" dirty="0">
              <a:solidFill>
                <a:srgbClr val="3333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1 Introduction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hu-HU" sz="16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674796" y="1260921"/>
            <a:ext cx="1771048" cy="512918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23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1 Introduction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(4b)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7950" y="798900"/>
            <a:ext cx="87005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/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 consequence of the modular design typically, AMD has to implement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MCM </a:t>
            </a:r>
          </a:p>
          <a:p>
            <a:pPr lvl="0" fontAlgn="base"/>
            <a:r>
              <a:rPr lang="en-US" sz="1600" dirty="0">
                <a:solidFill>
                  <a:srgbClr val="FF0000"/>
                </a:solidFill>
                <a:latin typeface="Verdana"/>
              </a:rPr>
              <a:t>       (Multi-Chip Module) packages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as already discussed before. 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950" y="505213"/>
            <a:ext cx="665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Note</a:t>
            </a:r>
            <a:endParaRPr lang="en-US" sz="1600" dirty="0" smtClean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1392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1 Introduction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505210"/>
            <a:ext cx="742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Two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comments to the modular design of AMD’s Zen family -1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9508" y="895156"/>
            <a:ext cx="89765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1) In </a:t>
            </a:r>
            <a:r>
              <a:rPr lang="en-US" sz="1600" dirty="0" smtClean="0">
                <a:latin typeface="+mj-lt"/>
              </a:rPr>
              <a:t>each of the Zen generations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DT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APUs, mainstream and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ultraportable laptops 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include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the same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die</a:t>
            </a:r>
            <a:r>
              <a:rPr lang="en-US" sz="1600" dirty="0" smtClean="0">
                <a:latin typeface="+mj-lt"/>
              </a:rPr>
              <a:t>.     </a:t>
            </a:r>
            <a:endParaRPr lang="en-US" sz="16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73388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6819" name="Group 371"/>
          <p:cNvGraphicFramePr>
            <a:graphicFrameLocks noGrp="1"/>
          </p:cNvGraphicFramePr>
          <p:nvPr>
            <p:extLst/>
          </p:nvPr>
        </p:nvGraphicFramePr>
        <p:xfrm>
          <a:off x="39716" y="1260921"/>
          <a:ext cx="9094659" cy="5129184"/>
        </p:xfrm>
        <a:graphic>
          <a:graphicData uri="http://schemas.openxmlformats.org/drawingml/2006/table">
            <a:tbl>
              <a:tblPr/>
              <a:tblGrid>
                <a:gridCol w="288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4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04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95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35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48051">
                  <a:extLst>
                    <a:ext uri="{9D8B030D-6E8A-4147-A177-3AD203B41FA5}">
                      <a16:colId xmlns:a16="http://schemas.microsoft.com/office/drawing/2014/main" val="351057884"/>
                    </a:ext>
                  </a:extLst>
                </a:gridCol>
              </a:tblGrid>
              <a:tr h="4553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     Core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Zen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Zen+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Zen2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Zen3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05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Technology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14 nm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12 nm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 nm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 nm+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945045"/>
                  </a:ext>
                </a:extLst>
              </a:tr>
              <a:tr h="27005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 Launched in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7-2018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8-2019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2019-2020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2020-2021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528244"/>
                  </a:ext>
                </a:extLst>
              </a:tr>
              <a:tr h="45010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2P servers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~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120-240 W)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EPYC 7xx1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(Naples arch.)</a:t>
                      </a:r>
                      <a:endParaRPr kumimoji="0" lang="hu-H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EPYC 7xx2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(Rome arch.)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EPYC  7xx3?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(Milan arch.)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104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1P servers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~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120-240 W)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EPYC 7xx1P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(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Naples arch.)</a:t>
                      </a:r>
                      <a:endParaRPr kumimoji="0" lang="hu-H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EPYC 7xx2P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(Rome arch.)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EPYC  7xx3?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(Milan arch.)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52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HEDTs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vert="vert2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HED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(~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95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-12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ThreadRipper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19x0X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Whitehaven arch.)</a:t>
                      </a:r>
                      <a:endParaRPr kumimoji="0" lang="hu-H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ThreadRipper</a:t>
                      </a: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29x0X/WX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(Colfax arch.)</a:t>
                      </a:r>
                      <a:endParaRPr kumimoji="0" lang="hu-H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ThreadRipper</a:t>
                      </a:r>
                      <a:r>
                        <a:rPr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 fontAlgn="t"/>
                      <a:r>
                        <a:rPr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39x0X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(Castle Peak arch.</a:t>
                      </a:r>
                      <a:r>
                        <a:rPr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200" b="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ThreadRipper</a:t>
                      </a:r>
                      <a:r>
                        <a:rPr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 fontAlgn="t"/>
                      <a:r>
                        <a:rPr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49x0X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(Genesis Peak a.)</a:t>
                      </a:r>
                      <a:endParaRPr lang="en-US" sz="1200" b="0" i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8315">
                <a:tc rowSpan="2">
                  <a:txBody>
                    <a:bodyPr/>
                    <a:lstStyle/>
                    <a:p>
                      <a:endParaRPr lang="hu-HU"/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GPU-less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~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65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-95 W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Ryzen 7/5/3 1xxx/X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Summit Ridge a.)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Ryzen 7/5 2xxx/X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Pinnacle Ridge arch.)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Ryzen 9/7/5/3 3xxx/X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(Matisse arch.)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Ryzen 9/7/5/3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4xxxX (Vermeer a.)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41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APU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~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35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-65 W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Ryzen 5/3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2x00G/GE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(Raven Ridge arch.)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Ryzen 5/3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3xxx/G/GE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(Picasso arch.) </a:t>
                      </a:r>
                      <a:endParaRPr kumimoji="0" lang="hu-H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Ryzen 7/5/3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4xx0G/GE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(Renoir arch.)</a:t>
                      </a: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648749"/>
                  </a:ext>
                </a:extLst>
              </a:tr>
              <a:tr h="63228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Mainstream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(~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35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55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Ryzen 7/5/3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2x00H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(Raven Ridge arch.)</a:t>
                      </a:r>
                      <a:endParaRPr kumimoji="0" lang="hu-H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Ryzen 7/5/3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3x00H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(Picasso arch.)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Ryzen 9/7/5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4xx0H/HS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(Renoir arch.)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Ryzen 9/7/5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5xx0H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(Cezanne arch.)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32285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Ultra portable</a:t>
                      </a:r>
                      <a:endParaRPr kumimoji="0" lang="hu-H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(~10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-25 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Ryzen 7/5/3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2xx0U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(Raven Ridge arch.)</a:t>
                      </a:r>
                      <a:endParaRPr kumimoji="0" lang="hu-H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Ryzen 7/5/3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3xx0U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(Picasso arch.)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Ryzen 7/5/3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4xx0U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(Renoir arch.)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Ryzen 7/5/3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5xx0U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(Cezanne arch.)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16573" name="Text Box 125"/>
          <p:cNvSpPr txBox="1">
            <a:spLocks noChangeArrowheads="1"/>
          </p:cNvSpPr>
          <p:nvPr/>
        </p:nvSpPr>
        <p:spPr bwMode="auto">
          <a:xfrm rot="16200000">
            <a:off x="-150053" y="4285406"/>
            <a:ext cx="647041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DTs</a:t>
            </a:r>
            <a:endParaRPr lang="en-US" sz="12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16574" name="Text Box 126"/>
          <p:cNvSpPr txBox="1">
            <a:spLocks noChangeArrowheads="1"/>
          </p:cNvSpPr>
          <p:nvPr/>
        </p:nvSpPr>
        <p:spPr bwMode="auto">
          <a:xfrm rot="16200000">
            <a:off x="-385161" y="5659701"/>
            <a:ext cx="1134534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Notebooks</a:t>
            </a:r>
            <a:endParaRPr lang="en-US" sz="12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16575" name="Text Box 127"/>
          <p:cNvSpPr txBox="1">
            <a:spLocks noChangeArrowheads="1"/>
          </p:cNvSpPr>
          <p:nvPr/>
        </p:nvSpPr>
        <p:spPr bwMode="auto">
          <a:xfrm rot="16200000">
            <a:off x="-277465" y="2602225"/>
            <a:ext cx="906759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Servers</a:t>
            </a:r>
          </a:p>
        </p:txBody>
      </p:sp>
      <p:sp>
        <p:nvSpPr>
          <p:cNvPr id="9" name="Rectangle 134"/>
          <p:cNvSpPr>
            <a:spLocks noChangeArrowheads="1"/>
          </p:cNvSpPr>
          <p:nvPr/>
        </p:nvSpPr>
        <p:spPr bwMode="auto">
          <a:xfrm>
            <a:off x="60183" y="504292"/>
            <a:ext cx="82707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Brand </a:t>
            </a:r>
            <a:r>
              <a:rPr lang="en-US" dirty="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names </a:t>
            </a:r>
            <a:r>
              <a:rPr lang="hu-HU" dirty="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</a:t>
            </a:r>
            <a:r>
              <a:rPr lang="en-US" dirty="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solidFill>
                  <a:srgbClr val="3333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AMD’s Zen-based (Family 17h-based) processor lines</a:t>
            </a:r>
            <a:endParaRPr lang="en-US" dirty="0">
              <a:solidFill>
                <a:srgbClr val="3333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1 Introduction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hu-HU" sz="16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311967" y="4456499"/>
            <a:ext cx="8822408" cy="192398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23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1 Introduction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505210"/>
            <a:ext cx="6950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Comments to the modular design of AMD’s Zen family -2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5849" y="884167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endParaRPr lang="en-US" sz="16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9133" y="914406"/>
            <a:ext cx="8732903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1) In each of the Zen generations DT APUs, mainstream and ultraportable laptops 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      include the same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die.</a:t>
            </a:r>
          </a:p>
          <a:p>
            <a:pPr fontAlgn="base"/>
            <a:r>
              <a:rPr lang="en-US" sz="1600" dirty="0" smtClean="0">
                <a:latin typeface="+mj-lt"/>
              </a:rPr>
              <a:t>    </a:t>
            </a:r>
            <a:r>
              <a:rPr lang="en-US" sz="1600" dirty="0" smtClean="0">
                <a:latin typeface="+mj-lt"/>
              </a:rPr>
              <a:t>Nevertheless, whereas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DT APU </a:t>
            </a:r>
            <a:r>
              <a:rPr lang="en-US" sz="1600" dirty="0" smtClean="0">
                <a:latin typeface="+mj-lt"/>
              </a:rPr>
              <a:t>processors have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PGA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sockets </a:t>
            </a:r>
            <a:r>
              <a:rPr lang="en-US" sz="1600" dirty="0" smtClean="0">
                <a:latin typeface="+mj-lt"/>
              </a:rPr>
              <a:t>and need a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PCH</a:t>
            </a:r>
            <a:endParaRPr lang="en-US" sz="1600" dirty="0" smtClean="0">
              <a:solidFill>
                <a:srgbClr val="FF0000"/>
              </a:solidFill>
              <a:latin typeface="+mj-lt"/>
            </a:endParaRP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mobile processors </a:t>
            </a:r>
            <a:r>
              <a:rPr lang="en-US" sz="1600" dirty="0" smtClean="0">
                <a:latin typeface="+mj-lt"/>
              </a:rPr>
              <a:t>are implemented as </a:t>
            </a:r>
            <a:r>
              <a:rPr lang="en-US" sz="1600" dirty="0" err="1" smtClean="0">
                <a:solidFill>
                  <a:srgbClr val="FF0000"/>
                </a:solidFill>
                <a:latin typeface="+mj-lt"/>
              </a:rPr>
              <a:t>SoCs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,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need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no external chipsets </a:t>
            </a:r>
            <a:r>
              <a:rPr lang="en-US" sz="1600" dirty="0" smtClean="0">
                <a:latin typeface="+mj-lt"/>
              </a:rPr>
              <a:t>and 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have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BGA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sockets for soldering</a:t>
            </a:r>
            <a:r>
              <a:rPr lang="en-US" sz="1600" dirty="0" smtClean="0">
                <a:latin typeface="+mj-lt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3255" y="6380341"/>
            <a:ext cx="8432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PCH: Peripheral Controller Hub     </a:t>
            </a:r>
            <a:r>
              <a:rPr lang="en-US" sz="1600" dirty="0" err="1" smtClean="0">
                <a:latin typeface="+mj-lt"/>
              </a:rPr>
              <a:t>SoC</a:t>
            </a:r>
            <a:r>
              <a:rPr lang="en-US" sz="1600" dirty="0" smtClean="0">
                <a:latin typeface="+mj-lt"/>
              </a:rPr>
              <a:t>: System-on-Chip (</a:t>
            </a:r>
            <a:r>
              <a:rPr lang="en-US" sz="1600" dirty="0" err="1" smtClean="0">
                <a:latin typeface="+mj-lt"/>
              </a:rPr>
              <a:t>Egy-chipes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rendszer</a:t>
            </a:r>
            <a:r>
              <a:rPr lang="en-US" sz="1600" dirty="0" smtClean="0">
                <a:latin typeface="+mj-lt"/>
              </a:rPr>
              <a:t>)</a:t>
            </a:r>
            <a:endParaRPr lang="en-US" sz="1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264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1. </a:t>
            </a:r>
            <a:r>
              <a:rPr lang="en-US" sz="1600" dirty="0"/>
              <a:t>Introduction </a:t>
            </a:r>
            <a:r>
              <a:rPr lang="hu-HU" sz="1600" dirty="0" smtClean="0"/>
              <a:t>(</a:t>
            </a:r>
            <a:r>
              <a:rPr lang="en-US" sz="1600" dirty="0" smtClean="0"/>
              <a:t>3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50594" y="497656"/>
            <a:ext cx="8008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AMD’s outstanding achievements in the beginning of the 2000’s -1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49023" y="838205"/>
            <a:ext cx="60671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AutoNum type="alphaLcParenR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Extending the 32-bit x86 ISA to 64-bit x86-ISA [164]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92477" y="2558864"/>
            <a:ext cx="8305543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fontAlgn="auto" hangingPunct="1">
              <a:spcBef>
                <a:spcPts val="0"/>
              </a:spcBef>
              <a:spcAft>
                <a:spcPct val="20000"/>
              </a:spcAft>
              <a:buFont typeface="Arial" panose="020B0604020202020204" pitchFamily="34" charset="0"/>
              <a:buChar char="•"/>
              <a:defRPr/>
            </a:pPr>
            <a:r>
              <a:rPr lang="hu-HU" sz="1600" dirty="0" smtClean="0">
                <a:solidFill>
                  <a:srgbClr val="0070C0"/>
                </a:solidFill>
              </a:rPr>
              <a:t>AMD’</a:t>
            </a:r>
            <a:r>
              <a:rPr lang="en-US" sz="1600" dirty="0" smtClean="0">
                <a:solidFill>
                  <a:srgbClr val="0070C0"/>
                </a:solidFill>
              </a:rPr>
              <a:t>s</a:t>
            </a:r>
            <a:r>
              <a:rPr lang="hu-HU" sz="1600" dirty="0" smtClean="0">
                <a:solidFill>
                  <a:srgbClr val="0070C0"/>
                </a:solidFill>
              </a:rPr>
              <a:t> goal </a:t>
            </a:r>
            <a:r>
              <a:rPr lang="en-US" sz="1600" dirty="0" smtClean="0"/>
              <a:t>was </a:t>
            </a:r>
            <a:r>
              <a:rPr lang="en-US" sz="1600" dirty="0" smtClean="0">
                <a:solidFill>
                  <a:srgbClr val="000000"/>
                </a:solidFill>
              </a:rPr>
              <a:t>clearly</a:t>
            </a:r>
            <a:r>
              <a:rPr lang="en-US" sz="1600" dirty="0" smtClean="0"/>
              <a:t> formulated at revealing the x86-64 ISA specification</a:t>
            </a:r>
          </a:p>
          <a:p>
            <a:pPr eaLnBrk="1" fontAlgn="auto" hangingPunct="1">
              <a:spcBef>
                <a:spcPts val="0"/>
              </a:spcBef>
              <a:spcAft>
                <a:spcPct val="20000"/>
              </a:spcAft>
              <a:defRPr/>
            </a:pPr>
            <a:r>
              <a:rPr lang="en-US" sz="1600" dirty="0"/>
              <a:t> </a:t>
            </a:r>
            <a:r>
              <a:rPr lang="en-US" sz="1600" dirty="0" smtClean="0"/>
              <a:t>     in 8/2000: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08431" y="3118184"/>
            <a:ext cx="84169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"</a:t>
            </a:r>
            <a:r>
              <a:rPr lang="en-US" sz="1600" dirty="0">
                <a:solidFill>
                  <a:srgbClr val="000000"/>
                </a:solidFill>
              </a:rPr>
              <a:t>Ultimately this technology is designed </a:t>
            </a:r>
            <a:r>
              <a:rPr lang="en-US" sz="1600" dirty="0">
                <a:solidFill>
                  <a:srgbClr val="0070C0"/>
                </a:solidFill>
              </a:rPr>
              <a:t>to help preserve the enterprise </a:t>
            </a:r>
            <a:endParaRPr lang="en-US" sz="1600" dirty="0" smtClean="0">
              <a:solidFill>
                <a:srgbClr val="0070C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community's enormous </a:t>
            </a:r>
            <a:r>
              <a:rPr lang="en-US" sz="1600" dirty="0">
                <a:solidFill>
                  <a:srgbClr val="0070C0"/>
                </a:solidFill>
              </a:rPr>
              <a:t>financial investment in 32-bit operating systems</a:t>
            </a:r>
            <a:r>
              <a:rPr lang="en-US" sz="1600" dirty="0" smtClean="0">
                <a:solidFill>
                  <a:srgbClr val="0070C0"/>
                </a:solidFill>
              </a:rPr>
              <a:t>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</a:t>
            </a:r>
            <a:r>
              <a:rPr lang="en-US" sz="1600" dirty="0">
                <a:solidFill>
                  <a:srgbClr val="0070C0"/>
                </a:solidFill>
              </a:rPr>
              <a:t>applications</a:t>
            </a:r>
            <a:r>
              <a:rPr lang="en-US" sz="1600" dirty="0" smtClean="0">
                <a:solidFill>
                  <a:srgbClr val="0070C0"/>
                </a:solidFill>
              </a:rPr>
              <a:t>, development tools </a:t>
            </a:r>
            <a:r>
              <a:rPr lang="en-US" sz="1600" dirty="0">
                <a:solidFill>
                  <a:srgbClr val="000000"/>
                </a:solidFill>
              </a:rPr>
              <a:t>and support infrastructure </a:t>
            </a:r>
            <a:r>
              <a:rPr lang="en-US" sz="1600" dirty="0">
                <a:solidFill>
                  <a:srgbClr val="0070C0"/>
                </a:solidFill>
              </a:rPr>
              <a:t>while </a:t>
            </a:r>
            <a:endParaRPr lang="en-US" sz="1600" dirty="0" smtClean="0">
              <a:solidFill>
                <a:srgbClr val="0070C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providing </a:t>
            </a:r>
            <a:r>
              <a:rPr lang="en-US" sz="1600" dirty="0">
                <a:solidFill>
                  <a:srgbClr val="0070C0"/>
                </a:solidFill>
              </a:rPr>
              <a:t>a seamless path </a:t>
            </a:r>
            <a:r>
              <a:rPr lang="en-US" sz="1600" dirty="0" smtClean="0">
                <a:solidFill>
                  <a:srgbClr val="0070C0"/>
                </a:solidFill>
              </a:rPr>
              <a:t>to </a:t>
            </a:r>
            <a:r>
              <a:rPr lang="en-US" sz="1600" dirty="0">
                <a:solidFill>
                  <a:srgbClr val="0070C0"/>
                </a:solidFill>
              </a:rPr>
              <a:t>deploy future </a:t>
            </a:r>
            <a:r>
              <a:rPr lang="en-US" sz="1600" dirty="0" smtClean="0">
                <a:solidFill>
                  <a:srgbClr val="0070C0"/>
                </a:solidFill>
              </a:rPr>
              <a:t>64-bit technology</a:t>
            </a:r>
            <a:r>
              <a:rPr lang="en-US" sz="1600" dirty="0">
                <a:solidFill>
                  <a:srgbClr val="0070C0"/>
                </a:solidFill>
              </a:rPr>
              <a:t>."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008905" y="4206933"/>
            <a:ext cx="878961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"Perhaps the most noteworthy feature of AMD's approach to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64-bit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computing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is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that it is an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extension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to the 32-bit environment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prevailing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in the industry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today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rather than a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radical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departure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“, as envisioned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 by Intel’s and HP’s joint IA64 VLIW architecture concept, released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 in 1997.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5641" y="1146515"/>
            <a:ext cx="887233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At the beginning of the 2000’s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CISC processors were 32-bit wide</a:t>
            </a:r>
            <a:r>
              <a:rPr lang="en-US" sz="1600" dirty="0" smtClean="0">
                <a:latin typeface="+mj-lt"/>
              </a:rPr>
              <a:t>, </a:t>
            </a:r>
          </a:p>
          <a:p>
            <a:r>
              <a:rPr lang="en-US" sz="1600" dirty="0" smtClean="0">
                <a:latin typeface="+mj-lt"/>
              </a:rPr>
              <a:t>      nevertheless, in 1997 Intel and </a:t>
            </a:r>
            <a:r>
              <a:rPr lang="en-US" sz="1600" dirty="0" err="1" smtClean="0">
                <a:latin typeface="+mj-lt"/>
              </a:rPr>
              <a:t>hp</a:t>
            </a:r>
            <a:r>
              <a:rPr lang="en-US" sz="1600" dirty="0" smtClean="0">
                <a:latin typeface="+mj-lt"/>
              </a:rPr>
              <a:t> (Hewlett Packard) jointly announced 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      a new 64-bit VLIW-based ISA, called the IA-64 to replace 32-bit designs.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 10/1999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AMD</a:t>
            </a:r>
            <a:r>
              <a:rPr lang="en-US" sz="1600" dirty="0" smtClean="0">
                <a:latin typeface="+mj-lt"/>
              </a:rPr>
              <a:t> surprisingly announced their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x86-64 ISA extension</a:t>
            </a:r>
            <a:r>
              <a:rPr lang="en-US" sz="1600" dirty="0" smtClean="0">
                <a:latin typeface="+mj-lt"/>
              </a:rPr>
              <a:t>, that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became released in 8/2000.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23324" y="5517347"/>
            <a:ext cx="7867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release encouraged the software community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to begin incorporating</a:t>
            </a:r>
          </a:p>
          <a:p>
            <a:pPr lvl="0"/>
            <a:r>
              <a:rPr lang="en-US" sz="1600" dirty="0">
                <a:solidFill>
                  <a:srgbClr val="0070C0"/>
                </a:solidFill>
                <a:latin typeface="Verdana"/>
              </a:rPr>
              <a:t>      x86-64 technology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into operating systems, applications,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drivers and  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  development tools.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5679" y="6464109"/>
            <a:ext cx="3718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VLIW: Very Long Instruction Word</a:t>
            </a:r>
          </a:p>
        </p:txBody>
      </p:sp>
    </p:spTree>
    <p:extLst>
      <p:ext uri="{BB962C8B-B14F-4D97-AF65-F5344CB8AC3E}">
        <p14:creationId xmlns:p14="http://schemas.microsoft.com/office/powerpoint/2010/main" val="308933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2204" y="1187672"/>
            <a:ext cx="213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defRPr/>
            </a:pPr>
            <a:r>
              <a:rPr lang="en-US" sz="1600" b="1" dirty="0">
                <a:solidFill>
                  <a:srgbClr val="000000"/>
                </a:solidFill>
                <a:latin typeface="Verdana"/>
              </a:rPr>
              <a:t>PGA</a:t>
            </a:r>
          </a:p>
          <a:p>
            <a:pPr algn="ctr" defTabSz="457200" fontAlgn="base">
              <a:defRPr/>
            </a:pPr>
            <a:r>
              <a:rPr lang="en-US" sz="1600" b="1" dirty="0">
                <a:solidFill>
                  <a:srgbClr val="000000"/>
                </a:solidFill>
                <a:latin typeface="Verdana"/>
              </a:rPr>
              <a:t>(Pin Grid Array)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72540" y="1187671"/>
            <a:ext cx="2339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defRPr/>
            </a:pPr>
            <a:r>
              <a:rPr lang="en-US" sz="1600" b="1" dirty="0">
                <a:solidFill>
                  <a:srgbClr val="000000"/>
                </a:solidFill>
                <a:latin typeface="Verdana"/>
              </a:rPr>
              <a:t>LGA</a:t>
            </a:r>
          </a:p>
          <a:p>
            <a:pPr algn="ctr" defTabSz="457200" fontAlgn="base">
              <a:defRPr/>
            </a:pPr>
            <a:r>
              <a:rPr lang="en-US" sz="1600" b="1" dirty="0">
                <a:solidFill>
                  <a:srgbClr val="000000"/>
                </a:solidFill>
                <a:latin typeface="Verdana"/>
              </a:rPr>
              <a:t>(Land Grid Array)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950" y="5570812"/>
            <a:ext cx="903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BGA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packages are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soldered directly onto the motherboard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so practically they can not</a:t>
            </a:r>
          </a:p>
          <a:p>
            <a:pPr defTabSz="45720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be replaced without proper equipment.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248" y="520653"/>
            <a:ext cx="5729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Recent processor package types</a:t>
            </a:r>
            <a:r>
              <a:rPr lang="hu-HU" dirty="0">
                <a:solidFill>
                  <a:srgbClr val="2D2D8A"/>
                </a:solidFill>
                <a:latin typeface="Verdana"/>
              </a:rPr>
              <a:t> 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[169]</a:t>
            </a: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25296" t="36932" r="57877" b="44208"/>
          <a:stretch/>
        </p:blipFill>
        <p:spPr>
          <a:xfrm>
            <a:off x="254560" y="1843096"/>
            <a:ext cx="3226477" cy="21508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60221" t="36932" r="29003" b="44208"/>
          <a:stretch/>
        </p:blipFill>
        <p:spPr>
          <a:xfrm>
            <a:off x="3710920" y="1843096"/>
            <a:ext cx="2066134" cy="21508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43373" t="36932" r="41564" b="44208"/>
          <a:stretch/>
        </p:blipFill>
        <p:spPr>
          <a:xfrm>
            <a:off x="6035261" y="1843096"/>
            <a:ext cx="2888022" cy="21508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31493" y="1182415"/>
            <a:ext cx="213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defRPr/>
            </a:pPr>
            <a:r>
              <a:rPr lang="en-US" sz="1600" b="1" dirty="0">
                <a:solidFill>
                  <a:srgbClr val="000000"/>
                </a:solidFill>
                <a:latin typeface="Verdana"/>
              </a:rPr>
              <a:t>BGA</a:t>
            </a:r>
          </a:p>
          <a:p>
            <a:pPr algn="ctr" defTabSz="457200" fontAlgn="base">
              <a:defRPr/>
            </a:pPr>
            <a:r>
              <a:rPr lang="en-US" sz="1600" b="1" dirty="0">
                <a:solidFill>
                  <a:srgbClr val="000000"/>
                </a:solidFill>
                <a:latin typeface="Verdana"/>
              </a:rPr>
              <a:t>(Ball Grid Array)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7950" y="4917172"/>
            <a:ext cx="903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LGA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packages are essentially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direct opposite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of PGAs, the contact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pins are on the </a:t>
            </a:r>
          </a:p>
          <a:p>
            <a:pPr defTabSz="457200" fontAlgn="base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socket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 whereas contact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pads on the package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provide the connections.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4595" y="4498428"/>
            <a:ext cx="8103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In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PGA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package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pins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provide the contacts, arranged in a regular array.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14338" y="6505470"/>
            <a:ext cx="34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20" name="Cím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1 Introduction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2117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6" grpId="0"/>
      <p:bldP spid="17" grpId="0"/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 1 Introduction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(97)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505210"/>
            <a:ext cx="6950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Comments to the modular design of AMD’s Zen family -2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5849" y="884167"/>
            <a:ext cx="6200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By referring to the table below we make three comments: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7633" y="1270540"/>
            <a:ext cx="8758167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1) All the Zen-based processors for DT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APUs, mainstream and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ultraportable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laptops include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the same die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in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all three generations. </a:t>
            </a:r>
            <a:endParaRPr lang="en-US" sz="16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fontAlgn="base"/>
            <a:r>
              <a:rPr lang="en-US" sz="1600" dirty="0" smtClean="0">
                <a:latin typeface="+mj-lt"/>
              </a:rPr>
              <a:t>   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Nevertheless, whereas DT APU processors have PGA sockets and need a chipset</a:t>
            </a:r>
          </a:p>
          <a:p>
            <a:pPr fontAlgn="base"/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mobile processors are implemented as 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SoCs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, need no external chipsets and 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have BGA sockets for soldering. </a:t>
            </a:r>
          </a:p>
          <a:p>
            <a:pPr fontAlgn="base"/>
            <a:r>
              <a:rPr lang="en-US" sz="1600" dirty="0" smtClean="0">
                <a:latin typeface="+mj-lt"/>
              </a:rPr>
              <a:t>2) Both the </a:t>
            </a:r>
            <a:r>
              <a:rPr lang="en-US" sz="1600" dirty="0" err="1" smtClean="0">
                <a:solidFill>
                  <a:srgbClr val="0070C0"/>
                </a:solidFill>
                <a:latin typeface="+mj-lt"/>
              </a:rPr>
              <a:t>Threadripper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and EPYC processors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have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the same LGA sockets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(LGA 4094) that </a:t>
            </a:r>
            <a:r>
              <a:rPr lang="en-US" sz="1600" dirty="0">
                <a:latin typeface="+mj-lt"/>
              </a:rPr>
              <a:t>are </a:t>
            </a:r>
            <a:r>
              <a:rPr lang="en-US" sz="1600" dirty="0" smtClean="0">
                <a:latin typeface="+mj-lt"/>
              </a:rPr>
              <a:t>physically </a:t>
            </a:r>
            <a:r>
              <a:rPr lang="en-US" sz="1600" dirty="0">
                <a:latin typeface="+mj-lt"/>
              </a:rPr>
              <a:t>identical </a:t>
            </a:r>
            <a:r>
              <a:rPr lang="en-US" sz="1600" dirty="0" smtClean="0">
                <a:latin typeface="+mj-lt"/>
              </a:rPr>
              <a:t>but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electrically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not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compatible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.</a:t>
            </a:r>
            <a:endParaRPr lang="en-US" sz="1600" dirty="0" smtClean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64918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4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3.2 Building blocks of 1. gen. (Zen-based) processors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37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3.2 Building blocks of 1. gen. (Zen-based)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processors (1)</a:t>
            </a:r>
            <a:endParaRPr lang="en-US" altLang="en-US" sz="16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374" y="500514"/>
            <a:ext cx="880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Hierarchy of building blocks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of AMD's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1. gen. (Zen-based) processor lines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715" y="1330990"/>
            <a:ext cx="954973" cy="7165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4448" t="25945" r="1949" b="20005"/>
          <a:stretch/>
        </p:blipFill>
        <p:spPr>
          <a:xfrm>
            <a:off x="4492505" y="2521818"/>
            <a:ext cx="2341139" cy="12236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4107" t="18572" r="22857" b="13175"/>
          <a:stretch/>
        </p:blipFill>
        <p:spPr>
          <a:xfrm>
            <a:off x="6104615" y="4399383"/>
            <a:ext cx="2739110" cy="166829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580752" y="4399610"/>
            <a:ext cx="3012381" cy="1327818"/>
            <a:chOff x="877077" y="4582492"/>
            <a:chExt cx="3012381" cy="132781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/>
            <a:srcRect l="38208" t="7670" r="4267" b="15695"/>
            <a:stretch/>
          </p:blipFill>
          <p:spPr>
            <a:xfrm>
              <a:off x="877077" y="4582492"/>
              <a:ext cx="3012381" cy="132781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326350" y="5156533"/>
              <a:ext cx="8489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sz="1100" dirty="0" smtClean="0">
                  <a:solidFill>
                    <a:schemeClr val="bg1"/>
                  </a:solidFill>
                  <a:latin typeface="+mj-lt"/>
                </a:rPr>
                <a:t>CCX0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701163" y="5154928"/>
              <a:ext cx="8489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sz="1100" dirty="0" smtClean="0">
                  <a:solidFill>
                    <a:schemeClr val="bg1"/>
                  </a:solidFill>
                  <a:latin typeface="+mj-lt"/>
                </a:rPr>
                <a:t>CCX1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39016" y="1386038"/>
            <a:ext cx="2018931" cy="548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ts val="100"/>
              </a:spcAft>
            </a:pPr>
            <a:r>
              <a:rPr lang="en-US" sz="1400" dirty="0" smtClean="0">
                <a:latin typeface="+mj-lt"/>
              </a:rPr>
              <a:t>Core level:</a:t>
            </a:r>
          </a:p>
          <a:p>
            <a:pPr algn="ctr" fontAlgn="base"/>
            <a:r>
              <a:rPr lang="en-US" sz="1400" dirty="0" smtClean="0">
                <a:latin typeface="+mj-lt"/>
              </a:rPr>
              <a:t>Zen core [8]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86631" y="2666201"/>
            <a:ext cx="3282218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ts val="300"/>
              </a:spcAft>
            </a:pPr>
            <a:r>
              <a:rPr lang="en-US" sz="1400" dirty="0" smtClean="0">
                <a:latin typeface="+mj-lt"/>
              </a:rPr>
              <a:t> Core block level:</a:t>
            </a:r>
          </a:p>
          <a:p>
            <a:pPr algn="ctr" fontAlgn="base"/>
            <a:r>
              <a:rPr lang="en-US" sz="1400" dirty="0" smtClean="0">
                <a:latin typeface="+mj-lt"/>
              </a:rPr>
              <a:t>(a) Zen-based CCX core block</a:t>
            </a:r>
          </a:p>
          <a:p>
            <a:pPr algn="ctr" fontAlgn="base"/>
            <a:r>
              <a:rPr lang="en-US" sz="1400" dirty="0"/>
              <a:t>(including 4 cores and L3)</a:t>
            </a:r>
            <a:r>
              <a:rPr lang="en-US" sz="1400" dirty="0" smtClean="0">
                <a:latin typeface="+mj-lt"/>
              </a:rPr>
              <a:t> [9]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2741" y="4580302"/>
            <a:ext cx="1597794" cy="751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endParaRPr lang="en-US" sz="1400" dirty="0" smtClean="0">
              <a:latin typeface="+mj-lt"/>
            </a:endParaRPr>
          </a:p>
          <a:p>
            <a:pPr algn="ctr" fontAlgn="base">
              <a:spcAft>
                <a:spcPts val="100"/>
              </a:spcAft>
            </a:pPr>
            <a:r>
              <a:rPr lang="en-US" sz="1400" dirty="0" smtClean="0">
                <a:latin typeface="+mj-lt"/>
              </a:rPr>
              <a:t>Die level</a:t>
            </a:r>
          </a:p>
          <a:p>
            <a:pPr algn="ctr" fontAlgn="base"/>
            <a:r>
              <a:rPr lang="en-US" sz="1400" dirty="0" smtClean="0">
                <a:latin typeface="+mj-lt"/>
              </a:rPr>
              <a:t> building blocks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06455" y="5919537"/>
            <a:ext cx="33973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300" dirty="0" smtClean="0">
                <a:latin typeface="+mj-lt"/>
              </a:rPr>
              <a:t>(</a:t>
            </a:r>
            <a:r>
              <a:rPr lang="en-US" sz="1300" b="1" i="1" dirty="0" smtClean="0">
                <a:latin typeface="+mj-lt"/>
              </a:rPr>
              <a:t>Zeppelin die</a:t>
            </a:r>
            <a:r>
              <a:rPr lang="en-US" sz="1300" dirty="0" smtClean="0">
                <a:latin typeface="+mj-lt"/>
              </a:rPr>
              <a:t>)</a:t>
            </a:r>
          </a:p>
          <a:p>
            <a:pPr algn="ctr" fontAlgn="base"/>
            <a:r>
              <a:rPr lang="en-US" sz="1300" dirty="0" smtClean="0">
                <a:latin typeface="+mj-lt"/>
              </a:rPr>
              <a:t>(4.8 billion transistors, 213 mm</a:t>
            </a:r>
            <a:r>
              <a:rPr lang="en-US" sz="1300" baseline="30000" dirty="0" smtClean="0">
                <a:latin typeface="+mj-lt"/>
              </a:rPr>
              <a:t>2 </a:t>
            </a:r>
            <a:r>
              <a:rPr lang="en-US" sz="1300" dirty="0" smtClean="0">
                <a:latin typeface="+mj-lt"/>
              </a:rPr>
              <a:t>[10])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83182" y="6197065"/>
            <a:ext cx="33043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300" dirty="0" smtClean="0">
                <a:latin typeface="+mj-lt"/>
              </a:rPr>
              <a:t>(</a:t>
            </a:r>
            <a:r>
              <a:rPr lang="en-US" sz="1300" b="1" i="1" dirty="0" smtClean="0">
                <a:latin typeface="+mj-lt"/>
              </a:rPr>
              <a:t>Raven Ridge die</a:t>
            </a:r>
            <a:r>
              <a:rPr lang="en-US" sz="1300" dirty="0" smtClean="0">
                <a:latin typeface="+mj-lt"/>
              </a:rPr>
              <a:t>) [</a:t>
            </a:r>
            <a:r>
              <a:rPr lang="hu-HU" sz="1300" dirty="0" smtClean="0">
                <a:latin typeface="+mj-lt"/>
              </a:rPr>
              <a:t>123</a:t>
            </a:r>
            <a:r>
              <a:rPr lang="en-US" sz="1300" dirty="0" smtClean="0">
                <a:latin typeface="+mj-lt"/>
              </a:rPr>
              <a:t>]</a:t>
            </a:r>
          </a:p>
          <a:p>
            <a:pPr algn="ctr" fontAlgn="base"/>
            <a:r>
              <a:rPr lang="en-US" sz="1300" dirty="0" smtClean="0">
                <a:latin typeface="+mj-lt"/>
              </a:rPr>
              <a:t>(4.94 billion transistors, 209.8 mm</a:t>
            </a:r>
            <a:r>
              <a:rPr lang="en-US" sz="1300" baseline="30000" dirty="0" smtClean="0">
                <a:latin typeface="+mj-lt"/>
              </a:rPr>
              <a:t>2</a:t>
            </a:r>
            <a:r>
              <a:rPr lang="en-US" sz="1300" dirty="0" smtClean="0">
                <a:latin typeface="+mj-lt"/>
              </a:rPr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48559" y="3994489"/>
            <a:ext cx="3353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 smtClean="0">
                <a:latin typeface="+mj-lt"/>
              </a:rPr>
              <a:t>(b): GPU-less die (2x CCX blocks)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73558" y="4012133"/>
            <a:ext cx="3347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 smtClean="0">
                <a:latin typeface="+mj-lt"/>
              </a:rPr>
              <a:t>(c): APU die (1 CCX block + GPU)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7730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3.2 Building blocks of 1. gen. (Zen-based) processors (2)</a:t>
            </a:r>
            <a:endParaRPr lang="en-US" dirty="0"/>
          </a:p>
        </p:txBody>
      </p:sp>
      <p:pic>
        <p:nvPicPr>
          <p:cNvPr id="4" name="Picture 2" descr="File:amd zen core (annotated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642" y="1415840"/>
            <a:ext cx="4773395" cy="352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92594" y="5211096"/>
            <a:ext cx="4857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 mm² </a:t>
            </a:r>
            <a:r>
              <a:rPr lang="en-US" dirty="0" smtClean="0"/>
              <a:t>area,  L2: </a:t>
            </a:r>
            <a:r>
              <a:rPr lang="en-US" dirty="0"/>
              <a:t>512 KiB; 1.5 mm²/core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875" y="502521"/>
            <a:ext cx="3426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Verdana"/>
              </a:rPr>
              <a:t>a) </a:t>
            </a:r>
            <a:r>
              <a:rPr lang="en-US" dirty="0">
                <a:solidFill>
                  <a:schemeClr val="accent6"/>
                </a:solidFill>
                <a:latin typeface="Verdana"/>
              </a:rPr>
              <a:t>The </a:t>
            </a:r>
            <a:r>
              <a:rPr lang="en-US" dirty="0" smtClean="0">
                <a:solidFill>
                  <a:schemeClr val="accent6"/>
                </a:solidFill>
                <a:latin typeface="Verdana"/>
              </a:rPr>
              <a:t>Zen core [36]</a:t>
            </a:r>
            <a:endParaRPr lang="en-US" dirty="0" smtClean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491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3.2 Building blocks of 1. gen. (Zen-based) processors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(2b)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3128" y="497458"/>
            <a:ext cx="4993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b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The Zen-based CCX core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block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-1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758" y="894491"/>
            <a:ext cx="89995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CCX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CPU-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CompleX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core block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has 4 cores, it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basic building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block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all Zen-based processor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lines.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1.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3.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gen. CCXs each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has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private 512 kB L2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cache.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share an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 MB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cache that is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split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into 4 slices (see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Figure below)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low-order address interleaving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4623" t="25945" r="2298" b="20238"/>
          <a:stretch/>
        </p:blipFill>
        <p:spPr>
          <a:xfrm>
            <a:off x="1622145" y="2653362"/>
            <a:ext cx="4854389" cy="31062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59734" y="5938133"/>
            <a:ext cx="3640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The CCX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block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77825" y="3850721"/>
            <a:ext cx="1996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600" dirty="0" smtClean="0">
                <a:latin typeface="+mj-lt"/>
              </a:rPr>
              <a:t>2 MB L3</a:t>
            </a:r>
          </a:p>
          <a:p>
            <a:pPr algn="ctr" fontAlgn="base"/>
            <a:r>
              <a:rPr lang="en-US" sz="1600" dirty="0" smtClean="0">
                <a:latin typeface="+mj-lt"/>
              </a:rPr>
              <a:t> cache </a:t>
            </a:r>
            <a:r>
              <a:rPr lang="en-US" sz="1600" dirty="0" smtClean="0">
                <a:latin typeface="+mj-lt"/>
              </a:rPr>
              <a:t>slice(core)</a:t>
            </a:r>
            <a:endParaRPr lang="en-US" sz="1600" dirty="0" smtClean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14338" y="6485389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cxnSp>
        <p:nvCxnSpPr>
          <p:cNvPr id="9" name="Straight Arrow Connector 8"/>
          <p:cNvCxnSpPr>
            <a:endCxn id="16" idx="0"/>
          </p:cNvCxnSpPr>
          <p:nvPr/>
        </p:nvCxnSpPr>
        <p:spPr bwMode="auto">
          <a:xfrm flipH="1">
            <a:off x="5115193" y="1742173"/>
            <a:ext cx="813970" cy="966101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3167063" y="2002055"/>
            <a:ext cx="182529" cy="837398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Rectangle 12"/>
          <p:cNvSpPr/>
          <p:nvPr/>
        </p:nvSpPr>
        <p:spPr bwMode="auto">
          <a:xfrm>
            <a:off x="3167063" y="2839453"/>
            <a:ext cx="885173" cy="138171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984618" y="2708274"/>
            <a:ext cx="261150" cy="1434833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89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10" grpId="0"/>
      <p:bldP spid="13" grpId="0" animBg="1"/>
      <p:bldP spid="1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8957" y="889348"/>
            <a:ext cx="8666155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is an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internal crossbar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interconnections between the L3 cache segments,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(see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previous Figure),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thus each core can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access each L3 cache segment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same average latency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L3 cache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is mostly exclusive to the L2 cache, it is actually a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victim cache</a:t>
            </a:r>
          </a:p>
          <a:p>
            <a:pPr lvl="0" fontAlgn="base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for the L2 cache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977" y="500633"/>
            <a:ext cx="4807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Zen-based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CCX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block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3.2 Building blocks of 1. gen. (Zen-based) processors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8777394" y="6837396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4623" t="25945" r="2298" b="20238"/>
          <a:stretch/>
        </p:blipFill>
        <p:spPr>
          <a:xfrm>
            <a:off x="1622145" y="2489736"/>
            <a:ext cx="4854389" cy="31062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59734" y="5697507"/>
            <a:ext cx="3640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The CCX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block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7825" y="3687095"/>
            <a:ext cx="1996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600" dirty="0" smtClean="0">
                <a:latin typeface="+mj-lt"/>
              </a:rPr>
              <a:t>2 MB L3</a:t>
            </a:r>
          </a:p>
          <a:p>
            <a:pPr algn="ctr" fontAlgn="base"/>
            <a:r>
              <a:rPr lang="en-US" sz="1600" dirty="0" smtClean="0">
                <a:latin typeface="+mj-lt"/>
              </a:rPr>
              <a:t> cache </a:t>
            </a:r>
            <a:r>
              <a:rPr lang="en-US" sz="1600" dirty="0" smtClean="0">
                <a:latin typeface="+mj-lt"/>
              </a:rPr>
              <a:t>slice(core)</a:t>
            </a:r>
            <a:endParaRPr lang="en-US" sz="1600" dirty="0" smtClean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850" y="6090761"/>
            <a:ext cx="8675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CCX core block includes 1.4 billion transistors on a die area of 44 mm</a:t>
            </a:r>
            <a:r>
              <a:rPr lang="en-US" sz="1600" baseline="30000" dirty="0">
                <a:latin typeface="+mj-lt"/>
              </a:rPr>
              <a:t>2</a:t>
            </a:r>
            <a:r>
              <a:rPr lang="en-US" sz="1600" dirty="0" smtClean="0">
                <a:latin typeface="+mj-lt"/>
              </a:rPr>
              <a:t>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4504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898" y="500633"/>
            <a:ext cx="8658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Block diagram and die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photo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Zen-based CCX core block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], [59]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3.2 Building blocks of 1. gen. (Zen-based) processors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63" t="15613" r="32353" b="26548"/>
          <a:stretch/>
        </p:blipFill>
        <p:spPr>
          <a:xfrm>
            <a:off x="952126" y="1256958"/>
            <a:ext cx="7196791" cy="2556039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26" y="3988087"/>
            <a:ext cx="7196791" cy="275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9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3.2 Building blocks of 1. gen. (Zen-based) processors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2465" y="498289"/>
            <a:ext cx="9007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Comparing AMD's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Zen-based CCX and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ARM's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MPCore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(actually Cortex-A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73)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83337" y="4644191"/>
            <a:ext cx="8034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2017)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0936" y="4662121"/>
            <a:ext cx="3986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base"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lang="sv-SE" sz="1400" dirty="0" smtClean="0">
                <a:solidFill>
                  <a:srgbClr val="000000"/>
                </a:solidFill>
                <a:latin typeface="Verdana"/>
              </a:rPr>
              <a:t>In </a:t>
            </a:r>
            <a:r>
              <a:rPr lang="sv-SE" sz="1400" dirty="0">
                <a:solidFill>
                  <a:srgbClr val="000000"/>
                </a:solidFill>
                <a:latin typeface="Verdana"/>
              </a:rPr>
              <a:t>1. gen. 64-bit processors </a:t>
            </a:r>
            <a:r>
              <a:rPr kumimoji="0" lang="hu-H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2012)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[55]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5286003"/>
            <a:ext cx="2919902" cy="1749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ACP:    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ccelerator 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oherence 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(to connect non-cached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coherent data sources)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SCU:    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noop 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ontrol 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(Provides coherence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within the the processor)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ECC: 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rror 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orrecting 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93829" y="5281390"/>
            <a:ext cx="3289683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 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oherency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xtensions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AMBA4 cache coherent interface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Used in 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systems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smartphones, tablets, etc.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18015" y="5281483"/>
            <a:ext cx="2791149" cy="85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AMBA:  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dvanced 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icrocontroller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 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rchitecture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(O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n-chip bus standard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for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designs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47687" y="1222311"/>
            <a:ext cx="3415335" cy="3285435"/>
            <a:chOff x="647687" y="1479645"/>
            <a:chExt cx="3415335" cy="328543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39819" t="13968" r="44556" b="59722"/>
            <a:stretch/>
          </p:blipFill>
          <p:spPr>
            <a:xfrm>
              <a:off x="647687" y="1479645"/>
              <a:ext cx="3415335" cy="328543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39819" t="33380" r="56095" b="62452"/>
            <a:stretch/>
          </p:blipFill>
          <p:spPr>
            <a:xfrm>
              <a:off x="679069" y="4244310"/>
              <a:ext cx="893002" cy="520505"/>
            </a:xfrm>
            <a:prstGeom prst="rect">
              <a:avLst/>
            </a:prstGeom>
          </p:spPr>
        </p:pic>
      </p:grpSp>
      <p:sp>
        <p:nvSpPr>
          <p:cNvPr id="3" name="Oval 2"/>
          <p:cNvSpPr/>
          <p:nvPr/>
        </p:nvSpPr>
        <p:spPr bwMode="auto">
          <a:xfrm>
            <a:off x="1572071" y="2758628"/>
            <a:ext cx="1453517" cy="64545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967691" y="1203614"/>
            <a:ext cx="3318877" cy="3391239"/>
            <a:chOff x="4453933" y="1808819"/>
            <a:chExt cx="4618567" cy="453800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991" b="2103"/>
            <a:stretch/>
          </p:blipFill>
          <p:spPr>
            <a:xfrm>
              <a:off x="4453933" y="1808819"/>
              <a:ext cx="4618567" cy="4538003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auto">
            <a:xfrm>
              <a:off x="4842030" y="2459037"/>
              <a:ext cx="1923638" cy="969963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19413" y="2588689"/>
              <a:ext cx="2256938" cy="730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Cortex-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A73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core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ARMv8.0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CPU</a:t>
              </a:r>
            </a:p>
          </p:txBody>
        </p:sp>
      </p:grpSp>
      <p:sp>
        <p:nvSpPr>
          <p:cNvPr id="21" name="Oval 20"/>
          <p:cNvSpPr/>
          <p:nvPr/>
        </p:nvSpPr>
        <p:spPr bwMode="auto">
          <a:xfrm>
            <a:off x="6306044" y="3695951"/>
            <a:ext cx="1980524" cy="47461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49505" y="6229951"/>
            <a:ext cx="3318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AXI4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 Advanced eXtensible Interface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ache coherent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interface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83834" y="2926078"/>
            <a:ext cx="886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(8 MB)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786630" y="646278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45769" y="4902519"/>
            <a:ext cx="3463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defRPr/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(Cortex-A53/A57/A72/A73)</a:t>
            </a:r>
            <a:endParaRPr lang="en-US" sz="11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273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3.2 Building blocks of 1. gen. (Zen-based) processors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sz="1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b="1799"/>
          <a:stretch/>
        </p:blipFill>
        <p:spPr>
          <a:xfrm>
            <a:off x="3352800" y="1025517"/>
            <a:ext cx="5589494" cy="507944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3420035" y="4034118"/>
            <a:ext cx="5481918" cy="2017059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146611" y="4025156"/>
            <a:ext cx="5957048" cy="1595712"/>
            <a:chOff x="13789" y="4186520"/>
            <a:chExt cx="5530891" cy="159571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8397" t="80380" b="2530"/>
            <a:stretch/>
          </p:blipFill>
          <p:spPr>
            <a:xfrm>
              <a:off x="325815" y="5082987"/>
              <a:ext cx="5066464" cy="69924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/>
            <a:srcRect t="58032" b="20387"/>
            <a:stretch/>
          </p:blipFill>
          <p:spPr>
            <a:xfrm>
              <a:off x="13789" y="4186520"/>
              <a:ext cx="5530891" cy="883016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3904127" y="5916707"/>
            <a:ext cx="495610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ARMv8.2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support, (Cortex-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A55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/75), up to 8 cores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Shared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cache, partial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 power down,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Private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caches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7046259" y="3307976"/>
            <a:ext cx="1465859" cy="38996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63992" y="5625348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(2017) [56]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2969" y="498289"/>
            <a:ext cx="9231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Comparing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Zen-based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CCX and ARM’s 2. gen. 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ore clusters (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DynamIQ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6539756" y="2371169"/>
            <a:ext cx="1465859" cy="38996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3904129" y="2371169"/>
            <a:ext cx="1465859" cy="38996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86630" y="640503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29388" y="1405288"/>
            <a:ext cx="2407475" cy="2502063"/>
            <a:chOff x="-35708" y="1222311"/>
            <a:chExt cx="3415335" cy="3901844"/>
          </a:xfrm>
        </p:grpSpPr>
        <p:sp>
          <p:nvSpPr>
            <p:cNvPr id="33" name="TextBox 32"/>
            <p:cNvSpPr txBox="1"/>
            <p:nvPr/>
          </p:nvSpPr>
          <p:spPr>
            <a:xfrm>
              <a:off x="1031770" y="4644192"/>
              <a:ext cx="1139769" cy="4799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R="0" lvl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(2017)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-35708" y="1222311"/>
              <a:ext cx="3415335" cy="3285435"/>
              <a:chOff x="647687" y="1479645"/>
              <a:chExt cx="3415335" cy="3285435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3"/>
              <a:srcRect l="39819" t="13968" r="44556" b="59722"/>
              <a:stretch/>
            </p:blipFill>
            <p:spPr>
              <a:xfrm>
                <a:off x="647687" y="1479645"/>
                <a:ext cx="3415335" cy="3285435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3"/>
              <a:srcRect l="39819" t="33380" r="56095" b="62452"/>
              <a:stretch/>
            </p:blipFill>
            <p:spPr>
              <a:xfrm>
                <a:off x="679069" y="4244310"/>
                <a:ext cx="893002" cy="520505"/>
              </a:xfrm>
              <a:prstGeom prst="rect">
                <a:avLst/>
              </a:prstGeom>
            </p:spPr>
          </p:pic>
        </p:grpSp>
        <p:sp>
          <p:nvSpPr>
            <p:cNvPr id="40" name="Oval 39"/>
            <p:cNvSpPr/>
            <p:nvPr/>
          </p:nvSpPr>
          <p:spPr bwMode="auto">
            <a:xfrm>
              <a:off x="888676" y="2758628"/>
              <a:ext cx="1453517" cy="645459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300439" y="2926078"/>
              <a:ext cx="8867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(8 MB)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430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1345597"/>
            <a:ext cx="7586663" cy="456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 Box 6"/>
          <p:cNvSpPr txBox="1">
            <a:spLocks noChangeArrowheads="1"/>
          </p:cNvSpPr>
          <p:nvPr/>
        </p:nvSpPr>
        <p:spPr bwMode="auto">
          <a:xfrm>
            <a:off x="124109" y="497410"/>
            <a:ext cx="87339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333399"/>
                </a:solidFill>
              </a:rPr>
              <a:t>The programmer’s model of the </a:t>
            </a:r>
            <a:r>
              <a:rPr lang="en-US" sz="1800" dirty="0" smtClean="0">
                <a:solidFill>
                  <a:srgbClr val="333399"/>
                </a:solidFill>
              </a:rPr>
              <a:t>introduced </a:t>
            </a:r>
            <a:r>
              <a:rPr lang="en-US" sz="1800" dirty="0">
                <a:solidFill>
                  <a:srgbClr val="333399"/>
                </a:solidFill>
              </a:rPr>
              <a:t>register set in the x86-64 </a:t>
            </a:r>
            <a:r>
              <a:rPr lang="en-US" sz="1800" dirty="0" smtClean="0">
                <a:solidFill>
                  <a:srgbClr val="333399"/>
                </a:solidFill>
              </a:rPr>
              <a:t>ISA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333399"/>
                </a:solidFill>
              </a:rPr>
              <a:t> </a:t>
            </a:r>
            <a:r>
              <a:rPr lang="en-US" sz="1800" dirty="0" smtClean="0">
                <a:solidFill>
                  <a:srgbClr val="333399"/>
                </a:solidFill>
              </a:rPr>
              <a:t> </a:t>
            </a:r>
            <a:r>
              <a:rPr lang="en-US" sz="1800" dirty="0" smtClean="0"/>
              <a:t>[167]</a:t>
            </a:r>
            <a:endParaRPr lang="en-US" sz="18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hu-HU" sz="1600" dirty="0"/>
              <a:t>1. </a:t>
            </a:r>
            <a:r>
              <a:rPr lang="en-US" sz="1600" dirty="0"/>
              <a:t>Introduction </a:t>
            </a:r>
            <a:r>
              <a:rPr lang="hu-HU" sz="1600" dirty="0" smtClean="0"/>
              <a:t>(</a:t>
            </a:r>
            <a:r>
              <a:rPr lang="en-US" sz="1600" dirty="0" smtClean="0"/>
              <a:t>4</a:t>
            </a:r>
            <a:r>
              <a:rPr lang="hu-HU" sz="1600" dirty="0" smtClean="0"/>
              <a:t>)</a:t>
            </a:r>
            <a:endParaRPr lang="en-US" sz="1600" kern="0" dirty="0" smtClean="0"/>
          </a:p>
        </p:txBody>
      </p:sp>
    </p:spTree>
    <p:extLst>
      <p:ext uri="{BB962C8B-B14F-4D97-AF65-F5344CB8AC3E}">
        <p14:creationId xmlns:p14="http://schemas.microsoft.com/office/powerpoint/2010/main" val="92337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3.2 Building blocks of 1. gen. (Zen-based) processors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4049" y="497459"/>
            <a:ext cx="4986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2D2D8A"/>
                </a:solidFill>
                <a:latin typeface="Verdana"/>
              </a:rPr>
              <a:t>c1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The Zen-based GPU-less Zeppelin die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461" y="874060"/>
            <a:ext cx="9357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based 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CCX blocks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connected together by the Infinity Fabric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seen below.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420" t="7970" r="1513" b="9069"/>
          <a:stretch/>
        </p:blipFill>
        <p:spPr>
          <a:xfrm>
            <a:off x="26894" y="1425387"/>
            <a:ext cx="9049871" cy="44644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465" y="6104966"/>
            <a:ext cx="9324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Block diagram of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Zeppelin die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GPU-less Ryzen 7 DT processor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[17]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77871" y="3536577"/>
            <a:ext cx="1201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256-bit/cycle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77394" y="6414273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4805" y="3474719"/>
            <a:ext cx="5196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UMC</a:t>
            </a:r>
          </a:p>
        </p:txBody>
      </p:sp>
    </p:spTree>
    <p:extLst>
      <p:ext uri="{BB962C8B-B14F-4D97-AF65-F5344CB8AC3E}">
        <p14:creationId xmlns:p14="http://schemas.microsoft.com/office/powerpoint/2010/main" val="232741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3.2 Building blocks of 1. gen. (Zen-based) processors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39" y="1296464"/>
            <a:ext cx="7726950" cy="4208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6849" y="5740981"/>
            <a:ext cx="3288080" cy="979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Aft>
                <a:spcPts val="200"/>
              </a:spcAft>
              <a:defRPr/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UMC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: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Unified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Memory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Controller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CCM     Cache-Coherent Master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IOMS:  IO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Master-Slave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SMU: System Management Unit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688" y="510139"/>
            <a:ext cx="9225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Embedding Zen-based Zeppelin blocks into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or EPYC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proc.s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[88]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46994" y="5740981"/>
            <a:ext cx="3888821" cy="979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CAKE.   Coherent AMD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SocKet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Extender</a:t>
            </a:r>
          </a:p>
          <a:p>
            <a:pPr fontAlgn="base">
              <a:defRPr/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IF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SCF: IF Scalable Control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Fabric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IFOP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IF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On-Package interconnect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IFIS: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Inter-Socket interconnect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link</a:t>
            </a:r>
          </a:p>
        </p:txBody>
      </p:sp>
    </p:spTree>
    <p:extLst>
      <p:ext uri="{BB962C8B-B14F-4D97-AF65-F5344CB8AC3E}">
        <p14:creationId xmlns:p14="http://schemas.microsoft.com/office/powerpoint/2010/main" val="131530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3.2 Building blocks of 1. gen. (Zen-based) processors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931" t="19626" r="10516" b="9254"/>
          <a:stretch/>
        </p:blipFill>
        <p:spPr>
          <a:xfrm>
            <a:off x="32938" y="1270488"/>
            <a:ext cx="9072562" cy="40986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2187" y="499230"/>
            <a:ext cx="8649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 photograph of the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Zen-based 14 nm Zeppelin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(Ryzen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die)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78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42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3.2 Building blocks of 1. gen. (Zen-based) processors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10)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3762"/>
            <a:ext cx="9144000" cy="43904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187" y="499230"/>
            <a:ext cx="7976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Floorplan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Zen-based 14 nm Zeppelin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(Ryzen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die)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77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-1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6688" y="5847207"/>
            <a:ext cx="5322098" cy="610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IFIS:  Infinity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Fabric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InterSocket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 x16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IFOP: Infinity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Fabric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On-Package x4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 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54296" y="983506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4x USB 3.1 Gen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54158" y="800631"/>
            <a:ext cx="1016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4xSouth-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bridge</a:t>
            </a:r>
          </a:p>
        </p:txBody>
      </p:sp>
    </p:spTree>
    <p:extLst>
      <p:ext uri="{BB962C8B-B14F-4D97-AF65-F5344CB8AC3E}">
        <p14:creationId xmlns:p14="http://schemas.microsoft.com/office/powerpoint/2010/main" val="316298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3.2 Building blocks of 1. gen. (Zen-based) processors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11)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1438" y="505213"/>
            <a:ext cx="8239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Use of Zeppelin dies in AMD’s 1. gen. (GPU-less) processor lines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77</a:t>
            </a:r>
            <a:r>
              <a:rPr lang="en-US" dirty="0" smtClean="0">
                <a:latin typeface="+mj-lt"/>
              </a:rPr>
              <a:t>]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36959" y="1259784"/>
            <a:ext cx="8076536" cy="4196808"/>
            <a:chOff x="536959" y="1452286"/>
            <a:chExt cx="8076536" cy="41968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5882" t="13529" r="4118" b="12655"/>
            <a:stretch/>
          </p:blipFill>
          <p:spPr>
            <a:xfrm>
              <a:off x="536959" y="1452286"/>
              <a:ext cx="8076536" cy="372610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020275" y="5310540"/>
              <a:ext cx="14556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sz="1600" dirty="0" smtClean="0">
                  <a:latin typeface="+mj-lt"/>
                </a:rPr>
                <a:t>GPU-less DT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867762" y="5308934"/>
              <a:ext cx="15390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sz="1600" dirty="0" smtClean="0">
                  <a:latin typeface="+mj-lt"/>
                </a:rPr>
                <a:t>1S/2S server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129124" y="5307331"/>
              <a:ext cx="748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sz="1600" dirty="0" smtClean="0">
                  <a:latin typeface="+mj-lt"/>
                </a:rPr>
                <a:t>HEDT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500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3.2 Building blocks of 1. gen. (Zen-based) processors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12)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470"/>
            <a:ext cx="9144000" cy="46040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490" y="498039"/>
            <a:ext cx="9365893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400"/>
              </a:spcAft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</a:rPr>
              <a:t>c2) The Zen-based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</a:rPr>
              <a:t> </a:t>
            </a:r>
            <a:r>
              <a:rPr lang="en-US" dirty="0" smtClean="0">
                <a:latin typeface="+mj-lt"/>
              </a:rPr>
              <a:t>APU die </a:t>
            </a:r>
            <a:r>
              <a:rPr lang="en-US" dirty="0">
                <a:latin typeface="+mj-lt"/>
              </a:rPr>
              <a:t>(1 CCX </a:t>
            </a:r>
            <a:r>
              <a:rPr lang="en-US" dirty="0" smtClean="0">
                <a:latin typeface="+mj-lt"/>
              </a:rPr>
              <a:t>+ </a:t>
            </a:r>
            <a:r>
              <a:rPr lang="en-US" dirty="0">
                <a:latin typeface="+mj-lt"/>
              </a:rPr>
              <a:t>GPU</a:t>
            </a:r>
            <a:r>
              <a:rPr lang="en-US" dirty="0" smtClean="0">
                <a:latin typeface="+mj-lt"/>
              </a:rPr>
              <a:t>)</a:t>
            </a:r>
            <a:endParaRPr lang="en-US" dirty="0">
              <a:latin typeface="+mj-l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Called the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Raven Ridge die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used in 1. gen. mobile and DT APU lines.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79057" y="6391176"/>
            <a:ext cx="5383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Verdana"/>
              </a:rPr>
              <a:t>Figure: Block </a:t>
            </a:r>
            <a:r>
              <a:rPr lang="en-US" sz="1600" dirty="0">
                <a:latin typeface="Verdana"/>
              </a:rPr>
              <a:t>diagram of the Raven Ridge </a:t>
            </a:r>
            <a:r>
              <a:rPr lang="en-US" sz="1600" dirty="0" smtClean="0">
                <a:latin typeface="Verdana"/>
              </a:rPr>
              <a:t>die [98]</a:t>
            </a:r>
            <a:endParaRPr lang="en-US" sz="1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513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4146" y="497355"/>
            <a:ext cx="7170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Modular design of AMD's 1. gen (Zen-based) processor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lines</a:t>
            </a: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1920335" y="999448"/>
            <a:ext cx="422423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+mj-lt"/>
              </a:rPr>
              <a:t>AMD's </a:t>
            </a:r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1. gen. (Zen-based) processor </a:t>
            </a:r>
            <a:r>
              <a:rPr lang="en-US" altLang="en-US" sz="1300" b="1" dirty="0">
                <a:solidFill>
                  <a:srgbClr val="000000"/>
                </a:solidFill>
                <a:latin typeface="+mj-lt"/>
              </a:rPr>
              <a:t>lines</a:t>
            </a:r>
            <a:endParaRPr lang="hu-HU" altLang="en-US" sz="13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4080797" y="1649592"/>
            <a:ext cx="19960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buFontTx/>
              <a:buNone/>
            </a:pPr>
            <a:r>
              <a:rPr lang="en-US" altLang="en-US" sz="1300" dirty="0" smtClean="0">
                <a:solidFill>
                  <a:srgbClr val="000000"/>
                </a:solidFill>
                <a:latin typeface="+mj-lt"/>
              </a:rPr>
              <a:t>(c): </a:t>
            </a:r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HEDTs</a:t>
            </a:r>
            <a:endParaRPr lang="en-US" altLang="en-US" sz="1300" b="1" dirty="0">
              <a:solidFill>
                <a:srgbClr val="000000"/>
              </a:solidFill>
              <a:latin typeface="+mj-lt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i="1" dirty="0" smtClean="0">
                <a:solidFill>
                  <a:srgbClr val="000000"/>
                </a:solidFill>
                <a:latin typeface="+mj-lt"/>
              </a:rPr>
              <a:t>(</a:t>
            </a:r>
            <a:r>
              <a:rPr lang="en-US" altLang="en-US" sz="1300" i="1" dirty="0" err="1" smtClean="0">
                <a:solidFill>
                  <a:srgbClr val="000000"/>
                </a:solidFill>
                <a:latin typeface="+mj-lt"/>
              </a:rPr>
              <a:t>Threadripper</a:t>
            </a:r>
            <a:r>
              <a:rPr lang="en-US" altLang="en-US" sz="1300" i="1" dirty="0" smtClean="0">
                <a:solidFill>
                  <a:srgbClr val="000000"/>
                </a:solidFill>
                <a:latin typeface="+mj-lt"/>
              </a:rPr>
              <a:t> 19xxX)</a:t>
            </a:r>
            <a:endParaRPr lang="en-US" altLang="en-US" sz="1300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7" name="Line 9"/>
          <p:cNvSpPr>
            <a:spLocks noChangeShapeType="1"/>
          </p:cNvSpPr>
          <p:nvPr/>
        </p:nvSpPr>
        <p:spPr bwMode="auto">
          <a:xfrm rot="-5400000" flipH="1" flipV="1">
            <a:off x="3560083" y="952329"/>
            <a:ext cx="141038" cy="95476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8" name="Line 11"/>
          <p:cNvSpPr>
            <a:spLocks noChangeShapeType="1"/>
          </p:cNvSpPr>
          <p:nvPr/>
        </p:nvSpPr>
        <p:spPr bwMode="auto">
          <a:xfrm>
            <a:off x="4107990" y="1363610"/>
            <a:ext cx="991408" cy="152401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7914" y="1652032"/>
            <a:ext cx="1803700" cy="931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>
                <a:solidFill>
                  <a:srgbClr val="000000"/>
                </a:solidFill>
                <a:latin typeface="+mj-lt"/>
              </a:rPr>
              <a:t>(a)</a:t>
            </a:r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: Mobiles </a:t>
            </a:r>
          </a:p>
          <a:p>
            <a:pPr algn="ctr">
              <a:spcAft>
                <a:spcPts val="300"/>
              </a:spcAft>
            </a:pPr>
            <a:r>
              <a:rPr lang="en-US" sz="1300" i="1" dirty="0" smtClean="0">
                <a:solidFill>
                  <a:srgbClr val="000000"/>
                </a:solidFill>
                <a:latin typeface="+mj-lt"/>
              </a:rPr>
              <a:t>(Ryzen 2xxx/U/H)</a:t>
            </a:r>
            <a:endParaRPr lang="en-US" sz="1300" i="1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sz="1300" dirty="0" smtClean="0">
                <a:solidFill>
                  <a:srgbClr val="000000"/>
                </a:solidFill>
                <a:latin typeface="+mj-lt"/>
              </a:rPr>
              <a:t>(a): </a:t>
            </a:r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DT APUs</a:t>
            </a:r>
          </a:p>
          <a:p>
            <a:pPr algn="ctr"/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300" i="1" dirty="0" smtClean="0">
                <a:solidFill>
                  <a:srgbClr val="000000"/>
                </a:solidFill>
                <a:latin typeface="+mj-lt"/>
              </a:rPr>
              <a:t>(Ryzen 2xxxG/GE)</a:t>
            </a:r>
            <a:endParaRPr lang="en-US" sz="1300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220541" y="1649884"/>
            <a:ext cx="18565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>
                <a:solidFill>
                  <a:srgbClr val="000000"/>
                </a:solidFill>
                <a:latin typeface="+mj-lt"/>
              </a:rPr>
              <a:t>(b)</a:t>
            </a:r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: GPU-less DTs</a:t>
            </a:r>
          </a:p>
          <a:p>
            <a:pPr algn="ctr">
              <a:spcAft>
                <a:spcPts val="300"/>
              </a:spcAft>
            </a:pPr>
            <a:r>
              <a:rPr lang="en-US" sz="1300" i="1" dirty="0" smtClean="0">
                <a:solidFill>
                  <a:srgbClr val="000000"/>
                </a:solidFill>
                <a:latin typeface="+mj-lt"/>
              </a:rPr>
              <a:t>(Ryzen 1xxx/X)</a:t>
            </a:r>
            <a:endParaRPr lang="hu-HU" sz="1300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2" name="Line 9"/>
          <p:cNvSpPr>
            <a:spLocks noChangeShapeType="1"/>
          </p:cNvSpPr>
          <p:nvPr/>
        </p:nvSpPr>
        <p:spPr bwMode="auto">
          <a:xfrm rot="-5400000" flipH="1" flipV="1">
            <a:off x="2530339" y="-87217"/>
            <a:ext cx="126817" cy="302849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3" name="Line 11"/>
          <p:cNvSpPr>
            <a:spLocks noChangeShapeType="1"/>
          </p:cNvSpPr>
          <p:nvPr/>
        </p:nvSpPr>
        <p:spPr bwMode="auto">
          <a:xfrm>
            <a:off x="4107988" y="1359192"/>
            <a:ext cx="3235787" cy="14041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4" name="Oval 8"/>
          <p:cNvSpPr>
            <a:spLocks noChangeArrowheads="1"/>
          </p:cNvSpPr>
          <p:nvPr/>
        </p:nvSpPr>
        <p:spPr bwMode="auto">
          <a:xfrm>
            <a:off x="1048548" y="1463180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5" name="Oval 8"/>
          <p:cNvSpPr>
            <a:spLocks noChangeArrowheads="1"/>
          </p:cNvSpPr>
          <p:nvPr/>
        </p:nvSpPr>
        <p:spPr bwMode="auto">
          <a:xfrm>
            <a:off x="3132854" y="1485577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6" name="Oval 8"/>
          <p:cNvSpPr>
            <a:spLocks noChangeArrowheads="1"/>
          </p:cNvSpPr>
          <p:nvPr/>
        </p:nvSpPr>
        <p:spPr bwMode="auto">
          <a:xfrm>
            <a:off x="5067549" y="147483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7" name="Oval 10"/>
          <p:cNvSpPr>
            <a:spLocks noChangeArrowheads="1"/>
          </p:cNvSpPr>
          <p:nvPr/>
        </p:nvSpPr>
        <p:spPr bwMode="auto">
          <a:xfrm>
            <a:off x="7308254" y="148301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378146" y="1648748"/>
            <a:ext cx="195277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 smtClean="0">
                <a:solidFill>
                  <a:srgbClr val="000000"/>
                </a:solidFill>
                <a:latin typeface="+mj-lt"/>
              </a:rPr>
              <a:t>(d)</a:t>
            </a:r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: 1S/2S servers</a:t>
            </a:r>
          </a:p>
          <a:p>
            <a:pPr algn="ctr">
              <a:spcAft>
                <a:spcPts val="300"/>
              </a:spcAft>
            </a:pPr>
            <a:r>
              <a:rPr lang="en-US" sz="1300" i="1" dirty="0" smtClean="0">
                <a:solidFill>
                  <a:srgbClr val="000000"/>
                </a:solidFill>
                <a:latin typeface="+mj-lt"/>
              </a:rPr>
              <a:t>(EPYC 7xx1/P)</a:t>
            </a:r>
            <a:endParaRPr lang="en-US" sz="1300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65730" y="2601654"/>
            <a:ext cx="14268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300" dirty="0">
                <a:latin typeface="+mj-lt"/>
              </a:rPr>
              <a:t>Single CCX + </a:t>
            </a:r>
          </a:p>
          <a:p>
            <a:pPr algn="ctr" fontAlgn="base"/>
            <a:r>
              <a:rPr lang="en-US" sz="1300" dirty="0">
                <a:latin typeface="+mj-lt"/>
              </a:rPr>
              <a:t>Vega GPU [54]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506293" y="2606137"/>
            <a:ext cx="12089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300" dirty="0">
                <a:latin typeface="+mj-lt"/>
              </a:rPr>
              <a:t>Zeppelin </a:t>
            </a:r>
            <a:r>
              <a:rPr lang="en-US" sz="1300" dirty="0" smtClean="0">
                <a:latin typeface="+mj-lt"/>
              </a:rPr>
              <a:t>die</a:t>
            </a:r>
            <a:endParaRPr lang="en-US" sz="1300" dirty="0">
              <a:latin typeface="+mj-lt"/>
            </a:endParaRPr>
          </a:p>
          <a:p>
            <a:pPr algn="ctr" fontAlgn="base"/>
            <a:r>
              <a:rPr lang="en-US" sz="1300" dirty="0">
                <a:latin typeface="+mj-lt"/>
              </a:rPr>
              <a:t>(</a:t>
            </a:r>
            <a:r>
              <a:rPr lang="en-US" sz="1300" dirty="0" err="1">
                <a:latin typeface="+mj-lt"/>
              </a:rPr>
              <a:t>2x</a:t>
            </a:r>
            <a:r>
              <a:rPr lang="en-US" sz="1300" dirty="0">
                <a:latin typeface="+mj-lt"/>
              </a:rPr>
              <a:t> CCX)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682931" y="2615762"/>
            <a:ext cx="267215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1300" dirty="0" smtClean="0">
                <a:latin typeface="+mj-lt"/>
              </a:rPr>
              <a:t>2 </a:t>
            </a:r>
            <a:r>
              <a:rPr lang="en-US" sz="1300" dirty="0">
                <a:latin typeface="+mj-lt"/>
              </a:rPr>
              <a:t>Zeppelin </a:t>
            </a:r>
            <a:r>
              <a:rPr lang="en-US" sz="1300" dirty="0" smtClean="0">
                <a:latin typeface="+mj-lt"/>
              </a:rPr>
              <a:t>dies</a:t>
            </a:r>
            <a:endParaRPr lang="en-US" sz="1300" dirty="0">
              <a:latin typeface="+mj-lt"/>
            </a:endParaRPr>
          </a:p>
          <a:p>
            <a:pPr algn="ctr" fontAlgn="base"/>
            <a:r>
              <a:rPr lang="en-US" sz="1300" dirty="0">
                <a:latin typeface="+mj-lt"/>
              </a:rPr>
              <a:t>interconnected by the IF,</a:t>
            </a:r>
          </a:p>
          <a:p>
            <a:pPr algn="ctr" fontAlgn="base">
              <a:spcAft>
                <a:spcPts val="200"/>
              </a:spcAft>
            </a:pPr>
            <a:r>
              <a:rPr lang="en-US" sz="1300" dirty="0">
                <a:latin typeface="+mj-lt"/>
              </a:rPr>
              <a:t>implemented as an </a:t>
            </a:r>
            <a:r>
              <a:rPr lang="en-US" sz="1300" dirty="0" smtClean="0">
                <a:latin typeface="+mj-lt"/>
              </a:rPr>
              <a:t>MCM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102776" y="2597173"/>
            <a:ext cx="277228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1300" dirty="0">
                <a:latin typeface="+mj-lt"/>
              </a:rPr>
              <a:t>4 Zeppelin </a:t>
            </a:r>
            <a:r>
              <a:rPr lang="en-US" sz="1300" dirty="0" smtClean="0">
                <a:latin typeface="+mj-lt"/>
              </a:rPr>
              <a:t>dies</a:t>
            </a:r>
            <a:endParaRPr lang="en-US" sz="1300" dirty="0">
              <a:latin typeface="+mj-lt"/>
            </a:endParaRPr>
          </a:p>
          <a:p>
            <a:pPr algn="ctr" fontAlgn="base"/>
            <a:r>
              <a:rPr lang="en-US" sz="1300" dirty="0">
                <a:latin typeface="+mj-lt"/>
              </a:rPr>
              <a:t>interconnected by the IF,</a:t>
            </a:r>
          </a:p>
          <a:p>
            <a:pPr algn="ctr" fontAlgn="base"/>
            <a:r>
              <a:rPr lang="en-US" sz="1300" dirty="0">
                <a:latin typeface="+mj-lt"/>
              </a:rPr>
              <a:t>implemented as an MCM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"/>
          <a:srcRect l="3801" t="47165" r="67841" b="29547"/>
          <a:stretch/>
        </p:blipFill>
        <p:spPr>
          <a:xfrm>
            <a:off x="2582827" y="4082242"/>
            <a:ext cx="1735029" cy="99433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"/>
          <a:srcRect l="45868" t="35145" r="-2396" b="17778"/>
          <a:stretch/>
        </p:blipFill>
        <p:spPr>
          <a:xfrm>
            <a:off x="5658817" y="3538909"/>
            <a:ext cx="3458570" cy="2010054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3289190" y="5753613"/>
            <a:ext cx="3545237" cy="997684"/>
            <a:chOff x="1590416" y="4311533"/>
            <a:chExt cx="3971948" cy="1336004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2"/>
            <a:srcRect l="3801" t="47165" r="67841" b="29547"/>
            <a:stretch/>
          </p:blipFill>
          <p:spPr>
            <a:xfrm>
              <a:off x="3618504" y="4311533"/>
              <a:ext cx="1943860" cy="1331521"/>
            </a:xfrm>
            <a:prstGeom prst="rect">
              <a:avLst/>
            </a:prstGeom>
          </p:spPr>
        </p:pic>
        <p:grpSp>
          <p:nvGrpSpPr>
            <p:cNvPr id="57" name="Group 56"/>
            <p:cNvGrpSpPr/>
            <p:nvPr/>
          </p:nvGrpSpPr>
          <p:grpSpPr>
            <a:xfrm>
              <a:off x="1590416" y="4316016"/>
              <a:ext cx="1863614" cy="1331521"/>
              <a:chOff x="850831" y="4356357"/>
              <a:chExt cx="1863614" cy="1331521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2"/>
              <a:srcRect l="3802" t="47165" r="77524" b="29547"/>
              <a:stretch/>
            </p:blipFill>
            <p:spPr>
              <a:xfrm>
                <a:off x="1434355" y="4356357"/>
                <a:ext cx="1280090" cy="1331521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2"/>
              <a:srcRect l="22535" t="65380" r="67841" b="29547"/>
              <a:stretch/>
            </p:blipFill>
            <p:spPr>
              <a:xfrm rot="10800000">
                <a:off x="850831" y="5209657"/>
                <a:ext cx="659729" cy="290060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2"/>
              <a:srcRect l="22535" t="65381" r="69946" b="32870"/>
              <a:stretch/>
            </p:blipFill>
            <p:spPr>
              <a:xfrm rot="10800000">
                <a:off x="992093" y="4828987"/>
                <a:ext cx="515481" cy="99985"/>
              </a:xfrm>
              <a:prstGeom prst="rect">
                <a:avLst/>
              </a:prstGeom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2"/>
              <a:srcRect l="26189" t="47165" r="69781" b="43344"/>
              <a:stretch/>
            </p:blipFill>
            <p:spPr>
              <a:xfrm>
                <a:off x="1008698" y="4387906"/>
                <a:ext cx="276244" cy="542687"/>
              </a:xfrm>
              <a:prstGeom prst="rect">
                <a:avLst/>
              </a:prstGeom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2"/>
              <a:srcRect l="26189" t="47165" r="69781" b="43344"/>
              <a:stretch/>
            </p:blipFill>
            <p:spPr>
              <a:xfrm>
                <a:off x="999734" y="4943716"/>
                <a:ext cx="276244" cy="542687"/>
              </a:xfrm>
              <a:prstGeom prst="rect">
                <a:avLst/>
              </a:prstGeom>
            </p:spPr>
          </p:pic>
        </p:grpSp>
      </p:grpSp>
      <p:cxnSp>
        <p:nvCxnSpPr>
          <p:cNvPr id="63" name="Straight Arrow Connector 62"/>
          <p:cNvCxnSpPr/>
          <p:nvPr/>
        </p:nvCxnSpPr>
        <p:spPr bwMode="auto">
          <a:xfrm flipV="1">
            <a:off x="4952594" y="6250781"/>
            <a:ext cx="219456" cy="3348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" name="TextBox 64"/>
          <p:cNvSpPr txBox="1"/>
          <p:nvPr/>
        </p:nvSpPr>
        <p:spPr>
          <a:xfrm>
            <a:off x="268941" y="6600842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endParaRPr lang="en-US" sz="1600" dirty="0">
              <a:latin typeface="+mj-lt"/>
            </a:endParaRPr>
          </a:p>
        </p:txBody>
      </p:sp>
      <p:sp>
        <p:nvSpPr>
          <p:cNvPr id="6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3.2 Building blocks of 1. gen. (Zen-based) processors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13)</a:t>
            </a:r>
            <a:endParaRPr lang="en-US" sz="1600" dirty="0"/>
          </a:p>
        </p:txBody>
      </p:sp>
      <p:sp>
        <p:nvSpPr>
          <p:cNvPr id="40" name="TextBox 39"/>
          <p:cNvSpPr txBox="1"/>
          <p:nvPr/>
        </p:nvSpPr>
        <p:spPr>
          <a:xfrm>
            <a:off x="8786630" y="6558648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5803" y="6407338"/>
            <a:ext cx="16343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IF: Infinity Fabric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51309" y="4082242"/>
            <a:ext cx="2051123" cy="994336"/>
            <a:chOff x="418684" y="4082242"/>
            <a:chExt cx="2051123" cy="9943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8684" y="4117600"/>
              <a:ext cx="1468520" cy="905216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2"/>
            <a:srcRect l="22626" t="47165" r="67841" b="29547"/>
            <a:stretch/>
          </p:blipFill>
          <p:spPr>
            <a:xfrm>
              <a:off x="1886551" y="4082242"/>
              <a:ext cx="583256" cy="994336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288760" y="5111017"/>
            <a:ext cx="180369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i="1" dirty="0" smtClean="0">
                <a:latin typeface="+mj-lt"/>
              </a:rPr>
              <a:t>(Raven Ridge) [</a:t>
            </a:r>
            <a:r>
              <a:rPr lang="hu-HU" sz="1300" i="1" dirty="0" smtClean="0">
                <a:latin typeface="+mj-lt"/>
              </a:rPr>
              <a:t>98</a:t>
            </a:r>
            <a:r>
              <a:rPr lang="en-US" sz="1300" i="1" dirty="0" smtClean="0">
                <a:latin typeface="+mj-lt"/>
              </a:rPr>
              <a:t>]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414340" y="5109413"/>
            <a:ext cx="194155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i="1" dirty="0" smtClean="0">
                <a:latin typeface="+mj-lt"/>
              </a:rPr>
              <a:t>(Summit Ridge) [11]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740915" y="6462469"/>
            <a:ext cx="175080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i="1" dirty="0" smtClean="0">
                <a:latin typeface="+mj-lt"/>
              </a:rPr>
              <a:t>White Haven) [11]</a:t>
            </a:r>
            <a:endParaRPr lang="en-US" sz="1300" i="1" dirty="0">
              <a:latin typeface="+mj-lt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734486" y="5540943"/>
            <a:ext cx="131799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i="1" dirty="0" smtClean="0">
                <a:latin typeface="+mj-lt"/>
              </a:rPr>
              <a:t>(Naples) [11]</a:t>
            </a:r>
          </a:p>
        </p:txBody>
      </p:sp>
    </p:spTree>
    <p:extLst>
      <p:ext uri="{BB962C8B-B14F-4D97-AF65-F5344CB8AC3E}">
        <p14:creationId xmlns:p14="http://schemas.microsoft.com/office/powerpoint/2010/main" val="49770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3.2 Building blocks of 1. gen. (Zen-based) processors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14)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7371" y="500499"/>
            <a:ext cx="8600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Interconnecting dies within a socket and interconnecting two sockets </a:t>
            </a:r>
          </a:p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 of in a 1. gen. 2S server by means of the Infinity Fabric (IF) </a:t>
            </a:r>
            <a:r>
              <a:rPr lang="en-US" dirty="0" smtClean="0">
                <a:latin typeface="+mj-lt"/>
              </a:rPr>
              <a:t>[3]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33309" y="1636752"/>
            <a:ext cx="5877381" cy="3603741"/>
            <a:chOff x="1633309" y="1579002"/>
            <a:chExt cx="5877381" cy="360374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309" y="1579002"/>
              <a:ext cx="5877381" cy="3603741"/>
            </a:xfrm>
            <a:prstGeom prst="rect">
              <a:avLst/>
            </a:prstGeom>
          </p:spPr>
        </p:pic>
        <p:sp>
          <p:nvSpPr>
            <p:cNvPr id="3" name="Rounded Rectangle 2"/>
            <p:cNvSpPr/>
            <p:nvPr/>
          </p:nvSpPr>
          <p:spPr bwMode="auto">
            <a:xfrm>
              <a:off x="2242686" y="2290812"/>
              <a:ext cx="1540042" cy="1780674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4427621" y="1838425"/>
              <a:ext cx="433137" cy="2723950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614286" y="5415897"/>
            <a:ext cx="4572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Aft>
                <a:spcPts val="300"/>
              </a:spcAft>
              <a:defRPr/>
            </a:pPr>
            <a:r>
              <a:rPr lang="en-US" sz="1500" dirty="0">
                <a:solidFill>
                  <a:srgbClr val="000000"/>
                </a:solidFill>
                <a:latin typeface="Verdana"/>
              </a:rPr>
              <a:t>IFIS: </a:t>
            </a:r>
            <a:r>
              <a:rPr lang="en-US" sz="1500" dirty="0" smtClean="0">
                <a:solidFill>
                  <a:srgbClr val="000000"/>
                </a:solidFill>
                <a:latin typeface="Verdana"/>
              </a:rPr>
              <a:t>IF </a:t>
            </a:r>
            <a:r>
              <a:rPr lang="en-US" sz="1500" dirty="0">
                <a:solidFill>
                  <a:srgbClr val="000000"/>
                </a:solidFill>
                <a:latin typeface="Verdana"/>
              </a:rPr>
              <a:t>Inter-Socket interconnect </a:t>
            </a:r>
            <a:r>
              <a:rPr lang="en-US" sz="1500" dirty="0" smtClean="0">
                <a:solidFill>
                  <a:srgbClr val="000000"/>
                </a:solidFill>
                <a:latin typeface="Verdana"/>
              </a:rPr>
              <a:t>links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8900" y="5856050"/>
            <a:ext cx="4389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IFOP:    Infinity Fabric On-Package links 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3011095" y="4206236"/>
            <a:ext cx="1963" cy="1649814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4644189" y="4691463"/>
            <a:ext cx="0" cy="733726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7199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4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3.3 Building blocks of 2. gen. (Zen+ based) processors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58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3.3 </a:t>
            </a: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Building blocks of 2. gen. (Zen+ based)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processors (1)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1438" y="893024"/>
            <a:ext cx="86735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There are only a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few differences </a:t>
            </a:r>
            <a:r>
              <a:rPr lang="en-US" sz="1600" dirty="0" smtClean="0">
                <a:latin typeface="+mj-lt"/>
              </a:rPr>
              <a:t>between AMD’s 1. and 2. gen. building blocks, as</a:t>
            </a:r>
          </a:p>
          <a:p>
            <a:pPr fontAlgn="base"/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follows: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850" y="1482286"/>
            <a:ext cx="8584401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fontAlgn="base">
              <a:buAutoNum type="alphaLcParenR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2. gen. building blocks </a:t>
            </a:r>
            <a:r>
              <a:rPr lang="en-US" sz="1600" dirty="0" smtClean="0">
                <a:latin typeface="+mj-lt"/>
              </a:rPr>
              <a:t>make use of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Zen+ core </a:t>
            </a:r>
            <a:r>
              <a:rPr lang="en-US" sz="1600" dirty="0" smtClean="0">
                <a:latin typeface="+mj-lt"/>
              </a:rPr>
              <a:t>that is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12 nm shrink </a:t>
            </a:r>
            <a:r>
              <a:rPr lang="en-US" sz="1600" dirty="0" smtClean="0">
                <a:latin typeface="+mj-lt"/>
              </a:rPr>
              <a:t>of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the 1. gen. Zen core.</a:t>
            </a:r>
          </a:p>
          <a:p>
            <a:pPr fontAlgn="base"/>
            <a:r>
              <a:rPr lang="en-US" sz="1600" dirty="0" smtClean="0">
                <a:latin typeface="+mj-lt"/>
              </a:rPr>
              <a:t>b)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2. gen. die-level building blocks </a:t>
            </a:r>
            <a:r>
              <a:rPr lang="en-US" sz="1600" dirty="0" smtClean="0">
                <a:latin typeface="+mj-lt"/>
              </a:rPr>
              <a:t>are designated as follows: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4864" y="2415936"/>
            <a:ext cx="6332183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APU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die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(CCX + GPU) </a:t>
            </a:r>
            <a:r>
              <a:rPr lang="en-US" sz="1600" dirty="0" smtClean="0">
                <a:latin typeface="+mj-lt"/>
              </a:rPr>
              <a:t>is </a:t>
            </a:r>
            <a:r>
              <a:rPr lang="en-US" sz="1600" dirty="0">
                <a:latin typeface="+mj-lt"/>
              </a:rPr>
              <a:t>termed as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Picasso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die</a:t>
            </a:r>
          </a:p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GPU-less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die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(2x CCX) </a:t>
            </a:r>
            <a:r>
              <a:rPr lang="en-US" sz="1600" dirty="0" smtClean="0">
                <a:latin typeface="+mj-lt"/>
              </a:rPr>
              <a:t>is named: the 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Pinnacle Ridge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850" y="3048838"/>
            <a:ext cx="8368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c)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2. gen. </a:t>
            </a:r>
            <a:r>
              <a:rPr lang="en-US" sz="1600" dirty="0" err="1" smtClean="0">
                <a:solidFill>
                  <a:srgbClr val="0070C0"/>
                </a:solidFill>
                <a:latin typeface="+mj-lt"/>
              </a:rPr>
              <a:t>Threadripper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line </a:t>
            </a:r>
            <a:r>
              <a:rPr lang="en-US" sz="1600" dirty="0" smtClean="0">
                <a:latin typeface="+mj-lt"/>
              </a:rPr>
              <a:t>includes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up to 4 Pinnacle Ridge dies</a:t>
            </a:r>
            <a:r>
              <a:rPr lang="en-US" sz="1600" dirty="0" smtClean="0">
                <a:latin typeface="+mj-lt"/>
              </a:rPr>
              <a:t> to provide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   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up to 32 cores </a:t>
            </a:r>
            <a:r>
              <a:rPr lang="en-US" sz="1600" dirty="0" smtClean="0">
                <a:latin typeface="+mj-lt"/>
              </a:rPr>
              <a:t>rather than 2 as in the 1. gen. </a:t>
            </a:r>
            <a:r>
              <a:rPr lang="en-US" sz="1600" dirty="0" err="1" smtClean="0">
                <a:latin typeface="+mj-lt"/>
              </a:rPr>
              <a:t>Threadripper</a:t>
            </a:r>
            <a:r>
              <a:rPr lang="en-US" sz="1600" dirty="0" smtClean="0">
                <a:latin typeface="+mj-lt"/>
              </a:rPr>
              <a:t> line</a:t>
            </a:r>
            <a:r>
              <a:rPr lang="en-US" sz="1600" dirty="0" smtClean="0">
                <a:latin typeface="+mj-lt"/>
              </a:rPr>
              <a:t>.</a:t>
            </a:r>
            <a:endParaRPr lang="en-US" sz="1600" dirty="0" smtClean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38" y="505209"/>
            <a:ext cx="6924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3.3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Building blocks of 2. gen. (Zen+ based)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processors -1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13885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514321" y="1405283"/>
            <a:ext cx="264796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cs typeface="Times New Roman" pitchFamily="18" charset="0"/>
              </a:rPr>
              <a:t>It is characterized by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948426" y="2442643"/>
            <a:ext cx="5019323" cy="2174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hangingPunct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cs typeface="Times New Roman" pitchFamily="18" charset="0"/>
              </a:rPr>
              <a:t>an Integrated Memory </a:t>
            </a:r>
            <a:r>
              <a:rPr lang="en-US" sz="1600" dirty="0" smtClean="0">
                <a:solidFill>
                  <a:srgbClr val="FF0000"/>
                </a:solidFill>
                <a:cs typeface="Times New Roman" pitchFamily="18" charset="0"/>
              </a:rPr>
              <a:t>Controller</a:t>
            </a:r>
            <a:endParaRPr lang="hu-HU" sz="1600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eaLnBrk="1" hangingPunct="1">
              <a:spcAft>
                <a:spcPct val="25000"/>
              </a:spcAft>
            </a:pPr>
            <a:r>
              <a:rPr lang="hu-HU" sz="1600" dirty="0" smtClean="0">
                <a:solidFill>
                  <a:srgbClr val="3333FF"/>
                </a:solidFill>
                <a:cs typeface="Times New Roman" pitchFamily="18" charset="0"/>
              </a:rPr>
              <a:t>    </a:t>
            </a:r>
            <a:r>
              <a:rPr lang="en-US" sz="1600" dirty="0" smtClean="0">
                <a:solidFill>
                  <a:srgbClr val="3333FF"/>
                </a:solidFill>
                <a:cs typeface="Times New Roman" pitchFamily="18" charset="0"/>
              </a:rPr>
              <a:t>    </a:t>
            </a:r>
            <a:r>
              <a:rPr lang="en-US" sz="1600" dirty="0" smtClean="0">
                <a:solidFill>
                  <a:srgbClr val="0070C0"/>
                </a:solidFill>
              </a:rPr>
              <a:t>to </a:t>
            </a:r>
            <a:r>
              <a:rPr lang="en-US" sz="1600" dirty="0">
                <a:solidFill>
                  <a:srgbClr val="0070C0"/>
                </a:solidFill>
              </a:rPr>
              <a:t>eliminate the memory bottleneck</a:t>
            </a:r>
            <a:endParaRPr lang="en-US" sz="1600" dirty="0">
              <a:solidFill>
                <a:srgbClr val="0070C0"/>
              </a:solidFill>
              <a:cs typeface="Times New Roman" pitchFamily="18" charset="0"/>
            </a:endParaRPr>
          </a:p>
          <a:p>
            <a:pPr marL="285750" indent="-285750" eaLnBrk="1" hangingPunct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cs typeface="Times New Roman" pitchFamily="18" charset="0"/>
              </a:rPr>
              <a:t>up </a:t>
            </a:r>
            <a:r>
              <a:rPr lang="en-US" sz="1600" dirty="0">
                <a:solidFill>
                  <a:srgbClr val="FF0000"/>
                </a:solidFill>
                <a:cs typeface="Times New Roman" pitchFamily="18" charset="0"/>
              </a:rPr>
              <a:t>to 3 serial </a:t>
            </a:r>
            <a:r>
              <a:rPr lang="en-US" sz="1600" dirty="0" smtClean="0">
                <a:solidFill>
                  <a:srgbClr val="FF0000"/>
                </a:solidFill>
                <a:cs typeface="Times New Roman" pitchFamily="18" charset="0"/>
              </a:rPr>
              <a:t>2B–wide </a:t>
            </a:r>
            <a:r>
              <a:rPr lang="en-US" sz="1600" dirty="0" err="1" smtClean="0">
                <a:solidFill>
                  <a:srgbClr val="FF0000"/>
                </a:solidFill>
                <a:cs typeface="Times New Roman" pitchFamily="18" charset="0"/>
              </a:rPr>
              <a:t>HyperTransport</a:t>
            </a:r>
            <a:r>
              <a:rPr lang="en-US" sz="1600" dirty="0" smtClean="0">
                <a:solidFill>
                  <a:srgbClr val="FF0000"/>
                </a:solidFill>
                <a:cs typeface="Times New Roman" pitchFamily="18" charset="0"/>
              </a:rPr>
              <a:t> links</a:t>
            </a:r>
            <a:endParaRPr lang="hu-HU" sz="1600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eaLnBrk="1" hangingPunct="1">
              <a:spcAft>
                <a:spcPts val="0"/>
              </a:spcAft>
            </a:pPr>
            <a:r>
              <a:rPr lang="hu-HU" sz="1600" dirty="0" smtClean="0">
                <a:solidFill>
                  <a:srgbClr val="FF0000"/>
                </a:solidFill>
              </a:rPr>
              <a:t>    </a:t>
            </a:r>
            <a:r>
              <a:rPr lang="en-US" sz="1600" dirty="0" smtClean="0">
                <a:solidFill>
                  <a:srgbClr val="FF0000"/>
                </a:solidFill>
              </a:rPr>
              <a:t>    </a:t>
            </a:r>
            <a:r>
              <a:rPr lang="en-US" sz="1600" dirty="0" smtClean="0">
                <a:solidFill>
                  <a:srgbClr val="0070C0"/>
                </a:solidFill>
              </a:rPr>
              <a:t>for </a:t>
            </a:r>
            <a:r>
              <a:rPr lang="en-US" sz="1600" dirty="0">
                <a:solidFill>
                  <a:srgbClr val="0070C0"/>
                </a:solidFill>
              </a:rPr>
              <a:t>chip-to-chip-communication</a:t>
            </a:r>
          </a:p>
          <a:p>
            <a:pPr eaLnBrk="1" hangingPunct="1">
              <a:spcAft>
                <a:spcPts val="400"/>
              </a:spcAft>
            </a:pPr>
            <a:r>
              <a:rPr lang="hu-HU" sz="1600" dirty="0" smtClean="0">
                <a:solidFill>
                  <a:srgbClr val="0070C0"/>
                </a:solidFill>
              </a:rPr>
              <a:t>    </a:t>
            </a:r>
            <a:r>
              <a:rPr lang="en-US" sz="1600" dirty="0" smtClean="0">
                <a:solidFill>
                  <a:srgbClr val="0070C0"/>
                </a:solidFill>
              </a:rPr>
              <a:t>    to </a:t>
            </a:r>
            <a:r>
              <a:rPr lang="en-US" sz="1600" dirty="0">
                <a:solidFill>
                  <a:srgbClr val="0070C0"/>
                </a:solidFill>
              </a:rPr>
              <a:t>eliminate the FSB bottleneck </a:t>
            </a:r>
            <a:r>
              <a:rPr lang="en-US" sz="1600" dirty="0" smtClean="0">
                <a:solidFill>
                  <a:srgbClr val="000000"/>
                </a:solidFill>
              </a:rPr>
              <a:t>[167].</a:t>
            </a:r>
            <a:endParaRPr lang="en-US" sz="1600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/>
            <a:r>
              <a:rPr lang="en-US" sz="1600" dirty="0">
                <a:solidFill>
                  <a:srgbClr val="000000"/>
                </a:solidFill>
                <a:cs typeface="Times New Roman" pitchFamily="18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cs typeface="Times New Roman" pitchFamily="18" charset="0"/>
              </a:rPr>
              <a:t>    </a:t>
            </a:r>
            <a:r>
              <a:rPr lang="en-US" sz="1600" dirty="0">
                <a:solidFill>
                  <a:srgbClr val="000000"/>
                </a:solidFill>
                <a:cs typeface="Times New Roman" pitchFamily="18" charset="0"/>
              </a:rPr>
              <a:t>These links interconnect </a:t>
            </a:r>
            <a:r>
              <a:rPr lang="en-US" sz="1600" dirty="0" smtClean="0">
                <a:solidFill>
                  <a:srgbClr val="000000"/>
                </a:solidFill>
                <a:cs typeface="Times New Roman" pitchFamily="18" charset="0"/>
              </a:rPr>
              <a:t>processors </a:t>
            </a:r>
            <a:endParaRPr lang="hu-HU" sz="1600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hangingPunct="1"/>
            <a:r>
              <a:rPr lang="hu-HU" sz="1600" dirty="0" smtClean="0">
                <a:solidFill>
                  <a:srgbClr val="000000"/>
                </a:solidFill>
                <a:cs typeface="Times New Roman" pitchFamily="18" charset="0"/>
              </a:rPr>
              <a:t>    </a:t>
            </a:r>
            <a:r>
              <a:rPr lang="en-US" sz="1600" dirty="0" smtClean="0">
                <a:solidFill>
                  <a:srgbClr val="000000"/>
                </a:solidFill>
                <a:cs typeface="Times New Roman" pitchFamily="18" charset="0"/>
              </a:rPr>
              <a:t>   </a:t>
            </a:r>
            <a:r>
              <a:rPr lang="hu-HU" sz="1600" dirty="0" smtClean="0">
                <a:solidFill>
                  <a:srgbClr val="000000"/>
                </a:solidFill>
                <a:cs typeface="Times New Roman" pitchFamily="18" charset="0"/>
              </a:rPr>
              <a:t> in DP (2P) and MP (4P) multiprocessors</a:t>
            </a:r>
          </a:p>
          <a:p>
            <a:pPr eaLnBrk="1" hangingPunct="1"/>
            <a:r>
              <a:rPr lang="hu-HU" sz="16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hu-HU" sz="1600" dirty="0" smtClean="0">
                <a:solidFill>
                  <a:srgbClr val="000000"/>
                </a:solidFill>
                <a:cs typeface="Times New Roman" pitchFamily="18" charset="0"/>
              </a:rPr>
              <a:t>    </a:t>
            </a:r>
            <a:r>
              <a:rPr lang="en-US" sz="1600" dirty="0" smtClean="0">
                <a:solidFill>
                  <a:srgbClr val="000000"/>
                </a:solidFill>
                <a:cs typeface="Times New Roman" pitchFamily="18" charset="0"/>
              </a:rPr>
              <a:t>   </a:t>
            </a:r>
            <a:r>
              <a:rPr lang="hu-HU" sz="1600" dirty="0" smtClean="0">
                <a:solidFill>
                  <a:srgbClr val="000000"/>
                </a:solidFill>
                <a:cs typeface="Times New Roman" pitchFamily="18" charset="0"/>
              </a:rPr>
              <a:t>as well as </a:t>
            </a:r>
            <a:r>
              <a:rPr lang="en-US" sz="1600" dirty="0" smtClean="0">
                <a:solidFill>
                  <a:srgbClr val="000000"/>
                </a:solidFill>
                <a:cs typeface="Times New Roman" pitchFamily="18" charset="0"/>
              </a:rPr>
              <a:t>processors </a:t>
            </a:r>
            <a:r>
              <a:rPr lang="en-US" sz="1600" dirty="0">
                <a:solidFill>
                  <a:srgbClr val="000000"/>
                </a:solidFill>
                <a:cs typeface="Times New Roman" pitchFamily="18" charset="0"/>
              </a:rPr>
              <a:t>with the </a:t>
            </a:r>
            <a:r>
              <a:rPr lang="en-US" sz="1600" dirty="0" smtClean="0">
                <a:solidFill>
                  <a:srgbClr val="000000"/>
                </a:solidFill>
                <a:cs typeface="Times New Roman" pitchFamily="18" charset="0"/>
              </a:rPr>
              <a:t>chipset</a:t>
            </a:r>
            <a:r>
              <a:rPr lang="hu-HU" sz="1600" dirty="0" smtClean="0">
                <a:solidFill>
                  <a:srgbClr val="000000"/>
                </a:solidFill>
                <a:cs typeface="Times New Roman" pitchFamily="18" charset="0"/>
              </a:rPr>
              <a:t>.</a:t>
            </a:r>
            <a:endParaRPr lang="en-US" sz="16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34073" y="814565"/>
            <a:ext cx="82662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rgbClr val="FF0000"/>
                </a:solidFill>
              </a:rPr>
              <a:t>b) Developing the</a:t>
            </a:r>
            <a:r>
              <a:rPr lang="hu-HU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Direct Connect Architecture (DCA)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multiprocessor </a:t>
            </a:r>
            <a:r>
              <a:rPr lang="hu-HU" sz="1600" dirty="0" smtClean="0">
                <a:solidFill>
                  <a:srgbClr val="FF0000"/>
                </a:solidFill>
              </a:rPr>
              <a:t>concept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555344" y="5333243"/>
            <a:ext cx="45378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Figure: AMD’s Direct Connect 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Architecture</a:t>
            </a:r>
          </a:p>
          <a:p>
            <a:pPr algn="ctr" eaLnBrk="1" hangingPunct="1"/>
            <a:r>
              <a:rPr lang="en-US" sz="16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concept [168]</a:t>
            </a:r>
            <a:endParaRPr lang="en-US" sz="1600" dirty="0">
              <a:solidFill>
                <a:srgbClr val="000000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6179453" y="1840687"/>
            <a:ext cx="2479675" cy="3367088"/>
            <a:chOff x="3558" y="884"/>
            <a:chExt cx="1562" cy="2121"/>
          </a:xfrm>
        </p:grpSpPr>
        <p:pic>
          <p:nvPicPr>
            <p:cNvPr id="7" name="Picture 1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73"/>
            <a:stretch>
              <a:fillRect/>
            </a:stretch>
          </p:blipFill>
          <p:spPr bwMode="auto">
            <a:xfrm>
              <a:off x="3558" y="884"/>
              <a:ext cx="1562" cy="2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Line 12"/>
            <p:cNvSpPr>
              <a:spLocks noChangeShapeType="1"/>
            </p:cNvSpPr>
            <p:nvPr/>
          </p:nvSpPr>
          <p:spPr bwMode="auto">
            <a:xfrm flipH="1">
              <a:off x="3560" y="1587"/>
              <a:ext cx="0" cy="6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>
                <a:solidFill>
                  <a:srgbClr val="00000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20902" y="1088483"/>
            <a:ext cx="40254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1600" dirty="0" smtClean="0">
                <a:solidFill>
                  <a:srgbClr val="0070C0"/>
                </a:solidFill>
                <a:latin typeface="Verdana"/>
              </a:rPr>
              <a:t>It originates from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10/</a:t>
            </a:r>
            <a:r>
              <a:rPr lang="hu-HU" sz="1600" dirty="0" smtClean="0">
                <a:solidFill>
                  <a:srgbClr val="0070C0"/>
                </a:solidFill>
                <a:latin typeface="Verdana"/>
              </a:rPr>
              <a:t>1999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latin typeface="Verdana"/>
              </a:rPr>
              <a:t>[165].</a:t>
            </a:r>
            <a:r>
              <a:rPr lang="hu-HU" sz="1600" dirty="0" smtClean="0">
                <a:solidFill>
                  <a:srgbClr val="0070C0"/>
                </a:solidFill>
                <a:latin typeface="Verdana"/>
              </a:rPr>
              <a:t> </a:t>
            </a:r>
            <a:endParaRPr lang="hu-HU" sz="1600" dirty="0">
              <a:solidFill>
                <a:srgbClr val="0070C0"/>
              </a:solidFill>
              <a:latin typeface="Verdana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1. </a:t>
            </a:r>
            <a:r>
              <a:rPr lang="en-US" sz="1600" dirty="0"/>
              <a:t>Introduction </a:t>
            </a:r>
            <a:r>
              <a:rPr lang="hu-HU" sz="1600" dirty="0" smtClean="0"/>
              <a:t>(</a:t>
            </a:r>
            <a:r>
              <a:rPr lang="en-US" sz="1600" dirty="0" smtClean="0"/>
              <a:t>5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142096" y="503899"/>
            <a:ext cx="815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AMD’s outstanding achievements in the beginning of the 2000’s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-2</a:t>
            </a:r>
            <a:endParaRPr lang="en-US" dirty="0" smtClean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2575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3.3 </a:t>
            </a: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Building blocks of 2. gen. (Zen+ based) processors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68263" y="495300"/>
            <a:ext cx="763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gen.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processor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models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[73]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-1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1316253" y="6251806"/>
            <a:ext cx="2697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 2950: 8+8 cores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 2920: 6+6 cores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5443903" y="6256818"/>
            <a:ext cx="3536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 2990WX: 8+8+8+8 cores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 2970WX: 6+6+6+6 cores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66688" y="1309031"/>
            <a:ext cx="8881059" cy="5019775"/>
            <a:chOff x="166688" y="1155031"/>
            <a:chExt cx="8881059" cy="50197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688" y="1155031"/>
              <a:ext cx="8881059" cy="501977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 bwMode="auto">
            <a:xfrm>
              <a:off x="1116013" y="3484345"/>
              <a:ext cx="809040" cy="279133"/>
            </a:xfrm>
            <a:prstGeom prst="round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5542038" y="3453864"/>
              <a:ext cx="809040" cy="279133"/>
            </a:xfrm>
            <a:prstGeom prst="round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665169" y="1078029"/>
            <a:ext cx="1263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 smtClean="0">
                <a:latin typeface="+mj-lt"/>
              </a:rPr>
              <a:t>12/16 cores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06704" y="1076429"/>
            <a:ext cx="1263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 smtClean="0">
                <a:latin typeface="+mj-lt"/>
              </a:rPr>
              <a:t>24/32 cores</a:t>
            </a:r>
          </a:p>
        </p:txBody>
      </p:sp>
    </p:spTree>
    <p:extLst>
      <p:ext uri="{BB962C8B-B14F-4D97-AF65-F5344CB8AC3E}">
        <p14:creationId xmlns:p14="http://schemas.microsoft.com/office/powerpoint/2010/main" val="322477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3.3 </a:t>
            </a: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Building blocks of 2. gen. (Zen+ based)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processors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1438" y="893024"/>
            <a:ext cx="86735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There are only a few differences between AMD’s 1. and 2. gen. building blocks, as</a:t>
            </a:r>
          </a:p>
          <a:p>
            <a:pPr fontAlgn="base"/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follows: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850" y="1482286"/>
            <a:ext cx="8584401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fontAlgn="base">
              <a:buAutoNum type="alphaLcParenR"/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2. gen. building blocks make use of the Zen+ core that is the 12 nm shrink of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the 1. gen. Zen core.</a:t>
            </a:r>
          </a:p>
          <a:p>
            <a:pPr fontAlgn="base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b) 2. gen. die-level building blocks are designated as follows: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4864" y="2415936"/>
            <a:ext cx="6332183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the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APU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die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(CCX + GPU) is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termed as the Picasso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die</a:t>
            </a:r>
          </a:p>
          <a:p>
            <a:pPr marL="285750" indent="-285750" fontAlgn="base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the GPU-less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die (2x CCX)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is named: the  Pinnacle Ridge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850" y="3048838"/>
            <a:ext cx="8368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c) The 2. gen. 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Threadripper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line includes up to 4 Pinnacle Ridge dies to provide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   up to 32 cores rather than 2 as in the 1. gen. 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Threadripper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line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.</a:t>
            </a:r>
            <a:endParaRPr lang="en-US" sz="16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38" y="505209"/>
            <a:ext cx="6924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3.3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Building blocks of 2. gen. (Zen+ based)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processors -2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850" y="3667225"/>
            <a:ext cx="6705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/>
            <a:r>
              <a:rPr lang="en-US" sz="1600">
                <a:solidFill>
                  <a:srgbClr val="000000"/>
                </a:solidFill>
                <a:latin typeface="Verdana"/>
              </a:rPr>
              <a:t>d) AMD </a:t>
            </a:r>
            <a:r>
              <a:rPr lang="en-US" sz="1600">
                <a:solidFill>
                  <a:srgbClr val="0070C0"/>
                </a:solidFill>
                <a:latin typeface="Verdana"/>
              </a:rPr>
              <a:t>did not introduced Zen+ core based server processors</a:t>
            </a:r>
            <a:r>
              <a:rPr lang="en-US" sz="1600">
                <a:solidFill>
                  <a:srgbClr val="000000"/>
                </a:solidFill>
                <a:latin typeface="Verdana"/>
              </a:rPr>
              <a:t>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6125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4146" y="497355"/>
            <a:ext cx="744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Modular design of AMD's 2. gen (Zen+ based) processor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lines</a:t>
            </a: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1889878" y="999448"/>
            <a:ext cx="428514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+mj-lt"/>
              </a:rPr>
              <a:t>AMD's </a:t>
            </a:r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2. gen. (Zen-based) processor </a:t>
            </a:r>
            <a:r>
              <a:rPr lang="en-US" altLang="en-US" sz="1300" b="1" dirty="0">
                <a:solidFill>
                  <a:srgbClr val="000000"/>
                </a:solidFill>
                <a:latin typeface="+mj-lt"/>
              </a:rPr>
              <a:t>lines</a:t>
            </a:r>
            <a:endParaRPr lang="hu-HU" altLang="en-US" sz="13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4424113" y="1649592"/>
            <a:ext cx="204094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HEDTs</a:t>
            </a:r>
            <a:endParaRPr lang="en-US" altLang="en-US" sz="1300" b="1" dirty="0">
              <a:solidFill>
                <a:srgbClr val="000000"/>
              </a:solidFill>
              <a:latin typeface="+mj-lt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i="1" dirty="0" smtClean="0">
                <a:solidFill>
                  <a:srgbClr val="000000"/>
                </a:solidFill>
                <a:latin typeface="+mj-lt"/>
              </a:rPr>
              <a:t>(</a:t>
            </a:r>
            <a:r>
              <a:rPr lang="en-US" altLang="en-US" sz="1300" i="1" dirty="0" err="1" smtClean="0">
                <a:solidFill>
                  <a:srgbClr val="000000"/>
                </a:solidFill>
                <a:latin typeface="+mj-lt"/>
              </a:rPr>
              <a:t>ThreadRipper</a:t>
            </a:r>
            <a:r>
              <a:rPr lang="en-US" altLang="en-US" sz="1300" i="1" dirty="0" smtClean="0">
                <a:solidFill>
                  <a:srgbClr val="000000"/>
                </a:solidFill>
                <a:latin typeface="+mj-lt"/>
              </a:rPr>
              <a:t> 29xxX)</a:t>
            </a:r>
            <a:endParaRPr lang="en-US" altLang="en-US" sz="1300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7" name="Line 9"/>
          <p:cNvSpPr>
            <a:spLocks noChangeShapeType="1"/>
          </p:cNvSpPr>
          <p:nvPr/>
        </p:nvSpPr>
        <p:spPr bwMode="auto">
          <a:xfrm rot="-5400000" flipH="1" flipV="1">
            <a:off x="3489171" y="892354"/>
            <a:ext cx="151977" cy="108565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8" name="Line 11"/>
          <p:cNvSpPr>
            <a:spLocks noChangeShapeType="1"/>
          </p:cNvSpPr>
          <p:nvPr/>
        </p:nvSpPr>
        <p:spPr bwMode="auto">
          <a:xfrm>
            <a:off x="4107990" y="1363612"/>
            <a:ext cx="1028699" cy="1479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68290" y="1652032"/>
            <a:ext cx="1803699" cy="931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Mobiles </a:t>
            </a:r>
          </a:p>
          <a:p>
            <a:pPr algn="ctr">
              <a:spcAft>
                <a:spcPts val="300"/>
              </a:spcAft>
            </a:pPr>
            <a:r>
              <a:rPr lang="en-US" sz="1300" i="1" dirty="0" smtClean="0">
                <a:solidFill>
                  <a:srgbClr val="000000"/>
                </a:solidFill>
                <a:latin typeface="+mj-lt"/>
              </a:rPr>
              <a:t>(Ryzen 3xxx/U/H)</a:t>
            </a:r>
            <a:endParaRPr lang="en-US" sz="1300" i="1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DT APUs</a:t>
            </a:r>
          </a:p>
          <a:p>
            <a:pPr algn="ctr"/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300" i="1" dirty="0" smtClean="0">
                <a:solidFill>
                  <a:srgbClr val="000000"/>
                </a:solidFill>
                <a:latin typeface="+mj-lt"/>
              </a:rPr>
              <a:t>(Ryzen 3xxxG/GE)</a:t>
            </a:r>
            <a:endParaRPr lang="en-US" sz="1300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037669" y="1649884"/>
            <a:ext cx="18758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GPU-less DT APUs</a:t>
            </a:r>
          </a:p>
          <a:p>
            <a:pPr algn="ctr">
              <a:spcAft>
                <a:spcPts val="300"/>
              </a:spcAft>
            </a:pPr>
            <a:r>
              <a:rPr lang="en-US" sz="1300" i="1" dirty="0" smtClean="0">
                <a:solidFill>
                  <a:srgbClr val="000000"/>
                </a:solidFill>
                <a:latin typeface="+mj-lt"/>
              </a:rPr>
              <a:t>(Ryzen 2xxx/X)</a:t>
            </a:r>
            <a:endParaRPr lang="hu-HU" sz="1300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2" name="Line 9"/>
          <p:cNvSpPr>
            <a:spLocks noChangeShapeType="1"/>
          </p:cNvSpPr>
          <p:nvPr/>
        </p:nvSpPr>
        <p:spPr bwMode="auto">
          <a:xfrm rot="-5400000" flipH="1" flipV="1">
            <a:off x="2643349" y="46953"/>
            <a:ext cx="147979" cy="27813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3" name="Line 11"/>
          <p:cNvSpPr>
            <a:spLocks noChangeShapeType="1"/>
          </p:cNvSpPr>
          <p:nvPr/>
        </p:nvSpPr>
        <p:spPr bwMode="auto">
          <a:xfrm>
            <a:off x="4107988" y="1359192"/>
            <a:ext cx="3334865" cy="15681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4" name="Oval 8"/>
          <p:cNvSpPr>
            <a:spLocks noChangeArrowheads="1"/>
          </p:cNvSpPr>
          <p:nvPr/>
        </p:nvSpPr>
        <p:spPr bwMode="auto">
          <a:xfrm>
            <a:off x="1278617" y="1498574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5" name="Oval 8"/>
          <p:cNvSpPr>
            <a:spLocks noChangeArrowheads="1"/>
          </p:cNvSpPr>
          <p:nvPr/>
        </p:nvSpPr>
        <p:spPr bwMode="auto">
          <a:xfrm>
            <a:off x="3050265" y="1485577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6" name="Oval 8"/>
          <p:cNvSpPr>
            <a:spLocks noChangeArrowheads="1"/>
          </p:cNvSpPr>
          <p:nvPr/>
        </p:nvSpPr>
        <p:spPr bwMode="auto">
          <a:xfrm>
            <a:off x="5114203" y="148771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7" name="Oval 10"/>
          <p:cNvSpPr>
            <a:spLocks noChangeArrowheads="1"/>
          </p:cNvSpPr>
          <p:nvPr/>
        </p:nvSpPr>
        <p:spPr bwMode="auto">
          <a:xfrm>
            <a:off x="7426239" y="148301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638668" y="1648748"/>
            <a:ext cx="1527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1S/2S servers</a:t>
            </a:r>
          </a:p>
          <a:p>
            <a:pPr algn="ctr"/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--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04236" y="2601654"/>
            <a:ext cx="14268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300" dirty="0">
                <a:latin typeface="+mj-lt"/>
              </a:rPr>
              <a:t>Single CCX + </a:t>
            </a:r>
          </a:p>
          <a:p>
            <a:pPr algn="ctr" fontAlgn="base"/>
            <a:r>
              <a:rPr lang="en-US" sz="1300" dirty="0">
                <a:latin typeface="+mj-lt"/>
              </a:rPr>
              <a:t>Vega GPU [54]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454028" y="2721642"/>
            <a:ext cx="94769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300" dirty="0" smtClean="0">
                <a:latin typeface="+mj-lt"/>
              </a:rPr>
              <a:t>(</a:t>
            </a:r>
            <a:r>
              <a:rPr lang="en-US" sz="1300" dirty="0">
                <a:latin typeface="+mj-lt"/>
              </a:rPr>
              <a:t>2x CCX)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202692" y="2606137"/>
            <a:ext cx="267215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1300" dirty="0" smtClean="0">
                <a:latin typeface="+mj-lt"/>
              </a:rPr>
              <a:t>Up to 4 Pinnacle Ridge dies</a:t>
            </a:r>
            <a:endParaRPr lang="en-US" sz="1300" dirty="0">
              <a:latin typeface="+mj-lt"/>
            </a:endParaRPr>
          </a:p>
          <a:p>
            <a:pPr algn="ctr" fontAlgn="base"/>
            <a:r>
              <a:rPr lang="en-US" sz="1300" dirty="0">
                <a:latin typeface="+mj-lt"/>
              </a:rPr>
              <a:t>interconnected by the IF,</a:t>
            </a:r>
          </a:p>
          <a:p>
            <a:pPr algn="ctr" fontAlgn="base">
              <a:spcAft>
                <a:spcPts val="200"/>
              </a:spcAft>
            </a:pPr>
            <a:r>
              <a:rPr lang="en-US" sz="1300" dirty="0">
                <a:latin typeface="+mj-lt"/>
              </a:rPr>
              <a:t>implemented as an </a:t>
            </a:r>
            <a:r>
              <a:rPr lang="en-US" sz="1300" dirty="0" smtClean="0">
                <a:latin typeface="+mj-lt"/>
              </a:rPr>
              <a:t>MCM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"/>
          <a:srcRect l="3801" t="47165" r="67841" b="29547"/>
          <a:stretch/>
        </p:blipFill>
        <p:spPr>
          <a:xfrm>
            <a:off x="2313323" y="3369976"/>
            <a:ext cx="1735029" cy="994336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68941" y="5753821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endParaRPr lang="en-US" sz="1600" dirty="0">
              <a:latin typeface="+mj-lt"/>
            </a:endParaRPr>
          </a:p>
        </p:txBody>
      </p:sp>
      <p:sp>
        <p:nvSpPr>
          <p:cNvPr id="6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lvl="0" eaLnBrk="1" hangingPunct="1">
              <a:defRPr/>
            </a:pP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3.3 </a:t>
            </a: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Building blocks of 2. gen. (Zen+ based)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processors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altLang="en-US" sz="16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5803" y="5560317"/>
            <a:ext cx="16343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IF: Infinity Fabric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64681" y="3379600"/>
            <a:ext cx="1993370" cy="994336"/>
            <a:chOff x="418684" y="4091866"/>
            <a:chExt cx="1993370" cy="9943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8684" y="4117600"/>
              <a:ext cx="1468520" cy="905216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2"/>
            <a:srcRect l="22626" t="47165" r="67841" b="29547"/>
            <a:stretch/>
          </p:blipFill>
          <p:spPr>
            <a:xfrm>
              <a:off x="1828798" y="4091866"/>
              <a:ext cx="583256" cy="994336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307983" y="4398748"/>
            <a:ext cx="136447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(</a:t>
            </a:r>
            <a:r>
              <a:rPr lang="en-US" sz="1300" i="1" dirty="0" smtClean="0">
                <a:latin typeface="+mj-lt"/>
              </a:rPr>
              <a:t>Picasso</a:t>
            </a:r>
            <a:r>
              <a:rPr lang="en-US" sz="1300" dirty="0" smtClean="0">
                <a:latin typeface="+mj-lt"/>
              </a:rPr>
              <a:t>) [</a:t>
            </a:r>
            <a:r>
              <a:rPr lang="hu-HU" sz="1300" dirty="0" smtClean="0">
                <a:latin typeface="+mj-lt"/>
              </a:rPr>
              <a:t>98</a:t>
            </a:r>
            <a:r>
              <a:rPr lang="en-US" sz="1300" dirty="0" smtClean="0">
                <a:latin typeface="+mj-lt"/>
              </a:rPr>
              <a:t>]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954266" y="4388760"/>
            <a:ext cx="19014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(</a:t>
            </a:r>
            <a:r>
              <a:rPr lang="en-US" sz="1300" i="1" dirty="0" smtClean="0">
                <a:latin typeface="+mj-lt"/>
              </a:rPr>
              <a:t>Pinnacle Ridge</a:t>
            </a:r>
            <a:r>
              <a:rPr lang="en-US" sz="1300" dirty="0" smtClean="0">
                <a:latin typeface="+mj-lt"/>
              </a:rPr>
              <a:t> [11]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001903" y="6445721"/>
            <a:ext cx="120417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(Colfax [11]</a:t>
            </a: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2"/>
          <a:srcRect l="45868" t="35145" r="-2396" b="17778"/>
          <a:stretch/>
        </p:blipFill>
        <p:spPr>
          <a:xfrm>
            <a:off x="3964767" y="4357058"/>
            <a:ext cx="3458570" cy="201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0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670794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3.4 Building blocks of 3. gen. (Zen2 based) processors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75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3.4 </a:t>
            </a: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Building blocks of 3. gen. (Zen2 based)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processors (1)</a:t>
            </a:r>
            <a:endParaRPr lang="en-US" altLang="en-US" sz="16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374" y="500514"/>
            <a:ext cx="6912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3.4 Building blocks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of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3. gen. (Zen2-based) processors </a:t>
            </a:r>
          </a:p>
        </p:txBody>
      </p:sp>
      <p:pic>
        <p:nvPicPr>
          <p:cNvPr id="5" name="Picture 2" descr="https://abload.de/img/5017e5_982e0e47d7c04dctkc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214" y="1320096"/>
            <a:ext cx="1657445" cy="107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2155" y="1607424"/>
            <a:ext cx="2018931" cy="548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ts val="100"/>
              </a:spcAft>
            </a:pPr>
            <a:r>
              <a:rPr lang="en-US" sz="1400" dirty="0" smtClean="0">
                <a:latin typeface="+mj-lt"/>
              </a:rPr>
              <a:t>Core level:</a:t>
            </a:r>
          </a:p>
          <a:p>
            <a:pPr algn="ctr" fontAlgn="base"/>
            <a:r>
              <a:rPr lang="en-US" sz="1400" dirty="0" smtClean="0">
                <a:latin typeface="+mj-lt"/>
              </a:rPr>
              <a:t>Zen2 core [</a:t>
            </a:r>
            <a:r>
              <a:rPr lang="hu-HU" sz="1400" dirty="0" smtClean="0">
                <a:latin typeface="+mj-lt"/>
              </a:rPr>
              <a:t>122</a:t>
            </a:r>
            <a:r>
              <a:rPr lang="en-US" sz="1400" dirty="0" smtClean="0">
                <a:latin typeface="+mj-lt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6510" y="3041590"/>
            <a:ext cx="3301464" cy="782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ts val="100"/>
              </a:spcAft>
            </a:pPr>
            <a:r>
              <a:rPr lang="en-US" sz="1400" dirty="0" smtClean="0">
                <a:latin typeface="+mj-lt"/>
              </a:rPr>
              <a:t>Core block level:</a:t>
            </a:r>
          </a:p>
          <a:p>
            <a:pPr algn="ctr" fontAlgn="base"/>
            <a:r>
              <a:rPr lang="en-US" sz="1400" dirty="0" smtClean="0">
                <a:latin typeface="+mj-lt"/>
              </a:rPr>
              <a:t>Zen2-based CCX core block</a:t>
            </a:r>
          </a:p>
          <a:p>
            <a:pPr lvl="0" algn="ctr" fontAlgn="base"/>
            <a:r>
              <a:rPr lang="en-US" sz="1600" dirty="0">
                <a:solidFill>
                  <a:srgbClr val="000000"/>
                </a:solidFill>
              </a:rPr>
              <a:t>(including </a:t>
            </a:r>
            <a:r>
              <a:rPr lang="en-US" sz="1600" dirty="0" smtClean="0">
                <a:solidFill>
                  <a:srgbClr val="000000"/>
                </a:solidFill>
              </a:rPr>
              <a:t>8 </a:t>
            </a:r>
            <a:r>
              <a:rPr lang="en-US" sz="1600" dirty="0">
                <a:solidFill>
                  <a:srgbClr val="000000"/>
                </a:solidFill>
              </a:rPr>
              <a:t>cores and L3)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[144]</a:t>
            </a:r>
            <a:endParaRPr lang="en-US" sz="1600" dirty="0" smtClean="0">
              <a:latin typeface="+mj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253334" y="4703551"/>
            <a:ext cx="4732424" cy="1552875"/>
            <a:chOff x="2242681" y="4876801"/>
            <a:chExt cx="4732424" cy="1552875"/>
          </a:xfrm>
        </p:grpSpPr>
        <p:sp>
          <p:nvSpPr>
            <p:cNvPr id="9" name="Rectangle 8"/>
            <p:cNvSpPr/>
            <p:nvPr/>
          </p:nvSpPr>
          <p:spPr bwMode="auto">
            <a:xfrm>
              <a:off x="2242681" y="5216893"/>
              <a:ext cx="2387067" cy="1212783"/>
            </a:xfrm>
            <a:prstGeom prst="rect">
              <a:avLst/>
            </a:prstGeom>
            <a:solidFill>
              <a:srgbClr val="00B0F0"/>
            </a:solidFill>
            <a:ln w="349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3444233" y="5013159"/>
              <a:ext cx="2387067" cy="1212783"/>
            </a:xfrm>
            <a:prstGeom prst="rect">
              <a:avLst/>
            </a:prstGeom>
            <a:solidFill>
              <a:srgbClr val="002060"/>
            </a:solidFill>
            <a:ln w="349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588038" y="4876801"/>
              <a:ext cx="2387067" cy="1212783"/>
            </a:xfrm>
            <a:prstGeom prst="rect">
              <a:avLst/>
            </a:prstGeom>
            <a:solidFill>
              <a:srgbClr val="7030A0"/>
            </a:solidFill>
            <a:ln w="349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130" y="5562081"/>
            <a:ext cx="1597794" cy="536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Aft>
                <a:spcPts val="100"/>
              </a:spcAft>
            </a:pPr>
            <a:r>
              <a:rPr lang="en-US" sz="1400" dirty="0" smtClean="0">
                <a:latin typeface="+mj-lt"/>
              </a:rPr>
              <a:t>Die level</a:t>
            </a:r>
          </a:p>
          <a:p>
            <a:pPr algn="ctr" fontAlgn="base"/>
            <a:r>
              <a:rPr lang="en-US" sz="1400" dirty="0" smtClean="0">
                <a:latin typeface="+mj-lt"/>
              </a:rPr>
              <a:t>building blocks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11000" t="10800" r="30100" b="14533"/>
          <a:stretch/>
        </p:blipFill>
        <p:spPr>
          <a:xfrm>
            <a:off x="4414610" y="2733993"/>
            <a:ext cx="2420538" cy="172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bload.de/img/5017e5_982e0e47d7c04dctkc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886" y="1347826"/>
            <a:ext cx="5991863" cy="389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0688" y="505214"/>
            <a:ext cx="2909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The Zen2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[121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3.4 Building blocks of 3. gen. (Zen2 based) processors (1)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04545" y="5303524"/>
            <a:ext cx="1194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 smtClean="0">
                <a:latin typeface="+mj-lt"/>
              </a:rPr>
              <a:t>L2: 512 KB</a:t>
            </a:r>
            <a:endParaRPr lang="en-US" sz="1400" dirty="0" smtClean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723" y="5563287"/>
            <a:ext cx="546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/>
              <a:t>15% instructions-per-cycle (IPC) </a:t>
            </a:r>
            <a:r>
              <a:rPr lang="en-US" dirty="0" smtClean="0"/>
              <a:t>improvement [290]</a:t>
            </a:r>
            <a:endParaRPr lang="en-US" sz="1600" dirty="0" smtClean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07933" y="5245771"/>
            <a:ext cx="649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 smtClean="0">
                <a:latin typeface="+mj-lt"/>
              </a:rPr>
              <a:t>7 nm</a:t>
            </a:r>
            <a:endParaRPr lang="en-US" sz="1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062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3.4 </a:t>
            </a: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Building blocks of 3. gen. (Zen2 based) processors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(2)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1438" y="505208"/>
            <a:ext cx="5036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b) The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Zen2-based CCX core block 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122</a:t>
            </a:r>
            <a:r>
              <a:rPr lang="en-US" dirty="0" smtClean="0">
                <a:latin typeface="+mj-lt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6362" y="2281174"/>
            <a:ext cx="8557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Note:</a:t>
            </a:r>
            <a:r>
              <a:rPr lang="en-US" sz="1600" dirty="0" smtClean="0">
                <a:latin typeface="+mj-lt"/>
              </a:rPr>
              <a:t> AMD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doubled the L3 size </a:t>
            </a:r>
            <a:r>
              <a:rPr lang="en-US" sz="1600" dirty="0" smtClean="0">
                <a:latin typeface="+mj-lt"/>
              </a:rPr>
              <a:t>of the 3. gen. CCX from 2 MB to 4 </a:t>
            </a:r>
            <a:r>
              <a:rPr lang="en-US" sz="1600" dirty="0" smtClean="0">
                <a:latin typeface="+mj-lt"/>
              </a:rPr>
              <a:t>MB/segment.</a:t>
            </a:r>
            <a:endParaRPr lang="en-US" sz="1600" dirty="0" smtClean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758" y="884866"/>
            <a:ext cx="5449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Zen2-based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CCX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CPU-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CompleX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block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92431" y="6006167"/>
            <a:ext cx="50629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Figure: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The Zen2-based CCX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core block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[125]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1000" t="10800" r="30100" b="14533"/>
          <a:stretch/>
        </p:blipFill>
        <p:spPr>
          <a:xfrm>
            <a:off x="2292055" y="2795752"/>
            <a:ext cx="4330128" cy="30876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3075" y="6439301"/>
            <a:ext cx="7048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Zen2-based CCX core block includes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3.9 billion transistors.</a:t>
            </a:r>
            <a:r>
              <a:rPr lang="en-US" sz="1600" baseline="30000" dirty="0">
                <a:solidFill>
                  <a:srgbClr val="0070C0"/>
                </a:solidFill>
                <a:latin typeface="Verdana"/>
              </a:rPr>
              <a:t>.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5354" y="1174287"/>
            <a:ext cx="827352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has 8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cores</a:t>
            </a: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each core has a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private 512 kB L2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all 8 cores share an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32 MB L3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cache that is split into 8 slices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(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see the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Figure</a:t>
            </a:r>
          </a:p>
          <a:p>
            <a:pPr lvl="0" fontAlgn="base">
              <a:spcAft>
                <a:spcPts val="2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below), slices are low-order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address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interleaved (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</a:rPr>
              <a:t>összefésülve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).</a:t>
            </a:r>
            <a:endParaRPr lang="en-US" sz="1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265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4" grpId="0"/>
      <p:bldP spid="11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3.4 </a:t>
            </a: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Building blocks of 3. gen. (Zen2 based) processors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(3)</a:t>
            </a:r>
            <a:endParaRPr lang="en-US" sz="1600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7747" y="1847544"/>
            <a:ext cx="266771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Verdana" pitchFamily="34" charset="0"/>
              </a:rPr>
              <a:t>(c1)</a:t>
            </a:r>
            <a:r>
              <a:rPr lang="en-US" sz="1300" b="1" dirty="0" smtClean="0">
                <a:solidFill>
                  <a:srgbClr val="000000"/>
                </a:solidFill>
                <a:latin typeface="Verdana" pitchFamily="34" charset="0"/>
              </a:rPr>
              <a:t>: </a:t>
            </a:r>
            <a:r>
              <a:rPr lang="en-US" sz="1300" b="1" dirty="0" smtClean="0">
                <a:solidFill>
                  <a:srgbClr val="000000"/>
                </a:solidFill>
                <a:latin typeface="Verdana" pitchFamily="34" charset="0"/>
              </a:rPr>
              <a:t>7 nm 8-core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b="1" dirty="0" smtClean="0">
                <a:solidFill>
                  <a:srgbClr val="000000"/>
                </a:solidFill>
                <a:latin typeface="Verdana" pitchFamily="34" charset="0"/>
              </a:rPr>
              <a:t>GPU-less CCD die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Verdana" pitchFamily="34" charset="0"/>
              </a:rPr>
              <a:t>(includes the CCX core block)</a:t>
            </a:r>
            <a:endParaRPr lang="en-US" sz="13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2390783" y="1852407"/>
            <a:ext cx="311335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Verdana" pitchFamily="34" charset="0"/>
              </a:rPr>
              <a:t>(c2)</a:t>
            </a:r>
            <a:r>
              <a:rPr lang="en-US" sz="1300" b="1" dirty="0" smtClean="0">
                <a:solidFill>
                  <a:srgbClr val="000000"/>
                </a:solidFill>
                <a:latin typeface="Verdana" pitchFamily="34" charset="0"/>
              </a:rPr>
              <a:t>: </a:t>
            </a:r>
            <a:r>
              <a:rPr lang="en-US" sz="1300" b="1" dirty="0" smtClean="0">
                <a:solidFill>
                  <a:srgbClr val="000000"/>
                </a:solidFill>
                <a:latin typeface="Verdana" pitchFamily="34" charset="0"/>
              </a:rPr>
              <a:t>7 nm 8-core CCD APU die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b="1" dirty="0" smtClean="0">
                <a:solidFill>
                  <a:srgbClr val="000000"/>
                </a:solidFill>
                <a:latin typeface="Verdana" pitchFamily="34" charset="0"/>
              </a:rPr>
              <a:t>(CCX + GPU)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5719585" y="1849432"/>
            <a:ext cx="288893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sz="1300" dirty="0" smtClean="0">
                <a:solidFill>
                  <a:srgbClr val="000000"/>
                </a:solidFill>
                <a:latin typeface="Verdana" pitchFamily="34" charset="0"/>
              </a:rPr>
              <a:t>c3)</a:t>
            </a:r>
            <a:r>
              <a:rPr lang="en-US" sz="1300" b="1" dirty="0" smtClean="0">
                <a:solidFill>
                  <a:srgbClr val="000000"/>
                </a:solidFill>
                <a:latin typeface="Verdana" pitchFamily="34" charset="0"/>
              </a:rPr>
              <a:t>: 14 </a:t>
            </a:r>
            <a:r>
              <a:rPr lang="en-US" sz="1300" b="1" dirty="0" smtClean="0">
                <a:solidFill>
                  <a:srgbClr val="000000"/>
                </a:solidFill>
                <a:latin typeface="Verdana" pitchFamily="34" charset="0"/>
              </a:rPr>
              <a:t>nm TR/server IO die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b="1" dirty="0" smtClean="0">
                <a:solidFill>
                  <a:srgbClr val="000000"/>
                </a:solidFill>
                <a:latin typeface="Verdana" pitchFamily="34" charset="0"/>
              </a:rPr>
              <a:t>(IOD)</a:t>
            </a:r>
            <a:endParaRPr lang="en-US" sz="13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78710" y="1074519"/>
            <a:ext cx="6987810" cy="703638"/>
            <a:chOff x="578710" y="1190019"/>
            <a:chExt cx="6987810" cy="703638"/>
          </a:xfrm>
        </p:grpSpPr>
        <p:sp>
          <p:nvSpPr>
            <p:cNvPr id="5" name="Line 13"/>
            <p:cNvSpPr>
              <a:spLocks noChangeShapeType="1"/>
            </p:cNvSpPr>
            <p:nvPr/>
          </p:nvSpPr>
          <p:spPr bwMode="auto">
            <a:xfrm flipH="1">
              <a:off x="1074589" y="1558132"/>
              <a:ext cx="2952750" cy="287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6" name="Line 13"/>
            <p:cNvSpPr>
              <a:spLocks noChangeShapeType="1"/>
            </p:cNvSpPr>
            <p:nvPr/>
          </p:nvSpPr>
          <p:spPr bwMode="auto">
            <a:xfrm>
              <a:off x="4027339" y="1558132"/>
              <a:ext cx="3095625" cy="287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578710" y="1190019"/>
              <a:ext cx="6987810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00" b="1" dirty="0" smtClean="0">
                  <a:solidFill>
                    <a:srgbClr val="000000"/>
                  </a:solidFill>
                  <a:latin typeface="Verdana" pitchFamily="34" charset="0"/>
                </a:rPr>
                <a:t>Die level </a:t>
              </a:r>
              <a:r>
                <a:rPr lang="en-US" sz="1300" b="1" dirty="0">
                  <a:solidFill>
                    <a:srgbClr val="000000"/>
                  </a:solidFill>
                  <a:latin typeface="Verdana" pitchFamily="34" charset="0"/>
                </a:rPr>
                <a:t>building blocks of AMD's </a:t>
              </a:r>
              <a:r>
                <a:rPr lang="en-US" sz="1300" b="1" dirty="0" smtClean="0">
                  <a:solidFill>
                    <a:srgbClr val="000000"/>
                  </a:solidFill>
                  <a:latin typeface="Verdana" pitchFamily="34" charset="0"/>
                </a:rPr>
                <a:t>3. gen. (Zen2-based) processor lines</a:t>
              </a:r>
              <a:endParaRPr lang="en-US" sz="1300" b="1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0" name="Oval 12"/>
            <p:cNvSpPr>
              <a:spLocks noChangeArrowheads="1"/>
            </p:cNvSpPr>
            <p:nvPr/>
          </p:nvSpPr>
          <p:spPr bwMode="auto">
            <a:xfrm>
              <a:off x="7075339" y="1813719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hu-HU" sz="13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1" name="Line 44"/>
            <p:cNvSpPr>
              <a:spLocks noChangeShapeType="1"/>
            </p:cNvSpPr>
            <p:nvPr/>
          </p:nvSpPr>
          <p:spPr bwMode="auto">
            <a:xfrm>
              <a:off x="4008289" y="1558132"/>
              <a:ext cx="0" cy="287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3962051" y="1818481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hu-HU" sz="13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033314" y="1821657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hu-HU" sz="13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2736" t="43077" r="42774" b="28399"/>
          <a:stretch/>
        </p:blipFill>
        <p:spPr>
          <a:xfrm>
            <a:off x="5675778" y="2896794"/>
            <a:ext cx="3155937" cy="1468043"/>
          </a:xfrm>
          <a:prstGeom prst="rect">
            <a:avLst/>
          </a:prstGeom>
        </p:spPr>
      </p:pic>
      <p:pic>
        <p:nvPicPr>
          <p:cNvPr id="16" name="Picture 2" descr="https://cdn.wccftech.com/wp-content/uploads/2020/06/AMD-Ryzen-Renoir-CPU-Official_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1583" y="2896793"/>
            <a:ext cx="2022042" cy="159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5823" y="497190"/>
            <a:ext cx="8755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c) Die-level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building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blocks of AMD's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3. gen. (Zen2-based) processor lines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8700" y="2492940"/>
            <a:ext cx="21691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CCD: CPU Compute Die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32411" y="2423960"/>
            <a:ext cx="118494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IOD: IO Die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37514" t="52927" r="54344" b="36378"/>
          <a:stretch/>
        </p:blipFill>
        <p:spPr>
          <a:xfrm>
            <a:off x="6505082" y="5330794"/>
            <a:ext cx="1544320" cy="11176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881041" y="4790199"/>
            <a:ext cx="274980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Verdana" pitchFamily="34" charset="0"/>
              </a:rPr>
              <a:t>(c4): </a:t>
            </a:r>
            <a:r>
              <a:rPr lang="en-US" sz="1300" b="1" dirty="0" smtClean="0">
                <a:solidFill>
                  <a:srgbClr val="000000"/>
                </a:solidFill>
                <a:latin typeface="Verdana" pitchFamily="34" charset="0"/>
              </a:rPr>
              <a:t>12 </a:t>
            </a:r>
            <a:r>
              <a:rPr lang="en-US" sz="1300" b="1" dirty="0">
                <a:solidFill>
                  <a:srgbClr val="000000"/>
                </a:solidFill>
                <a:latin typeface="Verdana" pitchFamily="34" charset="0"/>
              </a:rPr>
              <a:t>nm </a:t>
            </a:r>
            <a:r>
              <a:rPr lang="en-US" sz="1300" b="1" dirty="0" smtClean="0">
                <a:solidFill>
                  <a:srgbClr val="000000"/>
                </a:solidFill>
                <a:latin typeface="Verdana" pitchFamily="34" charset="0"/>
              </a:rPr>
              <a:t>client </a:t>
            </a:r>
            <a:r>
              <a:rPr lang="en-US" sz="1300" b="1" dirty="0">
                <a:solidFill>
                  <a:srgbClr val="000000"/>
                </a:solidFill>
                <a:latin typeface="Verdana" pitchFamily="34" charset="0"/>
              </a:rPr>
              <a:t>IO die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b="1" dirty="0" smtClean="0">
                <a:solidFill>
                  <a:srgbClr val="000000"/>
                </a:solidFill>
                <a:latin typeface="Verdana" pitchFamily="34" charset="0"/>
              </a:rPr>
              <a:t>(</a:t>
            </a:r>
            <a:r>
              <a:rPr lang="en-US" sz="1300" b="1" dirty="0" err="1" smtClean="0">
                <a:solidFill>
                  <a:srgbClr val="000000"/>
                </a:solidFill>
                <a:latin typeface="Verdana" pitchFamily="34" charset="0"/>
              </a:rPr>
              <a:t>cIOD</a:t>
            </a:r>
            <a:r>
              <a:rPr lang="en-US" sz="1300" b="1" dirty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88289" y="4509466"/>
            <a:ext cx="65274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[</a:t>
            </a:r>
            <a:r>
              <a:rPr lang="hu-HU" sz="1300" dirty="0" smtClean="0">
                <a:latin typeface="+mj-lt"/>
              </a:rPr>
              <a:t>126</a:t>
            </a:r>
            <a:r>
              <a:rPr lang="en-US" sz="1300" dirty="0" smtClean="0">
                <a:latin typeface="+mj-lt"/>
              </a:rPr>
              <a:t>]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07410" y="6432909"/>
            <a:ext cx="65274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[</a:t>
            </a:r>
            <a:r>
              <a:rPr lang="hu-HU" sz="1300" dirty="0" smtClean="0">
                <a:latin typeface="+mj-lt"/>
              </a:rPr>
              <a:t>128</a:t>
            </a:r>
            <a:r>
              <a:rPr lang="en-US" sz="1300" dirty="0" smtClean="0">
                <a:latin typeface="+mj-lt"/>
              </a:rPr>
              <a:t>]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20787" y="4488602"/>
            <a:ext cx="71630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[</a:t>
            </a:r>
            <a:r>
              <a:rPr lang="hu-HU" sz="1300" dirty="0" smtClean="0">
                <a:latin typeface="+mj-lt"/>
              </a:rPr>
              <a:t>127</a:t>
            </a:r>
            <a:r>
              <a:rPr lang="en-US" sz="1300" dirty="0" smtClean="0">
                <a:latin typeface="+mj-lt"/>
              </a:rPr>
              <a:t>]</a:t>
            </a:r>
          </a:p>
        </p:txBody>
      </p:sp>
      <p:pic>
        <p:nvPicPr>
          <p:cNvPr id="28" name="Picture 2" descr="File:AMD Zen 2 CC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6" y="2934038"/>
            <a:ext cx="2055878" cy="145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2189" y="4514252"/>
            <a:ext cx="7188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[</a:t>
            </a:r>
            <a:r>
              <a:rPr lang="hu-HU" sz="1300" dirty="0" smtClean="0">
                <a:latin typeface="+mj-lt"/>
              </a:rPr>
              <a:t>125</a:t>
            </a:r>
            <a:r>
              <a:rPr lang="en-US" sz="1300" dirty="0" smtClean="0">
                <a:latin typeface="+mj-lt"/>
              </a:rPr>
              <a:t>]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6429676" y="3349592"/>
            <a:ext cx="1790299" cy="548640"/>
          </a:xfrm>
          <a:prstGeom prst="rect">
            <a:avLst/>
          </a:prstGeom>
          <a:solidFill>
            <a:schemeClr val="accent1">
              <a:lumMod val="1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6641431" y="3431700"/>
            <a:ext cx="1321343" cy="408782"/>
          </a:xfrm>
          <a:prstGeom prst="rect">
            <a:avLst/>
          </a:prstGeom>
          <a:solidFill>
            <a:schemeClr val="bg2">
              <a:lumMod val="5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cs typeface="Times New Roman" pitchFamily="18" charset="0"/>
              </a:rPr>
              <a:t>12/14 nm IOD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solidFill>
                  <a:schemeClr val="bg1"/>
                </a:solidFill>
                <a:latin typeface="Verdana" pitchFamily="34" charset="0"/>
                <a:cs typeface="Times New Roman" pitchFamily="18" charset="0"/>
              </a:rPr>
              <a:t>(see remark)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92926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8" grpId="0"/>
      <p:bldP spid="19" grpId="0"/>
      <p:bldP spid="22" grpId="0"/>
      <p:bldP spid="24" grpId="0"/>
      <p:bldP spid="25" grpId="0"/>
      <p:bldP spid="26" grpId="0"/>
      <p:bldP spid="3" grpId="0"/>
      <p:bldP spid="21" grpId="0" animBg="1"/>
      <p:bldP spid="29" grpId="0" animBg="1"/>
      <p:bldP spid="27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3.4 </a:t>
            </a: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Building blocks of 3. gen. (Zen2 based) processors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(4)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23850" y="943278"/>
            <a:ext cx="8748713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AMD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has two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variants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the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Threadripper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/server I/O die, both manufactured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by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GlobalFoundries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 alternative is manufactured on the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 nm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process, it has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features, is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used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EPYC Rome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server and the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Threadripper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processors (IOD)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provides interconnect for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8 CCXs.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 other is fabricated on the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 nm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process, is used for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 gen. GPU-less Ryzen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70C0"/>
                </a:solidFill>
                <a:latin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DT processors (IOD)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provides interconnect for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up to two CCXs.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38" y="505210"/>
            <a:ext cx="6666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 to the implementation of the IOD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133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], 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127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5811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3.4 </a:t>
            </a: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Building blocks of 3. gen. (Zen2 based) processors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(5)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000" t="10800" r="30100" b="14533"/>
          <a:stretch/>
        </p:blipFill>
        <p:spPr>
          <a:xfrm>
            <a:off x="1493156" y="1221739"/>
            <a:ext cx="6227043" cy="44403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729" y="505205"/>
            <a:ext cx="8576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accent6"/>
                </a:solidFill>
                <a:latin typeface="Verdana" pitchFamily="34" charset="0"/>
              </a:rPr>
              <a:t>c1</a:t>
            </a:r>
            <a:r>
              <a:rPr lang="en-US" dirty="0" smtClean="0">
                <a:solidFill>
                  <a:schemeClr val="accent6"/>
                </a:solidFill>
                <a:latin typeface="Verdana" pitchFamily="34" charset="0"/>
              </a:rPr>
              <a:t>) </a:t>
            </a:r>
            <a:r>
              <a:rPr lang="en-US" dirty="0" smtClean="0">
                <a:solidFill>
                  <a:schemeClr val="accent6"/>
                </a:solidFill>
                <a:latin typeface="Verdana" pitchFamily="34" charset="0"/>
              </a:rPr>
              <a:t>7 </a:t>
            </a:r>
            <a:r>
              <a:rPr lang="en-US" dirty="0">
                <a:solidFill>
                  <a:schemeClr val="accent6"/>
                </a:solidFill>
                <a:latin typeface="Verdana" pitchFamily="34" charset="0"/>
              </a:rPr>
              <a:t>nm </a:t>
            </a:r>
            <a:r>
              <a:rPr lang="en-US" dirty="0" smtClean="0">
                <a:solidFill>
                  <a:schemeClr val="accent6"/>
                </a:solidFill>
                <a:latin typeface="Verdana" pitchFamily="34" charset="0"/>
              </a:rPr>
              <a:t>8-core GPU-less CCD die</a:t>
            </a:r>
            <a:r>
              <a:rPr lang="hu-HU" dirty="0" smtClean="0">
                <a:solidFill>
                  <a:schemeClr val="accent6"/>
                </a:solidFill>
                <a:latin typeface="Verdana" pitchFamily="34" charset="0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Verdana" pitchFamily="34" charset="0"/>
              </a:rPr>
              <a:t>(includes the CCX core block </a:t>
            </a:r>
            <a:r>
              <a:rPr lang="hu-HU" dirty="0" smtClean="0">
                <a:latin typeface="Verdana" pitchFamily="34" charset="0"/>
              </a:rPr>
              <a:t>[129]</a:t>
            </a:r>
            <a:r>
              <a:rPr lang="en-US" dirty="0" smtClean="0">
                <a:latin typeface="Verdana" pitchFamily="34" charset="0"/>
              </a:rPr>
              <a:t> </a:t>
            </a:r>
            <a:endParaRPr lang="en-US" dirty="0"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625" y="6076659"/>
            <a:ext cx="7000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ts val="400"/>
              </a:spcAft>
            </a:pPr>
            <a:r>
              <a:rPr lang="en-US" sz="1600" dirty="0" smtClean="0">
                <a:latin typeface="+mj-lt"/>
              </a:rPr>
              <a:t>It has 4 MB L3 cache segments/core i.e. 32 MB L3 cache all in all.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14322" y="5688533"/>
            <a:ext cx="4417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~ 74 mm</a:t>
            </a:r>
            <a:r>
              <a:rPr lang="en-US" sz="1400" baseline="30000" dirty="0" smtClean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, 3.9 billion transistors</a:t>
            </a:r>
            <a:endParaRPr lang="en-US" sz="1400" dirty="0" smtClean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49571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600" dirty="0"/>
              <a:t>1. </a:t>
            </a:r>
            <a:r>
              <a:rPr lang="en-US" sz="1600" dirty="0"/>
              <a:t>Introduction </a:t>
            </a:r>
            <a:r>
              <a:rPr lang="hu-HU" sz="1600" dirty="0" smtClean="0"/>
              <a:t>(</a:t>
            </a:r>
            <a:r>
              <a:rPr lang="en-US" sz="1600" dirty="0" smtClean="0"/>
              <a:t>6</a:t>
            </a:r>
            <a:r>
              <a:rPr lang="hu-HU" sz="1600" dirty="0" smtClean="0"/>
              <a:t>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42875" y="895149"/>
            <a:ext cx="8837496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4/2002 AMD announces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Microsoft support </a:t>
            </a:r>
            <a:r>
              <a:rPr lang="en-US" sz="1600" dirty="0">
                <a:latin typeface="+mj-lt"/>
              </a:rPr>
              <a:t>for their x86-64 family </a:t>
            </a:r>
            <a:r>
              <a:rPr lang="en-US" sz="1600" dirty="0" smtClean="0">
                <a:latin typeface="+mj-lt"/>
              </a:rPr>
              <a:t>[166].</a:t>
            </a:r>
          </a:p>
          <a:p>
            <a:pPr marL="285750" indent="-285750" fontAlgn="auto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4/2003 First shipment of K8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processors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 (the Sledgehammer line of Opteron </a:t>
            </a:r>
            <a:endParaRPr lang="en-US" sz="1600" dirty="0" smtClean="0">
              <a:solidFill>
                <a:srgbClr val="000000"/>
              </a:solidFill>
              <a:latin typeface="Verdana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</a:t>
            </a:r>
            <a:r>
              <a:rPr lang="hu-HU" sz="1600" dirty="0" smtClean="0">
                <a:solidFill>
                  <a:srgbClr val="000000"/>
                </a:solidFill>
                <a:latin typeface="Verdana"/>
              </a:rPr>
              <a:t>servers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).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Both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introduced server and </a:t>
            </a:r>
            <a:r>
              <a:rPr lang="hu-HU" sz="1600" dirty="0">
                <a:solidFill>
                  <a:srgbClr val="FF0000"/>
                </a:solidFill>
                <a:latin typeface="Verdana"/>
              </a:rPr>
              <a:t>subsequent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desktop processors were superior </a:t>
            </a:r>
            <a:endParaRPr lang="en-US" sz="1600" dirty="0" smtClean="0">
              <a:solidFill>
                <a:srgbClr val="FF0000"/>
              </a:solidFill>
              <a:latin typeface="Verdana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to Intel’s existing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Pentium 4 based processors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[</a:t>
            </a:r>
            <a:r>
              <a:rPr lang="hu-HU" sz="1600" dirty="0" smtClean="0">
                <a:solidFill>
                  <a:srgbClr val="000000"/>
                </a:solidFill>
                <a:latin typeface="Verdana"/>
              </a:rPr>
              <a:t>1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69].</a:t>
            </a:r>
            <a:r>
              <a:rPr lang="en-US" sz="1600" dirty="0" smtClean="0">
                <a:solidFill>
                  <a:srgbClr val="3333FF"/>
                </a:solidFill>
                <a:latin typeface="Verdana"/>
              </a:rPr>
              <a:t>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/>
              </a:rPr>
              <a:t>Nevertheless,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in 2006 Intel launched their Core 2 family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and Core 2 processors overtook the performance crown from AMD’s processors.</a:t>
            </a:r>
            <a:endParaRPr lang="en-US" sz="1600" dirty="0" smtClean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096" y="503899"/>
            <a:ext cx="8453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AMD’s outstanding achievements in the beginning of the 2000’s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-3</a:t>
            </a:r>
            <a:endParaRPr lang="en-US" dirty="0" smtClean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51684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3.4 </a:t>
            </a: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Building blocks of 3. gen. (Zen2 based) processors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(6)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3" y="1268413"/>
            <a:ext cx="5717407" cy="42671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438" y="500063"/>
            <a:ext cx="9236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c2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)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7 nm 8-core CCD APU die (CCX core block + GPU) (the Renoir APU die) </a:t>
            </a:r>
          </a:p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   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130</a:t>
            </a:r>
            <a:r>
              <a:rPr lang="en-US" dirty="0" smtClean="0">
                <a:latin typeface="+mj-lt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14322" y="5688533"/>
            <a:ext cx="4417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~ 150 mm</a:t>
            </a:r>
            <a:r>
              <a:rPr lang="en-US" sz="1400" baseline="30000" dirty="0" smtClean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, 9.8 billion transistors</a:t>
            </a:r>
            <a:endParaRPr lang="en-US" sz="1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134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3.4 </a:t>
            </a: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Building blocks of 3. gen. (Zen2 based) processors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(7)</a:t>
            </a:r>
            <a:endParaRPr lang="en-US" sz="1600" dirty="0"/>
          </a:p>
        </p:txBody>
      </p:sp>
      <p:pic>
        <p:nvPicPr>
          <p:cNvPr id="3074" name="Picture 2" descr="https://www.hardwareluxx.de/images/cdn01/2FF938F1724348C4A9B36D9F290E47BD/img/BBDBA41B671745BFB0A44C4761AC2135/AMD-IOD-Rome-Beschriftung2_BBDBA41B671745BFB0A44C4761AC21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84" y="1287881"/>
            <a:ext cx="8412445" cy="458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096" y="497657"/>
            <a:ext cx="7044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c3)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12/14 nm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Threadripper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/server IOD die</a:t>
            </a:r>
            <a:endParaRPr lang="en-US" dirty="0" smtClean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14322" y="6006166"/>
            <a:ext cx="4417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~ 416 mm</a:t>
            </a:r>
            <a:r>
              <a:rPr lang="en-US" sz="1400" baseline="30000" dirty="0" smtClean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, 8.34 billion transistors</a:t>
            </a:r>
            <a:endParaRPr lang="en-US" sz="1400" dirty="0" smtClean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7516" y="6429676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endParaRPr lang="en-US" sz="1600" dirty="0" smtClean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4537" y="6342590"/>
            <a:ext cx="53605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Figure: Flour </a:t>
            </a:r>
            <a:r>
              <a:rPr lang="en-US" sz="1600" dirty="0">
                <a:latin typeface="+mj-lt"/>
              </a:rPr>
              <a:t>plan of the 14 nm server IOD [131]</a:t>
            </a:r>
            <a:endParaRPr lang="en-US" sz="1600" dirty="0" smtClean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10941" y="6035041"/>
            <a:ext cx="21655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 smtClean="0">
                <a:latin typeface="+mj-lt"/>
              </a:rPr>
              <a:t>PHY: Physical Layer</a:t>
            </a:r>
          </a:p>
          <a:p>
            <a:pPr fontAlgn="base"/>
            <a:r>
              <a:rPr lang="en-US" sz="1400" dirty="0" err="1" smtClean="0">
                <a:latin typeface="+mj-lt"/>
              </a:rPr>
              <a:t>SerDes</a:t>
            </a:r>
            <a:r>
              <a:rPr lang="en-US" sz="1400" dirty="0" smtClean="0">
                <a:latin typeface="+mj-lt"/>
              </a:rPr>
              <a:t>:</a:t>
            </a:r>
          </a:p>
          <a:p>
            <a:pPr fontAlgn="base"/>
            <a:r>
              <a:rPr lang="en-US" sz="1400" dirty="0" err="1" smtClean="0">
                <a:latin typeface="+mj-lt"/>
              </a:rPr>
              <a:t>Serializer</a:t>
            </a:r>
            <a:r>
              <a:rPr lang="en-US" sz="1400" dirty="0" smtClean="0">
                <a:latin typeface="+mj-lt"/>
              </a:rPr>
              <a:t>/</a:t>
            </a:r>
            <a:r>
              <a:rPr lang="en-US" sz="1400" dirty="0" err="1" smtClean="0">
                <a:latin typeface="+mj-lt"/>
              </a:rPr>
              <a:t>Deserializer</a:t>
            </a:r>
            <a:endParaRPr lang="en-US" sz="1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077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3.4 </a:t>
            </a: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Building blocks of 3. gen. (Zen2 based) processors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(8)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187" t="10555" r="9376" b="5186"/>
          <a:stretch/>
        </p:blipFill>
        <p:spPr>
          <a:xfrm>
            <a:off x="204704" y="1259975"/>
            <a:ext cx="8953584" cy="541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967" y="505213"/>
            <a:ext cx="6266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Block diagram of the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Threadripper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/server IOD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132</a:t>
            </a:r>
            <a:r>
              <a:rPr lang="en-US" dirty="0" smtClean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28645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3.4 </a:t>
            </a: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Building blocks of 3. gen. (Zen2 based) processors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(9)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799" t="10088" r="14101" b="19689"/>
          <a:stretch/>
        </p:blipFill>
        <p:spPr>
          <a:xfrm>
            <a:off x="741143" y="1316529"/>
            <a:ext cx="7515657" cy="40611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414" y="500065"/>
            <a:ext cx="907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400"/>
              </a:spcAft>
            </a:pPr>
            <a:r>
              <a:rPr lang="en-US" dirty="0" smtClean="0">
                <a:solidFill>
                  <a:schemeClr val="accent6"/>
                </a:solidFill>
                <a:latin typeface="+mj-lt"/>
              </a:rPr>
              <a:t>c4) </a:t>
            </a:r>
            <a:r>
              <a:rPr lang="it-IT" dirty="0">
                <a:solidFill>
                  <a:schemeClr val="accent6"/>
                </a:solidFill>
                <a:latin typeface="+mj-lt"/>
              </a:rPr>
              <a:t>12 nm client IO </a:t>
            </a:r>
            <a:r>
              <a:rPr lang="it-IT" dirty="0" smtClean="0">
                <a:solidFill>
                  <a:schemeClr val="accent6"/>
                </a:solidFill>
                <a:latin typeface="+mj-lt"/>
              </a:rPr>
              <a:t>die (</a:t>
            </a:r>
            <a:r>
              <a:rPr lang="it-IT" dirty="0">
                <a:solidFill>
                  <a:schemeClr val="accent6"/>
                </a:solidFill>
                <a:latin typeface="+mj-lt"/>
              </a:rPr>
              <a:t>cIOD</a:t>
            </a:r>
            <a:r>
              <a:rPr lang="it-IT" dirty="0" smtClean="0">
                <a:solidFill>
                  <a:schemeClr val="accent6"/>
                </a:solidFill>
                <a:latin typeface="+mj-lt"/>
              </a:rPr>
              <a:t>) </a:t>
            </a:r>
            <a:r>
              <a:rPr lang="en-US" sz="1600" dirty="0" smtClean="0">
                <a:solidFill>
                  <a:schemeClr val="accent6"/>
                </a:solidFill>
                <a:latin typeface="+mj-lt"/>
              </a:rPr>
              <a:t>    </a:t>
            </a:r>
            <a:endParaRPr lang="en-US" sz="1400" dirty="0" smtClean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23947" y="5553768"/>
            <a:ext cx="4417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~ 125 mm</a:t>
            </a:r>
            <a:r>
              <a:rPr lang="en-US" sz="1400" baseline="30000" dirty="0" smtClean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, 2.09 billion transistors</a:t>
            </a:r>
            <a:endParaRPr lang="en-US" sz="1400" dirty="0" smtClean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500" y="5967653"/>
            <a:ext cx="9001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Figure: Die </a:t>
            </a:r>
            <a:r>
              <a:rPr lang="en-US" sz="1600" dirty="0">
                <a:latin typeface="+mj-lt"/>
              </a:rPr>
              <a:t>micrograph of the </a:t>
            </a:r>
            <a:r>
              <a:rPr lang="en-US" sz="1600" dirty="0" err="1">
                <a:latin typeface="+mj-lt"/>
              </a:rPr>
              <a:t>cIOD</a:t>
            </a:r>
            <a:r>
              <a:rPr lang="en-US" sz="1600" dirty="0">
                <a:latin typeface="+mj-lt"/>
              </a:rPr>
              <a:t> (used in GPU-less Ryzen DT processors [133</a:t>
            </a:r>
            <a:r>
              <a:rPr lang="en-US" sz="1600" dirty="0" smtClean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43275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3.4 </a:t>
            </a: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Building blocks of 3. gen. (Zen2 based) processors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(10)</a:t>
            </a:r>
            <a:endParaRPr lang="en-US" sz="1600" dirty="0"/>
          </a:p>
        </p:txBody>
      </p:sp>
      <p:grpSp>
        <p:nvGrpSpPr>
          <p:cNvPr id="9" name="Group 8"/>
          <p:cNvGrpSpPr/>
          <p:nvPr/>
        </p:nvGrpSpPr>
        <p:grpSpPr>
          <a:xfrm>
            <a:off x="237224" y="1395664"/>
            <a:ext cx="8589143" cy="5197640"/>
            <a:chOff x="1838425" y="1391478"/>
            <a:chExt cx="7421078" cy="477078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20121" t="18406" r="21762" b="13768"/>
            <a:stretch/>
          </p:blipFill>
          <p:spPr>
            <a:xfrm>
              <a:off x="1992428" y="1391478"/>
              <a:ext cx="7267075" cy="477078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1838425" y="1761423"/>
              <a:ext cx="2464068" cy="1530417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071486" y="2030931"/>
              <a:ext cx="577516" cy="433136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1438" y="505213"/>
            <a:ext cx="927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Use of die level building blocks to implement Zen2-based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GPU-less</a:t>
            </a:r>
          </a:p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EPYC, </a:t>
            </a:r>
            <a:r>
              <a:rPr lang="en-US" dirty="0" err="1" smtClean="0">
                <a:solidFill>
                  <a:schemeClr val="accent6"/>
                </a:solidFill>
                <a:latin typeface="+mj-lt"/>
              </a:rPr>
              <a:t>Threadripper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and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Ryzen DT processors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122</a:t>
            </a:r>
            <a:r>
              <a:rPr lang="en-US" dirty="0" smtClean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72096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3.4 </a:t>
            </a: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Building blocks of 3. gen. (Zen2 based) processors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(11)</a:t>
            </a:r>
            <a:endParaRPr lang="en-US" sz="1600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646827" y="960945"/>
            <a:ext cx="425148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AMD's 3. gen. (Zen2-based) </a:t>
            </a:r>
            <a:r>
              <a:rPr lang="en-US" altLang="en-US" sz="1300" b="1" dirty="0">
                <a:solidFill>
                  <a:srgbClr val="000000"/>
                </a:solidFill>
                <a:latin typeface="+mj-lt"/>
              </a:rPr>
              <a:t>processor lines</a:t>
            </a:r>
            <a:endParaRPr lang="hu-HU" altLang="en-US" sz="13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058352" y="1611089"/>
            <a:ext cx="204094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+mj-lt"/>
              </a:rPr>
              <a:t>HEDTs</a:t>
            </a:r>
            <a:endParaRPr lang="en-US" altLang="en-US" sz="1300" b="1" dirty="0" smtClean="0">
              <a:solidFill>
                <a:srgbClr val="000000"/>
              </a:solidFill>
              <a:latin typeface="+mj-lt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i="1" dirty="0" smtClean="0">
                <a:solidFill>
                  <a:srgbClr val="000000"/>
                </a:solidFill>
                <a:latin typeface="+mj-lt"/>
              </a:rPr>
              <a:t>(</a:t>
            </a:r>
            <a:r>
              <a:rPr lang="en-US" altLang="en-US" sz="1300" i="1" dirty="0" err="1" smtClean="0">
                <a:solidFill>
                  <a:srgbClr val="000000"/>
                </a:solidFill>
                <a:latin typeface="+mj-lt"/>
              </a:rPr>
              <a:t>ThreadRipper</a:t>
            </a:r>
            <a:r>
              <a:rPr lang="en-US" altLang="en-US" sz="1300" i="1" dirty="0" smtClean="0">
                <a:solidFill>
                  <a:srgbClr val="000000"/>
                </a:solidFill>
                <a:latin typeface="+mj-lt"/>
              </a:rPr>
              <a:t> 39xxX)</a:t>
            </a:r>
            <a:endParaRPr lang="en-US" altLang="en-US" sz="1300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-5400000" flipH="1" flipV="1">
            <a:off x="3256504" y="883590"/>
            <a:ext cx="154500" cy="1028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3848107" y="1325108"/>
            <a:ext cx="1263643" cy="1590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628" y="1611381"/>
            <a:ext cx="1941557" cy="931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Mobiles </a:t>
            </a:r>
            <a:endParaRPr lang="en-US" sz="1300" b="1" dirty="0" smtClean="0">
              <a:solidFill>
                <a:srgbClr val="000000"/>
              </a:solidFill>
              <a:latin typeface="+mj-lt"/>
            </a:endParaRPr>
          </a:p>
          <a:p>
            <a:pPr algn="ctr">
              <a:spcAft>
                <a:spcPts val="300"/>
              </a:spcAft>
            </a:pPr>
            <a:r>
              <a:rPr lang="en-US" sz="1300" i="1" dirty="0" smtClean="0">
                <a:solidFill>
                  <a:srgbClr val="000000"/>
                </a:solidFill>
                <a:latin typeface="+mj-lt"/>
              </a:rPr>
              <a:t>(Ryzen 4xxxU/H/HS)</a:t>
            </a:r>
          </a:p>
          <a:p>
            <a:pPr algn="ctr"/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DT APUs </a:t>
            </a:r>
          </a:p>
          <a:p>
            <a:pPr algn="ctr"/>
            <a:r>
              <a:rPr lang="en-US" sz="1300" i="1" dirty="0" smtClean="0">
                <a:solidFill>
                  <a:srgbClr val="000000"/>
                </a:solidFill>
                <a:latin typeface="+mj-lt"/>
              </a:rPr>
              <a:t>(Ryzen 4xxxG/GE)</a:t>
            </a:r>
            <a:endParaRPr lang="en-US" sz="1300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rot="-5400000" flipH="1" flipV="1">
            <a:off x="2383466" y="8450"/>
            <a:ext cx="147979" cy="27813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3848105" y="1320689"/>
            <a:ext cx="3856033" cy="16346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941731" y="1460071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2790382" y="1447074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5046822" y="1449212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7666868" y="1444516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37052" y="1610245"/>
            <a:ext cx="1527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1S/2S </a:t>
            </a:r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servers</a:t>
            </a:r>
          </a:p>
          <a:p>
            <a:pPr algn="ctr"/>
            <a:r>
              <a:rPr lang="en-US" sz="1300" i="1" dirty="0">
                <a:solidFill>
                  <a:srgbClr val="000000"/>
                </a:solidFill>
                <a:latin typeface="+mj-lt"/>
              </a:rPr>
              <a:t>(</a:t>
            </a:r>
            <a:r>
              <a:rPr lang="en-US" sz="1300" i="1" dirty="0" smtClean="0">
                <a:solidFill>
                  <a:srgbClr val="000000"/>
                </a:solidFill>
                <a:latin typeface="+mj-lt"/>
              </a:rPr>
              <a:t>EPYC 7xx2/P)</a:t>
            </a:r>
            <a:endParaRPr lang="en-US" sz="1300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2975" y="2538767"/>
            <a:ext cx="14766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300" dirty="0">
                <a:latin typeface="+mj-lt"/>
              </a:rPr>
              <a:t>1 </a:t>
            </a:r>
            <a:r>
              <a:rPr lang="en-US" sz="1300" dirty="0" smtClean="0">
                <a:latin typeface="+mj-lt"/>
              </a:rPr>
              <a:t> </a:t>
            </a:r>
            <a:r>
              <a:rPr lang="en-US" sz="1300" dirty="0">
                <a:latin typeface="+mj-lt"/>
              </a:rPr>
              <a:t>CCD </a:t>
            </a:r>
            <a:r>
              <a:rPr lang="en-US" sz="1300" dirty="0" smtClean="0">
                <a:latin typeface="+mj-lt"/>
              </a:rPr>
              <a:t>APU die</a:t>
            </a:r>
            <a:endParaRPr lang="en-US" sz="1300" dirty="0">
              <a:latin typeface="+mj-lt"/>
            </a:endParaRPr>
          </a:p>
          <a:p>
            <a:pPr algn="ctr" fontAlgn="base"/>
            <a:r>
              <a:rPr lang="en-US" sz="1300" dirty="0" smtClean="0">
                <a:latin typeface="+mj-lt"/>
              </a:rPr>
              <a:t>(up to 8 cores)</a:t>
            </a:r>
            <a:endParaRPr lang="en-US" sz="1300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63675" y="2538767"/>
            <a:ext cx="2877836" cy="91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1300" dirty="0" smtClean="0">
                <a:latin typeface="+mj-lt"/>
              </a:rPr>
              <a:t>24/32C: 4x 6/8/-core CCD dies</a:t>
            </a:r>
          </a:p>
          <a:p>
            <a:pPr algn="ctr" fontAlgn="base">
              <a:spcAft>
                <a:spcPts val="200"/>
              </a:spcAft>
            </a:pPr>
            <a:r>
              <a:rPr lang="en-US" sz="1300" dirty="0" smtClean="0">
                <a:latin typeface="+mj-lt"/>
              </a:rPr>
              <a:t>+ 1 IOD die</a:t>
            </a:r>
          </a:p>
          <a:p>
            <a:pPr algn="ctr" fontAlgn="base"/>
            <a:r>
              <a:rPr lang="en-US" sz="1300" dirty="0" smtClean="0">
                <a:latin typeface="+mj-lt"/>
              </a:rPr>
              <a:t>64C: 8x 8-core CCD dies</a:t>
            </a:r>
          </a:p>
          <a:p>
            <a:pPr algn="ctr" fontAlgn="base"/>
            <a:r>
              <a:rPr lang="en-US" sz="1300" dirty="0" smtClean="0">
                <a:latin typeface="+mj-lt"/>
              </a:rPr>
              <a:t>+ 1 IOD die</a:t>
            </a:r>
            <a:endParaRPr lang="en-US" sz="1300" dirty="0">
              <a:latin typeface="+mj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18140" t="21834" r="38721" b="6641"/>
          <a:stretch/>
        </p:blipFill>
        <p:spPr>
          <a:xfrm>
            <a:off x="3802434" y="4090738"/>
            <a:ext cx="2454306" cy="22889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2788" y="3452902"/>
            <a:ext cx="2761165" cy="3224380"/>
          </a:xfrm>
          <a:prstGeom prst="rect">
            <a:avLst/>
          </a:prstGeom>
        </p:spPr>
      </p:pic>
      <p:pic>
        <p:nvPicPr>
          <p:cNvPr id="26" name="Picture 2" descr="https://cdn.wccftech.com/wp-content/uploads/2020/06/AMD-Ryzen-Renoir-CPU-Official_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1113" y="4820611"/>
            <a:ext cx="1288272" cy="82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8215" y="505210"/>
            <a:ext cx="6844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Modular</a:t>
            </a:r>
            <a:r>
              <a:rPr lang="en-US" sz="1600" dirty="0" smtClean="0">
                <a:latin typeface="+mj-lt"/>
              </a:rPr>
              <a:t> concept of AMD’s 3. gen. (Zen2-based) processor lines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119630" y="6508796"/>
            <a:ext cx="189346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(</a:t>
            </a:r>
            <a:r>
              <a:rPr lang="en-US" sz="1300" i="1" dirty="0" smtClean="0">
                <a:latin typeface="+mj-lt"/>
              </a:rPr>
              <a:t>Castle Peak</a:t>
            </a:r>
            <a:r>
              <a:rPr lang="en-US" sz="1300" dirty="0" smtClean="0">
                <a:latin typeface="+mj-lt"/>
              </a:rPr>
              <a:t>) [</a:t>
            </a:r>
            <a:r>
              <a:rPr lang="hu-HU" sz="1300" dirty="0" smtClean="0">
                <a:latin typeface="+mj-lt"/>
              </a:rPr>
              <a:t>127</a:t>
            </a:r>
            <a:r>
              <a:rPr lang="en-US" sz="1300" dirty="0" smtClean="0">
                <a:latin typeface="+mj-lt"/>
              </a:rPr>
              <a:t>]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257650" y="1613529"/>
            <a:ext cx="14943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GPU-less </a:t>
            </a:r>
            <a:r>
              <a:rPr lang="en-US" sz="1300" b="1" dirty="0" smtClean="0">
                <a:solidFill>
                  <a:srgbClr val="000000"/>
                </a:solidFill>
                <a:latin typeface="+mj-lt"/>
              </a:rPr>
              <a:t>DTs</a:t>
            </a:r>
          </a:p>
          <a:p>
            <a:pPr algn="ctr"/>
            <a:r>
              <a:rPr lang="en-US" sz="1300" i="1" dirty="0">
                <a:solidFill>
                  <a:srgbClr val="000000"/>
                </a:solidFill>
                <a:latin typeface="+mj-lt"/>
              </a:rPr>
              <a:t>(</a:t>
            </a:r>
            <a:r>
              <a:rPr lang="en-US" sz="1300" i="1" dirty="0" smtClean="0">
                <a:solidFill>
                  <a:srgbClr val="000000"/>
                </a:solidFill>
                <a:latin typeface="+mj-lt"/>
              </a:rPr>
              <a:t>Ryzen 3xxx/X)</a:t>
            </a:r>
            <a:endParaRPr lang="en-US" sz="1300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080654" y="2539092"/>
            <a:ext cx="165461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sz="1300" dirty="0" smtClean="0">
                <a:latin typeface="+mj-lt"/>
              </a:rPr>
              <a:t>1 or 2 CCD die(s)</a:t>
            </a:r>
          </a:p>
          <a:p>
            <a:pPr algn="ctr" fontAlgn="base"/>
            <a:r>
              <a:rPr lang="en-US" sz="1300" dirty="0" smtClean="0">
                <a:latin typeface="+mj-lt"/>
              </a:rPr>
              <a:t>+1 </a:t>
            </a:r>
            <a:r>
              <a:rPr lang="en-US" sz="1300" dirty="0" err="1" smtClean="0">
                <a:latin typeface="+mj-lt"/>
              </a:rPr>
              <a:t>cIOD</a:t>
            </a:r>
            <a:r>
              <a:rPr lang="en-US" sz="1300" dirty="0" smtClean="0">
                <a:latin typeface="+mj-lt"/>
              </a:rPr>
              <a:t> die</a:t>
            </a:r>
          </a:p>
          <a:p>
            <a:pPr algn="ctr" fontAlgn="base"/>
            <a:r>
              <a:rPr lang="en-US" sz="1300" dirty="0" smtClean="0">
                <a:latin typeface="+mj-lt"/>
              </a:rPr>
              <a:t>(up to 16 cores)</a:t>
            </a:r>
            <a:endParaRPr lang="en-US" sz="1300" dirty="0">
              <a:latin typeface="+mj-lt"/>
            </a:endParaRPr>
          </a:p>
        </p:txBody>
      </p:sp>
      <p:pic>
        <p:nvPicPr>
          <p:cNvPr id="44" name="Picture 2" descr="https://img.purch.com/52-jpg/o/aHR0cDovL21lZGlhLmJlc3RvZm1pY3JvLmNvbS9RLzAvODQ0NjMyL29yaWdpbmFsLzUyLkpQRw==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462" y="4554312"/>
            <a:ext cx="1823767" cy="136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040921" y="5986915"/>
            <a:ext cx="150910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(</a:t>
            </a:r>
            <a:r>
              <a:rPr lang="en-US" sz="1300" i="1" dirty="0" smtClean="0">
                <a:latin typeface="+mj-lt"/>
              </a:rPr>
              <a:t>Matisse</a:t>
            </a:r>
            <a:r>
              <a:rPr lang="en-US" sz="1300" dirty="0" smtClean="0">
                <a:latin typeface="+mj-lt"/>
              </a:rPr>
              <a:t>)</a:t>
            </a:r>
            <a:r>
              <a:rPr lang="en-US" sz="1300" i="1" dirty="0" smtClean="0">
                <a:latin typeface="+mj-lt"/>
              </a:rPr>
              <a:t> </a:t>
            </a:r>
            <a:r>
              <a:rPr lang="en-US" sz="1300" dirty="0" smtClean="0">
                <a:latin typeface="+mj-lt"/>
              </a:rPr>
              <a:t>[107]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8390" y="5736657"/>
            <a:ext cx="14539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(Renoir) [</a:t>
            </a:r>
            <a:r>
              <a:rPr lang="hu-HU" sz="1300" dirty="0" smtClean="0">
                <a:latin typeface="+mj-lt"/>
              </a:rPr>
              <a:t>126</a:t>
            </a:r>
            <a:r>
              <a:rPr lang="en-US" sz="1300" dirty="0" smtClean="0">
                <a:latin typeface="+mj-lt"/>
              </a:rPr>
              <a:t>]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295276" y="2539429"/>
            <a:ext cx="2772282" cy="91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1300" dirty="0"/>
              <a:t>24/32C: </a:t>
            </a:r>
            <a:r>
              <a:rPr lang="en-US" sz="1300" dirty="0" smtClean="0"/>
              <a:t>4x 4/6</a:t>
            </a:r>
            <a:r>
              <a:rPr lang="en-US" sz="1300" dirty="0"/>
              <a:t>/-core CCD </a:t>
            </a:r>
            <a:r>
              <a:rPr lang="en-US" sz="1300" dirty="0" smtClean="0"/>
              <a:t>dies</a:t>
            </a:r>
            <a:endParaRPr lang="en-US" sz="1300" dirty="0"/>
          </a:p>
          <a:p>
            <a:pPr algn="ctr" fontAlgn="base">
              <a:spcAft>
                <a:spcPts val="200"/>
              </a:spcAft>
            </a:pPr>
            <a:r>
              <a:rPr lang="en-US" sz="1300" dirty="0"/>
              <a:t>+ 1 </a:t>
            </a:r>
            <a:r>
              <a:rPr lang="en-US" sz="1300" dirty="0" smtClean="0"/>
              <a:t>IOD </a:t>
            </a:r>
            <a:r>
              <a:rPr lang="en-US" sz="1300" dirty="0"/>
              <a:t>die</a:t>
            </a:r>
          </a:p>
          <a:p>
            <a:pPr algn="ctr" fontAlgn="base"/>
            <a:r>
              <a:rPr lang="en-US" sz="1300" dirty="0"/>
              <a:t>48/64C: </a:t>
            </a:r>
            <a:r>
              <a:rPr lang="en-US" sz="1300" dirty="0" smtClean="0"/>
              <a:t>8x 4/6-core </a:t>
            </a:r>
            <a:r>
              <a:rPr lang="en-US" sz="1300" dirty="0"/>
              <a:t>CCD </a:t>
            </a:r>
            <a:r>
              <a:rPr lang="en-US" sz="1300" dirty="0" smtClean="0"/>
              <a:t>dies</a:t>
            </a:r>
            <a:endParaRPr lang="en-US" sz="1300" dirty="0"/>
          </a:p>
          <a:p>
            <a:pPr algn="ctr" fontAlgn="base"/>
            <a:r>
              <a:rPr lang="en-US" sz="1300" dirty="0"/>
              <a:t>+ 1 </a:t>
            </a:r>
            <a:r>
              <a:rPr lang="en-US" sz="1300" dirty="0" smtClean="0"/>
              <a:t>IOD die</a:t>
            </a:r>
            <a:endParaRPr lang="en-US" sz="1300" dirty="0"/>
          </a:p>
        </p:txBody>
      </p:sp>
      <p:sp>
        <p:nvSpPr>
          <p:cNvPr id="48" name="TextBox 47"/>
          <p:cNvSpPr txBox="1"/>
          <p:nvPr/>
        </p:nvSpPr>
        <p:spPr>
          <a:xfrm>
            <a:off x="7053730" y="6543578"/>
            <a:ext cx="13404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300" dirty="0" smtClean="0">
                <a:latin typeface="+mj-lt"/>
              </a:rPr>
              <a:t>(</a:t>
            </a:r>
            <a:r>
              <a:rPr lang="en-US" sz="1300" i="1" dirty="0" smtClean="0">
                <a:latin typeface="+mj-lt"/>
              </a:rPr>
              <a:t>Rome</a:t>
            </a:r>
            <a:r>
              <a:rPr lang="en-US" sz="1300" dirty="0" smtClean="0">
                <a:latin typeface="+mj-lt"/>
              </a:rPr>
              <a:t>) [</a:t>
            </a:r>
            <a:r>
              <a:rPr lang="hu-HU" sz="1300" dirty="0" smtClean="0">
                <a:latin typeface="+mj-lt"/>
              </a:rPr>
              <a:t>134</a:t>
            </a:r>
            <a:r>
              <a:rPr lang="en-US" sz="1300" dirty="0" smtClean="0">
                <a:latin typeface="+mj-lt"/>
              </a:rPr>
              <a:t>]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86246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75842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8" grpId="0"/>
      <p:bldP spid="19" grpId="0"/>
      <p:bldP spid="37" grpId="0"/>
      <p:bldP spid="40" grpId="0"/>
      <p:bldP spid="41" grpId="0"/>
      <p:bldP spid="46" grpId="0"/>
      <p:bldP spid="3" grpId="0"/>
      <p:bldP spid="47" grpId="0"/>
      <p:bldP spid="48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3.4 </a:t>
            </a: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Building blocks of 3. gen. (Zen2 based) processors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(12)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485959"/>
            <a:ext cx="8945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2D2D8A"/>
                </a:solidFill>
                <a:latin typeface="Verdana"/>
              </a:rPr>
              <a:t>Remark: Activating different numbers of CCD dies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 gen.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(Zen2-based)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 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EPYC server processors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128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9688" t="63295" r="14166" b="13148"/>
          <a:stretch/>
        </p:blipFill>
        <p:spPr>
          <a:xfrm>
            <a:off x="5669" y="1376783"/>
            <a:ext cx="9061330" cy="25389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6853" y="4502863"/>
            <a:ext cx="8870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Note: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ifferent 2. gen. EPYC (Rome) models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do not populate all CCD places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optimize cost.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2445" y="4021602"/>
            <a:ext cx="8918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 smtClean="0">
                <a:latin typeface="+mj-lt"/>
              </a:rPr>
              <a:t>Figure: Interconnecting 8/6/4/2 </a:t>
            </a:r>
            <a:r>
              <a:rPr lang="en-US" sz="1600" dirty="0">
                <a:latin typeface="+mj-lt"/>
              </a:rPr>
              <a:t>CCD dies with 6/8 cores each and the </a:t>
            </a:r>
            <a:r>
              <a:rPr lang="en-US" sz="1600" dirty="0" smtClean="0">
                <a:latin typeface="+mj-lt"/>
              </a:rPr>
              <a:t>IOD [128]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08147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3.4 </a:t>
            </a: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Building blocks of 3. gen. (Zen2 based) processors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13)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049" t="15714" r="50894" b="44743"/>
          <a:stretch/>
        </p:blipFill>
        <p:spPr>
          <a:xfrm>
            <a:off x="352471" y="1171074"/>
            <a:ext cx="5432155" cy="30598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9207" t="15750" r="10337" b="48274"/>
          <a:stretch/>
        </p:blipFill>
        <p:spPr>
          <a:xfrm>
            <a:off x="3136876" y="4003040"/>
            <a:ext cx="5352600" cy="2783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438" y="501717"/>
            <a:ext cx="6144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 of Zen2-based processor packages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93274" y="2079057"/>
            <a:ext cx="68451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(1/2)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7549" y="5147919"/>
            <a:ext cx="62228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(4/8)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23646" y="5050057"/>
            <a:ext cx="6222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(2/4/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6/8</a:t>
            </a:r>
          </a:p>
        </p:txBody>
      </p:sp>
    </p:spTree>
    <p:extLst>
      <p:ext uri="{BB962C8B-B14F-4D97-AF65-F5344CB8AC3E}">
        <p14:creationId xmlns:p14="http://schemas.microsoft.com/office/powerpoint/2010/main" val="373638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3.4 </a:t>
            </a: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Building blocks of 3. gen. (Zen2 based) processors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14)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264" t="23726" r="20294" b="22680"/>
          <a:stretch/>
        </p:blipFill>
        <p:spPr>
          <a:xfrm>
            <a:off x="251307" y="1505840"/>
            <a:ext cx="8821256" cy="35250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438" y="505211"/>
            <a:ext cx="8235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Example 1: 3. gen. (Zen2-based) GPU-less Ryzen 3000 DT processor</a:t>
            </a:r>
          </a:p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with AMD X570 chipset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128</a:t>
            </a:r>
            <a:r>
              <a:rPr lang="en-US" dirty="0" smtClean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6275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3.4 </a:t>
            </a:r>
            <a:r>
              <a:rPr lang="en-US" altLang="en-US" sz="16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Building blocks of 3. gen. (Zen2 based) processors 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(</a:t>
            </a:r>
            <a:r>
              <a:rPr lang="en-US" altLang="en-US" sz="1600" kern="1200" dirty="0" smtClean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15)</a:t>
            </a:r>
            <a:endParaRPr lang="en-US" sz="1600" dirty="0"/>
          </a:p>
        </p:txBody>
      </p:sp>
      <p:pic>
        <p:nvPicPr>
          <p:cNvPr id="16386" name="Picture 2" descr="https://www.planet3dnow.de/cms/wp-content/gallery/lenovo-thinksystem-sr655/SR655-block-diagram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613"/>
          <a:stretch/>
        </p:blipFill>
        <p:spPr bwMode="auto">
          <a:xfrm>
            <a:off x="502023" y="1083415"/>
            <a:ext cx="8139954" cy="487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438" y="497654"/>
            <a:ext cx="8720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 smtClean="0">
                <a:solidFill>
                  <a:schemeClr val="accent6"/>
                </a:solidFill>
                <a:latin typeface="+mj-lt"/>
              </a:rPr>
              <a:t>Example 2: Block diagram of a 3. gen. (Zen2-based) 1S server processor</a:t>
            </a:r>
          </a:p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 smtClean="0">
                <a:latin typeface="+mj-lt"/>
              </a:rPr>
              <a:t>[</a:t>
            </a:r>
            <a:r>
              <a:rPr lang="hu-HU" dirty="0" smtClean="0">
                <a:latin typeface="+mj-lt"/>
              </a:rPr>
              <a:t>138</a:t>
            </a:r>
            <a:r>
              <a:rPr lang="en-US" dirty="0" smtClean="0">
                <a:latin typeface="+mj-lt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722" y="6419055"/>
            <a:ext cx="3047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Note: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No chipset</a:t>
            </a:r>
            <a:r>
              <a:rPr lang="en-US" sz="1600" dirty="0" smtClean="0">
                <a:latin typeface="+mj-lt"/>
              </a:rPr>
              <a:t> is needed.</a:t>
            </a:r>
          </a:p>
        </p:txBody>
      </p:sp>
      <p:pic>
        <p:nvPicPr>
          <p:cNvPr id="7" name="Picture 2" descr="https://www.vibrant.com/resize?po=https%3a%2f%2fd68bu9da8k2nr.cloudfront.net%2fDell-VKRHF-1.jpg&amp;bw=1000&amp;bh=10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333" y="5528422"/>
            <a:ext cx="2940286" cy="117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 bwMode="auto">
          <a:xfrm flipV="1">
            <a:off x="6303578" y="6131293"/>
            <a:ext cx="1050123" cy="38103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121722" y="6035036"/>
            <a:ext cx="4291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 smtClean="0"/>
              <a:t>BMC: Baseboard Management Controller</a:t>
            </a:r>
            <a:endParaRPr lang="en-US" sz="1400" dirty="0" smtClean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61031" y="6410421"/>
            <a:ext cx="2414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 err="1" smtClean="0">
                <a:latin typeface="+mj-lt"/>
              </a:rPr>
              <a:t>PCIe</a:t>
            </a:r>
            <a:r>
              <a:rPr lang="en-US" sz="1600" dirty="0" smtClean="0">
                <a:latin typeface="+mj-lt"/>
              </a:rPr>
              <a:t> Riser card [291]</a:t>
            </a:r>
            <a:endParaRPr lang="en-US" sz="1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6289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heme/theme1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 fontAlgn="base">
          <a:defRPr sz="1600" dirty="0" smtClean="0">
            <a:latin typeface="+mj-lt"/>
          </a:defRPr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/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186407</TotalTime>
  <Words>14372</Words>
  <Application>Microsoft Office PowerPoint</Application>
  <PresentationFormat>On-screen Show (4:3)</PresentationFormat>
  <Paragraphs>2424</Paragraphs>
  <Slides>137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137</vt:i4>
      </vt:variant>
    </vt:vector>
  </HeadingPairs>
  <TitlesOfParts>
    <vt:vector size="147" baseType="lpstr">
      <vt:lpstr>Agency FB</vt:lpstr>
      <vt:lpstr>Arial</vt:lpstr>
      <vt:lpstr>Calibri</vt:lpstr>
      <vt:lpstr>inherit</vt:lpstr>
      <vt:lpstr>Symbol</vt:lpstr>
      <vt:lpstr>Times New Roman</vt:lpstr>
      <vt:lpstr>Verdana</vt:lpstr>
      <vt:lpstr>Wingdings</vt:lpstr>
      <vt:lpstr>2_Default Design</vt:lpstr>
      <vt:lpstr>3_Default Design</vt:lpstr>
      <vt:lpstr>PowerPoint Presentation</vt:lpstr>
      <vt:lpstr>PowerPoint Presentation</vt:lpstr>
      <vt:lpstr>PowerPoint Presentation</vt:lpstr>
      <vt:lpstr>1. Introduction (1)</vt:lpstr>
      <vt:lpstr>1. Introduction (2)</vt:lpstr>
      <vt:lpstr>1. Introduction (3)</vt:lpstr>
      <vt:lpstr>PowerPoint Presentation</vt:lpstr>
      <vt:lpstr>1. Introduction (5)</vt:lpstr>
      <vt:lpstr>1. Introduction (6)</vt:lpstr>
      <vt:lpstr>1. Introduction (7)</vt:lpstr>
      <vt:lpstr>1. Introduction (8)</vt:lpstr>
      <vt:lpstr>1. Introduction (9)</vt:lpstr>
      <vt:lpstr>1. Introduction (10)</vt:lpstr>
      <vt:lpstr>1. Introduction (11)</vt:lpstr>
      <vt:lpstr>1. Introduction (12)</vt:lpstr>
      <vt:lpstr>1. Introduction (13)</vt:lpstr>
      <vt:lpstr>1. Introduction (14)</vt:lpstr>
      <vt:lpstr>1. Introduction (15)</vt:lpstr>
      <vt:lpstr>1. Introduction (16)</vt:lpstr>
      <vt:lpstr>1. Introduction (17)</vt:lpstr>
      <vt:lpstr>1. Introduction (18)</vt:lpstr>
      <vt:lpstr>1. Introduction (19)</vt:lpstr>
      <vt:lpstr>1. Introduction (20)</vt:lpstr>
      <vt:lpstr>1. Introduction (21)</vt:lpstr>
      <vt:lpstr>1. Introduction (22)</vt:lpstr>
      <vt:lpstr>1. Introduction (23)</vt:lpstr>
      <vt:lpstr>1. Introduction (23b)</vt:lpstr>
      <vt:lpstr>1. Introduction (24)</vt:lpstr>
      <vt:lpstr>1. Introduction (25)</vt:lpstr>
      <vt:lpstr>1. Introduction (26)</vt:lpstr>
      <vt:lpstr>1. Introduction (27)</vt:lpstr>
      <vt:lpstr>1. Introduction (28)</vt:lpstr>
      <vt:lpstr>1. Introduction (29)</vt:lpstr>
      <vt:lpstr>PowerPoint Presentation</vt:lpstr>
      <vt:lpstr>2. Zen cores (1)</vt:lpstr>
      <vt:lpstr>2.1 The Zen core (1) </vt:lpstr>
      <vt:lpstr>2.1 The Zen core (2) </vt:lpstr>
      <vt:lpstr>2.1 The Zen core (3) </vt:lpstr>
      <vt:lpstr>2. The Zen core (4) </vt:lpstr>
      <vt:lpstr>PowerPoint Presentation</vt:lpstr>
      <vt:lpstr>2. The Zen core (6) </vt:lpstr>
      <vt:lpstr>2. The Zen core (7) </vt:lpstr>
      <vt:lpstr>2. The Zen core (8) </vt:lpstr>
      <vt:lpstr>2. The Zen core (8b) </vt:lpstr>
      <vt:lpstr>2. The Zen core (9) </vt:lpstr>
      <vt:lpstr>2. The Zen core (10) </vt:lpstr>
      <vt:lpstr>2. The Zen core (11) </vt:lpstr>
      <vt:lpstr>2. The Zen core (12) </vt:lpstr>
      <vt:lpstr>2. The Zen core (13) </vt:lpstr>
      <vt:lpstr>PowerPoint Presentation</vt:lpstr>
      <vt:lpstr>PowerPoint Presentation</vt:lpstr>
      <vt:lpstr>3. 1 Introduction (1)</vt:lpstr>
      <vt:lpstr>3. 1 Introduction (2)</vt:lpstr>
      <vt:lpstr>3. 1 Introduction (3)</vt:lpstr>
      <vt:lpstr>3. 1 Introduction (4)</vt:lpstr>
      <vt:lpstr>3. 1 Introduction (4b)</vt:lpstr>
      <vt:lpstr>3. 1 Introduction (5)</vt:lpstr>
      <vt:lpstr>3. 1 Introduction (6)</vt:lpstr>
      <vt:lpstr>3. 1 Introduction (7)</vt:lpstr>
      <vt:lpstr>3. 1 Introduction (8)</vt:lpstr>
      <vt:lpstr>3. 1 Introduction (97)</vt:lpstr>
      <vt:lpstr>PowerPoint Presentation</vt:lpstr>
      <vt:lpstr>3.2 Building blocks of 1. gen. (Zen-based) processors (1)</vt:lpstr>
      <vt:lpstr>3.2 Building blocks of 1. gen. (Zen-based) processors (2)</vt:lpstr>
      <vt:lpstr>3.2 Building blocks of 1. gen. (Zen-based) processors (2b)</vt:lpstr>
      <vt:lpstr>3.2 Building blocks of 1. gen. (Zen-based) processors (3)</vt:lpstr>
      <vt:lpstr>3.2 Building blocks of 1. gen. (Zen-based) processors (4)</vt:lpstr>
      <vt:lpstr>3.2 Building blocks of 1. gen. (Zen-based) processors (5)</vt:lpstr>
      <vt:lpstr>3.2 Building blocks of 1. gen. (Zen-based) processors (6)</vt:lpstr>
      <vt:lpstr>3.2 Building blocks of 1. gen. (Zen-based) processors (7)</vt:lpstr>
      <vt:lpstr>3.2 Building blocks of 1. gen. (Zen-based) processors (8)</vt:lpstr>
      <vt:lpstr>3.2 Building blocks of 1. gen. (Zen-based) processors (9)</vt:lpstr>
      <vt:lpstr>3.2 Building blocks of 1. gen. (Zen-based) processors (10)</vt:lpstr>
      <vt:lpstr>3.2 Building blocks of 1. gen. (Zen-based) processors (11)</vt:lpstr>
      <vt:lpstr>3.2 Building blocks of 1. gen. (Zen-based) processors (12)</vt:lpstr>
      <vt:lpstr>3.2 Building blocks of 1. gen. (Zen-based) processors (13)</vt:lpstr>
      <vt:lpstr>3.2 Building blocks of 1. gen. (Zen-based) processors (14)</vt:lpstr>
      <vt:lpstr>PowerPoint Presentation</vt:lpstr>
      <vt:lpstr>3.3 Building blocks of 2. gen. (Zen+ based) processors (1)</vt:lpstr>
      <vt:lpstr>3.3 Building blocks of 2. gen. (Zen+ based) processors (2)</vt:lpstr>
      <vt:lpstr>3.3 Building blocks of 2. gen. (Zen+ based) processors (3)</vt:lpstr>
      <vt:lpstr>3.3 Building blocks of 2. gen. (Zen+ based) processors (4)</vt:lpstr>
      <vt:lpstr>PowerPoint Presentation</vt:lpstr>
      <vt:lpstr>3.4 Building blocks of 3. gen. (Zen2 based) processors (1)</vt:lpstr>
      <vt:lpstr>3.4 Building blocks of 3. gen. (Zen2 based) processors (1)</vt:lpstr>
      <vt:lpstr>3.4 Building blocks of 3. gen. (Zen2 based) processors (2)</vt:lpstr>
      <vt:lpstr>3.4 Building blocks of 3. gen. (Zen2 based) processors (3)</vt:lpstr>
      <vt:lpstr>3.4 Building blocks of 3. gen. (Zen2 based) processors (4)</vt:lpstr>
      <vt:lpstr>3.4 Building blocks of 3. gen. (Zen2 based) processors (5)</vt:lpstr>
      <vt:lpstr>3.4 Building blocks of 3. gen. (Zen2 based) processors (6)</vt:lpstr>
      <vt:lpstr>3.4 Building blocks of 3. gen. (Zen2 based) processors (7)</vt:lpstr>
      <vt:lpstr>3.4 Building blocks of 3. gen. (Zen2 based) processors (8)</vt:lpstr>
      <vt:lpstr>3.4 Building blocks of 3. gen. (Zen2 based) processors (9)</vt:lpstr>
      <vt:lpstr>3.4 Building blocks of 3. gen. (Zen2 based) processors (10)</vt:lpstr>
      <vt:lpstr>3.4 Building blocks of 3. gen. (Zen2 based) processors (11)</vt:lpstr>
      <vt:lpstr>3.4 Building blocks of 3. gen. (Zen2 based) processors (12)</vt:lpstr>
      <vt:lpstr>3.4 Building blocks of 3. gen. (Zen2 based) processors (13)</vt:lpstr>
      <vt:lpstr>3.4 Building blocks of 3. gen. (Zen2 based) processors (14)</vt:lpstr>
      <vt:lpstr>3.4 Building blocks of 3. gen. (Zen2 based) processors (15)</vt:lpstr>
      <vt:lpstr>3.4 Building blocks of 3. gen. (Zen2 based) processors (16)</vt:lpstr>
      <vt:lpstr>PowerPoint Presentation</vt:lpstr>
      <vt:lpstr>4.1 Introduction to the Infinity Fabric (1)</vt:lpstr>
      <vt:lpstr>4.1 Introduction to the Infinity Fabric (2)</vt:lpstr>
      <vt:lpstr>4.1 Introduction to the Infinity Fabric (3)</vt:lpstr>
      <vt:lpstr>4.1 Introduction to the Infinity Fabric (4)</vt:lpstr>
      <vt:lpstr>4.1 Introduction to the Infinity Fabric (5)</vt:lpstr>
      <vt:lpstr>4.1 Introduction to the Infinity Fabric (6)</vt:lpstr>
      <vt:lpstr>4.1 Introduction to the Infinity Fabric (7)</vt:lpstr>
      <vt:lpstr>4.1 Introduction to the Infinity Fabric (8)</vt:lpstr>
      <vt:lpstr>4.1 Introduction to the Infinity Fabric( 9)</vt:lpstr>
      <vt:lpstr>4.1 Introduction to the Infinity Fabric (10)</vt:lpstr>
      <vt:lpstr>4.1 Introduction to the Infinity Fabric (11)</vt:lpstr>
      <vt:lpstr>4.1 Introduction to the Infinity Fabric (12)</vt:lpstr>
      <vt:lpstr>4.1 Introduction to the Infinity Fabric (13)</vt:lpstr>
      <vt:lpstr>PowerPoint Presentation</vt:lpstr>
      <vt:lpstr>5. References (1)</vt:lpstr>
      <vt:lpstr>5. References (2)</vt:lpstr>
      <vt:lpstr>5. References (3)</vt:lpstr>
      <vt:lpstr>5. References (4)</vt:lpstr>
      <vt:lpstr>5. References (5)</vt:lpstr>
      <vt:lpstr>5. References (6)</vt:lpstr>
      <vt:lpstr>5. References (7)</vt:lpstr>
      <vt:lpstr>5. References (8)</vt:lpstr>
      <vt:lpstr>5. References (9)</vt:lpstr>
      <vt:lpstr>5. References (10)</vt:lpstr>
      <vt:lpstr>5. References (11)</vt:lpstr>
      <vt:lpstr>5. References (12)</vt:lpstr>
      <vt:lpstr>5. References (13)</vt:lpstr>
      <vt:lpstr>5. References (14)</vt:lpstr>
      <vt:lpstr>5. References (15)</vt:lpstr>
      <vt:lpstr>5. References (16)</vt:lpstr>
      <vt:lpstr>5. References (17)</vt:lpstr>
      <vt:lpstr>5. References (18)</vt:lpstr>
      <vt:lpstr>5. References (19)</vt:lpstr>
      <vt:lpstr>5. References (20)</vt:lpstr>
      <vt:lpstr>5. References (21)</vt:lpstr>
      <vt:lpstr>5. References (21)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sima</dc:creator>
  <cp:lastModifiedBy>sima</cp:lastModifiedBy>
  <cp:revision>3113</cp:revision>
  <cp:lastPrinted>2020-08-12T11:56:52Z</cp:lastPrinted>
  <dcterms:created xsi:type="dcterms:W3CDTF">2017-08-07T19:29:33Z</dcterms:created>
  <dcterms:modified xsi:type="dcterms:W3CDTF">2020-10-07T03:47:47Z</dcterms:modified>
</cp:coreProperties>
</file>