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711" r:id="rId3"/>
    <p:sldMasterId id="2147483724" r:id="rId4"/>
    <p:sldMasterId id="2147483737" r:id="rId5"/>
    <p:sldMasterId id="2147483762" r:id="rId6"/>
    <p:sldMasterId id="2147483775" r:id="rId7"/>
    <p:sldMasterId id="2147483788" r:id="rId8"/>
    <p:sldMasterId id="2147483801" r:id="rId9"/>
    <p:sldMasterId id="2147483814" r:id="rId10"/>
    <p:sldMasterId id="2147483827" r:id="rId11"/>
    <p:sldMasterId id="2147483840" r:id="rId12"/>
    <p:sldMasterId id="2147483852" r:id="rId13"/>
    <p:sldMasterId id="2147483865" r:id="rId14"/>
    <p:sldMasterId id="2147483877" r:id="rId15"/>
  </p:sldMasterIdLst>
  <p:notesMasterIdLst>
    <p:notesMasterId r:id="rId309"/>
  </p:notesMasterIdLst>
  <p:sldIdLst>
    <p:sldId id="2266" r:id="rId16"/>
    <p:sldId id="463" r:id="rId17"/>
    <p:sldId id="1908" r:id="rId18"/>
    <p:sldId id="1988" r:id="rId19"/>
    <p:sldId id="2295" r:id="rId20"/>
    <p:sldId id="1989" r:id="rId21"/>
    <p:sldId id="1990" r:id="rId22"/>
    <p:sldId id="1991" r:id="rId23"/>
    <p:sldId id="1992" r:id="rId24"/>
    <p:sldId id="2323" r:id="rId25"/>
    <p:sldId id="2129" r:id="rId26"/>
    <p:sldId id="1996" r:id="rId27"/>
    <p:sldId id="1924" r:id="rId28"/>
    <p:sldId id="1925" r:id="rId29"/>
    <p:sldId id="2002" r:id="rId30"/>
    <p:sldId id="1926" r:id="rId31"/>
    <p:sldId id="1927" r:id="rId32"/>
    <p:sldId id="1928" r:id="rId33"/>
    <p:sldId id="1995" r:id="rId34"/>
    <p:sldId id="2001" r:id="rId35"/>
    <p:sldId id="1984" r:id="rId36"/>
    <p:sldId id="1983" r:id="rId37"/>
    <p:sldId id="2174" r:id="rId38"/>
    <p:sldId id="1929" r:id="rId39"/>
    <p:sldId id="2306" r:id="rId40"/>
    <p:sldId id="2307" r:id="rId41"/>
    <p:sldId id="2294" r:id="rId42"/>
    <p:sldId id="2298" r:id="rId43"/>
    <p:sldId id="1994" r:id="rId44"/>
    <p:sldId id="2170" r:id="rId45"/>
    <p:sldId id="1939" r:id="rId46"/>
    <p:sldId id="1933" r:id="rId47"/>
    <p:sldId id="1934" r:id="rId48"/>
    <p:sldId id="1935" r:id="rId49"/>
    <p:sldId id="1938" r:id="rId50"/>
    <p:sldId id="1949" r:id="rId51"/>
    <p:sldId id="1940" r:id="rId52"/>
    <p:sldId id="1941" r:id="rId53"/>
    <p:sldId id="1942" r:id="rId54"/>
    <p:sldId id="2004" r:id="rId55"/>
    <p:sldId id="1943" r:id="rId56"/>
    <p:sldId id="2269" r:id="rId57"/>
    <p:sldId id="1945" r:id="rId58"/>
    <p:sldId id="1946" r:id="rId59"/>
    <p:sldId id="1947" r:id="rId60"/>
    <p:sldId id="1948" r:id="rId61"/>
    <p:sldId id="1952" r:id="rId62"/>
    <p:sldId id="1953" r:id="rId63"/>
    <p:sldId id="1954" r:id="rId64"/>
    <p:sldId id="1951" r:id="rId65"/>
    <p:sldId id="1955" r:id="rId66"/>
    <p:sldId id="2014" r:id="rId67"/>
    <p:sldId id="2017" r:id="rId68"/>
    <p:sldId id="2018" r:id="rId69"/>
    <p:sldId id="2019" r:id="rId70"/>
    <p:sldId id="2023" r:id="rId71"/>
    <p:sldId id="2020" r:id="rId72"/>
    <p:sldId id="2021" r:id="rId73"/>
    <p:sldId id="2022" r:id="rId74"/>
    <p:sldId id="2265" r:id="rId75"/>
    <p:sldId id="2031" r:id="rId76"/>
    <p:sldId id="2032" r:id="rId77"/>
    <p:sldId id="1956" r:id="rId78"/>
    <p:sldId id="1957" r:id="rId79"/>
    <p:sldId id="2076" r:id="rId80"/>
    <p:sldId id="2013" r:id="rId81"/>
    <p:sldId id="2024" r:id="rId82"/>
    <p:sldId id="2025" r:id="rId83"/>
    <p:sldId id="2026" r:id="rId84"/>
    <p:sldId id="2027" r:id="rId85"/>
    <p:sldId id="2028" r:id="rId86"/>
    <p:sldId id="2029" r:id="rId87"/>
    <p:sldId id="2030" r:id="rId88"/>
    <p:sldId id="2175" r:id="rId89"/>
    <p:sldId id="2075" r:id="rId90"/>
    <p:sldId id="2012" r:id="rId91"/>
    <p:sldId id="2034" r:id="rId92"/>
    <p:sldId id="2179" r:id="rId93"/>
    <p:sldId id="2035" r:id="rId94"/>
    <p:sldId id="2036" r:id="rId95"/>
    <p:sldId id="2177" r:id="rId96"/>
    <p:sldId id="2178" r:id="rId97"/>
    <p:sldId id="2038" r:id="rId98"/>
    <p:sldId id="2039" r:id="rId99"/>
    <p:sldId id="2040" r:id="rId100"/>
    <p:sldId id="2041" r:id="rId101"/>
    <p:sldId id="2042" r:id="rId102"/>
    <p:sldId id="2043" r:id="rId103"/>
    <p:sldId id="2053" r:id="rId104"/>
    <p:sldId id="2054" r:id="rId105"/>
    <p:sldId id="2055" r:id="rId106"/>
    <p:sldId id="2056" r:id="rId107"/>
    <p:sldId id="2057" r:id="rId108"/>
    <p:sldId id="2058" r:id="rId109"/>
    <p:sldId id="2059" r:id="rId110"/>
    <p:sldId id="2060" r:id="rId111"/>
    <p:sldId id="2061" r:id="rId112"/>
    <p:sldId id="2062" r:id="rId113"/>
    <p:sldId id="2063" r:id="rId114"/>
    <p:sldId id="2064" r:id="rId115"/>
    <p:sldId id="2065" r:id="rId116"/>
    <p:sldId id="2066" r:id="rId117"/>
    <p:sldId id="2067" r:id="rId118"/>
    <p:sldId id="2068" r:id="rId119"/>
    <p:sldId id="2069" r:id="rId120"/>
    <p:sldId id="2070" r:id="rId121"/>
    <p:sldId id="2071" r:id="rId122"/>
    <p:sldId id="2072" r:id="rId123"/>
    <p:sldId id="2073" r:id="rId124"/>
    <p:sldId id="2344" r:id="rId125"/>
    <p:sldId id="2077" r:id="rId126"/>
    <p:sldId id="2172" r:id="rId127"/>
    <p:sldId id="2078" r:id="rId128"/>
    <p:sldId id="2079" r:id="rId129"/>
    <p:sldId id="2080" r:id="rId130"/>
    <p:sldId id="2090" r:id="rId131"/>
    <p:sldId id="2091" r:id="rId132"/>
    <p:sldId id="2092" r:id="rId133"/>
    <p:sldId id="2093" r:id="rId134"/>
    <p:sldId id="2299" r:id="rId135"/>
    <p:sldId id="2097" r:id="rId136"/>
    <p:sldId id="2095" r:id="rId137"/>
    <p:sldId id="2096" r:id="rId138"/>
    <p:sldId id="1769" r:id="rId139"/>
    <p:sldId id="1775" r:id="rId140"/>
    <p:sldId id="2081" r:id="rId141"/>
    <p:sldId id="1782" r:id="rId142"/>
    <p:sldId id="1827" r:id="rId143"/>
    <p:sldId id="2082" r:id="rId144"/>
    <p:sldId id="1783" r:id="rId145"/>
    <p:sldId id="2084" r:id="rId146"/>
    <p:sldId id="2085" r:id="rId147"/>
    <p:sldId id="2086" r:id="rId148"/>
    <p:sldId id="2089" r:id="rId149"/>
    <p:sldId id="2088" r:id="rId150"/>
    <p:sldId id="2288" r:id="rId151"/>
    <p:sldId id="1771" r:id="rId152"/>
    <p:sldId id="2300" r:id="rId153"/>
    <p:sldId id="1877" r:id="rId154"/>
    <p:sldId id="1878" r:id="rId155"/>
    <p:sldId id="1879" r:id="rId156"/>
    <p:sldId id="2302" r:id="rId157"/>
    <p:sldId id="2338" r:id="rId158"/>
    <p:sldId id="2339" r:id="rId159"/>
    <p:sldId id="1882" r:id="rId160"/>
    <p:sldId id="2301" r:id="rId161"/>
    <p:sldId id="1883" r:id="rId162"/>
    <p:sldId id="1887" r:id="rId163"/>
    <p:sldId id="1888" r:id="rId164"/>
    <p:sldId id="1889" r:id="rId165"/>
    <p:sldId id="1890" r:id="rId166"/>
    <p:sldId id="1891" r:id="rId167"/>
    <p:sldId id="2182" r:id="rId168"/>
    <p:sldId id="2099" r:id="rId169"/>
    <p:sldId id="2100" r:id="rId170"/>
    <p:sldId id="2101" r:id="rId171"/>
    <p:sldId id="2102" r:id="rId172"/>
    <p:sldId id="2103" r:id="rId173"/>
    <p:sldId id="2104" r:id="rId174"/>
    <p:sldId id="1835" r:id="rId175"/>
    <p:sldId id="1836" r:id="rId176"/>
    <p:sldId id="2289" r:id="rId177"/>
    <p:sldId id="2105" r:id="rId178"/>
    <p:sldId id="2106" r:id="rId179"/>
    <p:sldId id="2290" r:id="rId180"/>
    <p:sldId id="2124" r:id="rId181"/>
    <p:sldId id="2303" r:id="rId182"/>
    <p:sldId id="2341" r:id="rId183"/>
    <p:sldId id="2340" r:id="rId184"/>
    <p:sldId id="2342" r:id="rId185"/>
    <p:sldId id="2183" r:id="rId186"/>
    <p:sldId id="2109" r:id="rId187"/>
    <p:sldId id="2293" r:id="rId188"/>
    <p:sldId id="1838" r:id="rId189"/>
    <p:sldId id="2111" r:id="rId190"/>
    <p:sldId id="2118" r:id="rId191"/>
    <p:sldId id="2113" r:id="rId192"/>
    <p:sldId id="2119" r:id="rId193"/>
    <p:sldId id="2114" r:id="rId194"/>
    <p:sldId id="1868" r:id="rId195"/>
    <p:sldId id="1869" r:id="rId196"/>
    <p:sldId id="1870" r:id="rId197"/>
    <p:sldId id="1871" r:id="rId198"/>
    <p:sldId id="1872" r:id="rId199"/>
    <p:sldId id="1873" r:id="rId200"/>
    <p:sldId id="1874" r:id="rId201"/>
    <p:sldId id="1875" r:id="rId202"/>
    <p:sldId id="1876" r:id="rId203"/>
    <p:sldId id="2126" r:id="rId204"/>
    <p:sldId id="2127" r:id="rId205"/>
    <p:sldId id="1907" r:id="rId206"/>
    <p:sldId id="2184" r:id="rId207"/>
    <p:sldId id="2173" r:id="rId208"/>
    <p:sldId id="2345" r:id="rId209"/>
    <p:sldId id="2346" r:id="rId210"/>
    <p:sldId id="2347" r:id="rId211"/>
    <p:sldId id="2348" r:id="rId212"/>
    <p:sldId id="2186" r:id="rId213"/>
    <p:sldId id="1894" r:id="rId214"/>
    <p:sldId id="1900" r:id="rId215"/>
    <p:sldId id="1899" r:id="rId216"/>
    <p:sldId id="2167" r:id="rId217"/>
    <p:sldId id="2157" r:id="rId218"/>
    <p:sldId id="2308" r:id="rId219"/>
    <p:sldId id="2279" r:id="rId220"/>
    <p:sldId id="2280" r:id="rId221"/>
    <p:sldId id="2185" r:id="rId222"/>
    <p:sldId id="2144" r:id="rId223"/>
    <p:sldId id="2282" r:id="rId224"/>
    <p:sldId id="2134" r:id="rId225"/>
    <p:sldId id="2168" r:id="rId226"/>
    <p:sldId id="2143" r:id="rId227"/>
    <p:sldId id="2309" r:id="rId228"/>
    <p:sldId id="2137" r:id="rId229"/>
    <p:sldId id="2314" r:id="rId230"/>
    <p:sldId id="2283" r:id="rId231"/>
    <p:sldId id="2284" r:id="rId232"/>
    <p:sldId id="2286" r:id="rId233"/>
    <p:sldId id="2285" r:id="rId234"/>
    <p:sldId id="2140" r:id="rId235"/>
    <p:sldId id="2141" r:id="rId236"/>
    <p:sldId id="2146" r:id="rId237"/>
    <p:sldId id="2150" r:id="rId238"/>
    <p:sldId id="2151" r:id="rId239"/>
    <p:sldId id="2152" r:id="rId240"/>
    <p:sldId id="2153" r:id="rId241"/>
    <p:sldId id="2315" r:id="rId242"/>
    <p:sldId id="2335" r:id="rId243"/>
    <p:sldId id="2328" r:id="rId244"/>
    <p:sldId id="2326" r:id="rId245"/>
    <p:sldId id="2327" r:id="rId246"/>
    <p:sldId id="2351" r:id="rId247"/>
    <p:sldId id="2352" r:id="rId248"/>
    <p:sldId id="2334" r:id="rId249"/>
    <p:sldId id="2337" r:id="rId250"/>
    <p:sldId id="2349" r:id="rId251"/>
    <p:sldId id="2350" r:id="rId252"/>
    <p:sldId id="2353" r:id="rId253"/>
    <p:sldId id="2189" r:id="rId254"/>
    <p:sldId id="2258" r:id="rId255"/>
    <p:sldId id="2259" r:id="rId256"/>
    <p:sldId id="2190" r:id="rId257"/>
    <p:sldId id="2237" r:id="rId258"/>
    <p:sldId id="2231" r:id="rId259"/>
    <p:sldId id="2235" r:id="rId260"/>
    <p:sldId id="2232" r:id="rId261"/>
    <p:sldId id="2233" r:id="rId262"/>
    <p:sldId id="2234" r:id="rId263"/>
    <p:sldId id="2191" r:id="rId264"/>
    <p:sldId id="2192" r:id="rId265"/>
    <p:sldId id="2193" r:id="rId266"/>
    <p:sldId id="2260" r:id="rId267"/>
    <p:sldId id="2236" r:id="rId268"/>
    <p:sldId id="2241" r:id="rId269"/>
    <p:sldId id="2242" r:id="rId270"/>
    <p:sldId id="2243" r:id="rId271"/>
    <p:sldId id="2245" r:id="rId272"/>
    <p:sldId id="2250" r:id="rId273"/>
    <p:sldId id="2261" r:id="rId274"/>
    <p:sldId id="2197" r:id="rId275"/>
    <p:sldId id="2195" r:id="rId276"/>
    <p:sldId id="2257" r:id="rId277"/>
    <p:sldId id="2252" r:id="rId278"/>
    <p:sldId id="2255" r:id="rId279"/>
    <p:sldId id="2254" r:id="rId280"/>
    <p:sldId id="2262" r:id="rId281"/>
    <p:sldId id="2198" r:id="rId282"/>
    <p:sldId id="2199" r:id="rId283"/>
    <p:sldId id="2200" r:id="rId284"/>
    <p:sldId id="2224" r:id="rId285"/>
    <p:sldId id="2201" r:id="rId286"/>
    <p:sldId id="2202" r:id="rId287"/>
    <p:sldId id="2203" r:id="rId288"/>
    <p:sldId id="2204" r:id="rId289"/>
    <p:sldId id="2205" r:id="rId290"/>
    <p:sldId id="2267" r:id="rId291"/>
    <p:sldId id="2263" r:id="rId292"/>
    <p:sldId id="2222" r:id="rId293"/>
    <p:sldId id="2209" r:id="rId294"/>
    <p:sldId id="2208" r:id="rId295"/>
    <p:sldId id="2210" r:id="rId296"/>
    <p:sldId id="2211" r:id="rId297"/>
    <p:sldId id="2212" r:id="rId298"/>
    <p:sldId id="2213" r:id="rId299"/>
    <p:sldId id="2264" r:id="rId300"/>
    <p:sldId id="2214" r:id="rId301"/>
    <p:sldId id="2223" r:id="rId302"/>
    <p:sldId id="2215" r:id="rId303"/>
    <p:sldId id="2216" r:id="rId304"/>
    <p:sldId id="2217" r:id="rId305"/>
    <p:sldId id="2218" r:id="rId306"/>
    <p:sldId id="2219" r:id="rId307"/>
    <p:sldId id="2220" r:id="rId30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2266"/>
            <p14:sldId id="463"/>
          </p14:sldIdLst>
        </p14:section>
        <p14:section name="Untitled Section" id="{C502D39B-7B0F-408B-9318-C54260733FCA}">
          <p14:sldIdLst>
            <p14:sldId id="1908"/>
            <p14:sldId id="1988"/>
            <p14:sldId id="2295"/>
            <p14:sldId id="1989"/>
            <p14:sldId id="1990"/>
            <p14:sldId id="1991"/>
            <p14:sldId id="1992"/>
            <p14:sldId id="2323"/>
            <p14:sldId id="2129"/>
            <p14:sldId id="1996"/>
            <p14:sldId id="1924"/>
            <p14:sldId id="1925"/>
            <p14:sldId id="2002"/>
            <p14:sldId id="1926"/>
            <p14:sldId id="1927"/>
            <p14:sldId id="1928"/>
            <p14:sldId id="1995"/>
            <p14:sldId id="2001"/>
            <p14:sldId id="1984"/>
            <p14:sldId id="1983"/>
            <p14:sldId id="2174"/>
            <p14:sldId id="1929"/>
            <p14:sldId id="2306"/>
            <p14:sldId id="2307"/>
            <p14:sldId id="2294"/>
            <p14:sldId id="2298"/>
            <p14:sldId id="1994"/>
            <p14:sldId id="2170"/>
            <p14:sldId id="1939"/>
            <p14:sldId id="1933"/>
            <p14:sldId id="1934"/>
            <p14:sldId id="1935"/>
            <p14:sldId id="1938"/>
            <p14:sldId id="1949"/>
            <p14:sldId id="1940"/>
            <p14:sldId id="1941"/>
            <p14:sldId id="1942"/>
            <p14:sldId id="2004"/>
            <p14:sldId id="1943"/>
            <p14:sldId id="2269"/>
            <p14:sldId id="1945"/>
            <p14:sldId id="1946"/>
            <p14:sldId id="1947"/>
            <p14:sldId id="1948"/>
            <p14:sldId id="1952"/>
            <p14:sldId id="1953"/>
            <p14:sldId id="1954"/>
            <p14:sldId id="1951"/>
            <p14:sldId id="1955"/>
            <p14:sldId id="2014"/>
            <p14:sldId id="2017"/>
            <p14:sldId id="2018"/>
            <p14:sldId id="2019"/>
            <p14:sldId id="2023"/>
            <p14:sldId id="2020"/>
            <p14:sldId id="2021"/>
            <p14:sldId id="2022"/>
            <p14:sldId id="2265"/>
            <p14:sldId id="2031"/>
            <p14:sldId id="2032"/>
            <p14:sldId id="1956"/>
            <p14:sldId id="1957"/>
            <p14:sldId id="2076"/>
            <p14:sldId id="2013"/>
            <p14:sldId id="2024"/>
            <p14:sldId id="2025"/>
            <p14:sldId id="2026"/>
            <p14:sldId id="2027"/>
            <p14:sldId id="2028"/>
            <p14:sldId id="2029"/>
            <p14:sldId id="2030"/>
            <p14:sldId id="2175"/>
            <p14:sldId id="2075"/>
            <p14:sldId id="2012"/>
            <p14:sldId id="2034"/>
            <p14:sldId id="2179"/>
            <p14:sldId id="2035"/>
            <p14:sldId id="2036"/>
            <p14:sldId id="2177"/>
            <p14:sldId id="2178"/>
            <p14:sldId id="2038"/>
            <p14:sldId id="2039"/>
            <p14:sldId id="2040"/>
            <p14:sldId id="2041"/>
            <p14:sldId id="2042"/>
            <p14:sldId id="2043"/>
            <p14:sldId id="2053"/>
            <p14:sldId id="2054"/>
            <p14:sldId id="2055"/>
            <p14:sldId id="2056"/>
            <p14:sldId id="2057"/>
            <p14:sldId id="2058"/>
            <p14:sldId id="2059"/>
            <p14:sldId id="2060"/>
            <p14:sldId id="2061"/>
            <p14:sldId id="2062"/>
            <p14:sldId id="2063"/>
            <p14:sldId id="2064"/>
            <p14:sldId id="2065"/>
            <p14:sldId id="2066"/>
            <p14:sldId id="2067"/>
            <p14:sldId id="2068"/>
            <p14:sldId id="2069"/>
            <p14:sldId id="2070"/>
            <p14:sldId id="2071"/>
            <p14:sldId id="2072"/>
            <p14:sldId id="2073"/>
            <p14:sldId id="2344"/>
            <p14:sldId id="2077"/>
            <p14:sldId id="2172"/>
            <p14:sldId id="2078"/>
            <p14:sldId id="2079"/>
            <p14:sldId id="2080"/>
            <p14:sldId id="2090"/>
            <p14:sldId id="2091"/>
            <p14:sldId id="2092"/>
            <p14:sldId id="2093"/>
            <p14:sldId id="2299"/>
            <p14:sldId id="2097"/>
            <p14:sldId id="2095"/>
            <p14:sldId id="2096"/>
            <p14:sldId id="1769"/>
            <p14:sldId id="1775"/>
            <p14:sldId id="2081"/>
            <p14:sldId id="1782"/>
            <p14:sldId id="1827"/>
            <p14:sldId id="2082"/>
            <p14:sldId id="1783"/>
            <p14:sldId id="2084"/>
            <p14:sldId id="2085"/>
            <p14:sldId id="2086"/>
            <p14:sldId id="2089"/>
            <p14:sldId id="2088"/>
            <p14:sldId id="2288"/>
            <p14:sldId id="1771"/>
            <p14:sldId id="2300"/>
            <p14:sldId id="1877"/>
            <p14:sldId id="1878"/>
            <p14:sldId id="1879"/>
            <p14:sldId id="2302"/>
            <p14:sldId id="2338"/>
            <p14:sldId id="2339"/>
            <p14:sldId id="1882"/>
            <p14:sldId id="2301"/>
            <p14:sldId id="1883"/>
            <p14:sldId id="1887"/>
            <p14:sldId id="1888"/>
            <p14:sldId id="1889"/>
            <p14:sldId id="1890"/>
            <p14:sldId id="1891"/>
            <p14:sldId id="2182"/>
            <p14:sldId id="2099"/>
            <p14:sldId id="2100"/>
            <p14:sldId id="2101"/>
            <p14:sldId id="2102"/>
            <p14:sldId id="2103"/>
            <p14:sldId id="2104"/>
            <p14:sldId id="1835"/>
            <p14:sldId id="1836"/>
            <p14:sldId id="2289"/>
            <p14:sldId id="2105"/>
            <p14:sldId id="2106"/>
            <p14:sldId id="2290"/>
            <p14:sldId id="2124"/>
            <p14:sldId id="2303"/>
            <p14:sldId id="2341"/>
            <p14:sldId id="2340"/>
            <p14:sldId id="2342"/>
            <p14:sldId id="2183"/>
            <p14:sldId id="2109"/>
            <p14:sldId id="2293"/>
            <p14:sldId id="1838"/>
            <p14:sldId id="2111"/>
            <p14:sldId id="2118"/>
            <p14:sldId id="2113"/>
            <p14:sldId id="2119"/>
            <p14:sldId id="2114"/>
            <p14:sldId id="1868"/>
            <p14:sldId id="1869"/>
            <p14:sldId id="1870"/>
            <p14:sldId id="1871"/>
            <p14:sldId id="1872"/>
            <p14:sldId id="1873"/>
            <p14:sldId id="1874"/>
            <p14:sldId id="1875"/>
            <p14:sldId id="1876"/>
            <p14:sldId id="2126"/>
            <p14:sldId id="2127"/>
            <p14:sldId id="1907"/>
            <p14:sldId id="2184"/>
            <p14:sldId id="2173"/>
            <p14:sldId id="2345"/>
            <p14:sldId id="2346"/>
            <p14:sldId id="2347"/>
            <p14:sldId id="2348"/>
            <p14:sldId id="2186"/>
            <p14:sldId id="1894"/>
            <p14:sldId id="1900"/>
            <p14:sldId id="1899"/>
            <p14:sldId id="2167"/>
            <p14:sldId id="2157"/>
            <p14:sldId id="2308"/>
            <p14:sldId id="2279"/>
            <p14:sldId id="2280"/>
            <p14:sldId id="2185"/>
            <p14:sldId id="2144"/>
            <p14:sldId id="2282"/>
            <p14:sldId id="2134"/>
            <p14:sldId id="2168"/>
            <p14:sldId id="2143"/>
            <p14:sldId id="2309"/>
            <p14:sldId id="2137"/>
            <p14:sldId id="2314"/>
            <p14:sldId id="2283"/>
            <p14:sldId id="2284"/>
            <p14:sldId id="2286"/>
            <p14:sldId id="2285"/>
            <p14:sldId id="2140"/>
            <p14:sldId id="2141"/>
            <p14:sldId id="2146"/>
            <p14:sldId id="2150"/>
            <p14:sldId id="2151"/>
            <p14:sldId id="2152"/>
            <p14:sldId id="2153"/>
            <p14:sldId id="2315"/>
            <p14:sldId id="2335"/>
            <p14:sldId id="2328"/>
            <p14:sldId id="2326"/>
            <p14:sldId id="2327"/>
            <p14:sldId id="2351"/>
            <p14:sldId id="2352"/>
            <p14:sldId id="2334"/>
            <p14:sldId id="2337"/>
            <p14:sldId id="2349"/>
            <p14:sldId id="2350"/>
            <p14:sldId id="2353"/>
            <p14:sldId id="2189"/>
            <p14:sldId id="2258"/>
            <p14:sldId id="2259"/>
            <p14:sldId id="2190"/>
            <p14:sldId id="2237"/>
            <p14:sldId id="2231"/>
            <p14:sldId id="2235"/>
            <p14:sldId id="2232"/>
            <p14:sldId id="2233"/>
            <p14:sldId id="2234"/>
            <p14:sldId id="2191"/>
            <p14:sldId id="2192"/>
            <p14:sldId id="2193"/>
            <p14:sldId id="2260"/>
            <p14:sldId id="2236"/>
            <p14:sldId id="2241"/>
            <p14:sldId id="2242"/>
            <p14:sldId id="2243"/>
            <p14:sldId id="2245"/>
            <p14:sldId id="2250"/>
            <p14:sldId id="2261"/>
            <p14:sldId id="2197"/>
            <p14:sldId id="2195"/>
            <p14:sldId id="2257"/>
            <p14:sldId id="2252"/>
            <p14:sldId id="2255"/>
            <p14:sldId id="2254"/>
            <p14:sldId id="2262"/>
            <p14:sldId id="2198"/>
            <p14:sldId id="2199"/>
            <p14:sldId id="2200"/>
            <p14:sldId id="2224"/>
            <p14:sldId id="2201"/>
            <p14:sldId id="2202"/>
            <p14:sldId id="2203"/>
            <p14:sldId id="2204"/>
            <p14:sldId id="2205"/>
            <p14:sldId id="2267"/>
            <p14:sldId id="2263"/>
            <p14:sldId id="2222"/>
            <p14:sldId id="2209"/>
            <p14:sldId id="2208"/>
            <p14:sldId id="2210"/>
            <p14:sldId id="2211"/>
            <p14:sldId id="2212"/>
            <p14:sldId id="2213"/>
            <p14:sldId id="2264"/>
            <p14:sldId id="2214"/>
            <p14:sldId id="2223"/>
            <p14:sldId id="2215"/>
            <p14:sldId id="2216"/>
            <p14:sldId id="2217"/>
            <p14:sldId id="2218"/>
            <p14:sldId id="2219"/>
            <p14:sldId id="22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6" userDrawn="1">
          <p15:clr>
            <a:srgbClr val="A4A3A4"/>
          </p15:clr>
        </p15:guide>
        <p15:guide id="2" orient="horz" pos="1848" userDrawn="1">
          <p15:clr>
            <a:srgbClr val="A4A3A4"/>
          </p15:clr>
        </p15:guide>
        <p15:guide id="3" orient="horz" pos="828" userDrawn="1">
          <p15:clr>
            <a:srgbClr val="A4A3A4"/>
          </p15:clr>
        </p15:guide>
        <p15:guide id="4" pos="4836" userDrawn="1">
          <p15:clr>
            <a:srgbClr val="A4A3A4"/>
          </p15:clr>
        </p15:guide>
        <p15:guide id="6" pos="527" userDrawn="1">
          <p15:clr>
            <a:srgbClr val="A4A3A4"/>
          </p15:clr>
        </p15:guide>
        <p15:guide id="7" pos="1831" userDrawn="1">
          <p15:clr>
            <a:srgbClr val="A4A3A4"/>
          </p15:clr>
        </p15:guide>
        <p15:guide id="8" pos="385" userDrawn="1">
          <p15:clr>
            <a:srgbClr val="A4A3A4"/>
          </p15:clr>
        </p15:guide>
        <p15:guide id="9" orient="horz" pos="2699" userDrawn="1">
          <p15:clr>
            <a:srgbClr val="A4A3A4"/>
          </p15:clr>
        </p15:guide>
        <p15:guide id="10" orient="horz" pos="544" userDrawn="1">
          <p15:clr>
            <a:srgbClr val="A4A3A4"/>
          </p15:clr>
        </p15:guide>
        <p15:guide id="11" orient="horz" pos="317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33CCCC"/>
    <a:srgbClr val="00FFCC"/>
    <a:srgbClr val="00B0F0"/>
    <a:srgbClr val="FF3F3F"/>
    <a:srgbClr val="0000FF"/>
    <a:srgbClr val="333399"/>
    <a:srgbClr val="2D2D8A"/>
    <a:srgbClr val="CCECFF"/>
    <a:srgbClr val="8FB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57" autoAdjust="0"/>
    <p:restoredTop sz="86321" autoAdjust="0"/>
  </p:normalViewPr>
  <p:slideViewPr>
    <p:cSldViewPr snapToObjects="1" showGuides="1">
      <p:cViewPr varScale="1">
        <p:scale>
          <a:sx n="66" d="100"/>
          <a:sy n="66" d="100"/>
        </p:scale>
        <p:origin x="820" y="32"/>
      </p:cViewPr>
      <p:guideLst>
        <p:guide orient="horz" pos="176"/>
        <p:guide orient="horz" pos="1848"/>
        <p:guide orient="horz" pos="828"/>
        <p:guide pos="4836"/>
        <p:guide pos="527"/>
        <p:guide pos="1831"/>
        <p:guide pos="385"/>
        <p:guide orient="horz" pos="2699"/>
        <p:guide orient="horz" pos="544"/>
        <p:guide orient="horz" pos="317"/>
        <p:guide pos="187"/>
        <p:guide pos="73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3" d="2"/>
        <a:sy n="3" d="2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99" Type="http://schemas.openxmlformats.org/officeDocument/2006/relationships/slide" Target="slides/slide284.xml"/><Relationship Id="rId21" Type="http://schemas.openxmlformats.org/officeDocument/2006/relationships/slide" Target="slides/slide6.xml"/><Relationship Id="rId63" Type="http://schemas.openxmlformats.org/officeDocument/2006/relationships/slide" Target="slides/slide48.xml"/><Relationship Id="rId159" Type="http://schemas.openxmlformats.org/officeDocument/2006/relationships/slide" Target="slides/slide144.xml"/><Relationship Id="rId170" Type="http://schemas.openxmlformats.org/officeDocument/2006/relationships/slide" Target="slides/slide155.xml"/><Relationship Id="rId226" Type="http://schemas.openxmlformats.org/officeDocument/2006/relationships/slide" Target="slides/slide211.xml"/><Relationship Id="rId268" Type="http://schemas.openxmlformats.org/officeDocument/2006/relationships/slide" Target="slides/slide253.xml"/><Relationship Id="rId32" Type="http://schemas.openxmlformats.org/officeDocument/2006/relationships/slide" Target="slides/slide17.xml"/><Relationship Id="rId74" Type="http://schemas.openxmlformats.org/officeDocument/2006/relationships/slide" Target="slides/slide59.xml"/><Relationship Id="rId128" Type="http://schemas.openxmlformats.org/officeDocument/2006/relationships/slide" Target="slides/slide113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66.xml"/><Relationship Id="rId237" Type="http://schemas.openxmlformats.org/officeDocument/2006/relationships/slide" Target="slides/slide222.xml"/><Relationship Id="rId279" Type="http://schemas.openxmlformats.org/officeDocument/2006/relationships/slide" Target="slides/slide264.xml"/><Relationship Id="rId43" Type="http://schemas.openxmlformats.org/officeDocument/2006/relationships/slide" Target="slides/slide28.xml"/><Relationship Id="rId139" Type="http://schemas.openxmlformats.org/officeDocument/2006/relationships/slide" Target="slides/slide124.xml"/><Relationship Id="rId290" Type="http://schemas.openxmlformats.org/officeDocument/2006/relationships/slide" Target="slides/slide275.xml"/><Relationship Id="rId304" Type="http://schemas.openxmlformats.org/officeDocument/2006/relationships/slide" Target="slides/slide289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92" Type="http://schemas.openxmlformats.org/officeDocument/2006/relationships/slide" Target="slides/slide177.xml"/><Relationship Id="rId206" Type="http://schemas.openxmlformats.org/officeDocument/2006/relationships/slide" Target="slides/slide191.xml"/><Relationship Id="rId248" Type="http://schemas.openxmlformats.org/officeDocument/2006/relationships/slide" Target="slides/slide233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93.xml"/><Relationship Id="rId54" Type="http://schemas.openxmlformats.org/officeDocument/2006/relationships/slide" Target="slides/slide39.xml"/><Relationship Id="rId96" Type="http://schemas.openxmlformats.org/officeDocument/2006/relationships/slide" Target="slides/slide81.xml"/><Relationship Id="rId161" Type="http://schemas.openxmlformats.org/officeDocument/2006/relationships/slide" Target="slides/slide146.xml"/><Relationship Id="rId217" Type="http://schemas.openxmlformats.org/officeDocument/2006/relationships/slide" Target="slides/slide202.xml"/><Relationship Id="rId259" Type="http://schemas.openxmlformats.org/officeDocument/2006/relationships/slide" Target="slides/slide244.xml"/><Relationship Id="rId23" Type="http://schemas.openxmlformats.org/officeDocument/2006/relationships/slide" Target="slides/slide8.xml"/><Relationship Id="rId119" Type="http://schemas.openxmlformats.org/officeDocument/2006/relationships/slide" Target="slides/slide104.xml"/><Relationship Id="rId270" Type="http://schemas.openxmlformats.org/officeDocument/2006/relationships/slide" Target="slides/slide255.xml"/><Relationship Id="rId65" Type="http://schemas.openxmlformats.org/officeDocument/2006/relationships/slide" Target="slides/slide50.xml"/><Relationship Id="rId130" Type="http://schemas.openxmlformats.org/officeDocument/2006/relationships/slide" Target="slides/slide115.xml"/><Relationship Id="rId172" Type="http://schemas.openxmlformats.org/officeDocument/2006/relationships/slide" Target="slides/slide157.xml"/><Relationship Id="rId193" Type="http://schemas.openxmlformats.org/officeDocument/2006/relationships/slide" Target="slides/slide178.xml"/><Relationship Id="rId207" Type="http://schemas.openxmlformats.org/officeDocument/2006/relationships/slide" Target="slides/slide192.xml"/><Relationship Id="rId228" Type="http://schemas.openxmlformats.org/officeDocument/2006/relationships/slide" Target="slides/slide213.xml"/><Relationship Id="rId249" Type="http://schemas.openxmlformats.org/officeDocument/2006/relationships/slide" Target="slides/slide234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4.xml"/><Relationship Id="rId260" Type="http://schemas.openxmlformats.org/officeDocument/2006/relationships/slide" Target="slides/slide245.xml"/><Relationship Id="rId281" Type="http://schemas.openxmlformats.org/officeDocument/2006/relationships/slide" Target="slides/slide266.xml"/><Relationship Id="rId34" Type="http://schemas.openxmlformats.org/officeDocument/2006/relationships/slide" Target="slides/slide19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20" Type="http://schemas.openxmlformats.org/officeDocument/2006/relationships/slide" Target="slides/slide105.xml"/><Relationship Id="rId141" Type="http://schemas.openxmlformats.org/officeDocument/2006/relationships/slide" Target="slides/slide126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47.xml"/><Relationship Id="rId183" Type="http://schemas.openxmlformats.org/officeDocument/2006/relationships/slide" Target="slides/slide168.xml"/><Relationship Id="rId218" Type="http://schemas.openxmlformats.org/officeDocument/2006/relationships/slide" Target="slides/slide203.xml"/><Relationship Id="rId239" Type="http://schemas.openxmlformats.org/officeDocument/2006/relationships/slide" Target="slides/slide224.xml"/><Relationship Id="rId250" Type="http://schemas.openxmlformats.org/officeDocument/2006/relationships/slide" Target="slides/slide235.xml"/><Relationship Id="rId271" Type="http://schemas.openxmlformats.org/officeDocument/2006/relationships/slide" Target="slides/slide256.xml"/><Relationship Id="rId292" Type="http://schemas.openxmlformats.org/officeDocument/2006/relationships/slide" Target="slides/slide277.xml"/><Relationship Id="rId306" Type="http://schemas.openxmlformats.org/officeDocument/2006/relationships/slide" Target="slides/slide291.xml"/><Relationship Id="rId24" Type="http://schemas.openxmlformats.org/officeDocument/2006/relationships/slide" Target="slides/slide9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31" Type="http://schemas.openxmlformats.org/officeDocument/2006/relationships/slide" Target="slides/slide116.xml"/><Relationship Id="rId152" Type="http://schemas.openxmlformats.org/officeDocument/2006/relationships/slide" Target="slides/slide137.xml"/><Relationship Id="rId173" Type="http://schemas.openxmlformats.org/officeDocument/2006/relationships/slide" Target="slides/slide158.xml"/><Relationship Id="rId194" Type="http://schemas.openxmlformats.org/officeDocument/2006/relationships/slide" Target="slides/slide179.xml"/><Relationship Id="rId208" Type="http://schemas.openxmlformats.org/officeDocument/2006/relationships/slide" Target="slides/slide193.xml"/><Relationship Id="rId229" Type="http://schemas.openxmlformats.org/officeDocument/2006/relationships/slide" Target="slides/slide214.xml"/><Relationship Id="rId240" Type="http://schemas.openxmlformats.org/officeDocument/2006/relationships/slide" Target="slides/slide225.xml"/><Relationship Id="rId261" Type="http://schemas.openxmlformats.org/officeDocument/2006/relationships/slide" Target="slides/slide246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282" Type="http://schemas.openxmlformats.org/officeDocument/2006/relationships/slide" Target="slides/slide267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184" Type="http://schemas.openxmlformats.org/officeDocument/2006/relationships/slide" Target="slides/slide169.xml"/><Relationship Id="rId219" Type="http://schemas.openxmlformats.org/officeDocument/2006/relationships/slide" Target="slides/slide204.xml"/><Relationship Id="rId230" Type="http://schemas.openxmlformats.org/officeDocument/2006/relationships/slide" Target="slides/slide215.xml"/><Relationship Id="rId251" Type="http://schemas.openxmlformats.org/officeDocument/2006/relationships/slide" Target="slides/slide236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272" Type="http://schemas.openxmlformats.org/officeDocument/2006/relationships/slide" Target="slides/slide257.xml"/><Relationship Id="rId293" Type="http://schemas.openxmlformats.org/officeDocument/2006/relationships/slide" Target="slides/slide278.xml"/><Relationship Id="rId307" Type="http://schemas.openxmlformats.org/officeDocument/2006/relationships/slide" Target="slides/slide292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slide" Target="slides/slide159.xml"/><Relationship Id="rId195" Type="http://schemas.openxmlformats.org/officeDocument/2006/relationships/slide" Target="slides/slide180.xml"/><Relationship Id="rId209" Type="http://schemas.openxmlformats.org/officeDocument/2006/relationships/slide" Target="slides/slide194.xml"/><Relationship Id="rId220" Type="http://schemas.openxmlformats.org/officeDocument/2006/relationships/slide" Target="slides/slide205.xml"/><Relationship Id="rId241" Type="http://schemas.openxmlformats.org/officeDocument/2006/relationships/slide" Target="slides/slide22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262" Type="http://schemas.openxmlformats.org/officeDocument/2006/relationships/slide" Target="slides/slide247.xml"/><Relationship Id="rId283" Type="http://schemas.openxmlformats.org/officeDocument/2006/relationships/slide" Target="slides/slide268.xml"/><Relationship Id="rId78" Type="http://schemas.openxmlformats.org/officeDocument/2006/relationships/slide" Target="slides/slide63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64" Type="http://schemas.openxmlformats.org/officeDocument/2006/relationships/slide" Target="slides/slide149.xml"/><Relationship Id="rId185" Type="http://schemas.openxmlformats.org/officeDocument/2006/relationships/slide" Target="slides/slide170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95.xml"/><Relationship Id="rId26" Type="http://schemas.openxmlformats.org/officeDocument/2006/relationships/slide" Target="slides/slide11.xml"/><Relationship Id="rId231" Type="http://schemas.openxmlformats.org/officeDocument/2006/relationships/slide" Target="slides/slide216.xml"/><Relationship Id="rId252" Type="http://schemas.openxmlformats.org/officeDocument/2006/relationships/slide" Target="slides/slide237.xml"/><Relationship Id="rId273" Type="http://schemas.openxmlformats.org/officeDocument/2006/relationships/slide" Target="slides/slide258.xml"/><Relationship Id="rId294" Type="http://schemas.openxmlformats.org/officeDocument/2006/relationships/slide" Target="slides/slide279.xml"/><Relationship Id="rId308" Type="http://schemas.openxmlformats.org/officeDocument/2006/relationships/slide" Target="slides/slide293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54" Type="http://schemas.openxmlformats.org/officeDocument/2006/relationships/slide" Target="slides/slide139.xml"/><Relationship Id="rId175" Type="http://schemas.openxmlformats.org/officeDocument/2006/relationships/slide" Target="slides/slide160.xml"/><Relationship Id="rId196" Type="http://schemas.openxmlformats.org/officeDocument/2006/relationships/slide" Target="slides/slide181.xml"/><Relationship Id="rId200" Type="http://schemas.openxmlformats.org/officeDocument/2006/relationships/slide" Target="slides/slide185.xml"/><Relationship Id="rId16" Type="http://schemas.openxmlformats.org/officeDocument/2006/relationships/slide" Target="slides/slide1.xml"/><Relationship Id="rId221" Type="http://schemas.openxmlformats.org/officeDocument/2006/relationships/slide" Target="slides/slide206.xml"/><Relationship Id="rId242" Type="http://schemas.openxmlformats.org/officeDocument/2006/relationships/slide" Target="slides/slide227.xml"/><Relationship Id="rId263" Type="http://schemas.openxmlformats.org/officeDocument/2006/relationships/slide" Target="slides/slide248.xml"/><Relationship Id="rId284" Type="http://schemas.openxmlformats.org/officeDocument/2006/relationships/slide" Target="slides/slide269.xml"/><Relationship Id="rId37" Type="http://schemas.openxmlformats.org/officeDocument/2006/relationships/slide" Target="slides/slide22.xml"/><Relationship Id="rId58" Type="http://schemas.openxmlformats.org/officeDocument/2006/relationships/slide" Target="slides/slide43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44" Type="http://schemas.openxmlformats.org/officeDocument/2006/relationships/slide" Target="slides/slide129.xml"/><Relationship Id="rId90" Type="http://schemas.openxmlformats.org/officeDocument/2006/relationships/slide" Target="slides/slide75.xml"/><Relationship Id="rId165" Type="http://schemas.openxmlformats.org/officeDocument/2006/relationships/slide" Target="slides/slide150.xml"/><Relationship Id="rId186" Type="http://schemas.openxmlformats.org/officeDocument/2006/relationships/slide" Target="slides/slide171.xml"/><Relationship Id="rId211" Type="http://schemas.openxmlformats.org/officeDocument/2006/relationships/slide" Target="slides/slide196.xml"/><Relationship Id="rId232" Type="http://schemas.openxmlformats.org/officeDocument/2006/relationships/slide" Target="slides/slide217.xml"/><Relationship Id="rId253" Type="http://schemas.openxmlformats.org/officeDocument/2006/relationships/slide" Target="slides/slide238.xml"/><Relationship Id="rId274" Type="http://schemas.openxmlformats.org/officeDocument/2006/relationships/slide" Target="slides/slide259.xml"/><Relationship Id="rId295" Type="http://schemas.openxmlformats.org/officeDocument/2006/relationships/slide" Target="slides/slide280.xml"/><Relationship Id="rId309" Type="http://schemas.openxmlformats.org/officeDocument/2006/relationships/notesMaster" Target="notesMasters/notesMaster1.xml"/><Relationship Id="rId27" Type="http://schemas.openxmlformats.org/officeDocument/2006/relationships/slide" Target="slides/slide12.xml"/><Relationship Id="rId48" Type="http://schemas.openxmlformats.org/officeDocument/2006/relationships/slide" Target="slides/slide33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34" Type="http://schemas.openxmlformats.org/officeDocument/2006/relationships/slide" Target="slides/slide119.xml"/><Relationship Id="rId80" Type="http://schemas.openxmlformats.org/officeDocument/2006/relationships/slide" Target="slides/slide65.xml"/><Relationship Id="rId155" Type="http://schemas.openxmlformats.org/officeDocument/2006/relationships/slide" Target="slides/slide140.xml"/><Relationship Id="rId176" Type="http://schemas.openxmlformats.org/officeDocument/2006/relationships/slide" Target="slides/slide161.xml"/><Relationship Id="rId197" Type="http://schemas.openxmlformats.org/officeDocument/2006/relationships/slide" Target="slides/slide182.xml"/><Relationship Id="rId201" Type="http://schemas.openxmlformats.org/officeDocument/2006/relationships/slide" Target="slides/slide186.xml"/><Relationship Id="rId222" Type="http://schemas.openxmlformats.org/officeDocument/2006/relationships/slide" Target="slides/slide207.xml"/><Relationship Id="rId243" Type="http://schemas.openxmlformats.org/officeDocument/2006/relationships/slide" Target="slides/slide228.xml"/><Relationship Id="rId264" Type="http://schemas.openxmlformats.org/officeDocument/2006/relationships/slide" Target="slides/slide249.xml"/><Relationship Id="rId285" Type="http://schemas.openxmlformats.org/officeDocument/2006/relationships/slide" Target="slides/slide270.xml"/><Relationship Id="rId17" Type="http://schemas.openxmlformats.org/officeDocument/2006/relationships/slide" Target="slides/slide2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24" Type="http://schemas.openxmlformats.org/officeDocument/2006/relationships/slide" Target="slides/slide109.xml"/><Relationship Id="rId310" Type="http://schemas.openxmlformats.org/officeDocument/2006/relationships/presProps" Target="presProps.xml"/><Relationship Id="rId70" Type="http://schemas.openxmlformats.org/officeDocument/2006/relationships/slide" Target="slides/slide55.xml"/><Relationship Id="rId91" Type="http://schemas.openxmlformats.org/officeDocument/2006/relationships/slide" Target="slides/slide76.xml"/><Relationship Id="rId145" Type="http://schemas.openxmlformats.org/officeDocument/2006/relationships/slide" Target="slides/slide130.xml"/><Relationship Id="rId166" Type="http://schemas.openxmlformats.org/officeDocument/2006/relationships/slide" Target="slides/slide151.xml"/><Relationship Id="rId187" Type="http://schemas.openxmlformats.org/officeDocument/2006/relationships/slide" Target="slides/slide17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97.xml"/><Relationship Id="rId233" Type="http://schemas.openxmlformats.org/officeDocument/2006/relationships/slide" Target="slides/slide218.xml"/><Relationship Id="rId254" Type="http://schemas.openxmlformats.org/officeDocument/2006/relationships/slide" Target="slides/slide239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275" Type="http://schemas.openxmlformats.org/officeDocument/2006/relationships/slide" Target="slides/slide260.xml"/><Relationship Id="rId296" Type="http://schemas.openxmlformats.org/officeDocument/2006/relationships/slide" Target="slides/slide281.xml"/><Relationship Id="rId300" Type="http://schemas.openxmlformats.org/officeDocument/2006/relationships/slide" Target="slides/slide285.xml"/><Relationship Id="rId60" Type="http://schemas.openxmlformats.org/officeDocument/2006/relationships/slide" Target="slides/slide45.xml"/><Relationship Id="rId81" Type="http://schemas.openxmlformats.org/officeDocument/2006/relationships/slide" Target="slides/slide66.xml"/><Relationship Id="rId135" Type="http://schemas.openxmlformats.org/officeDocument/2006/relationships/slide" Target="slides/slide120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98" Type="http://schemas.openxmlformats.org/officeDocument/2006/relationships/slide" Target="slides/slide183.xml"/><Relationship Id="rId202" Type="http://schemas.openxmlformats.org/officeDocument/2006/relationships/slide" Target="slides/slide187.xml"/><Relationship Id="rId223" Type="http://schemas.openxmlformats.org/officeDocument/2006/relationships/slide" Target="slides/slide208.xml"/><Relationship Id="rId244" Type="http://schemas.openxmlformats.org/officeDocument/2006/relationships/slide" Target="slides/slide229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265" Type="http://schemas.openxmlformats.org/officeDocument/2006/relationships/slide" Target="slides/slide250.xml"/><Relationship Id="rId286" Type="http://schemas.openxmlformats.org/officeDocument/2006/relationships/slide" Target="slides/slide271.xml"/><Relationship Id="rId50" Type="http://schemas.openxmlformats.org/officeDocument/2006/relationships/slide" Target="slides/slide35.xml"/><Relationship Id="rId104" Type="http://schemas.openxmlformats.org/officeDocument/2006/relationships/slide" Target="slides/slide89.xml"/><Relationship Id="rId125" Type="http://schemas.openxmlformats.org/officeDocument/2006/relationships/slide" Target="slides/slide110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Relationship Id="rId311" Type="http://schemas.openxmlformats.org/officeDocument/2006/relationships/viewProps" Target="viewProps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13" Type="http://schemas.openxmlformats.org/officeDocument/2006/relationships/slide" Target="slides/slide198.xml"/><Relationship Id="rId234" Type="http://schemas.openxmlformats.org/officeDocument/2006/relationships/slide" Target="slides/slide21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55" Type="http://schemas.openxmlformats.org/officeDocument/2006/relationships/slide" Target="slides/slide240.xml"/><Relationship Id="rId276" Type="http://schemas.openxmlformats.org/officeDocument/2006/relationships/slide" Target="slides/slide261.xml"/><Relationship Id="rId297" Type="http://schemas.openxmlformats.org/officeDocument/2006/relationships/slide" Target="slides/slide282.xml"/><Relationship Id="rId40" Type="http://schemas.openxmlformats.org/officeDocument/2006/relationships/slide" Target="slides/slide25.xml"/><Relationship Id="rId115" Type="http://schemas.openxmlformats.org/officeDocument/2006/relationships/slide" Target="slides/slide100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301" Type="http://schemas.openxmlformats.org/officeDocument/2006/relationships/slide" Target="slides/slide286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9" Type="http://schemas.openxmlformats.org/officeDocument/2006/relationships/slide" Target="slides/slide184.xml"/><Relationship Id="rId203" Type="http://schemas.openxmlformats.org/officeDocument/2006/relationships/slide" Target="slides/slide188.xml"/><Relationship Id="rId19" Type="http://schemas.openxmlformats.org/officeDocument/2006/relationships/slide" Target="slides/slide4.xml"/><Relationship Id="rId224" Type="http://schemas.openxmlformats.org/officeDocument/2006/relationships/slide" Target="slides/slide209.xml"/><Relationship Id="rId245" Type="http://schemas.openxmlformats.org/officeDocument/2006/relationships/slide" Target="slides/slide230.xml"/><Relationship Id="rId266" Type="http://schemas.openxmlformats.org/officeDocument/2006/relationships/slide" Target="slides/slide251.xml"/><Relationship Id="rId287" Type="http://schemas.openxmlformats.org/officeDocument/2006/relationships/slide" Target="slides/slide272.xml"/><Relationship Id="rId30" Type="http://schemas.openxmlformats.org/officeDocument/2006/relationships/slide" Target="slides/slide1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312" Type="http://schemas.openxmlformats.org/officeDocument/2006/relationships/theme" Target="theme/theme1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189" Type="http://schemas.openxmlformats.org/officeDocument/2006/relationships/slide" Target="slides/slide17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99.xml"/><Relationship Id="rId235" Type="http://schemas.openxmlformats.org/officeDocument/2006/relationships/slide" Target="slides/slide220.xml"/><Relationship Id="rId256" Type="http://schemas.openxmlformats.org/officeDocument/2006/relationships/slide" Target="slides/slide241.xml"/><Relationship Id="rId277" Type="http://schemas.openxmlformats.org/officeDocument/2006/relationships/slide" Target="slides/slide262.xml"/><Relationship Id="rId298" Type="http://schemas.openxmlformats.org/officeDocument/2006/relationships/slide" Target="slides/slide283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302" Type="http://schemas.openxmlformats.org/officeDocument/2006/relationships/slide" Target="slides/slide287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179" Type="http://schemas.openxmlformats.org/officeDocument/2006/relationships/slide" Target="slides/slide164.xml"/><Relationship Id="rId190" Type="http://schemas.openxmlformats.org/officeDocument/2006/relationships/slide" Target="slides/slide175.xml"/><Relationship Id="rId204" Type="http://schemas.openxmlformats.org/officeDocument/2006/relationships/slide" Target="slides/slide189.xml"/><Relationship Id="rId225" Type="http://schemas.openxmlformats.org/officeDocument/2006/relationships/slide" Target="slides/slide210.xml"/><Relationship Id="rId246" Type="http://schemas.openxmlformats.org/officeDocument/2006/relationships/slide" Target="slides/slide231.xml"/><Relationship Id="rId267" Type="http://schemas.openxmlformats.org/officeDocument/2006/relationships/slide" Target="slides/slide252.xml"/><Relationship Id="rId288" Type="http://schemas.openxmlformats.org/officeDocument/2006/relationships/slide" Target="slides/slide273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31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94" Type="http://schemas.openxmlformats.org/officeDocument/2006/relationships/slide" Target="slides/slide79.xml"/><Relationship Id="rId148" Type="http://schemas.openxmlformats.org/officeDocument/2006/relationships/slide" Target="slides/slide133.xml"/><Relationship Id="rId169" Type="http://schemas.openxmlformats.org/officeDocument/2006/relationships/slide" Target="slides/slide154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65.xml"/><Relationship Id="rId215" Type="http://schemas.openxmlformats.org/officeDocument/2006/relationships/slide" Target="slides/slide200.xml"/><Relationship Id="rId236" Type="http://schemas.openxmlformats.org/officeDocument/2006/relationships/slide" Target="slides/slide221.xml"/><Relationship Id="rId257" Type="http://schemas.openxmlformats.org/officeDocument/2006/relationships/slide" Target="slides/slide242.xml"/><Relationship Id="rId278" Type="http://schemas.openxmlformats.org/officeDocument/2006/relationships/slide" Target="slides/slide263.xml"/><Relationship Id="rId303" Type="http://schemas.openxmlformats.org/officeDocument/2006/relationships/slide" Target="slides/slide288.xml"/><Relationship Id="rId42" Type="http://schemas.openxmlformats.org/officeDocument/2006/relationships/slide" Target="slides/slide27.xml"/><Relationship Id="rId84" Type="http://schemas.openxmlformats.org/officeDocument/2006/relationships/slide" Target="slides/slide69.xml"/><Relationship Id="rId138" Type="http://schemas.openxmlformats.org/officeDocument/2006/relationships/slide" Target="slides/slide123.xml"/><Relationship Id="rId191" Type="http://schemas.openxmlformats.org/officeDocument/2006/relationships/slide" Target="slides/slide176.xml"/><Relationship Id="rId205" Type="http://schemas.openxmlformats.org/officeDocument/2006/relationships/slide" Target="slides/slide190.xml"/><Relationship Id="rId247" Type="http://schemas.openxmlformats.org/officeDocument/2006/relationships/slide" Target="slides/slide232.xml"/><Relationship Id="rId107" Type="http://schemas.openxmlformats.org/officeDocument/2006/relationships/slide" Target="slides/slide92.xml"/><Relationship Id="rId289" Type="http://schemas.openxmlformats.org/officeDocument/2006/relationships/slide" Target="slides/slide274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38.xml"/><Relationship Id="rId149" Type="http://schemas.openxmlformats.org/officeDocument/2006/relationships/slide" Target="slides/slide134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216" Type="http://schemas.openxmlformats.org/officeDocument/2006/relationships/slide" Target="slides/slide201.xml"/><Relationship Id="rId258" Type="http://schemas.openxmlformats.org/officeDocument/2006/relationships/slide" Target="slides/slide243.xml"/><Relationship Id="rId22" Type="http://schemas.openxmlformats.org/officeDocument/2006/relationships/slide" Target="slides/slide7.xml"/><Relationship Id="rId64" Type="http://schemas.openxmlformats.org/officeDocument/2006/relationships/slide" Target="slides/slide49.xml"/><Relationship Id="rId118" Type="http://schemas.openxmlformats.org/officeDocument/2006/relationships/slide" Target="slides/slide103.xml"/><Relationship Id="rId171" Type="http://schemas.openxmlformats.org/officeDocument/2006/relationships/slide" Target="slides/slide156.xml"/><Relationship Id="rId227" Type="http://schemas.openxmlformats.org/officeDocument/2006/relationships/slide" Target="slides/slide212.xml"/><Relationship Id="rId269" Type="http://schemas.openxmlformats.org/officeDocument/2006/relationships/slide" Target="slides/slide254.xml"/><Relationship Id="rId33" Type="http://schemas.openxmlformats.org/officeDocument/2006/relationships/slide" Target="slides/slide18.xml"/><Relationship Id="rId129" Type="http://schemas.openxmlformats.org/officeDocument/2006/relationships/slide" Target="slides/slide114.xml"/><Relationship Id="rId280" Type="http://schemas.openxmlformats.org/officeDocument/2006/relationships/slide" Target="slides/slide265.xml"/><Relationship Id="rId75" Type="http://schemas.openxmlformats.org/officeDocument/2006/relationships/slide" Target="slides/slide60.xml"/><Relationship Id="rId140" Type="http://schemas.openxmlformats.org/officeDocument/2006/relationships/slide" Target="slides/slide125.xml"/><Relationship Id="rId182" Type="http://schemas.openxmlformats.org/officeDocument/2006/relationships/slide" Target="slides/slide167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23.xml"/><Relationship Id="rId291" Type="http://schemas.openxmlformats.org/officeDocument/2006/relationships/slide" Target="slides/slide276.xml"/><Relationship Id="rId305" Type="http://schemas.openxmlformats.org/officeDocument/2006/relationships/slide" Target="slides/slide290.xml"/><Relationship Id="rId44" Type="http://schemas.openxmlformats.org/officeDocument/2006/relationships/slide" Target="slides/slide29.xml"/><Relationship Id="rId86" Type="http://schemas.openxmlformats.org/officeDocument/2006/relationships/slide" Target="slides/slide71.xml"/><Relationship Id="rId151" Type="http://schemas.openxmlformats.org/officeDocument/2006/relationships/slide" Target="slides/slide1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7713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8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28583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7" y="9428583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199288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800654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454427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868167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303893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191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191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682606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328544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198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198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742527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184901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222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222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434612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267648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456380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239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43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64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298" indent="-282807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227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718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6209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D2BD-F4F7-405A-946A-C52E8DF3E1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36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536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389" y="4715496"/>
            <a:ext cx="5436897" cy="44642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124488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24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259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88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05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277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77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525046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875627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203761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468533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664772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853539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77731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500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440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96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393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785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030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82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62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967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6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615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508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272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560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457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438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314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612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539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8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168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08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529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875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439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24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82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44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129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0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028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53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066B4-BD23-4447-8031-B78C4CD997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258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ECA2A-7D6A-41E0-AF7A-A27EA842D3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855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BE1E-3072-45D7-90C1-26DC068F2F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825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AF80C-8644-416E-A08D-5AFC793047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744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B1351-0E73-4DF0-A4EF-BEC167556B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587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498D3-5BBD-4A61-ABB7-66CEECDC28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215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9C0E8-5F76-4872-894B-5FAD4AB65B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257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2CCD2-21E3-485F-A8D8-BC84621361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6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BCD81-3128-45D7-BE00-1F08E96754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992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2B668-F32B-432E-9A5B-573960636E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584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CD7E1-B434-4502-8756-505E6F9A2F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6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0D152-BA33-4B96-BACC-021488EB7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372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E2F02-CA17-4DD7-880D-85DC48D21F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402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E74AF-AB51-44F5-90CE-7ADA5C49EF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73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A4ED3-452F-4ECE-89C3-1443E60FEB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938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F083A-7C0B-4103-97B7-1366005CD2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428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7D65-54E2-4C3D-B5B5-AC35A48B7F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844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20F9A-EA3E-47F3-943B-AE34750B45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90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33C43-BF0F-40D2-9DB5-0C89A1EC51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880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46E4-5429-450B-BE00-AB5AF11EE0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082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AB98E-0A90-4E16-90AA-134608177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294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639BE-3CC1-4A9B-8155-A38BBF8024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593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414A6-A215-49BE-989A-8F4BBFC145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956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DA00-5724-482E-9B78-E38D362956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543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2CCC4-ADB2-4590-874B-C26C275DE8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2496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F78E-89F7-4F0F-AD65-5B548D51F5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710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32FD-4418-4278-A2DD-BE3BF810BB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335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87B31-DD52-4730-BEB9-A1A9546AC9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01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9EBE-B209-44D5-96D1-FF86A9486D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253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225F5-82A6-4D66-B6F8-297F4350FD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934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86923-60A7-4351-BC32-481D5E6358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145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CBD4D-D8AB-4DD4-9D93-111C645567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990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B5751-9C19-4E84-AF42-E80454FA24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420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950B-8129-46C0-887B-85D158B07D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916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84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838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79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14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822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718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366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646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82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726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336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609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2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64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79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79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4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84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39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04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03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80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0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0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78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2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2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8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21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26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20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41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92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87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30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BED6C-E9ED-422D-B6E1-23D9D9F23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245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0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9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69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86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11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23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7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66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37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0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0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0DAD6-9CE3-4454-B5BF-041EB25A3F8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67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672B-4EE8-4FAA-A39F-23753E3C5E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90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9E8E-0ACE-4EAB-91DE-5DCBB1890A5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00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14D30-F8FC-4F9E-A9A8-24E16EAB431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22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55D5B-1E79-42EC-B1FE-41D5C5612AE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10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BFC0-7B3E-43B3-A874-C6820D24D47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08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8CADB-19C2-46D1-B601-DE6C69392C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24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E16E9-F49D-4CF5-996D-0F7FE60B462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5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A596-4BF0-43FF-AFBD-49A5F3D47EE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966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C72BA-2BEF-4F79-953A-33A7472180C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0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EDFB-3B3B-4D6E-9B41-204A399314F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662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88DA-3E88-47B4-9C39-18122A035CB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4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703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565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47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455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73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69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712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0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06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823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18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09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F5BED-4FE8-4FD4-A19C-067844AB6A2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204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63725-936F-43ED-86E7-AD54CE8CB13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956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A57D-8611-446B-BEA2-0EABE992858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106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DFC4A-3FEC-4DAF-B582-61157BC8EF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254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AF803-A6E6-4FB3-916B-D3A0FE289A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12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8460B-2401-42E9-A171-D2BFAF73409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3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B3C3D-53FA-46E9-9328-464A20C5F5E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229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08B1-9F09-4527-BB35-686B0DB0E34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274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E3F59-5DF4-47B9-9386-04EC2666668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69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25298-3260-484B-992B-7A8CEC8E1D2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901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C5285-534F-44FB-847F-156B4DFDE9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45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2DB82-8963-4B43-8472-1AE928F66EE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546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804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148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15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7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50FC77-3E20-45D2-AA49-865EEACCE5D6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9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BDF75B-F83F-43B5-91B9-3CCAD0D97852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0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E9C87-0357-48BC-8E85-840353AF9840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0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3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2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4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 smtClean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5CE3D2-633A-4BF4-B6C1-E38D29D51E68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7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7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EE970B-FD1A-47EA-8D5F-B5885427A9E1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7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14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4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8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3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5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5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5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1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1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8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4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144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144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4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4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8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6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images.anandtech.com/doci/5831/Screen%20Shot%202012-05-14%20at%2010.39.06%20PM.png" TargetMode="External"/><Relationship Id="rId1" Type="http://schemas.openxmlformats.org/officeDocument/2006/relationships/slideLayout" Target="../slideLayouts/slideLayout156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4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44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4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8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9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3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9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9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9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9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09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8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3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9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9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9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9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9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9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9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09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0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4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303875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endParaRPr lang="en-US" altLang="en-US" dirty="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Sima</a:t>
            </a:r>
          </a:p>
          <a:p>
            <a:pPr eaLnBrk="1" hangingPunct="1">
              <a:spcAft>
                <a:spcPct val="50000"/>
              </a:spcAft>
            </a:pPr>
            <a:endParaRPr lang="en-US" altLang="en-US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November 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8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(Ver. 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1.3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20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3935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  <a:defRPr/>
            </a:pPr>
            <a:r>
              <a:rPr lang="en-US" altLang="en-US" sz="3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Client processors - 6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Power management</a:t>
            </a:r>
            <a:endParaRPr lang="en-US" altLang="en-US" sz="3400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7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5b)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888" y="513507"/>
            <a:ext cx="462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notion of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cTDP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(configurable TDP)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192" y="863715"/>
            <a:ext cx="897232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was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introduced by Intel in 2012 </a:t>
            </a:r>
            <a:r>
              <a:rPr lang="en-US" sz="1600" dirty="0" smtClean="0">
                <a:latin typeface="+mj-lt"/>
              </a:rPr>
              <a:t>(in their Ivy Bridge line and later on also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by AMD in their </a:t>
            </a:r>
            <a:r>
              <a:rPr lang="en-US" sz="1600" dirty="0" err="1" smtClean="0">
                <a:latin typeface="+mj-lt"/>
              </a:rPr>
              <a:t>Kaveri</a:t>
            </a:r>
            <a:r>
              <a:rPr lang="en-US" sz="1600" dirty="0" smtClean="0">
                <a:latin typeface="+mj-lt"/>
              </a:rPr>
              <a:t> line in 2014).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+mj-lt"/>
              </a:rPr>
              <a:t>cTDP</a:t>
            </a:r>
            <a:r>
              <a:rPr lang="en-US" sz="1600" dirty="0" smtClean="0">
                <a:latin typeface="+mj-lt"/>
              </a:rPr>
              <a:t> provides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flexibility for OEMs </a:t>
            </a:r>
            <a:r>
              <a:rPr lang="en-US" sz="1600" dirty="0" smtClean="0">
                <a:latin typeface="+mj-lt"/>
              </a:rPr>
              <a:t>to build laptops or desktops compared to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designs based on a processor with a fixed TDP.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+mj-lt"/>
              </a:rPr>
              <a:t>cTDP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allows to choose a TDP value for a design from a TDP interval between a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lowest and highest value</a:t>
            </a:r>
            <a:r>
              <a:rPr lang="en-US" sz="1600" dirty="0" smtClean="0">
                <a:latin typeface="+mj-lt"/>
              </a:rPr>
              <a:t>, instead of a fixed figure, e.g. 12 W to 28 W instead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of 15 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Choosing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lower TDP </a:t>
            </a:r>
            <a:r>
              <a:rPr lang="en-US" sz="1600" dirty="0" smtClean="0">
                <a:latin typeface="+mj-lt"/>
              </a:rPr>
              <a:t>will result in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more quiet </a:t>
            </a:r>
            <a:r>
              <a:rPr lang="en-US" sz="1600" dirty="0" smtClean="0">
                <a:latin typeface="+mj-lt"/>
              </a:rPr>
              <a:t>device with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less performance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and power consumption </a:t>
            </a:r>
            <a:r>
              <a:rPr lang="en-US" sz="1600" dirty="0" smtClean="0">
                <a:latin typeface="+mj-lt"/>
              </a:rPr>
              <a:t>whereas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higher TDP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vice versa.</a:t>
            </a:r>
          </a:p>
          <a:p>
            <a:r>
              <a:rPr lang="en-US" sz="1600" dirty="0" smtClean="0">
                <a:latin typeface="+mj-lt"/>
              </a:rPr>
              <a:t>    Nevertheless, if an OEM chooses a higher TDP it has to provide an enhanced</a:t>
            </a:r>
          </a:p>
          <a:p>
            <a:r>
              <a:rPr lang="en-US" sz="1600" dirty="0" smtClean="0">
                <a:latin typeface="+mj-lt"/>
              </a:rPr>
              <a:t>      cooling solution as well compared to that the nominal TDP value would require.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563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09"/>
          <a:stretch/>
        </p:blipFill>
        <p:spPr>
          <a:xfrm>
            <a:off x="3219719" y="591670"/>
            <a:ext cx="5772203" cy="6234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747" y="508088"/>
            <a:ext cx="3350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mobiles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181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17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Line 3"/>
          <p:cNvSpPr>
            <a:spLocks noChangeShapeType="1"/>
          </p:cNvSpPr>
          <p:nvPr/>
        </p:nvSpPr>
        <p:spPr bwMode="auto">
          <a:xfrm flipH="1">
            <a:off x="1058863" y="1284810"/>
            <a:ext cx="0" cy="2377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603250" y="1572300"/>
            <a:ext cx="800100" cy="287338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C0: Normal</a:t>
            </a: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370138" y="2510134"/>
            <a:ext cx="1049337" cy="365760"/>
          </a:xfrm>
          <a:prstGeom prst="rect">
            <a:avLst/>
          </a:prstGeom>
          <a:solidFill>
            <a:srgbClr val="B7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</a:t>
            </a:r>
            <a:endParaRPr kumimoji="0" lang="en-US" alt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3545277" y="2733076"/>
            <a:ext cx="1143000" cy="365760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endParaRPr kumimoji="0" lang="en-US" alt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4756799" y="2874496"/>
            <a:ext cx="1280160" cy="365760"/>
          </a:xfrm>
          <a:prstGeom prst="rect">
            <a:avLst/>
          </a:prstGeom>
          <a:solidFill>
            <a:srgbClr val="75C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C7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6156325" y="3044717"/>
            <a:ext cx="1223963" cy="365760"/>
          </a:xfrm>
          <a:prstGeom prst="rect">
            <a:avLst/>
          </a:prstGeom>
          <a:solidFill>
            <a:srgbClr val="4BB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C8</a:t>
            </a:r>
            <a:endParaRPr kumimoji="0" lang="en-US" alt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C8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7488416" y="3209077"/>
            <a:ext cx="1280160" cy="365760"/>
          </a:xfrm>
          <a:prstGeom prst="rect">
            <a:avLst/>
          </a:prstGeom>
          <a:solidFill>
            <a:srgbClr val="11A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C10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H="1">
            <a:off x="3466742" y="1404956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4729342" y="139952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2" name="Line 12"/>
          <p:cNvSpPr>
            <a:spLocks noChangeShapeType="1"/>
          </p:cNvSpPr>
          <p:nvPr/>
        </p:nvSpPr>
        <p:spPr bwMode="auto">
          <a:xfrm>
            <a:off x="6084888" y="115888"/>
            <a:ext cx="0" cy="648176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 flipH="1">
            <a:off x="6073775" y="1406548"/>
            <a:ext cx="11113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7439025" y="140377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 flipH="1">
            <a:off x="1042988" y="3484746"/>
            <a:ext cx="14287" cy="329184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70052" y="4942095"/>
            <a:ext cx="95731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level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</a:t>
            </a:r>
            <a:r>
              <a:rPr kumimoji="0" lang="hu-HU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ing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(per core 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action)</a:t>
            </a:r>
          </a:p>
        </p:txBody>
      </p:sp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7066" y="5773206"/>
            <a:ext cx="10903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 level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</a:t>
            </a:r>
            <a:r>
              <a:rPr kumimoji="0" lang="hu-HU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ing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</a:t>
            </a:r>
            <a:r>
              <a:rPr kumimoji="0" lang="hu-HU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ackage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action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hu-HU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>
            <a:off x="148461" y="5762630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0" name="Line 20"/>
          <p:cNvSpPr>
            <a:spLocks noChangeShapeType="1"/>
          </p:cNvSpPr>
          <p:nvPr/>
        </p:nvSpPr>
        <p:spPr bwMode="auto">
          <a:xfrm>
            <a:off x="99071" y="6801661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1043525" y="4950033"/>
            <a:ext cx="1271823" cy="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instr. e</a:t>
            </a:r>
            <a:r>
              <a:rPr kumimoji="0" lang="hu-HU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xec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</a:t>
            </a: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</a:t>
            </a:r>
            <a:r>
              <a:rPr kumimoji="0" lang="hu-HU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ervice snoops</a:t>
            </a: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 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1155752" y="3857206"/>
            <a:ext cx="626268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 gen. Nehalem (Lynnfield) Mobile (2009), </a:t>
            </a: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Westmere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(2010),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                  Broadwell Mobile (2015)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5" name="Text Box 25"/>
          <p:cNvSpPr txBox="1">
            <a:spLocks noChangeArrowheads="1"/>
          </p:cNvSpPr>
          <p:nvPr/>
        </p:nvSpPr>
        <p:spPr bwMode="auto">
          <a:xfrm>
            <a:off x="2573835" y="4612459"/>
            <a:ext cx="5029600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Haswell Mobile (2014), </a:t>
            </a: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Skylake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(2015), </a:t>
            </a: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Kaby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Lake Mobile (2016)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6" name="Line 26"/>
          <p:cNvSpPr>
            <a:spLocks noChangeShapeType="1"/>
          </p:cNvSpPr>
          <p:nvPr/>
        </p:nvSpPr>
        <p:spPr bwMode="auto">
          <a:xfrm flipV="1">
            <a:off x="1042988" y="4857941"/>
            <a:ext cx="8046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8007506" y="3743578"/>
            <a:ext cx="1152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Wake-up time</a:t>
            </a:r>
          </a:p>
        </p:txBody>
      </p:sp>
      <p:sp>
        <p:nvSpPr>
          <p:cNvPr id="87069" name="Text Box 29"/>
          <p:cNvSpPr txBox="1">
            <a:spLocks noChangeArrowheads="1"/>
          </p:cNvSpPr>
          <p:nvPr/>
        </p:nvSpPr>
        <p:spPr bwMode="auto">
          <a:xfrm>
            <a:off x="2238375" y="4948445"/>
            <a:ext cx="1106713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Flush L1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L2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Stop core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PLL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0" name="Text Box 30"/>
          <p:cNvSpPr txBox="1">
            <a:spLocks noChangeArrowheads="1"/>
          </p:cNvSpPr>
          <p:nvPr/>
        </p:nvSpPr>
        <p:spPr bwMode="auto">
          <a:xfrm>
            <a:off x="2275425" y="5770031"/>
            <a:ext cx="123014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Snoop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1" name="Text Box 31"/>
          <p:cNvSpPr txBox="1">
            <a:spLocks noChangeArrowheads="1"/>
          </p:cNvSpPr>
          <p:nvPr/>
        </p:nvSpPr>
        <p:spPr bwMode="auto">
          <a:xfrm>
            <a:off x="3505655" y="5765268"/>
            <a:ext cx="1287853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snoopable</a:t>
            </a: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All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uncore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stopped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Most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uncore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voltages     0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2" name="Text Box 32"/>
          <p:cNvSpPr txBox="1">
            <a:spLocks noChangeArrowheads="1"/>
          </p:cNvSpPr>
          <p:nvPr/>
        </p:nvSpPr>
        <p:spPr bwMode="auto">
          <a:xfrm>
            <a:off x="4691539" y="5765268"/>
            <a:ext cx="1396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If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entirely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flushed, voltage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from the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will be removed</a:t>
            </a:r>
          </a:p>
        </p:txBody>
      </p:sp>
      <p:sp>
        <p:nvSpPr>
          <p:cNvPr id="87073" name="Text Box 33"/>
          <p:cNvSpPr txBox="1">
            <a:spLocks noChangeArrowheads="1"/>
          </p:cNvSpPr>
          <p:nvPr/>
        </p:nvSpPr>
        <p:spPr bwMode="auto">
          <a:xfrm>
            <a:off x="6028955" y="5765268"/>
            <a:ext cx="130067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Voltage removed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from 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power domains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5" name="Text Box 35"/>
          <p:cNvSpPr txBox="1">
            <a:spLocks noChangeArrowheads="1"/>
          </p:cNvSpPr>
          <p:nvPr/>
        </p:nvSpPr>
        <p:spPr bwMode="auto">
          <a:xfrm>
            <a:off x="7412038" y="5778147"/>
            <a:ext cx="173196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VR is set to 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low power state,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near shut off.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7" name="Text Box 37"/>
          <p:cNvSpPr txBox="1">
            <a:spLocks noChangeArrowheads="1"/>
          </p:cNvSpPr>
          <p:nvPr/>
        </p:nvSpPr>
        <p:spPr bwMode="auto">
          <a:xfrm>
            <a:off x="-35976" y="1156017"/>
            <a:ext cx="115252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Power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consumption</a:t>
            </a:r>
          </a:p>
        </p:txBody>
      </p:sp>
      <p:sp>
        <p:nvSpPr>
          <p:cNvPr id="87078" name="Line 38"/>
          <p:cNvSpPr>
            <a:spLocks noChangeShapeType="1"/>
          </p:cNvSpPr>
          <p:nvPr/>
        </p:nvSpPr>
        <p:spPr bwMode="auto">
          <a:xfrm>
            <a:off x="246576" y="3728752"/>
            <a:ext cx="882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1094926" y="2120723"/>
            <a:ext cx="1188720" cy="548640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Auto Halt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C1E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Auto Halt +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lowest fc, </a:t>
            </a:r>
            <a:r>
              <a:rPr kumimoji="0" lang="en-U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3468842" y="4938876"/>
            <a:ext cx="120417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Core saves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its arch. state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into an SRAM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Then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core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PLL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92589" y="5213802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Core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96386" y="5226681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Core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Line 10"/>
          <p:cNvSpPr>
            <a:spLocks noChangeShapeType="1"/>
          </p:cNvSpPr>
          <p:nvPr/>
        </p:nvSpPr>
        <p:spPr bwMode="auto">
          <a:xfrm flipH="1">
            <a:off x="2292620" y="1402808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1066598" y="4264148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683576" y="4978118"/>
            <a:ext cx="14895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As Core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but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last core entering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Core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C7</a:t>
            </a: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should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start flushing </a:t>
            </a:r>
            <a:r>
              <a:rPr kumimoji="0" lang="en-US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endParaRPr kumimoji="0" lang="en-US" altLang="en-US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by N-ways to mem.</a:t>
            </a:r>
          </a:p>
        </p:txBody>
      </p:sp>
      <p:sp>
        <p:nvSpPr>
          <p:cNvPr id="50" name="Line 24"/>
          <p:cNvSpPr>
            <a:spLocks noChangeShapeType="1"/>
          </p:cNvSpPr>
          <p:nvPr/>
        </p:nvSpPr>
        <p:spPr bwMode="auto">
          <a:xfrm>
            <a:off x="1073716" y="4549191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8979" y="4294032"/>
            <a:ext cx="3695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(2011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Ivy Bridge Mobile (2012)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4286947" y="5473666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4233283" y="6591990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-16856" y="506963"/>
            <a:ext cx="942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e2) Core and package C-states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invoked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saving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actions in PCU-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based C-state management in Intel’s multithreaded multicore mobile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18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15362" y="632906"/>
            <a:ext cx="4032047" cy="6113059"/>
            <a:chOff x="5327153" y="1251098"/>
            <a:chExt cx="3657819" cy="5570243"/>
          </a:xfrm>
        </p:grpSpPr>
        <p:sp>
          <p:nvSpPr>
            <p:cNvPr id="46" name="TextBox 45"/>
            <p:cNvSpPr txBox="1"/>
            <p:nvPr/>
          </p:nvSpPr>
          <p:spPr>
            <a:xfrm>
              <a:off x="6211098" y="1808396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6135362" y="1726722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13621" y="180826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flipH="1">
              <a:off x="6378174" y="207387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51"/>
            <p:cNvSpPr txBox="1"/>
            <p:nvPr/>
          </p:nvSpPr>
          <p:spPr>
            <a:xfrm>
              <a:off x="5410304" y="2734003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6042191" y="2326238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13618" y="239460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5813395" y="3081918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flipH="1">
              <a:off x="6353840" y="2789741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TextBox 57"/>
            <p:cNvSpPr txBox="1"/>
            <p:nvPr/>
          </p:nvSpPr>
          <p:spPr>
            <a:xfrm>
              <a:off x="6762343" y="2783647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5997270" y="1628377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110156" y="3172352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>
              <a:off x="7299207" y="5268277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9" name="Rounded Rectangle 68"/>
            <p:cNvSpPr/>
            <p:nvPr/>
          </p:nvSpPr>
          <p:spPr bwMode="auto">
            <a:xfrm>
              <a:off x="5822752" y="4810562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153204" y="4913073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5738385" y="5543892"/>
              <a:ext cx="3189359" cy="527302"/>
            </a:xfrm>
            <a:prstGeom prst="roundRect">
              <a:avLst/>
            </a:prstGeom>
            <a:solidFill>
              <a:srgbClr val="69F622"/>
            </a:solidFill>
            <a:ln w="9525" cap="flat" cmpd="sng" algn="ctr">
              <a:solidFill>
                <a:srgbClr val="69F62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921435" y="5666538"/>
              <a:ext cx="766269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Memory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814434" y="1965822"/>
              <a:ext cx="352522" cy="2662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416508" y="3802476"/>
              <a:ext cx="1606467" cy="411480"/>
              <a:chOff x="4052452" y="3788792"/>
              <a:chExt cx="1842318" cy="428131"/>
            </a:xfrm>
          </p:grpSpPr>
          <p:sp>
            <p:nvSpPr>
              <p:cNvPr id="61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C0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64" name="Rounded Rectangle 6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SRAM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68" name="Straight Connector 67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8" name="TextBox 97"/>
              <p:cNvSpPr txBox="1"/>
              <p:nvPr/>
            </p:nvSpPr>
            <p:spPr>
              <a:xfrm>
                <a:off x="4052452" y="3875120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7893749" y="1818709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3" name="Rounded Rectangle 102"/>
            <p:cNvSpPr/>
            <p:nvPr/>
          </p:nvSpPr>
          <p:spPr bwMode="auto">
            <a:xfrm>
              <a:off x="7818013" y="1737035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896271" y="181857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5" name="Straight Arrow Connector 104"/>
            <p:cNvCxnSpPr/>
            <p:nvPr/>
          </p:nvCxnSpPr>
          <p:spPr bwMode="auto">
            <a:xfrm flipH="1">
              <a:off x="8060824" y="2084190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" name="TextBox 105"/>
            <p:cNvSpPr txBox="1"/>
            <p:nvPr/>
          </p:nvSpPr>
          <p:spPr>
            <a:xfrm>
              <a:off x="7335083" y="2731931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ounded Rectangle 106"/>
            <p:cNvSpPr/>
            <p:nvPr/>
          </p:nvSpPr>
          <p:spPr bwMode="auto">
            <a:xfrm>
              <a:off x="7724842" y="2336552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896269" y="240491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flipH="1">
              <a:off x="8036490" y="280005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" name="TextBox 109"/>
            <p:cNvSpPr txBox="1"/>
            <p:nvPr/>
          </p:nvSpPr>
          <p:spPr>
            <a:xfrm>
              <a:off x="8470306" y="2793961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1" name="Rounded Rectangle 110"/>
            <p:cNvSpPr/>
            <p:nvPr/>
          </p:nvSpPr>
          <p:spPr bwMode="auto">
            <a:xfrm>
              <a:off x="7679921" y="1651069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8516124" y="1963153"/>
              <a:ext cx="4042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Cn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329463" y="3798910"/>
              <a:ext cx="1584774" cy="411480"/>
              <a:chOff x="6246255" y="3798481"/>
              <a:chExt cx="1817440" cy="428131"/>
            </a:xfrm>
          </p:grpSpPr>
          <p:sp>
            <p:nvSpPr>
              <p:cNvPr id="113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Cn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115" name="Rounded Rectangle 114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SRAM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17" name="Straight Connector 116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8" name="TextBox 117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6084152" y="4492221"/>
              <a:ext cx="895528" cy="310108"/>
              <a:chOff x="1808132" y="4009622"/>
              <a:chExt cx="1027003" cy="279147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Vcc</a:t>
                </a: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3" name="Right Arrow 122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 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7956067" y="4502534"/>
              <a:ext cx="895528" cy="310108"/>
              <a:chOff x="1808132" y="4009622"/>
              <a:chExt cx="1027003" cy="279147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Vcc</a:t>
                </a: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" name="Right Arrow 126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 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5708585" y="5261267"/>
              <a:ext cx="1566454" cy="27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Last core into 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C6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368770" y="5265422"/>
              <a:ext cx="1061760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 N-ways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55918" y="6149521"/>
              <a:ext cx="2681879" cy="635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If 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entirely flushed:      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VL3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all power 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domains:    V          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VR        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low power state 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2" name="Right Arrow 131"/>
            <p:cNvSpPr/>
            <p:nvPr/>
          </p:nvSpPr>
          <p:spPr bwMode="auto">
            <a:xfrm>
              <a:off x="8355054" y="6234189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Right Arrow 133"/>
            <p:cNvSpPr/>
            <p:nvPr/>
          </p:nvSpPr>
          <p:spPr bwMode="auto">
            <a:xfrm>
              <a:off x="7994847" y="6432064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Right Arrow 135"/>
            <p:cNvSpPr/>
            <p:nvPr/>
          </p:nvSpPr>
          <p:spPr bwMode="auto">
            <a:xfrm>
              <a:off x="6489835" y="6625658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407322" y="5254714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57259" y="6143487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363696" y="6338468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27153" y="6555115"/>
              <a:ext cx="495097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PC10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297845" y="1266507"/>
              <a:ext cx="221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instruction execution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409610" y="1251098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Down Arrow 143"/>
            <p:cNvSpPr/>
            <p:nvPr/>
          </p:nvSpPr>
          <p:spPr bwMode="auto">
            <a:xfrm>
              <a:off x="5984672" y="4498003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Down Arrow 144"/>
            <p:cNvSpPr/>
            <p:nvPr/>
          </p:nvSpPr>
          <p:spPr bwMode="auto">
            <a:xfrm>
              <a:off x="7871116" y="4508316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Down Arrow 145"/>
            <p:cNvSpPr/>
            <p:nvPr/>
          </p:nvSpPr>
          <p:spPr bwMode="auto">
            <a:xfrm>
              <a:off x="7912186" y="6178570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Down Arrow 146"/>
            <p:cNvSpPr/>
            <p:nvPr/>
          </p:nvSpPr>
          <p:spPr bwMode="auto">
            <a:xfrm>
              <a:off x="7675548" y="6353052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757209" y="4254112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339162" y="4239085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7148490" y="4053695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7264406" y="2096108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Box 50"/>
            <p:cNvSpPr txBox="1"/>
            <p:nvPr/>
          </p:nvSpPr>
          <p:spPr>
            <a:xfrm>
              <a:off x="5745974" y="3532142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clocking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521114" y="3517115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clocking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22587" y="508253"/>
            <a:ext cx="5024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C1-C7 states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PC7-PC10 states as well as invoked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saving actions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C-state management in multithreaded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multi-core mobile lines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(simplified)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19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008" y="508087"/>
            <a:ext cx="835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-1 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200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948" y="1133745"/>
            <a:ext cx="89916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power reduction feature introduced in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Windows 7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Windows Server 2008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R2 OSs in 2009.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core parking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(Power Control Unit) of the processor and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scheduler work together to dynamically adjust the number of cores that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running threads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a not detailed way).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chooses a minimum number of cores on which threads can be scheduled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by the 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other cores are considered to be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parked,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OS does not schedule any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threads on them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can be dropped into a deep idle state, e.g. into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idle state.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If needed, parked cores can be re-activated.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core parking is that parked cores being e.g. in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idle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have a very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 power consumption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 this way,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parking can increase power efficiency during lower usage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periods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because parked cores can drop into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low-power state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(2</a:t>
            </a:r>
            <a:r>
              <a:rPr lang="en-US" dirty="0" smtClean="0"/>
              <a:t>0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6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s://bitsum.com/images/parking_benchmark_winrar_b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63" y="1917572"/>
            <a:ext cx="6940008" cy="40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879" y="113374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availability of less cores can reduce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in more demanding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workloads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210" y="6156100"/>
            <a:ext cx="8611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for performance reduction while running a demanding workload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core  parking enabled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201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590" y="508087"/>
            <a:ext cx="835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-2 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200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(2</a:t>
            </a:r>
            <a:r>
              <a:rPr lang="en-US" dirty="0" smtClean="0"/>
              <a:t>1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6382" y="1088740"/>
            <a:ext cx="8991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be tuned by specifying the minimum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percentage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unparked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(i.e. for scheduling available)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every power plane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separately by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appropriate PM settings.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By setting the minimum number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unparked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 to 100 %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simply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disabled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Whether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 not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tradeoff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between power reduction and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implications result in a more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 less efficient system is highly dependent on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processor and the workload and need to be individually investigated.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introduction of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announced that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overtake the responsibility both for frequency scaling and core parking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588" y="508087"/>
            <a:ext cx="848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-3 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200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22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0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059" y="508087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589" y="824244"/>
            <a:ext cx="81778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some contradictions in the C-state descriptions of the datasheets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relating to different models.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Accordingly, there is a certain uncertainty in our descriptions as well.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23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0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18810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4.4</a:t>
            </a: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Evolution of </a:t>
            </a: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C-state management in Intel's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mobile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line</a:t>
            </a: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0299" y="2984394"/>
            <a:ext cx="2941831" cy="88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 will not be discussed.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4.4</a:t>
            </a:r>
            <a:r>
              <a:rPr lang="hu-HU" dirty="0" smtClean="0"/>
              <a:t> </a:t>
            </a:r>
            <a:r>
              <a:rPr lang="en-US" dirty="0" smtClean="0"/>
              <a:t>Evolution of C-state management in Intel's mobile lines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428" y="504939"/>
            <a:ext cx="896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4.4 Evolution of C-state management in Intel's mobile lines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695" y="908720"/>
            <a:ext cx="8878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Simplified overview, where some issues, like snooping or interrupt handling omitted.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18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247447" y="469965"/>
            <a:ext cx="5799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C-state management in Intel's mobile lines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2218" y="1076389"/>
            <a:ext cx="221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instruction execution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879" y="772729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single core proc.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2144702" y="847853"/>
            <a:ext cx="3076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in dual-core processors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5837915" y="768427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in multithreaded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multi-core processors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1858158" y="951963"/>
            <a:ext cx="228600" cy="914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8" name="Right Arrow 157"/>
          <p:cNvSpPr/>
          <p:nvPr/>
        </p:nvSpPr>
        <p:spPr bwMode="auto">
          <a:xfrm>
            <a:off x="5457659" y="949814"/>
            <a:ext cx="228600" cy="914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4566" y="1994177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860822" y="2622789"/>
            <a:ext cx="1297654" cy="43941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0306" y="269705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668830" y="1912502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47089" y="1994045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3911641" y="2346303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2911307" y="1998132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2835571" y="1916459"/>
            <a:ext cx="486377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3830" y="1998001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078382" y="2350259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3506149" y="3086293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ounded Rectangle 31"/>
          <p:cNvSpPr/>
          <p:nvPr/>
        </p:nvSpPr>
        <p:spPr bwMode="auto">
          <a:xfrm>
            <a:off x="1919109" y="3366888"/>
            <a:ext cx="3189359" cy="527302"/>
          </a:xfrm>
          <a:prstGeom prst="roundRect">
            <a:avLst/>
          </a:prstGeom>
          <a:solidFill>
            <a:srgbClr val="69F622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18454" y="3497738"/>
            <a:ext cx="766269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82597" y="2343669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36089" y="2356045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06258" y="3095230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47547" y="3091203"/>
            <a:ext cx="123508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N-ways/Entirely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Down Arrow 39"/>
          <p:cNvSpPr/>
          <p:nvPr/>
        </p:nvSpPr>
        <p:spPr bwMode="auto">
          <a:xfrm>
            <a:off x="3472300" y="4298598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54422" y="6151018"/>
            <a:ext cx="226055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Retention V of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Vcc5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Retention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 of the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Vcc6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  low V (V: Voltage)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45324" y="2354347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11098" y="1808396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6135362" y="1726722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13621" y="1808264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H="1">
            <a:off x="6378174" y="2073875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410304" y="2734003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6042191" y="2326238"/>
            <a:ext cx="667843" cy="439418"/>
          </a:xfrm>
          <a:prstGeom prst="roundRect">
            <a:avLst/>
          </a:prstGeom>
          <a:solidFill>
            <a:srgbClr val="B6B6B6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3618" y="2394604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5813395" y="3081918"/>
            <a:ext cx="3029891" cy="4394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>
            <a:off x="6353840" y="2789741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6762343" y="2783647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5997270" y="1628377"/>
            <a:ext cx="770686" cy="127431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0156" y="3172352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flipH="1">
            <a:off x="7299207" y="5268277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Rounded Rectangle 68"/>
          <p:cNvSpPr/>
          <p:nvPr/>
        </p:nvSpPr>
        <p:spPr bwMode="auto">
          <a:xfrm>
            <a:off x="5822752" y="4810562"/>
            <a:ext cx="3029891" cy="4394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3204" y="4913073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5738385" y="5543892"/>
            <a:ext cx="3189359" cy="527302"/>
          </a:xfrm>
          <a:prstGeom prst="roundRect">
            <a:avLst/>
          </a:prstGeom>
          <a:solidFill>
            <a:srgbClr val="69F622"/>
          </a:solidFill>
          <a:ln w="9525" cap="flat" cmpd="sng" algn="ctr">
            <a:solidFill>
              <a:srgbClr val="69F62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1435" y="5666538"/>
            <a:ext cx="766269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8211" y="1586170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26139" y="1559349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814434" y="1965822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43828" y="3080787"/>
            <a:ext cx="69218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core: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77049" y="5061539"/>
            <a:ext cx="1202869" cy="411480"/>
            <a:chOff x="2377049" y="4968746"/>
            <a:chExt cx="1202869" cy="417970"/>
          </a:xfrm>
        </p:grpSpPr>
        <p:sp>
          <p:nvSpPr>
            <p:cNvPr id="74" name="Oval 6"/>
            <p:cNvSpPr>
              <a:spLocks noChangeArrowheads="1"/>
            </p:cNvSpPr>
            <p:nvPr/>
          </p:nvSpPr>
          <p:spPr bwMode="auto">
            <a:xfrm>
              <a:off x="2377049" y="4968746"/>
              <a:ext cx="411480" cy="417970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986976" y="5013423"/>
              <a:ext cx="592942" cy="357079"/>
              <a:chOff x="4456670" y="5228824"/>
              <a:chExt cx="679994" cy="386366"/>
            </a:xfrm>
          </p:grpSpPr>
          <p:sp>
            <p:nvSpPr>
              <p:cNvPr id="76" name="Rounded Rectangle 75"/>
              <p:cNvSpPr/>
              <p:nvPr/>
            </p:nvSpPr>
            <p:spPr bwMode="auto">
              <a:xfrm>
                <a:off x="4500056" y="5228824"/>
                <a:ext cx="629188" cy="386366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cxnSp>
          <p:nvCxnSpPr>
            <p:cNvPr id="78" name="Straight Connector 77"/>
            <p:cNvCxnSpPr/>
            <p:nvPr/>
          </p:nvCxnSpPr>
          <p:spPr bwMode="auto">
            <a:xfrm>
              <a:off x="2781719" y="5201410"/>
              <a:ext cx="239202" cy="154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3881889" y="5074583"/>
            <a:ext cx="1202869" cy="411480"/>
            <a:chOff x="3881889" y="4981996"/>
            <a:chExt cx="1202869" cy="417970"/>
          </a:xfrm>
        </p:grpSpPr>
        <p:sp>
          <p:nvSpPr>
            <p:cNvPr id="79" name="Oval 6"/>
            <p:cNvSpPr>
              <a:spLocks noChangeArrowheads="1"/>
            </p:cNvSpPr>
            <p:nvPr/>
          </p:nvSpPr>
          <p:spPr bwMode="auto">
            <a:xfrm>
              <a:off x="3881889" y="4981996"/>
              <a:ext cx="411480" cy="417970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491816" y="5013421"/>
              <a:ext cx="592942" cy="357079"/>
              <a:chOff x="4456670" y="5228824"/>
              <a:chExt cx="679994" cy="386366"/>
            </a:xfrm>
          </p:grpSpPr>
          <p:sp>
            <p:nvSpPr>
              <p:cNvPr id="81" name="Rounded Rectangle 80"/>
              <p:cNvSpPr/>
              <p:nvPr/>
            </p:nvSpPr>
            <p:spPr bwMode="auto">
              <a:xfrm>
                <a:off x="4500056" y="5228824"/>
                <a:ext cx="629188" cy="386366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cxnSp>
          <p:nvCxnSpPr>
            <p:cNvPr id="83" name="Straight Connector 82"/>
            <p:cNvCxnSpPr/>
            <p:nvPr/>
          </p:nvCxnSpPr>
          <p:spPr bwMode="auto">
            <a:xfrm>
              <a:off x="4286560" y="5201408"/>
              <a:ext cx="239202" cy="154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3550358" y="4258933"/>
            <a:ext cx="1236450" cy="354347"/>
            <a:chOff x="1808132" y="4006514"/>
            <a:chExt cx="1417977" cy="276999"/>
          </a:xfrm>
        </p:grpSpPr>
        <p:sp>
          <p:nvSpPr>
            <p:cNvPr id="43" name="TextBox 42"/>
            <p:cNvSpPr txBox="1"/>
            <p:nvPr/>
          </p:nvSpPr>
          <p:spPr>
            <a:xfrm>
              <a:off x="1808132" y="400651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2315350" y="4085244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488565" y="4008786"/>
              <a:ext cx="737544" cy="21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Vcc4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85" name="Down Arrow 84"/>
          <p:cNvSpPr/>
          <p:nvPr/>
        </p:nvSpPr>
        <p:spPr bwMode="auto">
          <a:xfrm>
            <a:off x="3461852" y="4678499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280764" y="4640874"/>
            <a:ext cx="1068190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flushed: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8476" y="4640446"/>
            <a:ext cx="1183550" cy="281659"/>
            <a:chOff x="2707511" y="4485232"/>
            <a:chExt cx="1357313" cy="293057"/>
          </a:xfrm>
        </p:grpSpPr>
        <p:sp>
          <p:nvSpPr>
            <p:cNvPr id="86" name="TextBox 85"/>
            <p:cNvSpPr txBox="1"/>
            <p:nvPr/>
          </p:nvSpPr>
          <p:spPr>
            <a:xfrm>
              <a:off x="2707511" y="448523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8" name="Right Arrow 87"/>
            <p:cNvSpPr/>
            <p:nvPr/>
          </p:nvSpPr>
          <p:spPr bwMode="auto">
            <a:xfrm>
              <a:off x="3183886" y="4607021"/>
              <a:ext cx="226874" cy="6400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87944" y="4490081"/>
              <a:ext cx="676880" cy="28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Vcc5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0" name="Down Arrow 89"/>
          <p:cNvSpPr/>
          <p:nvPr/>
        </p:nvSpPr>
        <p:spPr bwMode="auto">
          <a:xfrm>
            <a:off x="3473491" y="5738034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57970" y="5626523"/>
            <a:ext cx="1172757" cy="454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saved: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61533" y="5709534"/>
            <a:ext cx="1154118" cy="270885"/>
            <a:chOff x="2880718" y="5597581"/>
            <a:chExt cx="1323558" cy="281847"/>
          </a:xfrm>
        </p:grpSpPr>
        <p:sp>
          <p:nvSpPr>
            <p:cNvPr id="91" name="TextBox 90"/>
            <p:cNvSpPr txBox="1"/>
            <p:nvPr/>
          </p:nvSpPr>
          <p:spPr>
            <a:xfrm>
              <a:off x="2880718" y="559758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3" name="Right Arrow 92"/>
            <p:cNvSpPr/>
            <p:nvPr/>
          </p:nvSpPr>
          <p:spPr bwMode="auto">
            <a:xfrm>
              <a:off x="3395648" y="5719370"/>
              <a:ext cx="226875" cy="6400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561151" y="5602429"/>
              <a:ext cx="64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Vcc6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899343" y="4260504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899688" y="4640151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'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942736" y="5133208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16508" y="3802476"/>
            <a:ext cx="1606467" cy="411480"/>
            <a:chOff x="4052452" y="3788792"/>
            <a:chExt cx="1842318" cy="428131"/>
          </a:xfrm>
        </p:grpSpPr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4511279" y="3788792"/>
              <a:ext cx="471891" cy="428131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5210495" y="3837723"/>
              <a:ext cx="684275" cy="365760"/>
              <a:chOff x="4354816" y="5228824"/>
              <a:chExt cx="684275" cy="365760"/>
            </a:xfrm>
          </p:grpSpPr>
          <p:sp>
            <p:nvSpPr>
              <p:cNvPr id="64" name="Rounded Rectangle 63"/>
              <p:cNvSpPr/>
              <p:nvPr/>
            </p:nvSpPr>
            <p:spPr bwMode="auto">
              <a:xfrm>
                <a:off x="4409903" y="5228824"/>
                <a:ext cx="629188" cy="36576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354816" y="5282050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cxnSp>
          <p:nvCxnSpPr>
            <p:cNvPr id="68" name="Straight Connector 67"/>
            <p:cNvCxnSpPr/>
            <p:nvPr/>
          </p:nvCxnSpPr>
          <p:spPr bwMode="auto">
            <a:xfrm>
              <a:off x="4973926" y="4017401"/>
              <a:ext cx="274320" cy="15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8" name="TextBox 97"/>
            <p:cNvSpPr txBox="1"/>
            <p:nvPr/>
          </p:nvSpPr>
          <p:spPr>
            <a:xfrm>
              <a:off x="4052452" y="3875120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1964487" y="127088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895680" y="3070205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90334" y="5714512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893749" y="1818709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 bwMode="auto">
          <a:xfrm>
            <a:off x="7818013" y="1737035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896271" y="181857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5" name="Straight Arrow Connector 104"/>
          <p:cNvCxnSpPr/>
          <p:nvPr/>
        </p:nvCxnSpPr>
        <p:spPr bwMode="auto">
          <a:xfrm flipH="1">
            <a:off x="8060824" y="2084190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TextBox 105"/>
          <p:cNvSpPr txBox="1"/>
          <p:nvPr/>
        </p:nvSpPr>
        <p:spPr>
          <a:xfrm>
            <a:off x="7335083" y="273193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 bwMode="auto">
          <a:xfrm>
            <a:off x="7724842" y="2336552"/>
            <a:ext cx="667843" cy="439418"/>
          </a:xfrm>
          <a:prstGeom prst="roundRect">
            <a:avLst/>
          </a:prstGeom>
          <a:solidFill>
            <a:srgbClr val="B6B6B6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896269" y="240491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9" name="Straight Arrow Connector 108"/>
          <p:cNvCxnSpPr/>
          <p:nvPr/>
        </p:nvCxnSpPr>
        <p:spPr bwMode="auto">
          <a:xfrm flipH="1">
            <a:off x="8036490" y="2800055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0" name="TextBox 109"/>
          <p:cNvSpPr txBox="1"/>
          <p:nvPr/>
        </p:nvSpPr>
        <p:spPr>
          <a:xfrm>
            <a:off x="8470306" y="2793961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7679921" y="1651069"/>
            <a:ext cx="770686" cy="127431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8516124" y="1963153"/>
            <a:ext cx="404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329463" y="3798910"/>
            <a:ext cx="1584774" cy="411480"/>
            <a:chOff x="6246255" y="3798481"/>
            <a:chExt cx="1817440" cy="428131"/>
          </a:xfrm>
        </p:grpSpPr>
        <p:sp>
          <p:nvSpPr>
            <p:cNvPr id="113" name="Oval 6"/>
            <p:cNvSpPr>
              <a:spLocks noChangeArrowheads="1"/>
            </p:cNvSpPr>
            <p:nvPr/>
          </p:nvSpPr>
          <p:spPr bwMode="auto">
            <a:xfrm>
              <a:off x="6676054" y="3798481"/>
              <a:ext cx="471891" cy="428131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Cn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7383701" y="3835575"/>
              <a:ext cx="679994" cy="365760"/>
              <a:chOff x="4456670" y="5228824"/>
              <a:chExt cx="679994" cy="365760"/>
            </a:xfrm>
          </p:grpSpPr>
          <p:sp>
            <p:nvSpPr>
              <p:cNvPr id="115" name="Rounded Rectangle 114"/>
              <p:cNvSpPr/>
              <p:nvPr/>
            </p:nvSpPr>
            <p:spPr bwMode="auto">
              <a:xfrm>
                <a:off x="4500056" y="5228824"/>
                <a:ext cx="629188" cy="36576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 bwMode="auto">
            <a:xfrm>
              <a:off x="7133796" y="4028132"/>
              <a:ext cx="274320" cy="15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8" name="TextBox 117"/>
            <p:cNvSpPr txBox="1"/>
            <p:nvPr/>
          </p:nvSpPr>
          <p:spPr>
            <a:xfrm>
              <a:off x="6246255" y="3911609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312339" y="3914825"/>
            <a:ext cx="2460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CPU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stop FSB clock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6084152" y="4492221"/>
            <a:ext cx="895528" cy="310108"/>
            <a:chOff x="1808132" y="4009622"/>
            <a:chExt cx="1027003" cy="279147"/>
          </a:xfrm>
        </p:grpSpPr>
        <p:sp>
          <p:nvSpPr>
            <p:cNvPr id="122" name="TextBox 121"/>
            <p:cNvSpPr txBox="1"/>
            <p:nvPr/>
          </p:nvSpPr>
          <p:spPr>
            <a:xfrm>
              <a:off x="1808132" y="40117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3" name="Right Arrow 122"/>
            <p:cNvSpPr/>
            <p:nvPr/>
          </p:nvSpPr>
          <p:spPr bwMode="auto">
            <a:xfrm>
              <a:off x="2315936" y="4105325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488565" y="4009622"/>
              <a:ext cx="346570" cy="208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956067" y="4502534"/>
            <a:ext cx="895528" cy="310108"/>
            <a:chOff x="1808132" y="4009622"/>
            <a:chExt cx="1027003" cy="279147"/>
          </a:xfrm>
        </p:grpSpPr>
        <p:sp>
          <p:nvSpPr>
            <p:cNvPr id="126" name="TextBox 125"/>
            <p:cNvSpPr txBox="1"/>
            <p:nvPr/>
          </p:nvSpPr>
          <p:spPr>
            <a:xfrm>
              <a:off x="1808132" y="40117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7" name="Right Arrow 126"/>
            <p:cNvSpPr/>
            <p:nvPr/>
          </p:nvSpPr>
          <p:spPr bwMode="auto">
            <a:xfrm>
              <a:off x="2286397" y="4093911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88565" y="4009622"/>
              <a:ext cx="346570" cy="208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5708585" y="5261267"/>
            <a:ext cx="1566454" cy="272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Last core into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368770" y="5265422"/>
            <a:ext cx="1061760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 N-ways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155918" y="6149521"/>
            <a:ext cx="290175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entirely flushed:    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VL3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power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domains:    V             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VR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power state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2" name="Right Arrow 131"/>
          <p:cNvSpPr/>
          <p:nvPr/>
        </p:nvSpPr>
        <p:spPr bwMode="auto">
          <a:xfrm>
            <a:off x="8553677" y="6268252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4" name="Right Arrow 133"/>
          <p:cNvSpPr/>
          <p:nvPr/>
        </p:nvSpPr>
        <p:spPr bwMode="auto">
          <a:xfrm>
            <a:off x="8298622" y="6467269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6" name="Right Arrow 135"/>
          <p:cNvSpPr/>
          <p:nvPr/>
        </p:nvSpPr>
        <p:spPr bwMode="auto">
          <a:xfrm>
            <a:off x="6571621" y="6672599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07322" y="5254714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357259" y="6143487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363696" y="6338468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327153" y="6555115"/>
            <a:ext cx="495097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297845" y="1266507"/>
            <a:ext cx="221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instruction execution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409610" y="1251098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Down Arrow 143"/>
          <p:cNvSpPr/>
          <p:nvPr/>
        </p:nvSpPr>
        <p:spPr bwMode="auto">
          <a:xfrm>
            <a:off x="5984672" y="4498003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7871116" y="4508316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6" name="Down Arrow 145"/>
          <p:cNvSpPr/>
          <p:nvPr/>
        </p:nvSpPr>
        <p:spPr bwMode="auto">
          <a:xfrm>
            <a:off x="8005655" y="6178570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8119528" y="6388258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24827" y="1291273"/>
            <a:ext cx="1662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 instr. exec.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proc. clocking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63585" y="1861173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all clocks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419213" y="2398992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478416" y="2362806"/>
            <a:ext cx="1312651" cy="382225"/>
            <a:chOff x="1808132" y="4019298"/>
            <a:chExt cx="1505366" cy="298792"/>
          </a:xfrm>
        </p:grpSpPr>
        <p:sp>
          <p:nvSpPr>
            <p:cNvPr id="150" name="TextBox 149"/>
            <p:cNvSpPr txBox="1"/>
            <p:nvPr/>
          </p:nvSpPr>
          <p:spPr>
            <a:xfrm>
              <a:off x="1808132" y="404109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1" name="Right Arrow 150"/>
            <p:cNvSpPr/>
            <p:nvPr/>
          </p:nvSpPr>
          <p:spPr bwMode="auto">
            <a:xfrm>
              <a:off x="2357328" y="4111526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575954" y="4019298"/>
              <a:ext cx="737544" cy="21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Vcc4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12700" y="236630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320" y="1863437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1639" y="1277162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6351347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Retention V of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757209" y="4254112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339162" y="4239085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65" name="Straight Connector 164"/>
          <p:cNvCxnSpPr/>
          <p:nvPr/>
        </p:nvCxnSpPr>
        <p:spPr bwMode="auto">
          <a:xfrm>
            <a:off x="7148490" y="4053695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" name="Straight Connector 165"/>
          <p:cNvCxnSpPr/>
          <p:nvPr/>
        </p:nvCxnSpPr>
        <p:spPr bwMode="auto">
          <a:xfrm>
            <a:off x="7264406" y="2096108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5745974" y="3532142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521114" y="3517115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4.4</a:t>
            </a:r>
            <a:r>
              <a:rPr lang="hu-HU" dirty="0" smtClean="0"/>
              <a:t> </a:t>
            </a:r>
            <a:r>
              <a:rPr lang="en-US" dirty="0" smtClean="0"/>
              <a:t>Evolution of C-state management in Intel's mobile lines </a:t>
            </a:r>
            <a:r>
              <a:rPr lang="hu-HU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(6)</a:t>
            </a:r>
            <a:endParaRPr lang="en-US" sz="1800" dirty="0"/>
          </a:p>
        </p:txBody>
      </p:sp>
      <p:graphicFrame>
        <p:nvGraphicFramePr>
          <p:cNvPr id="4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536340"/>
              </p:ext>
            </p:extLst>
          </p:nvPr>
        </p:nvGraphicFramePr>
        <p:xfrm>
          <a:off x="2452590" y="1391675"/>
          <a:ext cx="4268975" cy="4825088"/>
        </p:xfrm>
        <a:graphic>
          <a:graphicData uri="http://schemas.openxmlformats.org/drawingml/2006/table">
            <a:tbl>
              <a:tblPr/>
              <a:tblGrid>
                <a:gridCol w="316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65790080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Processor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category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TDP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Servers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-200 W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HEDs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-150 W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X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011484"/>
                  </a:ext>
                </a:extLst>
              </a:tr>
              <a:tr h="4912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37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≈45 W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≈25-35 W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405045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≈15 W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62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126"/>
          <p:cNvSpPr txBox="1">
            <a:spLocks noChangeArrowheads="1"/>
          </p:cNvSpPr>
          <p:nvPr/>
        </p:nvSpPr>
        <p:spPr bwMode="auto">
          <a:xfrm rot="16200000">
            <a:off x="1789906" y="4685741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125"/>
          <p:cNvSpPr txBox="1">
            <a:spLocks noChangeArrowheads="1"/>
          </p:cNvSpPr>
          <p:nvPr/>
        </p:nvSpPr>
        <p:spPr bwMode="auto">
          <a:xfrm rot="16200000">
            <a:off x="2106362" y="3515556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665" y="506688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TDP values of desktop and notebook processors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62885" y="2843935"/>
            <a:ext cx="1636775" cy="337282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1407" y="1941247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1600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203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120722" y="504734"/>
            <a:ext cx="228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 smtClean="0">
                <a:solidFill>
                  <a:srgbClr val="2D2D8A"/>
                </a:solidFill>
                <a:latin typeface="Verdana" panose="020B0604030504040204" pitchFamily="34" charset="0"/>
              </a:rPr>
              <a:t>6.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</a:rPr>
              <a:t>5.1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Overview -1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5.1 </a:t>
            </a:r>
            <a:r>
              <a:rPr lang="en-US" dirty="0"/>
              <a:t>Overview </a:t>
            </a:r>
            <a:r>
              <a:rPr lang="en-US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5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Line 10"/>
          <p:cNvSpPr>
            <a:spLocks noChangeShapeType="1"/>
          </p:cNvSpPr>
          <p:nvPr/>
        </p:nvSpPr>
        <p:spPr bwMode="auto">
          <a:xfrm rot="-5400000" flipH="1">
            <a:off x="1892722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630728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543352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580992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Turbo Boost Technology</a:t>
            </a:r>
            <a:endParaRPr lang="en-US" sz="1300" dirty="0" smtClean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 smtClean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28294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/>
          <p:nvPr/>
        </p:nvCxnSpPr>
        <p:spPr bwMode="auto">
          <a:xfrm flipH="1">
            <a:off x="893607" y="1640317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 smtClean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4" name="Oval 9"/>
          <p:cNvSpPr>
            <a:spLocks noChangeArrowheads="1"/>
          </p:cNvSpPr>
          <p:nvPr/>
        </p:nvSpPr>
        <p:spPr bwMode="auto">
          <a:xfrm>
            <a:off x="1943215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5" name="Oval 9"/>
          <p:cNvSpPr>
            <a:spLocks noChangeArrowheads="1"/>
          </p:cNvSpPr>
          <p:nvPr/>
        </p:nvSpPr>
        <p:spPr bwMode="auto">
          <a:xfrm>
            <a:off x="971168" y="288956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6" name="Line 10"/>
          <p:cNvSpPr>
            <a:spLocks noChangeShapeType="1"/>
          </p:cNvSpPr>
          <p:nvPr/>
        </p:nvSpPr>
        <p:spPr bwMode="auto">
          <a:xfrm rot="-5400000" flipH="1" flipV="1">
            <a:off x="915446" y="2808085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>
            <a:spLocks noChangeArrowheads="1"/>
          </p:cNvSpPr>
          <p:nvPr/>
        </p:nvSpPr>
        <p:spPr bwMode="auto">
          <a:xfrm>
            <a:off x="2962951" y="289356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8" name="Line 8"/>
          <p:cNvSpPr>
            <a:spLocks noChangeShapeType="1"/>
          </p:cNvSpPr>
          <p:nvPr/>
        </p:nvSpPr>
        <p:spPr bwMode="auto">
          <a:xfrm rot="5400000" flipH="1" flipV="1">
            <a:off x="2905358" y="281552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2213186" y="3033000"/>
            <a:ext cx="1510028" cy="396000"/>
          </a:xfrm>
          <a:prstGeom prst="roundRect">
            <a:avLst/>
          </a:prstGeom>
          <a:solidFill>
            <a:srgbClr val="A1A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" name="Text Box 6"/>
          <p:cNvSpPr txBox="1">
            <a:spLocks noChangeArrowheads="1"/>
          </p:cNvSpPr>
          <p:nvPr/>
        </p:nvSpPr>
        <p:spPr bwMode="auto">
          <a:xfrm>
            <a:off x="2248736" y="3076750"/>
            <a:ext cx="14318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251520" y="3016870"/>
            <a:ext cx="1510028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Text Box 12"/>
          <p:cNvSpPr txBox="1">
            <a:spLocks noChangeArrowheads="1"/>
          </p:cNvSpPr>
          <p:nvPr/>
        </p:nvSpPr>
        <p:spPr bwMode="auto">
          <a:xfrm>
            <a:off x="341534" y="3070242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173" name="Line 8"/>
          <p:cNvSpPr>
            <a:spLocks noChangeShapeType="1"/>
          </p:cNvSpPr>
          <p:nvPr/>
        </p:nvSpPr>
        <p:spPr bwMode="auto">
          <a:xfrm rot="5400000" flipH="1" flipV="1">
            <a:off x="1844613" y="2628591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4" name="Text Box 12"/>
          <p:cNvSpPr txBox="1">
            <a:spLocks noChangeArrowheads="1"/>
          </p:cNvSpPr>
          <p:nvPr/>
        </p:nvSpPr>
        <p:spPr bwMode="auto">
          <a:xfrm>
            <a:off x="360104" y="1878960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75" name="Straight Connector 174"/>
          <p:cNvCxnSpPr/>
          <p:nvPr/>
        </p:nvCxnSpPr>
        <p:spPr bwMode="auto">
          <a:xfrm flipV="1">
            <a:off x="1009267" y="2719026"/>
            <a:ext cx="1986737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the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platform level</a:t>
            </a:r>
            <a:endParaRPr lang="hu-HU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(ACPI-based)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1" name="Line 10"/>
          <p:cNvSpPr>
            <a:spLocks noChangeShapeType="1"/>
          </p:cNvSpPr>
          <p:nvPr/>
        </p:nvSpPr>
        <p:spPr bwMode="auto">
          <a:xfrm rot="-5400000" flipH="1" flipV="1">
            <a:off x="6165672" y="392548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2" name="Oval 9"/>
          <p:cNvSpPr>
            <a:spLocks noChangeArrowheads="1"/>
          </p:cNvSpPr>
          <p:nvPr/>
        </p:nvSpPr>
        <p:spPr bwMode="auto">
          <a:xfrm>
            <a:off x="6218690" y="398190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8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38038" y="1439010"/>
            <a:ext cx="822941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 Reducing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power consumption of active CPU cores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8038" y="2491016"/>
            <a:ext cx="8228680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5.1 Overview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31540" y="3007825"/>
            <a:ext cx="8235616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5.2 DVFS (Dynamic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Voltage and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Frequency Scaling)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438037" y="3513488"/>
            <a:ext cx="8228681" cy="468000"/>
            <a:chOff x="697" y="1626"/>
            <a:chExt cx="4450" cy="3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5.3 CPPC (Collaborative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Processor Performance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Control)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7" y="1626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431540" y="4036430"/>
            <a:ext cx="8235178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5.4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AVFS (Adaptive Voltage or Frequency Scaling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)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9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296863" y="1979070"/>
            <a:ext cx="832558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5.1 Overview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9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120722" y="504734"/>
            <a:ext cx="228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 smtClean="0">
                <a:solidFill>
                  <a:srgbClr val="2D2D8A"/>
                </a:solidFill>
                <a:latin typeface="Verdana" panose="020B0604030504040204" pitchFamily="34" charset="0"/>
              </a:rPr>
              <a:t>6.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</a:rPr>
              <a:t>5.1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Overview -1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411760" y="4624277"/>
            <a:ext cx="4392000" cy="214647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5.1 </a:t>
            </a:r>
            <a:r>
              <a:rPr lang="en-US" dirty="0"/>
              <a:t>Overview </a:t>
            </a:r>
            <a:r>
              <a:rPr lang="en-US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5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Line 10"/>
          <p:cNvSpPr>
            <a:spLocks noChangeShapeType="1"/>
          </p:cNvSpPr>
          <p:nvPr/>
        </p:nvSpPr>
        <p:spPr bwMode="auto">
          <a:xfrm rot="-5400000" flipH="1">
            <a:off x="1892722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630728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543352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580992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Turbo Boost Technology</a:t>
            </a:r>
            <a:endParaRPr lang="en-US" sz="1300" dirty="0" smtClean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 smtClean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28294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/>
          <p:nvPr/>
        </p:nvCxnSpPr>
        <p:spPr bwMode="auto">
          <a:xfrm flipH="1">
            <a:off x="893607" y="1640317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 smtClean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4" name="Oval 9"/>
          <p:cNvSpPr>
            <a:spLocks noChangeArrowheads="1"/>
          </p:cNvSpPr>
          <p:nvPr/>
        </p:nvSpPr>
        <p:spPr bwMode="auto">
          <a:xfrm>
            <a:off x="1943215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5" name="Oval 9"/>
          <p:cNvSpPr>
            <a:spLocks noChangeArrowheads="1"/>
          </p:cNvSpPr>
          <p:nvPr/>
        </p:nvSpPr>
        <p:spPr bwMode="auto">
          <a:xfrm>
            <a:off x="971168" y="288956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6" name="Line 10"/>
          <p:cNvSpPr>
            <a:spLocks noChangeShapeType="1"/>
          </p:cNvSpPr>
          <p:nvPr/>
        </p:nvSpPr>
        <p:spPr bwMode="auto">
          <a:xfrm rot="-5400000" flipH="1" flipV="1">
            <a:off x="915446" y="2808085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>
            <a:spLocks noChangeArrowheads="1"/>
          </p:cNvSpPr>
          <p:nvPr/>
        </p:nvSpPr>
        <p:spPr bwMode="auto">
          <a:xfrm>
            <a:off x="2962951" y="289356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8" name="Line 8"/>
          <p:cNvSpPr>
            <a:spLocks noChangeShapeType="1"/>
          </p:cNvSpPr>
          <p:nvPr/>
        </p:nvSpPr>
        <p:spPr bwMode="auto">
          <a:xfrm rot="5400000" flipH="1" flipV="1">
            <a:off x="2905358" y="281552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2213186" y="3033000"/>
            <a:ext cx="1510028" cy="396000"/>
          </a:xfrm>
          <a:prstGeom prst="roundRect">
            <a:avLst/>
          </a:prstGeom>
          <a:solidFill>
            <a:srgbClr val="A1A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" name="Text Box 6"/>
          <p:cNvSpPr txBox="1">
            <a:spLocks noChangeArrowheads="1"/>
          </p:cNvSpPr>
          <p:nvPr/>
        </p:nvSpPr>
        <p:spPr bwMode="auto">
          <a:xfrm>
            <a:off x="2248736" y="3076750"/>
            <a:ext cx="14318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251520" y="3016870"/>
            <a:ext cx="1510028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Text Box 12"/>
          <p:cNvSpPr txBox="1">
            <a:spLocks noChangeArrowheads="1"/>
          </p:cNvSpPr>
          <p:nvPr/>
        </p:nvSpPr>
        <p:spPr bwMode="auto">
          <a:xfrm>
            <a:off x="341534" y="3070242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173" name="Line 8"/>
          <p:cNvSpPr>
            <a:spLocks noChangeShapeType="1"/>
          </p:cNvSpPr>
          <p:nvPr/>
        </p:nvSpPr>
        <p:spPr bwMode="auto">
          <a:xfrm rot="5400000" flipH="1" flipV="1">
            <a:off x="1844613" y="2628591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4" name="Text Box 12"/>
          <p:cNvSpPr txBox="1">
            <a:spLocks noChangeArrowheads="1"/>
          </p:cNvSpPr>
          <p:nvPr/>
        </p:nvSpPr>
        <p:spPr bwMode="auto">
          <a:xfrm>
            <a:off x="360104" y="1878960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75" name="Straight Connector 174"/>
          <p:cNvCxnSpPr/>
          <p:nvPr/>
        </p:nvCxnSpPr>
        <p:spPr bwMode="auto">
          <a:xfrm flipV="1">
            <a:off x="1009267" y="2719026"/>
            <a:ext cx="1986737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the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platform level</a:t>
            </a:r>
            <a:endParaRPr lang="hu-HU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(ACPI-based)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1" name="Line 10"/>
          <p:cNvSpPr>
            <a:spLocks noChangeShapeType="1"/>
          </p:cNvSpPr>
          <p:nvPr/>
        </p:nvSpPr>
        <p:spPr bwMode="auto">
          <a:xfrm rot="-5400000" flipH="1" flipV="1">
            <a:off x="6165672" y="392548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2" name="Oval 9"/>
          <p:cNvSpPr>
            <a:spLocks noChangeArrowheads="1"/>
          </p:cNvSpPr>
          <p:nvPr/>
        </p:nvSpPr>
        <p:spPr bwMode="auto">
          <a:xfrm>
            <a:off x="6218690" y="398190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1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5.1 </a:t>
            </a:r>
            <a:r>
              <a:rPr lang="en-US" dirty="0"/>
              <a:t>Overview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344" y="504734"/>
            <a:ext cx="159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Overview -2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944" y="908720"/>
            <a:ext cx="8911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basic techniques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reducing the power consumption of active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CPU cores: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95382"/>
            <a:ext cx="565334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DVFS</a:t>
            </a:r>
            <a:r>
              <a:rPr lang="en-US" sz="1600" dirty="0" smtClean="0">
                <a:latin typeface="+mj-lt"/>
              </a:rPr>
              <a:t>: Dynamic Voltage and Frequency Scaling</a:t>
            </a:r>
            <a:endParaRPr lang="en-US" sz="1600" dirty="0">
              <a:latin typeface="+mj-lt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CPPC</a:t>
            </a:r>
            <a:r>
              <a:rPr lang="en-US" sz="1600" dirty="0" smtClean="0">
                <a:latin typeface="+mj-lt"/>
              </a:rPr>
              <a:t>: Cooperative Processor Performance Control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 smtClean="0">
                <a:latin typeface="+mj-lt"/>
              </a:rPr>
              <a:t>: Adaptive Voltage and Frequency Scaling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078" y="2493333"/>
            <a:ext cx="614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These techniques will be described in the next Sections.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CPPC: </a:t>
            </a:r>
            <a:r>
              <a:rPr lang="en-US" sz="1600" dirty="0" err="1" smtClean="0">
                <a:latin typeface="+mj-lt"/>
              </a:rPr>
              <a:t>Kooperatív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processzor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teljesítmény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vezérlés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940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66893" y="1988096"/>
            <a:ext cx="787553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 DVFS (Dynamic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Voltage and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Frequency Scaling)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9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</a:t>
            </a:r>
            <a:r>
              <a:rPr lang="en-US" dirty="0" smtClean="0"/>
              <a:t>Frequency Scaling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577" y="908720"/>
            <a:ext cx="6997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Principle of DVFS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(assuming a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single threaded single core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577" y="1558962"/>
            <a:ext cx="4744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a)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Dynamic power consumption </a:t>
            </a:r>
            <a:r>
              <a:rPr lang="en-US" sz="1600" dirty="0" smtClean="0">
                <a:latin typeface="+mj-lt"/>
              </a:rPr>
              <a:t>is given by: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6775" y="1934391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j-lt"/>
              </a:rPr>
              <a:t>Dd</a:t>
            </a:r>
            <a:r>
              <a:rPr lang="en-US" sz="1600" dirty="0" smtClean="0">
                <a:latin typeface="+mj-lt"/>
              </a:rPr>
              <a:t> = const. * Vcc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 * fc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2604" y="2279042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with </a:t>
            </a:r>
            <a:r>
              <a:rPr lang="en-US" sz="1600" dirty="0" err="1" smtClean="0">
                <a:latin typeface="+mj-lt"/>
              </a:rPr>
              <a:t>Vcc</a:t>
            </a:r>
            <a:r>
              <a:rPr lang="en-US" sz="1600" dirty="0" smtClean="0">
                <a:latin typeface="+mj-lt"/>
              </a:rPr>
              <a:t>: core voltage</a:t>
            </a:r>
          </a:p>
          <a:p>
            <a:pPr>
              <a:spcAft>
                <a:spcPts val="200"/>
              </a:spcAft>
            </a:pPr>
            <a:r>
              <a:rPr lang="en-US" sz="1600" dirty="0" smtClean="0">
                <a:latin typeface="+mj-lt"/>
              </a:rPr>
              <a:t>       fc:   clock frequency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998" y="2893652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b)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The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core voltage (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) </a:t>
            </a:r>
            <a:r>
              <a:rPr lang="en-US" sz="1600" dirty="0" smtClean="0">
                <a:latin typeface="+mj-lt"/>
              </a:rPr>
              <a:t>needed for generating the clock frequency (fc) is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nearly linearly proportional with the clock frequency (fc).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1790" y="3489912"/>
            <a:ext cx="1931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j-lt"/>
              </a:rPr>
              <a:t>Vcc</a:t>
            </a:r>
            <a:r>
              <a:rPr lang="en-US" sz="1600" dirty="0" smtClean="0">
                <a:latin typeface="+mj-lt"/>
              </a:rPr>
              <a:t> = const. * fc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6863" y="4358069"/>
            <a:ext cx="8813438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Since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Dd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very strongly rises with fc</a:t>
            </a:r>
            <a:r>
              <a:rPr lang="en-US" sz="1600" dirty="0" smtClean="0">
                <a:latin typeface="+mj-lt"/>
              </a:rPr>
              <a:t>,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idea of DVFS </a:t>
            </a:r>
            <a:r>
              <a:rPr lang="en-US" sz="1600" dirty="0" smtClean="0">
                <a:latin typeface="+mj-lt"/>
              </a:rPr>
              <a:t>is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to scale down fc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as far as possible</a:t>
            </a:r>
            <a:r>
              <a:rPr lang="en-US" sz="1600" dirty="0" smtClean="0">
                <a:latin typeface="+mj-lt"/>
              </a:rPr>
              <a:t>, that is as far as scaling down of fc does not lengthen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noticeably the </a:t>
            </a:r>
            <a:r>
              <a:rPr lang="en-US" sz="1600" dirty="0">
                <a:latin typeface="+mj-lt"/>
              </a:rPr>
              <a:t>run time of the actual </a:t>
            </a:r>
            <a:r>
              <a:rPr lang="en-US" sz="1600" dirty="0" smtClean="0">
                <a:latin typeface="+mj-lt"/>
              </a:rPr>
              <a:t>workload, and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lower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appropriately,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i.e. to the value needed for the reduced fc.</a:t>
            </a:r>
            <a:r>
              <a:rPr lang="en-US" sz="1600" dirty="0" smtClean="0">
                <a:latin typeface="+mj-lt"/>
              </a:rPr>
              <a:t> </a:t>
            </a:r>
          </a:p>
          <a:p>
            <a:r>
              <a:rPr lang="en-US" sz="1600" dirty="0" smtClean="0">
                <a:latin typeface="+mj-lt"/>
              </a:rPr>
              <a:t>This principle will be applied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subsequent time windows </a:t>
            </a:r>
            <a:r>
              <a:rPr lang="en-US" sz="1600" dirty="0" smtClean="0">
                <a:latin typeface="+mj-lt"/>
              </a:rPr>
              <a:t>of, say 100 </a:t>
            </a:r>
            <a:r>
              <a:rPr lang="en-US" sz="1600" dirty="0" err="1" smtClean="0">
                <a:latin typeface="+mj-lt"/>
              </a:rPr>
              <a:t>ms</a:t>
            </a:r>
            <a:r>
              <a:rPr lang="en-US" sz="1600" dirty="0" smtClean="0">
                <a:latin typeface="+mj-lt"/>
              </a:rPr>
              <a:t>, to reduce</a:t>
            </a:r>
          </a:p>
          <a:p>
            <a:r>
              <a:rPr lang="en-US" sz="1600" dirty="0" smtClean="0">
                <a:latin typeface="+mj-lt"/>
              </a:rPr>
              <a:t>  dynamic power consumption.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194" y="1243419"/>
            <a:ext cx="3908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DVFS is based on two relationships: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998" y="513565"/>
            <a:ext cx="64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  <a:latin typeface="+mj-lt"/>
              </a:rPr>
              <a:t>6.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5.2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DVFS (Dynamic Voltage and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Frequency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Scaling)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863" y="3783969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If follows then that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9640" y="4024503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j-lt"/>
              </a:rPr>
              <a:t>Dd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= const. * </a:t>
            </a:r>
            <a:r>
              <a:rPr lang="en-US" sz="1600" dirty="0" smtClean="0">
                <a:latin typeface="+mj-lt"/>
              </a:rPr>
              <a:t>fc</a:t>
            </a:r>
            <a:r>
              <a:rPr lang="en-US" sz="1600" baseline="30000" dirty="0" smtClean="0">
                <a:latin typeface="+mj-lt"/>
              </a:rPr>
              <a:t>3</a:t>
            </a:r>
            <a:r>
              <a:rPr lang="en-US" sz="1600" dirty="0" smtClean="0">
                <a:latin typeface="+mj-lt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0849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3" grpId="0"/>
      <p:bldP spid="1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577" y="508364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the implementation of DVFS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577" y="908720"/>
            <a:ext cx="8189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DVFS is implemented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based on P-states (Performance states)</a:t>
            </a:r>
            <a:r>
              <a:rPr lang="en-US" sz="1600" dirty="0" smtClean="0">
                <a:latin typeface="+mj-lt"/>
              </a:rPr>
              <a:t> defined by the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2. release of the ACPI standard</a:t>
            </a:r>
            <a:r>
              <a:rPr lang="en-US" sz="1600" dirty="0" smtClean="0">
                <a:latin typeface="+mj-lt"/>
              </a:rPr>
              <a:t>, as indicated in the next Figure.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314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376" y="508364"/>
            <a:ext cx="5185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 P (Performance) states P0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181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6585" y="360902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510" y="2888940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Ci: Idle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3515" y="19510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Pi: Performance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221" y="3879050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Si: System Sleep states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593" y="4239090"/>
            <a:ext cx="360085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G1: OS-initiated, system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saved, no rebooting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G2/Soft off: OS-initiated shut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Power supply remains 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system context is not saved,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the system must be restarted.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G3/Mechanical off: Entered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activating a mechanical switch.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system must be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restarted.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143846" y="996715"/>
            <a:ext cx="5973659" cy="5779470"/>
            <a:chOff x="3221850" y="996715"/>
            <a:chExt cx="5908082" cy="5746443"/>
          </a:xfrm>
        </p:grpSpPr>
        <p:grpSp>
          <p:nvGrpSpPr>
            <p:cNvPr id="52" name="Group 51"/>
            <p:cNvGrpSpPr/>
            <p:nvPr/>
          </p:nvGrpSpPr>
          <p:grpSpPr>
            <a:xfrm>
              <a:off x="3221850" y="996715"/>
              <a:ext cx="5908082" cy="5746443"/>
              <a:chOff x="3290672" y="996715"/>
              <a:chExt cx="5908082" cy="57464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75022"/>
              <a:stretch/>
            </p:blipFill>
            <p:spPr>
              <a:xfrm>
                <a:off x="3300297" y="996715"/>
                <a:ext cx="5772203" cy="1717562"/>
              </a:xfrm>
              <a:prstGeom prst="rect">
                <a:avLst/>
              </a:prstGeom>
            </p:spPr>
          </p:pic>
          <p:sp>
            <p:nvSpPr>
              <p:cNvPr id="5" name="Left Brace 4"/>
              <p:cNvSpPr/>
              <p:nvPr/>
            </p:nvSpPr>
            <p:spPr bwMode="auto">
              <a:xfrm>
                <a:off x="3731737" y="2888580"/>
                <a:ext cx="144000" cy="1029143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>
                <a:off x="3731737" y="1951864"/>
                <a:ext cx="144000" cy="686095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14338" y="6343048"/>
                <a:ext cx="37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t="60320" b="4009"/>
              <a:stretch/>
            </p:blipFill>
            <p:spPr>
              <a:xfrm>
                <a:off x="3290672" y="4168762"/>
                <a:ext cx="5772203" cy="2452881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169063" y="2839317"/>
                <a:ext cx="4029691" cy="1204615"/>
                <a:chOff x="5178688" y="2311986"/>
                <a:chExt cx="3713791" cy="115770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78688" y="2311986"/>
                  <a:ext cx="3713791" cy="1157706"/>
                  <a:chOff x="5178688" y="2311986"/>
                  <a:chExt cx="3713791" cy="1157706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5178688" y="2311986"/>
                    <a:ext cx="3713791" cy="1157706"/>
                    <a:chOff x="3986935" y="3079293"/>
                    <a:chExt cx="3398756" cy="1474833"/>
                  </a:xfrm>
                </p:grpSpPr>
                <p:pic>
                  <p:nvPicPr>
                    <p:cNvPr id="26" name="Picture 25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328" t="61054" b="33535"/>
                    <a:stretch/>
                  </p:blipFill>
                  <p:spPr>
                    <a:xfrm>
                      <a:off x="3986935" y="4149080"/>
                      <a:ext cx="3395490" cy="4050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254" t="25251" b="64164"/>
                    <a:stretch/>
                  </p:blipFill>
                  <p:spPr>
                    <a:xfrm>
                      <a:off x="3986935" y="3079293"/>
                      <a:ext cx="3398756" cy="7923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62215" r="7844" b="36004"/>
                    <a:stretch/>
                  </p:blipFill>
                  <p:spPr>
                    <a:xfrm>
                      <a:off x="4036573" y="4253249"/>
                      <a:ext cx="1447800" cy="1333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991966" y="4149889"/>
                      <a:ext cx="334775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Cn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26688" r="7844" b="70210"/>
                    <a:stretch/>
                  </p:blipFill>
                  <p:spPr>
                    <a:xfrm>
                      <a:off x="4053885" y="3173113"/>
                      <a:ext cx="1447800" cy="23222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82119" t="31535" r="7844" b="65557"/>
                    <a:stretch/>
                  </p:blipFill>
                  <p:spPr>
                    <a:xfrm>
                      <a:off x="4062331" y="3536479"/>
                      <a:ext cx="3014431" cy="2005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002324" y="3508020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C2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010393" y="3126293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" name="Rectangle 1"/>
                  <p:cNvSpPr/>
                  <p:nvPr/>
                </p:nvSpPr>
                <p:spPr bwMode="auto">
                  <a:xfrm>
                    <a:off x="5204320" y="3100397"/>
                    <a:ext cx="3610018" cy="73556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Verdana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639732" y="2950574"/>
                  <a:ext cx="1" cy="21908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9" name="Rectangle 38"/>
                <p:cNvSpPr/>
                <p:nvPr/>
              </p:nvSpPr>
              <p:spPr bwMode="auto">
                <a:xfrm>
                  <a:off x="5261073" y="2910136"/>
                  <a:ext cx="3496392" cy="4571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11695" t="9733" r="85187" b="62548"/>
              <a:stretch/>
            </p:blipFill>
            <p:spPr>
              <a:xfrm>
                <a:off x="3977011" y="2374534"/>
                <a:ext cx="179686" cy="19024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10915" t="30522" r="84407" b="65320"/>
              <a:stretch/>
            </p:blipFill>
            <p:spPr>
              <a:xfrm>
                <a:off x="4790006" y="3357070"/>
                <a:ext cx="292999" cy="31022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27289" t="18049" r="67138" b="67317"/>
              <a:stretch/>
            </p:blipFill>
            <p:spPr>
              <a:xfrm>
                <a:off x="4882695" y="2291549"/>
                <a:ext cx="352960" cy="113749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7289" t="31760" r="67897" b="64569"/>
              <a:stretch/>
            </p:blipFill>
            <p:spPr>
              <a:xfrm>
                <a:off x="4893602" y="3625142"/>
                <a:ext cx="292170" cy="258363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 bwMode="auto">
            <a:xfrm>
              <a:off x="4867006" y="1628800"/>
              <a:ext cx="92689" cy="22502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920548" y="1631754"/>
              <a:ext cx="11492" cy="223200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78608" y="1631754"/>
              <a:ext cx="109141" cy="22753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83477" y="1635574"/>
              <a:ext cx="180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ounded Rectangle 37"/>
          <p:cNvSpPr/>
          <p:nvPr/>
        </p:nvSpPr>
        <p:spPr bwMode="auto">
          <a:xfrm>
            <a:off x="296863" y="1687316"/>
            <a:ext cx="8734913" cy="112974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 w="28575"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8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577" y="508364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the implementation of DVFS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998" y="908720"/>
            <a:ext cx="865282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P-states</a:t>
            </a:r>
            <a:r>
              <a:rPr lang="en-US" sz="1600" dirty="0" smtClean="0">
                <a:latin typeface="+mj-lt"/>
              </a:rPr>
              <a:t> are possible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operating points </a:t>
            </a:r>
            <a:r>
              <a:rPr lang="en-US" sz="1600" dirty="0" smtClean="0">
                <a:latin typeface="+mj-lt"/>
              </a:rPr>
              <a:t>(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and fc pairs) of a core </a:t>
            </a:r>
            <a:r>
              <a:rPr lang="en-US" sz="1600" dirty="0" smtClean="0">
                <a:latin typeface="+mj-lt"/>
              </a:rPr>
              <a:t>while running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under DVFS.</a:t>
            </a:r>
          </a:p>
          <a:p>
            <a:r>
              <a:rPr lang="en-US" sz="1600" dirty="0" smtClean="0">
                <a:latin typeface="+mj-lt"/>
              </a:rPr>
              <a:t>An example below will illustrate this.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95" y="5115671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Example: </a:t>
            </a:r>
            <a:r>
              <a:rPr lang="en-US" sz="1600" dirty="0" smtClean="0">
                <a:latin typeface="+mj-lt"/>
              </a:rPr>
              <a:t>Operating points of Intel’s Pentium M processor (</a:t>
            </a:r>
            <a:r>
              <a:rPr lang="en-US" sz="1600" dirty="0" smtClean="0">
                <a:latin typeface="+mj-lt"/>
                <a:ea typeface="Verdana" panose="020B0604030504040204" pitchFamily="34" charset="0"/>
              </a:rPr>
              <a:t>~</a:t>
            </a:r>
            <a:r>
              <a:rPr lang="en-US" sz="1600" dirty="0" smtClean="0">
                <a:latin typeface="+mj-lt"/>
              </a:rPr>
              <a:t>2003) </a:t>
            </a:r>
            <a:endParaRPr lang="en-US" sz="16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6645" y="2166248"/>
            <a:ext cx="5908475" cy="2899573"/>
            <a:chOff x="1736685" y="2888940"/>
            <a:chExt cx="5908475" cy="289957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17250" r="8726" b="26415"/>
            <a:stretch/>
          </p:blipFill>
          <p:spPr bwMode="auto">
            <a:xfrm>
              <a:off x="1736685" y="2933945"/>
              <a:ext cx="5908475" cy="285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482501" y="2888940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  <a:latin typeface="+mj-lt"/>
                </a:rPr>
                <a:t>P1</a:t>
              </a:r>
              <a:endParaRPr lang="en-US" sz="11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2140" y="3309704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  <a:latin typeface="+mj-lt"/>
                </a:rPr>
                <a:t>P2</a:t>
              </a:r>
              <a:endParaRPr lang="en-US" sz="11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93642" y="3933825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  <a:latin typeface="+mj-lt"/>
                </a:rPr>
                <a:t>P6</a:t>
              </a:r>
              <a:endParaRPr lang="en-US" sz="11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617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837293"/>
              </p:ext>
            </p:extLst>
          </p:nvPr>
        </p:nvGraphicFramePr>
        <p:xfrm>
          <a:off x="161508" y="1979699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Models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Max. </a:t>
                      </a:r>
                    </a:p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(GHz)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6Yxx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I7-6xxxU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I3/I5/i7-6xxxU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I3/I5/i7-6xxxU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I3/i5/i7-6xxxT</a:t>
                      </a:r>
                    </a:p>
                    <a:p>
                      <a:pPr algn="ctr"/>
                      <a:r>
                        <a:rPr lang="en-US" sz="1400" dirty="0" smtClean="0"/>
                        <a:t>I3-6xxxH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</a:p>
                    <a:p>
                      <a:pPr algn="ctr"/>
                      <a:r>
                        <a:rPr lang="en-US" sz="1400" dirty="0" smtClean="0"/>
                        <a:t>2.7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I5/i7-6xxxHQ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I3-6xxx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I5/i7-6xxx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I5/i7-6xxxK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6505" y="507450"/>
            <a:ext cx="724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TDP (allowed power budget) limits the basic clock rate?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(7)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22388" y="1988839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93110" y="1979519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288" y="630932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95" y="6381488"/>
            <a:ext cx="9180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Base clock frequency vs. TDP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and mobile lines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19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505" y="906835"/>
            <a:ext cx="8389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an example </a:t>
            </a:r>
            <a:r>
              <a:rPr lang="en-US" dirty="0" smtClean="0">
                <a:latin typeface="Verdana"/>
              </a:rPr>
              <a:t>data on Intel’s </a:t>
            </a:r>
            <a:r>
              <a:rPr lang="en-US" dirty="0" err="1" smtClean="0">
                <a:latin typeface="Verdana"/>
              </a:rPr>
              <a:t>Skylake</a:t>
            </a:r>
            <a:r>
              <a:rPr lang="en-US" dirty="0" smtClean="0">
                <a:latin typeface="Verdana"/>
              </a:rPr>
              <a:t> DT and mobile processors show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DTP limits the base clock frequency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4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DVFS </a:t>
            </a:r>
            <a:r>
              <a:rPr lang="en-US" dirty="0"/>
              <a:t>(Dynamic Voltage and Frequency Scaling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287" y="908720"/>
            <a:ext cx="881228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Now it is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task of the OS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to determine how far the operating point (P state)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of the core </a:t>
            </a:r>
            <a:r>
              <a:rPr lang="en-US" sz="1600" dirty="0" smtClean="0">
                <a:latin typeface="+mj-lt"/>
              </a:rPr>
              <a:t>(assuming momentarily single core operation)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can be shifted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downwards </a:t>
            </a:r>
            <a:r>
              <a:rPr lang="en-US" sz="1600" dirty="0" smtClean="0">
                <a:latin typeface="+mj-lt"/>
              </a:rPr>
              <a:t>(i.e. how far fc and </a:t>
            </a:r>
            <a:r>
              <a:rPr lang="en-US" sz="1600" dirty="0" err="1" smtClean="0">
                <a:latin typeface="+mj-lt"/>
              </a:rPr>
              <a:t>Vcc</a:t>
            </a:r>
            <a:r>
              <a:rPr lang="en-US" sz="1600" dirty="0" smtClean="0">
                <a:latin typeface="+mj-lt"/>
              </a:rPr>
              <a:t> can be reduced)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without noticeable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lengthening the run time of the actual workload.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To do this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OS will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assess the utilization rate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of the core in subsequent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time windows </a:t>
            </a:r>
            <a:r>
              <a:rPr lang="en-US" sz="1600" dirty="0" smtClean="0">
                <a:latin typeface="+mj-lt"/>
              </a:rPr>
              <a:t>(of. e.g. 100 </a:t>
            </a:r>
            <a:r>
              <a:rPr lang="en-US" sz="1600" dirty="0" err="1" smtClean="0">
                <a:latin typeface="+mj-lt"/>
              </a:rPr>
              <a:t>ms</a:t>
            </a:r>
            <a:r>
              <a:rPr lang="en-US" sz="1600" dirty="0" smtClean="0">
                <a:latin typeface="+mj-lt"/>
              </a:rPr>
              <a:t>) while running the actual workload and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will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choose the P-states </a:t>
            </a:r>
            <a:r>
              <a:rPr lang="en-US" sz="1600" dirty="0" smtClean="0">
                <a:latin typeface="+mj-lt"/>
              </a:rPr>
              <a:t>that is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needed to perform this workload without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noticeable lengthening the run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E.g. if a core recently runs at 2 GHz but is utilized only by 50 %, each second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clock cycle is wasted and the clock frequency can be reduced to 1 GHz without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worsening the user experience.</a:t>
            </a:r>
          </a:p>
          <a:p>
            <a:r>
              <a:rPr lang="en-US" sz="1600" dirty="0" smtClean="0">
                <a:latin typeface="+mj-lt"/>
              </a:rPr>
              <a:t>    Then the OS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selects the optimal working point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from a given list of possible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working points </a:t>
            </a:r>
            <a:r>
              <a:rPr lang="en-US" sz="1600" dirty="0" smtClean="0">
                <a:latin typeface="+mj-lt"/>
              </a:rPr>
              <a:t>(fc, </a:t>
            </a:r>
            <a:r>
              <a:rPr lang="en-US" sz="1600" dirty="0" err="1" smtClean="0">
                <a:latin typeface="+mj-lt"/>
              </a:rPr>
              <a:t>Vcc</a:t>
            </a:r>
            <a:r>
              <a:rPr lang="en-US" sz="1600" dirty="0" smtClean="0">
                <a:latin typeface="+mj-lt"/>
              </a:rPr>
              <a:t> values) by looking for the P-state with a core frequency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of at least 1 GHz.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577" y="508364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the implementation of DVFS -3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677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577" y="508364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the implementation of DVFS -4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577" y="908720"/>
            <a:ext cx="88309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Subsequently,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OS forwards the specification of the requested P-state to the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processor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via a register interface that is </a:t>
            </a:r>
            <a:r>
              <a:rPr lang="en-US" sz="1600" dirty="0" smtClean="0">
                <a:latin typeface="+mj-lt"/>
              </a:rPr>
              <a:t>defined by the ACPI standard, and finally, 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PCU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(Power Control Unit)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of the CPU will accomplish the required P-state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transition</a:t>
            </a:r>
            <a:r>
              <a:rPr lang="en-US" sz="1600" dirty="0" smtClean="0">
                <a:latin typeface="+mj-lt"/>
              </a:rPr>
              <a:t>, as detailed subsequently.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1621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24257" y="1988840"/>
            <a:ext cx="4022740" cy="3576477"/>
            <a:chOff x="3109375" y="2620964"/>
            <a:chExt cx="2934158" cy="2522655"/>
          </a:xfrm>
        </p:grpSpPr>
        <p:sp>
          <p:nvSpPr>
            <p:cNvPr id="6" name="Line 41"/>
            <p:cNvSpPr>
              <a:spLocks noChangeShapeType="1"/>
            </p:cNvSpPr>
            <p:nvPr/>
          </p:nvSpPr>
          <p:spPr bwMode="auto">
            <a:xfrm>
              <a:off x="3515775" y="4881564"/>
              <a:ext cx="2206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auto">
            <a:xfrm flipV="1">
              <a:off x="3625312" y="2936877"/>
              <a:ext cx="9525" cy="200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" name="Line 43"/>
            <p:cNvSpPr>
              <a:spLocks noChangeShapeType="1"/>
            </p:cNvSpPr>
            <p:nvPr/>
          </p:nvSpPr>
          <p:spPr bwMode="auto">
            <a:xfrm flipH="1">
              <a:off x="3576100" y="4039129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9" name="Line 44"/>
            <p:cNvSpPr>
              <a:spLocks noChangeShapeType="1"/>
            </p:cNvSpPr>
            <p:nvPr/>
          </p:nvSpPr>
          <p:spPr bwMode="auto">
            <a:xfrm flipH="1">
              <a:off x="3576100" y="3689088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 flipH="1">
              <a:off x="3576100" y="3368056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1" name="Line 46"/>
            <p:cNvSpPr>
              <a:spLocks noChangeShapeType="1"/>
            </p:cNvSpPr>
            <p:nvPr/>
          </p:nvSpPr>
          <p:spPr bwMode="auto">
            <a:xfrm flipH="1">
              <a:off x="3576100" y="3098802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2" name="Text Box 47"/>
            <p:cNvSpPr txBox="1">
              <a:spLocks noChangeArrowheads="1"/>
            </p:cNvSpPr>
            <p:nvPr/>
          </p:nvSpPr>
          <p:spPr bwMode="auto">
            <a:xfrm>
              <a:off x="5795424" y="4757739"/>
              <a:ext cx="2481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fc</a:t>
              </a:r>
            </a:p>
          </p:txBody>
        </p:sp>
        <p:sp>
          <p:nvSpPr>
            <p:cNvPr id="13" name="Text Box 48"/>
            <p:cNvSpPr txBox="1">
              <a:spLocks noChangeArrowheads="1"/>
            </p:cNvSpPr>
            <p:nvPr/>
          </p:nvSpPr>
          <p:spPr bwMode="auto">
            <a:xfrm>
              <a:off x="3452275" y="2620964"/>
              <a:ext cx="351000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V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cc</a:t>
              </a:r>
              <a:endPara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4" name="Text Box 49"/>
            <p:cNvSpPr txBox="1">
              <a:spLocks noChangeArrowheads="1"/>
            </p:cNvSpPr>
            <p:nvPr/>
          </p:nvSpPr>
          <p:spPr bwMode="auto">
            <a:xfrm>
              <a:off x="5134107" y="494030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fc0</a:t>
              </a:r>
            </a:p>
          </p:txBody>
        </p:sp>
        <p:sp>
          <p:nvSpPr>
            <p:cNvPr id="16" name="Text Box 51"/>
            <p:cNvSpPr txBox="1">
              <a:spLocks noChangeArrowheads="1"/>
            </p:cNvSpPr>
            <p:nvPr/>
          </p:nvSpPr>
          <p:spPr bwMode="auto">
            <a:xfrm>
              <a:off x="4941711" y="3188770"/>
              <a:ext cx="894686" cy="39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Highest</a:t>
              </a:r>
              <a:br>
                <a:rPr lang="hu-HU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</a:b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power</a:t>
              </a:r>
            </a:p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 consumption</a:t>
              </a:r>
              <a:endParaRPr lang="hu-HU" altLang="en-US" sz="1200" dirty="0" smtClean="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" name="Text Box 52"/>
            <p:cNvSpPr txBox="1">
              <a:spLocks noChangeArrowheads="1"/>
            </p:cNvSpPr>
            <p:nvPr/>
          </p:nvSpPr>
          <p:spPr bwMode="auto">
            <a:xfrm>
              <a:off x="3120487" y="2987677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V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cc</a:t>
              </a: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0</a:t>
              </a:r>
            </a:p>
          </p:txBody>
        </p:sp>
        <p:sp>
          <p:nvSpPr>
            <p:cNvPr id="18" name="Text Box 53"/>
            <p:cNvSpPr txBox="1">
              <a:spLocks noChangeArrowheads="1"/>
            </p:cNvSpPr>
            <p:nvPr/>
          </p:nvSpPr>
          <p:spPr bwMode="auto">
            <a:xfrm>
              <a:off x="3110962" y="3290096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V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cc</a:t>
              </a: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1</a:t>
              </a:r>
            </a:p>
          </p:txBody>
        </p:sp>
        <p:sp>
          <p:nvSpPr>
            <p:cNvPr id="19" name="Text Box 54"/>
            <p:cNvSpPr txBox="1">
              <a:spLocks noChangeArrowheads="1"/>
            </p:cNvSpPr>
            <p:nvPr/>
          </p:nvSpPr>
          <p:spPr bwMode="auto">
            <a:xfrm>
              <a:off x="3112550" y="3951641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V</a:t>
              </a:r>
              <a:r>
                <a:rPr lang="en-US" altLang="en-US" sz="1200" dirty="0" err="1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ccn</a:t>
              </a:r>
              <a:endParaRPr lang="hu-HU" altLang="en-US" sz="1200" dirty="0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0" name="Text Box 55"/>
            <p:cNvSpPr txBox="1">
              <a:spLocks noChangeArrowheads="1"/>
            </p:cNvSpPr>
            <p:nvPr/>
          </p:nvSpPr>
          <p:spPr bwMode="auto">
            <a:xfrm>
              <a:off x="3109375" y="3611124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V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cc</a:t>
              </a: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2</a:t>
              </a:r>
            </a:p>
          </p:txBody>
        </p:sp>
        <p:sp>
          <p:nvSpPr>
            <p:cNvPr id="21" name="Text Box 56"/>
            <p:cNvSpPr txBox="1">
              <a:spLocks noChangeArrowheads="1"/>
            </p:cNvSpPr>
            <p:nvPr/>
          </p:nvSpPr>
          <p:spPr bwMode="auto">
            <a:xfrm>
              <a:off x="3309400" y="3765905"/>
              <a:ext cx="17561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.</a:t>
              </a:r>
            </a:p>
          </p:txBody>
        </p:sp>
        <p:sp>
          <p:nvSpPr>
            <p:cNvPr id="22" name="Text Box 57"/>
            <p:cNvSpPr txBox="1">
              <a:spLocks noChangeArrowheads="1"/>
            </p:cNvSpPr>
            <p:nvPr/>
          </p:nvSpPr>
          <p:spPr bwMode="auto">
            <a:xfrm>
              <a:off x="3309400" y="3706638"/>
              <a:ext cx="17561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.</a:t>
              </a:r>
            </a:p>
          </p:txBody>
        </p:sp>
        <p:sp>
          <p:nvSpPr>
            <p:cNvPr id="23" name="Line 59"/>
            <p:cNvSpPr>
              <a:spLocks noChangeShapeType="1"/>
            </p:cNvSpPr>
            <p:nvPr/>
          </p:nvSpPr>
          <p:spPr bwMode="auto">
            <a:xfrm>
              <a:off x="5263612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4" name="Line 60"/>
            <p:cNvSpPr>
              <a:spLocks noChangeShapeType="1"/>
            </p:cNvSpPr>
            <p:nvPr/>
          </p:nvSpPr>
          <p:spPr bwMode="auto">
            <a:xfrm>
              <a:off x="3985675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5" name="Text Box 61"/>
            <p:cNvSpPr txBox="1">
              <a:spLocks noChangeArrowheads="1"/>
            </p:cNvSpPr>
            <p:nvPr/>
          </p:nvSpPr>
          <p:spPr bwMode="auto">
            <a:xfrm>
              <a:off x="3841883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fcn</a:t>
              </a:r>
            </a:p>
          </p:txBody>
        </p:sp>
        <p:sp>
          <p:nvSpPr>
            <p:cNvPr id="26" name="Line 62"/>
            <p:cNvSpPr>
              <a:spLocks noChangeShapeType="1"/>
            </p:cNvSpPr>
            <p:nvPr/>
          </p:nvSpPr>
          <p:spPr bwMode="auto">
            <a:xfrm>
              <a:off x="4422237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7" name="Text Box 63"/>
            <p:cNvSpPr txBox="1">
              <a:spLocks noChangeArrowheads="1"/>
            </p:cNvSpPr>
            <p:nvPr/>
          </p:nvSpPr>
          <p:spPr bwMode="auto">
            <a:xfrm>
              <a:off x="4285057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fc2</a:t>
              </a:r>
            </a:p>
          </p:txBody>
        </p:sp>
        <p:sp>
          <p:nvSpPr>
            <p:cNvPr id="28" name="Line 64"/>
            <p:cNvSpPr>
              <a:spLocks noChangeShapeType="1"/>
            </p:cNvSpPr>
            <p:nvPr/>
          </p:nvSpPr>
          <p:spPr bwMode="auto">
            <a:xfrm>
              <a:off x="4847687" y="4816477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9" name="Text Box 65"/>
            <p:cNvSpPr txBox="1">
              <a:spLocks noChangeArrowheads="1"/>
            </p:cNvSpPr>
            <p:nvPr/>
          </p:nvSpPr>
          <p:spPr bwMode="auto">
            <a:xfrm>
              <a:off x="4710507" y="494665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fc1</a:t>
              </a:r>
            </a:p>
          </p:txBody>
        </p:sp>
        <p:sp>
          <p:nvSpPr>
            <p:cNvPr id="30" name="Text Box 67"/>
            <p:cNvSpPr txBox="1">
              <a:spLocks noChangeArrowheads="1"/>
            </p:cNvSpPr>
            <p:nvPr/>
          </p:nvSpPr>
          <p:spPr bwMode="auto">
            <a:xfrm>
              <a:off x="4301312" y="3534549"/>
              <a:ext cx="2025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●</a:t>
              </a:r>
            </a:p>
          </p:txBody>
        </p:sp>
        <p:sp>
          <p:nvSpPr>
            <p:cNvPr id="31" name="Text Box 68"/>
            <p:cNvSpPr txBox="1">
              <a:spLocks noChangeArrowheads="1"/>
            </p:cNvSpPr>
            <p:nvPr/>
          </p:nvSpPr>
          <p:spPr bwMode="auto">
            <a:xfrm>
              <a:off x="5071524" y="2917535"/>
              <a:ext cx="2025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●</a:t>
              </a:r>
            </a:p>
          </p:txBody>
        </p:sp>
        <p:sp>
          <p:nvSpPr>
            <p:cNvPr id="32" name="Text Box 69"/>
            <p:cNvSpPr txBox="1">
              <a:spLocks noChangeArrowheads="1"/>
            </p:cNvSpPr>
            <p:nvPr/>
          </p:nvSpPr>
          <p:spPr bwMode="auto">
            <a:xfrm>
              <a:off x="3804700" y="3894295"/>
              <a:ext cx="2025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●</a:t>
              </a:r>
            </a:p>
          </p:txBody>
        </p:sp>
        <p:sp>
          <p:nvSpPr>
            <p:cNvPr id="33" name="Text Box 70"/>
            <p:cNvSpPr txBox="1">
              <a:spLocks noChangeArrowheads="1"/>
            </p:cNvSpPr>
            <p:nvPr/>
          </p:nvSpPr>
          <p:spPr bwMode="auto">
            <a:xfrm>
              <a:off x="4741324" y="3195831"/>
              <a:ext cx="2025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●</a:t>
              </a:r>
            </a:p>
          </p:txBody>
        </p:sp>
        <p:sp>
          <p:nvSpPr>
            <p:cNvPr id="34" name="Text Box 102"/>
            <p:cNvSpPr txBox="1">
              <a:spLocks noChangeArrowheads="1"/>
            </p:cNvSpPr>
            <p:nvPr/>
          </p:nvSpPr>
          <p:spPr bwMode="auto">
            <a:xfrm rot="19355788">
              <a:off x="3916873" y="3086087"/>
              <a:ext cx="658878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Workload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52147" y="4840573"/>
              <a:ext cx="197832" cy="195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smtClean="0"/>
                <a:t>..</a:t>
              </a:r>
              <a:endParaRPr lang="en-US" sz="1200" dirty="0"/>
            </a:p>
          </p:txBody>
        </p:sp>
        <p:sp>
          <p:nvSpPr>
            <p:cNvPr id="36" name="Text Box 80"/>
            <p:cNvSpPr txBox="1">
              <a:spLocks noChangeArrowheads="1"/>
            </p:cNvSpPr>
            <p:nvPr/>
          </p:nvSpPr>
          <p:spPr bwMode="auto">
            <a:xfrm>
              <a:off x="5045405" y="2777828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P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0</a:t>
              </a:r>
              <a:endPara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37" name="Text Box 80"/>
            <p:cNvSpPr txBox="1">
              <a:spLocks noChangeArrowheads="1"/>
            </p:cNvSpPr>
            <p:nvPr/>
          </p:nvSpPr>
          <p:spPr bwMode="auto">
            <a:xfrm>
              <a:off x="4709031" y="3048229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P1</a:t>
              </a:r>
            </a:p>
          </p:txBody>
        </p:sp>
        <p:sp>
          <p:nvSpPr>
            <p:cNvPr id="38" name="Text Box 80"/>
            <p:cNvSpPr txBox="1">
              <a:spLocks noChangeArrowheads="1"/>
            </p:cNvSpPr>
            <p:nvPr/>
          </p:nvSpPr>
          <p:spPr bwMode="auto">
            <a:xfrm>
              <a:off x="4276857" y="3395514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P2</a:t>
              </a:r>
            </a:p>
          </p:txBody>
        </p:sp>
        <p:sp>
          <p:nvSpPr>
            <p:cNvPr id="39" name="Text Box 80"/>
            <p:cNvSpPr txBox="1">
              <a:spLocks noChangeArrowheads="1"/>
            </p:cNvSpPr>
            <p:nvPr/>
          </p:nvSpPr>
          <p:spPr bwMode="auto">
            <a:xfrm>
              <a:off x="3774582" y="3789312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Pn</a:t>
              </a:r>
            </a:p>
          </p:txBody>
        </p:sp>
        <p:cxnSp>
          <p:nvCxnSpPr>
            <p:cNvPr id="40" name="Straight Connector 39"/>
            <p:cNvCxnSpPr/>
            <p:nvPr/>
          </p:nvCxnSpPr>
          <p:spPr bwMode="auto">
            <a:xfrm flipV="1">
              <a:off x="3957145" y="3055073"/>
              <a:ext cx="1292179" cy="100101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H="1">
              <a:off x="3739657" y="2762922"/>
              <a:ext cx="1237407" cy="97175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42" name="TextBox 41"/>
          <p:cNvSpPr txBox="1"/>
          <p:nvPr/>
        </p:nvSpPr>
        <p:spPr>
          <a:xfrm>
            <a:off x="5267177" y="3916625"/>
            <a:ext cx="3676612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dirty="0" smtClean="0">
                <a:latin typeface="+mj-lt"/>
              </a:rPr>
              <a:t>Both fc and Vdd will be scaled </a:t>
            </a:r>
          </a:p>
          <a:p>
            <a:pPr algn="ctr">
              <a:spcAft>
                <a:spcPts val="300"/>
              </a:spcAft>
            </a:pPr>
            <a:r>
              <a:rPr lang="hu-HU" sz="1200" dirty="0" smtClean="0">
                <a:latin typeface="+mj-lt"/>
              </a:rPr>
              <a:t>          </a:t>
            </a:r>
            <a:r>
              <a:rPr lang="en-US" sz="1200" dirty="0" smtClean="0">
                <a:latin typeface="+mj-lt"/>
              </a:rPr>
              <a:t> </a:t>
            </a:r>
            <a:r>
              <a:rPr lang="hu-HU" sz="1200" dirty="0" smtClean="0">
                <a:latin typeface="+mj-lt"/>
              </a:rPr>
              <a:t>  according to the workload intensity.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 err="1" smtClean="0">
                <a:latin typeface="+mj-lt"/>
              </a:rPr>
              <a:t>Vcc</a:t>
            </a:r>
            <a:r>
              <a:rPr lang="hu-HU" sz="1200" dirty="0" smtClean="0">
                <a:latin typeface="+mj-lt"/>
              </a:rPr>
              <a:t> is chosen with a guard band</a:t>
            </a:r>
          </a:p>
          <a:p>
            <a:pPr algn="ctr"/>
            <a:r>
              <a:rPr lang="hu-HU" sz="1200" dirty="0" smtClean="0">
                <a:latin typeface="+mj-lt"/>
              </a:rPr>
              <a:t>      according to the actual fc values.</a:t>
            </a:r>
            <a:endParaRPr lang="en-US" sz="12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0804" y="908720"/>
            <a:ext cx="9498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While implementing DVFS</a:t>
            </a:r>
            <a:r>
              <a:rPr lang="en-US" sz="1600" dirty="0" smtClean="0">
                <a:latin typeface="+mj-lt"/>
              </a:rPr>
              <a:t>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OS</a:t>
            </a:r>
            <a:r>
              <a:rPr lang="en-US" sz="1600" dirty="0" smtClean="0">
                <a:latin typeface="+mj-lt"/>
              </a:rPr>
              <a:t> continuously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sets the Pi operating point to its lowest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possible value that is feasible without noticeable lengthening the run time of the 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workload, in order to keep power consumption as low as possible, </a:t>
            </a:r>
            <a:r>
              <a:rPr lang="en-US" sz="1600" dirty="0" smtClean="0">
                <a:latin typeface="+mj-lt"/>
              </a:rPr>
              <a:t>as indicated below.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95254" y="5596498"/>
            <a:ext cx="276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Principle of </a:t>
            </a:r>
            <a:r>
              <a:rPr lang="en-US" sz="1600" dirty="0" err="1" smtClean="0">
                <a:latin typeface="+mj-lt"/>
              </a:rPr>
              <a:t>DVFS</a:t>
            </a:r>
            <a:endParaRPr lang="en-US" sz="1600" dirty="0">
              <a:latin typeface="+mj-lt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3068374" y="4294229"/>
            <a:ext cx="1438644" cy="68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Lowest</a:t>
            </a:r>
            <a:br>
              <a:rPr lang="hu-HU" altLang="en-US" sz="1000" dirty="0" smtClean="0">
                <a:solidFill>
                  <a:srgbClr val="FF0000"/>
                </a:solidFill>
                <a:latin typeface="Verdana" panose="020B0604030504040204" pitchFamily="34" charset="0"/>
              </a:rPr>
            </a:br>
            <a:r>
              <a:rPr lang="en-US" altLang="en-US" sz="10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power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 consumption</a:t>
            </a:r>
            <a:endParaRPr lang="hu-HU" altLang="en-US" sz="1000" dirty="0" smtClean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(7)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30056" y="6089972"/>
            <a:ext cx="8132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Note that DVFS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 sort of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demand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based scaling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of the clock frequency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and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core voltage. </a:t>
            </a:r>
            <a:r>
              <a:rPr lang="en-US" sz="1600" dirty="0" smtClean="0"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194" y="508364"/>
            <a:ext cx="5307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-5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890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577" y="508364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577" y="863715"/>
            <a:ext cx="902811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We note that certain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early DVFS implementations </a:t>
            </a:r>
            <a:r>
              <a:rPr lang="en-US" sz="1600" dirty="0" smtClean="0">
                <a:latin typeface="+mj-lt"/>
              </a:rPr>
              <a:t>(notable from AMD in about 2000)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were not ACPI-based </a:t>
            </a:r>
            <a:r>
              <a:rPr lang="en-US" sz="1600" dirty="0" smtClean="0">
                <a:latin typeface="+mj-lt"/>
              </a:rPr>
              <a:t>but proprietary.</a:t>
            </a:r>
          </a:p>
          <a:p>
            <a:r>
              <a:rPr lang="en-US" sz="1600" dirty="0" smtClean="0">
                <a:latin typeface="+mj-lt"/>
              </a:rPr>
              <a:t>Nevertheless, we do not want to go into any details.</a:t>
            </a:r>
          </a:p>
        </p:txBody>
      </p:sp>
    </p:spTree>
    <p:extLst>
      <p:ext uri="{BB962C8B-B14F-4D97-AF65-F5344CB8AC3E}">
        <p14:creationId xmlns:p14="http://schemas.microsoft.com/office/powerpoint/2010/main" val="15802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6139" y="507953"/>
            <a:ext cx="8592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Main tasks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the implementation of DVFS (assuming multiple cores and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multithreading)</a:t>
            </a: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973521" y="2648735"/>
            <a:ext cx="699516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rot="5400000" flipH="1">
            <a:off x="4237791" y="2543765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-5400000" flipH="1" flipV="1">
            <a:off x="879105" y="2734278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rot="-5400000" flipH="1" flipV="1">
            <a:off x="7886063" y="274519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985640" y="2896428"/>
            <a:ext cx="216597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e) Accomplishing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fc, </a:t>
            </a:r>
            <a:r>
              <a:rPr lang="en-US" altLang="en-US" sz="13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Vcc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transitions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the PCU of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rot="5400000" flipH="1">
            <a:off x="5613501" y="3201325"/>
            <a:ext cx="10972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76247" y="2086338"/>
            <a:ext cx="904125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Main tasks of OS directed DVFS implementation (assuming multiple cores and multithreading) 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219166" y="3825463"/>
            <a:ext cx="190789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d) Communicating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target P-state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to the processor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rot="-5400000" flipH="1" flipV="1">
            <a:off x="4253317" y="2743249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58633" y="2919791"/>
            <a:ext cx="333456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c) Coordination of target P-states</a:t>
            </a:r>
          </a:p>
          <a:p>
            <a:pPr algn="ctr"/>
            <a:r>
              <a:rPr lang="en-US" sz="1300" b="1" dirty="0" smtClean="0">
                <a:latin typeface="+mj-lt"/>
              </a:rPr>
              <a:t>if there are multiple threads</a:t>
            </a:r>
          </a:p>
          <a:p>
            <a:pPr algn="ctr"/>
            <a:r>
              <a:rPr lang="en-US" sz="1300" b="1" dirty="0" smtClean="0">
                <a:latin typeface="+mj-lt"/>
              </a:rPr>
              <a:t>per core or multiple cores</a:t>
            </a:r>
          </a:p>
          <a:p>
            <a:pPr algn="ctr"/>
            <a:r>
              <a:rPr lang="en-US" sz="1300" b="1" dirty="0" smtClean="0">
                <a:latin typeface="+mj-lt"/>
              </a:rPr>
              <a:t> (by the OS or proc.) 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350453" y="3821558"/>
            <a:ext cx="274947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b) Based on the calculated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thread utilization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target P-state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rot="-5400000" flipH="1" flipV="1">
            <a:off x="2197046" y="3211489"/>
            <a:ext cx="10972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4308610" y="284530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2709968" y="371578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auto">
          <a:xfrm>
            <a:off x="934827" y="278999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6130790" y="368689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auto">
          <a:xfrm>
            <a:off x="7944166" y="279476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-46448" y="2917883"/>
            <a:ext cx="2278188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a) 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thread utilization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139" y="1133745"/>
            <a:ext cx="825219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In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multithreaded core </a:t>
            </a: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OS allocates tasks to threads </a:t>
            </a:r>
            <a:r>
              <a:rPr lang="en-US" sz="1600" dirty="0" smtClean="0">
                <a:latin typeface="+mj-lt"/>
              </a:rPr>
              <a:t>rather than to cores.</a:t>
            </a:r>
          </a:p>
          <a:p>
            <a:r>
              <a:rPr lang="en-US" sz="1600" dirty="0" smtClean="0">
                <a:latin typeface="+mj-lt"/>
              </a:rPr>
              <a:t>Then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OS has to determine thread utilization rather than core utilization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6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7" grpId="0"/>
      <p:bldP spid="30" grpId="0" animBg="1"/>
      <p:bldP spid="32" grpId="0"/>
      <p:bldP spid="34" grpId="0" animBg="1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(10)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2239" y="879224"/>
            <a:ext cx="900599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Recent processors have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two Model Specific Registers (MSRs)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per thread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smtClean="0">
                <a:latin typeface="+mj-lt"/>
              </a:rPr>
              <a:t>(called also logical processors), that are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actually 64-bit </a:t>
            </a:r>
            <a:r>
              <a:rPr lang="en-US" sz="1600" dirty="0" smtClean="0">
                <a:latin typeface="+mj-lt"/>
              </a:rPr>
              <a:t>counters.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These counters are updated only when the related processor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the C0 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One</a:t>
            </a:r>
            <a:r>
              <a:rPr lang="en-US" sz="1600" dirty="0" smtClean="0">
                <a:latin typeface="+mj-lt"/>
              </a:rPr>
              <a:t> of the counters (IA32_MPERF </a:t>
            </a:r>
            <a:r>
              <a:rPr lang="en-US" sz="1600" dirty="0">
                <a:latin typeface="+mj-lt"/>
              </a:rPr>
              <a:t>MSR (</a:t>
            </a:r>
            <a:r>
              <a:rPr lang="en-US" sz="1600" dirty="0" smtClean="0">
                <a:latin typeface="+mj-lt"/>
              </a:rPr>
              <a:t>0xE7h)) will be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incremented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proportion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base frequency,</a:t>
            </a:r>
          </a:p>
          <a:p>
            <a:r>
              <a:rPr lang="en-US" sz="1600" dirty="0" smtClean="0">
                <a:latin typeface="+mj-lt"/>
              </a:rPr>
              <a:t>    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other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one (IA32_APERF MSR (</a:t>
            </a:r>
            <a:r>
              <a:rPr lang="en-US" sz="1600" dirty="0" smtClean="0">
                <a:latin typeface="+mj-lt"/>
              </a:rPr>
              <a:t>0xE8h)) will be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incremented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proportion 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to the actual clock frequency (performance).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Now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OS calculates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thread utilization (in %) in the actual time window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rate of the actual count and the base count </a:t>
            </a:r>
            <a:r>
              <a:rPr lang="en-US" sz="1600" dirty="0" smtClean="0">
                <a:latin typeface="+mj-lt"/>
              </a:rPr>
              <a:t>taken in this window.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488" y="505987"/>
            <a:ext cx="821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a) Determination of thread utilization by the OS (simplified) </a:t>
            </a:r>
            <a:r>
              <a:rPr lang="en-US" dirty="0" smtClean="0">
                <a:latin typeface="+mj-lt"/>
              </a:rPr>
              <a:t>[2</a:t>
            </a:r>
            <a:r>
              <a:rPr lang="hu-HU" dirty="0" smtClean="0">
                <a:latin typeface="+mj-lt"/>
              </a:rPr>
              <a:t>02</a:t>
            </a:r>
            <a:r>
              <a:rPr lang="en-US" dirty="0" smtClean="0">
                <a:latin typeface="+mj-lt"/>
              </a:rPr>
              <a:t>]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-1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349" y="5883368"/>
            <a:ext cx="9229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</a:t>
            </a:r>
            <a:r>
              <a:rPr lang="en-US" sz="1600" dirty="0" smtClean="0">
                <a:latin typeface="+mj-lt"/>
              </a:rPr>
              <a:t>: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64-bit counters </a:t>
            </a:r>
            <a:r>
              <a:rPr lang="en-US" sz="1600" dirty="0" smtClean="0">
                <a:latin typeface="+mj-lt"/>
              </a:rPr>
              <a:t>used to determine thread utilization were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introduced </a:t>
            </a:r>
          </a:p>
          <a:p>
            <a:r>
              <a:rPr lang="en-US" sz="1600" dirty="0" smtClean="0">
                <a:latin typeface="+mj-lt"/>
              </a:rPr>
              <a:t>  in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Pentium M Core Duo (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Yonah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) processor </a:t>
            </a:r>
            <a:r>
              <a:rPr lang="en-US" sz="1600" dirty="0">
                <a:solidFill>
                  <a:srgbClr val="0070C0"/>
                </a:solidFill>
              </a:rPr>
              <a:t>in </a:t>
            </a:r>
            <a:r>
              <a:rPr lang="en-US" sz="1600" dirty="0" smtClean="0">
                <a:solidFill>
                  <a:srgbClr val="0070C0"/>
                </a:solidFill>
              </a:rPr>
              <a:t>2006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600" dirty="0" smtClean="0">
                <a:latin typeface="+mj-lt"/>
              </a:rPr>
              <a:t> based on an Intel patent </a:t>
            </a:r>
          </a:p>
          <a:p>
            <a:r>
              <a:rPr lang="en-US" sz="1600" dirty="0" smtClean="0">
                <a:latin typeface="+mj-lt"/>
              </a:rPr>
              <a:t>  [2</a:t>
            </a:r>
            <a:r>
              <a:rPr lang="hu-HU" sz="1600" dirty="0" smtClean="0">
                <a:latin typeface="+mj-lt"/>
              </a:rPr>
              <a:t>03</a:t>
            </a:r>
            <a:r>
              <a:rPr lang="en-US" sz="1600" dirty="0" smtClean="0">
                <a:latin typeface="+mj-lt"/>
              </a:rPr>
              <a:t>]. Previous EIST implementations used Windows performance counters instead.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7465" y="618981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704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(11)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4644" y="1178750"/>
            <a:ext cx="926061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The OS has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list of available P states </a:t>
            </a:r>
            <a:r>
              <a:rPr lang="en-US" sz="1600" dirty="0" smtClean="0">
                <a:latin typeface="Verdana"/>
              </a:rPr>
              <a:t>of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cores (specifying fc and needed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From the available P-states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OS selects the lowest possible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service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actual load (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i.e. utility rate).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577" y="505491"/>
            <a:ext cx="857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b) Based on the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calculated thread utilization determination of the target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   P-state by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the 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4789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(12)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830" y="506358"/>
            <a:ext cx="916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allocation of a P-state to the actual thread utilization</a:t>
            </a:r>
            <a:r>
              <a:rPr lang="hu-HU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[2</a:t>
            </a:r>
            <a:r>
              <a:rPr lang="hu-HU" dirty="0" smtClean="0">
                <a:latin typeface="+mj-lt"/>
              </a:rPr>
              <a:t>04</a:t>
            </a:r>
            <a:r>
              <a:rPr lang="en-US" dirty="0" smtClean="0">
                <a:latin typeface="+mj-lt"/>
              </a:rPr>
              <a:t>]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86535" y="1178750"/>
            <a:ext cx="7485777" cy="4062528"/>
            <a:chOff x="73505" y="1391697"/>
            <a:chExt cx="7485777" cy="4062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4563" t="28562" r="53692" b="29941"/>
            <a:stretch/>
          </p:blipFill>
          <p:spPr>
            <a:xfrm>
              <a:off x="2672790" y="1729870"/>
              <a:ext cx="4644515" cy="336431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flipH="1">
              <a:off x="2006715" y="1406895"/>
              <a:ext cx="20205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Core utilization %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619015" y="3023955"/>
              <a:ext cx="1944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3505" y="2851193"/>
              <a:ext cx="2653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Actual thread utilization % 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006715" y="1391697"/>
              <a:ext cx="2565285" cy="37201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7187" y="1423025"/>
              <a:ext cx="20730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Thread utilization %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14563" t="69504" r="53692" b="25500"/>
            <a:stretch/>
          </p:blipFill>
          <p:spPr>
            <a:xfrm>
              <a:off x="2897815" y="5049180"/>
              <a:ext cx="4644515" cy="40504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14563" t="68393" r="53692" b="25501"/>
            <a:stretch/>
          </p:blipFill>
          <p:spPr>
            <a:xfrm>
              <a:off x="2895517" y="4959170"/>
              <a:ext cx="4644515" cy="49505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3221850" y="5094185"/>
              <a:ext cx="4337432" cy="36004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14563" t="70058" r="53692" b="25501"/>
            <a:stretch/>
          </p:blipFill>
          <p:spPr>
            <a:xfrm>
              <a:off x="2672790" y="5094185"/>
              <a:ext cx="4644515" cy="360040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 bwMode="auto">
            <a:xfrm>
              <a:off x="3851920" y="2841027"/>
              <a:ext cx="0" cy="2118143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077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017" y="506244"/>
            <a:ext cx="8460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c) Coordination of target P-states if there are multiple threads per core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   or cores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312" y="1093672"/>
            <a:ext cx="8782789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If there are multiple threads running on the same core,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target P-state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(coordinated P-state) of the core will be the P-state of the most demanding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thread running on that core.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addition,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if the processor has multiple cores and they are supplied by a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common voltage or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common clock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 all the related cores will run the same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voltage or clock frequency.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In this case a coordination of the requested P-states for the cores is needed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and </a:t>
            </a:r>
            <a:r>
              <a:rPr lang="en-US" sz="1600" dirty="0" smtClean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target P-state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of the core group </a:t>
            </a:r>
            <a:r>
              <a:rPr lang="en-US" sz="1600" dirty="0" smtClean="0">
                <a:latin typeface="+mj-lt"/>
              </a:rPr>
              <a:t>becomes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P-state of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most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demanding core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some processors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individual cores may be separately power managed</a:t>
            </a:r>
            <a:r>
              <a:rPr lang="en-US" sz="1600" dirty="0" smtClean="0">
                <a:latin typeface="+mj-lt"/>
              </a:rPr>
              <a:t>, then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obviously there is no need to coordinate the P-states of the cores.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9905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(14)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75" y="1584085"/>
            <a:ext cx="2903403" cy="2606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464405"/>
            <a:ext cx="884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Example for coordination of P-states in a dual-core multithreaded processor</a:t>
            </a:r>
          </a:p>
          <a:p>
            <a:pPr algn="ctr"/>
            <a:r>
              <a:rPr lang="en-US" sz="1600" dirty="0" smtClean="0">
                <a:latin typeface="+mj-lt"/>
              </a:rPr>
              <a:t>if the cores are supplied by a common voltage [1</a:t>
            </a:r>
            <a:r>
              <a:rPr lang="hu-HU" sz="1600" dirty="0" smtClean="0">
                <a:latin typeface="+mj-lt"/>
              </a:rPr>
              <a:t>98</a:t>
            </a:r>
            <a:r>
              <a:rPr lang="en-US" sz="1600" dirty="0" smtClean="0">
                <a:latin typeface="+mj-lt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252" y="508611"/>
            <a:ext cx="884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for the coordination of P-states in a dual-core multithreaded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processor if the cores are supplied by a common voltage </a:t>
            </a:r>
            <a:r>
              <a:rPr lang="en-US" dirty="0" smtClean="0">
                <a:latin typeface="+mj-lt"/>
              </a:rPr>
              <a:t>[1</a:t>
            </a:r>
            <a:r>
              <a:rPr lang="hu-HU" dirty="0" smtClean="0">
                <a:latin typeface="+mj-lt"/>
              </a:rPr>
              <a:t>98</a:t>
            </a:r>
            <a:r>
              <a:rPr lang="en-US" dirty="0" smtClean="0">
                <a:latin typeface="+mj-lt"/>
              </a:rPr>
              <a:t>]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863" y="5319500"/>
            <a:ext cx="881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Obviously,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P-state of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most demanding thread </a:t>
            </a:r>
            <a:r>
              <a:rPr lang="en-US" sz="1600" dirty="0" smtClean="0">
                <a:latin typeface="+mj-lt"/>
              </a:rPr>
              <a:t>running on the dual-core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processor will determine the target </a:t>
            </a:r>
            <a:r>
              <a:rPr lang="en-US" sz="1600" dirty="0">
                <a:latin typeface="+mj-lt"/>
              </a:rPr>
              <a:t>P-state </a:t>
            </a:r>
            <a:r>
              <a:rPr lang="en-US" sz="1600" dirty="0" smtClean="0">
                <a:latin typeface="+mj-lt"/>
              </a:rPr>
              <a:t>(coordinated P-state) of the processor.</a:t>
            </a:r>
          </a:p>
        </p:txBody>
      </p:sp>
    </p:spTree>
    <p:extLst>
      <p:ext uri="{BB962C8B-B14F-4D97-AF65-F5344CB8AC3E}">
        <p14:creationId xmlns:p14="http://schemas.microsoft.com/office/powerpoint/2010/main" val="25059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7"/>
          <p:cNvSpPr>
            <a:spLocks noChangeArrowheads="1"/>
          </p:cNvSpPr>
          <p:nvPr/>
        </p:nvSpPr>
        <p:spPr bwMode="auto">
          <a:xfrm>
            <a:off x="0" y="347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0" y="428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aphicFrame>
        <p:nvGraphicFramePr>
          <p:cNvPr id="7066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671556"/>
              </p:ext>
            </p:extLst>
          </p:nvPr>
        </p:nvGraphicFramePr>
        <p:xfrm>
          <a:off x="113803" y="1176783"/>
          <a:ext cx="8901408" cy="513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6" name="Microsoft Drawing" r:id="rId3" imgW="7666038" imgH="4433888" progId="MSDraw">
                  <p:embed/>
                </p:oleObj>
              </mc:Choice>
              <mc:Fallback>
                <p:oleObj name="Microsoft Drawing" r:id="rId3" imgW="7666038" imgH="4433888" progId="MSDraw">
                  <p:embed/>
                  <p:pic>
                    <p:nvPicPr>
                      <p:cNvPr id="7066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03" y="1176783"/>
                        <a:ext cx="8901408" cy="513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7" y="508512"/>
            <a:ext cx="775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Rising the p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ower density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W/cm</a:t>
            </a:r>
            <a:r>
              <a:rPr kumimoji="0" lang="hu-HU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]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Intel's Pentium 4 family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7265" y="1208384"/>
            <a:ext cx="2068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≈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Limit of air cooling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822250" y="1516161"/>
            <a:ext cx="855095" cy="36729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5" name="Oval 4"/>
          <p:cNvSpPr/>
          <p:nvPr/>
        </p:nvSpPr>
        <p:spPr bwMode="auto">
          <a:xfrm rot="4507628">
            <a:off x="3388085" y="2170008"/>
            <a:ext cx="2013820" cy="2875065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rot="19812983">
            <a:off x="5438198" y="1814339"/>
            <a:ext cx="1786220" cy="15824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1900" y="2843935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latin typeface="+mj-lt"/>
              </a:rPr>
              <a:t>Pentium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7766" y="2008504"/>
            <a:ext cx="919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4</a:t>
            </a:r>
            <a:endParaRPr lang="en-US" sz="1400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436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(15)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1540" y="1178750"/>
            <a:ext cx="8676927" cy="1482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If the new P-state differs from the actual one,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OS writes a proprietary code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that identifies the target P-state, to a given MSR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en-US" sz="1600" dirty="0" smtClean="0">
                <a:latin typeface="+mj-lt"/>
              </a:rPr>
              <a:t>(bits 0-15 of IA32_PERF_CTL (MSR 199h)) available for the core.</a:t>
            </a:r>
          </a:p>
          <a:p>
            <a:r>
              <a:rPr lang="en-US" sz="1600" dirty="0" smtClean="0">
                <a:latin typeface="+mj-lt"/>
              </a:rPr>
              <a:t>   (Typically, </a:t>
            </a:r>
            <a:r>
              <a:rPr lang="en-US" sz="1600" dirty="0">
                <a:latin typeface="+mj-lt"/>
              </a:rPr>
              <a:t>bits [15:8] specify the target multiplier </a:t>
            </a:r>
            <a:r>
              <a:rPr lang="en-US" sz="1600" dirty="0" smtClean="0">
                <a:latin typeface="+mj-lt"/>
              </a:rPr>
              <a:t>of the core clock (e.g</a:t>
            </a:r>
            <a:r>
              <a:rPr lang="en-US" sz="1600" dirty="0">
                <a:latin typeface="+mj-lt"/>
              </a:rPr>
              <a:t>. 34 for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34 </a:t>
            </a:r>
            <a:r>
              <a:rPr lang="en-US" sz="1600" dirty="0">
                <a:latin typeface="+mj-lt"/>
              </a:rPr>
              <a:t>x 133 MHz) </a:t>
            </a:r>
            <a:r>
              <a:rPr lang="en-US" sz="1600" dirty="0" smtClean="0">
                <a:latin typeface="+mj-lt"/>
              </a:rPr>
              <a:t>and </a:t>
            </a:r>
            <a:r>
              <a:rPr lang="en-US" dirty="0" smtClean="0">
                <a:latin typeface="+mj-lt"/>
              </a:rPr>
              <a:t>bits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[7:0] the target core </a:t>
            </a:r>
            <a:r>
              <a:rPr lang="en-US" sz="1600" dirty="0" smtClean="0">
                <a:latin typeface="+mj-lt"/>
              </a:rPr>
              <a:t>voltage, </a:t>
            </a:r>
            <a:r>
              <a:rPr lang="en-US" sz="1600" dirty="0">
                <a:latin typeface="+mj-lt"/>
              </a:rPr>
              <a:t>in a suitable </a:t>
            </a:r>
            <a:r>
              <a:rPr lang="en-US" sz="1600" dirty="0" smtClean="0">
                <a:latin typeface="+mj-lt"/>
              </a:rPr>
              <a:t>coding).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488" y="505987"/>
            <a:ext cx="948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d) Communicating the target P-state by the OS to the processor (simplified)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   </a:t>
            </a:r>
            <a:r>
              <a:rPr lang="en-US" dirty="0" smtClean="0">
                <a:latin typeface="+mj-lt"/>
              </a:rPr>
              <a:t>[2</a:t>
            </a:r>
            <a:r>
              <a:rPr lang="hu-HU" dirty="0" smtClean="0">
                <a:latin typeface="+mj-lt"/>
              </a:rPr>
              <a:t>02</a:t>
            </a:r>
            <a:r>
              <a:rPr lang="en-US" dirty="0" smtClean="0">
                <a:latin typeface="+mj-lt"/>
              </a:rPr>
              <a:t>]</a:t>
            </a:r>
            <a:endParaRPr lang="en-US" dirty="0"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89219" y="2955431"/>
            <a:ext cx="6250985" cy="1935215"/>
            <a:chOff x="1489219" y="2303875"/>
            <a:chExt cx="6250985" cy="19352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9219" y="2664865"/>
              <a:ext cx="6250985" cy="1574225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6626100" y="3023955"/>
              <a:ext cx="0" cy="428022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642495" y="2783612"/>
              <a:ext cx="457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58552" y="2782329"/>
              <a:ext cx="49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8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7035641" y="266486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6822250" y="2303875"/>
              <a:ext cx="428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latin typeface="+mj-lt"/>
                </a:rPr>
                <a:t>Vcc</a:t>
              </a:r>
              <a:endParaRPr lang="en-US" sz="1100" dirty="0" smtClean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32140" y="2303875"/>
              <a:ext cx="8354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Multiplier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6282190" y="266703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TextBox 17"/>
          <p:cNvSpPr txBox="1"/>
          <p:nvPr/>
        </p:nvSpPr>
        <p:spPr>
          <a:xfrm>
            <a:off x="341530" y="4845641"/>
            <a:ext cx="839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Use of the</a:t>
            </a:r>
            <a:r>
              <a:rPr lang="en-US" sz="1600" dirty="0">
                <a:latin typeface="+mj-lt"/>
              </a:rPr>
              <a:t> IA32_PERF_CTL </a:t>
            </a:r>
            <a:r>
              <a:rPr lang="en-US" sz="1600" dirty="0" smtClean="0">
                <a:latin typeface="+mj-lt"/>
              </a:rPr>
              <a:t>(MSR 199h) MSR to set a new P-state [2</a:t>
            </a:r>
            <a:r>
              <a:rPr lang="hu-HU" sz="1600" dirty="0" smtClean="0">
                <a:latin typeface="+mj-lt"/>
              </a:rPr>
              <a:t>02</a:t>
            </a:r>
            <a:r>
              <a:rPr lang="en-US" sz="1600" dirty="0" smtClean="0">
                <a:latin typeface="+mj-lt"/>
              </a:rPr>
              <a:t>]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1300" y="3083477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IA_PERF_CTL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3709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3329" y="911622"/>
            <a:ext cx="8370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 (Power Control Unit)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takes notice of the state transition request </a:t>
            </a:r>
            <a:r>
              <a:rPr lang="en-US" sz="1600" dirty="0" smtClean="0">
                <a:latin typeface="+mj-lt"/>
              </a:rPr>
              <a:t>and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performs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it </a:t>
            </a:r>
            <a:r>
              <a:rPr lang="en-US" sz="1600" dirty="0" smtClean="0">
                <a:latin typeface="+mj-lt"/>
              </a:rPr>
              <a:t>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setting the PLL </a:t>
            </a:r>
            <a:r>
              <a:rPr lang="en-US" sz="1600" dirty="0">
                <a:latin typeface="+mj-lt"/>
              </a:rPr>
              <a:t>associated to the core running the </a:t>
            </a:r>
            <a:r>
              <a:rPr lang="en-US" sz="1600" dirty="0" smtClean="0">
                <a:latin typeface="+mj-lt"/>
              </a:rPr>
              <a:t>considered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thread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setting </a:t>
            </a:r>
            <a:r>
              <a:rPr lang="en-US" sz="1600" dirty="0" smtClean="0">
                <a:latin typeface="+mj-lt"/>
              </a:rPr>
              <a:t>also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Voltage Regulator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suitably.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307" y="508364"/>
            <a:ext cx="8985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e) Accomplishing </a:t>
            </a:r>
            <a:r>
              <a:rPr lang="en-US" dirty="0" smtClean="0">
                <a:latin typeface="+mj-lt"/>
              </a:rPr>
              <a:t>the fc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Vcc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transitions by </a:t>
            </a:r>
            <a:r>
              <a:rPr lang="en-US" dirty="0">
                <a:latin typeface="+mj-lt"/>
              </a:rPr>
              <a:t>the </a:t>
            </a:r>
            <a:r>
              <a:rPr lang="en-US" dirty="0" smtClean="0">
                <a:latin typeface="+mj-lt"/>
              </a:rPr>
              <a:t>PCU of the processor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903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(17)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938" y="505095"/>
            <a:ext cx="925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Example: Accomplishing P-state transitions in Intel’s Nehalem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205</a:t>
            </a:r>
            <a:r>
              <a:rPr lang="en-US" dirty="0" smtClean="0">
                <a:latin typeface="+mj-lt"/>
              </a:rPr>
              <a:t>]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943" y="908720"/>
            <a:ext cx="898284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clock frequency </a:t>
            </a:r>
            <a:r>
              <a:rPr lang="en-US" sz="1600" dirty="0" smtClean="0">
                <a:latin typeface="+mj-lt"/>
              </a:rPr>
              <a:t>will be generated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by PLLs, </a:t>
            </a:r>
            <a:r>
              <a:rPr lang="en-US" sz="1600" dirty="0" smtClean="0">
                <a:latin typeface="+mj-lt"/>
              </a:rPr>
              <a:t>based on the Bus clock (133 MHz)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multiplied </a:t>
            </a:r>
            <a:r>
              <a:rPr lang="en-US" sz="1600" dirty="0">
                <a:latin typeface="+mj-lt"/>
              </a:rPr>
              <a:t>by the clock </a:t>
            </a:r>
            <a:r>
              <a:rPr lang="en-US" sz="1600" dirty="0" smtClean="0">
                <a:latin typeface="+mj-lt"/>
              </a:rPr>
              <a:t>multiplier that is read </a:t>
            </a:r>
            <a:r>
              <a:rPr lang="en-US" sz="1600" dirty="0">
                <a:latin typeface="+mj-lt"/>
              </a:rPr>
              <a:t>out from the </a:t>
            </a:r>
            <a:r>
              <a:rPr lang="en-US" sz="1600" dirty="0" smtClean="0">
                <a:latin typeface="+mj-lt"/>
              </a:rPr>
              <a:t>IA_PERF_CTL register.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Note that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each core’s clock frequency </a:t>
            </a:r>
            <a:r>
              <a:rPr lang="en-US" sz="1600" dirty="0" smtClean="0">
                <a:latin typeface="+mj-lt"/>
              </a:rPr>
              <a:t>(red lines) can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individually be set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/>
          <a:stretch/>
        </p:blipFill>
        <p:spPr bwMode="auto">
          <a:xfrm>
            <a:off x="0" y="2033845"/>
            <a:ext cx="9144000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427095" y="3348556"/>
            <a:ext cx="2925325" cy="219568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877145" y="4239091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4496595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41655" y="4701667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4279074" y="2197272"/>
            <a:ext cx="1665185" cy="18002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7705" y="2152267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IA32_PERF_CTL MSR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706938" y="2377292"/>
            <a:ext cx="1" cy="136674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1678" y="6354325"/>
            <a:ext cx="8886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Accomplishing P-state transitions in Intel’s Nehalem-based processors [</a:t>
            </a:r>
            <a:r>
              <a:rPr lang="hu-HU" sz="1600" dirty="0" smtClean="0">
                <a:latin typeface="+mj-lt"/>
              </a:rPr>
              <a:t>205</a:t>
            </a:r>
            <a:r>
              <a:rPr lang="en-US" sz="1600" dirty="0" smtClean="0">
                <a:latin typeface="+mj-lt"/>
              </a:rPr>
              <a:t>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80406" y="2573905"/>
            <a:ext cx="2346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  <a:latin typeface="+mj-lt"/>
              </a:rPr>
              <a:t>PLL: Phase Locked Loop</a:t>
            </a:r>
          </a:p>
          <a:p>
            <a:r>
              <a:rPr lang="en-US" sz="1400" dirty="0" smtClean="0">
                <a:solidFill>
                  <a:srgbClr val="FFC000"/>
                </a:solidFill>
                <a:latin typeface="+mj-lt"/>
              </a:rPr>
              <a:t>        (</a:t>
            </a:r>
            <a:r>
              <a:rPr lang="en-US" sz="1400" dirty="0" err="1" smtClean="0">
                <a:solidFill>
                  <a:srgbClr val="FFC000"/>
                </a:solidFill>
                <a:latin typeface="+mj-lt"/>
              </a:rPr>
              <a:t>Fáziszárt</a:t>
            </a:r>
            <a:r>
              <a:rPr lang="en-US" sz="1400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  <a:latin typeface="+mj-lt"/>
              </a:rPr>
              <a:t>hurok</a:t>
            </a:r>
            <a:r>
              <a:rPr lang="en-US" sz="1400" dirty="0" smtClean="0">
                <a:solidFill>
                  <a:srgbClr val="FFC000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166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(18)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5939" y="908720"/>
            <a:ext cx="873027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PCU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sends also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appropriate voltage value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the Voltage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Regulator (VR)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that is read out from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IA_PERF_CTL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register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for setting 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core voltage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needed.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 shown,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all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4 cores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supplied by the same core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voltage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yellow lines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2123855"/>
            <a:ext cx="9144000" cy="4275475"/>
            <a:chOff x="0" y="2123855"/>
            <a:chExt cx="9144000" cy="427547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53"/>
            <a:stretch/>
          </p:blipFill>
          <p:spPr bwMode="auto">
            <a:xfrm>
              <a:off x="0" y="2123855"/>
              <a:ext cx="9144000" cy="427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 bwMode="auto">
            <a:xfrm>
              <a:off x="4279074" y="2287282"/>
              <a:ext cx="1665185" cy="18002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rPr>
                <a:t>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47705" y="2242277"/>
              <a:ext cx="18165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j-lt"/>
                </a:rPr>
                <a:t>IA32_PERF_CTL MSR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4706938" y="2467302"/>
              <a:ext cx="1" cy="136674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141846" y="6444335"/>
            <a:ext cx="8886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Accomplishing P-state transitions in Intel’s Nehalem-based processors [</a:t>
            </a:r>
            <a:r>
              <a:rPr lang="hu-HU" sz="1600" dirty="0" smtClean="0">
                <a:latin typeface="+mj-lt"/>
              </a:rPr>
              <a:t>205</a:t>
            </a:r>
            <a:r>
              <a:rPr lang="en-US" sz="1600" dirty="0" smtClean="0">
                <a:latin typeface="+mj-lt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68" y="505095"/>
            <a:ext cx="958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Example: Accomplishing P-state transitions in Intel’s Nehalem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205</a:t>
            </a:r>
            <a:r>
              <a:rPr lang="en-US" dirty="0" smtClean="0">
                <a:latin typeface="+mj-lt"/>
              </a:rPr>
              <a:t>]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087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(19)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577" y="505697"/>
            <a:ext cx="117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577" y="863715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There were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two prior techniques: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78750"/>
            <a:ext cx="8420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SVFS (Static Voltage Scaling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)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The processor has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two voltage and frequency points, according to whether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it is connected to the mains or the voltage is supplied by the battery</a:t>
            </a:r>
            <a:r>
              <a:rPr lang="en-US" sz="1600" dirty="0" smtClean="0">
                <a:latin typeface="+mj-lt"/>
              </a:rPr>
              <a:t>.   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988840"/>
            <a:ext cx="4001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DFS (Dynamic Frequency Scaling)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3466" y="2269030"/>
            <a:ext cx="814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 processor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scale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only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 frequency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according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workload 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smtClean="0">
                <a:solidFill>
                  <a:srgbClr val="0070C0"/>
                </a:solidFill>
                <a:latin typeface="+mj-lt"/>
              </a:rPr>
              <a:t>intensity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to reduce power </a:t>
            </a:r>
            <a:r>
              <a:rPr lang="en-US" sz="1600" dirty="0" smtClean="0">
                <a:latin typeface="+mj-lt"/>
              </a:rPr>
              <a:t>consumption.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194" y="2844225"/>
            <a:ext cx="8159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Nevertheless, we do not discuss further on these techniques, only show their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use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63209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(20)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Pentium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Northwood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2150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43670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S6)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</a:t>
            </a:r>
            <a:r>
              <a:rPr kumimoji="0" lang="it-IT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3017" y="507955"/>
            <a:ext cx="914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techniques for reducing the power consumption of active CPU cores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12059" y="1941617"/>
            <a:ext cx="3669523" cy="491638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2140" y="3858143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 smtClean="0">
                <a:latin typeface="+mj-lt"/>
              </a:rPr>
              <a:t>CPPC support in</a:t>
            </a:r>
          </a:p>
          <a:p>
            <a:pPr algn="ctr"/>
            <a:r>
              <a:rPr lang="en-US" sz="1200" i="1" dirty="0" smtClean="0">
                <a:latin typeface="+mj-lt"/>
              </a:rPr>
              <a:t>the Zen 2-based</a:t>
            </a:r>
          </a:p>
          <a:p>
            <a:pPr algn="ctr"/>
            <a:r>
              <a:rPr lang="en-US" sz="1200" i="1" dirty="0" smtClean="0">
                <a:latin typeface="+mj-lt"/>
              </a:rPr>
              <a:t>Ryzen 3000 line</a:t>
            </a:r>
          </a:p>
          <a:p>
            <a:pPr algn="ctr"/>
            <a:r>
              <a:rPr lang="en-US" sz="1200" i="1" dirty="0" smtClean="0">
                <a:latin typeface="+mj-lt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220292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(21)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735" y="507757"/>
            <a:ext cx="4894225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 2</a:t>
            </a:r>
            <a:r>
              <a:rPr lang="en-US" sz="1600" dirty="0" smtClean="0">
                <a:latin typeface="+mj-lt"/>
              </a:rPr>
              <a:t> </a:t>
            </a:r>
          </a:p>
          <a:p>
            <a:r>
              <a:rPr lang="en-US" sz="1600" dirty="0" smtClean="0">
                <a:latin typeface="+mj-lt"/>
              </a:rPr>
              <a:t>There are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two direct improvements </a:t>
            </a:r>
            <a:r>
              <a:rPr lang="en-US" sz="1600" dirty="0" smtClean="0">
                <a:latin typeface="+mj-lt"/>
              </a:rPr>
              <a:t>of DVFS: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405" y="1098900"/>
            <a:ext cx="9032666" cy="2241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CPPC (Collaborative Processor Performance Control)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In CPPC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PCU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takes over the power management control from the OS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as used in case of the DVFS,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to get a faster and more precise frequency and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voltage scaling</a:t>
            </a:r>
            <a:r>
              <a:rPr lang="en-US" sz="1600" dirty="0" smtClean="0">
                <a:latin typeface="+mj-lt"/>
              </a:rPr>
              <a:t> (introduced in </a:t>
            </a:r>
            <a:r>
              <a:rPr lang="en-US" sz="1600" dirty="0" err="1" smtClean="0">
                <a:latin typeface="+mj-lt"/>
              </a:rPr>
              <a:t>Skylake</a:t>
            </a:r>
            <a:r>
              <a:rPr lang="en-US" sz="1600" dirty="0" smtClean="0">
                <a:latin typeface="+mj-lt"/>
              </a:rPr>
              <a:t> (2015)), to be discussed in Section 6.5.3).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AVFS (Adaptive Voltage and Frequency Scaling)</a:t>
            </a:r>
          </a:p>
          <a:p>
            <a:r>
              <a:rPr lang="en-US" sz="1600" dirty="0" smtClean="0">
                <a:latin typeface="+mj-lt"/>
              </a:rPr>
              <a:t>    AVFS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replaces the worst case design approach of DVFS by an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adaptive approach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to achieve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more efficient voltage and frequency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scaling</a:t>
            </a:r>
            <a:r>
              <a:rPr lang="en-US" sz="1600" dirty="0" smtClean="0">
                <a:latin typeface="+mj-lt"/>
              </a:rPr>
              <a:t>, it is discussed in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Section 6.5.4.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585" y="3264671"/>
            <a:ext cx="8521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next Figure indicates processor lines utilizing both techniques mentioned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CPPC: </a:t>
            </a:r>
            <a:r>
              <a:rPr lang="en-US" sz="1600" dirty="0" err="1" smtClean="0">
                <a:latin typeface="+mj-lt"/>
              </a:rPr>
              <a:t>Kooperatív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processzor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teljesítmény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vezérlés</a:t>
            </a:r>
            <a:endParaRPr lang="en-US" sz="16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632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5.2 </a:t>
            </a:r>
            <a:r>
              <a:rPr lang="en-US" dirty="0"/>
              <a:t>DVFS (Dynamic Voltage and Frequency Scaling </a:t>
            </a:r>
            <a:r>
              <a:rPr lang="en-US" dirty="0" smtClean="0"/>
              <a:t>(22)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Static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technique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Dynamic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techniques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CPPC</a:t>
            </a:r>
            <a:endParaRPr lang="hu-HU" altLang="en-US" sz="12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SVFS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DFS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b="1" dirty="0" smtClean="0"/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AV</a:t>
            </a:r>
            <a:r>
              <a:rPr lang="en-US" sz="1200" b="1" dirty="0" smtClean="0"/>
              <a:t>F</a:t>
            </a:r>
            <a:r>
              <a:rPr lang="hu-HU" sz="1200" b="1" dirty="0" smtClean="0"/>
              <a:t>S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Examples</a:t>
            </a:r>
            <a:endParaRPr lang="en-US" sz="1200" i="1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Intel</a:t>
            </a:r>
            <a:endParaRPr lang="en-US" sz="1200" i="1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SpeedStep in</a:t>
            </a:r>
          </a:p>
          <a:p>
            <a:pPr algn="ctr">
              <a:spcAft>
                <a:spcPts val="200"/>
              </a:spcAft>
            </a:pPr>
            <a:r>
              <a:rPr lang="hu-HU" sz="1200" i="1" dirty="0" smtClean="0">
                <a:latin typeface="+mj-lt"/>
              </a:rPr>
              <a:t>Mobile Pentium III</a:t>
            </a:r>
            <a:r>
              <a:rPr lang="en-US" sz="1200" i="1" dirty="0" smtClean="0">
                <a:latin typeface="+mj-lt"/>
              </a:rPr>
              <a:t> (2000)</a:t>
            </a:r>
            <a:endParaRPr lang="hu-HU" sz="1200" i="1" dirty="0" smtClean="0">
              <a:latin typeface="+mj-lt"/>
            </a:endParaRPr>
          </a:p>
          <a:p>
            <a:pPr algn="ctr"/>
            <a:r>
              <a:rPr lang="hu-HU" sz="1200" i="1" dirty="0" smtClean="0"/>
              <a:t>Mobile </a:t>
            </a:r>
            <a:r>
              <a:rPr lang="hu-HU" sz="1200" i="1" dirty="0"/>
              <a:t>Pentium </a:t>
            </a:r>
            <a:r>
              <a:rPr lang="hu-HU" sz="1200" i="1" dirty="0" smtClean="0"/>
              <a:t>4</a:t>
            </a:r>
            <a:r>
              <a:rPr lang="en-US" sz="1200" i="1" dirty="0" smtClean="0"/>
              <a:t> (2002)</a:t>
            </a:r>
            <a:endParaRPr lang="hu-HU" sz="1200" i="1" dirty="0"/>
          </a:p>
          <a:p>
            <a:pPr algn="ctr"/>
            <a:r>
              <a:rPr lang="hu-HU" sz="1200" i="1" dirty="0"/>
              <a:t>(</a:t>
            </a:r>
            <a:r>
              <a:rPr lang="hu-HU" sz="1200" i="1" dirty="0" smtClean="0"/>
              <a:t>Northwood</a:t>
            </a:r>
            <a:r>
              <a:rPr lang="en-US" sz="1200" i="1" dirty="0" smtClean="0"/>
              <a:t> based)</a:t>
            </a:r>
            <a:endParaRPr lang="hu-HU" sz="12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 err="1" smtClean="0">
                <a:solidFill>
                  <a:srgbClr val="000000"/>
                </a:solidFill>
                <a:latin typeface="Verdana"/>
              </a:rPr>
              <a:t>EIST</a:t>
            </a:r>
            <a:r>
              <a:rPr lang="en-US" sz="1200" i="1" dirty="0" smtClean="0">
                <a:solidFill>
                  <a:srgbClr val="000000"/>
                </a:solidFill>
                <a:latin typeface="Verdana"/>
              </a:rPr>
              <a:t> in</a:t>
            </a:r>
          </a:p>
          <a:p>
            <a:pPr lvl="0" algn="ctr"/>
            <a:r>
              <a:rPr lang="hu-HU" sz="1200" i="1" dirty="0" smtClean="0">
                <a:solidFill>
                  <a:srgbClr val="000000"/>
                </a:solidFill>
                <a:latin typeface="Verdana"/>
              </a:rPr>
              <a:t>Pentium M</a:t>
            </a:r>
          </a:p>
          <a:p>
            <a:pPr lvl="0" algn="ctr"/>
            <a:r>
              <a:rPr lang="hu-HU" sz="1200" i="1" dirty="0" smtClean="0">
                <a:solidFill>
                  <a:srgbClr val="000000"/>
                </a:solidFill>
                <a:latin typeface="Verdana"/>
              </a:rPr>
              <a:t>(Banias) (2003)</a:t>
            </a:r>
          </a:p>
          <a:p>
            <a:pPr lvl="0" algn="ctr"/>
            <a:r>
              <a:rPr lang="hu-HU" sz="1200" i="1" dirty="0" smtClean="0">
                <a:solidFill>
                  <a:srgbClr val="000000"/>
                </a:solidFill>
                <a:latin typeface="Verdana"/>
              </a:rPr>
              <a:t>and subsequent</a:t>
            </a:r>
            <a:r>
              <a:rPr lang="en-US" sz="1200" i="1" dirty="0" smtClean="0">
                <a:solidFill>
                  <a:srgbClr val="000000"/>
                </a:solidFill>
                <a:latin typeface="Verdana"/>
              </a:rPr>
              <a:t> lines</a:t>
            </a:r>
            <a:endParaRPr lang="hu-HU" sz="1200" i="1" dirty="0" smtClean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135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 smtClean="0">
                <a:latin typeface="+mj-lt"/>
              </a:rPr>
              <a:t>Speed Shift in</a:t>
            </a:r>
          </a:p>
          <a:p>
            <a:pPr algn="ctr"/>
            <a:r>
              <a:rPr lang="en-US" sz="1200" i="1" dirty="0" smtClean="0">
                <a:latin typeface="+mj-lt"/>
              </a:rPr>
              <a:t>   </a:t>
            </a:r>
            <a:r>
              <a:rPr lang="hu-HU" sz="1200" i="1" dirty="0" smtClean="0">
                <a:latin typeface="+mj-lt"/>
              </a:rPr>
              <a:t>Skylake</a:t>
            </a:r>
            <a:r>
              <a:rPr lang="en-US" sz="1200" i="1" dirty="0" smtClean="0">
                <a:latin typeface="+mj-lt"/>
              </a:rPr>
              <a:t> </a:t>
            </a:r>
            <a:r>
              <a:rPr lang="hu-HU" sz="1200" i="1" dirty="0" smtClean="0">
                <a:latin typeface="+mj-lt"/>
              </a:rPr>
              <a:t>(2015)</a:t>
            </a:r>
            <a:endParaRPr lang="en-US" sz="1200" i="1" dirty="0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AMD</a:t>
            </a:r>
            <a:endParaRPr lang="en-US" sz="1200" i="1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PowerNow! and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Cool'n'Quiet</a:t>
            </a:r>
          </a:p>
          <a:p>
            <a:pPr algn="ctr"/>
            <a:r>
              <a:rPr lang="hu-HU" sz="1200" i="1" dirty="0" smtClean="0">
                <a:latin typeface="+mj-lt"/>
              </a:rPr>
              <a:t>technologies</a:t>
            </a:r>
          </a:p>
          <a:p>
            <a:pPr algn="ctr"/>
            <a:r>
              <a:rPr lang="hu-HU" sz="1200" i="1" dirty="0" smtClean="0">
                <a:latin typeface="+mj-lt"/>
              </a:rPr>
              <a:t>in mobiles/desktops</a:t>
            </a:r>
          </a:p>
          <a:p>
            <a:pPr algn="ctr"/>
            <a:r>
              <a:rPr lang="hu-HU" sz="1200" i="1" dirty="0" smtClean="0">
                <a:latin typeface="+mj-lt"/>
              </a:rPr>
              <a:t> and servers</a:t>
            </a:r>
            <a:r>
              <a:rPr lang="en-US" sz="1200" i="1" dirty="0" smtClean="0">
                <a:latin typeface="+mj-lt"/>
              </a:rPr>
              <a:t> (</a:t>
            </a:r>
            <a:r>
              <a:rPr lang="hu-HU" sz="1200" i="1" dirty="0" smtClean="0">
                <a:latin typeface="+mj-lt"/>
              </a:rPr>
              <a:t>since 2000</a:t>
            </a:r>
            <a:r>
              <a:rPr lang="en-US" sz="1200" i="1" dirty="0" smtClean="0">
                <a:latin typeface="+mj-lt"/>
              </a:rPr>
              <a:t>)</a:t>
            </a:r>
            <a:endParaRPr lang="en-US" sz="1200" i="1" dirty="0">
              <a:latin typeface="+mj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Samsung</a:t>
            </a:r>
            <a:endParaRPr lang="en-US" sz="1200" i="1" dirty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ASV in</a:t>
            </a:r>
          </a:p>
          <a:p>
            <a:pPr algn="ctr"/>
            <a:r>
              <a:rPr lang="hu-HU" sz="1200" i="1" dirty="0"/>
              <a:t>Exynos 7420 (2015)</a:t>
            </a:r>
          </a:p>
          <a:p>
            <a:pPr algn="ctr"/>
            <a:r>
              <a:rPr lang="hu-HU" sz="1200" i="1" dirty="0"/>
              <a:t>(used in Galaxy </a:t>
            </a:r>
            <a:r>
              <a:rPr lang="hu-HU" sz="1200" i="1" dirty="0" smtClean="0"/>
              <a:t>S6)</a:t>
            </a:r>
            <a:endParaRPr lang="hu-HU" sz="1200" i="1" dirty="0"/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Exynos 4</a:t>
            </a:r>
            <a:r>
              <a:rPr lang="en-US" sz="1200" i="1" dirty="0" smtClean="0">
                <a:latin typeface="+mj-lt"/>
              </a:rPr>
              <a:t> (2012)</a:t>
            </a:r>
            <a:endParaRPr lang="hu-HU" sz="1200" i="1" dirty="0" smtClean="0">
              <a:latin typeface="+mj-lt"/>
            </a:endParaRPr>
          </a:p>
          <a:p>
            <a:pPr algn="ctr"/>
            <a:r>
              <a:rPr lang="hu-HU" sz="1200" i="1" dirty="0" smtClean="0">
                <a:latin typeface="+mj-lt"/>
              </a:rPr>
              <a:t>(used in Galaxy III)</a:t>
            </a:r>
            <a:endParaRPr lang="en-US" sz="1200" i="1" dirty="0"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ARM/National</a:t>
            </a:r>
            <a:endParaRPr lang="en-US" sz="1200" i="1" dirty="0"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IEM IP  (2002)</a:t>
            </a:r>
            <a:endParaRPr lang="en-US" sz="1200" i="1" dirty="0"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IBM</a:t>
            </a:r>
            <a:endParaRPr lang="en-US" sz="1200" i="1" dirty="0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i="1" dirty="0" smtClean="0">
                <a:latin typeface="+mj-lt"/>
              </a:rPr>
              <a:t>Power</a:t>
            </a:r>
            <a:r>
              <a:rPr lang="en-US" sz="1200" i="1" dirty="0" smtClean="0">
                <a:latin typeface="+mj-lt"/>
              </a:rPr>
              <a:t>PC </a:t>
            </a:r>
            <a:r>
              <a:rPr lang="hu-HU" sz="1200" i="1" dirty="0" smtClean="0">
                <a:latin typeface="+mj-lt"/>
              </a:rPr>
              <a:t>750FX</a:t>
            </a:r>
          </a:p>
          <a:p>
            <a:pPr algn="ctr"/>
            <a:r>
              <a:rPr lang="hu-HU" sz="1200" i="1" dirty="0" smtClean="0">
                <a:latin typeface="+mj-lt"/>
              </a:rPr>
              <a:t>(2003)</a:t>
            </a:r>
            <a:endParaRPr lang="en-US" sz="1200" i="1" dirty="0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Energy Scale</a:t>
            </a:r>
          </a:p>
          <a:p>
            <a:pPr algn="ctr"/>
            <a:r>
              <a:rPr lang="hu-HU" sz="1200" i="1" dirty="0" smtClean="0">
                <a:latin typeface="+mj-lt"/>
              </a:rPr>
              <a:t>in POWER6</a:t>
            </a:r>
          </a:p>
          <a:p>
            <a:pPr algn="ctr"/>
            <a:r>
              <a:rPr lang="hu-HU" sz="1200" i="1" dirty="0" smtClean="0">
                <a:latin typeface="+mj-lt"/>
              </a:rPr>
              <a:t>(2007) and</a:t>
            </a:r>
          </a:p>
          <a:p>
            <a:pPr algn="ctr"/>
            <a:r>
              <a:rPr lang="hu-HU" sz="1200" i="1" dirty="0" smtClean="0">
                <a:latin typeface="+mj-lt"/>
              </a:rPr>
              <a:t>subsequent </a:t>
            </a:r>
          </a:p>
          <a:p>
            <a:pPr algn="ctr"/>
            <a:r>
              <a:rPr lang="hu-HU" sz="1200" i="1" dirty="0" smtClean="0">
                <a:latin typeface="+mj-lt"/>
              </a:rPr>
              <a:t>processors</a:t>
            </a:r>
            <a:endParaRPr lang="en-US" sz="1200" i="1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i="1" dirty="0" err="1" smtClean="0">
                <a:latin typeface="+mj-lt"/>
              </a:rPr>
              <a:t>405LP</a:t>
            </a:r>
            <a:r>
              <a:rPr lang="en-US" sz="1200" i="1" dirty="0" smtClean="0">
                <a:latin typeface="+mj-lt"/>
              </a:rPr>
              <a:t> (2002)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Dynamic Power </a:t>
            </a:r>
          </a:p>
          <a:p>
            <a:pPr algn="ctr"/>
            <a:r>
              <a:rPr lang="hu-HU" sz="1200" i="1" dirty="0" smtClean="0">
                <a:latin typeface="+mj-lt"/>
              </a:rPr>
              <a:t>Performance Scaling in</a:t>
            </a:r>
            <a:endParaRPr lang="en-US" sz="1200" i="1" dirty="0" smtClean="0">
              <a:latin typeface="+mj-lt"/>
            </a:endParaRPr>
          </a:p>
          <a:p>
            <a:pPr algn="ctr"/>
            <a:r>
              <a:rPr lang="en-US" sz="1200" i="1" dirty="0" smtClean="0">
                <a:latin typeface="+mj-lt"/>
              </a:rPr>
              <a:t>PowerPC </a:t>
            </a:r>
            <a:r>
              <a:rPr lang="en-US" sz="1200" i="1" dirty="0" err="1" smtClean="0">
                <a:latin typeface="+mj-lt"/>
              </a:rPr>
              <a:t>750GX</a:t>
            </a:r>
            <a:r>
              <a:rPr lang="en-US" sz="1200" i="1" dirty="0" smtClean="0">
                <a:latin typeface="+mj-lt"/>
              </a:rPr>
              <a:t> (2004)</a:t>
            </a:r>
            <a:endParaRPr lang="hu-HU" sz="1200" i="1" dirty="0" smtClean="0">
              <a:latin typeface="+mj-lt"/>
            </a:endParaRPr>
          </a:p>
          <a:p>
            <a:pPr algn="ctr"/>
            <a:r>
              <a:rPr lang="hu-HU" sz="1200" i="1" dirty="0" smtClean="0">
                <a:latin typeface="+mj-lt"/>
              </a:rPr>
              <a:t>PowerPC 970xx (2004)</a:t>
            </a:r>
            <a:endParaRPr lang="en-US" sz="1200" i="1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>
                <a:latin typeface="+mj-lt"/>
              </a:rPr>
              <a:t>LongHaul</a:t>
            </a:r>
            <a:r>
              <a:rPr lang="en-US" sz="1200" dirty="0" smtClean="0">
                <a:latin typeface="+mj-lt"/>
              </a:rPr>
              <a:t> 1.0 in</a:t>
            </a:r>
          </a:p>
          <a:p>
            <a:pPr algn="ctr"/>
            <a:r>
              <a:rPr lang="en-US" sz="1200" dirty="0" err="1" smtClean="0">
                <a:latin typeface="+mj-lt"/>
              </a:rPr>
              <a:t>C3</a:t>
            </a:r>
            <a:r>
              <a:rPr lang="en-US" sz="1200" dirty="0" smtClean="0">
                <a:latin typeface="+mj-lt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>
                <a:latin typeface="+mj-lt"/>
              </a:rPr>
              <a:t>LongHaul</a:t>
            </a:r>
            <a:r>
              <a:rPr lang="en-US" sz="1200" dirty="0" smtClean="0">
                <a:latin typeface="+mj-lt"/>
              </a:rPr>
              <a:t> 2.0 in</a:t>
            </a:r>
          </a:p>
          <a:p>
            <a:pPr algn="ctr"/>
            <a:r>
              <a:rPr lang="en-US" sz="1200" dirty="0" err="1" smtClean="0">
                <a:latin typeface="+mj-lt"/>
              </a:rPr>
              <a:t>C3</a:t>
            </a:r>
            <a:r>
              <a:rPr lang="en-US" sz="1200" dirty="0" smtClean="0">
                <a:latin typeface="+mj-lt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578519" y="2125517"/>
            <a:ext cx="3525241" cy="47310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20092" y="508364"/>
            <a:ext cx="919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Use of DVFS to reduce power consumption of active CPU cores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Adaptive </a:t>
            </a:r>
            <a:r>
              <a:rPr lang="en-US" sz="1200" dirty="0" err="1" smtClean="0">
                <a:latin typeface="+mj-lt"/>
              </a:rPr>
              <a:t>PowerSaver</a:t>
            </a:r>
            <a:r>
              <a:rPr lang="en-US" sz="1200" dirty="0" smtClean="0">
                <a:latin typeface="+mj-lt"/>
              </a:rPr>
              <a:t> </a:t>
            </a:r>
          </a:p>
          <a:p>
            <a:pPr algn="ctr"/>
            <a:r>
              <a:rPr lang="en-US" sz="1200" dirty="0" smtClean="0">
                <a:latin typeface="+mj-lt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AVFS in</a:t>
            </a:r>
          </a:p>
          <a:p>
            <a:pPr algn="ctr"/>
            <a:r>
              <a:rPr lang="hu-HU" sz="1200" i="1" dirty="0" smtClean="0">
                <a:latin typeface="+mj-lt"/>
              </a:rPr>
              <a:t>Exca</a:t>
            </a:r>
            <a:r>
              <a:rPr lang="en-US" sz="1200" i="1" dirty="0" smtClean="0">
                <a:latin typeface="+mj-lt"/>
              </a:rPr>
              <a:t>v</a:t>
            </a:r>
            <a:r>
              <a:rPr lang="hu-HU" sz="1200" i="1" dirty="0" smtClean="0">
                <a:latin typeface="+mj-lt"/>
              </a:rPr>
              <a:t>ator-based</a:t>
            </a:r>
          </a:p>
          <a:p>
            <a:pPr algn="ctr">
              <a:spcAft>
                <a:spcPts val="200"/>
              </a:spcAft>
            </a:pPr>
            <a:r>
              <a:rPr lang="hu-HU" sz="1200" i="1" dirty="0" smtClean="0">
                <a:latin typeface="+mj-lt"/>
              </a:rPr>
              <a:t>Carizzo (2015)</a:t>
            </a:r>
            <a:endParaRPr lang="en-US" sz="1200" i="1" dirty="0" smtClean="0">
              <a:latin typeface="+mj-lt"/>
            </a:endParaRPr>
          </a:p>
          <a:p>
            <a:pPr algn="ctr"/>
            <a:r>
              <a:rPr lang="it-IT" sz="1200" i="1" dirty="0">
                <a:latin typeface="+mj-lt"/>
              </a:rPr>
              <a:t>Pure Power in</a:t>
            </a:r>
          </a:p>
          <a:p>
            <a:pPr algn="ctr"/>
            <a:r>
              <a:rPr lang="it-IT" sz="1200" i="1" dirty="0">
                <a:latin typeface="+mj-lt"/>
              </a:rPr>
              <a:t>   Ryzen (2017</a:t>
            </a:r>
            <a:r>
              <a:rPr lang="it-IT" sz="1200" i="1" dirty="0" smtClean="0">
                <a:latin typeface="+mj-lt"/>
              </a:rPr>
              <a:t>)</a:t>
            </a:r>
            <a:endParaRPr lang="en-US" sz="1200" i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31923" y="384367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34190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5.2 DVFS (Dynamic Voltage and Frequency Scaling (</a:t>
            </a:r>
            <a:r>
              <a:rPr lang="en-US" dirty="0" smtClean="0"/>
              <a:t>23)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513507"/>
            <a:ext cx="881626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3F3F"/>
                </a:solidFill>
                <a:latin typeface="+mj-lt"/>
              </a:rPr>
              <a:t>Note</a:t>
            </a:r>
            <a:r>
              <a:rPr lang="en-US" sz="1600" dirty="0" smtClean="0">
                <a:latin typeface="+mj-lt"/>
              </a:rPr>
              <a:t> that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 and also AMD </a:t>
            </a:r>
            <a:r>
              <a:rPr lang="en-US" sz="1600" dirty="0" smtClean="0">
                <a:latin typeface="+mj-lt"/>
              </a:rPr>
              <a:t>(in their recent Zen 2-based or newer lines) opted for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CPPC </a:t>
            </a:r>
            <a:r>
              <a:rPr lang="en-US" sz="1600" dirty="0" smtClean="0">
                <a:latin typeface="+mj-lt"/>
              </a:rPr>
              <a:t>technique to enhance DVFS.</a:t>
            </a:r>
          </a:p>
          <a:p>
            <a:r>
              <a:rPr lang="en-US" sz="1600" dirty="0" smtClean="0">
                <a:latin typeface="+mj-lt"/>
              </a:rPr>
              <a:t>By contrast,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IBM’s server lines,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AMD’s previous lines </a:t>
            </a:r>
            <a:r>
              <a:rPr lang="en-US" sz="1600" dirty="0" smtClean="0">
                <a:latin typeface="+mj-lt"/>
              </a:rPr>
              <a:t>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ARM’s </a:t>
            </a:r>
            <a:r>
              <a:rPr lang="en-US" sz="1600" dirty="0" smtClean="0">
                <a:latin typeface="+mj-lt"/>
              </a:rPr>
              <a:t> as well as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Samsung’s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mobile processor lines </a:t>
            </a:r>
            <a:r>
              <a:rPr lang="en-US" sz="1600" dirty="0" smtClean="0">
                <a:solidFill>
                  <a:srgbClr val="FF3F3F"/>
                </a:solidFill>
                <a:latin typeface="+mj-lt"/>
              </a:rPr>
              <a:t>AVFS </a:t>
            </a:r>
            <a:r>
              <a:rPr lang="en-US" sz="1600" dirty="0" smtClean="0">
                <a:latin typeface="+mj-lt"/>
              </a:rPr>
              <a:t>has been preferred rather than CPPC</a:t>
            </a:r>
            <a:r>
              <a:rPr lang="en-US" sz="1600" dirty="0" smtClean="0">
                <a:solidFill>
                  <a:srgbClr val="FF3F3F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8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8568"/>
            <a:ext cx="8123238" cy="45800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5.3 CPPC (Collaborative Processor Performance Control)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187" y="508293"/>
            <a:ext cx="936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Recogni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impact of rising power density (W/cm</a:t>
            </a:r>
            <a:r>
              <a:rPr kumimoji="0" lang="hu-HU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Intel processors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IDM conference 2002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A.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Groove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Intel)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176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7450" y="1635621"/>
            <a:ext cx="6769100" cy="4709928"/>
            <a:chOff x="1187450" y="1841685"/>
            <a:chExt cx="6769100" cy="4709928"/>
          </a:xfrm>
        </p:grpSpPr>
        <p:pic>
          <p:nvPicPr>
            <p:cNvPr id="7168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18" b="20891"/>
            <a:stretch/>
          </p:blipFill>
          <p:spPr bwMode="auto">
            <a:xfrm>
              <a:off x="1187450" y="2756079"/>
              <a:ext cx="6769100" cy="379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537137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305316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073494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1841685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35617" y="2150766"/>
              <a:ext cx="5759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Groove Keynote at IEDM Dec. 2002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73713" y="6471354"/>
            <a:ext cx="5017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IEDM: International Electron Device Meeting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5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(1)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7" y="1596504"/>
            <a:ext cx="16385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5" y="1577454"/>
            <a:ext cx="19271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51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Pentium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Northwood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45382" y="2821413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S6)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04338" y="4884556"/>
            <a:ext cx="1402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655120" y="2031691"/>
            <a:ext cx="1828800" cy="482488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1581" y="506549"/>
            <a:ext cx="736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5.3 CPPC (Collaborative Processor Performance Control) -1)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465248" y="388239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</a:t>
            </a:r>
            <a:r>
              <a:rPr kumimoji="0" lang="it-IT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3798" y="390507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4292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168" y="505706"/>
            <a:ext cx="657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CPPC (Collaborative Processor Performance Control)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630" y="876195"/>
            <a:ext cx="8803436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technology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new processor performance control method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introduced in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5.0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(2011), called the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Collaborative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(CPPC)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If CPPC is implemented, it 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supersedes 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the previous ACPI 2.0 based DVFS </a:t>
            </a:r>
            <a:endParaRPr lang="it-IT" sz="1600" dirty="0" smtClean="0">
              <a:solidFill>
                <a:srgbClr val="0070C0"/>
              </a:solidFill>
              <a:latin typeface="Verdana"/>
            </a:endParaRPr>
          </a:p>
          <a:p>
            <a:pPr lvl="0">
              <a:spcAft>
                <a:spcPts val="600"/>
              </a:spcAft>
              <a:defRPr/>
            </a:pPr>
            <a:r>
              <a:rPr lang="it-IT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      technology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</a:t>
            </a:r>
            <a:r>
              <a:rPr kumimoji="0" lang="it-IT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CPPC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Skylake family (2015) and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designated it as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CPPC needs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support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nevertheless OS support became available only after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launching the Skylake Family, in the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Windows 10 2015 Fall Update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Collaborative Processor Performance Control technology is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bound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Intel’s processors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also AMD introduced it in their Zen 2-based Ryzen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line (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2019).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In their Zen 2-based Ryzen 3000 line AMD made use of a new revision of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     CPPC standard, called 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CPPC2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, released in ACPI 5.1 (2014).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CPPC: </a:t>
            </a:r>
            <a:r>
              <a:rPr lang="en-US" sz="1600" dirty="0" err="1" smtClean="0">
                <a:latin typeface="+mj-lt"/>
              </a:rPr>
              <a:t>Kooperatív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processzor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teljesítmény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vezérlés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55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5422004" y="1372304"/>
            <a:ext cx="3720737" cy="43792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088" y="908720"/>
            <a:ext cx="50569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 (DVFS) technology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2003)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545" y="1223755"/>
            <a:ext cx="523082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assesses the actual rate of utilization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noProof="0" dirty="0" smtClean="0">
                <a:latin typeface="Verdana"/>
              </a:rPr>
              <a:t>      </a:t>
            </a:r>
            <a:r>
              <a:rPr lang="en-US" sz="1600" noProof="0" dirty="0" smtClean="0">
                <a:solidFill>
                  <a:srgbClr val="0070C0"/>
                </a:solidFill>
                <a:latin typeface="Verdana"/>
              </a:rPr>
              <a:t>of CPU cores or threads (if multithreading)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(until 2006: by counting idle clock cycles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during scheduling -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time windows, </a:t>
            </a:r>
          </a:p>
          <a:p>
            <a:pPr lvl="0">
              <a:defRPr/>
            </a:pPr>
            <a:r>
              <a:rPr lang="en-US" sz="1600" dirty="0" smtClean="0">
                <a:latin typeface="Verdana"/>
              </a:rPr>
              <a:t>      since 2006: by reading out two counters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(actually 2 MSRs: the IA32_MPERF </a:t>
            </a:r>
            <a:r>
              <a:rPr lang="en-US" sz="1600" dirty="0">
                <a:latin typeface="Verdana"/>
              </a:rPr>
              <a:t>and </a:t>
            </a:r>
            <a:endParaRPr lang="en-US" sz="1600" dirty="0" smtClean="0">
              <a:latin typeface="Verdana"/>
            </a:endParaRP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IA32_APERF  </a:t>
            </a:r>
            <a:r>
              <a:rPr lang="en-US" sz="1600" dirty="0">
                <a:latin typeface="Verdana"/>
              </a:rPr>
              <a:t>registers</a:t>
            </a:r>
            <a:r>
              <a:rPr lang="en-US" sz="1600" dirty="0" smtClean="0">
                <a:latin typeface="Verdana"/>
              </a:rPr>
              <a:t>), </a:t>
            </a:r>
            <a:endParaRPr lang="en-US" sz="1600" dirty="0"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chooses the requested fc,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(P-state),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forwards their identifiers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MSRs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of the processor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(the IA32_PERF_CTL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IA32_PERF_STATUS MSRs)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finally, the PCU sets the requested P-state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drawback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this mechanism is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control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cycle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fact 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DVFS provides only a few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frequency control, in other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coarse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frequency control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009" y="505708"/>
            <a:ext cx="697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Intel's EIST and Speed Shift technologies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3466" y="953725"/>
            <a:ext cx="2204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ACPI 2.0-based DVFS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4121" y="5749596"/>
            <a:ext cx="37785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P-states [</a:t>
            </a:r>
            <a:r>
              <a:rPr lang="hu-HU" sz="15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206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6154931"/>
            <a:ext cx="8808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MSRs (Model-Specific Registers),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introduced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Intel's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80386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line, are registers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that are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not necessarily available in subsequent lines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processor family.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53835" y="2009103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(PMU control)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(3)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4311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530" y="1991449"/>
            <a:ext cx="467884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and the processor collaborate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in controlling processor performance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user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supplied control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hints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processor,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transfers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power control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to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Unit (PCU)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autonomously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performance states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(fc and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Vcc</a:t>
            </a:r>
            <a:endParaRPr lang="en-US" sz="1600" dirty="0" smtClean="0">
              <a:solidFill>
                <a:srgbClr val="0070C0"/>
              </a:solidFill>
              <a:latin typeface="Verdana"/>
            </a:endParaRP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settings) while performing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performance/energy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efficiency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optimizations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well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28900" y="1410127"/>
            <a:ext cx="4386271" cy="4379273"/>
            <a:chOff x="4622023" y="1472217"/>
            <a:chExt cx="4386271" cy="43792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5" name="Right Brace 4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94408" y="3232597"/>
              <a:ext cx="131388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Autonomous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control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Verdana"/>
                </a:rPr>
                <a:t>by the PCU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17403" y="1133745"/>
            <a:ext cx="4557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contrast, in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80715" y="1029294"/>
            <a:ext cx="26208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HCPS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8885" y="5834287"/>
            <a:ext cx="43252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larger number of clock multiplier defined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levels [</a:t>
            </a:r>
            <a:r>
              <a:rPr lang="hu-HU" sz="1500" dirty="0" smtClean="0">
                <a:solidFill>
                  <a:srgbClr val="000000"/>
                </a:solidFill>
                <a:latin typeface="Verdana"/>
              </a:rPr>
              <a:t>206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577" y="505708"/>
            <a:ext cx="697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Intel's EIST and Speed Shift technologies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(4)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867197" y="2663915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(OS sets </a:t>
            </a:r>
          </a:p>
          <a:p>
            <a:pPr algn="ctr"/>
            <a:r>
              <a:rPr lang="en-US" sz="1400" dirty="0" smtClean="0">
                <a:latin typeface="+mj-lt"/>
              </a:rPr>
              <a:t>the limits)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157065" y="1029294"/>
            <a:ext cx="720080" cy="28515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5418" y="1043735"/>
            <a:ext cx="2226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ACPI 5.0-based CPPC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70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199" y="508364"/>
            <a:ext cx="674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Operation of the Speed Shift technology (more detailed)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413" y="908720"/>
            <a:ext cx="902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First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 OS provides control hints for the processor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including min. or max.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performance,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energy or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performance preference etc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03" y="1493785"/>
            <a:ext cx="9051389" cy="4570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transfers performance control to the PCU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performance request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application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same 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the OS before, by reading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IA32_MPERF MSR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IA32_APERF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registers.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Nevertheless,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does not derive the requested fc and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alone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from the performance request of the application but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carries out also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performance/energy efficiency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optimizations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well [206].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If needed,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PCU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coordinates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the performance requests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of threads belonging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to the same processors or performance requests of cores if they are supplied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same core voltage as done before.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Finally,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accomplishes setting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fc values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same way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before.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has the possibility to monitor the power management accomplished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the PCU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reading a specific MSR register (the IA32_HWP_STATUS register).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necessary,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also a mechanism provided for the OS to overtake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performance control from the PCU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(not discussed here).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5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484" y="895361"/>
            <a:ext cx="874690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EIST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technology there are only a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few discrete fc values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available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(according to the P-states defined).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By contrast, 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Speed Shift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technology may use every frequency multiplier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value for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setting fc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 fc = multiplier *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fbus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as indicated in the next Figure.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This allows a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significantly finer frequency control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than before with the EIST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technology.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(6)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3361" y="503675"/>
            <a:ext cx="926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Further significant difference between EIST and the Speed Shift technology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499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it-IT" dirty="0"/>
              <a:t>5.3 CPPC (Collaborative Processor Performance Control) </a:t>
            </a:r>
            <a:r>
              <a:rPr lang="it-IT" dirty="0" smtClean="0"/>
              <a:t>(7)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728900" y="1410127"/>
            <a:ext cx="3075891" cy="4379273"/>
            <a:chOff x="4622023" y="1472217"/>
            <a:chExt cx="3075891" cy="43792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5" name="Right Brace 4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161510" y="1372304"/>
            <a:ext cx="3720737" cy="4486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47375" y="3654025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(OS sets </a:t>
            </a:r>
          </a:p>
          <a:p>
            <a:pPr algn="ctr"/>
            <a:r>
              <a:rPr lang="en-US" sz="1200" dirty="0" smtClean="0">
                <a:latin typeface="+mj-lt"/>
              </a:rPr>
              <a:t>the limits)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6962" y="5834287"/>
            <a:ext cx="3389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larger number of clock multiplier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defined frequency levels 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206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659" y="5859270"/>
            <a:ext cx="2246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P-states [</a:t>
            </a:r>
            <a:r>
              <a:rPr lang="hu-HU" sz="1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3712" y="4104075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PCU control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742" y="1088740"/>
            <a:ext cx="3159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Intel’s EIST (DVFS) + Turbo Boost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1088740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Intel’s </a:t>
            </a:r>
            <a:r>
              <a:rPr lang="en-US" sz="1200" b="1" dirty="0" err="1" smtClean="0">
                <a:latin typeface="+mj-lt"/>
              </a:rPr>
              <a:t>SpeedStep</a:t>
            </a:r>
            <a:r>
              <a:rPr lang="en-US" sz="1200" b="1" dirty="0" smtClean="0">
                <a:latin typeface="+mj-lt"/>
              </a:rPr>
              <a:t> (EIST)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510" y="510874"/>
            <a:ext cx="853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Contrasting Intel’s EIST (DVFS) and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SpeedStep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(CPPC) PM technologies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1730" y="2033845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PCU control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8511" y="3839722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B050"/>
                </a:solidFill>
                <a:latin typeface="+mj-lt"/>
              </a:rPr>
              <a:t>(DVFS)</a:t>
            </a:r>
          </a:p>
        </p:txBody>
      </p:sp>
    </p:spTree>
    <p:extLst>
      <p:ext uri="{BB962C8B-B14F-4D97-AF65-F5344CB8AC3E}">
        <p14:creationId xmlns:p14="http://schemas.microsoft.com/office/powerpoint/2010/main" val="22356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194" y="508364"/>
            <a:ext cx="591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MSRs used for Intel's Speed Shift technology -1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009" y="928045"/>
            <a:ext cx="8295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defined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 of MSRs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support Speed Shift technology, as seen below.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57" t="30753" r="10171" b="7808"/>
          <a:stretch/>
        </p:blipFill>
        <p:spPr>
          <a:xfrm>
            <a:off x="0" y="1455311"/>
            <a:ext cx="9144000" cy="3797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575" y="5295691"/>
            <a:ext cx="7795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MSRs defined by Intel to support the Speed Shift technology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202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344" y="5724545"/>
            <a:ext cx="8046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HWP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means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Hardware Performance control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dirty="0" smtClean="0">
                <a:latin typeface="Verdana"/>
              </a:rPr>
              <a:t>actually 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atin typeface="Verdana"/>
              </a:rPr>
              <a:t>  (another name for CPPC used by Intel’s documentations).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4623" y="4188857"/>
            <a:ext cx="852784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above example a frequency transition to the maximum core frequency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3.5 GHz) needs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without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SpeedShift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(blue line),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with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the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SpeedShift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technology (yellow-green line) only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35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ms.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This indicates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 notable reduces the time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perform frequency t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ransitions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924" y="504967"/>
            <a:ext cx="929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Speeding up frequency transitions by using Intel's 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6. gen.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(2015) while running a representative task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206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(9)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pic>
        <p:nvPicPr>
          <p:cNvPr id="36" name="Kép 10">
            <a:extLst>
              <a:ext uri="{FF2B5EF4-FFF2-40B4-BE49-F238E27FC236}">
                <a16:creationId xmlns:a16="http://schemas.microsoft.com/office/drawing/2014/main" id="{F89E4164-ED8A-48A3-B82D-3C6449CEA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1358770"/>
            <a:ext cx="8531794" cy="25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8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859" y="504964"/>
            <a:ext cx="8946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Performance increase achieved by the Speed Shift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while running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PCMark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8 - Home benchmark program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207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5" descr="PCMark 8 - 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4" y="1533659"/>
            <a:ext cx="8468936" cy="325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992" y="5004038"/>
            <a:ext cx="8569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PCMark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 Home edition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an industry standard benchmark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Windows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and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Windows 7 apps,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covers real-world tasks and scenarios that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</a:t>
            </a:r>
            <a:endParaRPr lang="en-US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PC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usage in the home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u-HU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207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344" y="5844051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seen, enabling the Speed Shift technology results in this case in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very small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gain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about 1.5 %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206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39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(10)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576" y="508364"/>
            <a:ext cx="6391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</a:t>
            </a:r>
            <a:r>
              <a:rPr lang="en-US" sz="1600" dirty="0" smtClean="0">
                <a:latin typeface="+mj-lt"/>
              </a:rPr>
              <a:t>: Intel’s expectations for their Pentium 4 family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888" y="863715"/>
            <a:ext cx="8821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Intel released its Pentium 4 family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2000</a:t>
            </a:r>
            <a:r>
              <a:rPr lang="en-US" sz="1600" dirty="0" smtClean="0">
                <a:latin typeface="+mj-lt"/>
              </a:rPr>
              <a:t> while stating that the family will hit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clock rate of 10 GHz </a:t>
            </a:r>
            <a:r>
              <a:rPr lang="en-US" sz="1600" dirty="0" smtClean="0">
                <a:latin typeface="+mj-lt"/>
              </a:rPr>
              <a:t>and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life time of 10 years</a:t>
            </a:r>
            <a:r>
              <a:rPr lang="en-US" sz="1600" dirty="0" smtClean="0">
                <a:latin typeface="+mj-lt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863" y="1448780"/>
            <a:ext cx="864062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In a keynote </a:t>
            </a:r>
            <a:r>
              <a:rPr lang="en-US" sz="1600" dirty="0">
                <a:latin typeface="+mj-lt"/>
              </a:rPr>
              <a:t>speech </a:t>
            </a:r>
            <a:r>
              <a:rPr lang="en-US" sz="1600" dirty="0" smtClean="0">
                <a:latin typeface="+mj-lt"/>
              </a:rPr>
              <a:t>at Intel </a:t>
            </a:r>
            <a:r>
              <a:rPr lang="en-US" sz="1600" dirty="0">
                <a:latin typeface="+mj-lt"/>
              </a:rPr>
              <a:t>Developer Forum, Fall 2001 </a:t>
            </a:r>
            <a:r>
              <a:rPr lang="en-US" sz="1600" dirty="0" smtClean="0">
                <a:latin typeface="+mj-lt"/>
              </a:rPr>
              <a:t>Paul </a:t>
            </a:r>
            <a:r>
              <a:rPr lang="en-US" sz="1600" dirty="0" err="1" smtClean="0">
                <a:latin typeface="+mj-lt"/>
              </a:rPr>
              <a:t>Otellini</a:t>
            </a:r>
            <a:r>
              <a:rPr lang="en-US" sz="1600" dirty="0" smtClean="0">
                <a:latin typeface="+mj-lt"/>
              </a:rPr>
              <a:t>, Intel’s CEO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at that time declared:  “And </a:t>
            </a:r>
            <a:r>
              <a:rPr lang="en-US" sz="1600" dirty="0">
                <a:latin typeface="+mj-lt"/>
              </a:rPr>
              <a:t>we're convinced that the microarchitecture that </a:t>
            </a:r>
            <a:r>
              <a:rPr lang="en-US" sz="1600" dirty="0" smtClean="0">
                <a:latin typeface="+mj-lt"/>
              </a:rPr>
              <a:t>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Pentium 4 embodies will be able to scale to 10 </a:t>
            </a:r>
            <a:r>
              <a:rPr lang="en-US" sz="1600" dirty="0" smtClean="0">
                <a:latin typeface="+mj-lt"/>
              </a:rPr>
              <a:t>Gigahertz </a:t>
            </a:r>
            <a:r>
              <a:rPr lang="en-US" sz="1600" dirty="0">
                <a:latin typeface="+mj-lt"/>
              </a:rPr>
              <a:t>over its lifetime</a:t>
            </a:r>
            <a:r>
              <a:rPr lang="en-US" sz="1600" dirty="0" smtClean="0">
                <a:latin typeface="+mj-lt"/>
              </a:rPr>
              <a:t>.” </a:t>
            </a:r>
            <a:r>
              <a:rPr lang="hu-HU" sz="1600" dirty="0" smtClean="0">
                <a:latin typeface="+mj-lt"/>
              </a:rPr>
              <a:t>177</a:t>
            </a:r>
            <a:r>
              <a:rPr lang="en-US" sz="1600" dirty="0" smtClean="0">
                <a:latin typeface="+mj-lt"/>
              </a:rPr>
              <a:t>].</a:t>
            </a:r>
          </a:p>
          <a:p>
            <a:r>
              <a:rPr lang="en-US" sz="1600" dirty="0" smtClean="0">
                <a:latin typeface="+mj-lt"/>
              </a:rPr>
              <a:t>Nevertheless,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 never reached 4 GHz </a:t>
            </a:r>
            <a:r>
              <a:rPr lang="en-US" sz="1600" dirty="0" smtClean="0">
                <a:latin typeface="+mj-lt"/>
              </a:rPr>
              <a:t>and was forced to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cancel </a:t>
            </a:r>
            <a:r>
              <a:rPr lang="en-US" sz="1600" dirty="0" smtClean="0">
                <a:latin typeface="+mj-lt"/>
              </a:rPr>
              <a:t>the Pentium 4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line after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lifecycle of about 4 years in 2004, </a:t>
            </a:r>
            <a:r>
              <a:rPr lang="en-US" sz="1600" dirty="0" smtClean="0">
                <a:latin typeface="+mj-lt"/>
              </a:rPr>
              <a:t>as the next Figure shows.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0609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772" y="504964"/>
            <a:ext cx="8864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Performance increase achieved by the Speed Shift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while running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WebXPRT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2015 benchmark program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206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48" y="1535846"/>
            <a:ext cx="8399798" cy="3230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495" y="4945485"/>
            <a:ext cx="885270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WebXPRT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covers six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HTML5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and JavaScript-based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workloads like Photo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Enhancement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Organize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Albums,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Stock Option Pricing,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Sales Graphs.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these applications Speed Shift technology results in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gain of about 20 %.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6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280" y="504963"/>
            <a:ext cx="918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Enhancing the Speed Shift technology in Intel's 7. generation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280" y="908720"/>
            <a:ext cx="8661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next generation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(2017)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redesigned their Speed Shift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achieved a remarkable gain in speeding up clock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transitions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(12)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285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367" y="504967"/>
            <a:ext cx="8848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Speeding up frequency transitions by using Intel's 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7. gen.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(2016) while running a representative task 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208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76" t="19693" r="3381" b="20154"/>
          <a:stretch/>
        </p:blipFill>
        <p:spPr>
          <a:xfrm>
            <a:off x="180306" y="1545469"/>
            <a:ext cx="8834907" cy="3090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602" y="5083982"/>
            <a:ext cx="8598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Figure shows with the enhanced implementation the max. clock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achieved in about 10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rather than 35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 the previous 6. gen.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Sky Lake line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208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1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(14)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577" y="504185"/>
            <a:ext cx="841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implementation of Collaborative Processor Performance Control 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61607" y="908720"/>
            <a:ext cx="8982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Along with their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Zen 2-based Ryzen 3000 DT line (7/2019</a:t>
            </a:r>
            <a:r>
              <a:rPr lang="en-US" sz="1600" dirty="0" smtClean="0">
                <a:latin typeface="+mj-lt"/>
              </a:rPr>
              <a:t>) also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 smtClean="0">
                <a:latin typeface="+mj-lt"/>
              </a:rPr>
              <a:t> implemented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the Collaborative Processor Performance Control Revision 2, called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CPPC2</a:t>
            </a:r>
            <a:r>
              <a:rPr lang="en-US" sz="1600" dirty="0" smtClean="0">
                <a:latin typeface="+mj-lt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No dedicated name for this technique became published so far.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Its use requires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Windows 10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May 2019 update and a new BIOS release (7/2019)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supporting CPPC2.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24" t="11015" r="4607"/>
          <a:stretch/>
        </p:blipFill>
        <p:spPr>
          <a:xfrm>
            <a:off x="4346975" y="2609618"/>
            <a:ext cx="4501252" cy="4170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48" y="2371563"/>
            <a:ext cx="405011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AMD’s implementation is </a:t>
            </a:r>
            <a:r>
              <a:rPr lang="en-US" sz="1600" dirty="0" smtClean="0">
                <a:latin typeface="+mj-lt"/>
              </a:rPr>
              <a:t>said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>
                <a:latin typeface="+mj-lt"/>
              </a:rPr>
              <a:t>to </a:t>
            </a:r>
            <a:r>
              <a:rPr lang="en-US" sz="1600" dirty="0" smtClean="0">
                <a:latin typeface="+mj-lt"/>
              </a:rPr>
              <a:t>provide </a:t>
            </a:r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very fast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clock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ramping of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about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1–2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ms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>
                <a:latin typeface="+mj-lt"/>
              </a:rPr>
              <a:t>as the Figure </a:t>
            </a:r>
            <a:r>
              <a:rPr lang="en-US" sz="1600" dirty="0" smtClean="0">
                <a:latin typeface="+mj-lt"/>
              </a:rPr>
              <a:t>on the right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indicates.</a:t>
            </a:r>
          </a:p>
          <a:p>
            <a:r>
              <a:rPr lang="en-US" sz="1600" dirty="0" smtClean="0">
                <a:latin typeface="+mj-lt"/>
              </a:rPr>
              <a:t>    This time is much shorter than</a:t>
            </a:r>
          </a:p>
          <a:p>
            <a:r>
              <a:rPr lang="en-US" sz="1600" dirty="0" smtClean="0">
                <a:latin typeface="+mj-lt"/>
              </a:rPr>
              <a:t>      Intel’s published figure for the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7. gen. </a:t>
            </a:r>
            <a:r>
              <a:rPr lang="en-US" sz="1600" dirty="0" err="1" smtClean="0">
                <a:latin typeface="+mj-lt"/>
              </a:rPr>
              <a:t>Kaby</a:t>
            </a:r>
            <a:r>
              <a:rPr lang="en-US" sz="1600" dirty="0" smtClean="0">
                <a:latin typeface="+mj-lt"/>
              </a:rPr>
              <a:t> Lake line (2016)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of about 15 </a:t>
            </a:r>
            <a:r>
              <a:rPr lang="en-US" sz="1600" dirty="0" err="1" smtClean="0">
                <a:latin typeface="+mj-lt"/>
              </a:rPr>
              <a:t>ms.</a:t>
            </a:r>
            <a:endParaRPr lang="en-US" sz="16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348" y="5274205"/>
            <a:ext cx="405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Clock ramping in AMD’s</a:t>
            </a:r>
          </a:p>
          <a:p>
            <a:r>
              <a:rPr lang="en-US" sz="1600" dirty="0" smtClean="0">
                <a:latin typeface="+mj-lt"/>
              </a:rPr>
              <a:t>  Zen 2-based Ryzen 3000 line 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(2019) [</a:t>
            </a:r>
            <a:r>
              <a:rPr lang="hu-HU" sz="1600" dirty="0" smtClean="0">
                <a:latin typeface="+mj-lt"/>
              </a:rPr>
              <a:t>209</a:t>
            </a:r>
            <a:r>
              <a:rPr lang="en-US" sz="1600" dirty="0" smtClean="0">
                <a:latin typeface="+mj-lt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888" y="6185659"/>
            <a:ext cx="395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latin typeface="+mj-lt"/>
              </a:rPr>
              <a:t>UEFI: </a:t>
            </a:r>
            <a:r>
              <a:rPr lang="en-US" dirty="0"/>
              <a:t>Universal Extensible </a:t>
            </a:r>
            <a:r>
              <a:rPr lang="en-US" dirty="0" smtClean="0"/>
              <a:t>Firmware</a:t>
            </a:r>
          </a:p>
          <a:p>
            <a:r>
              <a:rPr lang="en-US" dirty="0"/>
              <a:t> </a:t>
            </a:r>
            <a:r>
              <a:rPr lang="en-US" dirty="0" smtClean="0"/>
              <a:t>         Interface (replaces BIOS)</a:t>
            </a:r>
            <a:endParaRPr lang="en-US" sz="1600" u="sng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22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(15)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9872" y="1223755"/>
            <a:ext cx="2909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running applications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530" y="1583795"/>
            <a:ext cx="857157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f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runtime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1/f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energy consumption originating from the dynamic dissipation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f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169" y="2412380"/>
            <a:ext cx="3878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f denoting the clock frequency.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194" y="2772420"/>
            <a:ext cx="9221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with f,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arising from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to the square of the frequency (f),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below.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9685" r="17102" b="36221"/>
          <a:stretch/>
        </p:blipFill>
        <p:spPr bwMode="auto">
          <a:xfrm>
            <a:off x="1343628" y="3492500"/>
            <a:ext cx="6248400" cy="22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525" y="5765140"/>
            <a:ext cx="85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consumption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dynamic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dissipation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(designated as Compute energy in the Figure) on the performance (~ f)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764469" y="2318630"/>
            <a:ext cx="315035" cy="45719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4067" y="494150"/>
            <a:ext cx="8543877" cy="697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210</a:t>
            </a:r>
            <a:r>
              <a:rPr kumimoji="0" lang="en-US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6"/>
                </a:solidFill>
                <a:latin typeface="Verdana"/>
                <a:cs typeface="Arial" charset="0"/>
              </a:rPr>
              <a:t>(Optional reading)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42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7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9625" y="908720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058" y="1196483"/>
            <a:ext cx="875111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static dissipation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to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runtime.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runtime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inversely proportional to the frequency (f).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340" y="2083698"/>
            <a:ext cx="8331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Consequently,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arising from the static dissipation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nversely proportional to the frequency (f)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which is proportional to the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5EAEDA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5EAEDA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in the Figure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9" r="9845" b="37506"/>
          <a:stretch/>
        </p:blipFill>
        <p:spPr bwMode="auto">
          <a:xfrm>
            <a:off x="949750" y="3049946"/>
            <a:ext cx="7312660" cy="216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525" y="5298303"/>
            <a:ext cx="857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consumption originating from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dissipation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and system power (designated as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system energy in the Figure) on the performance (~ f)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210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9625" y="508711"/>
            <a:ext cx="8543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210</a:t>
            </a:r>
            <a:r>
              <a:rPr kumimoji="0" lang="en-US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-2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86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(17)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113" y="876415"/>
            <a:ext cx="796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 consequence,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energy consumption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originating from both the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056" y="1178750"/>
            <a:ext cx="618470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dissipation as well as system power consumption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300" y="1763815"/>
            <a:ext cx="528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a minimum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1" r="15482" b="36635"/>
          <a:stretch/>
        </p:blipFill>
        <p:spPr bwMode="auto">
          <a:xfrm>
            <a:off x="882045" y="2213865"/>
            <a:ext cx="7245350" cy="223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500" y="4464115"/>
            <a:ext cx="8577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consumption originating from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the dynamic dissipation (designated as the Compute energy in the Figure) and the static dissipation and system power (designated as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system energy in the Figure) on the performance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300" y="5634535"/>
            <a:ext cx="9047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Obviously,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energy consumption point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efficient working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core of the processor.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000" y="508217"/>
            <a:ext cx="8543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dirty="0" smtClean="0">
                <a:solidFill>
                  <a:srgbClr val="000000"/>
                </a:solidFill>
                <a:latin typeface="Verdana"/>
                <a:cs typeface="Arial" charset="0"/>
              </a:rPr>
              <a:t>210</a:t>
            </a:r>
            <a:r>
              <a:rPr kumimoji="0" lang="en-US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-3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786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(18)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26574" b="48760"/>
          <a:stretch/>
        </p:blipFill>
        <p:spPr bwMode="auto">
          <a:xfrm>
            <a:off x="1122285" y="3137905"/>
            <a:ext cx="6735080" cy="22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625" y="505744"/>
            <a:ext cx="689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including duty cycle control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210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-1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233" y="889470"/>
            <a:ext cx="89432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will be lowered as far as possible until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working point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reached.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calculated every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the workload and system characteristics.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no benefit when the system is clocked below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point, as it would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increase the energy consumption.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Therefore, a so called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EARtH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algoritm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overrides lower P requests and sets 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according to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EARtH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algorithm is activated only if it is possible to enter the package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sleep state.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0590" y="5473230"/>
            <a:ext cx="6731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management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including duty cycle control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210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90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(19)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4067" y="508711"/>
            <a:ext cx="6815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including duty cycle control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210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-2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48652"/>
          <a:stretch/>
        </p:blipFill>
        <p:spPr bwMode="auto">
          <a:xfrm>
            <a:off x="347663" y="2439599"/>
            <a:ext cx="8448675" cy="18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746" y="899095"/>
            <a:ext cx="876393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Operating the processor below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point would increase the total energy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consumption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the static power component.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lang="en-US" sz="1600" dirty="0">
                <a:solidFill>
                  <a:srgbClr val="000000"/>
                </a:solidFill>
              </a:rPr>
              <a:t>this region a more efficient technique to </a:t>
            </a:r>
            <a:r>
              <a:rPr lang="en-US" sz="1600" dirty="0" smtClean="0">
                <a:solidFill>
                  <a:srgbClr val="000000"/>
                </a:solidFill>
              </a:rPr>
              <a:t>reduce </a:t>
            </a:r>
            <a:r>
              <a:rPr lang="en-US" sz="1600" dirty="0">
                <a:solidFill>
                  <a:srgbClr val="000000"/>
                </a:solidFill>
              </a:rPr>
              <a:t>power for low power </a:t>
            </a:r>
            <a:r>
              <a:rPr lang="en-US" sz="1600" dirty="0" smtClean="0">
                <a:solidFill>
                  <a:srgbClr val="000000"/>
                </a:solidFill>
              </a:rPr>
              <a:t>demand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turning the processor package on and off </a:t>
            </a:r>
            <a:r>
              <a:rPr lang="en-US" sz="1600" dirty="0">
                <a:solidFill>
                  <a:srgbClr val="0070C0"/>
                </a:solidFill>
              </a:rPr>
              <a:t>about 1000 </a:t>
            </a:r>
            <a:r>
              <a:rPr lang="en-US" sz="1600" dirty="0" smtClean="0">
                <a:solidFill>
                  <a:srgbClr val="0070C0"/>
                </a:solidFill>
              </a:rPr>
              <a:t>times/sec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called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duty cycling,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as </a:t>
            </a:r>
            <a:r>
              <a:rPr lang="en-US" sz="1600" dirty="0" smtClean="0">
                <a:solidFill>
                  <a:srgbClr val="000000"/>
                </a:solidFill>
              </a:rPr>
              <a:t>shown in </a:t>
            </a:r>
            <a:r>
              <a:rPr lang="en-US" sz="1600" dirty="0">
                <a:solidFill>
                  <a:srgbClr val="000000"/>
                </a:solidFill>
              </a:rPr>
              <a:t>the Figure </a:t>
            </a:r>
            <a:r>
              <a:rPr lang="en-US" sz="1600" dirty="0" smtClean="0">
                <a:solidFill>
                  <a:srgbClr val="000000"/>
                </a:solidFill>
              </a:rPr>
              <a:t>below.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580" y="4943199"/>
            <a:ext cx="8867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rate of the duty time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(running at a performance corresponding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performance can be scaled with the performance demand.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off-state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the processor is in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C6 package idle state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See the next Figure for the actions needed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set the processor into the package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C6 state.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909" y="4386299"/>
            <a:ext cx="8350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duty cycling, used to reduce energy consumption below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it-IT" dirty="0" smtClean="0"/>
              <a:t>5.3 </a:t>
            </a:r>
            <a:r>
              <a:rPr lang="it-IT" dirty="0"/>
              <a:t>CPPC (Collaborative Processor Performance Control) </a:t>
            </a:r>
            <a:r>
              <a:rPr lang="it-IT" dirty="0" smtClean="0"/>
              <a:t>(20)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120947" y="508364"/>
            <a:ext cx="557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Power saving measures in C1 to C6 idle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212" y="5444545"/>
            <a:ext cx="876130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600" dirty="0" smtClean="0">
                <a:solidFill>
                  <a:srgbClr val="0070C0"/>
                </a:solidFill>
              </a:rPr>
              <a:t>To set </a:t>
            </a:r>
            <a:r>
              <a:rPr lang="en-US" sz="1600" dirty="0" err="1" smtClean="0">
                <a:solidFill>
                  <a:srgbClr val="0070C0"/>
                </a:solidFill>
              </a:rPr>
              <a:t>Vcc</a:t>
            </a:r>
            <a:r>
              <a:rPr lang="en-US" sz="1600" dirty="0" smtClean="0">
                <a:solidFill>
                  <a:srgbClr val="0070C0"/>
                </a:solidFill>
              </a:rPr>
              <a:t> to 0</a:t>
            </a:r>
            <a:r>
              <a:rPr lang="en-US" sz="1600" dirty="0" smtClean="0"/>
              <a:t> (i.e. to switch off cores) needs typically </a:t>
            </a:r>
            <a:r>
              <a:rPr lang="en-US" sz="1600" dirty="0" smtClean="0">
                <a:solidFill>
                  <a:srgbClr val="0070C0"/>
                </a:solidFill>
              </a:rPr>
              <a:t>power gating </a:t>
            </a:r>
            <a:r>
              <a:rPr lang="en-US" sz="1600" dirty="0" smtClean="0"/>
              <a:t>or </a:t>
            </a:r>
            <a:r>
              <a:rPr lang="en-US" sz="1600" dirty="0" smtClean="0">
                <a:solidFill>
                  <a:srgbClr val="0070C0"/>
                </a:solidFill>
              </a:rPr>
              <a:t>integrated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voltage regulators</a:t>
            </a:r>
            <a:r>
              <a:rPr lang="en-US" sz="1600" dirty="0" smtClean="0"/>
              <a:t>.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The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package C6 state </a:t>
            </a:r>
            <a:r>
              <a:rPr lang="en-US" sz="1600" dirty="0" smtClean="0"/>
              <a:t>is entered </a:t>
            </a:r>
            <a:r>
              <a:rPr lang="en-US" sz="1600" dirty="0" smtClean="0">
                <a:solidFill>
                  <a:srgbClr val="0070C0"/>
                </a:solidFill>
              </a:rPr>
              <a:t>when all cores have already entered the C6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core state. 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546774" y="983226"/>
            <a:ext cx="5842636" cy="4231987"/>
            <a:chOff x="2546774" y="983226"/>
            <a:chExt cx="5842636" cy="4231987"/>
          </a:xfrm>
        </p:grpSpPr>
        <p:sp>
          <p:nvSpPr>
            <p:cNvPr id="4" name="TextBox 3"/>
            <p:cNvSpPr txBox="1"/>
            <p:nvPr/>
          </p:nvSpPr>
          <p:spPr>
            <a:xfrm>
              <a:off x="3518473" y="1647621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3426653" y="1550251"/>
              <a:ext cx="591690" cy="4190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21532" y="1647463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3721031" y="1964118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2547615" y="2751104"/>
              <a:ext cx="415727" cy="29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 smtClean="0">
                  <a:solidFill>
                    <a:srgbClr val="FF0000"/>
                  </a:solidFill>
                </a:rPr>
                <a:t>C3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313696" y="2264978"/>
              <a:ext cx="809671" cy="523862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21528" y="2346482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3036310" y="3165879"/>
              <a:ext cx="3673344" cy="523862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3691528" y="2817554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4186785" y="2810289"/>
              <a:ext cx="687944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+mj-lt"/>
                </a:rPr>
                <a:t>Flush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3259235" y="1433008"/>
              <a:ext cx="934355" cy="1519201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08462" y="3273692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L3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49938" y="1992022"/>
              <a:ext cx="427386" cy="317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 err="1" smtClean="0">
                  <a:solidFill>
                    <a:srgbClr val="000000"/>
                  </a:solidFill>
                  <a:latin typeface="+mj-lt"/>
                </a:rPr>
                <a:t>C0</a:t>
              </a:r>
              <a:endParaRPr lang="en-US" alt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555136" y="4024908"/>
              <a:ext cx="1947631" cy="490555"/>
              <a:chOff x="4052451" y="3788792"/>
              <a:chExt cx="1842319" cy="428131"/>
            </a:xfrm>
          </p:grpSpPr>
          <p:sp>
            <p:nvSpPr>
              <p:cNvPr id="20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 err="1" smtClean="0"/>
                  <a:t>C0</a:t>
                </a:r>
                <a:endParaRPr lang="en-US" altLang="en-US" sz="1200" b="1" dirty="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24" name="Rounded Rectangle 2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latin typeface="+mj-lt"/>
                    </a:rPr>
                    <a:t>SRAM</a:t>
                  </a:r>
                  <a:endParaRPr lang="en-US" sz="1200" b="1" dirty="0">
                    <a:latin typeface="+mj-lt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4052451" y="3875120"/>
                <a:ext cx="393248" cy="26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err="1" smtClean="0">
                    <a:solidFill>
                      <a:srgbClr val="FF0000"/>
                    </a:solidFill>
                  </a:rPr>
                  <a:t>C6</a:t>
                </a:r>
                <a:endParaRPr lang="en-US" sz="13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558466" y="1659916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5466647" y="1562546"/>
              <a:ext cx="591690" cy="4190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61524" y="1659760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5761022" y="1976415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4881157" y="2748634"/>
              <a:ext cx="401967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C3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353688" y="2277274"/>
              <a:ext cx="809671" cy="523862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61522" y="2358778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>
              <a:off x="5731521" y="2829850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Box 33"/>
            <p:cNvSpPr txBox="1"/>
            <p:nvPr/>
          </p:nvSpPr>
          <p:spPr>
            <a:xfrm>
              <a:off x="6257466" y="2822585"/>
              <a:ext cx="687944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+mj-lt"/>
                </a:rPr>
                <a:t>Flush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5299227" y="1460060"/>
              <a:ext cx="934355" cy="1519201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13014" y="1988840"/>
              <a:ext cx="490133" cy="33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 smtClean="0">
                  <a:solidFill>
                    <a:srgbClr val="000000"/>
                  </a:solidFill>
                  <a:latin typeface="+mj-lt"/>
                </a:rPr>
                <a:t>Cn</a:t>
              </a:r>
              <a:endParaRPr lang="en-US" alt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874343" y="4020656"/>
              <a:ext cx="1921330" cy="490555"/>
              <a:chOff x="6246255" y="3798481"/>
              <a:chExt cx="1817440" cy="428131"/>
            </a:xfrm>
          </p:grpSpPr>
          <p:sp>
            <p:nvSpPr>
              <p:cNvPr id="38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 smtClean="0"/>
                  <a:t>Cn</a:t>
                </a:r>
                <a:endParaRPr lang="en-US" altLang="en-US" sz="1200" b="1" dirty="0"/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42" name="Rounded Rectangle 41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latin typeface="+mj-lt"/>
                    </a:rPr>
                    <a:t>SRAM</a:t>
                  </a:r>
                  <a:endParaRPr lang="en-US" sz="1200" b="1" dirty="0">
                    <a:latin typeface="+mj-lt"/>
                  </a:endParaRPr>
                </a:p>
              </p:txBody>
            </p:sp>
          </p:grpSp>
          <p:cxnSp>
            <p:nvCxnSpPr>
              <p:cNvPr id="40" name="Straight Connector 39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FF0000"/>
                    </a:solidFill>
                  </a:rPr>
                  <a:t>C6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364568" y="4836058"/>
              <a:ext cx="1085710" cy="366857"/>
              <a:chOff x="1808132" y="4011770"/>
              <a:chExt cx="1027003" cy="27699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 smtClean="0">
                    <a:latin typeface="+mj-lt"/>
                  </a:rPr>
                  <a:t>Vcc</a:t>
                </a:r>
                <a:r>
                  <a:rPr lang="en-US" sz="1200" b="1" dirty="0" smtClean="0">
                    <a:latin typeface="+mj-lt"/>
                  </a:rPr>
                  <a:t> </a:t>
                </a:r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46" name="Right Arrow 45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488565" y="4024848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+mj-lt"/>
                  </a:rPr>
                  <a:t>0 </a:t>
                </a:r>
                <a:endParaRPr lang="en-US" sz="1200" b="1" dirty="0">
                  <a:latin typeface="+mj-lt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634019" y="4845511"/>
              <a:ext cx="1085710" cy="369702"/>
              <a:chOff x="1808132" y="4009622"/>
              <a:chExt cx="1027003" cy="27914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 smtClean="0">
                    <a:latin typeface="+mj-lt"/>
                  </a:rPr>
                  <a:t>Vcc</a:t>
                </a:r>
                <a:r>
                  <a:rPr lang="en-US" sz="1200" b="1" dirty="0" smtClean="0">
                    <a:latin typeface="+mj-lt"/>
                  </a:rPr>
                  <a:t> </a:t>
                </a:r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50" name="Right Arrow 49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+mj-lt"/>
                  </a:rPr>
                  <a:t>0 </a:t>
                </a:r>
                <a:endParaRPr lang="en-US" sz="1200" b="1" dirty="0">
                  <a:latin typeface="+mj-lt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623643" y="1001597"/>
              <a:ext cx="26801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+mj-lt"/>
                </a:rPr>
                <a:t>Stop instruction execution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46774" y="983226"/>
              <a:ext cx="415727" cy="29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 smtClean="0">
                  <a:solidFill>
                    <a:srgbClr val="FF0000"/>
                  </a:solidFill>
                </a:rPr>
                <a:t>C1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sp>
          <p:nvSpPr>
            <p:cNvPr id="54" name="Down Arrow 53"/>
            <p:cNvSpPr/>
            <p:nvPr/>
          </p:nvSpPr>
          <p:spPr bwMode="auto">
            <a:xfrm>
              <a:off x="3243961" y="4840108"/>
              <a:ext cx="96668" cy="26193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5" name="Down Arrow 54"/>
            <p:cNvSpPr/>
            <p:nvPr/>
          </p:nvSpPr>
          <p:spPr bwMode="auto">
            <a:xfrm>
              <a:off x="5531026" y="4852403"/>
              <a:ext cx="96668" cy="26193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48734" y="4528969"/>
              <a:ext cx="15065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+mj-lt"/>
                </a:rPr>
                <a:t>Stop core </a:t>
              </a:r>
              <a:r>
                <a:rPr lang="en-US" sz="1300" dirty="0" err="1" smtClean="0">
                  <a:latin typeface="+mj-lt"/>
                </a:rPr>
                <a:t>PLL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10658" y="4535589"/>
              <a:ext cx="15065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+mj-lt"/>
                </a:rPr>
                <a:t>Stop core </a:t>
              </a:r>
              <a:r>
                <a:rPr lang="en-US" sz="1300" dirty="0" err="1" smtClean="0">
                  <a:latin typeface="+mj-lt"/>
                </a:rPr>
                <a:t>PLL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4654937" y="4324404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4795471" y="2147346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TextBox 59"/>
            <p:cNvSpPr txBox="1"/>
            <p:nvPr/>
          </p:nvSpPr>
          <p:spPr>
            <a:xfrm>
              <a:off x="2954571" y="3702623"/>
              <a:ext cx="1893873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Stop core </a:t>
              </a:r>
              <a:r>
                <a:rPr lang="en-US" sz="1300" dirty="0" smtClean="0">
                  <a:solidFill>
                    <a:srgbClr val="000000"/>
                  </a:solidFill>
                  <a:latin typeface="Verdana"/>
                </a:rPr>
                <a:t>clocking</a:t>
              </a:r>
              <a:endParaRPr lang="en-US" sz="13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06695" y="3684709"/>
              <a:ext cx="1893873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Stop core </a:t>
              </a:r>
              <a:r>
                <a:rPr lang="en-US" sz="1300" dirty="0" smtClean="0">
                  <a:solidFill>
                    <a:srgbClr val="000000"/>
                  </a:solidFill>
                  <a:latin typeface="Verdana"/>
                </a:rPr>
                <a:t>clocking</a:t>
              </a:r>
              <a:endParaRPr lang="en-US" sz="1300" dirty="0"/>
            </a:p>
          </p:txBody>
        </p:sp>
        <p:cxnSp>
          <p:nvCxnSpPr>
            <p:cNvPr id="64" name="Straight Connector 63"/>
            <p:cNvCxnSpPr/>
            <p:nvPr/>
          </p:nvCxnSpPr>
          <p:spPr bwMode="auto">
            <a:xfrm>
              <a:off x="4675210" y="5003253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Box 15"/>
            <p:cNvSpPr txBox="1"/>
            <p:nvPr/>
          </p:nvSpPr>
          <p:spPr>
            <a:xfrm>
              <a:off x="6822250" y="4121045"/>
              <a:ext cx="156716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(Intel’s solution)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0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>
            <p:extLst/>
          </p:nvPr>
        </p:nvGraphicFramePr>
        <p:xfrm>
          <a:off x="115908" y="1160488"/>
          <a:ext cx="8873543" cy="557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7" name="Microsoft Drawing" r:id="rId3" imgW="9994900" imgH="7227888" progId="MSDraw">
                  <p:embed/>
                </p:oleObj>
              </mc:Choice>
              <mc:Fallback>
                <p:oleObj name="Microsoft Drawing" r:id="rId3" imgW="9994900" imgH="7227888" progId="MSDraw">
                  <p:embed/>
                  <p:pic>
                    <p:nvPicPr>
                      <p:cNvPr id="7373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908" y="1160488"/>
                        <a:ext cx="8873543" cy="5577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2230" y="504594"/>
            <a:ext cx="815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and withdrawal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ntel's P4 family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due to overheating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9212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5.4 AVFS (Adaptive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Voltage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or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Frequency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Scaling)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47442" y="1596504"/>
            <a:ext cx="1899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PM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active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CPU  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58643" y="1577454"/>
            <a:ext cx="2956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PM of active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CPU 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9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Pentium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Northwood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24334" y="2847171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65248" y="3888907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S6)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63648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36686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227295" y="1564131"/>
            <a:ext cx="1872000" cy="52560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0027" y="505808"/>
            <a:ext cx="656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5.4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(Adaptive Voltage or Frequency Scaling)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89441" y="3464826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6355" y="388894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142404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5.4 AVFS (Adaptive Voltage or Frequency Scaling)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027" y="505808"/>
            <a:ext cx="671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5.4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(Adaptive Voltage or Frequency Scaling)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88" y="908720"/>
            <a:ext cx="8545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Note that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first Intel and then also AMD have enhanced DVFS by CPPC </a:t>
            </a:r>
            <a:r>
              <a:rPr lang="en-US" sz="1600" dirty="0" smtClean="0">
                <a:latin typeface="+mj-lt"/>
              </a:rPr>
              <a:t>whereas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IBM,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Samsung</a:t>
            </a:r>
            <a:r>
              <a:rPr lang="en-US" sz="1600" dirty="0" smtClean="0">
                <a:latin typeface="+mj-lt"/>
              </a:rPr>
              <a:t> 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previously also AMD </a:t>
            </a:r>
            <a:r>
              <a:rPr lang="en-US" sz="1600" dirty="0" smtClean="0">
                <a:latin typeface="+mj-lt"/>
              </a:rPr>
              <a:t>preferred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 smtClean="0">
                <a:latin typeface="+mj-lt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26620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837" y="498102"/>
            <a:ext cx="668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 (Dynamic Voltage and Frequency Scaling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(recap)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654" y="908720"/>
            <a:ext cx="878742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actual workload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scales down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(and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far as feasible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without noticeable lengthening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runtime,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while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choosing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appropriate Pi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(fc and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working 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oint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look-up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look-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table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determined a priory at chip testing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fc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should be maintained also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worst case conditions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determined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604939" y="2719947"/>
            <a:ext cx="4022739" cy="3589373"/>
            <a:chOff x="3109375" y="2620964"/>
            <a:chExt cx="2934158" cy="2531750"/>
          </a:xfrm>
        </p:grpSpPr>
        <p:sp>
          <p:nvSpPr>
            <p:cNvPr id="50" name="Line 41"/>
            <p:cNvSpPr>
              <a:spLocks noChangeShapeType="1"/>
            </p:cNvSpPr>
            <p:nvPr/>
          </p:nvSpPr>
          <p:spPr bwMode="auto">
            <a:xfrm>
              <a:off x="3515775" y="4881564"/>
              <a:ext cx="2206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V="1">
              <a:off x="3625312" y="2936877"/>
              <a:ext cx="9525" cy="200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Line 43"/>
            <p:cNvSpPr>
              <a:spLocks noChangeShapeType="1"/>
            </p:cNvSpPr>
            <p:nvPr/>
          </p:nvSpPr>
          <p:spPr bwMode="auto">
            <a:xfrm flipH="1">
              <a:off x="3576100" y="4039129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Line 44"/>
            <p:cNvSpPr>
              <a:spLocks noChangeShapeType="1"/>
            </p:cNvSpPr>
            <p:nvPr/>
          </p:nvSpPr>
          <p:spPr bwMode="auto">
            <a:xfrm flipH="1">
              <a:off x="3576100" y="3689088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Line 45"/>
            <p:cNvSpPr>
              <a:spLocks noChangeShapeType="1"/>
            </p:cNvSpPr>
            <p:nvPr/>
          </p:nvSpPr>
          <p:spPr bwMode="auto">
            <a:xfrm flipH="1">
              <a:off x="3576100" y="3368056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Line 46"/>
            <p:cNvSpPr>
              <a:spLocks noChangeShapeType="1"/>
            </p:cNvSpPr>
            <p:nvPr/>
          </p:nvSpPr>
          <p:spPr bwMode="auto">
            <a:xfrm flipH="1">
              <a:off x="3576100" y="3098802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Text Box 47"/>
            <p:cNvSpPr txBox="1">
              <a:spLocks noChangeArrowheads="1"/>
            </p:cNvSpPr>
            <p:nvPr/>
          </p:nvSpPr>
          <p:spPr bwMode="auto">
            <a:xfrm>
              <a:off x="5795424" y="4757739"/>
              <a:ext cx="2481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</a:t>
              </a:r>
            </a:p>
          </p:txBody>
        </p:sp>
        <p:sp>
          <p:nvSpPr>
            <p:cNvPr id="57" name="Text Box 48"/>
            <p:cNvSpPr txBox="1">
              <a:spLocks noChangeArrowheads="1"/>
            </p:cNvSpPr>
            <p:nvPr/>
          </p:nvSpPr>
          <p:spPr bwMode="auto">
            <a:xfrm>
              <a:off x="3452275" y="2620964"/>
              <a:ext cx="351000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Text Box 49"/>
            <p:cNvSpPr txBox="1">
              <a:spLocks noChangeArrowheads="1"/>
            </p:cNvSpPr>
            <p:nvPr/>
          </p:nvSpPr>
          <p:spPr bwMode="auto">
            <a:xfrm>
              <a:off x="5134107" y="494030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fc0</a:t>
              </a:r>
            </a:p>
          </p:txBody>
        </p:sp>
        <p:sp>
          <p:nvSpPr>
            <p:cNvPr id="59" name="Text Box 51"/>
            <p:cNvSpPr txBox="1">
              <a:spLocks noChangeArrowheads="1"/>
            </p:cNvSpPr>
            <p:nvPr/>
          </p:nvSpPr>
          <p:spPr bwMode="auto">
            <a:xfrm>
              <a:off x="4941710" y="3188770"/>
              <a:ext cx="894687" cy="39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Highest</a:t>
              </a:r>
              <a:b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consumption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3120487" y="2987677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1" name="Text Box 53"/>
            <p:cNvSpPr txBox="1">
              <a:spLocks noChangeArrowheads="1"/>
            </p:cNvSpPr>
            <p:nvPr/>
          </p:nvSpPr>
          <p:spPr bwMode="auto">
            <a:xfrm>
              <a:off x="3110962" y="3290096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" name="Text Box 54"/>
            <p:cNvSpPr txBox="1">
              <a:spLocks noChangeArrowheads="1"/>
            </p:cNvSpPr>
            <p:nvPr/>
          </p:nvSpPr>
          <p:spPr bwMode="auto">
            <a:xfrm>
              <a:off x="3112550" y="3951641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" name="Text Box 55"/>
            <p:cNvSpPr txBox="1">
              <a:spLocks noChangeArrowheads="1"/>
            </p:cNvSpPr>
            <p:nvPr/>
          </p:nvSpPr>
          <p:spPr bwMode="auto">
            <a:xfrm>
              <a:off x="3109375" y="3611124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4" name="Text Box 56"/>
            <p:cNvSpPr txBox="1">
              <a:spLocks noChangeArrowheads="1"/>
            </p:cNvSpPr>
            <p:nvPr/>
          </p:nvSpPr>
          <p:spPr bwMode="auto">
            <a:xfrm>
              <a:off x="3309400" y="3765905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5" name="Text Box 57"/>
            <p:cNvSpPr txBox="1">
              <a:spLocks noChangeArrowheads="1"/>
            </p:cNvSpPr>
            <p:nvPr/>
          </p:nvSpPr>
          <p:spPr bwMode="auto">
            <a:xfrm>
              <a:off x="3309400" y="3706638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6" name="Line 59"/>
            <p:cNvSpPr>
              <a:spLocks noChangeShapeType="1"/>
            </p:cNvSpPr>
            <p:nvPr/>
          </p:nvSpPr>
          <p:spPr bwMode="auto">
            <a:xfrm>
              <a:off x="5263612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Line 60"/>
            <p:cNvSpPr>
              <a:spLocks noChangeShapeType="1"/>
            </p:cNvSpPr>
            <p:nvPr/>
          </p:nvSpPr>
          <p:spPr bwMode="auto">
            <a:xfrm>
              <a:off x="3985675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Text Box 61"/>
            <p:cNvSpPr txBox="1">
              <a:spLocks noChangeArrowheads="1"/>
            </p:cNvSpPr>
            <p:nvPr/>
          </p:nvSpPr>
          <p:spPr bwMode="auto">
            <a:xfrm>
              <a:off x="3841883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fcn</a:t>
              </a:r>
            </a:p>
          </p:txBody>
        </p:sp>
        <p:sp>
          <p:nvSpPr>
            <p:cNvPr id="69" name="Line 62"/>
            <p:cNvSpPr>
              <a:spLocks noChangeShapeType="1"/>
            </p:cNvSpPr>
            <p:nvPr/>
          </p:nvSpPr>
          <p:spPr bwMode="auto">
            <a:xfrm>
              <a:off x="4422237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Text Box 63"/>
            <p:cNvSpPr txBox="1">
              <a:spLocks noChangeArrowheads="1"/>
            </p:cNvSpPr>
            <p:nvPr/>
          </p:nvSpPr>
          <p:spPr bwMode="auto">
            <a:xfrm>
              <a:off x="4285057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fc2</a:t>
              </a:r>
            </a:p>
          </p:txBody>
        </p:sp>
        <p:sp>
          <p:nvSpPr>
            <p:cNvPr id="71" name="Line 64"/>
            <p:cNvSpPr>
              <a:spLocks noChangeShapeType="1"/>
            </p:cNvSpPr>
            <p:nvPr/>
          </p:nvSpPr>
          <p:spPr bwMode="auto">
            <a:xfrm>
              <a:off x="4847687" y="4816477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Text Box 65"/>
            <p:cNvSpPr txBox="1">
              <a:spLocks noChangeArrowheads="1"/>
            </p:cNvSpPr>
            <p:nvPr/>
          </p:nvSpPr>
          <p:spPr bwMode="auto">
            <a:xfrm>
              <a:off x="4710507" y="494665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fc1</a:t>
              </a:r>
            </a:p>
          </p:txBody>
        </p:sp>
        <p:sp>
          <p:nvSpPr>
            <p:cNvPr id="73" name="Text Box 67"/>
            <p:cNvSpPr txBox="1">
              <a:spLocks noChangeArrowheads="1"/>
            </p:cNvSpPr>
            <p:nvPr/>
          </p:nvSpPr>
          <p:spPr bwMode="auto">
            <a:xfrm>
              <a:off x="4301312" y="3506094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4" name="Text Box 68"/>
            <p:cNvSpPr txBox="1">
              <a:spLocks noChangeArrowheads="1"/>
            </p:cNvSpPr>
            <p:nvPr/>
          </p:nvSpPr>
          <p:spPr bwMode="auto">
            <a:xfrm>
              <a:off x="5071524" y="291753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5" name="Text Box 69"/>
            <p:cNvSpPr txBox="1">
              <a:spLocks noChangeArrowheads="1"/>
            </p:cNvSpPr>
            <p:nvPr/>
          </p:nvSpPr>
          <p:spPr bwMode="auto">
            <a:xfrm>
              <a:off x="3804700" y="389429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6" name="Text Box 70"/>
            <p:cNvSpPr txBox="1">
              <a:spLocks noChangeArrowheads="1"/>
            </p:cNvSpPr>
            <p:nvPr/>
          </p:nvSpPr>
          <p:spPr bwMode="auto">
            <a:xfrm>
              <a:off x="4741324" y="3167376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7" name="Text Box 102"/>
            <p:cNvSpPr txBox="1">
              <a:spLocks noChangeArrowheads="1"/>
            </p:cNvSpPr>
            <p:nvPr/>
          </p:nvSpPr>
          <p:spPr bwMode="auto">
            <a:xfrm rot="19271163">
              <a:off x="3823870" y="3056261"/>
              <a:ext cx="746804" cy="21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Workload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071763" y="4783663"/>
              <a:ext cx="324107" cy="369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9" name="Text Box 80"/>
            <p:cNvSpPr txBox="1">
              <a:spLocks noChangeArrowheads="1"/>
            </p:cNvSpPr>
            <p:nvPr/>
          </p:nvSpPr>
          <p:spPr bwMode="auto">
            <a:xfrm>
              <a:off x="5045405" y="2777828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Text Box 80"/>
            <p:cNvSpPr txBox="1">
              <a:spLocks noChangeArrowheads="1"/>
            </p:cNvSpPr>
            <p:nvPr/>
          </p:nvSpPr>
          <p:spPr bwMode="auto">
            <a:xfrm>
              <a:off x="4709031" y="3048229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P1</a:t>
              </a:r>
            </a:p>
          </p:txBody>
        </p:sp>
        <p:sp>
          <p:nvSpPr>
            <p:cNvPr id="81" name="Text Box 80"/>
            <p:cNvSpPr txBox="1">
              <a:spLocks noChangeArrowheads="1"/>
            </p:cNvSpPr>
            <p:nvPr/>
          </p:nvSpPr>
          <p:spPr bwMode="auto">
            <a:xfrm>
              <a:off x="4276857" y="3395514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P2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3774582" y="3789312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Pn</a:t>
              </a:r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 flipV="1">
              <a:off x="3957145" y="3055073"/>
              <a:ext cx="1292179" cy="100101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H="1">
              <a:off x="3739657" y="2762922"/>
              <a:ext cx="1237407" cy="97175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85" name="TextBox 84"/>
          <p:cNvSpPr txBox="1"/>
          <p:nvPr/>
        </p:nvSpPr>
        <p:spPr>
          <a:xfrm>
            <a:off x="5559899" y="4524607"/>
            <a:ext cx="334346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scaled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workload intensity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chosen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maintain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a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Text Box 50"/>
          <p:cNvSpPr txBox="1">
            <a:spLocks noChangeArrowheads="1"/>
          </p:cNvSpPr>
          <p:nvPr/>
        </p:nvSpPr>
        <p:spPr bwMode="auto">
          <a:xfrm>
            <a:off x="3255069" y="4890321"/>
            <a:ext cx="1226619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Lowest</a:t>
            </a:r>
            <a:b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consumption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58341" y="4015865"/>
            <a:ext cx="202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Principle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993373" y="2949367"/>
            <a:ext cx="16290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P0: f0, Vcc0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P1: f1, Vcc1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P2: f2, Vcc2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Pn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fn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Vccn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2331" y="2701515"/>
            <a:ext cx="1475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Look-up table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6667519" y="2594831"/>
            <a:ext cx="1815762" cy="175203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3" grpId="0"/>
      <p:bldP spid="5" grpId="0"/>
      <p:bldP spid="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54" y="1454150"/>
            <a:ext cx="688975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386" y="508270"/>
            <a:ext cx="8505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 Minimal (measured) and specified core voltage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sustaining a given core frequency (fc)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208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(4)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742129" y="3501045"/>
            <a:ext cx="1" cy="515155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42129" y="2663915"/>
            <a:ext cx="0" cy="512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82743" y="2978950"/>
            <a:ext cx="159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Guard band</a:t>
            </a:r>
          </a:p>
          <a:p>
            <a:pPr algn="ctr"/>
            <a:r>
              <a:rPr lang="en-US" sz="1400" dirty="0" smtClean="0">
                <a:latin typeface="+mj-lt"/>
              </a:rPr>
              <a:t>(safety margin)</a:t>
            </a:r>
          </a:p>
        </p:txBody>
      </p:sp>
    </p:spTree>
    <p:extLst>
      <p:ext uri="{BB962C8B-B14F-4D97-AF65-F5344CB8AC3E}">
        <p14:creationId xmlns:p14="http://schemas.microsoft.com/office/powerpoint/2010/main" val="14490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977" y="505706"/>
            <a:ext cx="790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Considerations for choosing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(worst case) guard band in DVFS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744" y="838374"/>
            <a:ext cx="816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 worst case approach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guard band has to be chosen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compensate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possible variations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7338" y="1372756"/>
            <a:ext cx="8560357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 variations (P) resulting from uncertainties of the fabrication process,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variations (V) resulting from power supply inaccuracies,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drops due to overloads etc.)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variations (T),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aging.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66243" y="2814248"/>
            <a:ext cx="87010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E.g.: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dependent min. core voltage levels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needed to assure an expected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4000"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clock frequency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may vary in different</a:t>
            </a:r>
            <a:r>
              <a:rPr kumimoji="0" lang="en-US" alt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parts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as illustrated below.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296" y="6264315"/>
            <a:ext cx="8893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 dependent min. core voltage levels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 given core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frequency [</a:t>
            </a:r>
            <a:r>
              <a:rPr lang="hu-HU" altLang="en-US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211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23140" y="3389639"/>
            <a:ext cx="6003211" cy="2852029"/>
            <a:chOff x="1023140" y="3389639"/>
            <a:chExt cx="6003211" cy="285202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32" r="44531"/>
            <a:stretch>
              <a:fillRect/>
            </a:stretch>
          </p:blipFill>
          <p:spPr bwMode="auto">
            <a:xfrm>
              <a:off x="1961166" y="3480268"/>
              <a:ext cx="4387850" cy="263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13683" y="5647824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Vmin</a:t>
              </a: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247900" y="3754635"/>
              <a:ext cx="0" cy="2009103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23140" y="3600084"/>
              <a:ext cx="11336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Part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distribution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401589" y="5763738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429596" y="5744337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924694" y="5755424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282190" y="5763738"/>
              <a:ext cx="131493" cy="140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36554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+mj-lt"/>
                </a:rPr>
                <a:t>1.2 V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76945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+mj-lt"/>
                </a:rPr>
                <a:t>1.0 V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11829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+mj-lt"/>
                </a:rPr>
                <a:t>0.9 V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1800" y="4554538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22066" y="3389639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92080" y="4549937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115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23485" y="506743"/>
            <a:ext cx="706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guard band needed in DVFS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036869" y="1101677"/>
            <a:ext cx="7411692" cy="5165612"/>
            <a:chOff x="766410" y="1101677"/>
            <a:chExt cx="7411692" cy="5165612"/>
          </a:xfrm>
        </p:grpSpPr>
        <p:sp>
          <p:nvSpPr>
            <p:cNvPr id="10" name="TextBox 9"/>
            <p:cNvSpPr txBox="1"/>
            <p:nvPr/>
          </p:nvSpPr>
          <p:spPr>
            <a:xfrm>
              <a:off x="766410" y="2774500"/>
              <a:ext cx="1390124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Min. 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for slow parts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(1.2 V)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8114" y="1114377"/>
              <a:ext cx="1239506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Min. 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including 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conservative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guard band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(1.4 V)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dirty="0" smtClean="0">
                  <a:solidFill>
                    <a:srgbClr val="000000"/>
                  </a:solidFill>
                  <a:latin typeface="Verdana"/>
                </a:rPr>
                <a:t>1.2 v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+GB)</a:t>
              </a:r>
            </a:p>
          </p:txBody>
        </p:sp>
        <p:sp>
          <p:nvSpPr>
            <p:cNvPr id="17" name="Double Brace 16"/>
            <p:cNvSpPr/>
            <p:nvPr/>
          </p:nvSpPr>
          <p:spPr>
            <a:xfrm>
              <a:off x="4832898" y="1574800"/>
              <a:ext cx="607888" cy="1431701"/>
            </a:xfrm>
            <a:prstGeom prst="brace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64486" y="1448158"/>
              <a:ext cx="650699" cy="1931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321057" y="1568256"/>
              <a:ext cx="3200400" cy="65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489700" y="2559397"/>
              <a:ext cx="368300" cy="615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61681" y="1853825"/>
              <a:ext cx="261642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Guard band (GB) to address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voltage variations,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temperature variations,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aging etc.</a:t>
              </a: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1" t="45532" r="44530"/>
            <a:stretch/>
          </p:blipFill>
          <p:spPr bwMode="auto">
            <a:xfrm rot="5400000">
              <a:off x="2123249" y="3352042"/>
              <a:ext cx="3409785" cy="242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2895600" y="1574800"/>
              <a:ext cx="2413000" cy="1431701"/>
            </a:xfrm>
            <a:prstGeom prst="rect">
              <a:avLst/>
            </a:prstGeom>
            <a:solidFill>
              <a:srgbClr val="15F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704206" y="3006501"/>
              <a:ext cx="2834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95600" y="1104900"/>
              <a:ext cx="0" cy="516238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374006" y="1101677"/>
              <a:ext cx="4716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3340100" y="3175000"/>
              <a:ext cx="355600" cy="101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2706" y="28668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1.2 V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32706" y="42638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1.0 V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32706" y="55465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0.8 V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95700" y="30192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70300" y="53433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659404" y="41749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374006" y="3920901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836420" y="442036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88820" y="457276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847140" y="571768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209050" y="1097848"/>
            <a:ext cx="27367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(Needed to assure a given fc)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7255" y="5335250"/>
            <a:ext cx="133081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fast parts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(0.8 V)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9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5.4 AVFS (Adaptive Voltage or Frequency Scaling) </a:t>
            </a:r>
            <a:r>
              <a:rPr lang="en-US" dirty="0" smtClean="0"/>
              <a:t>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513507"/>
            <a:ext cx="55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aim of introducing AVFS instead of DVFS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7761" y="863715"/>
            <a:ext cx="9209059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fact,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guard band can substantially be reduced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if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is selected not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according to its worst case conditions</a:t>
            </a:r>
            <a:r>
              <a:rPr lang="en-US" sz="1600" dirty="0" smtClean="0">
                <a:latin typeface="+mj-lt"/>
              </a:rPr>
              <a:t>, while taking into account a number of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possible aspects,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but is determined  “on the spot” </a:t>
            </a:r>
            <a:r>
              <a:rPr lang="en-US" sz="1600" dirty="0" smtClean="0">
                <a:latin typeface="+mj-lt"/>
              </a:rPr>
              <a:t>for a given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This can be done e.g. by considering a “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critical path</a:t>
            </a:r>
            <a:r>
              <a:rPr lang="en-US" sz="1600" dirty="0" smtClean="0">
                <a:latin typeface="+mj-lt"/>
              </a:rPr>
              <a:t>” on the processor die and </a:t>
            </a:r>
          </a:p>
          <a:p>
            <a:r>
              <a:rPr lang="en-US" sz="1600" dirty="0" smtClean="0">
                <a:latin typeface="+mj-lt"/>
              </a:rPr>
              <a:t>      taking into account that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rising edge of the clock lets start the signal flowing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through the critical path and thereafter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next rising edge of the clock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(in the pictured situation) will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read in the signal </a:t>
            </a:r>
            <a:r>
              <a:rPr lang="en-US" sz="1600" dirty="0" smtClean="0">
                <a:latin typeface="+mj-lt"/>
              </a:rPr>
              <a:t>available at the input of the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flip-flop, as indicated in the Figure below.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3225255"/>
            <a:ext cx="3895238" cy="15121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91000" y="3289650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95203" y="429404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Clock</a:t>
            </a:r>
          </a:p>
        </p:txBody>
      </p:sp>
      <p:pic>
        <p:nvPicPr>
          <p:cNvPr id="8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4131150"/>
            <a:ext cx="444774" cy="6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863" y="5253298"/>
            <a:ext cx="855336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the signal delay through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critical path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less than the clock period,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 flip-flop will gate in a correct signal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this case probably,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clock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frequency may even be increased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7220" y="4734145"/>
            <a:ext cx="6510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Considering a critical path on the processor die [211]</a:t>
            </a:r>
          </a:p>
        </p:txBody>
      </p:sp>
    </p:spTree>
    <p:extLst>
      <p:ext uri="{BB962C8B-B14F-4D97-AF65-F5344CB8AC3E}">
        <p14:creationId xmlns:p14="http://schemas.microsoft.com/office/powerpoint/2010/main" val="9291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746" y="505755"/>
            <a:ext cx="793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a critical path monitor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1493785"/>
            <a:ext cx="3895238" cy="1512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843395"/>
            <a:ext cx="8409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ompare the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signal delay through a critical path of the processor with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clock period.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277" y="4784945"/>
            <a:ext cx="2299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is less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410" y="5318345"/>
            <a:ext cx="21707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edge arrives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in due time,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 can be increased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can be decreased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48254" y="5311550"/>
            <a:ext cx="2850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edge arrives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later than needed,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 needs to be decreased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needs to be increased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1691" y="4795676"/>
            <a:ext cx="1928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equals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3172" y="5341955"/>
            <a:ext cx="21130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correctly adjusted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speed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0557" y="4808555"/>
            <a:ext cx="253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is higher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pic>
        <p:nvPicPr>
          <p:cNvPr id="20" name="Kép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3"/>
          <a:stretch/>
        </p:blipFill>
        <p:spPr>
          <a:xfrm>
            <a:off x="218944" y="3209770"/>
            <a:ext cx="3172745" cy="1533524"/>
          </a:xfrm>
          <a:prstGeom prst="rect">
            <a:avLst/>
          </a:prstGeom>
        </p:spPr>
      </p:pic>
      <p:pic>
        <p:nvPicPr>
          <p:cNvPr id="21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4"/>
          <a:stretch/>
        </p:blipFill>
        <p:spPr>
          <a:xfrm>
            <a:off x="3198565" y="3235529"/>
            <a:ext cx="3152435" cy="1494886"/>
          </a:xfrm>
          <a:prstGeom prst="rect">
            <a:avLst/>
          </a:prstGeom>
        </p:spPr>
      </p:pic>
      <p:pic>
        <p:nvPicPr>
          <p:cNvPr id="22" name="Kép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0" r="8967"/>
          <a:stretch/>
        </p:blipFill>
        <p:spPr>
          <a:xfrm>
            <a:off x="6176455" y="3222648"/>
            <a:ext cx="2903151" cy="152064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191000" y="1558180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6555" y="6367378"/>
            <a:ext cx="1690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Utilized for AVFS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561214" y="304313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41630" y="304612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69920" y="3614815"/>
            <a:ext cx="28645" cy="22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26595" y="320977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556665" y="320977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26695" y="306341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524184" y="302975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15960" y="303274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89524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51963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89665" y="30500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7524664" y="302975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210760" y="303274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89572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52579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795825" y="30500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95203" y="256257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Clock</a:t>
            </a:r>
          </a:p>
        </p:txBody>
      </p:sp>
      <p:pic>
        <p:nvPicPr>
          <p:cNvPr id="46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2399680"/>
            <a:ext cx="444774" cy="6480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757465" y="635726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981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  <p:bldP spid="17" grpId="0"/>
      <p:bldP spid="18" grpId="0"/>
      <p:bldP spid="19" grpId="0"/>
      <p:bldP spid="10" grpId="0"/>
      <p:bldP spid="33" grpId="0"/>
      <p:bldP spid="38" grpId="0"/>
      <p:bldP spid="43" grpId="0"/>
      <p:bldP spid="45" grpId="0"/>
      <p:bldP spid="47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5.4 AVFS (Adaptive Voltage or Frequency Scaling)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6910" y="1133745"/>
            <a:ext cx="9015610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Now, if the processor includes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one or more critical path monitors </a:t>
            </a:r>
            <a:r>
              <a:rPr lang="en-US" sz="1600" dirty="0" smtClean="0">
                <a:latin typeface="+mj-lt"/>
              </a:rPr>
              <a:t>that are capable</a:t>
            </a:r>
          </a:p>
          <a:p>
            <a:r>
              <a:rPr lang="en-US" sz="1600" dirty="0" smtClean="0">
                <a:latin typeface="+mj-lt"/>
              </a:rPr>
              <a:t>      to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indicate whether the operation is stable enough, then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AVFS control unit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can reduce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and thus power consumption in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closed loop up to the point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(with a small guard band)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that is just needed </a:t>
            </a:r>
            <a:r>
              <a:rPr lang="en-US" sz="1600" dirty="0" smtClean="0">
                <a:latin typeface="+mj-lt"/>
              </a:rPr>
              <a:t>for the clock frequency fc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at present.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this way with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 smtClean="0">
                <a:latin typeface="+mj-lt"/>
              </a:rPr>
              <a:t> the actually needed min.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will be determined on the spot</a:t>
            </a:r>
          </a:p>
          <a:p>
            <a:pPr lvl="0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by a closed-loop measurement (with a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small guard band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rather than as done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with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DVFS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during die testing in a worst case fashion with a large guard band.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Obviously, the above principle can also be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used vice versa to determine the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max. possible fc at a given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to raise performance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88" y="513507"/>
            <a:ext cx="8453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Using critical path monitors to reduce the guard band by replacing the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worst case a priory determination of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Vcc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by on spot measurement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2066" y="3945667"/>
            <a:ext cx="584949" cy="49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1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754" y="508424"/>
            <a:ext cx="650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apology for cancelling the Power 4 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[178]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152" y="865133"/>
            <a:ext cx="901682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During an interview on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Gartner Group’s Fall Symposium/IT Expo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Orlando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Chief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Executive Officer Craig Barrett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got down on his knees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front of an audience of about 7000  information-technology professionals,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Barrett asked their forgiveness for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Santa Clara company latest product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slip up,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cancellation of its 4 GHz Pentium 4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Oct. 2004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2" descr="Barrett begs for forgive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24" y="2323049"/>
            <a:ext cx="5430180" cy="40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1069" y="6463124"/>
            <a:ext cx="8877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Picture: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Oct. 2004 Intel's CEO apologizes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cancelling the Pentium 4 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[178]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3397" y="2004065"/>
            <a:ext cx="4270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Voltage 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Frequency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Scaling)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4328" y="2002485"/>
            <a:ext cx="4289957" cy="741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(Adaptive Voltage 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and Frequency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Scaling</a:t>
            </a:r>
            <a:r>
              <a:rPr kumimoji="0" lang="en-US" sz="13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Aim: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reduce guard band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and thus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either </a:t>
            </a:r>
            <a:r>
              <a:rPr lang="en-US" sz="1350" dirty="0" smtClean="0">
                <a:latin typeface="Verdana"/>
              </a:rPr>
              <a:t>reduce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dissipation or raise performance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01101" y="1693948"/>
            <a:ext cx="360161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327068" y="1690508"/>
            <a:ext cx="82512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2297930" y="1386618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4468968" y="1386618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6678919" y="157005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2269596" y="157757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659604" y="1072008"/>
            <a:ext cx="15937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vs. </a:t>
            </a: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539" y="2838558"/>
            <a:ext cx="3400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an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open loop.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88001" y="2843041"/>
            <a:ext cx="3388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closed loop.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9812" y="3095088"/>
            <a:ext cx="3187155" cy="245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It means that 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OS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core frequency (fc)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and determines core voltage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statically, from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a look-up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table.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was determined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previously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at chip testing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while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large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guard band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taken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into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account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to compensate for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possible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PVT variations </a:t>
            </a:r>
            <a:r>
              <a:rPr lang="en-US" sz="1350" dirty="0" smtClean="0">
                <a:solidFill>
                  <a:srgbClr val="000000"/>
                </a:solidFill>
                <a:latin typeface="Verdana"/>
              </a:rPr>
              <a:t>and aging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55376" y="3099571"/>
            <a:ext cx="3873240" cy="2946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It means that first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the OS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core frequency (fc)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and core voltage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similarly to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DVFS.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 smtClean="0">
                <a:solidFill>
                  <a:srgbClr val="000000"/>
                </a:solidFill>
                <a:latin typeface="Verdana"/>
              </a:rPr>
              <a:t>Then however,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processor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reduces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the guard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band as far as possible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by on-spot closed-loop measurement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while using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critical path monitors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.</a:t>
            </a:r>
          </a:p>
          <a:p>
            <a:pPr algn="ctr" fontAlgn="base">
              <a:defRPr/>
            </a:pPr>
            <a:r>
              <a:rPr lang="en-US" sz="1350" dirty="0" smtClean="0">
                <a:latin typeface="Verdana"/>
              </a:rPr>
              <a:t>that are capable to indicate instable</a:t>
            </a:r>
          </a:p>
          <a:p>
            <a:pPr algn="ctr" fontAlgn="base">
              <a:spcAft>
                <a:spcPts val="600"/>
              </a:spcAft>
              <a:defRPr/>
            </a:pPr>
            <a:r>
              <a:rPr lang="en-US" sz="1350" dirty="0" smtClean="0">
                <a:latin typeface="Verdana"/>
              </a:rPr>
              <a:t> processor operation.</a:t>
            </a:r>
          </a:p>
          <a:p>
            <a:pPr algn="ctr" fontAlgn="base">
              <a:defRPr/>
            </a:pPr>
            <a:r>
              <a:rPr lang="en-US" sz="1350" dirty="0" smtClean="0">
                <a:latin typeface="Verdana"/>
              </a:rPr>
              <a:t>The </a:t>
            </a:r>
            <a:r>
              <a:rPr lang="en-US" sz="1350" dirty="0" smtClean="0">
                <a:solidFill>
                  <a:srgbClr val="FF0000"/>
                </a:solidFill>
                <a:latin typeface="Verdana"/>
              </a:rPr>
              <a:t>reduced guard band </a:t>
            </a:r>
            <a:r>
              <a:rPr lang="en-US" sz="1350" dirty="0" smtClean="0">
                <a:latin typeface="Verdana"/>
              </a:rPr>
              <a:t>can be utilized </a:t>
            </a:r>
          </a:p>
          <a:p>
            <a:pPr algn="ctr" fontAlgn="base">
              <a:defRPr/>
            </a:pPr>
            <a:r>
              <a:rPr lang="en-US" sz="1350" dirty="0" smtClean="0">
                <a:latin typeface="Verdana"/>
              </a:rPr>
              <a:t>either for </a:t>
            </a:r>
            <a:r>
              <a:rPr lang="en-US" sz="1350" dirty="0">
                <a:solidFill>
                  <a:srgbClr val="0070C0"/>
                </a:solidFill>
                <a:latin typeface="Verdana"/>
              </a:rPr>
              <a:t>decreasing </a:t>
            </a:r>
            <a:r>
              <a:rPr lang="en-US" sz="135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350" dirty="0">
                <a:solidFill>
                  <a:srgbClr val="0070C0"/>
                </a:solidFill>
                <a:latin typeface="Verdana"/>
              </a:rPr>
              <a:t> or increasing </a:t>
            </a:r>
            <a:r>
              <a:rPr lang="en-US" sz="1350" dirty="0" smtClean="0">
                <a:solidFill>
                  <a:srgbClr val="0070C0"/>
                </a:solidFill>
                <a:latin typeface="Verdana"/>
              </a:rPr>
              <a:t>fc</a:t>
            </a:r>
            <a:r>
              <a:rPr lang="en-US" sz="1350" dirty="0" smtClean="0">
                <a:latin typeface="Verdana"/>
              </a:rPr>
              <a:t>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3090" y="504195"/>
            <a:ext cx="334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 and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(10)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4437" y="6146679"/>
            <a:ext cx="3406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PVT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Process, Voltage, Temperature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937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  <p:bldP spid="25" grpId="0"/>
      <p:bldP spid="28" grpId="0" animBg="1"/>
      <p:bldP spid="29" grpId="0" animBg="1"/>
      <p:bldP spid="30" grpId="0"/>
      <p:bldP spid="2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532" y="506743"/>
            <a:ext cx="738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  <a:latin typeface="Verdana"/>
              </a:rPr>
              <a:t>Alternatives of </a:t>
            </a:r>
            <a:r>
              <a:rPr lang="en-US" dirty="0" err="1" smtClean="0">
                <a:solidFill>
                  <a:srgbClr val="2D2D8A"/>
                </a:solidFill>
                <a:latin typeface="Verdana"/>
              </a:rPr>
              <a:t>AVFS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(Adaptive Voltage or Frequency Scaling)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744" y="889760"/>
            <a:ext cx="9016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There are two possible use cases how guard band reduction can be utilized in AVFS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42933" y="1493785"/>
            <a:ext cx="510909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Use cases of </a:t>
            </a:r>
            <a:r>
              <a:rPr lang="en-US" altLang="en-US" sz="13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AVFS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to exploit guard band reduction</a:t>
            </a:r>
            <a:endParaRPr lang="hu-HU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144437" y="2052133"/>
            <a:ext cx="29626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(Adaptive Frequency Scaling)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rot="-5400000" flipH="1" flipV="1">
            <a:off x="3476772" y="903660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4546600" y="1821742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608380" y="195909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2526383" y="195752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4053" y="2569821"/>
            <a:ext cx="27815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It is also called </a:t>
            </a:r>
            <a:r>
              <a:rPr lang="en-US" sz="1300" b="1" dirty="0" err="1" smtClean="0">
                <a:solidFill>
                  <a:srgbClr val="000000"/>
                </a:solidFill>
                <a:latin typeface="Verdana"/>
              </a:rPr>
              <a:t>Undervolting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00" y="2920946"/>
            <a:ext cx="246246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>
                <a:solidFill>
                  <a:srgbClr val="000000"/>
                </a:solidFill>
                <a:latin typeface="Verdana"/>
              </a:rPr>
              <a:t>AVFS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 is used </a:t>
            </a:r>
            <a:r>
              <a:rPr lang="en-US" sz="1300" dirty="0" smtClean="0">
                <a:solidFill>
                  <a:srgbClr val="FF0000"/>
                </a:solidFill>
                <a:latin typeface="Verdana"/>
              </a:rPr>
              <a:t>to reduce </a:t>
            </a:r>
            <a:r>
              <a:rPr lang="en-US" sz="1300" dirty="0" err="1" smtClean="0">
                <a:solidFill>
                  <a:srgbClr val="FF0000"/>
                </a:solidFill>
                <a:latin typeface="Verdana"/>
              </a:rPr>
              <a:t>Vcc</a:t>
            </a:r>
            <a:endParaRPr lang="en-US" sz="1300" dirty="0" smtClean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at a given fc (P-state) </a:t>
            </a:r>
          </a:p>
          <a:p>
            <a:pPr algn="ctr"/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to a min. allowed value.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7500" y="2920946"/>
            <a:ext cx="257468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>
                <a:solidFill>
                  <a:srgbClr val="000000"/>
                </a:solidFill>
                <a:latin typeface="Verdana"/>
              </a:rPr>
              <a:t>AVFS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 is used </a:t>
            </a:r>
            <a:r>
              <a:rPr lang="en-US" sz="1300" dirty="0" smtClean="0">
                <a:solidFill>
                  <a:srgbClr val="FF0000"/>
                </a:solidFill>
                <a:latin typeface="Verdana"/>
              </a:rPr>
              <a:t>to increase fc</a:t>
            </a:r>
          </a:p>
          <a:p>
            <a:pPr algn="ctr"/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at a given </a:t>
            </a:r>
            <a:r>
              <a:rPr lang="en-US" sz="1300" dirty="0" err="1" smtClean="0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 (P-state) </a:t>
            </a:r>
          </a:p>
          <a:p>
            <a:pPr algn="ctr"/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to the max. allowed value.</a:t>
            </a:r>
          </a:p>
        </p:txBody>
      </p:sp>
      <p:pic>
        <p:nvPicPr>
          <p:cNvPr id="19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675446"/>
            <a:ext cx="4858413" cy="2594173"/>
          </a:xfrm>
          <a:prstGeom prst="rect">
            <a:avLst/>
          </a:prstGeom>
        </p:spPr>
      </p:pic>
      <p:pic>
        <p:nvPicPr>
          <p:cNvPr id="20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73" y="3675453"/>
            <a:ext cx="4858323" cy="2594124"/>
          </a:xfrm>
          <a:prstGeom prst="rect">
            <a:avLst/>
          </a:prstGeom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185626" y="2037106"/>
            <a:ext cx="279916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AVS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(Adaptive Voltage Scaling)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9484" y="2567673"/>
            <a:ext cx="28600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It is also called </a:t>
            </a: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Overclocking</a:t>
            </a:r>
            <a:r>
              <a:rPr lang="en-US" sz="1300" dirty="0" smtClean="0">
                <a:solidFill>
                  <a:srgbClr val="000000"/>
                </a:solidFill>
                <a:latin typeface="Verdana"/>
              </a:rPr>
              <a:t>).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(11)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034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21" grpId="0"/>
      <p:bldP spid="22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126"/>
          <p:cNvSpPr txBox="1"/>
          <p:nvPr/>
        </p:nvSpPr>
        <p:spPr>
          <a:xfrm>
            <a:off x="120817" y="504221"/>
            <a:ext cx="565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introduced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3763" y="1043735"/>
            <a:ext cx="9074189" cy="5405538"/>
            <a:chOff x="113763" y="1043735"/>
            <a:chExt cx="9074189" cy="5405538"/>
          </a:xfrm>
        </p:grpSpPr>
        <p:sp>
          <p:nvSpPr>
            <p:cNvPr id="12" name="Téglalap 11"/>
            <p:cNvSpPr/>
            <p:nvPr/>
          </p:nvSpPr>
          <p:spPr>
            <a:xfrm>
              <a:off x="2446115" y="5833234"/>
              <a:ext cx="2555933" cy="616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" name="Egyenes összekötő nyíllal 2"/>
            <p:cNvCxnSpPr/>
            <p:nvPr/>
          </p:nvCxnSpPr>
          <p:spPr>
            <a:xfrm flipV="1">
              <a:off x="927277" y="6119394"/>
              <a:ext cx="8095655" cy="30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4"/>
            <p:cNvCxnSpPr/>
            <p:nvPr/>
          </p:nvCxnSpPr>
          <p:spPr>
            <a:xfrm>
              <a:off x="4997664" y="6063047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>
              <a:off x="329771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6128891" y="6066762"/>
              <a:ext cx="0" cy="1126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1" name="Szövegdoboz 16"/>
            <p:cNvSpPr txBox="1">
              <a:spLocks noChangeArrowheads="1"/>
            </p:cNvSpPr>
            <p:nvPr/>
          </p:nvSpPr>
          <p:spPr bwMode="auto">
            <a:xfrm>
              <a:off x="6141476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2012</a:t>
              </a:r>
            </a:p>
          </p:txBody>
        </p:sp>
        <p:sp>
          <p:nvSpPr>
            <p:cNvPr id="2062" name="Szövegdoboz 17"/>
            <p:cNvSpPr txBox="1">
              <a:spLocks noChangeArrowheads="1"/>
            </p:cNvSpPr>
            <p:nvPr/>
          </p:nvSpPr>
          <p:spPr bwMode="auto">
            <a:xfrm>
              <a:off x="6690375" y="618441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2013</a:t>
              </a:r>
            </a:p>
          </p:txBody>
        </p:sp>
        <p:cxnSp>
          <p:nvCxnSpPr>
            <p:cNvPr id="55" name="Egyenes összekötő 54"/>
            <p:cNvCxnSpPr/>
            <p:nvPr/>
          </p:nvCxnSpPr>
          <p:spPr>
            <a:xfrm>
              <a:off x="5563278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gyenes összekötő 55"/>
            <p:cNvCxnSpPr/>
            <p:nvPr/>
          </p:nvCxnSpPr>
          <p:spPr>
            <a:xfrm>
              <a:off x="443205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gyenes összekötő 56"/>
            <p:cNvCxnSpPr/>
            <p:nvPr/>
          </p:nvCxnSpPr>
          <p:spPr>
            <a:xfrm>
              <a:off x="668205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57"/>
            <p:cNvCxnSpPr/>
            <p:nvPr/>
          </p:nvCxnSpPr>
          <p:spPr>
            <a:xfrm>
              <a:off x="386021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58"/>
            <p:cNvCxnSpPr/>
            <p:nvPr/>
          </p:nvCxnSpPr>
          <p:spPr>
            <a:xfrm>
              <a:off x="2739362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9" name="Szövegdoboz 60"/>
            <p:cNvSpPr txBox="1">
              <a:spLocks noChangeArrowheads="1"/>
            </p:cNvSpPr>
            <p:nvPr/>
          </p:nvSpPr>
          <p:spPr bwMode="auto">
            <a:xfrm>
              <a:off x="2757467" y="6183172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2006</a:t>
              </a:r>
            </a:p>
          </p:txBody>
        </p:sp>
        <p:sp>
          <p:nvSpPr>
            <p:cNvPr id="2130" name="Szövegdoboz 61"/>
            <p:cNvSpPr txBox="1">
              <a:spLocks noChangeArrowheads="1"/>
            </p:cNvSpPr>
            <p:nvPr/>
          </p:nvSpPr>
          <p:spPr bwMode="auto">
            <a:xfrm>
              <a:off x="3290796" y="618441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2007</a:t>
              </a:r>
            </a:p>
          </p:txBody>
        </p:sp>
        <p:sp>
          <p:nvSpPr>
            <p:cNvPr id="2131" name="Szövegdoboz 62"/>
            <p:cNvSpPr txBox="1">
              <a:spLocks noChangeArrowheads="1"/>
            </p:cNvSpPr>
            <p:nvPr/>
          </p:nvSpPr>
          <p:spPr bwMode="auto">
            <a:xfrm>
              <a:off x="3867737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2132" name="Szövegdoboz 65"/>
            <p:cNvSpPr txBox="1">
              <a:spLocks noChangeArrowheads="1"/>
            </p:cNvSpPr>
            <p:nvPr/>
          </p:nvSpPr>
          <p:spPr bwMode="auto">
            <a:xfrm>
              <a:off x="4447956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2009</a:t>
              </a:r>
            </a:p>
          </p:txBody>
        </p:sp>
        <p:sp>
          <p:nvSpPr>
            <p:cNvPr id="2133" name="Szövegdoboz 66"/>
            <p:cNvSpPr txBox="1">
              <a:spLocks noChangeArrowheads="1"/>
            </p:cNvSpPr>
            <p:nvPr/>
          </p:nvSpPr>
          <p:spPr bwMode="auto">
            <a:xfrm>
              <a:off x="5012738" y="6180695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2134" name="Szövegdoboz 67"/>
            <p:cNvSpPr txBox="1">
              <a:spLocks noChangeArrowheads="1"/>
            </p:cNvSpPr>
            <p:nvPr/>
          </p:nvSpPr>
          <p:spPr bwMode="auto">
            <a:xfrm>
              <a:off x="5580013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2011</a:t>
              </a:r>
            </a:p>
          </p:txBody>
        </p:sp>
        <p:sp>
          <p:nvSpPr>
            <p:cNvPr id="67" name="Szövegdoboz 17"/>
            <p:cNvSpPr txBox="1">
              <a:spLocks noChangeArrowheads="1"/>
            </p:cNvSpPr>
            <p:nvPr/>
          </p:nvSpPr>
          <p:spPr bwMode="auto">
            <a:xfrm>
              <a:off x="7263856" y="6184229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68" name="Egyenes összekötő 56"/>
            <p:cNvCxnSpPr/>
            <p:nvPr/>
          </p:nvCxnSpPr>
          <p:spPr>
            <a:xfrm>
              <a:off x="7235279" y="607277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86"/>
            <p:cNvCxnSpPr/>
            <p:nvPr/>
          </p:nvCxnSpPr>
          <p:spPr>
            <a:xfrm>
              <a:off x="7236823" y="607241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zövegdoboz 17"/>
            <p:cNvSpPr txBox="1">
              <a:spLocks noChangeArrowheads="1"/>
            </p:cNvSpPr>
            <p:nvPr/>
          </p:nvSpPr>
          <p:spPr bwMode="auto">
            <a:xfrm>
              <a:off x="7795020" y="6183691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2015</a:t>
              </a:r>
            </a:p>
          </p:txBody>
        </p:sp>
        <p:cxnSp>
          <p:nvCxnSpPr>
            <p:cNvPr id="89" name="Egyenes összekötő 56"/>
            <p:cNvCxnSpPr/>
            <p:nvPr/>
          </p:nvCxnSpPr>
          <p:spPr>
            <a:xfrm>
              <a:off x="7790051" y="607223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gyenes összekötő 56"/>
            <p:cNvCxnSpPr/>
            <p:nvPr/>
          </p:nvCxnSpPr>
          <p:spPr>
            <a:xfrm>
              <a:off x="8276725" y="6063043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gyenes összekötő 56"/>
            <p:cNvCxnSpPr/>
            <p:nvPr/>
          </p:nvCxnSpPr>
          <p:spPr>
            <a:xfrm>
              <a:off x="8764182" y="6065473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Szövegdoboz 17"/>
            <p:cNvSpPr txBox="1">
              <a:spLocks noChangeArrowheads="1"/>
            </p:cNvSpPr>
            <p:nvPr/>
          </p:nvSpPr>
          <p:spPr bwMode="auto">
            <a:xfrm>
              <a:off x="8281893" y="6180804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2016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735212" y="5959938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39362" y="5833234"/>
              <a:ext cx="0" cy="476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97711" y="5833234"/>
              <a:ext cx="0" cy="5381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170262" y="5962931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Egyenes összekötő 57"/>
            <p:cNvCxnSpPr/>
            <p:nvPr/>
          </p:nvCxnSpPr>
          <p:spPr>
            <a:xfrm>
              <a:off x="2738568" y="606399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gyenes összekötő 57"/>
            <p:cNvCxnSpPr/>
            <p:nvPr/>
          </p:nvCxnSpPr>
          <p:spPr>
            <a:xfrm>
              <a:off x="2176377" y="6069970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Egyenes összekötő 57"/>
            <p:cNvCxnSpPr/>
            <p:nvPr/>
          </p:nvCxnSpPr>
          <p:spPr>
            <a:xfrm>
              <a:off x="1608661" y="6069970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Szövegdoboz 60"/>
            <p:cNvSpPr txBox="1">
              <a:spLocks noChangeArrowheads="1"/>
            </p:cNvSpPr>
            <p:nvPr/>
          </p:nvSpPr>
          <p:spPr bwMode="auto">
            <a:xfrm>
              <a:off x="2191042" y="6180188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4" name="Szövegdoboz 60"/>
            <p:cNvSpPr txBox="1">
              <a:spLocks noChangeArrowheads="1"/>
            </p:cNvSpPr>
            <p:nvPr/>
          </p:nvSpPr>
          <p:spPr bwMode="auto">
            <a:xfrm>
              <a:off x="1624162" y="618318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5" name="Szövegdoboz 60"/>
            <p:cNvSpPr txBox="1">
              <a:spLocks noChangeArrowheads="1"/>
            </p:cNvSpPr>
            <p:nvPr/>
          </p:nvSpPr>
          <p:spPr bwMode="auto">
            <a:xfrm>
              <a:off x="1043096" y="617122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17" name="Egyenes összekötő 57"/>
            <p:cNvCxnSpPr/>
            <p:nvPr/>
          </p:nvCxnSpPr>
          <p:spPr>
            <a:xfrm>
              <a:off x="1054730" y="6072965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Egyenes összekötő 57"/>
            <p:cNvCxnSpPr/>
            <p:nvPr/>
          </p:nvCxnSpPr>
          <p:spPr>
            <a:xfrm>
              <a:off x="3295522" y="606676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13763" y="5419026"/>
              <a:ext cx="97013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National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80290" y="5406143"/>
              <a:ext cx="12330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PowerWise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3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macrocell</a:t>
              </a: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3763" y="4620535"/>
              <a:ext cx="47961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Via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99190" y="4580176"/>
              <a:ext cx="1366080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Adaptive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PowerSaver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Nano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3763" y="2548422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Samsung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96384" y="2561298"/>
              <a:ext cx="9092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Exynos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7420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5908" y="3213346"/>
              <a:ext cx="38985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TI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587376" y="3209260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OMAP3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185898" y="3207112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OMAP4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934686" y="3212613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OMAP5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5908" y="1948923"/>
              <a:ext cx="19447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HiSilicon</a:t>
              </a:r>
              <a:r>
                <a:rPr kumimoji="0" lang="en-US" sz="13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Huawei)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45447" y="1943111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Kirin 930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388466" y="1730952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63994" y="2990318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(02/2008)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223222" y="2989883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(2/2011)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16536" y="2994037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(2/2012)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15908" y="1234771"/>
              <a:ext cx="61106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AMD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406467" y="1234774"/>
              <a:ext cx="8691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Carizzo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344255" y="1045883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(02/2015)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5908" y="3950452"/>
              <a:ext cx="5613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IBM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219721" y="3950014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POWER6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269765" y="3750170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(10/2007)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608490" y="3953208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POWER7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710051" y="3740046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(2/2010)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924539" y="3951060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POWER8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974584" y="3737898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(4/2014)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635139" y="4361573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/05/2008)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433355" y="5174321"/>
              <a:ext cx="9941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(06/2004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450560" y="2364165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338592" y="1232626"/>
              <a:ext cx="75212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Ryzen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lines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204991" y="1043735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(03/2017)</a:t>
              </a:r>
            </a:p>
          </p:txBody>
        </p:sp>
      </p:grp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5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5.4 AVFS (Adaptive Voltage or Frequency Scaling) </a:t>
            </a:r>
            <a:r>
              <a:rPr lang="en-US" dirty="0" smtClean="0"/>
              <a:t>(13)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513507"/>
            <a:ext cx="551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Further details of the implementation of AVFS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6705" y="854423"/>
            <a:ext cx="2315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(Optional reading)</a:t>
            </a:r>
            <a:endParaRPr lang="en-US" dirty="0">
              <a:solidFill>
                <a:schemeClr val="accent6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798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596310"/>
              </p:ext>
            </p:extLst>
          </p:nvPr>
        </p:nvGraphicFramePr>
        <p:xfrm>
          <a:off x="77274" y="1268760"/>
          <a:ext cx="8976574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1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7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Vendor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Designation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Used in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Introduced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Controlled by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National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PowerWise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</a:t>
                      </a:r>
                      <a:r>
                        <a:rPr lang="en-US" sz="1300" dirty="0" err="1" smtClean="0">
                          <a:latin typeface="+mj-lt"/>
                        </a:rPr>
                        <a:t>Macrocell</a:t>
                      </a:r>
                      <a:r>
                        <a:rPr lang="en-US" sz="1300" dirty="0" smtClean="0">
                          <a:latin typeface="+mj-lt"/>
                        </a:rPr>
                        <a:t>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06/2004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HPM</a:t>
                      </a:r>
                      <a:r>
                        <a:rPr lang="en-US" sz="1300" baseline="0" dirty="0" smtClean="0">
                          <a:latin typeface="+mj-lt"/>
                        </a:rPr>
                        <a:t> (Hardware 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Perf. Monitors)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(Critical path delay)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VIA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Adaptive </a:t>
                      </a:r>
                      <a:r>
                        <a:rPr lang="en-US" sz="1300" dirty="0" err="1" smtClean="0">
                          <a:latin typeface="+mj-lt"/>
                        </a:rPr>
                        <a:t>PowerSaver</a:t>
                      </a:r>
                      <a:endParaRPr lang="en-US" sz="13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Nano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11/2008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Temperature headroom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(Temperature</a:t>
                      </a:r>
                      <a:r>
                        <a:rPr lang="en-US" sz="1300" baseline="0" dirty="0" smtClean="0">
                          <a:latin typeface="+mj-lt"/>
                        </a:rPr>
                        <a:t> sensors)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IBM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Adaptive</a:t>
                      </a:r>
                      <a:r>
                        <a:rPr lang="en-US" sz="1300" baseline="0" dirty="0" smtClean="0">
                          <a:latin typeface="+mj-lt"/>
                        </a:rPr>
                        <a:t> Energy Management</a:t>
                      </a:r>
                      <a:endParaRPr lang="en-US" sz="1300" dirty="0" smtClean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 smtClean="0">
                          <a:latin typeface="+mj-lt"/>
                        </a:rPr>
                        <a:t>POWER6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 smtClean="0">
                          <a:latin typeface="+mj-lt"/>
                        </a:rPr>
                        <a:t>POWER7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 smtClean="0">
                          <a:latin typeface="+mj-lt"/>
                        </a:rPr>
                        <a:t>POWER8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07/2007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02/2010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04/2014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Critical Path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TI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SmartReflex</a:t>
                      </a:r>
                      <a:endParaRPr lang="en-US" sz="13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 smtClean="0">
                          <a:latin typeface="+mj-lt"/>
                        </a:rPr>
                        <a:t>OMAP</a:t>
                      </a:r>
                      <a:r>
                        <a:rPr lang="en-US" sz="1300" dirty="0" smtClean="0">
                          <a:latin typeface="+mj-lt"/>
                        </a:rPr>
                        <a:t> 3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 smtClean="0">
                          <a:latin typeface="+mj-lt"/>
                        </a:rPr>
                        <a:t>OMAP4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 smtClean="0">
                          <a:latin typeface="+mj-lt"/>
                        </a:rPr>
                        <a:t>OMAP5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02/2008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02/2011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02/2012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Voltage Controlled Oscillator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Samsung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Adaptive Scaling Voltage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Exynos</a:t>
                      </a:r>
                      <a:r>
                        <a:rPr lang="en-US" sz="1300" dirty="0" smtClean="0">
                          <a:latin typeface="+mj-lt"/>
                        </a:rPr>
                        <a:t> 7420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Q2</a:t>
                      </a:r>
                      <a:r>
                        <a:rPr lang="en-US" sz="1300" dirty="0" smtClean="0">
                          <a:latin typeface="+mj-lt"/>
                        </a:rPr>
                        <a:t>/2015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Critical</a:t>
                      </a:r>
                      <a:r>
                        <a:rPr lang="en-US" sz="1300" baseline="0" dirty="0" smtClean="0">
                          <a:latin typeface="+mj-lt"/>
                        </a:rPr>
                        <a:t> Path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Adaptive Frequency and Voltage scaling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Excavator-based</a:t>
                      </a:r>
                    </a:p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Carizzo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02/2015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Replica paths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(Critical Path monitors)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HiSilicon</a:t>
                      </a:r>
                      <a:r>
                        <a:rPr lang="en-US" sz="1300" dirty="0" smtClean="0">
                          <a:latin typeface="+mj-lt"/>
                        </a:rPr>
                        <a:t> (Huawei)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AVS+ technology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Kirin 930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Q1</a:t>
                      </a:r>
                      <a:r>
                        <a:rPr lang="en-US" sz="1300" dirty="0" smtClean="0">
                          <a:latin typeface="+mj-lt"/>
                        </a:rPr>
                        <a:t>/2015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HPM</a:t>
                      </a:r>
                      <a:r>
                        <a:rPr lang="en-US" sz="1300" dirty="0" smtClean="0">
                          <a:latin typeface="+mj-lt"/>
                        </a:rPr>
                        <a:t> (Hardware Performance Monitors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(no details revealed)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Pure Power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RyZen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Q1</a:t>
                      </a:r>
                      <a:r>
                        <a:rPr lang="en-US" sz="1300" dirty="0" smtClean="0">
                          <a:latin typeface="+mj-lt"/>
                        </a:rPr>
                        <a:t>/2017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Temperature, speed and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voltage</a:t>
                      </a:r>
                      <a:r>
                        <a:rPr lang="en-US" sz="1300" baseline="0" dirty="0" smtClean="0">
                          <a:latin typeface="+mj-lt"/>
                        </a:rPr>
                        <a:t>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4239" y="507494"/>
            <a:ext cx="830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and key control technique of introduced AVFS technologies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(13b)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0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681" y="1393892"/>
            <a:ext cx="3895238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821" y="908720"/>
            <a:ext cx="6836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Timing requirement for correct operation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digital circuits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211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700" y="5358882"/>
            <a:ext cx="782919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Clock Period decreases with higher fc (it needs higher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Clock Period increases with lower fc (it needs lower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Critical path delay decreases with higher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path delay increases with lower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200" y="5042675"/>
            <a:ext cx="168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relations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162" y="3899490"/>
            <a:ext cx="1816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delay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36394" y="3873732"/>
            <a:ext cx="186743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1989" y="4641696"/>
            <a:ext cx="2150772" cy="40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" y="4658378"/>
            <a:ext cx="7085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Correct operation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critical path delay ≤ application clock period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(14)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46775" y="1358770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Vcc</a:t>
            </a:r>
            <a:endParaRPr lang="en-US" sz="14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1790" y="3047474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2706" y="505755"/>
            <a:ext cx="720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implementation of AVFS -1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5008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(15)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194" y="508364"/>
            <a:ext cx="466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implementation of AVFS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908720"/>
            <a:ext cx="89109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Processor dies have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large number of sensors</a:t>
            </a:r>
            <a:r>
              <a:rPr lang="en-US" sz="1600" dirty="0" smtClean="0">
                <a:latin typeface="+mj-lt"/>
              </a:rPr>
              <a:t>, typically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critical path monitors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(assumed subsequently) for checking circuit delays.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Critical path monitors provide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output codes </a:t>
            </a:r>
            <a:r>
              <a:rPr lang="en-US" sz="1600" dirty="0" smtClean="0">
                <a:latin typeface="+mj-lt"/>
              </a:rPr>
              <a:t>characterizing the actual delay 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them to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power controller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power controller, typically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microprocessor, periodically senses the output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signals</a:t>
            </a:r>
            <a:r>
              <a:rPr lang="en-US" sz="1600" dirty="0" smtClean="0">
                <a:latin typeface="+mj-lt"/>
              </a:rPr>
              <a:t> of the critical path monitors and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sets the supply voltage (in case of AVS)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or the clock frequency (in case of AFS) </a:t>
            </a:r>
            <a:r>
              <a:rPr lang="en-US" sz="1600" dirty="0" smtClean="0">
                <a:latin typeface="+mj-lt"/>
              </a:rPr>
              <a:t>accordingly in a closed loop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7537" y="3243714"/>
            <a:ext cx="168834" cy="343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1284" y="2843935"/>
            <a:ext cx="511088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reduce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supply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voltage </a:t>
            </a:r>
            <a:r>
              <a:rPr lang="en-US" sz="1600" dirty="0">
                <a:latin typeface="+mj-lt"/>
              </a:rPr>
              <a:t>(in case of AVS) or 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to increase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clock frequency </a:t>
            </a:r>
            <a:r>
              <a:rPr lang="en-US" sz="1600" dirty="0">
                <a:latin typeface="+mj-lt"/>
              </a:rPr>
              <a:t>(in case of AFS</a:t>
            </a:r>
            <a:r>
              <a:rPr lang="en-US" sz="1600" dirty="0" smtClean="0">
                <a:latin typeface="+mj-lt"/>
              </a:rPr>
              <a:t>)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3429000"/>
            <a:ext cx="7286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 as far as the actual circuit and environmental parameters (including</a:t>
            </a:r>
          </a:p>
          <a:p>
            <a:r>
              <a:rPr lang="en-US" sz="1600" dirty="0">
                <a:latin typeface="+mj-lt"/>
              </a:rPr>
              <a:t>      temperature, aging etc</a:t>
            </a:r>
            <a:r>
              <a:rPr lang="en-US" sz="1600" dirty="0" smtClean="0">
                <a:latin typeface="+mj-lt"/>
              </a:rPr>
              <a:t>.) allow. </a:t>
            </a:r>
          </a:p>
        </p:txBody>
      </p:sp>
    </p:spTree>
    <p:extLst>
      <p:ext uri="{BB962C8B-B14F-4D97-AF65-F5344CB8AC3E}">
        <p14:creationId xmlns:p14="http://schemas.microsoft.com/office/powerpoint/2010/main" val="24584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939" y="504105"/>
            <a:ext cx="822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Sensors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on a CCX die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(4-core Core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CompleX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AMD’s Zen processors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AVS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212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623228"/>
            <a:ext cx="8357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overlook processor speed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(clock frequency), they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to reduce core voltage in a controlled way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far as possible whereby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 given clock frequency remains maintained.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(16)</a:t>
            </a:r>
            <a:endParaRPr lang="en-US" dirty="0"/>
          </a:p>
        </p:txBody>
      </p:sp>
      <p:pic>
        <p:nvPicPr>
          <p:cNvPr id="7" name="Picture 6" descr="amd-ryzen-slide-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59" y="1441476"/>
            <a:ext cx="8258735" cy="30846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400" y="6481482"/>
            <a:ext cx="7708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kritikus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áramköri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szakaszok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sebességét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ellenörző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monitorok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9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(17)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0860" y="1268760"/>
            <a:ext cx="4991619" cy="243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4079" y="508607"/>
            <a:ext cx="918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Closed-loop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AMD’s Zen processors to implement AVS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213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863" y="1269720"/>
            <a:ext cx="3554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Precision Boost: AVS</a:t>
            </a:r>
          </a:p>
          <a:p>
            <a:pPr fontAlgn="base"/>
            <a:r>
              <a:rPr lang="en-US" sz="1600" dirty="0" smtClean="0">
                <a:latin typeface="+mj-lt"/>
              </a:rPr>
              <a:t>Pure Power Control: Turbo Boost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7955" y="2348880"/>
            <a:ext cx="16145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500" dirty="0" smtClean="0">
                <a:latin typeface="+mj-lt"/>
              </a:rPr>
              <a:t>Microcontroller</a:t>
            </a:r>
          </a:p>
        </p:txBody>
      </p:sp>
    </p:spTree>
    <p:extLst>
      <p:ext uri="{BB962C8B-B14F-4D97-AF65-F5344CB8AC3E}">
        <p14:creationId xmlns:p14="http://schemas.microsoft.com/office/powerpoint/2010/main" val="16033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0164" y="505755"/>
            <a:ext cx="890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Achieved gains in both use cases of AVFS in an IBM server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132" y="4739423"/>
            <a:ext cx="740266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Traditional worst case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Use of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optimize voltage (AVS) or frequency (AFS)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252" y="5293214"/>
            <a:ext cx="8422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(Workload: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SPECPower_ssj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100 % load level 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Energyscale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DPS.-FP policy))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(Running on IBM Power 750 Express Server (32 cores, 64 GB, 22 C ambient temperature))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5900" y="1053563"/>
            <a:ext cx="8343901" cy="3517900"/>
            <a:chOff x="215900" y="1092200"/>
            <a:chExt cx="8343901" cy="3517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323" t="46163" b="5063"/>
            <a:stretch/>
          </p:blipFill>
          <p:spPr>
            <a:xfrm>
              <a:off x="215900" y="1498600"/>
              <a:ext cx="4266045" cy="31115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781" t="45167" r="51747" b="5064"/>
            <a:stretch/>
          </p:blipFill>
          <p:spPr>
            <a:xfrm>
              <a:off x="4483101" y="1435100"/>
              <a:ext cx="4076700" cy="3175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030" y="1092200"/>
              <a:ext cx="30396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AVS (Used for </a:t>
              </a:r>
              <a:r>
                <a:rPr kumimoji="0" lang="en-U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undervolting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33862" y="1092200"/>
              <a:ext cx="3010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AFS (Used for overclocking)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73345" y="4090540"/>
              <a:ext cx="511318" cy="1567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7479" y="3950019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cores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27294" y="4139908"/>
              <a:ext cx="511318" cy="1567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549" y="398650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cores</a:t>
              </a: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3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2209329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121238" y="508611"/>
            <a:ext cx="78013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Shifting Intel's design paradigm from performance orientation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power efficiency orientation to cope with raising dissipation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84150" y="1174948"/>
            <a:ext cx="9095567" cy="86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2003 Intel shifted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focus of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development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from the pure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performance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goal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power efficiency,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stated in a slide from 4/2006</a:t>
            </a:r>
            <a:r>
              <a:rPr kumimoji="0" lang="hu-HU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efficiency is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understood as the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 watt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given e.g. in </a:t>
            </a:r>
            <a:r>
              <a:rPr kumimoji="0" lang="en-US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GFLOPS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/W.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32605" y="6174305"/>
            <a:ext cx="90613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Figure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Intel’s plan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developing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their manufacturing technology and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revealed at a shareholder’s meeting back in 4/2006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altLang="en-US" sz="1600" dirty="0" smtClean="0">
                <a:solidFill>
                  <a:srgbClr val="000000"/>
                </a:solidFill>
                <a:latin typeface="Verdana" pitchFamily="34" charset="0"/>
              </a:rPr>
              <a:t>179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6324" y="5024738"/>
            <a:ext cx="2369559" cy="403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Razin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A., Core, Nehalem, </a:t>
            </a: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Gesher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Intel: New Architecture Every Two Years,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Xbit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Laboratories, April 28 2006,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http://www.xbitlabs.com/news/cpu/display/20060428162855.html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(13)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3213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  <p:bldP spid="8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164" y="505707"/>
            <a:ext cx="905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Coping with voltage droops -1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the Lecture not discussed)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164" y="908720"/>
            <a:ext cx="8441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 voltage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microprocessors shows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significant fluctuations caused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fast changes in the current demand,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droops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response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workload variations, as indicated in the next Figure.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64" t="46764" r="45210" b="8339"/>
          <a:stretch/>
        </p:blipFill>
        <p:spPr>
          <a:xfrm>
            <a:off x="100502" y="1143537"/>
            <a:ext cx="8947004" cy="4202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6818" y="6703505"/>
            <a:ext cx="1774845" cy="17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http://www.goldfries.com/downloadables/AMD_Carrizo.pdf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165" y="505706"/>
            <a:ext cx="767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of the supply voltage, including voltage droops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0153" y="1485900"/>
            <a:ext cx="7018986" cy="101260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165" y="909010"/>
            <a:ext cx="7698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short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including voltage droops, may amount to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200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mV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below.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165" y="505706"/>
            <a:ext cx="800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of the supply voltage, including voltage droops -2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09" y="1797021"/>
            <a:ext cx="6269389" cy="4028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5208" y="5950038"/>
            <a:ext cx="5305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Voltage droop in the supply voltage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216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8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227" y="889470"/>
            <a:ext cx="885511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address voltage droops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large extra margin of 10 to 15 %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needs to be added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ideal, voltage variations free min. voltage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needed to guarantee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 given fc.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additional voltage margin gives rise to wasting power.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avoid excess power consumption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voltage droops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number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techniques were introduced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those used for Intel's Itanium Montecito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(2006), Nehalem (2008) and AMD's Steamroller-based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(2014)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processors, summarized in.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these we show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solution, called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Clocking System,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the Steamroller based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 and mobile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2014.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165" y="505707"/>
            <a:ext cx="442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Coping with voltage droops -2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094" y="905344"/>
            <a:ext cx="832471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is based on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 detector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stretcher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 detector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implemented as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delay line built up of 40 delay cells,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shown below.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433" y="505705"/>
            <a:ext cx="505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Adaptive Clocking System -1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746"/>
          <a:stretch/>
        </p:blipFill>
        <p:spPr>
          <a:xfrm>
            <a:off x="128791" y="935813"/>
            <a:ext cx="8036416" cy="4445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8201" y="5458332"/>
            <a:ext cx="3190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Droop detector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216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63" y="505705"/>
            <a:ext cx="731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droop detector in AMD's Adaptive Clocking System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8048" y="5898519"/>
            <a:ext cx="61238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DLL FSM: Delay Locked Loop Finite State Machine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Phased Locked Loop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PD: Phase Detector (generates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voltage signal which represents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difference in phase between two signal inputs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0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169" y="892602"/>
            <a:ext cx="863152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delay line is designed so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nominal voltage the rising edge travels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end.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supply voltage drops the rising edge lags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phase detector will 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triggered to indicate the delay.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detected voltage drop will be forwarded to the clock stretcher that reduces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clock speed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below.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165" y="505705"/>
            <a:ext cx="505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Adaptive Clocking System -2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(25)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787" y="911342"/>
            <a:ext cx="8136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response time of the Clock stretcher is less than 1 ns,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shown below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0502" y="1578808"/>
            <a:ext cx="8947004" cy="4233396"/>
            <a:chOff x="100502" y="1993544"/>
            <a:chExt cx="8947004" cy="42333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264" t="46764" r="45210" b="8339"/>
            <a:stretch/>
          </p:blipFill>
          <p:spPr>
            <a:xfrm>
              <a:off x="100502" y="1993544"/>
              <a:ext cx="8947004" cy="4202205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009104" y="4507610"/>
              <a:ext cx="5022761" cy="171933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0164" y="505707"/>
            <a:ext cx="794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Clocking System in AMD's Excavator-based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5128" y="6062963"/>
            <a:ext cx="9063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Reducing the clock frequency due to a voltage drop in AMD's Excavator-based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215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(26)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14" y="1491876"/>
            <a:ext cx="7028571" cy="33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164" y="505704"/>
            <a:ext cx="87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saving achieved in AMD's Adaptive Clocking System that addresses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also voltage droops,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Steamroller-based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215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5.4 </a:t>
            </a:r>
            <a:r>
              <a:rPr lang="en-US" dirty="0"/>
              <a:t>AVFS (Adaptive Voltage or Frequency Scaling) </a:t>
            </a:r>
            <a:r>
              <a:rPr lang="en-US" dirty="0" smtClean="0"/>
              <a:t>(27)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6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267765"/>
            <a:ext cx="8123667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 Utilizing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 power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headroom of processor packages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raise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performance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6.1 Introduction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6.2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Intel’s Turbo Boost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technologies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6.3 AMD’s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Turbo Boost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technologies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34290" y="4440596"/>
            <a:ext cx="3837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Section 6.6.3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21917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(14)</a:t>
            </a:r>
            <a:endParaRPr lang="en-US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702383" y="1133745"/>
            <a:ext cx="26260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solidFill>
                  <a:srgbClr val="000000"/>
                </a:solidFill>
              </a:rPr>
              <a:t>Processor design paradigms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768296" y="1986233"/>
            <a:ext cx="25474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solidFill>
                  <a:srgbClr val="000000"/>
                </a:solidFill>
              </a:rPr>
              <a:t>High performance per Watt</a:t>
            </a:r>
          </a:p>
          <a:p>
            <a:pPr algn="ctr"/>
            <a:r>
              <a:rPr lang="en-US" altLang="en-US" sz="1200" b="1" dirty="0" smtClean="0">
                <a:solidFill>
                  <a:srgbClr val="000000"/>
                </a:solidFill>
              </a:rPr>
              <a:t>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545091" y="1937020"/>
            <a:ext cx="2409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solidFill>
                  <a:srgbClr val="000000"/>
                </a:solidFill>
              </a:rPr>
              <a:t>Low power consumption</a:t>
            </a:r>
          </a:p>
          <a:p>
            <a:pPr algn="ctr"/>
            <a:r>
              <a:rPr lang="en-US" altLang="en-US" sz="1200" b="1" dirty="0" smtClean="0">
                <a:solidFill>
                  <a:srgbClr val="000000"/>
                </a:solidFill>
              </a:rPr>
              <a:t>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rot="16200000" flipH="1" flipV="1">
            <a:off x="3523457" y="394764"/>
            <a:ext cx="386550" cy="261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Oval 9"/>
          <p:cNvSpPr>
            <a:spLocks noChangeArrowheads="1"/>
          </p:cNvSpPr>
          <p:nvPr/>
        </p:nvSpPr>
        <p:spPr bwMode="auto">
          <a:xfrm>
            <a:off x="7732525" y="185580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>
            <a:off x="5021263" y="1506806"/>
            <a:ext cx="2746375" cy="36998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1106615" y="1986233"/>
            <a:ext cx="26118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solidFill>
                  <a:srgbClr val="000000"/>
                </a:solidFill>
              </a:rPr>
              <a:t>High performance</a:t>
            </a:r>
          </a:p>
          <a:p>
            <a:pPr algn="ctr"/>
            <a:r>
              <a:rPr lang="en-US" altLang="en-US" sz="1200" b="1" dirty="0" smtClean="0">
                <a:solidFill>
                  <a:srgbClr val="000000"/>
                </a:solidFill>
              </a:rPr>
              <a:t> 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362394" y="186716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7" name="Line 33"/>
          <p:cNvSpPr>
            <a:spLocks noChangeShapeType="1"/>
          </p:cNvSpPr>
          <p:nvPr/>
        </p:nvSpPr>
        <p:spPr bwMode="auto">
          <a:xfrm>
            <a:off x="5022050" y="1506808"/>
            <a:ext cx="0" cy="3603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4987827" y="186003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878" y="3023955"/>
            <a:ext cx="1260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Client</a:t>
            </a:r>
          </a:p>
          <a:p>
            <a:pPr algn="ctr"/>
            <a:r>
              <a:rPr lang="en-US" sz="1300" i="1" dirty="0" smtClean="0">
                <a:latin typeface="+mj-lt"/>
              </a:rPr>
              <a:t>processors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9127" y="4203710"/>
            <a:ext cx="1260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Mobile</a:t>
            </a:r>
          </a:p>
          <a:p>
            <a:pPr algn="ctr"/>
            <a:r>
              <a:rPr lang="en-US" sz="1300" dirty="0" smtClean="0">
                <a:latin typeface="+mj-lt"/>
              </a:rPr>
              <a:t>processors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70852" y="3060809"/>
            <a:ext cx="173868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Until about Intel’s </a:t>
            </a:r>
          </a:p>
          <a:p>
            <a:pPr algn="ctr"/>
            <a:r>
              <a:rPr lang="en-US" sz="1300" i="1" dirty="0" smtClean="0">
                <a:latin typeface="+mj-lt"/>
              </a:rPr>
              <a:t>Pentium 4 </a:t>
            </a:r>
          </a:p>
          <a:p>
            <a:pPr algn="ctr"/>
            <a:r>
              <a:rPr lang="en-US" sz="1300" i="1" dirty="0" smtClean="0">
                <a:latin typeface="+mj-lt"/>
              </a:rPr>
              <a:t>(</a:t>
            </a:r>
            <a:r>
              <a:rPr lang="en-US" sz="13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≈ </a:t>
            </a:r>
            <a:r>
              <a:rPr lang="en-US" sz="1300" i="1" dirty="0" smtClean="0">
                <a:latin typeface="+mj-lt"/>
              </a:rPr>
              <a:t>2004)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09504" y="3068960"/>
            <a:ext cx="2428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From Intel’s Core 2 line on</a:t>
            </a:r>
          </a:p>
          <a:p>
            <a:pPr algn="ctr"/>
            <a:r>
              <a:rPr lang="en-US" sz="1300" i="1" dirty="0" smtClean="0">
                <a:latin typeface="+mj-lt"/>
              </a:rPr>
              <a:t>(2006)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0893" y="2753925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Examples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08775" y="4689140"/>
            <a:ext cx="15559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Intel’s Atom line</a:t>
            </a:r>
          </a:p>
          <a:p>
            <a:pPr algn="ctr"/>
            <a:r>
              <a:rPr lang="en-US" sz="1300" i="1" dirty="0" smtClean="0">
                <a:latin typeface="+mj-lt"/>
              </a:rPr>
              <a:t>(2008-2016)</a:t>
            </a:r>
          </a:p>
        </p:txBody>
      </p:sp>
      <p:sp>
        <p:nvSpPr>
          <p:cNvPr id="37" name="Right Arrow 36"/>
          <p:cNvSpPr/>
          <p:nvPr/>
        </p:nvSpPr>
        <p:spPr bwMode="auto">
          <a:xfrm>
            <a:off x="1380030" y="3816055"/>
            <a:ext cx="4716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5022050" y="5793663"/>
            <a:ext cx="3492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97300" y="5184195"/>
            <a:ext cx="13981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AMD’s Cat line</a:t>
            </a:r>
          </a:p>
          <a:p>
            <a:pPr algn="ctr"/>
            <a:r>
              <a:rPr lang="en-US" sz="1300" i="1" dirty="0" smtClean="0">
                <a:latin typeface="+mj-lt"/>
              </a:rPr>
              <a:t>(2011-2016)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50606" y="4194085"/>
            <a:ext cx="14814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ARM ISA-based</a:t>
            </a:r>
          </a:p>
          <a:p>
            <a:pPr algn="ctr"/>
            <a:r>
              <a:rPr lang="en-US" sz="1300" i="1" dirty="0" smtClean="0">
                <a:latin typeface="+mj-lt"/>
              </a:rPr>
              <a:t>processor lines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5888" y="508611"/>
            <a:ext cx="488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Evolution of processor design paradigms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88306" y="2479529"/>
            <a:ext cx="12394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E.g. GFLOPS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495" y="2452181"/>
            <a:ext cx="1252266" cy="26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Expressed in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66955" y="2461537"/>
            <a:ext cx="1702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E.g. GFLOPS/Watt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98813" y="2461537"/>
            <a:ext cx="9635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E.g. Watt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60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8" grpId="0" animBg="1"/>
      <p:bldP spid="39" grpId="0"/>
      <p:bldP spid="40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52387"/>
          </a:xfrm>
        </p:spPr>
        <p:txBody>
          <a:bodyPr/>
          <a:lstStyle/>
          <a:p>
            <a:r>
              <a:rPr lang="hu-HU" altLang="en-US" dirty="0" smtClean="0"/>
              <a:t>6.</a:t>
            </a:r>
            <a:r>
              <a:rPr lang="en-US" altLang="en-US" dirty="0" smtClean="0"/>
              <a:t>6 </a:t>
            </a:r>
            <a:r>
              <a:rPr lang="en-US" altLang="en-US" dirty="0"/>
              <a:t>Utilizing the power headroom of processor packages to raise performance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16033" y="504734"/>
            <a:ext cx="9226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 smtClean="0">
                <a:solidFill>
                  <a:srgbClr val="2D2D8A"/>
                </a:solidFill>
                <a:latin typeface="Verdana" panose="020B0604030504040204" pitchFamily="34" charset="0"/>
              </a:rPr>
              <a:t>6.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</a:rPr>
              <a:t>6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Utilizing the power headroom of processor packages to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rais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</a:rPr>
              <a:t>e performance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16671" y="4599131"/>
            <a:ext cx="2623174" cy="213759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940660" y="4644135"/>
            <a:ext cx="3131840" cy="18582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2"/>
          <p:cNvSpPr>
            <a:spLocks noChangeShapeType="1"/>
          </p:cNvSpPr>
          <p:nvPr/>
        </p:nvSpPr>
        <p:spPr bwMode="auto">
          <a:xfrm rot="-5400000" flipH="1" flipV="1">
            <a:off x="6047277" y="3917265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Oval 11"/>
          <p:cNvSpPr>
            <a:spLocks noChangeArrowheads="1"/>
          </p:cNvSpPr>
          <p:nvPr/>
        </p:nvSpPr>
        <p:spPr bwMode="auto">
          <a:xfrm>
            <a:off x="6104991" y="3948137"/>
            <a:ext cx="72002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6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8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Line 10"/>
          <p:cNvSpPr>
            <a:spLocks noChangeShapeType="1"/>
          </p:cNvSpPr>
          <p:nvPr/>
        </p:nvSpPr>
        <p:spPr bwMode="auto">
          <a:xfrm rot="-5400000" flipH="1">
            <a:off x="1892722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Down Arrow 124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2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3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4" name="Text Box 7"/>
          <p:cNvSpPr txBox="1">
            <a:spLocks noChangeArrowheads="1"/>
          </p:cNvSpPr>
          <p:nvPr/>
        </p:nvSpPr>
        <p:spPr bwMode="auto">
          <a:xfrm>
            <a:off x="592215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35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1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7528400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6327195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339080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Turbo Boost Technology</a:t>
            </a:r>
            <a:endParaRPr lang="en-US" sz="1300" dirty="0" smtClean="0">
              <a:latin typeface="+mj-lt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 smtClean="0">
                <a:latin typeface="+mj-lt"/>
              </a:rPr>
              <a:t>DVFS/CPPC/AVFS</a:t>
            </a:r>
          </a:p>
        </p:txBody>
      </p:sp>
      <p:sp>
        <p:nvSpPr>
          <p:cNvPr id="152" name="Down Arrow 151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C-state management</a:t>
            </a:r>
          </a:p>
        </p:txBody>
      </p:sp>
      <p:sp>
        <p:nvSpPr>
          <p:cNvPr id="155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6" name="Straight Arrow Connector 155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H="1">
            <a:off x="893607" y="1640317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0" name="TextBox 159"/>
          <p:cNvSpPr txBox="1"/>
          <p:nvPr/>
        </p:nvSpPr>
        <p:spPr>
          <a:xfrm>
            <a:off x="2636785" y="6286962"/>
            <a:ext cx="39400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CPPC: Collaborative Processor Power Control</a:t>
            </a:r>
          </a:p>
          <a:p>
            <a:pPr algn="ctr"/>
            <a:r>
              <a:rPr lang="en-US" sz="1300" dirty="0" smtClean="0">
                <a:latin typeface="+mj-lt"/>
              </a:rPr>
              <a:t>(DVFS, CPPC: ACPI-based)</a:t>
            </a:r>
          </a:p>
        </p:txBody>
      </p:sp>
      <p:sp>
        <p:nvSpPr>
          <p:cNvPr id="161" name="Rounded Rectangle 160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2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3" name="Oval 9"/>
          <p:cNvSpPr>
            <a:spLocks noChangeArrowheads="1"/>
          </p:cNvSpPr>
          <p:nvPr/>
        </p:nvSpPr>
        <p:spPr bwMode="auto">
          <a:xfrm>
            <a:off x="1943215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4" name="Oval 9"/>
          <p:cNvSpPr>
            <a:spLocks noChangeArrowheads="1"/>
          </p:cNvSpPr>
          <p:nvPr/>
        </p:nvSpPr>
        <p:spPr bwMode="auto">
          <a:xfrm>
            <a:off x="971168" y="288956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5" name="Line 10"/>
          <p:cNvSpPr>
            <a:spLocks noChangeShapeType="1"/>
          </p:cNvSpPr>
          <p:nvPr/>
        </p:nvSpPr>
        <p:spPr bwMode="auto">
          <a:xfrm rot="-5400000" flipH="1" flipV="1">
            <a:off x="915446" y="2808085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6" name="Oval 165"/>
          <p:cNvSpPr>
            <a:spLocks noChangeArrowheads="1"/>
          </p:cNvSpPr>
          <p:nvPr/>
        </p:nvSpPr>
        <p:spPr bwMode="auto">
          <a:xfrm>
            <a:off x="2962951" y="289356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7" name="Line 8"/>
          <p:cNvSpPr>
            <a:spLocks noChangeShapeType="1"/>
          </p:cNvSpPr>
          <p:nvPr/>
        </p:nvSpPr>
        <p:spPr bwMode="auto">
          <a:xfrm rot="5400000" flipH="1" flipV="1">
            <a:off x="2905358" y="281552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2213186" y="3033000"/>
            <a:ext cx="1510028" cy="396000"/>
          </a:xfrm>
          <a:prstGeom prst="roundRect">
            <a:avLst/>
          </a:prstGeom>
          <a:solidFill>
            <a:srgbClr val="A1A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" name="Text Box 6"/>
          <p:cNvSpPr txBox="1">
            <a:spLocks noChangeArrowheads="1"/>
          </p:cNvSpPr>
          <p:nvPr/>
        </p:nvSpPr>
        <p:spPr bwMode="auto">
          <a:xfrm>
            <a:off x="2248736" y="3076750"/>
            <a:ext cx="14318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251520" y="3016870"/>
            <a:ext cx="1510028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" name="Text Box 12"/>
          <p:cNvSpPr txBox="1">
            <a:spLocks noChangeArrowheads="1"/>
          </p:cNvSpPr>
          <p:nvPr/>
        </p:nvSpPr>
        <p:spPr bwMode="auto">
          <a:xfrm>
            <a:off x="341534" y="3070242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172" name="Line 8"/>
          <p:cNvSpPr>
            <a:spLocks noChangeShapeType="1"/>
          </p:cNvSpPr>
          <p:nvPr/>
        </p:nvSpPr>
        <p:spPr bwMode="auto">
          <a:xfrm rot="5400000" flipH="1" flipV="1">
            <a:off x="1844613" y="2628591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3" name="Text Box 12"/>
          <p:cNvSpPr txBox="1">
            <a:spLocks noChangeArrowheads="1"/>
          </p:cNvSpPr>
          <p:nvPr/>
        </p:nvSpPr>
        <p:spPr bwMode="auto">
          <a:xfrm>
            <a:off x="360104" y="1878960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74" name="Straight Connector 173"/>
          <p:cNvCxnSpPr/>
          <p:nvPr/>
        </p:nvCxnSpPr>
        <p:spPr bwMode="auto">
          <a:xfrm flipV="1">
            <a:off x="1009267" y="2719026"/>
            <a:ext cx="1986737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5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the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platform level</a:t>
            </a:r>
            <a:endParaRPr lang="hu-HU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7" name="Line 10"/>
          <p:cNvSpPr>
            <a:spLocks noChangeShapeType="1"/>
          </p:cNvSpPr>
          <p:nvPr/>
        </p:nvSpPr>
        <p:spPr bwMode="auto">
          <a:xfrm rot="-5400000" flipH="1" flipV="1">
            <a:off x="7578096" y="1728051"/>
            <a:ext cx="19849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(ACPI-based)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64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5" name="Oval 9"/>
          <p:cNvSpPr>
            <a:spLocks noChangeArrowheads="1"/>
          </p:cNvSpPr>
          <p:nvPr/>
        </p:nvSpPr>
        <p:spPr bwMode="auto">
          <a:xfrm>
            <a:off x="7638966" y="17638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6.1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561" y="895975"/>
            <a:ext cx="81635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</a:t>
            </a:r>
            <a:r>
              <a:rPr lang="en-US" sz="1600" dirty="0" smtClean="0">
                <a:latin typeface="+mj-lt"/>
              </a:rPr>
              <a:t> introduced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Turbo Boost technology </a:t>
            </a:r>
            <a:r>
              <a:rPr lang="en-US" sz="1600" dirty="0" smtClean="0">
                <a:latin typeface="+mj-lt"/>
              </a:rPr>
              <a:t>in their Nehalem line in 2008,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designated also as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1. gen. Turbo Boost technology</a:t>
            </a:r>
            <a:r>
              <a:rPr lang="en-US" sz="1600" dirty="0" smtClean="0"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It is described in Section 6.6.2.1.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There are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two enhancements </a:t>
            </a:r>
            <a:r>
              <a:rPr lang="en-US" sz="1600" dirty="0" smtClean="0">
                <a:latin typeface="+mj-lt"/>
              </a:rPr>
              <a:t>of this technology: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344" y="507059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  <a:latin typeface="+mj-lt"/>
              </a:rPr>
              <a:t>6.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6.1 Introduction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555" y="2135208"/>
            <a:ext cx="8442430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Turbo Boost 2.0</a:t>
            </a:r>
            <a:r>
              <a:rPr lang="en-US" sz="1600" dirty="0" smtClean="0">
                <a:latin typeface="Verdana"/>
              </a:rPr>
              <a:t>, introduced in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Sandy Bridge line (2011), </a:t>
            </a:r>
            <a:r>
              <a:rPr lang="en-US" sz="1600" dirty="0" smtClean="0">
                <a:latin typeface="Verdana"/>
              </a:rPr>
              <a:t>see Section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6.6.2.2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t</a:t>
            </a:r>
            <a:r>
              <a:rPr lang="hu-HU" sz="1600" dirty="0" smtClean="0">
                <a:latin typeface="Verdana"/>
              </a:rPr>
              <a:t>he</a:t>
            </a:r>
            <a:r>
              <a:rPr lang="en-US" sz="1600" dirty="0" smtClean="0">
                <a:latin typeface="Verdana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Turbo Boost 3.0 </a:t>
            </a:r>
            <a:r>
              <a:rPr lang="en-US" sz="1600" dirty="0">
                <a:latin typeface="Verdana"/>
                <a:cs typeface="Arial" charset="0"/>
              </a:rPr>
              <a:t>(aka Turbo Boost Max 3.0</a:t>
            </a:r>
            <a:r>
              <a:rPr lang="en-US" sz="1600" dirty="0" smtClean="0">
                <a:latin typeface="Verdana"/>
                <a:cs typeface="Arial" charset="0"/>
              </a:rPr>
              <a:t>) introduced in the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  <a:cs typeface="Arial" charset="0"/>
              </a:rPr>
              <a:t>Broadwell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Arial" charset="0"/>
              </a:rPr>
              <a:t>-E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  <a:cs typeface="Arial" charset="0"/>
              </a:rPr>
              <a:t>     HED line (2016), </a:t>
            </a:r>
            <a:r>
              <a:rPr lang="en-US" sz="1600" dirty="0" smtClean="0">
                <a:latin typeface="Verdana"/>
                <a:cs typeface="Arial" charset="0"/>
              </a:rPr>
              <a:t>see Section 6.6.2.3.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32635" y="3291130"/>
            <a:ext cx="931569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Also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 smtClean="0">
                <a:latin typeface="+mj-lt"/>
              </a:rPr>
              <a:t> implemented the Turbo Boost technology, called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Turbo Core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technology</a:t>
            </a:r>
            <a:r>
              <a:rPr lang="en-US" sz="1600" dirty="0" smtClean="0">
                <a:latin typeface="+mj-lt"/>
              </a:rPr>
              <a:t>, nevertheless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with a delay of at least two years</a:t>
            </a:r>
            <a:r>
              <a:rPr lang="en-US" sz="1600" dirty="0" smtClean="0">
                <a:latin typeface="+mj-lt"/>
              </a:rPr>
              <a:t>.</a:t>
            </a:r>
          </a:p>
          <a:p>
            <a:r>
              <a:rPr lang="en-US" sz="1600" dirty="0" smtClean="0">
                <a:latin typeface="+mj-lt"/>
              </a:rPr>
              <a:t>    A brief cover of AMD’s Turbo Boost activities can be found in Section 6.6.3.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3933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267766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 Intel’s Turbo Boost technologies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348880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6.2.1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Intel’s 1. gen. Turbo Boost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technology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2865689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8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6.2.2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Intel’s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2.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gen. Turbo Boost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376874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8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6.2.3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Intel’s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3.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gen. Turbo Boost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486377" y="3879050"/>
            <a:ext cx="8132423" cy="468000"/>
            <a:chOff x="695" y="1631"/>
            <a:chExt cx="4737" cy="491"/>
          </a:xfrm>
        </p:grpSpPr>
        <p:sp>
          <p:nvSpPr>
            <p:cNvPr id="1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6.6.2.4 Further evolution of Intel’s Turbo Boost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88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 Intel’s Turbo </a:t>
            </a:r>
            <a:r>
              <a:rPr lang="en-US" dirty="0"/>
              <a:t>Boost </a:t>
            </a:r>
            <a:r>
              <a:rPr lang="en-US" dirty="0" smtClean="0"/>
              <a:t>technologies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017" y="507060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 Intel’s Turbo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Boost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technologies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194" y="908720"/>
            <a:ext cx="8902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1.-3. generations of the Turbo Boost technology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strongly connected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notion of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 Design Power)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value of a processor, this is the reason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why we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it subsequently.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110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 Intel’s Turbo Boost technologies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6436" y="908720"/>
            <a:ext cx="8988358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(Thermal Design Power)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processor model is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parameter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that specifies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allocated to the processor (package),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typically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W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It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can be interpreted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power consumed by realistic, power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intensive applications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TDP serves as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designing the cooling system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also thermal solution)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platform has to be designed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such that it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should guarantee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chip, more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precisely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the transistors on the die does not exceed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given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90 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the processor dissipates as much power as the TDP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 indicates.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577" y="508611"/>
            <a:ext cx="711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Interpretation of the notion of TDP (Thermal Design Power)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05" y="6420816"/>
            <a:ext cx="256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TDP: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Tervezési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hőérték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06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 Intel’s Turbo Boost technologies </a:t>
            </a:r>
            <a:r>
              <a:rPr lang="en-US" dirty="0" smtClean="0"/>
              <a:t>(3)</a:t>
            </a:r>
            <a:endParaRPr lang="en-US" sz="1800" dirty="0"/>
          </a:p>
        </p:txBody>
      </p:sp>
      <p:graphicFrame>
        <p:nvGraphicFramePr>
          <p:cNvPr id="4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979449"/>
              </p:ext>
            </p:extLst>
          </p:nvPr>
        </p:nvGraphicFramePr>
        <p:xfrm>
          <a:off x="2781345" y="1358770"/>
          <a:ext cx="3495702" cy="5007655"/>
        </p:xfrm>
        <a:graphic>
          <a:graphicData uri="http://schemas.openxmlformats.org/drawingml/2006/table">
            <a:tbl>
              <a:tblPr/>
              <a:tblGrid>
                <a:gridCol w="37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TDP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HEDTs/Servers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-200 W)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37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45 W)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81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Entry level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25-35 W)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6105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15 W)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62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126"/>
          <p:cNvSpPr txBox="1">
            <a:spLocks noChangeArrowheads="1"/>
          </p:cNvSpPr>
          <p:nvPr/>
        </p:nvSpPr>
        <p:spPr bwMode="auto">
          <a:xfrm rot="16200000">
            <a:off x="2149946" y="4404596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125"/>
          <p:cNvSpPr txBox="1">
            <a:spLocks noChangeArrowheads="1"/>
          </p:cNvSpPr>
          <p:nvPr/>
        </p:nvSpPr>
        <p:spPr bwMode="auto">
          <a:xfrm rot="16200000">
            <a:off x="2466401" y="2969137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442" y="505453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Approximate TDP values of desktop and notebook processors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1345" y="2315975"/>
            <a:ext cx="1937821" cy="355539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1828" y="190834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0329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194" y="507450"/>
            <a:ext cx="831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TDP value of a processor as the key limiter of the basic clock rate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 Intel’s Turbo Boost technologies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2288" y="6264315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10" y="6200060"/>
            <a:ext cx="918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Dependence of the max. base clock frequency on the TDP value in Intel’s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194" y="895975"/>
            <a:ext cx="8970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limiter of the clock rate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processors, as the example below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Intel’s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and mobile processors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demonstrates.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61508" y="1854005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Models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Max. </a:t>
                      </a:r>
                    </a:p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(GHz)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6Yxx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I7-6xxxU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I3/I5/i7-6xxxU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I3/I5/i7-6xxxU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I3/i5/i7-6xxxT</a:t>
                      </a:r>
                    </a:p>
                    <a:p>
                      <a:pPr algn="ctr"/>
                      <a:r>
                        <a:rPr lang="en-US" sz="1400" dirty="0" smtClean="0"/>
                        <a:t>I3-6xxxH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</a:p>
                    <a:p>
                      <a:pPr algn="ctr"/>
                      <a:r>
                        <a:rPr lang="en-US" sz="1400" dirty="0" smtClean="0"/>
                        <a:t>2.7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I5/i7-6xxxHQ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I3-6xxx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I5/i7-6xxx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I5/i7-6xxxK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22388" y="1863145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93110" y="1853825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84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Intel’s 1. gen. Turbo Boost technology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4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1. gen. Turbo Boost technology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017" y="507060"/>
            <a:ext cx="508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Intel’s 1. gen.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Turbo Boost </a:t>
            </a:r>
            <a:r>
              <a:rPr kumimoji="0" lang="en-US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technology </a:t>
            </a:r>
            <a:r>
              <a:rPr kumimoji="0" lang="en-US" alt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-1</a:t>
            </a: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705" y="2198200"/>
            <a:ext cx="857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Turbo Boost technology converts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to higher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altLang="en-US" sz="1600" dirty="0" smtClean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frequency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847" y="1268760"/>
            <a:ext cx="849238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designed for a given TDP value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actually, 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dissipates less than its TDP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value,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</a:t>
            </a:r>
          </a:p>
          <a:p>
            <a:pPr lvl="0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arises.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6406588"/>
            <a:ext cx="3135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headroom: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hőtartalék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05" y="908720"/>
            <a:ext cx="264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operation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252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8620"/>
            <a:ext cx="9144000" cy="40011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+mj-lt"/>
                <a:cs typeface="Arial" charset="0"/>
              </a:rPr>
              <a:t>Contents</a:t>
            </a:r>
            <a:endParaRPr lang="en-US" altLang="en-US" sz="2400" dirty="0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93799" y="1592775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Significance of power management in 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93799" y="2162097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Power management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anose="020B0604030504040204" pitchFamily="34" charset="0"/>
                </a:rPr>
                <a:t>at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anose="020B0604030504040204" pitchFamily="34" charset="0"/>
                </a:rPr>
                <a:t>the circuit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anose="020B0604030504040204" pitchFamily="34" charset="0"/>
                </a:rPr>
                <a:t>level</a:t>
              </a:r>
              <a:endParaRPr lang="en-US" altLang="en-US" sz="1900" dirty="0">
                <a:solidFill>
                  <a:srgbClr val="FF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93799" y="2734466"/>
            <a:ext cx="7558088" cy="457200"/>
            <a:chOff x="472" y="2160"/>
            <a:chExt cx="4630" cy="28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3 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Power management at the platform level - </a:t>
              </a:r>
              <a:r>
                <a:rPr lang="en-US" altLang="en-US" sz="18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Overview</a:t>
              </a:r>
              <a:endParaRPr lang="en-US" altLang="en-US" sz="18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95387" y="3291792"/>
            <a:ext cx="7556500" cy="457200"/>
            <a:chOff x="472" y="2160"/>
            <a:chExt cx="4630" cy="28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4 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Reducing power consumption of idle CPU </a:t>
              </a:r>
              <a:r>
                <a:rPr lang="en-US" altLang="en-US" sz="18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cores</a:t>
              </a:r>
              <a:endParaRPr lang="en-US" altLang="en-US" sz="18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73508" y="3860682"/>
            <a:ext cx="7578912" cy="457200"/>
            <a:chOff x="472" y="2160"/>
            <a:chExt cx="4697" cy="28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5 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Reducing  power consumption of active CPU </a:t>
              </a:r>
              <a:r>
                <a:rPr lang="en-US" altLang="en-US" sz="18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cores</a:t>
              </a:r>
              <a:endParaRPr lang="en-US" altLang="en-US" sz="18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5" name="Group 17"/>
          <p:cNvGrpSpPr>
            <a:grpSpLocks/>
          </p:cNvGrpSpPr>
          <p:nvPr/>
        </p:nvGrpSpPr>
        <p:grpSpPr bwMode="auto">
          <a:xfrm>
            <a:off x="773508" y="4456978"/>
            <a:ext cx="7578912" cy="684215"/>
            <a:chOff x="472" y="2160"/>
            <a:chExt cx="4697" cy="431"/>
          </a:xfrm>
        </p:grpSpPr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6.</a:t>
              </a:r>
              <a:r>
                <a:rPr lang="hu-HU" altLang="en-US" sz="18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</a:t>
              </a:r>
              <a:r>
                <a:rPr lang="en-US" altLang="en-US" sz="18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Utilizing the  power headroom of processor packages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to raise performance</a:t>
              </a:r>
              <a:endParaRPr lang="en-US" altLang="en-US" sz="18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(15)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199" y="504184"/>
            <a:ext cx="486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Initiatives to reduce power consumption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738" y="873340"/>
            <a:ext cx="8847137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Energy Star </a:t>
            </a:r>
            <a:r>
              <a:rPr lang="en-US" sz="1600" dirty="0">
                <a:latin typeface="+mj-lt"/>
              </a:rPr>
              <a:t>initiative to reduce the energy </a:t>
            </a:r>
            <a:r>
              <a:rPr lang="en-US" sz="1600" dirty="0" smtClean="0">
                <a:latin typeface="+mj-lt"/>
              </a:rPr>
              <a:t>consumption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AMD's initiative to achieve 25x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energy efficiency increase </a:t>
            </a:r>
            <a:r>
              <a:rPr lang="en-US" sz="1600" dirty="0" smtClean="0">
                <a:latin typeface="Verdana"/>
              </a:rPr>
              <a:t>between 2014-2020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476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101731" y="6419944"/>
            <a:ext cx="92407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</a:t>
            </a:r>
            <a:r>
              <a:rPr kumimoji="0" lang="en-US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rbo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mode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uses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power headroom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unused power of the package up to the TDP). 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1. gen. Turbo Boost technology </a:t>
            </a:r>
            <a:r>
              <a:rPr lang="en-US" dirty="0" smtClean="0"/>
              <a:t>(6)</a:t>
            </a:r>
            <a:endParaRPr lang="en-US" alt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55530" y="396875"/>
            <a:ext cx="9061975" cy="5984875"/>
            <a:chOff x="26495" y="396875"/>
            <a:chExt cx="9061975" cy="5984875"/>
          </a:xfrm>
        </p:grpSpPr>
        <p:pic>
          <p:nvPicPr>
            <p:cNvPr id="15974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53" b="5466"/>
            <a:stretch/>
          </p:blipFill>
          <p:spPr bwMode="auto">
            <a:xfrm>
              <a:off x="26495" y="396875"/>
              <a:ext cx="9061975" cy="598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16020" y="1826778"/>
              <a:ext cx="1602939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Zero power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inactive cores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by power gating </a:t>
              </a: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4" r="55414" b="88361"/>
            <a:stretch/>
          </p:blipFill>
          <p:spPr bwMode="auto">
            <a:xfrm>
              <a:off x="26495" y="1178750"/>
              <a:ext cx="4076945" cy="270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21565" y="506850"/>
            <a:ext cx="4953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Illustration of </a:t>
            </a:r>
            <a:r>
              <a:rPr kumimoji="0" lang="hu-HU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operation of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Intel’s</a:t>
            </a:r>
            <a:endParaRPr kumimoji="0" lang="hu-HU" altLang="en-US" sz="180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 gen. Turbo Boost technology,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introduced in the Nehalem family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217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81284" y="6371303"/>
            <a:ext cx="372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438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1. gen. Turbo Boost technology </a:t>
            </a:r>
            <a:r>
              <a:rPr lang="en-US" dirty="0" smtClean="0"/>
              <a:t>(7)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4000" y="908720"/>
            <a:ext cx="8152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Along with the Turbo Boost technology Nehalem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(Power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Unit)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to perform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tasks: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254" y="505039"/>
            <a:ext cx="516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1. gen. Turbo Boost technology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 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570" y="1501622"/>
            <a:ext cx="87567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accomplish OS directed voltage and frequency transitions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for 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DVFS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technique,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 the Turbo Boost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also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continuously check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current and power dissipation of the package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well as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die temperature and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if needed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take appropriate measures.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634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1. gen. Turbo Boost technology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577" y="508364"/>
            <a:ext cx="597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Intel’s 1. gen. Turbo Boost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477" y="873340"/>
            <a:ext cx="8471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processor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switches to the Turbo mode </a:t>
            </a:r>
            <a:r>
              <a:rPr lang="en-US" sz="1600" dirty="0" smtClean="0">
                <a:latin typeface="+mj-lt"/>
              </a:rPr>
              <a:t>when the following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four conditions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are </a:t>
            </a:r>
            <a:r>
              <a:rPr lang="en-US" sz="1600" dirty="0" smtClean="0">
                <a:latin typeface="+mj-lt"/>
              </a:rPr>
              <a:t>met: </a:t>
            </a:r>
            <a:endParaRPr lang="en-US" sz="16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296" y="1448780"/>
            <a:ext cx="8366393" cy="1697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requests the highest performance state (P0)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) while processing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actual workload,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remains a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i.e.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 actual power consumption is less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altLang="en-US" sz="1600" dirty="0">
                <a:latin typeface="Verdana"/>
              </a:rPr>
              <a:t> </a:t>
            </a:r>
            <a:r>
              <a:rPr lang="en-US" altLang="en-US" sz="1600" dirty="0" smtClean="0"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then the TDP</a:t>
            </a:r>
            <a:r>
              <a:rPr lang="en-US" altLang="en-US" sz="1600" dirty="0">
                <a:latin typeface="Verdana"/>
              </a:rPr>
              <a:t> </a:t>
            </a:r>
            <a:r>
              <a:rPr lang="en-US" altLang="en-US" sz="1600" dirty="0" smtClean="0">
                <a:latin typeface="Verdana"/>
              </a:rPr>
              <a:t>value,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actual current is less than a given limit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the die temperature is below a given limit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129933"/>
            <a:ext cx="8573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Then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PCU (Power Control Unit) converts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available power headroom into 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higher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performance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raising clock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rate and core voltage of the active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cores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smtClean="0">
                <a:latin typeface="+mj-lt"/>
              </a:rPr>
              <a:t>to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Turbo boost frequency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582" y="3940023"/>
            <a:ext cx="8767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The Turbo boost frequency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depends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actually on the number of active cores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less cores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active the higher is the Turbo Boost frequency, thus P0 1C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is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highest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Turbo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Boost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rate, as indicated in the next Figure.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983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1. gen. Turbo Boost technology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0577" y="508450"/>
            <a:ext cx="896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Turbo Boost mode as part of the processor’s power management </a:t>
            </a:r>
            <a:r>
              <a:rPr lang="en-US" dirty="0" smtClean="0">
                <a:latin typeface="+mj-lt"/>
              </a:rPr>
              <a:t>[2</a:t>
            </a:r>
            <a:r>
              <a:rPr lang="hu-HU" dirty="0" smtClean="0">
                <a:latin typeface="+mj-lt"/>
              </a:rPr>
              <a:t>19</a:t>
            </a:r>
            <a:r>
              <a:rPr lang="en-US" dirty="0" smtClean="0">
                <a:latin typeface="+mj-lt"/>
              </a:rPr>
              <a:t>]</a:t>
            </a:r>
          </a:p>
        </p:txBody>
      </p:sp>
      <p:pic>
        <p:nvPicPr>
          <p:cNvPr id="15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D2EF1D41-6AB8-4D0A-BEA4-EE5148B2A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" y="1297976"/>
            <a:ext cx="9046237" cy="4651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888" y="6399330"/>
            <a:ext cx="2574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LFM: Low Frequency Mode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89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</a:t>
            </a:r>
            <a:r>
              <a:rPr lang="en-US" dirty="0" smtClean="0"/>
              <a:t>(10)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888" y="513507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Setting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turbo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boost frequencies (P0 1C etc.) in processors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055" y="869392"/>
            <a:ext cx="899778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Turbo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boost frequencies (P0 C1 etc.) </a:t>
            </a:r>
            <a:r>
              <a:rPr lang="en-US" sz="1600" dirty="0" smtClean="0">
                <a:latin typeface="+mj-lt"/>
              </a:rPr>
              <a:t>are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factory determined</a:t>
            </a:r>
            <a:r>
              <a:rPr lang="en-US" sz="1600" dirty="0" smtClean="0">
                <a:latin typeface="+mj-lt"/>
              </a:rPr>
              <a:t>, they are given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as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 smtClean="0">
                <a:solidFill>
                  <a:srgbClr val="FF0000"/>
                </a:solidFill>
                <a:latin typeface="+mj-lt"/>
              </a:rPr>
              <a:t>frequency multiplier values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 related to the bus frequency (100 or 133.33 MHz)</a:t>
            </a:r>
          </a:p>
          <a:p>
            <a:pPr>
              <a:spcAft>
                <a:spcPts val="600"/>
              </a:spcAft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</a:rPr>
              <a:t>    and are written i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nto one internal register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(MSR 1ADH) of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processor.</a:t>
            </a:r>
          </a:p>
          <a:p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As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example,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assuming 133.33 MHz bus frequency, the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frequency multiplier </a:t>
            </a:r>
            <a:endParaRPr lang="en-US" altLang="en-US" sz="16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value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27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results in a clock frequency of 27 x 133.33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MHz = 3.6 GHz.</a:t>
            </a:r>
            <a:endParaRPr lang="en-US" altLang="en-US" sz="16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MSR 1ADH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holds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 determined multiplier values for different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number of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active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cores in subsequent fields,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 for example the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Table below indicates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it. </a:t>
            </a:r>
            <a:endParaRPr lang="en-US" altLang="en-US" sz="16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129733" y="3602707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44481"/>
              </p:ext>
            </p:extLst>
          </p:nvPr>
        </p:nvGraphicFramePr>
        <p:xfrm>
          <a:off x="1466653" y="2996539"/>
          <a:ext cx="7632340" cy="2535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MSR 1ADh (in the Nehalem line of client processors)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Bits</a:t>
                      </a:r>
                      <a:r>
                        <a:rPr lang="en-US" sz="1400" baseline="0" dirty="0" smtClean="0">
                          <a:latin typeface="+mj-lt"/>
                        </a:rPr>
                        <a:t> 31-24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Bits</a:t>
                      </a:r>
                      <a:r>
                        <a:rPr lang="en-US" sz="1400" baseline="0" dirty="0" smtClean="0">
                          <a:latin typeface="+mj-lt"/>
                        </a:rPr>
                        <a:t> 23-16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Bits</a:t>
                      </a:r>
                      <a:r>
                        <a:rPr lang="en-US" sz="1400" baseline="0" dirty="0" smtClean="0">
                          <a:latin typeface="+mj-lt"/>
                        </a:rPr>
                        <a:t> 15-08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Bits</a:t>
                      </a:r>
                      <a:r>
                        <a:rPr lang="en-US" sz="1400" baseline="0" dirty="0" smtClean="0">
                          <a:latin typeface="+mj-lt"/>
                        </a:rPr>
                        <a:t> 07-00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Ratio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r>
                        <a:rPr lang="en-US" sz="1400" baseline="0" dirty="0" smtClean="0">
                          <a:latin typeface="+mj-lt"/>
                        </a:rPr>
                        <a:t>for</a:t>
                      </a:r>
                    </a:p>
                    <a:p>
                      <a:pPr algn="ctr"/>
                      <a:r>
                        <a:rPr lang="en-US" sz="1400" baseline="0" dirty="0" smtClean="0">
                          <a:latin typeface="+mj-lt"/>
                        </a:rPr>
                        <a:t>4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for</a:t>
                      </a:r>
                    </a:p>
                    <a:p>
                      <a:pPr algn="ctr"/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for</a:t>
                      </a:r>
                    </a:p>
                    <a:p>
                      <a:pPr algn="ctr"/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for</a:t>
                      </a:r>
                    </a:p>
                    <a:p>
                      <a:pPr algn="ctr"/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 active core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17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E.g. in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the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Nehalem DT i7-975: (Base clock: 3.33 GHz, bus clock: 133.33 MHz)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4943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27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498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3.46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3.46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3.46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3.6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589395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 flipH="1">
            <a:off x="100503" y="4838971"/>
            <a:ext cx="1276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Multiplier: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5191753"/>
            <a:ext cx="1619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fc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540" y="5724255"/>
            <a:ext cx="8634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Table:  Multiplier values kept in the MSR 1ADH for a given 4-core processor [354]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6863" y="6121290"/>
            <a:ext cx="684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MSR 1ADH can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 read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PCU or OS.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525" y="6446157"/>
            <a:ext cx="684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MSR: Model-Specific Register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6733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2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1. gen. Turbo Boost technology </a:t>
            </a:r>
            <a:r>
              <a:rPr lang="en-US" dirty="0" smtClean="0"/>
              <a:t>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712" y="1232334"/>
            <a:ext cx="8903399" cy="5062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first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PCU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finds out how many cores are active momentarily.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600" dirty="0" smtClean="0">
                <a:latin typeface="Verdana"/>
              </a:rPr>
              <a:t>    It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considers a core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active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if it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 C0 (active) or C1 (Halt) state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inactive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if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it is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C3 or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C6 (or higher) idle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states.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Based on the number of active cores the PCU reads out the associated frequency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multiplier value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from the MSR 1ADH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register and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related core voltage code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(from an unspecified place).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raises first the core voltage by sending the voltage code to the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VR (Voltage Regulator) and increments the frequency multiplier stepwise</a:t>
            </a:r>
            <a:r>
              <a:rPr lang="en-US" sz="1600" dirty="0" smtClean="0">
                <a:latin typeface="Verdana"/>
              </a:rPr>
              <a:t>.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dirty="0" smtClean="0">
                <a:latin typeface="Verdana"/>
              </a:rPr>
              <a:t>As a result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PLL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(Phase Locked Loop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) raises the clock frequency </a:t>
            </a:r>
            <a:r>
              <a:rPr lang="en-US" sz="1600" dirty="0" smtClean="0">
                <a:latin typeface="Verdana"/>
              </a:rPr>
              <a:t>by the bus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frequency (1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00 or 133.33 MHz) called one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bin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Accordingly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one bin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equals typically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value of the bus frequency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i.e.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100 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133.33MHz,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.g. 133 MHz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Nehalem line or 100 MHz in the Sandy Bridge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Verdana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PCU repeats </a:t>
            </a:r>
            <a:r>
              <a:rPr lang="en-US" sz="1600" dirty="0" smtClean="0">
                <a:latin typeface="Verdana"/>
              </a:rPr>
              <a:t>this process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until the actual multiplier value equals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multiplier value read out from the MSR 1ADH, </a:t>
            </a:r>
            <a:r>
              <a:rPr lang="en-US" sz="1600" dirty="0">
                <a:latin typeface="Verdana"/>
              </a:rPr>
              <a:t>unless any operating limit </a:t>
            </a:r>
            <a:endParaRPr lang="en-US" sz="1600" dirty="0" smtClean="0">
              <a:latin typeface="Verdana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(</a:t>
            </a:r>
            <a:r>
              <a:rPr lang="en-US" sz="1600" dirty="0">
                <a:latin typeface="Verdana"/>
              </a:rPr>
              <a:t>see next) is met</a:t>
            </a:r>
            <a:r>
              <a:rPr lang="en-US" sz="1600" dirty="0" smtClean="0">
                <a:latin typeface="Verdana"/>
              </a:rPr>
              <a:t>.</a:t>
            </a:r>
            <a:endParaRPr lang="en-US" sz="1600" dirty="0" smtClean="0">
              <a:solidFill>
                <a:srgbClr val="0070C0"/>
              </a:solidFill>
              <a:latin typeface="Verdan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The resulting turbo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boost frequency </a:t>
            </a:r>
            <a:r>
              <a:rPr lang="en-US" sz="1600" dirty="0" smtClean="0">
                <a:latin typeface="Verdana"/>
              </a:rPr>
              <a:t>will be the product of the multiplier </a:t>
            </a:r>
            <a:r>
              <a:rPr lang="en-US" sz="1600" dirty="0">
                <a:latin typeface="Verdana"/>
              </a:rPr>
              <a:t>value </a:t>
            </a:r>
            <a:endParaRPr lang="en-US" sz="1600" dirty="0" smtClean="0">
              <a:latin typeface="Verdan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read out </a:t>
            </a:r>
            <a:r>
              <a:rPr lang="en-US" sz="1600" dirty="0">
                <a:latin typeface="Verdana"/>
              </a:rPr>
              <a:t>from the MSR </a:t>
            </a:r>
            <a:r>
              <a:rPr lang="en-US" sz="1600" dirty="0" smtClean="0">
                <a:latin typeface="Verdana"/>
              </a:rPr>
              <a:t>1ADH register and the bus frequency.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822" y="881368"/>
            <a:ext cx="8619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discussed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conditions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activating the Turbo Boost technology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fulfilled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781" y="508536"/>
            <a:ext cx="790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Intel’s 1. gen. Turbo Boost technology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latin typeface="Verdana"/>
              </a:rPr>
              <a:t>218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60994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5"/>
          <p:cNvSpPr txBox="1">
            <a:spLocks noChangeArrowheads="1"/>
          </p:cNvSpPr>
          <p:nvPr/>
        </p:nvSpPr>
        <p:spPr bwMode="auto">
          <a:xfrm>
            <a:off x="320270" y="863715"/>
            <a:ext cx="859010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 smtClean="0">
                <a:latin typeface="Verdana" pitchFamily="34" charset="0"/>
                <a:cs typeface="Arial" charset="0"/>
              </a:rPr>
              <a:t>The PCU continuously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checks </a:t>
            </a:r>
            <a:r>
              <a:rPr lang="en-US" altLang="en-US" sz="1600" dirty="0" smtClean="0">
                <a:latin typeface="Verdana" pitchFamily="34" charset="0"/>
                <a:cs typeface="Arial" charset="0"/>
              </a:rPr>
              <a:t>whether </a:t>
            </a:r>
            <a:r>
              <a:rPr lang="en-US" altLang="en-US" sz="1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power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and </a:t>
            </a:r>
            <a:r>
              <a:rPr lang="en-US" altLang="en-US" sz="1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temperature </a:t>
            </a:r>
            <a:r>
              <a:rPr lang="en-US" altLang="en-US" sz="1600" dirty="0" smtClean="0">
                <a:latin typeface="Verdana" pitchFamily="34" charset="0"/>
                <a:cs typeface="Arial" charset="0"/>
              </a:rPr>
              <a:t>remain</a:t>
            </a:r>
            <a:r>
              <a:rPr lang="en-US" altLang="en-US" sz="1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below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  specified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limits.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To check power and temperature limits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 samples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actual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consumption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and die temperature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in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5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ms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intervals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221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]. 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Power consumption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determined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by monitoring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processor current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at its 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input pins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as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well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associated voltage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Vcc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calculating the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consumption as a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moving average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  <a:p>
            <a:pPr marL="285750" lvl="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Die temperature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monitored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DTSs (Digital </a:t>
            </a:r>
            <a:r>
              <a:rPr lang="en-US" altLang="en-US" sz="16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Thermal Sensors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error</a:t>
            </a:r>
          </a:p>
          <a:p>
            <a:pPr lvl="0"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± 5 % [222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This ensures that t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junction temperature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the transistors remains below a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     given limit (e.g. 90 C</a:t>
            </a:r>
            <a:r>
              <a:rPr lang="en-US" altLang="en-US" sz="1600" baseline="30000" dirty="0" smtClean="0">
                <a:solidFill>
                  <a:srgbClr val="0070C0"/>
                </a:solidFill>
                <a:latin typeface="Verdana"/>
              </a:rPr>
              <a:t>0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123079" y="503675"/>
            <a:ext cx="90394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Checking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operating conditions during processor operation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dirty="0" smtClean="0">
                <a:latin typeface="Verdana" pitchFamily="34" charset="0"/>
                <a:cs typeface="Arial" charset="0"/>
              </a:rPr>
              <a:t>221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], [</a:t>
            </a:r>
            <a:r>
              <a:rPr lang="hu-HU" altLang="en-US" sz="1800" dirty="0" smtClean="0">
                <a:latin typeface="Verdana" pitchFamily="34" charset="0"/>
                <a:cs typeface="Arial" charset="0"/>
              </a:rPr>
              <a:t>222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1. gen. Turbo Boost technology </a:t>
            </a:r>
            <a:r>
              <a:rPr lang="en-US" dirty="0" smtClean="0"/>
              <a:t>(12)</a:t>
            </a:r>
            <a:endParaRPr lang="en-US" altLang="en-US" dirty="0" smtClean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96525" y="3924055"/>
            <a:ext cx="88745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When </a:t>
            </a:r>
            <a:r>
              <a:rPr lang="en-US" altLang="en-US" sz="1600" dirty="0" smtClean="0">
                <a:solidFill>
                  <a:srgbClr val="FF0000"/>
                </a:solidFill>
                <a:latin typeface="Verdana"/>
              </a:rPr>
              <a:t>any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factory configured limits is surpassed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(the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power consumption of the 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processor or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the junction temperature of any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core)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</a:t>
            </a:r>
            <a:r>
              <a:rPr kumimoji="0" lang="hu-HU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automatically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altLang="en-US" sz="1600" dirty="0" smtClean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steps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down</a:t>
            </a:r>
            <a:r>
              <a:rPr kumimoji="0" lang="hu-HU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core frequency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increments of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100 or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133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MHz, depending on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value of the bus frequency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595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5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5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5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5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5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5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5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5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51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51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1. gen. Turbo Boost technology </a:t>
            </a:r>
            <a:r>
              <a:rPr lang="en-US" dirty="0" smtClean="0"/>
              <a:t>(13)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9594" y="508055"/>
            <a:ext cx="690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Example: The PCU of Intel’s Nehalem processor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205</a:t>
            </a:r>
            <a:r>
              <a:rPr lang="en-US" dirty="0" smtClean="0">
                <a:latin typeface="+mj-lt"/>
              </a:rPr>
              <a:t>]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-1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/>
          <a:stretch/>
        </p:blipFill>
        <p:spPr bwMode="auto">
          <a:xfrm>
            <a:off x="0" y="1088740"/>
            <a:ext cx="9144000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427095" y="3072331"/>
            <a:ext cx="2925325" cy="15267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877145" y="3293986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3551490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41655" y="3756562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4279074" y="1252167"/>
            <a:ext cx="1665185" cy="18002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7705" y="1207162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IA32_PERF_CTL MSR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706938" y="1432187"/>
            <a:ext cx="1" cy="136674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594" y="5634245"/>
            <a:ext cx="4049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PLL: Phase-Locked Loop (</a:t>
            </a:r>
            <a:r>
              <a:rPr lang="en-US" sz="1400" dirty="0" err="1" smtClean="0">
                <a:latin typeface="+mj-lt"/>
              </a:rPr>
              <a:t>Fázis-zárt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hurok</a:t>
            </a:r>
            <a:r>
              <a:rPr lang="en-US" sz="1400" dirty="0" smtClean="0">
                <a:latin typeface="+mj-lt"/>
              </a:rPr>
              <a:t>)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47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123079" y="505744"/>
            <a:ext cx="1179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 1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16068" name="Text Box 7"/>
          <p:cNvSpPr txBox="1">
            <a:spLocks noChangeArrowheads="1"/>
          </p:cNvSpPr>
          <p:nvPr/>
        </p:nvSpPr>
        <p:spPr bwMode="auto">
          <a:xfrm>
            <a:off x="259599" y="879845"/>
            <a:ext cx="88844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All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active cores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run at the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same clock frequency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share the same power plane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1. gen. Turbo Boost technology </a:t>
            </a:r>
            <a:r>
              <a:rPr lang="en-US" dirty="0" smtClean="0"/>
              <a:t>(14)</a:t>
            </a: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9790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23079" y="505744"/>
            <a:ext cx="1179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 2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31775" y="408224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9599" y="818710"/>
            <a:ext cx="8884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Idle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cores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are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shut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down either by power gates or by Integrated voltage</a:t>
            </a:r>
            <a:r>
              <a:rPr kumimoji="0" lang="en-US" alt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regulators,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 as follows: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 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4" y="1403775"/>
            <a:ext cx="870655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ts val="400"/>
              </a:spcAft>
              <a:buFontTx/>
              <a:buChar char="•"/>
              <a:defRPr/>
            </a:pPr>
            <a:r>
              <a:rPr lang="en-US" altLang="en-US" sz="1600" dirty="0" smtClean="0">
                <a:solidFill>
                  <a:srgbClr val="0070C0"/>
                </a:solidFill>
                <a:latin typeface="+mj-lt"/>
                <a:cs typeface="Arial" charset="0"/>
              </a:rPr>
              <a:t>  by </a:t>
            </a:r>
            <a:r>
              <a:rPr lang="en-US" altLang="en-US" sz="1600" dirty="0">
                <a:solidFill>
                  <a:srgbClr val="0070C0"/>
                </a:solidFill>
                <a:latin typeface="+mj-lt"/>
                <a:cs typeface="Arial" charset="0"/>
              </a:rPr>
              <a:t>power gates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  <a:cs typeface="Arial" charset="0"/>
              </a:rPr>
              <a:t>(from the Nehalem line until the Ivy  Bridge line</a:t>
            </a:r>
            <a:r>
              <a:rPr lang="en-US" altLang="en-US" sz="1600" dirty="0" smtClean="0">
                <a:solidFill>
                  <a:srgbClr val="000000"/>
                </a:solidFill>
                <a:latin typeface="+mj-lt"/>
                <a:cs typeface="Arial" charset="0"/>
              </a:rPr>
              <a:t>), then</a:t>
            </a:r>
          </a:p>
          <a:p>
            <a:pPr lvl="0" fontAlgn="base">
              <a:spcBef>
                <a:spcPct val="0"/>
              </a:spcBef>
              <a:buFontTx/>
              <a:buChar char="•"/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+mj-lt"/>
                <a:cs typeface="Arial" charset="0"/>
              </a:rPr>
              <a:t>  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  <a:cs typeface="Arial" charset="0"/>
              </a:rPr>
              <a:t>by</a:t>
            </a:r>
            <a:r>
              <a:rPr lang="en-US" altLang="en-US" sz="1600" dirty="0" smtClean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+mj-lt"/>
                <a:cs typeface="Arial" charset="0"/>
              </a:rPr>
              <a:t>Integrated voltage regulators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  <a:cs typeface="Arial" charset="0"/>
              </a:rPr>
              <a:t>(called FIVR</a:t>
            </a:r>
            <a:r>
              <a:rPr lang="en-US" altLang="en-US" sz="1600" dirty="0" smtClean="0">
                <a:solidFill>
                  <a:srgbClr val="000000"/>
                </a:solidFill>
                <a:latin typeface="+mj-lt"/>
                <a:cs typeface="Arial" charset="0"/>
              </a:rPr>
              <a:t>) (in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  <a:cs typeface="Arial" charset="0"/>
              </a:rPr>
              <a:t>the </a:t>
            </a:r>
            <a:r>
              <a:rPr lang="en-US" altLang="en-US" sz="1600" dirty="0" err="1">
                <a:solidFill>
                  <a:srgbClr val="000000"/>
                </a:solidFill>
                <a:latin typeface="+mj-lt"/>
                <a:cs typeface="Arial" charset="0"/>
              </a:rPr>
              <a:t>Haswell</a:t>
            </a:r>
            <a:r>
              <a:rPr lang="en-US" altLang="en-US" sz="1600" dirty="0">
                <a:solidFill>
                  <a:srgbClr val="000000"/>
                </a:solidFill>
                <a:latin typeface="+mj-lt"/>
                <a:cs typeface="Arial" charset="0"/>
              </a:rPr>
              <a:t> and </a:t>
            </a:r>
            <a:r>
              <a:rPr lang="en-US" altLang="en-US" sz="1600" dirty="0" err="1" smtClean="0">
                <a:solidFill>
                  <a:srgbClr val="000000"/>
                </a:solidFill>
                <a:latin typeface="+mj-lt"/>
                <a:cs typeface="Arial" charset="0"/>
              </a:rPr>
              <a:t>Broadwell</a:t>
            </a:r>
            <a:endParaRPr lang="en-US" altLang="en-US" sz="1600" dirty="0" smtClean="0">
              <a:solidFill>
                <a:srgbClr val="000000"/>
              </a:solidFill>
              <a:latin typeface="+mj-lt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+mj-lt"/>
                <a:cs typeface="Arial" charset="0"/>
              </a:rPr>
              <a:t>      lines), next again</a:t>
            </a:r>
          </a:p>
          <a:p>
            <a:pPr lvl="0" fontAlgn="base">
              <a:spcBef>
                <a:spcPct val="0"/>
              </a:spcBef>
              <a:buFontTx/>
              <a:buChar char="•"/>
              <a:defRPr/>
            </a:pPr>
            <a:r>
              <a:rPr lang="en-US" altLang="en-US" sz="1600" dirty="0" smtClean="0">
                <a:solidFill>
                  <a:srgbClr val="0070C0"/>
                </a:solidFill>
                <a:latin typeface="+mj-lt"/>
                <a:cs typeface="Arial" charset="0"/>
              </a:rPr>
              <a:t>  by </a:t>
            </a:r>
            <a:r>
              <a:rPr lang="en-US" altLang="en-US" sz="1600" dirty="0">
                <a:solidFill>
                  <a:srgbClr val="0070C0"/>
                </a:solidFill>
                <a:latin typeface="+mj-lt"/>
                <a:cs typeface="Arial" charset="0"/>
              </a:rPr>
              <a:t>power gates </a:t>
            </a:r>
            <a:r>
              <a:rPr lang="en-US" altLang="en-US" sz="1600" dirty="0" smtClean="0">
                <a:solidFill>
                  <a:srgbClr val="000000"/>
                </a:solidFill>
                <a:latin typeface="+mj-lt"/>
                <a:cs typeface="Arial" charset="0"/>
              </a:rPr>
              <a:t>(in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  <a:cs typeface="Arial" charset="0"/>
              </a:rPr>
              <a:t>the Sky Lake and Sky Lake based  8. and 9. gen</a:t>
            </a:r>
            <a:r>
              <a:rPr lang="en-US" altLang="en-US" sz="1600" dirty="0" smtClean="0">
                <a:solidFill>
                  <a:srgbClr val="000000"/>
                </a:solidFill>
                <a:latin typeface="+mj-lt"/>
                <a:cs typeface="Arial" charset="0"/>
              </a:rPr>
              <a:t>. lines), and</a:t>
            </a:r>
          </a:p>
          <a:p>
            <a:pPr lvl="0"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+mj-lt"/>
                <a:cs typeface="Arial" charset="0"/>
              </a:rPr>
              <a:t>      finally anew</a:t>
            </a:r>
          </a:p>
          <a:p>
            <a:pPr lvl="0" fontAlgn="base">
              <a:spcBef>
                <a:spcPct val="0"/>
              </a:spcBef>
              <a:buFontTx/>
              <a:buChar char="•"/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+mj-lt"/>
                <a:cs typeface="Arial" charset="0"/>
              </a:rPr>
              <a:t>  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  <a:cs typeface="Arial" charset="0"/>
              </a:rPr>
              <a:t>by</a:t>
            </a:r>
            <a:r>
              <a:rPr lang="en-US" altLang="en-US" sz="1600" dirty="0" smtClean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+mj-lt"/>
                <a:cs typeface="Arial" charset="0"/>
              </a:rPr>
              <a:t>Integrated </a:t>
            </a:r>
            <a:r>
              <a:rPr lang="en-US" altLang="en-US" sz="1600" dirty="0">
                <a:solidFill>
                  <a:srgbClr val="0070C0"/>
                </a:solidFill>
                <a:latin typeface="+mj-lt"/>
                <a:cs typeface="Arial" charset="0"/>
              </a:rPr>
              <a:t>voltage regulators </a:t>
            </a:r>
            <a:r>
              <a:rPr lang="en-US" altLang="en-US" sz="1600" dirty="0" smtClean="0">
                <a:solidFill>
                  <a:srgbClr val="000000"/>
                </a:solidFill>
                <a:latin typeface="+mj-lt"/>
                <a:cs typeface="Arial" charset="0"/>
              </a:rPr>
              <a:t>(beginning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  <a:cs typeface="Arial" charset="0"/>
              </a:rPr>
              <a:t>with the Ice Lake </a:t>
            </a:r>
            <a:r>
              <a:rPr lang="en-US" altLang="en-US" sz="1600" dirty="0" smtClean="0">
                <a:solidFill>
                  <a:srgbClr val="000000"/>
                </a:solidFill>
                <a:latin typeface="+mj-lt"/>
                <a:cs typeface="Arial" charset="0"/>
              </a:rPr>
              <a:t>line).</a:t>
            </a:r>
            <a:endParaRPr lang="en-US" altLang="en-US" sz="16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1. gen. Turbo Boost technology </a:t>
            </a:r>
            <a:r>
              <a:rPr lang="en-US" dirty="0" smtClean="0"/>
              <a:t>(15)</a:t>
            </a: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84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(16)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508364"/>
            <a:ext cx="791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Energy Star initiative to reduce energy consumption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180</a:t>
            </a:r>
            <a:r>
              <a:rPr lang="en-US" dirty="0" smtClean="0">
                <a:latin typeface="+mj-lt"/>
              </a:rPr>
              <a:t>]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-1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017" y="886733"/>
            <a:ext cx="927103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</a:rPr>
              <a:t>It was established </a:t>
            </a:r>
            <a:r>
              <a:rPr lang="en-US" sz="1600" dirty="0">
                <a:latin typeface="Verdana" panose="020B0604030504040204" pitchFamily="34" charset="0"/>
              </a:rPr>
              <a:t>in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1992</a:t>
            </a:r>
            <a:r>
              <a:rPr lang="en-US" sz="1600" dirty="0">
                <a:latin typeface="Verdana" panose="020B0604030504040204" pitchFamily="34" charset="0"/>
              </a:rPr>
              <a:t> by the US Environmental Protection Agency (EPA</a:t>
            </a:r>
            <a:r>
              <a:rPr lang="en-US" sz="1600" dirty="0" smtClean="0">
                <a:latin typeface="Verdana" panose="020B0604030504040204" pitchFamily="34" charset="0"/>
              </a:rPr>
              <a:t>)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</a:rPr>
              <a:t>     to generate awareness </a:t>
            </a:r>
            <a:r>
              <a:rPr lang="en-US" sz="1600" dirty="0">
                <a:latin typeface="Verdana" panose="020B0604030504040204" pitchFamily="34" charset="0"/>
              </a:rPr>
              <a:t>of energy </a:t>
            </a:r>
            <a:r>
              <a:rPr lang="en-US" sz="1600" dirty="0" smtClean="0">
                <a:latin typeface="Verdana" panose="020B0604030504040204" pitchFamily="34" charset="0"/>
              </a:rPr>
              <a:t>saving in different processor categories, like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</a:rPr>
              <a:t>     desktops, laptops etc.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The 5. version </a:t>
            </a:r>
            <a:r>
              <a:rPr lang="en-US" sz="1600" dirty="0" smtClean="0">
                <a:latin typeface="Verdana" panose="020B0604030504040204" pitchFamily="34" charset="0"/>
              </a:rPr>
              <a:t>of this initiative was released in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2009.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</a:rPr>
              <a:t>The 5. version provides different formulae for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calculating the 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annual Typical Energy</a:t>
            </a:r>
          </a:p>
          <a:p>
            <a:r>
              <a:rPr lang="en-US" sz="16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     Consumption (TEC) in inactive ACPI states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for different processor classes </a:t>
            </a:r>
            <a:r>
              <a:rPr lang="en-US" sz="1600" dirty="0" smtClean="0">
                <a:latin typeface="Verdana" panose="020B0604030504040204" pitchFamily="34" charset="0"/>
              </a:rPr>
              <a:t>and  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</a:rPr>
              <a:t>     gives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maximal TEC figures for using the Energy Star sticker. 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26374"/>
          <a:stretch/>
        </p:blipFill>
        <p:spPr>
          <a:xfrm>
            <a:off x="3845724" y="3203975"/>
            <a:ext cx="1311341" cy="14024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505" y="612930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dirty="0" smtClean="0">
                <a:solidFill>
                  <a:srgbClr val="000000"/>
                </a:solidFill>
                <a:latin typeface="+mj-lt"/>
              </a:rPr>
              <a:t>ACPI: Advanced Configuration and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Power </a:t>
            </a:r>
            <a:r>
              <a:rPr lang="en-US" altLang="en-US" sz="1600" dirty="0" smtClean="0">
                <a:solidFill>
                  <a:srgbClr val="000000"/>
                </a:solidFill>
                <a:latin typeface="+mj-lt"/>
              </a:rPr>
              <a:t>Interface (open standard, originally developed </a:t>
            </a:r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by Intel, Microsoft and </a:t>
            </a:r>
            <a:r>
              <a:rPr lang="en-US" altLang="en-US" sz="1600" dirty="0" smtClean="0">
                <a:solidFill>
                  <a:srgbClr val="000000"/>
                </a:solidFill>
                <a:latin typeface="+mj-lt"/>
              </a:rPr>
              <a:t>Toshiba in 1996).</a:t>
            </a:r>
            <a:endParaRPr lang="en-US" altLang="en-US" sz="1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6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1. gen. Turbo Boost technology </a:t>
            </a:r>
            <a:r>
              <a:rPr lang="en-US" dirty="0" smtClean="0"/>
              <a:t>(16)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0577" y="505751"/>
            <a:ext cx="3461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 3 (optional reading)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510" y="879845"/>
            <a:ext cx="907697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Intel’s Turbo Boost technology was introduced in the Nehalem family (2008), but</a:t>
            </a:r>
          </a:p>
          <a:p>
            <a:r>
              <a:rPr lang="en-US" sz="1600" dirty="0" smtClean="0">
                <a:latin typeface="+mj-lt"/>
              </a:rPr>
              <a:t>      previously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Penryn family </a:t>
            </a:r>
            <a:r>
              <a:rPr lang="en-US" sz="1600" dirty="0" smtClean="0">
                <a:latin typeface="+mj-lt"/>
              </a:rPr>
              <a:t>already implemented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similar, more straightforward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technology, </a:t>
            </a:r>
            <a:r>
              <a:rPr lang="en-US" sz="1600" dirty="0" smtClean="0">
                <a:latin typeface="+mj-lt"/>
              </a:rPr>
              <a:t>called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EDAT</a:t>
            </a:r>
            <a:r>
              <a:rPr lang="en-US" sz="1600" dirty="0" smtClean="0">
                <a:latin typeface="+mj-lt"/>
              </a:rPr>
              <a:t> (</a:t>
            </a:r>
            <a:r>
              <a:rPr lang="en-US" altLang="en-US" sz="1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Dynamic Acceleration </a:t>
            </a:r>
            <a:r>
              <a:rPr lang="en-US" altLang="en-US" sz="1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Technology) </a:t>
            </a:r>
            <a:r>
              <a:rPr lang="en-US" sz="1600" dirty="0" smtClean="0">
                <a:latin typeface="+mj-lt"/>
              </a:rPr>
              <a:t>in 2007.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First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Penryn</a:t>
            </a:r>
            <a:r>
              <a:rPr lang="en-US" sz="1600" dirty="0" smtClean="0">
                <a:latin typeface="+mj-lt"/>
              </a:rPr>
              <a:t> processors included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dual cores</a:t>
            </a:r>
            <a:r>
              <a:rPr lang="en-US" sz="1600" dirty="0" smtClean="0">
                <a:latin typeface="+mj-lt"/>
              </a:rPr>
              <a:t>, and introduced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C6 idle state</a:t>
            </a:r>
            <a:r>
              <a:rPr lang="en-US" sz="1600" dirty="0" smtClean="0">
                <a:latin typeface="+mj-lt"/>
              </a:rPr>
              <a:t>.</a:t>
            </a:r>
          </a:p>
          <a:p>
            <a:r>
              <a:rPr lang="en-US" sz="1600" dirty="0" smtClean="0">
                <a:latin typeface="+mj-lt"/>
              </a:rPr>
              <a:t>    Before entering the C6 idle state, the core saved its context into an SRAM and the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control circuitry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switch off its supply voltage </a:t>
            </a:r>
            <a:r>
              <a:rPr lang="en-US" sz="1600" dirty="0" smtClean="0">
                <a:latin typeface="+mj-lt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 smtClean="0">
                <a:latin typeface="+mj-lt"/>
              </a:rPr>
              <a:t>: no power gating yet).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EDAT logic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considered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being in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ACPI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C0 or C1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states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active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”,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whereas </a:t>
            </a:r>
            <a:endParaRPr lang="en-US" altLang="en-US" sz="16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cores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the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C3 to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C6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were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considered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idle”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became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activated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if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en-US" sz="1600" dirty="0" smtClean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438" y="4689140"/>
            <a:ext cx="90281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1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bin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equated to ½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FSB clock frequency (266 MHz for an FSB of 533 MHz or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333 MHz for an FSB of 666 MHz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).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Here we note that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Penryn was a symmetrical multicore yet where cores were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attached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by the FSB.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070" y="3443011"/>
            <a:ext cx="844243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one </a:t>
            </a:r>
            <a:r>
              <a:rPr lang="hu-HU" altLang="en-US" sz="16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o</a:t>
            </a:r>
            <a:r>
              <a:rPr lang="en-US" altLang="en-US" sz="16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</a:t>
            </a:r>
            <a:r>
              <a:rPr lang="hu-HU" altLang="en-US" sz="16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cores bec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ame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70C0"/>
              </a:solidFill>
              <a:latin typeface="Verdana" pitchFamily="34" charset="0"/>
              <a:cs typeface="Arial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OS request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ed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highest P state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for the active 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</a:t>
            </a: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power consumption remained below the TDP (Thermal Design Power</a:t>
            </a:r>
            <a:r>
              <a:rPr lang="en-US" altLang="en-US" sz="16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).</a:t>
            </a:r>
            <a:endParaRPr lang="en-US" sz="1600" dirty="0" smtClean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29515" y="4300225"/>
            <a:ext cx="9091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When EDAT became active,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control circuitry increased the clock frequency by 1 bin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542" y="5825623"/>
            <a:ext cx="866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was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controlled by dedicated EDAT circuitry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was implemented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only in </a:t>
            </a:r>
            <a:endParaRPr lang="en-US" sz="1600" dirty="0" smtClean="0">
              <a:solidFill>
                <a:srgbClr val="0070C0"/>
              </a:solidFill>
              <a:latin typeface="Verdana"/>
            </a:endParaRP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mobile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models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Penryn family.</a:t>
            </a:r>
          </a:p>
        </p:txBody>
      </p:sp>
    </p:spTree>
    <p:extLst>
      <p:ext uri="{BB962C8B-B14F-4D97-AF65-F5344CB8AC3E}">
        <p14:creationId xmlns:p14="http://schemas.microsoft.com/office/powerpoint/2010/main" val="35872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1. gen. Turbo Boost technology </a:t>
            </a:r>
            <a:r>
              <a:rPr lang="en-US" dirty="0" smtClean="0"/>
              <a:t>(17)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31740" y="4336358"/>
            <a:ext cx="4495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the operation of EDAT [2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577" y="508364"/>
            <a:ext cx="409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the operation of EDAT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05" y="4779150"/>
            <a:ext cx="91810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C3-DPD is in fact the C6 idle state.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 smtClean="0">
                <a:latin typeface="+mj-lt"/>
              </a:rPr>
              <a:t>EDAT bin: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266 MHz for an FSB of 533 MHz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or 333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MHz for an FSB of 666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MHz.</a:t>
            </a:r>
            <a:endParaRPr lang="en-US" sz="1600" dirty="0" smtClean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97088" y="1043735"/>
            <a:ext cx="5810227" cy="3285365"/>
            <a:chOff x="1597088" y="1043735"/>
            <a:chExt cx="5810227" cy="32853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3356" t="39938" r="9641" b="12813"/>
            <a:stretch/>
          </p:blipFill>
          <p:spPr>
            <a:xfrm>
              <a:off x="1597088" y="1043735"/>
              <a:ext cx="5810227" cy="32853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1736685" y="1718810"/>
              <a:ext cx="2205245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436985" y="1628800"/>
              <a:ext cx="2205245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963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Intel’s 2. gen. Turbo Boost technology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9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kern="1200" dirty="0" smtClean="0"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latin typeface="Verdana" pitchFamily="34" charset="0"/>
                <a:cs typeface="Arial" charset="0"/>
              </a:rPr>
              <a:t>6.2.2 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Intel’s 2. gen. Turbo Boost </a:t>
            </a:r>
            <a:r>
              <a:rPr lang="en-US" altLang="en-US" kern="1200" dirty="0" smtClean="0">
                <a:latin typeface="Verdana" pitchFamily="34" charset="0"/>
                <a:cs typeface="Arial" charset="0"/>
              </a:rPr>
              <a:t>technology (1)</a:t>
            </a:r>
            <a:endParaRPr lang="en-US" altLang="en-US" dirty="0" smtClean="0"/>
          </a:p>
        </p:txBody>
      </p:sp>
      <p:sp>
        <p:nvSpPr>
          <p:cNvPr id="211975" name="Text Box 10"/>
          <p:cNvSpPr txBox="1">
            <a:spLocks noChangeArrowheads="1"/>
          </p:cNvSpPr>
          <p:nvPr/>
        </p:nvSpPr>
        <p:spPr bwMode="auto">
          <a:xfrm>
            <a:off x="91164" y="866617"/>
            <a:ext cx="9246186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The concept utilizes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real temperature response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processors to power changes,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     as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“thermal mass of the cooler” lets raise die temperature only delayed.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 smtClean="0">
                <a:latin typeface="Verdana"/>
              </a:rPr>
              <a:t>In the meantime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,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until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  <a:cs typeface="Arial" charset="0"/>
              </a:rPr>
              <a:t>package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temperature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  <a:cs typeface="Arial" charset="0"/>
              </a:rPr>
              <a:t>achieves its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allowed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  <a:cs typeface="Arial" charset="0"/>
              </a:rPr>
              <a:t>limit,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processor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performance can be raised</a:t>
            </a:r>
            <a:r>
              <a:rPr kumimoji="0" lang="en-US" alt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by increasing clock rate and core voltage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[</a:t>
            </a:r>
            <a:r>
              <a:rPr lang="hu-HU" altLang="en-US" sz="1600" dirty="0" smtClean="0">
                <a:solidFill>
                  <a:srgbClr val="000000"/>
                </a:solidFill>
                <a:cs typeface="Arial" charset="0"/>
              </a:rPr>
              <a:t>22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].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charset="0"/>
            </a:endParaRPr>
          </a:p>
        </p:txBody>
      </p:sp>
      <p:sp>
        <p:nvSpPr>
          <p:cNvPr id="211976" name="Text Box 11"/>
          <p:cNvSpPr txBox="1">
            <a:spLocks noChangeArrowheads="1"/>
          </p:cNvSpPr>
          <p:nvPr/>
        </p:nvSpPr>
        <p:spPr bwMode="auto">
          <a:xfrm>
            <a:off x="109012" y="508217"/>
            <a:ext cx="8244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Intel’s 2. gen. Turbo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Boost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technology</a:t>
            </a:r>
            <a:r>
              <a:rPr kumimoji="0" lang="hu-HU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(Turbo Boost 2.0)</a:t>
            </a:r>
            <a:r>
              <a:rPr kumimoji="0" lang="en-US" altLang="en-US" sz="1800" i="0" u="none" strike="noStrike" kern="120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dirty="0" smtClean="0">
                <a:solidFill>
                  <a:srgbClr val="000000"/>
                </a:solidFill>
                <a:cs typeface="Arial" charset="0"/>
              </a:rPr>
              <a:t>22</a:t>
            </a:r>
            <a:r>
              <a:rPr kumimoji="0" lang="hu-HU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4388" y="2185988"/>
            <a:ext cx="8246244" cy="4652962"/>
            <a:chOff x="814388" y="2185988"/>
            <a:chExt cx="8246244" cy="4652962"/>
          </a:xfrm>
        </p:grpSpPr>
        <p:pic>
          <p:nvPicPr>
            <p:cNvPr id="21197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64"/>
            <a:stretch>
              <a:fillRect/>
            </a:stretch>
          </p:blipFill>
          <p:spPr bwMode="auto">
            <a:xfrm>
              <a:off x="814388" y="2185988"/>
              <a:ext cx="7142162" cy="462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972" name="Text Box 7"/>
            <p:cNvSpPr txBox="1">
              <a:spLocks noChangeArrowheads="1"/>
            </p:cNvSpPr>
            <p:nvPr/>
          </p:nvSpPr>
          <p:spPr bwMode="auto">
            <a:xfrm>
              <a:off x="3924300" y="4141788"/>
              <a:ext cx="7334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Cooler</a:t>
              </a:r>
            </a:p>
          </p:txBody>
        </p:sp>
        <p:sp>
          <p:nvSpPr>
            <p:cNvPr id="211974" name="Text Box 9"/>
            <p:cNvSpPr txBox="1">
              <a:spLocks noChangeArrowheads="1"/>
            </p:cNvSpPr>
            <p:nvPr/>
          </p:nvSpPr>
          <p:spPr bwMode="auto">
            <a:xfrm>
              <a:off x="6172972" y="3995431"/>
              <a:ext cx="22479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Thermal capacitance</a:t>
              </a:r>
            </a:p>
          </p:txBody>
        </p:sp>
        <p:sp>
          <p:nvSpPr>
            <p:cNvPr id="211977" name="Rectangle 1"/>
            <p:cNvSpPr>
              <a:spLocks noChangeArrowheads="1"/>
            </p:cNvSpPr>
            <p:nvPr/>
          </p:nvSpPr>
          <p:spPr bwMode="auto">
            <a:xfrm>
              <a:off x="7424738" y="6084888"/>
              <a:ext cx="531812" cy="728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11978" name="Rectangle 2"/>
            <p:cNvSpPr>
              <a:spLocks noChangeArrowheads="1"/>
            </p:cNvSpPr>
            <p:nvPr/>
          </p:nvSpPr>
          <p:spPr bwMode="auto">
            <a:xfrm>
              <a:off x="6686550" y="6648450"/>
              <a:ext cx="900113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712460" y="6404265"/>
              <a:ext cx="348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072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1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1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1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1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1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1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/>
          <a:stretch>
            <a:fillRect/>
          </a:stretch>
        </p:blipFill>
        <p:spPr bwMode="auto">
          <a:xfrm>
            <a:off x="323850" y="1721200"/>
            <a:ext cx="8131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6"/>
          <p:cNvSpPr txBox="1">
            <a:spLocks noChangeArrowheads="1"/>
          </p:cNvSpPr>
          <p:nvPr/>
        </p:nvSpPr>
        <p:spPr bwMode="auto">
          <a:xfrm>
            <a:off x="120092" y="863715"/>
            <a:ext cx="9308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Based on the real temperature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response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the built up thermal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budget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accumulated 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</a:endParaRPr>
          </a:p>
          <a:p>
            <a:pPr lvl="0" eaLnBrk="1" fontAlgn="base" hangingPunct="1">
              <a:spcBef>
                <a:spcPct val="0"/>
              </a:spcBef>
              <a:buNone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  during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idle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periods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(i.e. “coolness”)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can be utilized to raise processor performance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beyond its TDP-limited value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for short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periods of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time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(e.g. for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40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sec).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 smtClean="0">
                <a:latin typeface="Verdana" pitchFamily="34" charset="0"/>
                <a:cs typeface="Arial" charset="0"/>
              </a:rPr>
              <a:t>6.</a:t>
            </a:r>
            <a:r>
              <a:rPr lang="en-US" altLang="en-US" dirty="0" smtClean="0">
                <a:latin typeface="Verdana" pitchFamily="34" charset="0"/>
                <a:cs typeface="Arial" charset="0"/>
              </a:rPr>
              <a:t>6.2.2 </a:t>
            </a:r>
            <a:r>
              <a:rPr lang="en-US" altLang="en-US" dirty="0">
                <a:latin typeface="Verdana" pitchFamily="34" charset="0"/>
                <a:cs typeface="Arial" charset="0"/>
              </a:rPr>
              <a:t>Intel’s 2. gen. Turbo Boost technology </a:t>
            </a:r>
            <a:r>
              <a:rPr lang="en-US" altLang="en-US" dirty="0" smtClean="0">
                <a:latin typeface="Verdana" pitchFamily="34" charset="0"/>
                <a:cs typeface="Arial" charset="0"/>
              </a:rPr>
              <a:t>(2)</a:t>
            </a: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047275" y="6174900"/>
            <a:ext cx="1407750" cy="62947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42130" y="5703348"/>
            <a:ext cx="291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Multiple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algorithms are used to manage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in parallel </a:t>
            </a:r>
            <a:endParaRPr kumimoji="0" lang="hu-HU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current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, power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and</a:t>
            </a:r>
            <a:endParaRPr kumimoji="0" lang="hu-HU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die temperature.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[</a:t>
            </a:r>
            <a:r>
              <a:rPr lang="hu-HU" altLang="en-US" sz="1200" dirty="0" smtClean="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22</a:t>
            </a:r>
            <a:r>
              <a:rPr kumimoji="0" lang="hu-HU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]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079" y="508217"/>
            <a:ext cx="921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implementation of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2. gen.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22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224" y="3006533"/>
            <a:ext cx="1689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Stepped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voltage/frequency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transitions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456765" y="4149080"/>
            <a:ext cx="207023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2878214" y="3914430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30-60sec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2804" y="6068034"/>
            <a:ext cx="1825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Rolling average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die temperature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over a time window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878214" y="4644135"/>
            <a:ext cx="253626" cy="142389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ounded Rectangle 15"/>
          <p:cNvSpPr/>
          <p:nvPr/>
        </p:nvSpPr>
        <p:spPr bwMode="auto">
          <a:xfrm>
            <a:off x="1691680" y="2461260"/>
            <a:ext cx="1093808" cy="612648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72430" y="2275000"/>
            <a:ext cx="11865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C0 Turbo state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284947" y="2727040"/>
            <a:ext cx="351838" cy="438435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8033" y="3991767"/>
            <a:ext cx="741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Black" panose="020B0A04020102020204" pitchFamily="34" charset="0"/>
              </a:rPr>
              <a:t>“TDP”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92163" y="4095228"/>
            <a:ext cx="539477" cy="2914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6894" y="4014065"/>
            <a:ext cx="116570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" b="1" dirty="0" smtClean="0">
                <a:latin typeface="Arial Black" panose="020B0A04020102020204" pitchFamily="34" charset="0"/>
              </a:rPr>
              <a:t>1. gen. </a:t>
            </a:r>
          </a:p>
          <a:p>
            <a:pPr algn="ctr"/>
            <a:r>
              <a:rPr lang="en-US" sz="1150" b="1" dirty="0" smtClean="0">
                <a:latin typeface="Arial Black" panose="020B0A04020102020204" pitchFamily="34" charset="0"/>
              </a:rPr>
              <a:t>Turbo Boost</a:t>
            </a:r>
          </a:p>
        </p:txBody>
      </p:sp>
    </p:spTree>
    <p:extLst>
      <p:ext uri="{BB962C8B-B14F-4D97-AF65-F5344CB8AC3E}">
        <p14:creationId xmlns:p14="http://schemas.microsoft.com/office/powerpoint/2010/main" val="39907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284" y="506737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356" y="818710"/>
            <a:ext cx="901015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technology allows processor </a:t>
            </a:r>
            <a:r>
              <a:rPr lang="en-US" sz="1600" dirty="0" smtClean="0">
                <a:latin typeface="Verdana"/>
              </a:rPr>
              <a:t>power consumption to raise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 smtClean="0">
                <a:latin typeface="Verdana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up to the TDP value</a:t>
            </a:r>
            <a:r>
              <a:rPr lang="en-US" sz="1600" dirty="0" smtClean="0">
                <a:latin typeface="Verdana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By contrast, the </a:t>
            </a:r>
            <a:r>
              <a:rPr lang="en-US" sz="1600" dirty="0">
                <a:solidFill>
                  <a:srgbClr val="FF0000"/>
                </a:solidFill>
              </a:rPr>
              <a:t>Turbo boost </a:t>
            </a:r>
            <a:r>
              <a:rPr lang="en-US" sz="1600" dirty="0" smtClean="0">
                <a:solidFill>
                  <a:srgbClr val="FF0000"/>
                </a:solidFill>
              </a:rPr>
              <a:t>2.0 </a:t>
            </a:r>
            <a:r>
              <a:rPr lang="en-US" sz="1600" dirty="0"/>
              <a:t>technology allows processor power consumption </a:t>
            </a:r>
            <a:endParaRPr lang="en-US" sz="1600" dirty="0" smtClean="0"/>
          </a:p>
          <a:p>
            <a:pPr>
              <a:spcAft>
                <a:spcPts val="600"/>
              </a:spcAft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to raise </a:t>
            </a:r>
            <a:r>
              <a:rPr lang="en-US" sz="1600" dirty="0" smtClean="0">
                <a:solidFill>
                  <a:srgbClr val="0070C0"/>
                </a:solidFill>
              </a:rPr>
              <a:t>beyond the TDP value</a:t>
            </a:r>
            <a:r>
              <a:rPr lang="en-US" sz="1600" dirty="0" smtClean="0"/>
              <a:t>,</a:t>
            </a:r>
            <a:r>
              <a:rPr lang="en-US" sz="1600" dirty="0" smtClean="0">
                <a:latin typeface="Verdana"/>
              </a:rPr>
              <a:t> nevertheless only for a limited time (nx10 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Consequently,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results in higher turbo boost clock frequencies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than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baseline="0" dirty="0">
                <a:latin typeface="Verdana"/>
              </a:rPr>
              <a:t> </a:t>
            </a:r>
            <a:r>
              <a:rPr lang="en-US" sz="1600" baseline="0" dirty="0" smtClean="0">
                <a:latin typeface="Verdana"/>
              </a:rPr>
              <a:t>     the Turbo boost 1.0 technology.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addition, </a:t>
            </a:r>
            <a:r>
              <a:rPr lang="en-US" sz="1600" dirty="0" smtClean="0">
                <a:latin typeface="Verdana"/>
              </a:rPr>
              <a:t>Intel’s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Sandy Bridge </a:t>
            </a:r>
            <a:r>
              <a:rPr lang="en-US" sz="1600" dirty="0" smtClean="0">
                <a:latin typeface="Verdana"/>
              </a:rPr>
              <a:t>line introduced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and power gating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is helpful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to raise power headroom</a:t>
            </a:r>
            <a:r>
              <a:rPr lang="en-US" sz="1600" dirty="0" smtClean="0">
                <a:latin typeface="Verdana"/>
              </a:rPr>
              <a:t>, that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contributes also to higher turbo boost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frequencies.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latin typeface="Verdana"/>
              </a:rPr>
              <a:t>The Table below demonstrates this for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6-core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Sandy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Bridge-E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HEDT processor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78364"/>
              </p:ext>
            </p:extLst>
          </p:nvPr>
        </p:nvGraphicFramePr>
        <p:xfrm>
          <a:off x="85354" y="4095080"/>
          <a:ext cx="889713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0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8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88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88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i7-3970X</a:t>
                      </a:r>
                      <a:r>
                        <a:rPr lang="en-US" sz="1400" dirty="0">
                          <a:latin typeface="+mj-lt"/>
                        </a:rPr>
                        <a:t> (Sandy Bridge-E), base clock:</a:t>
                      </a:r>
                      <a:r>
                        <a:rPr lang="en-US" sz="1400" baseline="0" dirty="0">
                          <a:latin typeface="+mj-lt"/>
                        </a:rPr>
                        <a:t> 3.50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No of active cores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</a:rPr>
                        <a:t>1C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</a:rPr>
                        <a:t>2C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</a:rPr>
                        <a:t>3C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</a:rPr>
                        <a:t>4C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</a:rPr>
                        <a:t>5C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</a:rPr>
                        <a:t>6C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Multiplier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40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40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38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38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36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36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637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Bins (1 bin:</a:t>
                      </a:r>
                      <a:r>
                        <a:rPr lang="en-US" sz="1400" baseline="0" dirty="0">
                          <a:latin typeface="+mj-lt"/>
                        </a:rPr>
                        <a:t> 100 MHz)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+</a:t>
                      </a:r>
                      <a:r>
                        <a:rPr lang="en-US" sz="1400" dirty="0">
                          <a:latin typeface="+mj-lt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+</a:t>
                      </a:r>
                      <a:r>
                        <a:rPr lang="en-US" sz="1400" dirty="0">
                          <a:latin typeface="+mj-lt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+</a:t>
                      </a:r>
                      <a:r>
                        <a:rPr lang="en-US" sz="1400" dirty="0">
                          <a:latin typeface="+mj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+</a:t>
                      </a:r>
                      <a:r>
                        <a:rPr lang="en-US" sz="1400" dirty="0">
                          <a:latin typeface="+mj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+</a:t>
                      </a:r>
                      <a:r>
                        <a:rPr lang="en-US" sz="1400" dirty="0">
                          <a:latin typeface="+mj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+</a:t>
                      </a:r>
                      <a:r>
                        <a:rPr lang="en-US" sz="1400" dirty="0">
                          <a:latin typeface="+mj-lt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clock 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3.80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3.80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3.60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3.60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687" y="6105781"/>
            <a:ext cx="8820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Table:  </a:t>
            </a:r>
            <a:r>
              <a:rPr lang="en-US" sz="1600" dirty="0" smtClean="0"/>
              <a:t>Turbo multipliers of the 6-core Sandy Bridge-E processor i7-3970X [220]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2279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</a:t>
            </a:r>
            <a:r>
              <a:rPr lang="en-US" dirty="0" smtClean="0"/>
              <a:t>2. </a:t>
            </a:r>
            <a:r>
              <a:rPr lang="en-US" dirty="0"/>
              <a:t>gen. Turbo Boost technology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475" y="505888"/>
            <a:ext cx="786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the Turbo Boost 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681" y="5589240"/>
            <a:ext cx="7744684" cy="920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RATL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Running Average Thermal Limit 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 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effectively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Here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power (and frequency) is limited by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available cooling.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46125" y="953725"/>
            <a:ext cx="7876389" cy="4375110"/>
            <a:chOff x="746125" y="953725"/>
            <a:chExt cx="7876389" cy="4375110"/>
          </a:xfrm>
        </p:grpSpPr>
        <p:grpSp>
          <p:nvGrpSpPr>
            <p:cNvPr id="13" name="Group 12"/>
            <p:cNvGrpSpPr/>
            <p:nvPr/>
          </p:nvGrpSpPr>
          <p:grpSpPr>
            <a:xfrm>
              <a:off x="746125" y="953725"/>
              <a:ext cx="7876389" cy="4375110"/>
              <a:chOff x="746125" y="953725"/>
              <a:chExt cx="7876389" cy="437511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746125" y="953725"/>
                <a:ext cx="7876389" cy="4375110"/>
                <a:chOff x="746125" y="1133745"/>
                <a:chExt cx="7876389" cy="437511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85378" y="1223730"/>
                  <a:ext cx="7737136" cy="4275500"/>
                </a:xfrm>
                <a:prstGeom prst="rect">
                  <a:avLst/>
                </a:prstGeom>
              </p:spPr>
            </p:pic>
            <p:sp>
              <p:nvSpPr>
                <p:cNvPr id="7" name="Rectangle 6"/>
                <p:cNvSpPr/>
                <p:nvPr/>
              </p:nvSpPr>
              <p:spPr bwMode="auto">
                <a:xfrm>
                  <a:off x="746125" y="4968795"/>
                  <a:ext cx="1845655" cy="540060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 bwMode="auto">
                <a:xfrm>
                  <a:off x="746125" y="1133745"/>
                  <a:ext cx="922827" cy="225025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0" name="Straight Arrow Connector 9"/>
              <p:cNvCxnSpPr/>
              <p:nvPr/>
            </p:nvCxnSpPr>
            <p:spPr bwMode="auto">
              <a:xfrm flipV="1">
                <a:off x="4436985" y="1853825"/>
                <a:ext cx="675075" cy="18002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" name="TextBox 10"/>
              <p:cNvSpPr txBox="1"/>
              <p:nvPr/>
            </p:nvSpPr>
            <p:spPr>
              <a:xfrm>
                <a:off x="5157065" y="1628800"/>
                <a:ext cx="96532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Current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52909" y="4552713"/>
                <a:ext cx="952507" cy="223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50" dirty="0" smtClean="0">
                    <a:solidFill>
                      <a:schemeClr val="tx2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(Temperature)</a:t>
                </a: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 bwMode="auto">
            <a:xfrm flipV="1">
              <a:off x="4572000" y="3258105"/>
              <a:ext cx="0" cy="7560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2861810" y="3654025"/>
            <a:ext cx="465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TDP</a:t>
            </a:r>
            <a:endParaRPr lang="en-US" sz="11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14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</a:t>
            </a:r>
            <a:r>
              <a:rPr lang="en-US" dirty="0" smtClean="0"/>
              <a:t>2. </a:t>
            </a:r>
            <a:r>
              <a:rPr lang="en-US" dirty="0"/>
              <a:t>gen. Turbo Boost technology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475" y="505888"/>
            <a:ext cx="786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the Turbo Boost 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6330806"/>
            <a:ext cx="819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It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needed for running all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cores at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maximum turbo frequency (P0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nC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 </a:t>
            </a:r>
            <a:endParaRPr lang="en-US" sz="1600" b="1" dirty="0">
              <a:solidFill>
                <a:srgbClr val="2D2D8A"/>
              </a:solidFill>
              <a:latin typeface="Verdan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125" y="953725"/>
            <a:ext cx="7876389" cy="4375110"/>
            <a:chOff x="746125" y="113374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5378" y="1223730"/>
              <a:ext cx="7737136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96879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113374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 flipV="1">
            <a:off x="4436985" y="1853825"/>
            <a:ext cx="675075" cy="1800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157065" y="1628800"/>
            <a:ext cx="9653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1810" y="3654025"/>
            <a:ext cx="465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TDP</a:t>
            </a:r>
            <a:endParaRPr lang="en-US" sz="11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10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</a:t>
            </a:r>
            <a:r>
              <a:rPr lang="en-US" dirty="0" smtClean="0"/>
              <a:t>2. </a:t>
            </a:r>
            <a:r>
              <a:rPr lang="en-US" dirty="0"/>
              <a:t>gen. Turbo Boost technology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577" y="908720"/>
            <a:ext cx="90281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E</a:t>
            </a:r>
            <a:r>
              <a:rPr lang="en-US" sz="1600" dirty="0" smtClean="0">
                <a:latin typeface="+mj-lt"/>
              </a:rPr>
              <a:t>.g</a:t>
            </a:r>
            <a:r>
              <a:rPr lang="en-US" sz="1600" dirty="0">
                <a:latin typeface="+mj-lt"/>
              </a:rPr>
              <a:t>. for Intel’s Core i9-9900X HED </a:t>
            </a:r>
            <a:r>
              <a:rPr lang="en-US" sz="1600" dirty="0" smtClean="0">
                <a:latin typeface="+mj-lt"/>
              </a:rPr>
              <a:t>PL2 </a:t>
            </a:r>
            <a:r>
              <a:rPr lang="en-US" sz="1600" dirty="0">
                <a:latin typeface="+mj-lt"/>
              </a:rPr>
              <a:t>is 210 W for running all 8 cores at 4.7 </a:t>
            </a:r>
            <a:r>
              <a:rPr lang="en-US" sz="1600" dirty="0" smtClean="0">
                <a:latin typeface="+mj-lt"/>
              </a:rPr>
              <a:t>GHz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vs. the 95 W TDP needed </a:t>
            </a:r>
            <a:r>
              <a:rPr lang="en-US" sz="1600" dirty="0" smtClean="0">
                <a:latin typeface="+mj-lt"/>
              </a:rPr>
              <a:t>for </a:t>
            </a:r>
            <a:r>
              <a:rPr lang="en-US" sz="1600" dirty="0">
                <a:latin typeface="+mj-lt"/>
              </a:rPr>
              <a:t>running all cores at the base frequency of 3.6 GHz).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 smtClean="0">
                <a:latin typeface="+mj-lt"/>
              </a:rPr>
              <a:t>This </a:t>
            </a:r>
            <a:r>
              <a:rPr lang="en-US" sz="1600" dirty="0">
                <a:latin typeface="+mj-lt"/>
              </a:rPr>
              <a:t>however requires an appropriate cooling.</a:t>
            </a:r>
          </a:p>
          <a:p>
            <a:r>
              <a:rPr lang="en-US" sz="1600" dirty="0">
                <a:latin typeface="+mj-lt"/>
              </a:rPr>
              <a:t> </a:t>
            </a:r>
            <a:endParaRPr lang="en-US" sz="1600" dirty="0" smtClean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475" y="505888"/>
            <a:ext cx="8013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the Turbo Boost technology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-3 </a:t>
            </a:r>
          </a:p>
        </p:txBody>
      </p:sp>
    </p:spTree>
    <p:extLst>
      <p:ext uri="{BB962C8B-B14F-4D97-AF65-F5344CB8AC3E}">
        <p14:creationId xmlns:p14="http://schemas.microsoft.com/office/powerpoint/2010/main" val="42138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6.2.1 </a:t>
            </a:r>
            <a:r>
              <a:rPr lang="en-US" dirty="0"/>
              <a:t>Intel’s </a:t>
            </a:r>
            <a:r>
              <a:rPr lang="en-US" dirty="0" smtClean="0"/>
              <a:t>2. </a:t>
            </a:r>
            <a:r>
              <a:rPr lang="en-US" dirty="0"/>
              <a:t>gen. Turbo Boost technology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475" y="505888"/>
            <a:ext cx="8013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the Turbo Boost 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-4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589240"/>
            <a:ext cx="878477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limit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arising from the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attery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protection current limit</a:t>
            </a:r>
          </a:p>
          <a:p>
            <a:pPr lvl="0"/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TDC: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Thermal Design Current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i.e. the sustainable current that the processor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 is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capable of drawing indefinitely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 (Turbo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módhoz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igényelt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áram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125" y="953725"/>
            <a:ext cx="7876389" cy="4375110"/>
            <a:chOff x="746125" y="113374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5378" y="1223730"/>
              <a:ext cx="7737136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96879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113374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 flipV="1">
            <a:off x="4436985" y="1853825"/>
            <a:ext cx="675075" cy="1800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157065" y="1628800"/>
            <a:ext cx="9653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1810" y="3654025"/>
            <a:ext cx="465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TDP</a:t>
            </a:r>
            <a:endParaRPr lang="en-US" sz="11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456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376" y="508364"/>
            <a:ext cx="912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Inactive ACPI standard states referenced in the Energy Star initiative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181</a:t>
            </a:r>
            <a:r>
              <a:rPr lang="en-US" dirty="0" smtClean="0">
                <a:latin typeface="+mj-lt"/>
              </a:rPr>
              <a:t>]</a:t>
            </a:r>
            <a:endParaRPr lang="en-US" dirty="0"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(17)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7067" y="915978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Gi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678" y="3007140"/>
            <a:ext cx="29482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Ci: Idle states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C1…C3 given in ACPI 1.0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73347" y="20692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Pi: Performance states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6535" y="6354325"/>
            <a:ext cx="286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S3-S5: System Sleep states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34014" y="1114915"/>
            <a:ext cx="5973659" cy="5779470"/>
            <a:chOff x="3134014" y="1114915"/>
            <a:chExt cx="5973659" cy="57794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75022"/>
            <a:stretch/>
          </p:blipFill>
          <p:spPr>
            <a:xfrm>
              <a:off x="3143746" y="1114915"/>
              <a:ext cx="5836272" cy="1727433"/>
            </a:xfrm>
            <a:prstGeom prst="rect">
              <a:avLst/>
            </a:prstGeom>
          </p:spPr>
        </p:pic>
        <p:sp>
          <p:nvSpPr>
            <p:cNvPr id="5" name="Left Brace 4"/>
            <p:cNvSpPr/>
            <p:nvPr/>
          </p:nvSpPr>
          <p:spPr bwMode="auto">
            <a:xfrm>
              <a:off x="3579975" y="2986123"/>
              <a:ext cx="145598" cy="1035058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" name="Left Brace 10"/>
            <p:cNvSpPr/>
            <p:nvPr/>
          </p:nvSpPr>
          <p:spPr bwMode="auto">
            <a:xfrm>
              <a:off x="3579975" y="2075554"/>
              <a:ext cx="145598" cy="690038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718990" y="6491975"/>
              <a:ext cx="381981" cy="40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*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t="60320" b="4009"/>
            <a:stretch/>
          </p:blipFill>
          <p:spPr>
            <a:xfrm>
              <a:off x="3134014" y="4305193"/>
              <a:ext cx="5836272" cy="2466979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5033254" y="2968107"/>
              <a:ext cx="4074419" cy="1211538"/>
              <a:chOff x="5178688" y="2311986"/>
              <a:chExt cx="3713791" cy="115770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5178688" y="2311986"/>
                <a:ext cx="3713791" cy="1157706"/>
                <a:chOff x="5178688" y="2311986"/>
                <a:chExt cx="3713791" cy="1157706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5178688" y="2311986"/>
                  <a:ext cx="3713791" cy="1157706"/>
                  <a:chOff x="3986935" y="3079293"/>
                  <a:chExt cx="3398756" cy="1474833"/>
                </a:xfrm>
              </p:grpSpPr>
              <p:pic>
                <p:nvPicPr>
                  <p:cNvPr id="26" name="Picture 25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23328" t="61054" b="33535"/>
                  <a:stretch/>
                </p:blipFill>
                <p:spPr>
                  <a:xfrm>
                    <a:off x="3986935" y="4149080"/>
                    <a:ext cx="3395490" cy="405046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23254" t="25251" b="64164"/>
                  <a:stretch/>
                </p:blipFill>
                <p:spPr>
                  <a:xfrm>
                    <a:off x="3986935" y="3079293"/>
                    <a:ext cx="3398756" cy="792330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59464" t="62215" r="7844" b="36004"/>
                  <a:stretch/>
                </p:blipFill>
                <p:spPr>
                  <a:xfrm>
                    <a:off x="4036573" y="4253249"/>
                    <a:ext cx="1447800" cy="133350"/>
                  </a:xfrm>
                  <a:prstGeom prst="rect">
                    <a:avLst/>
                  </a:prstGeom>
                </p:spPr>
              </p:pic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991966" y="4149889"/>
                    <a:ext cx="334775" cy="3332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Cn</a:t>
                    </a:r>
                    <a:endPara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59464" t="26688" r="7844" b="70210"/>
                  <a:stretch/>
                </p:blipFill>
                <p:spPr>
                  <a:xfrm>
                    <a:off x="4053885" y="3173113"/>
                    <a:ext cx="1447800" cy="232229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82119" t="31535" r="7844" b="65557"/>
                  <a:stretch/>
                </p:blipFill>
                <p:spPr>
                  <a:xfrm>
                    <a:off x="4062331" y="3536479"/>
                    <a:ext cx="3014431" cy="200519"/>
                  </a:xfrm>
                  <a:prstGeom prst="rect">
                    <a:avLst/>
                  </a:prstGeom>
                </p:spPr>
              </p:pic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002324" y="3508020"/>
                    <a:ext cx="327439" cy="3332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C2</a:t>
                    </a:r>
                    <a:endParaRPr 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4010393" y="3126293"/>
                    <a:ext cx="327439" cy="3332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C1</a:t>
                    </a:r>
                    <a:endParaRPr lang="en-US" sz="1100" dirty="0">
                      <a:latin typeface="Verdana" panose="020B0604030504040204" pitchFamily="34" charset="0"/>
                      <a:ea typeface="Verdana" panose="020B060403050404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" name="Rectangle 1"/>
                <p:cNvSpPr/>
                <p:nvPr/>
              </p:nvSpPr>
              <p:spPr bwMode="auto">
                <a:xfrm>
                  <a:off x="5204320" y="3100397"/>
                  <a:ext cx="3610018" cy="73556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latin typeface="Verdana" pitchFamily="34" charset="0"/>
                  </a:endParaRPr>
                </a:p>
              </p:txBody>
            </p:sp>
          </p:grpSp>
          <p:cxnSp>
            <p:nvCxnSpPr>
              <p:cNvPr id="36" name="Straight Connector 35"/>
              <p:cNvCxnSpPr/>
              <p:nvPr/>
            </p:nvCxnSpPr>
            <p:spPr bwMode="auto">
              <a:xfrm>
                <a:off x="5639732" y="2950574"/>
                <a:ext cx="1" cy="219089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9" name="Rectangle 38"/>
              <p:cNvSpPr/>
              <p:nvPr/>
            </p:nvSpPr>
            <p:spPr bwMode="auto">
              <a:xfrm>
                <a:off x="5261073" y="2910136"/>
                <a:ext cx="3496392" cy="45719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2"/>
            <a:srcRect l="11695" t="9733" r="85187" b="62548"/>
            <a:stretch/>
          </p:blipFill>
          <p:spPr>
            <a:xfrm>
              <a:off x="3827971" y="2500653"/>
              <a:ext cx="181680" cy="191343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2"/>
            <a:srcRect l="10915" t="30522" r="84407" b="65320"/>
            <a:stretch/>
          </p:blipFill>
          <p:spPr>
            <a:xfrm>
              <a:off x="4649990" y="3488836"/>
              <a:ext cx="296251" cy="31200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2"/>
            <a:srcRect l="27289" t="18049" r="67138" b="67317"/>
            <a:stretch/>
          </p:blipFill>
          <p:spPr>
            <a:xfrm>
              <a:off x="4743708" y="2417191"/>
              <a:ext cx="356878" cy="114402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27289" t="31760" r="67897" b="64569"/>
            <a:stretch/>
          </p:blipFill>
          <p:spPr>
            <a:xfrm>
              <a:off x="4754736" y="3758449"/>
              <a:ext cx="295413" cy="259848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 bwMode="auto">
            <a:xfrm>
              <a:off x="4797430" y="1750633"/>
              <a:ext cx="93718" cy="2263183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851567" y="1753604"/>
              <a:ext cx="11620" cy="2244828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08051" y="1753604"/>
              <a:ext cx="110352" cy="228842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12974" y="1757446"/>
              <a:ext cx="181998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ounded Rectangle 7"/>
            <p:cNvSpPr/>
            <p:nvPr/>
          </p:nvSpPr>
          <p:spPr bwMode="auto">
            <a:xfrm>
              <a:off x="3446874" y="2826474"/>
              <a:ext cx="5656883" cy="3484287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3761" y="4059070"/>
            <a:ext cx="3561873" cy="2236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G1: OS-initiated, system context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saved, no rebooting needed.</a:t>
            </a:r>
          </a:p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G2/Soft off: OS-initiated shut down.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Power supply remains on,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system context is not saved,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the system must be restarted.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G3/Mechanical off: Entered by 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activating a mechanical switch.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T</a:t>
            </a:r>
            <a:r>
              <a:rPr lang="en-US" sz="1400" dirty="0" smtClean="0">
                <a:solidFill>
                  <a:srgbClr val="000000"/>
                </a:solidFill>
              </a:rPr>
              <a:t>he </a:t>
            </a:r>
            <a:r>
              <a:rPr lang="en-US" sz="1400" dirty="0">
                <a:solidFill>
                  <a:srgbClr val="000000"/>
                </a:solidFill>
              </a:rPr>
              <a:t>system must be </a:t>
            </a:r>
            <a:r>
              <a:rPr lang="en-US" sz="1400" dirty="0" smtClean="0">
                <a:solidFill>
                  <a:srgbClr val="000000"/>
                </a:solidFill>
              </a:rPr>
              <a:t>restarted.</a:t>
            </a:r>
            <a:endParaRPr lang="en-US" sz="1400" dirty="0" smtClean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678" y="123101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G0: Working state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8416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5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Text Box 6"/>
          <p:cNvSpPr txBox="1">
            <a:spLocks noChangeArrowheads="1"/>
          </p:cNvSpPr>
          <p:nvPr/>
        </p:nvSpPr>
        <p:spPr bwMode="auto">
          <a:xfrm>
            <a:off x="123079" y="508217"/>
            <a:ext cx="90869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Intelligent power sharing between the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CPU cores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the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 graphics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(PG) 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dirty="0" smtClean="0">
                <a:solidFill>
                  <a:srgbClr val="000000"/>
                </a:solidFill>
                <a:cs typeface="Arial" charset="0"/>
              </a:rPr>
              <a:t>22</a:t>
            </a:r>
            <a:r>
              <a:rPr kumimoji="0" lang="en-US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 smtClean="0">
                <a:latin typeface="Verdana" pitchFamily="34" charset="0"/>
                <a:cs typeface="Arial" charset="0"/>
              </a:rPr>
              <a:t>6.</a:t>
            </a:r>
            <a:r>
              <a:rPr lang="en-US" altLang="en-US" dirty="0" smtClean="0">
                <a:latin typeface="Verdana" pitchFamily="34" charset="0"/>
                <a:cs typeface="Arial" charset="0"/>
              </a:rPr>
              <a:t>6.2.2 </a:t>
            </a:r>
            <a:r>
              <a:rPr lang="en-US" altLang="en-US" dirty="0">
                <a:latin typeface="Verdana" pitchFamily="34" charset="0"/>
                <a:cs typeface="Arial" charset="0"/>
              </a:rPr>
              <a:t>Intel’s 2. gen. Turbo Boost technology </a:t>
            </a:r>
            <a:r>
              <a:rPr lang="en-US" altLang="en-US" dirty="0" smtClean="0">
                <a:latin typeface="Verdana" pitchFamily="34" charset="0"/>
                <a:cs typeface="Arial" charset="0"/>
              </a:rPr>
              <a:t>(7)</a:t>
            </a: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69"/>
          <a:stretch/>
        </p:blipFill>
        <p:spPr bwMode="auto">
          <a:xfrm>
            <a:off x="1107753" y="1313765"/>
            <a:ext cx="6929632" cy="105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7163" y="6333065"/>
            <a:ext cx="4997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sharing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CPU and GPU [2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7713" y="2627763"/>
            <a:ext cx="7648575" cy="3501361"/>
            <a:chOff x="747713" y="2559013"/>
            <a:chExt cx="7648575" cy="35013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19"/>
            <a:stretch/>
          </p:blipFill>
          <p:spPr bwMode="auto">
            <a:xfrm>
              <a:off x="747713" y="2559013"/>
              <a:ext cx="7648575" cy="350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46" r="86193" b="5727"/>
            <a:stretch/>
          </p:blipFill>
          <p:spPr bwMode="auto">
            <a:xfrm>
              <a:off x="747713" y="5761974"/>
              <a:ext cx="1056035" cy="29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382090" y="3947800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(CPU =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 PG)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577" y="3317730"/>
            <a:ext cx="4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302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9880" r="13971" b="5000"/>
          <a:stretch/>
        </p:blipFill>
        <p:spPr bwMode="auto">
          <a:xfrm>
            <a:off x="433388" y="1133745"/>
            <a:ext cx="8531225" cy="572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26291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62947" y="1635691"/>
            <a:ext cx="69281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WSM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574895" y="1314544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22225" y="1643042"/>
            <a:ext cx="66717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 smtClean="0">
                <a:latin typeface="Verdana" pitchFamily="34" charset="0"/>
                <a:cs typeface="Arial" charset="0"/>
              </a:rPr>
              <a:t>6.</a:t>
            </a:r>
            <a:r>
              <a:rPr lang="en-US" altLang="en-US" dirty="0" smtClean="0">
                <a:latin typeface="Verdana" pitchFamily="34" charset="0"/>
                <a:cs typeface="Arial" charset="0"/>
              </a:rPr>
              <a:t>6.2.2 </a:t>
            </a:r>
            <a:r>
              <a:rPr lang="en-US" altLang="en-US" dirty="0">
                <a:latin typeface="Verdana" pitchFamily="34" charset="0"/>
                <a:cs typeface="Arial" charset="0"/>
              </a:rPr>
              <a:t>Intel’s 2. gen. Turbo Boost technology </a:t>
            </a:r>
            <a:r>
              <a:rPr lang="en-US" altLang="en-US" dirty="0" smtClean="0">
                <a:latin typeface="Verdana" pitchFamily="34" charset="0"/>
                <a:cs typeface="Arial" charset="0"/>
              </a:rPr>
              <a:t>(8)</a:t>
            </a: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771800" y="1178749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444065" y="1098067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2" t="19880" r="55908" b="76577"/>
          <a:stretch/>
        </p:blipFill>
        <p:spPr bwMode="auto">
          <a:xfrm>
            <a:off x="1511300" y="1133745"/>
            <a:ext cx="5310950" cy="8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07508" y="1574394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Penryn/M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33736" y="1486054"/>
            <a:ext cx="21579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Nehalem/M (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Clarksfield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Nehalem/D (Lynnfield)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52847" y="1481698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/M (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Arrandale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/D (Clarkdale)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27015" y="1216024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4832" y="1138409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3457" y="1202577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77180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84203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1466655" y="6463585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M: Mobile   D: Desktop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577" y="506795"/>
            <a:ext cx="895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Key features of Intel’s Turbo Boost techniques in subsequent families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208</a:t>
            </a:r>
            <a:r>
              <a:rPr lang="en-US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156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3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6.2.3 Intel’s 3. gen. Turbo boost technology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8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 smtClean="0"/>
              <a:t>6.6.2.3 </a:t>
            </a:r>
            <a:r>
              <a:rPr lang="hu-HU" altLang="hu-HU" kern="1200" dirty="0"/>
              <a:t>Intel’s 3. gen. Turbo Boost technology </a:t>
            </a:r>
            <a:r>
              <a:rPr lang="en-US" altLang="hu-HU" kern="1200" dirty="0" smtClean="0"/>
              <a:t>(1)</a:t>
            </a:r>
            <a:endParaRPr lang="en-US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25883" y="503675"/>
            <a:ext cx="927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6.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6.2.3 Intel’s 3. gen.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Turbo Boost technology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294888"/>
            <a:ext cx="894988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It is an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enhancement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to the Turbo Boost 2.0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technology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aims 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raising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single thread performance.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the Turbo Boost 2.0 technology the OS allocates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cores to threads without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 making any distinction among the cores. 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By contrast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in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the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Turbo Boost 3.0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technology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OS is aware of the fastest 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  core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single threaded applications it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allocates the fastest core to the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thread to be executed</a:t>
            </a:r>
            <a:r>
              <a:rPr lang="en-US" sz="1600" dirty="0" smtClean="0">
                <a:latin typeface="+mj-lt"/>
              </a:rPr>
              <a:t> in order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to raise single thread performance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.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To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achieve this,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Intel determines the max. clock speeds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of all cores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hu-HU" sz="1600" dirty="0" smtClean="0">
                <a:solidFill>
                  <a:srgbClr val="000000"/>
                </a:solidFill>
              </a:rPr>
              <a:t>during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</a:t>
            </a:r>
            <a:r>
              <a:rPr lang="hu-HU" sz="1600" dirty="0" smtClean="0">
                <a:solidFill>
                  <a:srgbClr val="000000"/>
                </a:solidFill>
              </a:rPr>
              <a:t> </a:t>
            </a:r>
            <a:r>
              <a:rPr lang="hu-HU" sz="1600" dirty="0">
                <a:solidFill>
                  <a:srgbClr val="000000"/>
                </a:solidFill>
              </a:rPr>
              <a:t>processor testing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and arrranges the cores into a list according to their max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clock speed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as seen in the next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Figure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where core 9 is the highest speed core.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363" y="908720"/>
            <a:ext cx="884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is designated also as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3.0 </a:t>
            </a:r>
            <a:r>
              <a:rPr lang="en-US" sz="1600" dirty="0">
                <a:latin typeface="+mj-lt"/>
              </a:rPr>
              <a:t>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Max 3.0 </a:t>
            </a:r>
            <a:r>
              <a:rPr lang="en-US" sz="1600" dirty="0" smtClean="0">
                <a:latin typeface="+mj-lt"/>
              </a:rPr>
              <a:t>Technology. 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224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 smtClean="0"/>
              <a:t>6.6.2.3 </a:t>
            </a:r>
            <a:r>
              <a:rPr lang="hu-HU" altLang="hu-HU" kern="1200" dirty="0"/>
              <a:t>Intel’s 3. gen. Turbo Boost technology </a:t>
            </a:r>
            <a:r>
              <a:rPr lang="en-US" altLang="hu-HU" kern="1200" dirty="0" smtClean="0"/>
              <a:t>(2)</a:t>
            </a:r>
            <a:endParaRPr lang="en-US" kern="1200" dirty="0"/>
          </a:p>
        </p:txBody>
      </p:sp>
      <p:pic>
        <p:nvPicPr>
          <p:cNvPr id="2052" name="Picture 4" descr="http://images.anandtech.com/doci/10337/TB3.png?_ga=1.193084202.62312285.14646585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313765"/>
            <a:ext cx="6795755" cy="48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194" y="508364"/>
            <a:ext cx="769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core speed list used in the Turbo Boost 3.0 </a:t>
            </a:r>
            <a:r>
              <a:rPr kumimoji="0" lang="hu-HU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[225]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 smtClean="0"/>
              <a:t>6.6.2.3 </a:t>
            </a:r>
            <a:r>
              <a:rPr lang="hu-HU" altLang="hu-HU" kern="1200" dirty="0"/>
              <a:t>Intel’s 3. gen. Turbo Boost technology </a:t>
            </a:r>
            <a:r>
              <a:rPr lang="en-US" altLang="hu-HU" kern="1200" dirty="0" smtClean="0"/>
              <a:t>(3)</a:t>
            </a:r>
            <a:endParaRPr lang="en-US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16505" y="508364"/>
            <a:ext cx="575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Intel’s 3. gen.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Turbo Boost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te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chnology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[225]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-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2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53725"/>
            <a:ext cx="885210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core list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written into the processor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(presumable into an MSR) and is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available to the OS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threaded applications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looks then for the fastest core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(called also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the favored core)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allocates it to the thread to be executed.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claims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3.0 can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the performance of single-threaded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applications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-E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HEDT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line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up to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as seen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next Table.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2577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 smtClean="0"/>
              <a:t>6.6.2.3 </a:t>
            </a:r>
            <a:r>
              <a:rPr lang="hu-HU" altLang="hu-HU" kern="1200" dirty="0"/>
              <a:t>Intel’s 3. gen. Turbo Boost technology </a:t>
            </a:r>
            <a:r>
              <a:rPr lang="en-US" altLang="hu-HU" kern="1200" dirty="0" smtClean="0"/>
              <a:t>(4)</a:t>
            </a:r>
            <a:endParaRPr lang="en-US" kern="1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13105"/>
              </p:ext>
            </p:extLst>
          </p:nvPr>
        </p:nvGraphicFramePr>
        <p:xfrm>
          <a:off x="116505" y="1268760"/>
          <a:ext cx="8928492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177">
                  <a:extLst>
                    <a:ext uri="{9D8B030D-6E8A-4147-A177-3AD203B41FA5}">
                      <a16:colId xmlns:a16="http://schemas.microsoft.com/office/drawing/2014/main" val="3907110849"/>
                    </a:ext>
                  </a:extLst>
                </a:gridCol>
                <a:gridCol w="1665185">
                  <a:extLst>
                    <a:ext uri="{9D8B030D-6E8A-4147-A177-3AD203B41FA5}">
                      <a16:colId xmlns:a16="http://schemas.microsoft.com/office/drawing/2014/main" val="3566021133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1450145461"/>
                    </a:ext>
                  </a:extLst>
                </a:gridCol>
                <a:gridCol w="2025225">
                  <a:extLst>
                    <a:ext uri="{9D8B030D-6E8A-4147-A177-3AD203B41FA5}">
                      <a16:colId xmlns:a16="http://schemas.microsoft.com/office/drawing/2014/main" val="3092604586"/>
                    </a:ext>
                  </a:extLst>
                </a:gridCol>
                <a:gridCol w="2006715">
                  <a:extLst>
                    <a:ext uri="{9D8B030D-6E8A-4147-A177-3AD203B41FA5}">
                      <a16:colId xmlns:a16="http://schemas.microsoft.com/office/drawing/2014/main" val="2348653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Cores/threads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Base clock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(all cores)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Turbo 2.0  core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(single core)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Turbo 3.0 clock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(single core)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22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I7-6950X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10/20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3.0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3.5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4.0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626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I7-6900K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8/16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3.2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3.7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4.0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983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I7-6850K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3.6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4.0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404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I7-6800K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3.4</a:t>
                      </a:r>
                      <a:r>
                        <a:rPr lang="en-US" sz="1400" baseline="0" dirty="0" smtClean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070953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1194" y="508364"/>
            <a:ext cx="8928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Turbo 2.0 and Turbo 3.0 frequencies of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 models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227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24311" y="3761292"/>
            <a:ext cx="51625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Remarks to the Turbo Boost Max 3.0 technology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299122" y="4104075"/>
            <a:ext cx="8878969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 practice, motherboard manufacturers often didn't support it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or they do disable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Arial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it in the BIOS by default.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 users intend to make use of it they have to install the drivers and the BIOS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Arial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as well.</a:t>
            </a:r>
          </a:p>
        </p:txBody>
      </p:sp>
    </p:spTree>
    <p:extLst>
      <p:ext uri="{BB962C8B-B14F-4D97-AF65-F5344CB8AC3E}">
        <p14:creationId xmlns:p14="http://schemas.microsoft.com/office/powerpoint/2010/main" val="44456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kern="1200" dirty="0"/>
              <a:t>6.6.2.3 Intel’s 3. gen. Turbo Boost technology </a:t>
            </a:r>
            <a:r>
              <a:rPr lang="en-US" altLang="hu-HU" kern="1200" dirty="0" smtClean="0"/>
              <a:t>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505" y="508364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Intel’s 3. gen.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Turbo Boost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te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chnology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[225] 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-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3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08720"/>
            <a:ext cx="880696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Intel’s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Turbo Boost Max Technology 3.0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available only on select Intel processors</a:t>
            </a:r>
            <a:r>
              <a:rPr lang="en-US" sz="1600" baseline="30000" dirty="0">
                <a:solidFill>
                  <a:srgbClr val="0070C0"/>
                </a:solidFill>
                <a:latin typeface="Verdana"/>
              </a:rPr>
              <a:t>1</a:t>
            </a:r>
            <a:r>
              <a:rPr lang="en-US" sz="1600" baseline="-25000" dirty="0">
                <a:solidFill>
                  <a:srgbClr val="0070C0"/>
                </a:solidFill>
                <a:latin typeface="Verdana"/>
              </a:rPr>
              <a:t>,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typically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on the X-series HEDT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lines and needs </a:t>
            </a:r>
            <a:r>
              <a:rPr lang="en-US" dirty="0">
                <a:solidFill>
                  <a:srgbClr val="0070C0"/>
                </a:solidFill>
              </a:rPr>
              <a:t>Windows 10 x64 – RS5 </a:t>
            </a:r>
            <a:r>
              <a:rPr lang="en-US" dirty="0">
                <a:solidFill>
                  <a:srgbClr val="000000"/>
                </a:solidFill>
              </a:rPr>
              <a:t>Edition</a:t>
            </a:r>
          </a:p>
          <a:p>
            <a:pPr lvl="0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   </a:t>
            </a:r>
            <a:r>
              <a:rPr lang="en-US" dirty="0" smtClean="0">
                <a:solidFill>
                  <a:srgbClr val="000000"/>
                </a:solidFill>
              </a:rPr>
              <a:t> or </a:t>
            </a:r>
            <a:r>
              <a:rPr lang="en-US" dirty="0">
                <a:solidFill>
                  <a:srgbClr val="000000"/>
                </a:solidFill>
              </a:rPr>
              <a:t>later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1905" y="5679250"/>
            <a:ext cx="7805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Intel Core </a:t>
            </a:r>
            <a:r>
              <a:rPr lang="en-US" sz="1400" dirty="0">
                <a:latin typeface="+mj-lt"/>
              </a:rPr>
              <a:t>i7-69xx/68xx Processor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Intel Core </a:t>
            </a:r>
            <a:r>
              <a:rPr lang="en-US" sz="1400" dirty="0">
                <a:latin typeface="+mj-lt"/>
              </a:rPr>
              <a:t>i9-7900X/i9-7920X/i9-7940X/i9-7960X/i9-7980XE/i7-7820X/i7-9800X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Intel Core </a:t>
            </a:r>
            <a:r>
              <a:rPr lang="en-US" sz="1400" dirty="0">
                <a:latin typeface="+mj-lt"/>
              </a:rPr>
              <a:t>i9-9820X/i9-99x0XE/i9-99x0X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Intel Xeon </a:t>
            </a:r>
            <a:r>
              <a:rPr lang="en-US" sz="1400" dirty="0">
                <a:latin typeface="+mj-lt"/>
              </a:rPr>
              <a:t>Processor E5-1600 v4 Product Family (single-socket only)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505" y="5409220"/>
            <a:ext cx="5808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+mj-lt"/>
              </a:rPr>
              <a:t>1</a:t>
            </a:r>
            <a:r>
              <a:rPr lang="en-US" sz="1400" dirty="0" smtClean="0">
                <a:latin typeface="+mj-lt"/>
              </a:rPr>
              <a:t>Intel processors supporting Turbo Boost 3.0 (stand 07/2019)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1375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3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Further evolution of Intel’s Turbo Boost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technology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30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Further evolution of Intel’s Turbo Boost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technology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888" y="514047"/>
            <a:ext cx="7166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6.6.2.4 Further evolution of Intel’s Turbo Boost technology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888" y="863715"/>
            <a:ext cx="9068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There are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two recent developments </a:t>
            </a:r>
            <a:r>
              <a:rPr lang="en-US" sz="1600" dirty="0" smtClean="0">
                <a:latin typeface="+mj-lt"/>
              </a:rPr>
              <a:t>of Intel’s Turbo Boost technology to be </a:t>
            </a:r>
            <a:r>
              <a:rPr lang="en-US" sz="1600" dirty="0" smtClean="0">
                <a:latin typeface="+mj-lt"/>
              </a:rPr>
              <a:t>discussed,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revealed along with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Tiger Lake line </a:t>
            </a:r>
            <a:r>
              <a:rPr lang="en-US" sz="1600" dirty="0" smtClean="0">
                <a:latin typeface="+mj-lt"/>
              </a:rPr>
              <a:t>(09/2020).</a:t>
            </a:r>
            <a:endParaRPr lang="en-US" sz="1600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515" y="1484742"/>
            <a:ext cx="7280968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a) Increasing the power level consumed in Intel’s Turbo Power mode</a:t>
            </a:r>
          </a:p>
          <a:p>
            <a:r>
              <a:rPr lang="en-US" sz="1600" dirty="0" smtClean="0">
                <a:latin typeface="+mj-lt"/>
              </a:rPr>
              <a:t>b) Redesigned power control system</a:t>
            </a:r>
          </a:p>
        </p:txBody>
      </p:sp>
    </p:spTree>
    <p:extLst>
      <p:ext uri="{BB962C8B-B14F-4D97-AF65-F5344CB8AC3E}">
        <p14:creationId xmlns:p14="http://schemas.microsoft.com/office/powerpoint/2010/main" val="27657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(18)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508364"/>
            <a:ext cx="76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Remark: The formula for calculating the TEC figure for laptops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in the 5. version of the Energy Star initiative</a:t>
            </a:r>
            <a:r>
              <a:rPr lang="hu-HU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180</a:t>
            </a:r>
            <a:r>
              <a:rPr lang="en-US" dirty="0" smtClean="0">
                <a:latin typeface="+mj-lt"/>
              </a:rPr>
              <a:t>]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224" y="1538790"/>
            <a:ext cx="857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TEC = (8760/1000</a:t>
            </a:r>
            <a:r>
              <a:rPr lang="en-US" sz="1600" dirty="0">
                <a:latin typeface="+mj-lt"/>
              </a:rPr>
              <a:t>) * (</a:t>
            </a:r>
            <a:r>
              <a:rPr lang="en-US" sz="1600" dirty="0" err="1">
                <a:latin typeface="+mj-lt"/>
              </a:rPr>
              <a:t>Poff</a:t>
            </a:r>
            <a:r>
              <a:rPr lang="en-US" sz="1600" dirty="0">
                <a:latin typeface="+mj-lt"/>
              </a:rPr>
              <a:t> * 60% + </a:t>
            </a:r>
            <a:r>
              <a:rPr lang="en-US" sz="1600" dirty="0" err="1">
                <a:latin typeface="+mj-lt"/>
              </a:rPr>
              <a:t>Psleep</a:t>
            </a:r>
            <a:r>
              <a:rPr lang="en-US" sz="1600" dirty="0">
                <a:latin typeface="+mj-lt"/>
              </a:rPr>
              <a:t> * 10% + </a:t>
            </a:r>
            <a:r>
              <a:rPr lang="en-US" sz="1600" dirty="0" err="1">
                <a:latin typeface="+mj-lt"/>
              </a:rPr>
              <a:t>Pidle</a:t>
            </a:r>
            <a:r>
              <a:rPr lang="en-US" sz="1600" dirty="0">
                <a:latin typeface="+mj-lt"/>
              </a:rPr>
              <a:t> * 30</a:t>
            </a:r>
            <a:r>
              <a:rPr lang="en-US" sz="1600" dirty="0" smtClean="0">
                <a:latin typeface="+mj-lt"/>
              </a:rPr>
              <a:t>%)  [</a:t>
            </a:r>
            <a:r>
              <a:rPr lang="en-US" sz="1600" dirty="0" err="1" smtClean="0">
                <a:latin typeface="+mj-lt"/>
              </a:rPr>
              <a:t>kWhours</a:t>
            </a:r>
            <a:r>
              <a:rPr lang="en-US" sz="1600" dirty="0" smtClean="0">
                <a:latin typeface="+mj-lt"/>
              </a:rPr>
              <a:t>]</a:t>
            </a:r>
            <a:endParaRPr lang="en-US" sz="1200" dirty="0" smtClean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261" y="1178750"/>
            <a:ext cx="7523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For example the formula for calculating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TEC figure for laptops </a:t>
            </a:r>
            <a:r>
              <a:rPr lang="en-US" sz="1600" dirty="0" smtClean="0">
                <a:latin typeface="+mj-lt"/>
              </a:rPr>
              <a:t>is: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1938" y="2798930"/>
            <a:ext cx="8730632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Verdana" panose="020B0604030504040204" pitchFamily="34" charset="0"/>
              </a:rPr>
              <a:t>Poff</a:t>
            </a:r>
            <a:r>
              <a:rPr lang="en-US" sz="1600" dirty="0" smtClean="0">
                <a:latin typeface="Verdana" panose="020B0604030504040204" pitchFamily="34" charset="0"/>
              </a:rPr>
              <a:t>:    It relates to the Off-state, i.e. </a:t>
            </a:r>
            <a:r>
              <a:rPr lang="en-US" sz="1600" dirty="0">
                <a:latin typeface="Verdana" panose="020B0604030504040204" pitchFamily="34" charset="0"/>
              </a:rPr>
              <a:t>to </a:t>
            </a:r>
            <a:r>
              <a:rPr lang="en-US" sz="1600" dirty="0" smtClean="0">
                <a:latin typeface="Verdana" panose="020B0604030504040204" pitchFamily="34" charset="0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ACPI S4 </a:t>
            </a:r>
            <a:r>
              <a:rPr lang="en-US" sz="1600" dirty="0" smtClean="0">
                <a:latin typeface="Verdana" panose="020B0604030504040204" pitchFamily="34" charset="0"/>
              </a:rPr>
              <a:t>(Hibernate -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</a:rPr>
              <a:t>            Suspend to disk or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S5</a:t>
            </a:r>
            <a:r>
              <a:rPr lang="en-US" sz="1600" dirty="0">
                <a:latin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</a:rPr>
              <a:t>(Soft off) states</a:t>
            </a:r>
            <a:r>
              <a:rPr lang="en-US" sz="1600" dirty="0">
                <a:latin typeface="Verdana" panose="020B0604030504040204" pitchFamily="34" charset="0"/>
              </a:rPr>
              <a:t>, where applicable.</a:t>
            </a:r>
          </a:p>
          <a:p>
            <a:r>
              <a:rPr lang="en-US" sz="1600" dirty="0" err="1" smtClean="0">
                <a:latin typeface="Verdana" panose="020B0604030504040204" pitchFamily="34" charset="0"/>
              </a:rPr>
              <a:t>Psleep</a:t>
            </a:r>
            <a:r>
              <a:rPr lang="en-US" sz="1600" dirty="0" smtClean="0">
                <a:latin typeface="Verdana" panose="020B0604030504040204" pitchFamily="34" charset="0"/>
              </a:rPr>
              <a:t>: It relates to the Sleep state, i.e. to the ACPI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S3</a:t>
            </a:r>
            <a:r>
              <a:rPr lang="en-US" sz="1600" dirty="0" smtClean="0">
                <a:latin typeface="Verdana" panose="020B0604030504040204" pitchFamily="34" charset="0"/>
              </a:rPr>
              <a:t> state (Sleep - 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latin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</a:rPr>
              <a:t>            Suspend to RAM state).</a:t>
            </a:r>
          </a:p>
          <a:p>
            <a:r>
              <a:rPr lang="en-US" sz="1600" dirty="0" err="1" smtClean="0">
                <a:latin typeface="Verdana" panose="020B0604030504040204" pitchFamily="34" charset="0"/>
              </a:rPr>
              <a:t>Pidle</a:t>
            </a:r>
            <a:r>
              <a:rPr lang="en-US" sz="1600" dirty="0" smtClean="0">
                <a:latin typeface="Verdana" panose="020B0604030504040204" pitchFamily="34" charset="0"/>
              </a:rPr>
              <a:t>:   It relates to the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Ci Idle states</a:t>
            </a:r>
            <a:r>
              <a:rPr lang="en-US" sz="1600" dirty="0" smtClean="0">
                <a:latin typeface="Verdana" panose="020B0604030504040204" pitchFamily="34" charset="0"/>
              </a:rPr>
              <a:t>, i.e. to states when activity </a:t>
            </a:r>
            <a:r>
              <a:rPr lang="en-US" sz="1600" dirty="0">
                <a:latin typeface="Verdana" panose="020B0604030504040204" pitchFamily="34" charset="0"/>
              </a:rPr>
              <a:t>is limited </a:t>
            </a:r>
            <a:r>
              <a:rPr lang="en-US" sz="1600" dirty="0" smtClean="0">
                <a:latin typeface="Verdana" panose="020B0604030504040204" pitchFamily="34" charset="0"/>
              </a:rPr>
              <a:t>to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</a:t>
            </a:r>
            <a:r>
              <a:rPr lang="en-US" sz="1600" dirty="0" smtClean="0">
                <a:latin typeface="Verdana" panose="020B0604030504040204" pitchFamily="34" charset="0"/>
              </a:rPr>
              <a:t>            basic applications </a:t>
            </a:r>
            <a:r>
              <a:rPr lang="en-US" sz="1600" dirty="0">
                <a:latin typeface="Verdana" panose="020B0604030504040204" pitchFamily="34" charset="0"/>
              </a:rPr>
              <a:t>that the </a:t>
            </a:r>
            <a:r>
              <a:rPr lang="en-US" sz="1600" dirty="0" smtClean="0">
                <a:latin typeface="Verdana" panose="020B0604030504040204" pitchFamily="34" charset="0"/>
              </a:rPr>
              <a:t>system starts </a:t>
            </a:r>
            <a:r>
              <a:rPr lang="en-US" sz="1600" dirty="0">
                <a:latin typeface="Verdana" panose="020B0604030504040204" pitchFamily="34" charset="0"/>
              </a:rPr>
              <a:t>by </a:t>
            </a:r>
            <a:r>
              <a:rPr lang="en-US" sz="1600" dirty="0" smtClean="0">
                <a:latin typeface="Verdana" panose="020B0604030504040204" pitchFamily="34" charset="0"/>
              </a:rPr>
              <a:t>default.</a:t>
            </a:r>
            <a:endParaRPr lang="en-US" sz="1600" dirty="0" smtClean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700" y="4440596"/>
            <a:ext cx="4834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E.g.: </a:t>
            </a:r>
            <a:r>
              <a:rPr lang="en-US" sz="1600" dirty="0" err="1" smtClean="0">
                <a:latin typeface="+mj-lt"/>
              </a:rPr>
              <a:t>Poff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>
                <a:latin typeface="+mj-lt"/>
              </a:rPr>
              <a:t>= </a:t>
            </a:r>
            <a:r>
              <a:rPr lang="pl-PL" sz="1600" dirty="0" smtClean="0">
                <a:latin typeface="+mj-lt"/>
              </a:rPr>
              <a:t>1W</a:t>
            </a:r>
            <a:r>
              <a:rPr lang="en-US" sz="1600" dirty="0" smtClean="0">
                <a:latin typeface="+mj-lt"/>
              </a:rPr>
              <a:t>, P</a:t>
            </a:r>
            <a:r>
              <a:rPr lang="pl-PL" sz="1600" dirty="0" smtClean="0">
                <a:latin typeface="+mj-lt"/>
              </a:rPr>
              <a:t>Sleep </a:t>
            </a:r>
            <a:r>
              <a:rPr lang="pl-PL" sz="1600" dirty="0">
                <a:latin typeface="+mj-lt"/>
              </a:rPr>
              <a:t>= </a:t>
            </a:r>
            <a:r>
              <a:rPr lang="pl-PL" sz="1600" dirty="0" smtClean="0">
                <a:latin typeface="+mj-lt"/>
              </a:rPr>
              <a:t>1.7W</a:t>
            </a:r>
            <a:r>
              <a:rPr lang="en-US" sz="1600" dirty="0" smtClean="0">
                <a:latin typeface="+mj-lt"/>
              </a:rPr>
              <a:t>, Pi</a:t>
            </a:r>
            <a:r>
              <a:rPr lang="pl-PL" sz="1600" dirty="0" smtClean="0">
                <a:latin typeface="+mj-lt"/>
              </a:rPr>
              <a:t>dle </a:t>
            </a:r>
            <a:r>
              <a:rPr lang="pl-PL" sz="1600" dirty="0">
                <a:latin typeface="+mj-lt"/>
              </a:rPr>
              <a:t>= </a:t>
            </a:r>
            <a:r>
              <a:rPr lang="pl-PL" sz="1600" dirty="0" smtClean="0">
                <a:latin typeface="+mj-lt"/>
              </a:rPr>
              <a:t>10W</a:t>
            </a:r>
            <a:endParaRPr lang="en-US" sz="1600" dirty="0" smtClean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550" y="18538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sz="1600" dirty="0" smtClean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800" y="2214155"/>
            <a:ext cx="561038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there are 8760 hours/year</a:t>
            </a:r>
          </a:p>
          <a:p>
            <a:r>
              <a:rPr lang="en-US" sz="1600" dirty="0" smtClean="0">
                <a:latin typeface="+mj-lt"/>
              </a:rPr>
              <a:t>all </a:t>
            </a:r>
            <a:r>
              <a:rPr lang="en-US" sz="1600" dirty="0" err="1">
                <a:latin typeface="+mj-lt"/>
              </a:rPr>
              <a:t>Px</a:t>
            </a:r>
            <a:r>
              <a:rPr lang="en-US" sz="1600" dirty="0">
                <a:latin typeface="+mj-lt"/>
              </a:rPr>
              <a:t> values are power </a:t>
            </a:r>
            <a:r>
              <a:rPr lang="en-US" sz="1600" dirty="0" smtClean="0">
                <a:latin typeface="+mj-lt"/>
              </a:rPr>
              <a:t>consumption values </a:t>
            </a:r>
            <a:r>
              <a:rPr lang="en-US" sz="1600" dirty="0">
                <a:latin typeface="+mj-lt"/>
              </a:rPr>
              <a:t>in </a:t>
            </a:r>
            <a:r>
              <a:rPr lang="en-US" sz="1600" dirty="0" smtClean="0">
                <a:latin typeface="+mj-lt"/>
              </a:rPr>
              <a:t>Watts</a:t>
            </a:r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505" y="4853189"/>
            <a:ext cx="88471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TEC limit </a:t>
            </a:r>
            <a:r>
              <a:rPr lang="en-US" sz="1600" dirty="0" smtClean="0">
                <a:latin typeface="+mj-lt"/>
              </a:rPr>
              <a:t>depends on the laptop configuration.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E.g. The TEC limit for the lowest configuration laptop is 40.0 </a:t>
            </a:r>
            <a:r>
              <a:rPr lang="en-US" sz="1600" dirty="0" err="1" smtClean="0">
                <a:latin typeface="+mj-lt"/>
              </a:rPr>
              <a:t>kWhours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Laptops with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lower TEC values</a:t>
            </a:r>
            <a:r>
              <a:rPr lang="en-US" sz="1600" dirty="0" smtClean="0">
                <a:latin typeface="+mj-lt"/>
              </a:rPr>
              <a:t> as the related TEC limit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may carry the Energy Star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sticker.  </a:t>
            </a:r>
          </a:p>
        </p:txBody>
      </p:sp>
    </p:spTree>
    <p:extLst>
      <p:ext uri="{BB962C8B-B14F-4D97-AF65-F5344CB8AC3E}">
        <p14:creationId xmlns:p14="http://schemas.microsoft.com/office/powerpoint/2010/main" val="27270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5" grpId="0"/>
      <p:bldP spid="16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Further evolution of Intel’s Turbo Boost technology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888" y="510873"/>
            <a:ext cx="850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a) Increasing the power level consumed in Intel’s Turbo Power mode -1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540" y="887813"/>
            <a:ext cx="87124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As discussed earlier, since the 2</a:t>
            </a:r>
            <a:r>
              <a:rPr lang="en-US" sz="1600" dirty="0" smtClean="0">
                <a:latin typeface="+mj-lt"/>
              </a:rPr>
              <a:t>. gen. Turbo </a:t>
            </a:r>
            <a:r>
              <a:rPr lang="en-US" sz="1600" dirty="0" smtClean="0">
                <a:latin typeface="+mj-lt"/>
              </a:rPr>
              <a:t>mode, power consumption of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processors exceeds the TDP value, as indicated in the Figure below.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pPr lvl="0"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If all cores are running in 2. gen. turbo mode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the required </a:t>
            </a:r>
            <a:r>
              <a:rPr lang="en-US" sz="1600" dirty="0" smtClean="0">
                <a:latin typeface="+mj-lt"/>
              </a:rPr>
              <a:t>power level is called</a:t>
            </a:r>
          </a:p>
          <a:p>
            <a:pPr lvl="0">
              <a:defRPr/>
            </a:pPr>
            <a:r>
              <a:rPr lang="en-US" sz="1600" dirty="0" smtClean="0">
                <a:latin typeface="+mj-lt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PL2</a:t>
            </a:r>
            <a:r>
              <a:rPr lang="en-US" sz="1600" dirty="0" smtClean="0">
                <a:latin typeface="+mj-lt"/>
              </a:rPr>
              <a:t> (designated as “Sustained power delivery” in the Figure </a:t>
            </a:r>
            <a:r>
              <a:rPr lang="en-US" sz="1600" dirty="0" smtClean="0">
                <a:latin typeface="+mj-lt"/>
              </a:rPr>
              <a:t>below).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530" y="6195791"/>
            <a:ext cx="8602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Consumed power of a </a:t>
            </a:r>
            <a:r>
              <a:rPr lang="en-US" sz="1600" dirty="0" smtClean="0">
                <a:latin typeface="+mj-lt"/>
              </a:rPr>
              <a:t>processor if all cores are running </a:t>
            </a:r>
            <a:r>
              <a:rPr lang="en-US" sz="1600" dirty="0" smtClean="0">
                <a:latin typeface="+mj-lt"/>
              </a:rPr>
              <a:t>in Turbo mode []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1560" y="2145341"/>
            <a:ext cx="7649328" cy="4050450"/>
            <a:chOff x="523073" y="1898830"/>
            <a:chExt cx="7649328" cy="4050450"/>
          </a:xfrm>
        </p:grpSpPr>
        <p:grpSp>
          <p:nvGrpSpPr>
            <p:cNvPr id="7" name="Group 6"/>
            <p:cNvGrpSpPr/>
            <p:nvPr/>
          </p:nvGrpSpPr>
          <p:grpSpPr>
            <a:xfrm>
              <a:off x="611561" y="1898830"/>
              <a:ext cx="7560840" cy="4050450"/>
              <a:chOff x="746125" y="1133745"/>
              <a:chExt cx="7876389" cy="437511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85378" y="1223730"/>
                <a:ext cx="7737136" cy="42755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 bwMode="auto">
              <a:xfrm>
                <a:off x="746125" y="4968795"/>
                <a:ext cx="1845655" cy="540060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746125" y="1133745"/>
                <a:ext cx="922827" cy="225025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 bwMode="auto">
            <a:xfrm>
              <a:off x="1431482" y="3609019"/>
              <a:ext cx="540000" cy="5400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523073" y="2381997"/>
              <a:ext cx="360039" cy="282487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816805" y="4652555"/>
            <a:ext cx="465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j-lt"/>
              </a:rPr>
              <a:t>TDP</a:t>
            </a:r>
            <a:endParaRPr lang="en-US" sz="1100" dirty="0" smtClean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015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Further evolution of Intel’s Turbo Boost technology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908720"/>
            <a:ext cx="895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In the course of Turbo Boost evolution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Intel continuously raised the power level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of Turbo mode over the TDP</a:t>
            </a:r>
            <a:r>
              <a:rPr lang="en-US" sz="1600" dirty="0" smtClean="0">
                <a:latin typeface="+mj-lt"/>
              </a:rPr>
              <a:t>, as the Figure below indicates.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888" y="510873"/>
            <a:ext cx="859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Increasing the power level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PL2 consumed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 Intel’s Turbo Power mode -2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1718810"/>
            <a:ext cx="9144000" cy="3829922"/>
            <a:chOff x="0" y="2506002"/>
            <a:chExt cx="9144000" cy="3829922"/>
          </a:xfrm>
        </p:grpSpPr>
        <p:pic>
          <p:nvPicPr>
            <p:cNvPr id="6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t="69185" r="7304" b="20134"/>
            <a:stretch/>
          </p:blipFill>
          <p:spPr bwMode="auto">
            <a:xfrm>
              <a:off x="0" y="2506002"/>
              <a:ext cx="9144000" cy="3829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" t="18446" r="52367" b="28146"/>
            <a:stretch/>
          </p:blipFill>
          <p:spPr bwMode="auto">
            <a:xfrm>
              <a:off x="26495" y="2506002"/>
              <a:ext cx="5355595" cy="3829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7" t="20227" r="4037" b="32596"/>
            <a:stretch/>
          </p:blipFill>
          <p:spPr bwMode="auto">
            <a:xfrm>
              <a:off x="5382090" y="3098220"/>
              <a:ext cx="3690410" cy="225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935080" y="486500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+mj-lt"/>
                </a:rPr>
                <a:t>TDP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765" y="5769260"/>
            <a:ext cx="9251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Rise of the Turbo Boost power level (PL2) consumed in Intel’s processors </a:t>
            </a:r>
            <a:r>
              <a:rPr lang="en-US" sz="1600" dirty="0" smtClean="0">
                <a:latin typeface="+mj-lt"/>
              </a:rPr>
              <a:t>[297] </a:t>
            </a:r>
            <a:endParaRPr lang="en-US" sz="1600" dirty="0" smtClean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888" y="6129300"/>
            <a:ext cx="928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 an example the turbo power level of  processors with a TDP of 15 W rose over years to 19 W,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+mj-lt"/>
              </a:rPr>
              <a:t>then</a:t>
            </a:r>
            <a:r>
              <a:rPr lang="en-US" sz="1600" dirty="0" smtClean="0"/>
              <a:t> to 35 W, in the Ice Lake to 44 W  and in the Tiger Lake processor even to 50 W </a:t>
            </a:r>
            <a:r>
              <a:rPr lang="en-US" sz="1600" dirty="0" smtClean="0"/>
              <a:t>[297].</a:t>
            </a:r>
            <a:endParaRPr lang="en-US" sz="1600" dirty="0" smtClean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12460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995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Further evolution of Intel’s Turbo Boost technology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888" y="510873"/>
            <a:ext cx="940666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strongly increased turbo power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level: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Intel’s UP3/UP4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class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Tiger Lake models [297]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495" y="1496384"/>
            <a:ext cx="9046005" cy="4497901"/>
            <a:chOff x="26495" y="1808820"/>
            <a:chExt cx="9046005" cy="4497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" t="13376" r="7665" b="7000"/>
            <a:stretch/>
          </p:blipFill>
          <p:spPr>
            <a:xfrm>
              <a:off x="26495" y="1808820"/>
              <a:ext cx="9046005" cy="44979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70433" y="5957700"/>
              <a:ext cx="18614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SFF: Small Form Factor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90" t="80299" r="4080" b="14921"/>
            <a:stretch/>
          </p:blipFill>
          <p:spPr>
            <a:xfrm>
              <a:off x="8567945" y="5588740"/>
              <a:ext cx="495055" cy="270031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 bwMode="auto">
          <a:xfrm>
            <a:off x="3626895" y="5589280"/>
            <a:ext cx="2205245" cy="36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900" y="6174305"/>
            <a:ext cx="2298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cTDP</a:t>
            </a:r>
            <a:r>
              <a:rPr lang="en-US" sz="1400" dirty="0" smtClean="0">
                <a:latin typeface="+mj-lt"/>
              </a:rPr>
              <a:t>: configurable TDP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56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Further evolution of Intel’s Turbo Boost technology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888" y="513507"/>
            <a:ext cx="462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notion of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cTDP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(configurable TDP)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192" y="863715"/>
            <a:ext cx="8769132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was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introduced by Intel in 2012 </a:t>
            </a:r>
            <a:r>
              <a:rPr lang="en-US" sz="1600" dirty="0" smtClean="0">
                <a:latin typeface="+mj-lt"/>
              </a:rPr>
              <a:t>(in their Ivy Bridge line and later on also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by AMD in their </a:t>
            </a:r>
            <a:r>
              <a:rPr lang="en-US" sz="1600" dirty="0" err="1" smtClean="0">
                <a:latin typeface="+mj-lt"/>
              </a:rPr>
              <a:t>Kaveri</a:t>
            </a:r>
            <a:r>
              <a:rPr lang="en-US" sz="1600" dirty="0" smtClean="0">
                <a:latin typeface="+mj-lt"/>
              </a:rPr>
              <a:t> line in 2014).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cTDP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provides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flexibility for OEMs </a:t>
            </a:r>
            <a:r>
              <a:rPr lang="en-US" sz="1600" dirty="0" smtClean="0">
                <a:latin typeface="+mj-lt"/>
              </a:rPr>
              <a:t>to build laptops or desktops compared to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designs based on a processor with a fixed TDP.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+mj-lt"/>
              </a:rPr>
              <a:t>cTDP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allows to choose a TDP value for a design from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interval between a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lowest and highest value</a:t>
            </a:r>
            <a:r>
              <a:rPr lang="en-US" sz="1600" dirty="0" smtClean="0">
                <a:latin typeface="+mj-lt"/>
              </a:rPr>
              <a:t>, instead of a fixed figure, e.g. </a:t>
            </a:r>
            <a:r>
              <a:rPr lang="en-US" sz="1600" dirty="0" smtClean="0">
                <a:latin typeface="+mj-lt"/>
              </a:rPr>
              <a:t>from 12 </a:t>
            </a:r>
            <a:r>
              <a:rPr lang="en-US" sz="1600" dirty="0" smtClean="0">
                <a:latin typeface="+mj-lt"/>
              </a:rPr>
              <a:t>W to 28 </a:t>
            </a:r>
            <a:r>
              <a:rPr lang="en-US" sz="1600" dirty="0" smtClean="0">
                <a:latin typeface="+mj-lt"/>
              </a:rPr>
              <a:t>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instead </a:t>
            </a:r>
            <a:r>
              <a:rPr lang="en-US" sz="1600" dirty="0" smtClean="0">
                <a:latin typeface="+mj-lt"/>
              </a:rPr>
              <a:t>of </a:t>
            </a:r>
            <a:r>
              <a:rPr lang="en-US" sz="1600" dirty="0" smtClean="0">
                <a:latin typeface="+mj-lt"/>
              </a:rPr>
              <a:t>15 W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Lower TDP values </a:t>
            </a:r>
            <a:r>
              <a:rPr lang="en-US" sz="1600" dirty="0" smtClean="0">
                <a:latin typeface="+mj-lt"/>
              </a:rPr>
              <a:t>obviously allow OEMs to build devices with reduced power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consumption and performance and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vice versa.</a:t>
            </a:r>
          </a:p>
          <a:p>
            <a:r>
              <a:rPr lang="en-US" sz="1600" dirty="0" smtClean="0">
                <a:latin typeface="+mj-lt"/>
              </a:rPr>
              <a:t>    Choosing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lower TDP </a:t>
            </a:r>
            <a:r>
              <a:rPr lang="en-US" sz="1600" dirty="0" smtClean="0">
                <a:latin typeface="+mj-lt"/>
              </a:rPr>
              <a:t>values may result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more quiet devices</a:t>
            </a:r>
            <a:r>
              <a:rPr lang="en-US" sz="1600" dirty="0" smtClean="0">
                <a:latin typeface="+mj-lt"/>
              </a:rPr>
              <a:t>, if they have active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cooling, </a:t>
            </a:r>
            <a:r>
              <a:rPr lang="en-US" sz="1600" dirty="0" smtClean="0">
                <a:latin typeface="+mj-lt"/>
              </a:rPr>
              <a:t>on the other hand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if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 OEM chooses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higher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TDP,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it has to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provide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enhanced cooling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solution compared to the mainstream designs.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61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Further evolution of Intel’s Turbo Boost technology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2875" y="481263"/>
            <a:ext cx="8989449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Base and turbo boost frequencies of Intel’s UP3 class Tiger Lake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models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[297]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0251" y="1491912"/>
            <a:ext cx="8713788" cy="4202497"/>
            <a:chOff x="210251" y="1491912"/>
            <a:chExt cx="8713788" cy="42024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1558" t="32012" r="38220" b="27136"/>
            <a:stretch/>
          </p:blipFill>
          <p:spPr>
            <a:xfrm>
              <a:off x="210251" y="1491912"/>
              <a:ext cx="8713788" cy="420249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3157182" y="2348880"/>
              <a:ext cx="1459824" cy="334552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89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Further evolution of Intel’s Turbo Boost technology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2875" y="481263"/>
            <a:ext cx="8989449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Base and turbo boost frequencies of Intel’s UP3 class Tiger Lake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models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[297]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0251" y="1491912"/>
            <a:ext cx="8713788" cy="4202497"/>
            <a:chOff x="210251" y="1491912"/>
            <a:chExt cx="8713788" cy="42024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1558" t="32012" r="38220" b="27136"/>
            <a:stretch/>
          </p:blipFill>
          <p:spPr>
            <a:xfrm>
              <a:off x="210251" y="1491912"/>
              <a:ext cx="8713788" cy="420249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617005" y="2348880"/>
              <a:ext cx="1465501" cy="334552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3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Further evolution of Intel’s Turbo Boost technology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505" y="507830"/>
            <a:ext cx="513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b) Redesigned </a:t>
            </a:r>
            <a:r>
              <a:rPr lang="en-US" dirty="0" err="1" smtClean="0">
                <a:latin typeface="+mj-lt"/>
              </a:rPr>
              <a:t>SoC</a:t>
            </a:r>
            <a:r>
              <a:rPr lang="en-US" dirty="0" smtClean="0">
                <a:latin typeface="+mj-lt"/>
              </a:rPr>
              <a:t> power control </a:t>
            </a:r>
            <a:r>
              <a:rPr lang="en-US" dirty="0" smtClean="0">
                <a:latin typeface="+mj-lt"/>
              </a:rPr>
              <a:t>system  </a:t>
            </a:r>
            <a:endParaRPr lang="en-US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545" y="908720"/>
            <a:ext cx="901952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Announced along with Intel’s 11. gen. Tiger Lake line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09/2020.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System performance will be maximized while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taking into account actual physical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characteristics of the device </a:t>
            </a:r>
            <a:r>
              <a:rPr lang="en-US" sz="1600" dirty="0" smtClean="0">
                <a:latin typeface="+mj-lt"/>
              </a:rPr>
              <a:t>(e.g. chassis temperature).</a:t>
            </a:r>
          </a:p>
          <a:p>
            <a:r>
              <a:rPr lang="en-US" sz="1600" dirty="0" smtClean="0">
                <a:latin typeface="+mj-lt"/>
              </a:rPr>
              <a:t>    (In some aspects similar to AMD’s STAPM (Skin Temperature Aware Power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Management) introduced in 2014 in their Puma+ laptop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Presumably, it replaces CPPC (Cooperative Processor Performance Control), but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until now Intel did not disclosed detailed information about the new scheme.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only available overview of the new power control system is at present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as follows:</a:t>
            </a:r>
          </a:p>
        </p:txBody>
      </p:sp>
    </p:spTree>
    <p:extLst>
      <p:ext uri="{BB962C8B-B14F-4D97-AF65-F5344CB8AC3E}">
        <p14:creationId xmlns:p14="http://schemas.microsoft.com/office/powerpoint/2010/main" val="203639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Further evolution of Intel’s Turbo Boost technology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pic>
        <p:nvPicPr>
          <p:cNvPr id="4098" name="Picture 2" descr="https://images.anandtech.com/doci/16063/474551355-Intel-Blueprint-Series-11th-Gen-Intel-Core-Processors-pdf-page-08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6"/>
          <a:stretch/>
        </p:blipFill>
        <p:spPr bwMode="auto">
          <a:xfrm>
            <a:off x="71500" y="1268760"/>
            <a:ext cx="8988425" cy="47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505" y="6109919"/>
            <a:ext cx="873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dirty="0" smtClean="0"/>
              <a:t>DTT (Dynamic </a:t>
            </a:r>
            <a:r>
              <a:rPr lang="en-US" dirty="0"/>
              <a:t>Tuning </a:t>
            </a:r>
            <a:r>
              <a:rPr lang="en-US" dirty="0" smtClean="0"/>
              <a:t>Technology): Power </a:t>
            </a:r>
            <a:r>
              <a:rPr lang="en-US" dirty="0"/>
              <a:t>delivery </a:t>
            </a:r>
            <a:r>
              <a:rPr lang="en-US" dirty="0" smtClean="0"/>
              <a:t>mechanism between CPUs and</a:t>
            </a:r>
          </a:p>
          <a:p>
            <a:r>
              <a:rPr lang="en-US" dirty="0"/>
              <a:t> </a:t>
            </a:r>
            <a:r>
              <a:rPr lang="en-US" dirty="0" smtClean="0"/>
              <a:t>   an on-package GPU </a:t>
            </a:r>
            <a:endParaRPr lang="en-US" sz="14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575" y="513509"/>
            <a:ext cx="577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Intel’s redesigned power control scheme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[297]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55575" y="4074499"/>
            <a:ext cx="1311080" cy="8100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31540" y="1268760"/>
            <a:ext cx="7020780" cy="9605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Further evolution of Intel’s Turbo Boost technology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669" y="1043735"/>
            <a:ext cx="9202199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new principle of operation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no more is based on the TDP, </a:t>
            </a:r>
            <a:r>
              <a:rPr lang="en-US" sz="1600" dirty="0" smtClean="0">
                <a:latin typeface="+mj-lt"/>
              </a:rPr>
              <a:t>but on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performance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requirement of the workload </a:t>
            </a:r>
            <a:r>
              <a:rPr lang="en-US" sz="1600" dirty="0" smtClean="0">
                <a:latin typeface="+mj-lt"/>
              </a:rPr>
              <a:t>on the one side and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system constraints </a:t>
            </a:r>
            <a:r>
              <a:rPr lang="en-US" sz="1600" dirty="0" smtClean="0">
                <a:latin typeface="+mj-lt"/>
              </a:rPr>
              <a:t>on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other, including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power and temperature limits of the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die and the chassis.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As previously,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requested clock frequency </a:t>
            </a:r>
            <a:r>
              <a:rPr lang="en-US" sz="1600" dirty="0" smtClean="0">
                <a:latin typeface="+mj-lt"/>
              </a:rPr>
              <a:t>will </a:t>
            </a:r>
            <a:r>
              <a:rPr lang="en-US" sz="1600" dirty="0" smtClean="0">
                <a:latin typeface="+mj-lt"/>
              </a:rPr>
              <a:t>be determined according to the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workload needs.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OS provides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hints about the user preferences</a:t>
            </a:r>
            <a:r>
              <a:rPr lang="en-US" sz="1600" dirty="0" smtClean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actual power consumption </a:t>
            </a:r>
            <a:r>
              <a:rPr lang="en-US" sz="1600" dirty="0" smtClean="0">
                <a:latin typeface="+mj-lt"/>
              </a:rPr>
              <a:t>will be calculated from the measured current and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core voltage values and will be limited by system constraints, such 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chassis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temperature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addition,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die temperature </a:t>
            </a:r>
            <a:r>
              <a:rPr lang="en-US" sz="1600" dirty="0" smtClean="0">
                <a:latin typeface="+mj-lt"/>
              </a:rPr>
              <a:t>will be sensed and checked against a </a:t>
            </a:r>
            <a:r>
              <a:rPr lang="en-US" sz="1600" dirty="0" smtClean="0">
                <a:latin typeface="+mj-lt"/>
              </a:rPr>
              <a:t>temperature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limit.</a:t>
            </a:r>
            <a:r>
              <a:rPr lang="en-US" sz="1600" dirty="0" smtClean="0">
                <a:latin typeface="+mj-lt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is then the task of the power control system to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calculate and set the actual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clock frequency (and core voltage) </a:t>
            </a:r>
            <a:r>
              <a:rPr lang="en-US" sz="1600" dirty="0" smtClean="0">
                <a:latin typeface="+mj-lt"/>
              </a:rPr>
              <a:t>while balancing between performance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request, power consumption and system constraints.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Until now however,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 did not reveal any further details </a:t>
            </a:r>
            <a:r>
              <a:rPr lang="en-US" sz="1600" dirty="0" smtClean="0">
                <a:latin typeface="+mj-lt"/>
              </a:rPr>
              <a:t>about their new power</a:t>
            </a:r>
          </a:p>
          <a:p>
            <a:r>
              <a:rPr lang="en-US" sz="1600" dirty="0" smtClean="0">
                <a:latin typeface="+mj-lt"/>
              </a:rPr>
              <a:t>      power system.</a:t>
            </a:r>
            <a:endParaRPr lang="en-US" sz="1600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888" y="593685"/>
            <a:ext cx="716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operation of the redesigned power control [297]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24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1" y="1517650"/>
            <a:ext cx="8273200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6.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6.3 AMD’s Turbo Core technologies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1700" y="5454225"/>
            <a:ext cx="4995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(Section 6.6.3 not discussed in the Lecture)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6.3.1 AMD’s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1. gen. Turbo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Core technology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8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6.3.2 AMD’s 2.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gen. Turbo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Core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8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6.3.3 AMD’s STAPM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484086" y="4014065"/>
            <a:ext cx="8138364" cy="468000"/>
            <a:chOff x="695" y="1631"/>
            <a:chExt cx="4737" cy="491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8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6.3.4 AMD’s Precision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490027" y="4525250"/>
            <a:ext cx="8132423" cy="468000"/>
            <a:chOff x="695" y="1631"/>
            <a:chExt cx="4737" cy="491"/>
          </a:xfrm>
        </p:grpSpPr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8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6.3.5 AMD’s Precision Boost 2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0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D 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6" y="1944125"/>
            <a:ext cx="8797054" cy="29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192" y="505361"/>
            <a:ext cx="87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2014-2020 -1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(19)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863" y="6399330"/>
            <a:ext cx="3515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Tigris: AMD’s notebook platform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326" y="922075"/>
            <a:ext cx="397519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Announced: in 2014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Energy efficiency: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Performance/Watt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5094475"/>
            <a:ext cx="894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Figure: Previous results and goals of AMD’s 25x energy efficiency increase initiative</a:t>
            </a:r>
          </a:p>
          <a:p>
            <a:pPr algn="ctr"/>
            <a:r>
              <a:rPr lang="en-US" sz="1600" dirty="0" smtClean="0">
                <a:latin typeface="+mj-lt"/>
              </a:rPr>
              <a:t> [182], [183]</a:t>
            </a:r>
          </a:p>
        </p:txBody>
      </p:sp>
    </p:spTree>
    <p:extLst>
      <p:ext uri="{BB962C8B-B14F-4D97-AF65-F5344CB8AC3E}">
        <p14:creationId xmlns:p14="http://schemas.microsoft.com/office/powerpoint/2010/main" val="3968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5" grpId="0"/>
      <p:bldP spid="6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Egyenes összekötő nyíllal 2"/>
          <p:cNvCxnSpPr/>
          <p:nvPr/>
        </p:nvCxnSpPr>
        <p:spPr>
          <a:xfrm flipV="1">
            <a:off x="656565" y="4862078"/>
            <a:ext cx="7830870" cy="3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4"/>
          <p:cNvCxnSpPr/>
          <p:nvPr/>
        </p:nvCxnSpPr>
        <p:spPr>
          <a:xfrm>
            <a:off x="4025234" y="4805731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13"/>
          <p:cNvCxnSpPr/>
          <p:nvPr/>
        </p:nvCxnSpPr>
        <p:spPr>
          <a:xfrm>
            <a:off x="2138597" y="481563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5"/>
          <p:cNvCxnSpPr/>
          <p:nvPr/>
        </p:nvCxnSpPr>
        <p:spPr>
          <a:xfrm>
            <a:off x="5280689" y="4809446"/>
            <a:ext cx="0" cy="112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16"/>
          <p:cNvSpPr txBox="1">
            <a:spLocks noChangeArrowheads="1"/>
          </p:cNvSpPr>
          <p:nvPr/>
        </p:nvSpPr>
        <p:spPr bwMode="auto">
          <a:xfrm>
            <a:off x="6526254" y="4922140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zövegdoboz 17"/>
          <p:cNvSpPr txBox="1">
            <a:spLocks noChangeArrowheads="1"/>
          </p:cNvSpPr>
          <p:nvPr/>
        </p:nvSpPr>
        <p:spPr bwMode="auto">
          <a:xfrm>
            <a:off x="7107242" y="4927094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8" name="Egyenes összekötő 54"/>
          <p:cNvCxnSpPr/>
          <p:nvPr/>
        </p:nvCxnSpPr>
        <p:spPr>
          <a:xfrm>
            <a:off x="4652962" y="481563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55"/>
          <p:cNvCxnSpPr/>
          <p:nvPr/>
        </p:nvCxnSpPr>
        <p:spPr>
          <a:xfrm>
            <a:off x="3397507" y="481563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56"/>
          <p:cNvCxnSpPr/>
          <p:nvPr/>
        </p:nvCxnSpPr>
        <p:spPr>
          <a:xfrm>
            <a:off x="5894596" y="481563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57"/>
          <p:cNvCxnSpPr/>
          <p:nvPr/>
        </p:nvCxnSpPr>
        <p:spPr>
          <a:xfrm>
            <a:off x="2762869" y="481563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58"/>
          <p:cNvCxnSpPr/>
          <p:nvPr/>
        </p:nvCxnSpPr>
        <p:spPr>
          <a:xfrm>
            <a:off x="1518932" y="481563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60"/>
          <p:cNvSpPr txBox="1">
            <a:spLocks noChangeArrowheads="1"/>
          </p:cNvSpPr>
          <p:nvPr/>
        </p:nvSpPr>
        <p:spPr bwMode="auto">
          <a:xfrm>
            <a:off x="2791764" y="4925856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12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Szövegdoboz 61"/>
          <p:cNvSpPr txBox="1">
            <a:spLocks noChangeArrowheads="1"/>
          </p:cNvSpPr>
          <p:nvPr/>
        </p:nvSpPr>
        <p:spPr bwMode="auto">
          <a:xfrm>
            <a:off x="3383662" y="4927094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Szövegdoboz 62"/>
          <p:cNvSpPr txBox="1">
            <a:spLocks noChangeArrowheads="1"/>
          </p:cNvSpPr>
          <p:nvPr/>
        </p:nvSpPr>
        <p:spPr bwMode="auto">
          <a:xfrm>
            <a:off x="4023961" y="4922140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14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Szövegdoboz 65"/>
          <p:cNvSpPr txBox="1">
            <a:spLocks noChangeArrowheads="1"/>
          </p:cNvSpPr>
          <p:nvPr/>
        </p:nvSpPr>
        <p:spPr bwMode="auto">
          <a:xfrm>
            <a:off x="4667898" y="4922140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15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Szövegdoboz 66"/>
          <p:cNvSpPr txBox="1">
            <a:spLocks noChangeArrowheads="1"/>
          </p:cNvSpPr>
          <p:nvPr/>
        </p:nvSpPr>
        <p:spPr bwMode="auto">
          <a:xfrm>
            <a:off x="5294703" y="492337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Szövegdoboz 67"/>
          <p:cNvSpPr txBox="1">
            <a:spLocks noChangeArrowheads="1"/>
          </p:cNvSpPr>
          <p:nvPr/>
        </p:nvSpPr>
        <p:spPr bwMode="auto">
          <a:xfrm>
            <a:off x="5910180" y="4922140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7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Szövegdoboz 17"/>
          <p:cNvSpPr txBox="1">
            <a:spLocks noChangeArrowheads="1"/>
          </p:cNvSpPr>
          <p:nvPr/>
        </p:nvSpPr>
        <p:spPr bwMode="auto">
          <a:xfrm>
            <a:off x="7659133" y="4926913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0" name="Egyenes összekötő 56"/>
          <p:cNvCxnSpPr/>
          <p:nvPr/>
        </p:nvCxnSpPr>
        <p:spPr>
          <a:xfrm>
            <a:off x="6508578" y="4815457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86"/>
          <p:cNvCxnSpPr/>
          <p:nvPr/>
        </p:nvCxnSpPr>
        <p:spPr>
          <a:xfrm>
            <a:off x="6510291" y="4815100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56"/>
          <p:cNvCxnSpPr/>
          <p:nvPr/>
        </p:nvCxnSpPr>
        <p:spPr>
          <a:xfrm>
            <a:off x="7124273" y="4814920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56"/>
          <p:cNvCxnSpPr/>
          <p:nvPr/>
        </p:nvCxnSpPr>
        <p:spPr>
          <a:xfrm>
            <a:off x="7664392" y="4805727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56"/>
          <p:cNvCxnSpPr/>
          <p:nvPr/>
        </p:nvCxnSpPr>
        <p:spPr>
          <a:xfrm>
            <a:off x="8205381" y="4808157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57"/>
          <p:cNvCxnSpPr/>
          <p:nvPr/>
        </p:nvCxnSpPr>
        <p:spPr>
          <a:xfrm>
            <a:off x="1518051" y="480667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57"/>
          <p:cNvCxnSpPr/>
          <p:nvPr/>
        </p:nvCxnSpPr>
        <p:spPr>
          <a:xfrm>
            <a:off x="894121" y="4812654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60"/>
          <p:cNvSpPr txBox="1">
            <a:spLocks noChangeArrowheads="1"/>
          </p:cNvSpPr>
          <p:nvPr/>
        </p:nvSpPr>
        <p:spPr bwMode="auto">
          <a:xfrm>
            <a:off x="2163136" y="4922872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11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Szövegdoboz 60"/>
          <p:cNvSpPr txBox="1">
            <a:spLocks noChangeArrowheads="1"/>
          </p:cNvSpPr>
          <p:nvPr/>
        </p:nvSpPr>
        <p:spPr bwMode="auto">
          <a:xfrm>
            <a:off x="1534003" y="4925864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" name="Szövegdoboz 60"/>
          <p:cNvSpPr txBox="1">
            <a:spLocks noChangeArrowheads="1"/>
          </p:cNvSpPr>
          <p:nvPr/>
        </p:nvSpPr>
        <p:spPr bwMode="auto">
          <a:xfrm>
            <a:off x="889126" y="4913910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</a:t>
            </a:r>
            <a:r>
              <a:rPr kumimoji="0" lang="en-US" alt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36" name="Egyenes összekötő 57"/>
          <p:cNvCxnSpPr/>
          <p:nvPr/>
        </p:nvCxnSpPr>
        <p:spPr>
          <a:xfrm>
            <a:off x="2136168" y="480944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sz="18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6.</a:t>
            </a:r>
            <a:r>
              <a:rPr lang="en-US" sz="18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6.3 </a:t>
            </a:r>
            <a:r>
              <a:rPr lang="en-US" sz="18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AMD’s Turbo Core technologies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21940" y="3554390"/>
            <a:ext cx="13503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+mj-lt"/>
              </a:rPr>
              <a:t>Turbo Core</a:t>
            </a:r>
          </a:p>
        </p:txBody>
      </p:sp>
      <p:sp>
        <p:nvSpPr>
          <p:cNvPr id="41" name="TextBox 40"/>
          <p:cNvSpPr txBox="1"/>
          <p:nvPr/>
        </p:nvSpPr>
        <p:spPr>
          <a:xfrm rot="10800000">
            <a:off x="1646676" y="377941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v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03652" y="2941202"/>
            <a:ext cx="22916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+mj-lt"/>
              </a:rPr>
              <a:t>2. </a:t>
            </a:r>
            <a:r>
              <a:rPr lang="en-US" sz="1500" dirty="0" err="1" smtClean="0">
                <a:latin typeface="+mj-lt"/>
              </a:rPr>
              <a:t>gen.Turbo</a:t>
            </a:r>
            <a:r>
              <a:rPr lang="en-US" sz="1500" dirty="0" smtClean="0">
                <a:latin typeface="+mj-lt"/>
              </a:rPr>
              <a:t> Core</a:t>
            </a:r>
          </a:p>
        </p:txBody>
      </p:sp>
      <p:sp>
        <p:nvSpPr>
          <p:cNvPr id="45" name="TextBox 44"/>
          <p:cNvSpPr txBox="1"/>
          <p:nvPr/>
        </p:nvSpPr>
        <p:spPr>
          <a:xfrm rot="10800000">
            <a:off x="2051900" y="3166227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v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50922" y="2494272"/>
            <a:ext cx="830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+mj-lt"/>
              </a:rPr>
              <a:t>STAPM</a:t>
            </a:r>
          </a:p>
        </p:txBody>
      </p:sp>
      <p:sp>
        <p:nvSpPr>
          <p:cNvPr id="47" name="TextBox 46"/>
          <p:cNvSpPr txBox="1"/>
          <p:nvPr/>
        </p:nvSpPr>
        <p:spPr>
          <a:xfrm rot="10800000">
            <a:off x="4032119" y="2700047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v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69527" y="1889205"/>
            <a:ext cx="17703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+mj-lt"/>
              </a:rPr>
              <a:t>Precision Boost</a:t>
            </a:r>
          </a:p>
        </p:txBody>
      </p:sp>
      <p:sp>
        <p:nvSpPr>
          <p:cNvPr id="49" name="TextBox 48"/>
          <p:cNvSpPr txBox="1"/>
          <p:nvPr/>
        </p:nvSpPr>
        <p:spPr>
          <a:xfrm rot="10800000">
            <a:off x="5877146" y="2114230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v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31206" y="1223755"/>
            <a:ext cx="19053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+mj-lt"/>
              </a:rPr>
              <a:t>Precision Boost 2</a:t>
            </a:r>
          </a:p>
        </p:txBody>
      </p:sp>
      <p:sp>
        <p:nvSpPr>
          <p:cNvPr id="51" name="TextBox 50"/>
          <p:cNvSpPr txBox="1"/>
          <p:nvPr/>
        </p:nvSpPr>
        <p:spPr>
          <a:xfrm rot="10800000">
            <a:off x="6144700" y="143915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v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888" y="503675"/>
            <a:ext cx="457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333399"/>
                </a:solidFill>
                <a:latin typeface="+mj-lt"/>
              </a:rPr>
              <a:t>6.</a:t>
            </a:r>
            <a:r>
              <a:rPr lang="en-US" dirty="0" smtClean="0">
                <a:solidFill>
                  <a:srgbClr val="333399"/>
                </a:solidFill>
                <a:latin typeface="+mj-lt"/>
              </a:rPr>
              <a:t>6.3 AMD’s Turbo Boost technologies</a:t>
            </a:r>
          </a:p>
        </p:txBody>
      </p:sp>
    </p:spTree>
    <p:extLst>
      <p:ext uri="{BB962C8B-B14F-4D97-AF65-F5344CB8AC3E}">
        <p14:creationId xmlns:p14="http://schemas.microsoft.com/office/powerpoint/2010/main" val="40743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884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800" dirty="0" smtClean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6.3.1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AMD’s 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1. gen. Turbo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Core 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technology</a:t>
            </a:r>
            <a:endParaRPr lang="en-US" sz="1800" dirty="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Text Box 5"/>
          <p:cNvSpPr txBox="1">
            <a:spLocks noChangeArrowheads="1"/>
          </p:cNvSpPr>
          <p:nvPr/>
        </p:nvSpPr>
        <p:spPr bwMode="auto">
          <a:xfrm>
            <a:off x="331600" y="869600"/>
            <a:ext cx="81417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appeared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K10.5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to 6 core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II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X6 DT series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4/2010.</a:t>
            </a:r>
          </a:p>
        </p:txBody>
      </p:sp>
      <p:sp>
        <p:nvSpPr>
          <p:cNvPr id="428036" name="Text Box 6"/>
          <p:cNvSpPr txBox="1">
            <a:spLocks noChangeArrowheads="1"/>
          </p:cNvSpPr>
          <p:nvPr/>
        </p:nvSpPr>
        <p:spPr bwMode="auto">
          <a:xfrm>
            <a:off x="336216" y="1404184"/>
            <a:ext cx="898169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did not yet support 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less power headroom could be utilized for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technology.</a:t>
            </a:r>
          </a:p>
        </p:txBody>
      </p:sp>
      <p:sp>
        <p:nvSpPr>
          <p:cNvPr id="428038" name="Text Box 8"/>
          <p:cNvSpPr txBox="1">
            <a:spLocks noChangeArrowheads="1"/>
          </p:cNvSpPr>
          <p:nvPr/>
        </p:nvSpPr>
        <p:spPr bwMode="auto">
          <a:xfrm>
            <a:off x="331234" y="2009776"/>
            <a:ext cx="88506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Beyond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base clock frequency there was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a single higher frequency value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428039" name="AutoShape 10"/>
          <p:cNvSpPr>
            <a:spLocks noChangeArrowheads="1"/>
          </p:cNvSpPr>
          <p:nvPr/>
        </p:nvSpPr>
        <p:spPr bwMode="auto">
          <a:xfrm>
            <a:off x="757025" y="1818386"/>
            <a:ext cx="358775" cy="52387"/>
          </a:xfrm>
          <a:prstGeom prst="rightArrow">
            <a:avLst>
              <a:gd name="adj1" fmla="val 50000"/>
              <a:gd name="adj2" fmla="val 171214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8040" name="Text Box 11"/>
          <p:cNvSpPr txBox="1">
            <a:spLocks noChangeArrowheads="1"/>
          </p:cNvSpPr>
          <p:nvPr/>
        </p:nvSpPr>
        <p:spPr bwMode="auto">
          <a:xfrm>
            <a:off x="341530" y="2574195"/>
            <a:ext cx="8518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Due to the small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amount of power headroom available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seldom activated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only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short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shown </a:t>
            </a:r>
            <a:r>
              <a:rPr lang="en-US" sz="1600" dirty="0" smtClean="0"/>
              <a:t>in the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8044" name="Text Box 16"/>
          <p:cNvSpPr txBox="1">
            <a:spLocks noChangeArrowheads="1"/>
          </p:cNvSpPr>
          <p:nvPr/>
        </p:nvSpPr>
        <p:spPr bwMode="auto">
          <a:xfrm>
            <a:off x="121108" y="503675"/>
            <a:ext cx="58256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6.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6.3.1 AMD’s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gen.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technology -1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 smtClean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6.3.1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AMD’s Turbo Core 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technologies (1)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466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 smtClean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6.3.1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AMD’s Turbo Core technologies 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(2)</a:t>
            </a:r>
            <a:endParaRPr lang="en-US" sz="1800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16505" y="503675"/>
            <a:ext cx="9192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Example: Operation of AMD’s 1. gen. Turbo Core technology in their K10.5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II X6 DT processor with up to 6 cores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229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2" descr="http://images.anandtech.com/reviews/cpu/amd/Bulldozer/Review/cinebench1100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8" y="1328688"/>
            <a:ext cx="7172157" cy="46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161510" y="942460"/>
            <a:ext cx="903561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 </a:t>
            </a:r>
            <a:r>
              <a:rPr lang="en-US" sz="1600" dirty="0" smtClean="0"/>
              <a:t>The Turbo Core technology has been implemented in </a:t>
            </a:r>
            <a:r>
              <a:rPr lang="en-US" sz="1600" dirty="0" smtClean="0">
                <a:solidFill>
                  <a:srgbClr val="0070C0"/>
                </a:solidFill>
              </a:rPr>
              <a:t>select K10.5 </a:t>
            </a:r>
            <a:r>
              <a:rPr lang="en-US" sz="1600" dirty="0" err="1" smtClean="0">
                <a:solidFill>
                  <a:srgbClr val="0070C0"/>
                </a:solidFill>
              </a:rPr>
              <a:t>Istambul</a:t>
            </a:r>
            <a:r>
              <a:rPr lang="en-US" sz="1600" dirty="0" smtClean="0">
                <a:solidFill>
                  <a:srgbClr val="0070C0"/>
                </a:solidFill>
              </a:rPr>
              <a:t>-based</a:t>
            </a:r>
          </a:p>
          <a:p>
            <a:pPr eaLnBrk="1" hangingPunct="1">
              <a:spcAft>
                <a:spcPct val="25000"/>
              </a:spcAft>
            </a:pPr>
            <a:r>
              <a:rPr lang="en-US" sz="1600" dirty="0" smtClean="0">
                <a:solidFill>
                  <a:srgbClr val="0070C0"/>
                </a:solidFill>
              </a:rPr>
              <a:t>        Phenom II X6 series (04/2010).</a:t>
            </a:r>
          </a:p>
          <a:p>
            <a:pPr eaLnBrk="1" hangingPunct="1"/>
            <a:r>
              <a:rPr lang="en-US" sz="1600" dirty="0" smtClean="0"/>
              <a:t>    (Supporting models are ending with the letter T).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510" y="1853825"/>
            <a:ext cx="834311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 introduction of the Turbo Core technology became feasible in this series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since these processors were manufactured by Global Foundries already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by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45 nm high-k fabrication process.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The 45 nm process technology results in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less leakage thus a higher power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headroom will be available for idle cores</a:t>
            </a:r>
            <a:r>
              <a:rPr lang="en-US" sz="1600" dirty="0" smtClean="0">
                <a:solidFill>
                  <a:srgbClr val="0000FF"/>
                </a:solidFill>
                <a:latin typeface="Verdana"/>
              </a:rPr>
              <a:t>.  </a:t>
            </a:r>
            <a:endParaRPr lang="en-US" sz="1600" dirty="0">
              <a:solidFill>
                <a:srgbClr val="0000FF"/>
              </a:solidFill>
              <a:latin typeface="Verdana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 smtClean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6.3.1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AMD’s Turbo Core technologies 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(3)</a:t>
            </a:r>
            <a:endParaRPr lang="en-US" sz="1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15888" y="507060"/>
            <a:ext cx="572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2D2D8A"/>
                </a:solidFill>
                <a:latin typeface="Verdana" pitchFamily="34" charset="0"/>
              </a:rPr>
              <a:t>AMD’s 1. generation Turbo </a:t>
            </a:r>
            <a:r>
              <a:rPr lang="en-US" dirty="0" smtClean="0">
                <a:solidFill>
                  <a:srgbClr val="2D2D8A"/>
                </a:solidFill>
                <a:latin typeface="Verdana" pitchFamily="34" charset="0"/>
              </a:rPr>
              <a:t>Core </a:t>
            </a:r>
            <a:r>
              <a:rPr lang="en-US" dirty="0">
                <a:solidFill>
                  <a:srgbClr val="2D2D8A"/>
                </a:solidFill>
                <a:latin typeface="Verdana" pitchFamily="34" charset="0"/>
              </a:rPr>
              <a:t>technology </a:t>
            </a:r>
            <a:r>
              <a:rPr lang="en-US" dirty="0" smtClean="0">
                <a:solidFill>
                  <a:srgbClr val="2D2D8A"/>
                </a:solidFill>
                <a:latin typeface="Verdana" pitchFamily="34" charset="0"/>
              </a:rPr>
              <a:t>-2 </a:t>
            </a:r>
            <a:endParaRPr lang="en-US" dirty="0">
              <a:solidFill>
                <a:srgbClr val="2D2D8A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 smtClean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6.3.1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AMD’s Turbo Core technologies 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(4)</a:t>
            </a:r>
            <a:endParaRPr lang="en-US" sz="1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3687" y="863715"/>
            <a:ext cx="2247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In the case when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6565" y="1106602"/>
            <a:ext cx="7311617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three or more cores enter the idle state </a:t>
            </a:r>
            <a:r>
              <a:rPr lang="en-US" sz="1600" dirty="0" smtClean="0">
                <a:solidFill>
                  <a:srgbClr val="000000"/>
                </a:solidFill>
              </a:rPr>
              <a:t>(Boost eligible state) and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the active cores are in the P0 state</a:t>
            </a:r>
            <a:r>
              <a:rPr lang="en-US" sz="1600" dirty="0" smtClean="0">
                <a:solidFill>
                  <a:srgbClr val="0000FF"/>
                </a:solidFill>
              </a:rPr>
              <a:t>,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520" y="1666857"/>
            <a:ext cx="8467190" cy="227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0070C0"/>
                </a:solidFill>
              </a:rPr>
              <a:t>    idle cores </a:t>
            </a:r>
            <a:r>
              <a:rPr lang="en-US" sz="1600" dirty="0" smtClean="0">
                <a:solidFill>
                  <a:srgbClr val="000000"/>
                </a:solidFill>
              </a:rPr>
              <a:t>(cores in the Boost eligible state) </a:t>
            </a:r>
            <a:r>
              <a:rPr lang="en-US" sz="1600" dirty="0" smtClean="0">
                <a:solidFill>
                  <a:srgbClr val="0070C0"/>
                </a:solidFill>
              </a:rPr>
              <a:t>will be placed into the low power,</a:t>
            </a:r>
          </a:p>
          <a:p>
            <a:pPr eaLnBrk="1" hangingPunct="1">
              <a:spcAft>
                <a:spcPct val="20000"/>
              </a:spcAft>
            </a:pPr>
            <a:r>
              <a:rPr lang="en-US" sz="1600" dirty="0" smtClean="0">
                <a:solidFill>
                  <a:srgbClr val="0070C0"/>
                </a:solidFill>
              </a:rPr>
              <a:t>      low clock frequency state.</a:t>
            </a:r>
          </a:p>
          <a:p>
            <a:pPr eaLnBrk="1" hangingPunct="1"/>
            <a:r>
              <a:rPr lang="en-US" sz="1600" dirty="0" smtClean="0">
                <a:solidFill>
                  <a:srgbClr val="000000"/>
                </a:solidFill>
              </a:rPr>
              <a:t>    In this state cores are </a:t>
            </a:r>
            <a:r>
              <a:rPr lang="en-US" sz="1600" dirty="0" smtClean="0">
                <a:solidFill>
                  <a:srgbClr val="0070C0"/>
                </a:solidFill>
              </a:rPr>
              <a:t>clocked only at 800 MHz </a:t>
            </a:r>
            <a:r>
              <a:rPr lang="en-US" sz="1600" dirty="0" smtClean="0">
                <a:solidFill>
                  <a:srgbClr val="000000"/>
                </a:solidFill>
              </a:rPr>
              <a:t>and their </a:t>
            </a:r>
            <a:r>
              <a:rPr lang="en-US" sz="1600" dirty="0" smtClean="0">
                <a:solidFill>
                  <a:srgbClr val="0070C0"/>
                </a:solidFill>
              </a:rPr>
              <a:t>supply voltage </a:t>
            </a:r>
            <a:endParaRPr lang="en-US" sz="1600" dirty="0" smtClean="0">
              <a:solidFill>
                <a:srgbClr val="000000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    becomes decreased to a </a:t>
            </a:r>
            <a:r>
              <a:rPr lang="en-US" sz="1600" dirty="0" smtClean="0">
                <a:solidFill>
                  <a:srgbClr val="0070C0"/>
                </a:solidFill>
              </a:rPr>
              <a:t>lower value</a:t>
            </a:r>
            <a:r>
              <a:rPr lang="en-US" sz="1600" dirty="0" smtClean="0">
                <a:solidFill>
                  <a:srgbClr val="000000"/>
                </a:solidFill>
              </a:rPr>
              <a:t>.   </a:t>
            </a:r>
          </a:p>
          <a:p>
            <a:pPr marL="285750" indent="-285750" eaLnBrk="1" hangingPunct="1"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Then </a:t>
            </a:r>
            <a:r>
              <a:rPr lang="en-US" sz="1600" dirty="0" smtClean="0">
                <a:solidFill>
                  <a:srgbClr val="0070C0"/>
                </a:solidFill>
              </a:rPr>
              <a:t>up to three active cores </a:t>
            </a:r>
            <a:r>
              <a:rPr lang="en-US" sz="1600" dirty="0" smtClean="0">
                <a:solidFill>
                  <a:srgbClr val="000000"/>
                </a:solidFill>
              </a:rPr>
              <a:t>will be switched into the </a:t>
            </a:r>
            <a:r>
              <a:rPr lang="en-US" sz="1600" dirty="0" smtClean="0">
                <a:solidFill>
                  <a:srgbClr val="FF0000"/>
                </a:solidFill>
              </a:rPr>
              <a:t>PO Boost state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Aft>
                <a:spcPct val="200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  In this state </a:t>
            </a:r>
            <a:r>
              <a:rPr lang="en-US" sz="1600" dirty="0" smtClean="0">
                <a:solidFill>
                  <a:srgbClr val="0070C0"/>
                </a:solidFill>
              </a:rPr>
              <a:t>both their supply voltage and clock speed will be increased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en-US" sz="1600" dirty="0" smtClean="0">
                <a:solidFill>
                  <a:srgbClr val="000000"/>
                </a:solidFill>
              </a:rPr>
              <a:t>    The </a:t>
            </a:r>
            <a:r>
              <a:rPr lang="en-US" sz="1600" dirty="0" smtClean="0">
                <a:solidFill>
                  <a:srgbClr val="FF0000"/>
                </a:solidFill>
              </a:rPr>
              <a:t>frequency boost is up to 500 MHz, </a:t>
            </a:r>
            <a:r>
              <a:rPr lang="en-US" sz="1600" dirty="0" smtClean="0"/>
              <a:t>that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can be utilized in</a:t>
            </a:r>
            <a:r>
              <a:rPr lang="en-US" sz="1600" dirty="0">
                <a:solidFill>
                  <a:srgbClr val="0070C0"/>
                </a:solidFill>
              </a:rPr>
              <a:t> single </a:t>
            </a:r>
            <a:r>
              <a:rPr lang="en-US" sz="1600" dirty="0" smtClean="0">
                <a:solidFill>
                  <a:srgbClr val="0070C0"/>
                </a:solidFill>
              </a:rPr>
              <a:t>or</a:t>
            </a:r>
          </a:p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</a:t>
            </a:r>
            <a:r>
              <a:rPr lang="en-US" sz="1600" dirty="0">
                <a:solidFill>
                  <a:srgbClr val="0070C0"/>
                </a:solidFill>
              </a:rPr>
              <a:t>light threaded applications</a:t>
            </a:r>
            <a:r>
              <a:rPr lang="en-US" sz="1600" dirty="0" smtClean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16505" y="503675"/>
            <a:ext cx="2641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333399"/>
                </a:solidFill>
              </a:rPr>
              <a:t>Principle of operation</a:t>
            </a:r>
          </a:p>
        </p:txBody>
      </p:sp>
    </p:spTree>
    <p:extLst>
      <p:ext uri="{BB962C8B-B14F-4D97-AF65-F5344CB8AC3E}">
        <p14:creationId xmlns:p14="http://schemas.microsoft.com/office/powerpoint/2010/main" val="190601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5" name="Text Box 3"/>
          <p:cNvSpPr txBox="1">
            <a:spLocks noChangeArrowheads="1"/>
          </p:cNvSpPr>
          <p:nvPr/>
        </p:nvSpPr>
        <p:spPr bwMode="auto">
          <a:xfrm>
            <a:off x="352206" y="1133745"/>
            <a:ext cx="8917569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AMD’s Turbo Core technology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/>
              <a:t>as implemented in their Phenom II X6 DT </a:t>
            </a:r>
            <a:r>
              <a:rPr lang="en-US" sz="1600" dirty="0" smtClean="0">
                <a:solidFill>
                  <a:srgbClr val="000000"/>
                </a:solidFill>
              </a:rPr>
              <a:t>line is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</a:rPr>
              <a:t>less efficient than Intel’s Turbo Boost</a:t>
            </a:r>
            <a:r>
              <a:rPr lang="en-US" sz="1600" dirty="0" smtClean="0">
                <a:solidFill>
                  <a:srgbClr val="0000FF"/>
                </a:solidFill>
              </a:rPr>
              <a:t>, </a:t>
            </a:r>
            <a:r>
              <a:rPr lang="en-US" sz="1600" dirty="0" smtClean="0"/>
              <a:t>as implemented in their Nehalem lines 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(</a:t>
            </a:r>
            <a:r>
              <a:rPr lang="en-US" sz="1600" dirty="0" smtClean="0">
                <a:solidFill>
                  <a:srgbClr val="000000"/>
                </a:solidFill>
              </a:rPr>
              <a:t>2008) [</a:t>
            </a:r>
            <a:r>
              <a:rPr lang="hu-HU" sz="1600" dirty="0" smtClean="0">
                <a:solidFill>
                  <a:srgbClr val="000000"/>
                </a:solidFill>
              </a:rPr>
              <a:t>117</a:t>
            </a:r>
            <a:r>
              <a:rPr lang="en-US" sz="1600" dirty="0" smtClean="0">
                <a:solidFill>
                  <a:srgbClr val="000000"/>
                </a:solidFill>
              </a:rPr>
              <a:t>].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One of the key differences </a:t>
            </a:r>
            <a:r>
              <a:rPr lang="en-US" sz="1600" dirty="0" smtClean="0">
                <a:solidFill>
                  <a:srgbClr val="000000"/>
                </a:solidFill>
              </a:rPr>
              <a:t>is that in their Nehalem lines </a:t>
            </a:r>
            <a:r>
              <a:rPr lang="en-US" sz="1600" dirty="0" smtClean="0">
                <a:solidFill>
                  <a:srgbClr val="0070C0"/>
                </a:solidFill>
              </a:rPr>
              <a:t>Intel</a:t>
            </a:r>
            <a:r>
              <a:rPr lang="en-US" sz="1600" dirty="0" smtClean="0">
                <a:solidFill>
                  <a:srgbClr val="0066CC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already made use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of the efficient </a:t>
            </a:r>
            <a:r>
              <a:rPr lang="en-US" sz="1600" dirty="0" smtClean="0">
                <a:solidFill>
                  <a:srgbClr val="FF0000"/>
                </a:solidFill>
              </a:rPr>
              <a:t>C6 idle state </a:t>
            </a:r>
            <a:r>
              <a:rPr lang="en-US" sz="1600" dirty="0" smtClean="0">
                <a:solidFill>
                  <a:srgbClr val="000000"/>
                </a:solidFill>
              </a:rPr>
              <a:t>for completely shutting down inactive cores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through using </a:t>
            </a:r>
            <a:r>
              <a:rPr lang="en-US" sz="1600" dirty="0" smtClean="0">
                <a:solidFill>
                  <a:srgbClr val="FF0000"/>
                </a:solidFill>
              </a:rPr>
              <a:t>power gates</a:t>
            </a:r>
            <a:r>
              <a:rPr lang="en-US" sz="1600" dirty="0" smtClean="0">
                <a:solidFill>
                  <a:srgbClr val="000000"/>
                </a:solidFill>
              </a:rPr>
              <a:t>, so there is </a:t>
            </a:r>
            <a:r>
              <a:rPr lang="en-US" sz="1600" dirty="0" smtClean="0">
                <a:solidFill>
                  <a:srgbClr val="0000FF"/>
                </a:solidFill>
              </a:rPr>
              <a:t>a </a:t>
            </a:r>
            <a:r>
              <a:rPr lang="en-US" sz="1600" dirty="0" smtClean="0">
                <a:solidFill>
                  <a:srgbClr val="FF0000"/>
                </a:solidFill>
              </a:rPr>
              <a:t>larger power headroom </a:t>
            </a:r>
            <a:r>
              <a:rPr lang="en-US" sz="1600" dirty="0" smtClean="0"/>
              <a:t>that can be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utilized by the active cores in </a:t>
            </a:r>
            <a:r>
              <a:rPr lang="en-US" sz="1600" dirty="0" smtClean="0">
                <a:solidFill>
                  <a:srgbClr val="000000"/>
                </a:solidFill>
              </a:rPr>
              <a:t>the Turbo mode.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Missing the C6 state and power gates can be the reason why AMD do not allows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to switch more than 3 cores into the Turbo Core mode.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Nevertheless, </a:t>
            </a:r>
            <a:r>
              <a:rPr lang="en-US" sz="1600" dirty="0" smtClean="0">
                <a:solidFill>
                  <a:srgbClr val="0070C0"/>
                </a:solidFill>
              </a:rPr>
              <a:t>in their subsequent lines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(K12-based Llano, K14-based Bobcat and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K15-based Bulldozer), introduced in 2011, </a:t>
            </a:r>
            <a:r>
              <a:rPr lang="en-US" sz="1600" dirty="0" smtClean="0">
                <a:solidFill>
                  <a:srgbClr val="0070C0"/>
                </a:solidFill>
              </a:rPr>
              <a:t>also AMD implemented the C6 state </a:t>
            </a:r>
          </a:p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along with power gates </a:t>
            </a:r>
            <a:r>
              <a:rPr lang="en-US" sz="1600" dirty="0" smtClean="0">
                <a:solidFill>
                  <a:srgbClr val="000000"/>
                </a:solidFill>
              </a:rPr>
              <a:t>and improved significantly the efficiency of their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Turbo Core technology.  </a:t>
            </a:r>
          </a:p>
        </p:txBody>
      </p:sp>
      <p:sp>
        <p:nvSpPr>
          <p:cNvPr id="561156" name="Text Box 5"/>
          <p:cNvSpPr txBox="1">
            <a:spLocks noChangeArrowheads="1"/>
          </p:cNvSpPr>
          <p:nvPr/>
        </p:nvSpPr>
        <p:spPr bwMode="auto">
          <a:xfrm>
            <a:off x="116505" y="503675"/>
            <a:ext cx="85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333399"/>
                </a:solidFill>
              </a:rPr>
              <a:t>Comparing AMD’s Turbo Core implementation in their Phenom II X6 DT</a:t>
            </a:r>
          </a:p>
          <a:p>
            <a:pPr eaLnBrk="1" hangingPunct="1"/>
            <a:r>
              <a:rPr lang="en-US" sz="1800" dirty="0" smtClean="0">
                <a:solidFill>
                  <a:srgbClr val="333399"/>
                </a:solidFill>
              </a:rPr>
              <a:t>  with Intel’s Turbo Boost implementation in their Nehalem line (2008)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 smtClean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6.3.1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AMD’s Turbo Core technologies 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(5)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4859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1243"/>
          <a:stretch>
            <a:fillRect/>
          </a:stretch>
        </p:blipFill>
        <p:spPr bwMode="auto">
          <a:xfrm>
            <a:off x="147518" y="1303338"/>
            <a:ext cx="8879977" cy="48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4" name="Text Box 5"/>
          <p:cNvSpPr txBox="1">
            <a:spLocks noChangeArrowheads="1"/>
          </p:cNvSpPr>
          <p:nvPr/>
        </p:nvSpPr>
        <p:spPr bwMode="auto">
          <a:xfrm>
            <a:off x="230325" y="503675"/>
            <a:ext cx="8434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333399"/>
                </a:solidFill>
              </a:rPr>
              <a:t>P-state transition sequences in AMD’s first Turbo Core technology</a:t>
            </a:r>
            <a:r>
              <a:rPr lang="hu-HU" sz="1800" dirty="0" smtClean="0">
                <a:solidFill>
                  <a:srgbClr val="0066CC"/>
                </a:solidFill>
              </a:rPr>
              <a:t> </a:t>
            </a:r>
            <a:r>
              <a:rPr lang="hu-HU" sz="1800" dirty="0" smtClean="0">
                <a:solidFill>
                  <a:srgbClr val="000000"/>
                </a:solidFill>
              </a:rPr>
              <a:t>[230]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 smtClean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6.3.1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AMD’s Turbo Core technologies 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(6)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9112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5"/>
          <a:stretch>
            <a:fillRect/>
          </a:stretch>
        </p:blipFill>
        <p:spPr bwMode="auto">
          <a:xfrm>
            <a:off x="346075" y="1223963"/>
            <a:ext cx="8450263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0" name="Text Box 5"/>
          <p:cNvSpPr txBox="1">
            <a:spLocks noChangeArrowheads="1"/>
          </p:cNvSpPr>
          <p:nvPr/>
        </p:nvSpPr>
        <p:spPr bwMode="auto">
          <a:xfrm>
            <a:off x="229274" y="503675"/>
            <a:ext cx="82035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333399"/>
                </a:solidFill>
              </a:rPr>
              <a:t>Resulting performance gain when using Turbo Core technology</a:t>
            </a:r>
            <a:r>
              <a:rPr lang="hu-HU" sz="1800" dirty="0" smtClean="0">
                <a:solidFill>
                  <a:srgbClr val="333399"/>
                </a:solidFill>
              </a:rPr>
              <a:t> </a:t>
            </a:r>
            <a:r>
              <a:rPr lang="hu-HU" sz="1800" dirty="0" smtClean="0">
                <a:solidFill>
                  <a:srgbClr val="000000"/>
                </a:solidFill>
              </a:rPr>
              <a:t>[230]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 smtClean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6.3.1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AMD’s Turbo Core technologies 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(7)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06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9" name="Text Box 4"/>
          <p:cNvSpPr txBox="1">
            <a:spLocks noChangeArrowheads="1"/>
          </p:cNvSpPr>
          <p:nvPr/>
        </p:nvSpPr>
        <p:spPr bwMode="auto">
          <a:xfrm>
            <a:off x="341530" y="908720"/>
            <a:ext cx="7664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Subsequently AMD implemented an enhanced version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 their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 gen.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technology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Bulldozer-based servers and desktops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Interlagos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Zambezi)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10/2011.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0" name="Text Box 5"/>
          <p:cNvSpPr txBox="1">
            <a:spLocks noChangeArrowheads="1"/>
          </p:cNvSpPr>
          <p:nvPr/>
        </p:nvSpPr>
        <p:spPr bwMode="auto">
          <a:xfrm>
            <a:off x="373997" y="1718810"/>
            <a:ext cx="795378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processors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do already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support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Accordingly,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more headroom remains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utilizing Turbo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9061" name="Text Box 6"/>
          <p:cNvSpPr txBox="1">
            <a:spLocks noChangeArrowheads="1"/>
          </p:cNvSpPr>
          <p:nvPr/>
        </p:nvSpPr>
        <p:spPr bwMode="auto">
          <a:xfrm>
            <a:off x="354947" y="2310539"/>
            <a:ext cx="91419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implementation provides beyond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base clock frequency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levels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</a:p>
        </p:txBody>
      </p:sp>
      <p:sp>
        <p:nvSpPr>
          <p:cNvPr id="429062" name="AutoShape 7"/>
          <p:cNvSpPr>
            <a:spLocks noChangeArrowheads="1"/>
          </p:cNvSpPr>
          <p:nvPr/>
        </p:nvSpPr>
        <p:spPr bwMode="auto">
          <a:xfrm>
            <a:off x="701022" y="2191476"/>
            <a:ext cx="358775" cy="55563"/>
          </a:xfrm>
          <a:prstGeom prst="rightArrow">
            <a:avLst>
              <a:gd name="adj1" fmla="val 50000"/>
              <a:gd name="adj2" fmla="val 16142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3" name="Text Box 8"/>
          <p:cNvSpPr txBox="1">
            <a:spLocks noChangeArrowheads="1"/>
          </p:cNvSpPr>
          <p:nvPr/>
        </p:nvSpPr>
        <p:spPr bwMode="auto">
          <a:xfrm>
            <a:off x="859772" y="3723128"/>
            <a:ext cx="8525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single threaded applications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active core will run basically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8-core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there remains enough headroom to the TDP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even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 the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 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demonstrated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4" name="AutoShape 9"/>
          <p:cNvSpPr>
            <a:spLocks noChangeArrowheads="1"/>
          </p:cNvSpPr>
          <p:nvPr/>
        </p:nvSpPr>
        <p:spPr bwMode="auto">
          <a:xfrm>
            <a:off x="466072" y="3850528"/>
            <a:ext cx="358775" cy="53975"/>
          </a:xfrm>
          <a:prstGeom prst="rightArrow">
            <a:avLst>
              <a:gd name="adj1" fmla="val 50000"/>
              <a:gd name="adj2" fmla="val 16617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5" name="Text Box 10"/>
          <p:cNvSpPr txBox="1">
            <a:spLocks noChangeArrowheads="1"/>
          </p:cNvSpPr>
          <p:nvPr/>
        </p:nvSpPr>
        <p:spPr bwMode="auto">
          <a:xfrm>
            <a:off x="767697" y="2657183"/>
            <a:ext cx="8387168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Turbo frequency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becomes activated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all cores are active but 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there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remains a power headroom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</a:t>
            </a:r>
            <a:r>
              <a:rPr kumimoji="0" lang="hu-H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the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Turbo frequenc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can be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at least half of the 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are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in the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CC6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cores request max. performance.</a:t>
            </a:r>
          </a:p>
        </p:txBody>
      </p:sp>
      <p:sp>
        <p:nvSpPr>
          <p:cNvPr id="429066" name="Text Box 11"/>
          <p:cNvSpPr txBox="1">
            <a:spLocks noChangeArrowheads="1"/>
          </p:cNvSpPr>
          <p:nvPr/>
        </p:nvSpPr>
        <p:spPr bwMode="auto">
          <a:xfrm>
            <a:off x="123998" y="508611"/>
            <a:ext cx="9009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A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MD’s enhanced </a:t>
            </a:r>
            <a:r>
              <a:rPr lang="en-US" sz="1800" dirty="0" smtClean="0">
                <a:solidFill>
                  <a:srgbClr val="333399"/>
                </a:solidFill>
              </a:rPr>
              <a:t>1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gen.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Core implementation</a:t>
            </a:r>
            <a:r>
              <a:rPr lang="en-US" sz="1800" dirty="0" smtClean="0">
                <a:solidFill>
                  <a:srgbClr val="333399"/>
                </a:solidFill>
              </a:rPr>
              <a:t> </a:t>
            </a:r>
            <a:r>
              <a:rPr lang="en-US" sz="1800" dirty="0" err="1" smtClean="0">
                <a:solidFill>
                  <a:srgbClr val="333399"/>
                </a:solidFill>
              </a:rPr>
              <a:t>i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 their </a:t>
            </a:r>
            <a:r>
              <a:rPr lang="en-US" sz="1800" dirty="0" smtClean="0">
                <a:solidFill>
                  <a:srgbClr val="333399"/>
                </a:solidFill>
              </a:rPr>
              <a:t>Bulldozer family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 smtClean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6.3.1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AMD’s Turbo Core technologies 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(8)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68351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(20)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6505" y="908720"/>
            <a:ext cx="9027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In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06/2020 </a:t>
            </a:r>
            <a:r>
              <a:rPr lang="en-US" dirty="0" smtClean="0">
                <a:latin typeface="+mj-lt"/>
              </a:rPr>
              <a:t>AMD’s statement: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goals</a:t>
            </a:r>
            <a:r>
              <a:rPr lang="en-US" dirty="0" smtClean="0">
                <a:latin typeface="+mj-lt"/>
              </a:rPr>
              <a:t> of their 25x energy efficiency increase</a:t>
            </a:r>
          </a:p>
          <a:p>
            <a:r>
              <a:rPr lang="en-US" dirty="0" smtClean="0">
                <a:latin typeface="+mj-lt"/>
              </a:rPr>
              <a:t>  initiative were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achieved</a:t>
            </a:r>
            <a:r>
              <a:rPr lang="en-US" dirty="0" smtClean="0">
                <a:latin typeface="+mj-lt"/>
              </a:rPr>
              <a:t>, the Zen 2-based Ryzen </a:t>
            </a:r>
            <a:r>
              <a:rPr lang="en-US" dirty="0">
                <a:latin typeface="+mj-lt"/>
              </a:rPr>
              <a:t>7 4800H </a:t>
            </a:r>
            <a:r>
              <a:rPr lang="en-US" dirty="0" smtClean="0">
                <a:latin typeface="+mj-lt"/>
              </a:rPr>
              <a:t>client processor </a:t>
            </a:r>
          </a:p>
          <a:p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beat </a:t>
            </a:r>
            <a:r>
              <a:rPr lang="en-US" dirty="0">
                <a:latin typeface="+mj-lt"/>
              </a:rPr>
              <a:t>the company's baseline measurements </a:t>
            </a:r>
            <a:r>
              <a:rPr lang="en-US" dirty="0" smtClean="0">
                <a:latin typeface="+mj-lt"/>
              </a:rPr>
              <a:t>by 31.7 </a:t>
            </a:r>
            <a:r>
              <a:rPr lang="en-US" dirty="0">
                <a:latin typeface="+mj-lt"/>
              </a:rPr>
              <a:t>times. </a:t>
            </a:r>
            <a:endParaRPr lang="en-US" sz="16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192" y="505361"/>
            <a:ext cx="87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2014-2020 -2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8388" y="6264315"/>
            <a:ext cx="6853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AMD’s achievement in increasing energy efficiency [356]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16605" y="1982811"/>
            <a:ext cx="6956354" cy="4101484"/>
            <a:chOff x="1016605" y="2033846"/>
            <a:chExt cx="6956354" cy="4101484"/>
          </a:xfrm>
        </p:grpSpPr>
        <p:pic>
          <p:nvPicPr>
            <p:cNvPr id="3074" name="Picture 2" descr="https://images.anandtech.com/doci/15881/Goal%20Plo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7609" r="2099" b="2028"/>
            <a:stretch/>
          </p:blipFill>
          <p:spPr bwMode="auto">
            <a:xfrm>
              <a:off x="1016605" y="2033846"/>
              <a:ext cx="6956354" cy="4101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6147175" y="4599130"/>
              <a:ext cx="1575175" cy="31503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2" name="Picture 2" descr="https://images.anandtech.com/doci/15881/Goal%20Plo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5" t="1086" r="26746" b="91305"/>
            <a:stretch/>
          </p:blipFill>
          <p:spPr bwMode="auto">
            <a:xfrm>
              <a:off x="2546775" y="2123855"/>
              <a:ext cx="3015335" cy="31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838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128687" y="506479"/>
            <a:ext cx="7473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operation of AMD’s 1. gen. Turbo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technology,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introduced in the Bulldozer family</a:t>
            </a:r>
            <a:r>
              <a:rPr kumimoji="0" lang="hu-H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[190]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14645"/>
            <a:ext cx="78486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 smtClean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6.3.1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AMD’s Turbo Core technologies 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(9)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0653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227" name="Group 1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065803"/>
              </p:ext>
            </p:extLst>
          </p:nvPr>
        </p:nvGraphicFramePr>
        <p:xfrm>
          <a:off x="0" y="1415835"/>
          <a:ext cx="9144000" cy="466846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66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0850">
                <a:tc gridSpan="10"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AMD FX-series processors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AE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Name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Nominal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Max 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TDP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Cores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2 cache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 cache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Northbridge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SRP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FX-8150*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$245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FX-8120*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3.4GHz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95W/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$205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FX-8100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2.8GHz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FX-6100*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3.3GHz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$165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FX-4170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None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4.3GHz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FX-B4150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FX-4100*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$115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1220" name="Text Box 120"/>
          <p:cNvSpPr txBox="1">
            <a:spLocks noChangeArrowheads="1"/>
          </p:cNvSpPr>
          <p:nvPr/>
        </p:nvSpPr>
        <p:spPr bwMode="auto">
          <a:xfrm>
            <a:off x="123998" y="506479"/>
            <a:ext cx="8047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Nominal, 8-core Turbo, and 4-core Max Turbo frequencies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AMD’s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Zambezi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line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229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1221" name="Rectangle 121"/>
          <p:cNvSpPr>
            <a:spLocks noChangeArrowheads="1"/>
          </p:cNvSpPr>
          <p:nvPr/>
        </p:nvSpPr>
        <p:spPr bwMode="auto">
          <a:xfrm>
            <a:off x="1017588" y="1834935"/>
            <a:ext cx="3267075" cy="3816350"/>
          </a:xfrm>
          <a:prstGeom prst="rect">
            <a:avLst/>
          </a:prstGeom>
          <a:noFill/>
          <a:ln w="22225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 smtClean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6.3.1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AMD’s Turbo Core technologies 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(10)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7989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597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6.3.2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AMD’s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gen. Turbo Core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2. gen. Turbo Core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technology (1)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88" y="510438"/>
            <a:ext cx="541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  <a:latin typeface="+mj-lt"/>
              </a:rPr>
              <a:t>6.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6.3.2 AMD’s 2. gen. Turbo Core technology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530" y="927970"/>
            <a:ext cx="877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Based on a patent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filed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2008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by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Naffziger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(one of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AMD’s key processor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architects) [</a:t>
            </a:r>
            <a:r>
              <a:rPr lang="hu-HU" sz="1600" dirty="0" smtClean="0">
                <a:solidFill>
                  <a:srgbClr val="000000"/>
                </a:solidFill>
                <a:latin typeface="+mj-lt"/>
              </a:rPr>
              <a:t>231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], AMD introduced a greatly improved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2. generation Turbo Core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technique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all of their main processor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families in 2011/2012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, that is in the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565" y="1763815"/>
            <a:ext cx="750134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Llano APU line (Family 12h) APU line (06/2011)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1. gen. Cat (Bobcat)-based Ontario/</a:t>
            </a:r>
            <a:r>
              <a:rPr lang="en-US" sz="1600" dirty="0" err="1" smtClean="0">
                <a:latin typeface="+mj-lt"/>
              </a:rPr>
              <a:t>Zacate</a:t>
            </a:r>
            <a:r>
              <a:rPr lang="en-US" sz="1600" dirty="0" smtClean="0">
                <a:latin typeface="+mj-lt"/>
              </a:rPr>
              <a:t> APU lines (01/2011)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2. gen. Bulldozer (</a:t>
            </a:r>
            <a:r>
              <a:rPr lang="en-US" sz="1600" dirty="0" err="1" smtClean="0">
                <a:latin typeface="+mj-lt"/>
              </a:rPr>
              <a:t>Piledriver</a:t>
            </a:r>
            <a:r>
              <a:rPr lang="en-US" sz="1600" dirty="0" smtClean="0">
                <a:latin typeface="+mj-lt"/>
              </a:rPr>
              <a:t>)-based Trinity APU line (09/2012).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378" y="2753925"/>
            <a:ext cx="884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2. gen. Turbo Core technology introduces 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454" y="3014330"/>
            <a:ext cx="787286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power gating,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C6 core idle state </a:t>
            </a:r>
            <a:r>
              <a:rPr lang="en-US" sz="1600" dirty="0" smtClean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System Manager Unit (SMU) </a:t>
            </a:r>
            <a:r>
              <a:rPr lang="en-US" sz="1600" dirty="0" smtClean="0">
                <a:latin typeface="+mj-lt"/>
              </a:rPr>
              <a:t>that is based on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32-bit microprocessor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(actually the Lattice Miki LM32 microprocessor)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535" y="4184460"/>
            <a:ext cx="8675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Note that these innovations were introduced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by Intel’s Nehalem family already 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in 2008</a:t>
            </a:r>
            <a:r>
              <a:rPr lang="en-US" sz="1600" dirty="0" smtClean="0">
                <a:latin typeface="+mj-lt"/>
              </a:rPr>
              <a:t> (the C6 idle state even in the previous Penryn family in 2007).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545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2. gen. Turbo Core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888" y="51044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operation of the 2. gen. Turbo Core technique -1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223" y="908720"/>
            <a:ext cx="903625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+mj-lt"/>
              </a:rPr>
              <a:t>Based on the cited patent,</a:t>
            </a:r>
            <a:r>
              <a:rPr lang="hu-HU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[</a:t>
            </a:r>
            <a:r>
              <a:rPr lang="hu-HU" sz="1600" dirty="0" smtClean="0">
                <a:latin typeface="+mj-lt"/>
              </a:rPr>
              <a:t>232</a:t>
            </a:r>
            <a:r>
              <a:rPr lang="en-US" sz="1600" dirty="0" smtClean="0">
                <a:latin typeface="+mj-lt"/>
              </a:rPr>
              <a:t>] these processors have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digital power monitor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latin typeface="+mj-lt"/>
              </a:rPr>
              <a:t>      that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scans the activity level of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large number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of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relevant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events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each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core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latin typeface="+mj-lt"/>
              </a:rPr>
              <a:t>      (</a:t>
            </a:r>
            <a:r>
              <a:rPr lang="en-US" sz="1600" dirty="0">
                <a:latin typeface="+mj-lt"/>
              </a:rPr>
              <a:t>e.g. 95 in each Llano </a:t>
            </a:r>
            <a:r>
              <a:rPr lang="en-US" sz="1600" dirty="0" smtClean="0">
                <a:latin typeface="+mj-lt"/>
              </a:rPr>
              <a:t>core)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and the GPU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>
                <a:latin typeface="+mj-lt"/>
              </a:rPr>
              <a:t>such as </a:t>
            </a:r>
            <a:r>
              <a:rPr lang="en-US" sz="1600" dirty="0" smtClean="0">
                <a:latin typeface="+mj-lt"/>
              </a:rPr>
              <a:t>FX </a:t>
            </a:r>
            <a:r>
              <a:rPr lang="en-US" sz="1600" dirty="0">
                <a:latin typeface="+mj-lt"/>
              </a:rPr>
              <a:t>and FP operations, </a:t>
            </a:r>
            <a:endParaRPr lang="en-US" sz="1600" dirty="0" smtClean="0">
              <a:latin typeface="+mj-lt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latin typeface="+mj-lt"/>
              </a:rPr>
              <a:t>      L1/L2 </a:t>
            </a:r>
            <a:r>
              <a:rPr lang="en-US" sz="1600" dirty="0">
                <a:latin typeface="+mj-lt"/>
              </a:rPr>
              <a:t>cache accesses etc</a:t>
            </a:r>
            <a:r>
              <a:rPr lang="en-US" sz="1600" dirty="0" smtClean="0">
                <a:latin typeface="+mj-lt"/>
              </a:rPr>
              <a:t>. and based on these activity readings the Turbo Core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Manager (actually the SMU) calculates the power </a:t>
            </a:r>
            <a:r>
              <a:rPr lang="en-US" sz="1600" dirty="0">
                <a:latin typeface="+mj-lt"/>
              </a:rPr>
              <a:t>dissipation </a:t>
            </a:r>
            <a:r>
              <a:rPr lang="en-US" sz="1600" dirty="0" smtClean="0">
                <a:latin typeface="+mj-lt"/>
              </a:rPr>
              <a:t>values for each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core </a:t>
            </a:r>
            <a:r>
              <a:rPr lang="en-US" sz="1600" dirty="0">
                <a:latin typeface="+mj-lt"/>
              </a:rPr>
              <a:t>plus </a:t>
            </a:r>
            <a:r>
              <a:rPr lang="en-US" sz="1600" dirty="0" smtClean="0">
                <a:latin typeface="+mj-lt"/>
              </a:rPr>
              <a:t>the GPU by using a set of appropriate weights.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These data allow to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determine also the dissipation of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entire chip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smtClean="0">
                <a:latin typeface="+mj-lt"/>
              </a:rPr>
              <a:t>as indicated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 smtClean="0">
                <a:latin typeface="+mj-lt"/>
              </a:rPr>
              <a:t>      in the next Figure.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above briefly described technique is sad to be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accurate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within 2% </a:t>
            </a:r>
            <a:r>
              <a:rPr lang="en-US" sz="1600" dirty="0" smtClean="0">
                <a:latin typeface="+mj-lt"/>
              </a:rPr>
              <a:t>across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 broad </a:t>
            </a:r>
            <a:r>
              <a:rPr lang="en-US" sz="1600" dirty="0">
                <a:latin typeface="+mj-lt"/>
              </a:rPr>
              <a:t>range of application </a:t>
            </a:r>
            <a:r>
              <a:rPr lang="en-US" sz="1600" dirty="0" smtClean="0">
                <a:latin typeface="+mj-lt"/>
              </a:rPr>
              <a:t>types [</a:t>
            </a:r>
            <a:r>
              <a:rPr lang="hu-HU" sz="1600" dirty="0" smtClean="0">
                <a:latin typeface="+mj-lt"/>
              </a:rPr>
              <a:t>232</a:t>
            </a:r>
            <a:r>
              <a:rPr lang="en-US" sz="1600" dirty="0" smtClean="0">
                <a:latin typeface="+mj-lt"/>
              </a:rPr>
              <a:t>].</a:t>
            </a:r>
            <a:endParaRPr lang="en-US" sz="1600" dirty="0">
              <a:latin typeface="+mj-lt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37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2. gen. Turbo Core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5" b="13762"/>
          <a:stretch>
            <a:fillRect/>
          </a:stretch>
        </p:blipFill>
        <p:spPr bwMode="auto">
          <a:xfrm>
            <a:off x="656565" y="1223755"/>
            <a:ext cx="7903243" cy="453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888" y="503675"/>
            <a:ext cx="777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chemeClr val="accent6"/>
                </a:solidFill>
                <a:latin typeface="Verdana" pitchFamily="34" charset="0"/>
              </a:rPr>
              <a:t>Example: Simplified </a:t>
            </a:r>
            <a:r>
              <a:rPr lang="en-US" dirty="0">
                <a:solidFill>
                  <a:schemeClr val="accent6"/>
                </a:solidFill>
                <a:latin typeface="Verdana" pitchFamily="34" charset="0"/>
              </a:rPr>
              <a:t>layout of </a:t>
            </a:r>
            <a:r>
              <a:rPr lang="en-US" dirty="0" smtClean="0">
                <a:solidFill>
                  <a:schemeClr val="accent6"/>
                </a:solidFill>
                <a:latin typeface="Verdana" pitchFamily="34" charset="0"/>
              </a:rPr>
              <a:t>Llano’s digital </a:t>
            </a:r>
            <a:r>
              <a:rPr lang="en-US" dirty="0">
                <a:solidFill>
                  <a:schemeClr val="accent6"/>
                </a:solidFill>
                <a:latin typeface="Verdana" pitchFamily="34" charset="0"/>
              </a:rPr>
              <a:t>power </a:t>
            </a:r>
            <a:r>
              <a:rPr lang="en-US" dirty="0" smtClean="0">
                <a:solidFill>
                  <a:schemeClr val="accent6"/>
                </a:solidFill>
                <a:latin typeface="Verdana" pitchFamily="34" charset="0"/>
              </a:rPr>
              <a:t>monitor </a:t>
            </a:r>
            <a:r>
              <a:rPr lang="en-US" dirty="0" smtClean="0">
                <a:latin typeface="Verdana" pitchFamily="34" charset="0"/>
              </a:rPr>
              <a:t>[</a:t>
            </a:r>
            <a:r>
              <a:rPr lang="hu-HU" dirty="0" smtClean="0">
                <a:latin typeface="Verdana" pitchFamily="34" charset="0"/>
              </a:rPr>
              <a:t>127</a:t>
            </a:r>
            <a:r>
              <a:rPr lang="en-US" dirty="0" smtClean="0">
                <a:latin typeface="Verdana" pitchFamily="34" charset="0"/>
              </a:rPr>
              <a:t>]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504" y="6113553"/>
            <a:ext cx="769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CAC: AC capacitance (</a:t>
            </a:r>
            <a:r>
              <a:rPr lang="en-US" dirty="0" err="1" smtClean="0"/>
              <a:t>C</a:t>
            </a:r>
            <a:r>
              <a:rPr lang="en-US" baseline="-25000" dirty="0" err="1" smtClean="0"/>
              <a:t>ac</a:t>
            </a:r>
            <a:r>
              <a:rPr lang="en-US" dirty="0" smtClean="0"/>
              <a:t>) termed also as switching capacitance</a:t>
            </a:r>
          </a:p>
          <a:p>
            <a:r>
              <a:rPr lang="en-US" dirty="0" smtClean="0"/>
              <a:t>          (it models the switching behavior of a unit)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254159" y="911622"/>
            <a:ext cx="89983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Based on the calculated power consumption of the socket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Manager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 pitchFamily="34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determines the actual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 margin to the target TDP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the difference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latin typeface="Verdana" pitchFamily="34" charset="0"/>
              </a:rPr>
              <a:t> </a:t>
            </a:r>
            <a:r>
              <a:rPr lang="en-US" sz="1600" dirty="0" smtClean="0">
                <a:latin typeface="Verdana" pitchFamily="34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between the actual power consumption of  the cores and the chip and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latin typeface="Verdana" pitchFamily="34" charset="0"/>
              </a:rPr>
              <a:t> </a:t>
            </a:r>
            <a:r>
              <a:rPr lang="en-US" sz="1600" dirty="0" smtClean="0">
                <a:latin typeface="Verdana" pitchFamily="34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related TDP figure.  </a:t>
            </a: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791580" y="1984890"/>
            <a:ext cx="4857035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Positive margins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headroom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Negative margins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 </a:t>
            </a:r>
          </a:p>
        </p:txBody>
      </p:sp>
      <p:sp>
        <p:nvSpPr>
          <p:cNvPr id="470022" name="Text Box 6"/>
          <p:cNvSpPr txBox="1">
            <a:spLocks noChangeArrowheads="1"/>
          </p:cNvSpPr>
          <p:nvPr/>
        </p:nvSpPr>
        <p:spPr bwMode="auto">
          <a:xfrm>
            <a:off x="250617" y="2663915"/>
            <a:ext cx="8659294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power headroom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can be utilized 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increasing the clock frequency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(for Turbo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 pitchFamily="34" charset="0"/>
              </a:rPr>
              <a:t>     boost)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the other hand, initiate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throttling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(clock reduction) of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cores or even the GPU.</a:t>
            </a:r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237855" y="3789040"/>
            <a:ext cx="8685326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boosting behaves differently in the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first implementations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(in the Llano,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aseline="0" dirty="0" smtClean="0">
                <a:solidFill>
                  <a:srgbClr val="000000"/>
                </a:solidFill>
                <a:latin typeface="Verdana" pitchFamily="34" charset="0"/>
              </a:rPr>
              <a:t>     and Ontario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 or </a:t>
            </a:r>
            <a:r>
              <a:rPr lang="en-US" sz="1600" dirty="0" err="1" smtClean="0">
                <a:solidFill>
                  <a:srgbClr val="000000"/>
                </a:solidFill>
                <a:latin typeface="Verdana" pitchFamily="34" charset="0"/>
              </a:rPr>
              <a:t>Zacate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 lines) </a:t>
            </a:r>
            <a:r>
              <a:rPr lang="en-US" sz="1600" dirty="0" smtClean="0">
                <a:solidFill>
                  <a:srgbClr val="0070C0"/>
                </a:solidFill>
                <a:latin typeface="Verdana" pitchFamily="34" charset="0"/>
              </a:rPr>
              <a:t>and the subsequent implementations 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(beginning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     with the Trinity line).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 pitchFamily="34" charset="0"/>
              </a:rPr>
              <a:t>In the first 2. gen. Turbo Core implementations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, when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OS requests higher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CPU performance for particular cores and there is a power headroom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available, the Turbo Core Manager initiates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clock frequency increase for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related core.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Note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the clock frequencies of the 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may be increased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but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 pitchFamily="34" charset="0"/>
              </a:rPr>
              <a:t> </a:t>
            </a:r>
            <a:r>
              <a:rPr lang="en-US" sz="1600" dirty="0" smtClean="0">
                <a:latin typeface="Verdana" pitchFamily="34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clock frequency of the GPU can not be boosted, not even in case when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 pitchFamily="34" charset="0"/>
              </a:rPr>
              <a:t> </a:t>
            </a:r>
            <a:r>
              <a:rPr lang="en-US" sz="1600" dirty="0" smtClean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CPU cores are not fully utilized or are inactive. 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2. gen. Turbo Core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888" y="51044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operation of the 2. gen. Turbo Core technique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10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Text Box 3"/>
          <p:cNvSpPr txBox="1">
            <a:spLocks noChangeArrowheads="1"/>
          </p:cNvSpPr>
          <p:nvPr/>
        </p:nvSpPr>
        <p:spPr bwMode="auto">
          <a:xfrm>
            <a:off x="326316" y="1178750"/>
            <a:ext cx="8791189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major enhancement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the 2. gen. Turbo Core technology of the Trinity line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vs. the Llano APU line is that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Trinity APU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implements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bi-directional turbo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management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unlike the Llano APU that could boost only the core frequencies.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allows now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increase also the clock frequency of the GPU when there is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heavy GPU load and enough power headroom is available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the following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Figure demonstrates it for the dual-module (4 cores) Trinity A10-4600M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APU.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2. gen. Turbo Core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888" y="506795"/>
            <a:ext cx="83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Advanced implementation of the 2. gen. Turbo Core technology in the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2. gen Bulldozer (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Piledriver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)-based Trinity APU line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233</a:t>
            </a:r>
            <a:r>
              <a:rPr lang="en-US" dirty="0" smtClean="0">
                <a:latin typeface="+mj-lt"/>
              </a:rPr>
              <a:t>]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1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2. gen. Turbo Core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pic>
        <p:nvPicPr>
          <p:cNvPr id="4" name="Picture 7" descr="Screen%20Shot%202012-05-14%20at%20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/>
          <a:stretch>
            <a:fillRect/>
          </a:stretch>
        </p:blipFill>
        <p:spPr bwMode="auto">
          <a:xfrm>
            <a:off x="71438" y="1403775"/>
            <a:ext cx="8893175" cy="41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888" y="513300"/>
            <a:ext cx="9169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Example: Bi-directional Turbo Core implementation in the 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. gen. Turbo Core 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technology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 the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. gen Bulldozer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Piledriver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)-based Trinity APU line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233</a:t>
            </a:r>
            <a:r>
              <a:rPr lang="en-US" dirty="0" smtClean="0">
                <a:latin typeface="+mj-lt"/>
              </a:rPr>
              <a:t>] 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867" y="5961594"/>
            <a:ext cx="8811643" cy="807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compute </a:t>
            </a:r>
            <a:r>
              <a:rPr lang="en-US" sz="1600" dirty="0" smtClean="0">
                <a:solidFill>
                  <a:srgbClr val="0070C0"/>
                </a:solidFill>
                <a:latin typeface="Verdana" pitchFamily="34" charset="0"/>
              </a:rPr>
              <a:t>modules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have a base clock frequency of 2300 MHz 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that can be  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     boosted up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to 3200 MHz, in steps of 100 MHz, whereas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GPU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has a base clock frequency of 496 MHz that can be raised to 685 </a:t>
            </a:r>
            <a:r>
              <a:rPr lang="en-US" sz="1600" dirty="0" err="1">
                <a:solidFill>
                  <a:srgbClr val="000000"/>
                </a:solidFill>
                <a:latin typeface="Verdana" pitchFamily="34" charset="0"/>
              </a:rPr>
              <a:t>MHz.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888" y="5634245"/>
            <a:ext cx="15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>
                <a:solidFill>
                  <a:srgbClr val="FF0000"/>
                </a:solidFill>
              </a:rPr>
              <a:t>note</a:t>
            </a:r>
            <a:r>
              <a:rPr lang="en-US" dirty="0" smtClean="0"/>
              <a:t>  that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598"/>
            <a:ext cx="8340725" cy="684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6.3.3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192" y="505361"/>
            <a:ext cx="87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2014-2020 -3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326" y="8094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084" y="1134035"/>
            <a:ext cx="8242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efficiency is extremely important also for supercomputers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there is 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maintained indicating the most energy efficient supercomputers, called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"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Green500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 list.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6539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hu-HU" altLang="en-US" sz="18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18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) (1)</a:t>
            </a:r>
            <a:endParaRPr lang="en-US" sz="18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23998" y="508611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STAPM (Skin Temperature Aware Power Management) technology -1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028" y="908720"/>
            <a:ext cx="894850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is AMD’s 3. gen. Turbo Boost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technology is </a:t>
            </a:r>
            <a:r>
              <a:rPr lang="en-US" sz="1600" dirty="0" smtClean="0">
                <a:solidFill>
                  <a:srgbClr val="0070C0"/>
                </a:solidFill>
              </a:rPr>
              <a:t>similar to Intel’s 2. gen. Turbo Boost technology</a:t>
            </a:r>
            <a:r>
              <a:rPr lang="en-US" sz="1600" dirty="0" smtClean="0"/>
              <a:t>, as it takes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into account the chassis temperature, i.e. the “thermal mass” of the chassis.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AMD designates this chassis temperature aware Turbo Boost technology as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2060"/>
                </a:solidFill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</a:rPr>
              <a:t>Skin </a:t>
            </a:r>
            <a:r>
              <a:rPr lang="en-US" sz="1600" dirty="0">
                <a:solidFill>
                  <a:srgbClr val="FF0000"/>
                </a:solidFill>
              </a:rPr>
              <a:t>Temperature Aware Power Management (STAPM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STAPM</a:t>
            </a:r>
            <a:r>
              <a:rPr lang="en-US" sz="1600" dirty="0"/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raises performance </a:t>
            </a:r>
            <a:r>
              <a:rPr lang="en-US" sz="1600" dirty="0">
                <a:solidFill>
                  <a:srgbClr val="0070C0"/>
                </a:solidFill>
              </a:rPr>
              <a:t>by boosting </a:t>
            </a:r>
            <a:r>
              <a:rPr lang="en-US" sz="1600" dirty="0" smtClean="0">
                <a:solidFill>
                  <a:srgbClr val="0070C0"/>
                </a:solidFill>
              </a:rPr>
              <a:t>CPU </a:t>
            </a:r>
            <a:r>
              <a:rPr lang="en-US" sz="1600" dirty="0">
                <a:solidFill>
                  <a:srgbClr val="0070C0"/>
                </a:solidFill>
              </a:rPr>
              <a:t>and/or GPU frequencies </a:t>
            </a:r>
            <a:r>
              <a:rPr lang="en-US" sz="1600" dirty="0" smtClean="0">
                <a:solidFill>
                  <a:srgbClr val="0070C0"/>
                </a:solidFill>
              </a:rPr>
              <a:t>as </a:t>
            </a:r>
            <a:r>
              <a:rPr lang="en-US" sz="1600" dirty="0">
                <a:solidFill>
                  <a:srgbClr val="0070C0"/>
                </a:solidFill>
              </a:rPr>
              <a:t>long as </a:t>
            </a:r>
            <a:endParaRPr lang="en-US" sz="16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the estimated platform’s </a:t>
            </a:r>
            <a:r>
              <a:rPr lang="en-US" sz="1600" dirty="0">
                <a:solidFill>
                  <a:srgbClr val="0070C0"/>
                </a:solidFill>
              </a:rPr>
              <a:t>skin temperature remains below </a:t>
            </a:r>
            <a:r>
              <a:rPr lang="en-US" sz="1600" dirty="0" smtClean="0">
                <a:solidFill>
                  <a:srgbClr val="0070C0"/>
                </a:solidFill>
              </a:rPr>
              <a:t>a </a:t>
            </a:r>
            <a:r>
              <a:rPr lang="en-US" sz="1600" dirty="0">
                <a:solidFill>
                  <a:srgbClr val="0070C0"/>
                </a:solidFill>
              </a:rPr>
              <a:t>specified limit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allows an </a:t>
            </a:r>
            <a:r>
              <a:rPr lang="en-US" sz="1600" dirty="0" smtClean="0">
                <a:solidFill>
                  <a:srgbClr val="0070C0"/>
                </a:solidFill>
              </a:rPr>
              <a:t>additional performance improvement when the device chassis is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</a:rPr>
              <a:t>       “cold”</a:t>
            </a:r>
            <a:r>
              <a:rPr lang="en-US" sz="1600" dirty="0" smtClean="0"/>
              <a:t> after switch off or in light loaded time intervals of the processor.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Here we note that compared </a:t>
            </a:r>
            <a:r>
              <a:rPr lang="en-US" sz="1600" dirty="0" smtClean="0"/>
              <a:t>to </a:t>
            </a:r>
            <a:r>
              <a:rPr lang="en-US" sz="1600" dirty="0"/>
              <a:t>Intel’s 2. gen. Turbo Boost technology AMD’s</a:t>
            </a:r>
          </a:p>
          <a:p>
            <a:r>
              <a:rPr lang="en-US" sz="1600" dirty="0" smtClean="0"/>
              <a:t>      </a:t>
            </a:r>
            <a:r>
              <a:rPr lang="en-US" sz="1600" dirty="0" smtClean="0">
                <a:solidFill>
                  <a:srgbClr val="0070C0"/>
                </a:solidFill>
              </a:rPr>
              <a:t>STAPM </a:t>
            </a:r>
            <a:r>
              <a:rPr lang="en-US" sz="1600" dirty="0">
                <a:solidFill>
                  <a:srgbClr val="0070C0"/>
                </a:solidFill>
              </a:rPr>
              <a:t>technology appeared with a time delay of about 3 years</a:t>
            </a:r>
            <a:r>
              <a:rPr lang="en-US" sz="1600" dirty="0" smtClean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880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18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(2)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13" y="1254674"/>
            <a:ext cx="8514357" cy="4784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639" y="511104"/>
            <a:ext cx="8606202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AMD’s STAPM (Skin Temperature Aware Power Management)</a:t>
            </a:r>
            <a:endParaRPr kumimoji="0" lang="hu-HU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>
                <a:latin typeface="Verdana"/>
              </a:rPr>
              <a:t>[122]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447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18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(3)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908720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introduced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STAPM both in their mainline (Bulldozer-based) and low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Cat line for laptop models in the middle of the 2010’s</a:t>
            </a:r>
            <a:r>
              <a:rPr lang="en-US" sz="1600" dirty="0" smtClean="0">
                <a:latin typeface="Verdana"/>
              </a:rPr>
              <a:t>, more precisely along with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75" y="1448490"/>
            <a:ext cx="647722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Puma+-based </a:t>
            </a:r>
            <a:r>
              <a:rPr lang="en-US" sz="1600" dirty="0" err="1" smtClean="0"/>
              <a:t>Beema</a:t>
            </a:r>
            <a:r>
              <a:rPr lang="en-US" sz="1600" dirty="0" smtClean="0"/>
              <a:t> and Mullins lines (4/2014)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Excavator v1-based </a:t>
            </a:r>
            <a:r>
              <a:rPr lang="en-US" sz="1600" dirty="0" err="1" smtClean="0"/>
              <a:t>Carizo</a:t>
            </a:r>
            <a:r>
              <a:rPr lang="en-US" sz="1600" dirty="0" smtClean="0"/>
              <a:t> line (06/2015).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23998" y="508611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333399"/>
                </a:solidFill>
              </a:rPr>
              <a:t>AMD’s STAPM (Skin Temperature Aware Power Management) technology </a:t>
            </a:r>
            <a:r>
              <a:rPr lang="en-US" sz="1800" dirty="0" smtClean="0">
                <a:solidFill>
                  <a:srgbClr val="333399"/>
                </a:solidFill>
              </a:rPr>
              <a:t>-</a:t>
            </a:r>
            <a:r>
              <a:rPr lang="en-US" sz="1800" dirty="0">
                <a:solidFill>
                  <a:srgbClr val="333399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510" y="2033845"/>
            <a:ext cx="8518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AMD continued to implement the STAPM technology in their Zen-based laptop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processors.</a:t>
            </a:r>
          </a:p>
        </p:txBody>
      </p:sp>
    </p:spTree>
    <p:extLst>
      <p:ext uri="{BB962C8B-B14F-4D97-AF65-F5344CB8AC3E}">
        <p14:creationId xmlns:p14="http://schemas.microsoft.com/office/powerpoint/2010/main" val="24937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18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(4)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15888" y="513300"/>
            <a:ext cx="796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Performance increase resulting from using the STAPM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2280" y="908720"/>
            <a:ext cx="8438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Since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use cases for mobile devices are short in duration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STAMP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often in notable performance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increase, as seen in the Figure below for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subsequent STAPM implementation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234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35" y="2015888"/>
            <a:ext cx="4824020" cy="30912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0996" y="5184195"/>
            <a:ext cx="8393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Figure: Performance improvements for STAPM in AMD’s Excavator v2</a:t>
            </a:r>
          </a:p>
          <a:p>
            <a:pPr algn="ctr"/>
            <a:r>
              <a:rPr lang="en-US" sz="1600" dirty="0" smtClean="0"/>
              <a:t> </a:t>
            </a:r>
            <a:r>
              <a:rPr lang="en-US" sz="1600" dirty="0"/>
              <a:t>(Family 15h Models </a:t>
            </a:r>
            <a:r>
              <a:rPr lang="en-US" sz="1600" dirty="0" smtClean="0"/>
              <a:t>70h-7Fh)-based Bristol Ridge processors (05/2016) [</a:t>
            </a:r>
            <a:r>
              <a:rPr lang="hu-HU" sz="1600" dirty="0" smtClean="0"/>
              <a:t>234</a:t>
            </a:r>
            <a:r>
              <a:rPr lang="en-US" sz="1600" dirty="0" smtClean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0200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18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(5)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15888" y="863715"/>
            <a:ext cx="897393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Further on, as the STAPM technology allows the cores or the GPU to run faster,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000000"/>
                </a:solidFill>
              </a:rPr>
              <a:t>time to completion will be shorter.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Then </a:t>
            </a:r>
            <a:r>
              <a:rPr lang="en-US" sz="1600" dirty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0070C0"/>
                </a:solidFill>
              </a:rPr>
              <a:t>additional power needed for higher clock frequencies is easily </a:t>
            </a:r>
            <a:r>
              <a:rPr lang="en-US" sz="1600" dirty="0" smtClean="0">
                <a:solidFill>
                  <a:srgbClr val="0070C0"/>
                </a:solidFill>
              </a:rPr>
              <a:t>compensated</a:t>
            </a:r>
            <a:endParaRPr lang="en-US" sz="1600" dirty="0">
              <a:solidFill>
                <a:srgbClr val="0070C0"/>
              </a:solidFill>
            </a:endParaRP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en-US" sz="1600" dirty="0" smtClean="0">
                <a:solidFill>
                  <a:srgbClr val="0070C0"/>
                </a:solidFill>
              </a:rPr>
              <a:t>by </a:t>
            </a:r>
            <a:r>
              <a:rPr lang="en-US" sz="1600" dirty="0">
                <a:solidFill>
                  <a:srgbClr val="0070C0"/>
                </a:solidFill>
              </a:rPr>
              <a:t>reduced power consumption resulting from setting </a:t>
            </a:r>
            <a:r>
              <a:rPr lang="en-US" sz="1600" dirty="0" smtClean="0">
                <a:solidFill>
                  <a:srgbClr val="0070C0"/>
                </a:solidFill>
              </a:rPr>
              <a:t>processor or </a:t>
            </a:r>
            <a:r>
              <a:rPr lang="en-US" sz="1600" dirty="0">
                <a:solidFill>
                  <a:srgbClr val="0070C0"/>
                </a:solidFill>
              </a:rPr>
              <a:t>platform </a:t>
            </a:r>
            <a:endParaRPr lang="en-US" sz="1600" dirty="0" smtClean="0">
              <a:solidFill>
                <a:srgbClr val="0070C0"/>
              </a:solidFill>
            </a:endParaRP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components </a:t>
            </a:r>
            <a:r>
              <a:rPr lang="en-US" sz="1600" dirty="0">
                <a:solidFill>
                  <a:srgbClr val="0070C0"/>
                </a:solidFill>
              </a:rPr>
              <a:t>sooner into idle states.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888" y="503675"/>
            <a:ext cx="1625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 </a:t>
            </a:r>
            <a:r>
              <a:rPr lang="en-US" sz="1600" dirty="0" smtClean="0"/>
              <a:t>[</a:t>
            </a:r>
            <a:r>
              <a:rPr lang="hu-HU" sz="1600" dirty="0" smtClean="0"/>
              <a:t>234</a:t>
            </a:r>
            <a:r>
              <a:rPr lang="en-US" sz="160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83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18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(6)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5" y="998730"/>
            <a:ext cx="8927095" cy="4275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888" y="503675"/>
            <a:ext cx="685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Assumed principle of the implementation pf STAPM </a:t>
            </a:r>
            <a:r>
              <a:rPr lang="en-US" dirty="0" smtClean="0"/>
              <a:t>[</a:t>
            </a:r>
            <a:r>
              <a:rPr lang="hu-HU" dirty="0" smtClean="0"/>
              <a:t>235</a:t>
            </a:r>
            <a:r>
              <a:rPr lang="en-US" dirty="0" smtClean="0"/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405" y="5724255"/>
            <a:ext cx="8497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Here we do not want to go into details, but refer to the source of the publication.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5229200"/>
            <a:ext cx="17611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TE: Thermal Entity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5202070" y="1313765"/>
            <a:ext cx="1750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(Static power)</a:t>
            </a:r>
          </a:p>
        </p:txBody>
      </p:sp>
    </p:spTree>
    <p:extLst>
      <p:ext uri="{BB962C8B-B14F-4D97-AF65-F5344CB8AC3E}">
        <p14:creationId xmlns:p14="http://schemas.microsoft.com/office/powerpoint/2010/main" val="401674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60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6.3.4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AMD’s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Precision Boost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1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technology (1)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64" y="498102"/>
            <a:ext cx="533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6.3.4 AMD’s </a:t>
            </a:r>
            <a:r>
              <a:rPr lang="en-US" dirty="0">
                <a:solidFill>
                  <a:schemeClr val="accent6"/>
                </a:solidFill>
                <a:latin typeface="Verdana"/>
              </a:rPr>
              <a:t>Precision Boost 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269" y="1944125"/>
            <a:ext cx="8611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makes use of the same closed loop control mechanism as AMD's Pure Power</a:t>
            </a:r>
          </a:p>
          <a:p>
            <a:pPr lvl="0" fontAlgn="base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that is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AVS),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indicated in the Figure below: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6800" y="2864410"/>
            <a:ext cx="5595682" cy="27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9661" y="5769550"/>
            <a:ext cx="880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closed loop control mechanism for Pure Power (i.e. AVS) and Precision Boost (i.e. Turbo Boost)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[213]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457" y="818710"/>
            <a:ext cx="8864414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2D8A"/>
                </a:solidFill>
                <a:latin typeface="Verdana"/>
              </a:rPr>
              <a:t>It is AMD’s 4</a:t>
            </a:r>
            <a:r>
              <a:rPr lang="en-US" sz="1600" dirty="0">
                <a:solidFill>
                  <a:srgbClr val="2D2D8A"/>
                </a:solidFill>
                <a:latin typeface="Verdana"/>
              </a:rPr>
              <a:t>. gen. Turbo Boost technology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AMD enhanced their Turbo Core technology in the subsequent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Zen-based 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1. gen. DT Ryzen (03/2017) and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ThreadRipper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lines (08/2017), their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enhanced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technology is designated as 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Precision Boost technology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49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3976" y="1223678"/>
            <a:ext cx="6803081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Kind of specifying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Turbo Boost frequencies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88" y="498102"/>
            <a:ext cx="441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AMD’s Precision Boost technology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-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886484"/>
            <a:ext cx="549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Specific features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Precision Boost technology:</a:t>
            </a:r>
          </a:p>
        </p:txBody>
      </p:sp>
    </p:spTree>
    <p:extLst>
      <p:ext uri="{BB962C8B-B14F-4D97-AF65-F5344CB8AC3E}">
        <p14:creationId xmlns:p14="http://schemas.microsoft.com/office/powerpoint/2010/main" val="147575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1178" y="874058"/>
            <a:ext cx="677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Turbo Boost frequencies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58" y="498102"/>
            <a:ext cx="682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Kind of specifying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frequency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6873" y="1210234"/>
            <a:ext cx="2554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value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1540" y="2454279"/>
            <a:ext cx="3845540" cy="307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next two Figures illustrate this.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493785"/>
            <a:ext cx="706591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Verdana"/>
              </a:rPr>
              <a:t>for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up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two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active cores (in DTs)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respectively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up to four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active cores (in the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ThreadRipper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line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), whereas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550" y="2123855"/>
            <a:ext cx="6231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 lower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value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more active cores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as specified above.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0522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3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4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5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0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3" name="Line 10"/>
          <p:cNvSpPr>
            <a:spLocks noChangeShapeType="1"/>
          </p:cNvSpPr>
          <p:nvPr/>
        </p:nvSpPr>
        <p:spPr bwMode="auto">
          <a:xfrm rot="-5400000" flipH="1">
            <a:off x="1892722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9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20722" y="504734"/>
            <a:ext cx="85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techniques of power </a:t>
            </a: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management </a:t>
            </a:r>
            <a:r>
              <a:rPr lang="en-US" altLang="en-US" dirty="0" smtClean="0">
                <a:solidFill>
                  <a:schemeClr val="accent6"/>
                </a:solidFill>
                <a:latin typeface="Verdana" panose="020B0604030504040204" pitchFamily="34" charset="0"/>
              </a:rPr>
              <a:t>in computers </a:t>
            </a:r>
            <a:endParaRPr lang="en-US" altLang="en-US" dirty="0">
              <a:solidFill>
                <a:schemeClr val="accent6"/>
              </a:solidFill>
              <a:latin typeface="Verdana" panose="020B060403050404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893607" y="1640317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</a:t>
            </a:r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2)</a:t>
            </a:r>
            <a:endParaRPr lang="en-US" dirty="0"/>
          </a:p>
        </p:txBody>
      </p:sp>
      <p:sp>
        <p:nvSpPr>
          <p:cNvPr id="73" name="Oval 9"/>
          <p:cNvSpPr>
            <a:spLocks noChangeArrowheads="1"/>
          </p:cNvSpPr>
          <p:nvPr/>
        </p:nvSpPr>
        <p:spPr bwMode="auto">
          <a:xfrm>
            <a:off x="1943215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5" name="Text Box 12"/>
          <p:cNvSpPr txBox="1">
            <a:spLocks noChangeArrowheads="1"/>
          </p:cNvSpPr>
          <p:nvPr/>
        </p:nvSpPr>
        <p:spPr bwMode="auto">
          <a:xfrm>
            <a:off x="360104" y="1878960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3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the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platform level</a:t>
            </a:r>
            <a:endParaRPr lang="hu-HU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197" y="49663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</a:t>
              </a: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four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</a:t>
              </a: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four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83582" y="5214914"/>
            <a:ext cx="3845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401406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272" y="497922"/>
            <a:ext cx="829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5894" y="1165408"/>
            <a:ext cx="8629166" cy="5638801"/>
            <a:chOff x="461046" y="1165408"/>
            <a:chExt cx="8629166" cy="56388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6739" t="10561" r="6933" b="12346"/>
            <a:stretch/>
          </p:blipFill>
          <p:spPr>
            <a:xfrm>
              <a:off x="461046" y="1165408"/>
              <a:ext cx="8629166" cy="5638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16206" y="3724833"/>
              <a:ext cx="9284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Boost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28654" y="3805515"/>
              <a:ext cx="5100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XFR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674" t="34060" r="61214" b="27367"/>
            <a:stretch/>
          </p:blipFill>
          <p:spPr>
            <a:xfrm>
              <a:off x="5997389" y="4217276"/>
              <a:ext cx="2864224" cy="1833901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14338" y="6405037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302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1754" y="6451753"/>
            <a:ext cx="8839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11760" y="2556700"/>
            <a:ext cx="3550172" cy="3665184"/>
            <a:chOff x="2704184" y="2556700"/>
            <a:chExt cx="3550172" cy="3665184"/>
          </a:xfrm>
        </p:grpSpPr>
        <p:grpSp>
          <p:nvGrpSpPr>
            <p:cNvPr id="4" name="Group 3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3" name="Oval 2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9142" y="497534"/>
            <a:ext cx="645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fine grained tuning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713" y="882060"/>
            <a:ext cx="8867940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using Precision Boost all active cores operate at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clock frequency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core voltage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Fine grained tuning will be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performed by the SMU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microprocessor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voltage and the clock frequency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25 MHz steps)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checks whether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limiting factors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the temperature,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and VRM current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(and with it the socket power consumption)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remain in the factory boost range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57165" y="5814265"/>
            <a:ext cx="3062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SMU: System Management Unit</a:t>
            </a:r>
          </a:p>
        </p:txBody>
      </p:sp>
    </p:spTree>
    <p:extLst>
      <p:ext uri="{BB962C8B-B14F-4D97-AF65-F5344CB8AC3E}">
        <p14:creationId xmlns:p14="http://schemas.microsoft.com/office/powerpoint/2010/main" val="5281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501" t="30385" r="4187" b="7830"/>
          <a:stretch/>
        </p:blipFill>
        <p:spPr>
          <a:xfrm>
            <a:off x="185221" y="2141483"/>
            <a:ext cx="5376890" cy="4064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345" y="1179040"/>
            <a:ext cx="8487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presumes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high performance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(premium) cooler system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keep die temperature within the given limit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7145" y="2554936"/>
            <a:ext cx="29726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automated overclocking over the max. Turbo Boost frequency if there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premium cooler system and the operating conditions of the processor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data)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allow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529" y="6400798"/>
            <a:ext cx="4566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operation of XFR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398" y="509041"/>
            <a:ext cx="8677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XFR technology (</a:t>
            </a:r>
            <a:r>
              <a:rPr lang="en-US" dirty="0" err="1">
                <a:solidFill>
                  <a:schemeClr val="accent6"/>
                </a:solidFill>
                <a:latin typeface="Verdana"/>
              </a:rPr>
              <a:t>eXtended</a:t>
            </a:r>
            <a:r>
              <a:rPr lang="en-US" dirty="0">
                <a:solidFill>
                  <a:schemeClr val="accent6"/>
                </a:solidFill>
                <a:latin typeface="Verdana"/>
              </a:rPr>
              <a:t> Frequency Range)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technology</a:t>
            </a:r>
          </a:p>
          <a:p>
            <a:pPr lvl="0" fontAlgn="base">
              <a:defRPr/>
            </a:pPr>
            <a:r>
              <a:rPr lang="en-US" dirty="0" smtClean="0">
                <a:solidFill>
                  <a:schemeClr val="accent6"/>
                </a:solidFill>
                <a:latin typeface="Verdana"/>
              </a:rPr>
              <a:t> for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frequency over the Turbo boost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XFR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7165" y="4545106"/>
            <a:ext cx="27778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XFR enabled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may boost clock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by 50 to 200 MHz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above the advertised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Turbo Boost frequency.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6626" y="641427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0695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713" b="12256"/>
          <a:stretch/>
        </p:blipFill>
        <p:spPr>
          <a:xfrm>
            <a:off x="152400" y="1187971"/>
            <a:ext cx="8870576" cy="2097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99519"/>
            <a:ext cx="794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boost of clock frequencies by the XFR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9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pic>
        <p:nvPicPr>
          <p:cNvPr id="29698" name="Picture 2" descr="https://images.anandtech.com/doci/11170/AMD%20Ryzen%207%20Press%20Deck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" y="1258261"/>
            <a:ext cx="9035723" cy="50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898" y="497368"/>
            <a:ext cx="781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frequency scaling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Ryzen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1800X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line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8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AMD’s Precision Boost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888" y="503965"/>
            <a:ext cx="891205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</a:t>
            </a:r>
          </a:p>
          <a:p>
            <a:pPr fontAlgn="base"/>
            <a:r>
              <a:rPr lang="en-US" sz="1600" dirty="0" smtClean="0">
                <a:latin typeface="+mj-lt"/>
              </a:rPr>
              <a:t>AMD’s Precision Boost technology (2017) is similar </a:t>
            </a:r>
            <a:r>
              <a:rPr lang="en-US" sz="1600" dirty="0">
                <a:latin typeface="+mj-lt"/>
              </a:rPr>
              <a:t>to </a:t>
            </a:r>
            <a:r>
              <a:rPr lang="en-US" sz="1600" dirty="0" smtClean="0">
                <a:latin typeface="+mj-lt"/>
              </a:rPr>
              <a:t>Intel’s Thermal </a:t>
            </a:r>
            <a:r>
              <a:rPr lang="en-US" sz="1600" dirty="0">
                <a:latin typeface="+mj-lt"/>
              </a:rPr>
              <a:t>Velocity Boost </a:t>
            </a:r>
            <a:endParaRPr lang="en-US" sz="1600" dirty="0" smtClean="0">
              <a:latin typeface="+mj-lt"/>
            </a:endParaRP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(</a:t>
            </a:r>
            <a:r>
              <a:rPr lang="en-US" sz="1600" dirty="0">
                <a:latin typeface="+mj-lt"/>
              </a:rPr>
              <a:t>TVB</a:t>
            </a:r>
            <a:r>
              <a:rPr lang="en-US" sz="1600" dirty="0" smtClean="0">
                <a:latin typeface="+mj-lt"/>
              </a:rPr>
              <a:t>) technology (2018).  </a:t>
            </a:r>
          </a:p>
        </p:txBody>
      </p:sp>
    </p:spTree>
    <p:extLst>
      <p:ext uri="{BB962C8B-B14F-4D97-AF65-F5344CB8AC3E}">
        <p14:creationId xmlns:p14="http://schemas.microsoft.com/office/powerpoint/2010/main" val="1065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602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6.3.5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AMD’s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Precision Boost 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technology (</a:t>
            </a:r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88" y="506795"/>
            <a:ext cx="394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</a:t>
            </a:r>
            <a:r>
              <a:rPr lang="en-US" dirty="0">
                <a:solidFill>
                  <a:schemeClr val="accent6"/>
                </a:solidFill>
              </a:rPr>
              <a:t>Precision Boost 2 </a:t>
            </a:r>
            <a:r>
              <a:rPr lang="en-US" dirty="0" smtClean="0">
                <a:solidFill>
                  <a:schemeClr val="accent6"/>
                </a:solidFill>
              </a:rPr>
              <a:t>technology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884" y="930206"/>
            <a:ext cx="5006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+mj-lt"/>
              </a:rPr>
              <a:t>It is AMD’s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5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 gen. Turbo Boost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technology</a:t>
            </a:r>
            <a:r>
              <a:rPr lang="en-US" sz="1600" dirty="0" smtClean="0">
                <a:solidFill>
                  <a:srgbClr val="2D2D8A"/>
                </a:solidFill>
                <a:latin typeface="+mj-lt"/>
              </a:rPr>
              <a:t>. </a:t>
            </a:r>
            <a:endParaRPr lang="en-US" sz="16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778" y="1268760"/>
            <a:ext cx="9097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has been introduced in a number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series,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603" y="1606296"/>
            <a:ext cx="8656922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mobile APU series (Zen (Raven Ridge)-based, 14 nm, 10/2017)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APU series (Zen+ (Pinnacle Ridge)-based, 12 nm 4/2018)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series (Zen+ (Pinnacle Ridge)-based, 12 nm, 4/2018)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series, (Zen+ (Pinnacle Ridge)-based, 12 nm, 8/2018). </a:t>
            </a:r>
          </a:p>
        </p:txBody>
      </p:sp>
    </p:spTree>
    <p:extLst>
      <p:ext uri="{BB962C8B-B14F-4D97-AF65-F5344CB8AC3E}">
        <p14:creationId xmlns:p14="http://schemas.microsoft.com/office/powerpoint/2010/main" val="322372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090" y="502418"/>
            <a:ext cx="821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Deficiency of the boost behavior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implemented Precision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237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776" y="1150221"/>
            <a:ext cx="899579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step-like reduction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entering more active threads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unfavorable impact performance,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especially in games.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this case several additional threads could often be spawned in addition to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one or two main threads and while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additional threads frequently do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contribute as much to the performance they can cause the boost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significantly drop.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could partly explain the moderate performance of AMD’s Zen-based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 in certain gain titles and other benchmarks compared to Intel.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order to mend this deficiency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in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their Precision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Boost 2. technology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AMD</a:t>
            </a:r>
          </a:p>
          <a:p>
            <a:pPr lvl="0" fontAlgn="base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gradual decrease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along with raising 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number of the active threads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illustrated next. </a:t>
            </a:r>
          </a:p>
        </p:txBody>
      </p:sp>
    </p:spTree>
    <p:extLst>
      <p:ext uri="{BB962C8B-B14F-4D97-AF65-F5344CB8AC3E}">
        <p14:creationId xmlns:p14="http://schemas.microsoft.com/office/powerpoint/2010/main" val="62891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4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 rot="-5400000" flipH="1" flipV="1">
            <a:off x="6071595" y="388695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8" name="Oval 11"/>
          <p:cNvSpPr>
            <a:spLocks noChangeArrowheads="1"/>
          </p:cNvSpPr>
          <p:nvPr/>
        </p:nvSpPr>
        <p:spPr bwMode="auto">
          <a:xfrm>
            <a:off x="6130750" y="394813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0" name="Text Box 6"/>
          <p:cNvSpPr txBox="1">
            <a:spLocks noChangeArrowheads="1"/>
          </p:cNvSpPr>
          <p:nvPr/>
        </p:nvSpPr>
        <p:spPr bwMode="auto">
          <a:xfrm>
            <a:off x="507341" y="4684000"/>
            <a:ext cx="23896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3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4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5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0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6" name="Down Arrow 125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9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20722" y="504734"/>
            <a:ext cx="85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techniques of power </a:t>
            </a: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management </a:t>
            </a:r>
            <a:r>
              <a:rPr lang="en-US" altLang="en-US" dirty="0" smtClean="0">
                <a:solidFill>
                  <a:schemeClr val="accent6"/>
                </a:solidFill>
                <a:latin typeface="Verdana" panose="020B0604030504040204" pitchFamily="34" charset="0"/>
              </a:rPr>
              <a:t>in computers </a:t>
            </a:r>
            <a:endParaRPr lang="en-US" altLang="en-US" dirty="0">
              <a:solidFill>
                <a:schemeClr val="accent6"/>
              </a:solidFill>
              <a:latin typeface="Verdana" panose="020B0604030504040204" pitchFamily="34" charset="0"/>
            </a:endParaRPr>
          </a:p>
        </p:txBody>
      </p:sp>
      <p:sp>
        <p:nvSpPr>
          <p:cNvPr id="80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81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86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7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9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0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1" name="Down Arrow 90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2" name="Down Arrow 91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Turbo Boost Technology</a:t>
            </a:r>
            <a:endParaRPr lang="en-US" sz="1300" dirty="0" smtClean="0">
              <a:latin typeface="+mj-lt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 smtClean="0">
                <a:latin typeface="+mj-lt"/>
              </a:rPr>
              <a:t>DVFS/CPPC/AVFS</a:t>
            </a:r>
          </a:p>
        </p:txBody>
      </p:sp>
      <p:sp>
        <p:nvSpPr>
          <p:cNvPr id="99" name="Down Arrow 98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C-state management</a:t>
            </a: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 smtClean="0">
                <a:latin typeface="+mj-lt"/>
              </a:rPr>
              <a:t>(DVFS, CPPC: ACPI-based)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</a:t>
            </a:r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3)</a:t>
            </a:r>
            <a:endParaRPr lang="en-US" dirty="0"/>
          </a:p>
        </p:txBody>
      </p:sp>
      <p:sp>
        <p:nvSpPr>
          <p:cNvPr id="123" name="Line 10"/>
          <p:cNvSpPr>
            <a:spLocks noChangeShapeType="1"/>
          </p:cNvSpPr>
          <p:nvPr/>
        </p:nvSpPr>
        <p:spPr bwMode="auto">
          <a:xfrm rot="-5400000" flipH="1">
            <a:off x="1892722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893607" y="1640317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Oval 9"/>
          <p:cNvSpPr>
            <a:spLocks noChangeArrowheads="1"/>
          </p:cNvSpPr>
          <p:nvPr/>
        </p:nvSpPr>
        <p:spPr bwMode="auto">
          <a:xfrm>
            <a:off x="1943215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Oval 9"/>
          <p:cNvSpPr>
            <a:spLocks noChangeArrowheads="1"/>
          </p:cNvSpPr>
          <p:nvPr/>
        </p:nvSpPr>
        <p:spPr bwMode="auto">
          <a:xfrm>
            <a:off x="971168" y="288956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Line 10"/>
          <p:cNvSpPr>
            <a:spLocks noChangeShapeType="1"/>
          </p:cNvSpPr>
          <p:nvPr/>
        </p:nvSpPr>
        <p:spPr bwMode="auto">
          <a:xfrm rot="-5400000" flipH="1" flipV="1">
            <a:off x="915446" y="2808085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6" name="Oval 75"/>
          <p:cNvSpPr>
            <a:spLocks noChangeArrowheads="1"/>
          </p:cNvSpPr>
          <p:nvPr/>
        </p:nvSpPr>
        <p:spPr bwMode="auto">
          <a:xfrm>
            <a:off x="2962951" y="289356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7" name="Line 8"/>
          <p:cNvSpPr>
            <a:spLocks noChangeShapeType="1"/>
          </p:cNvSpPr>
          <p:nvPr/>
        </p:nvSpPr>
        <p:spPr bwMode="auto">
          <a:xfrm rot="5400000" flipH="1" flipV="1">
            <a:off x="2905358" y="281552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2213186" y="3033000"/>
            <a:ext cx="1510028" cy="396000"/>
          </a:xfrm>
          <a:prstGeom prst="roundRect">
            <a:avLst/>
          </a:prstGeom>
          <a:solidFill>
            <a:srgbClr val="A1A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 Box 6"/>
          <p:cNvSpPr txBox="1">
            <a:spLocks noChangeArrowheads="1"/>
          </p:cNvSpPr>
          <p:nvPr/>
        </p:nvSpPr>
        <p:spPr bwMode="auto">
          <a:xfrm>
            <a:off x="2248736" y="3076750"/>
            <a:ext cx="14318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51520" y="3016870"/>
            <a:ext cx="1510028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12"/>
          <p:cNvSpPr txBox="1">
            <a:spLocks noChangeArrowheads="1"/>
          </p:cNvSpPr>
          <p:nvPr/>
        </p:nvSpPr>
        <p:spPr bwMode="auto">
          <a:xfrm>
            <a:off x="341534" y="3070242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84" name="Line 8"/>
          <p:cNvSpPr>
            <a:spLocks noChangeShapeType="1"/>
          </p:cNvSpPr>
          <p:nvPr/>
        </p:nvSpPr>
        <p:spPr bwMode="auto">
          <a:xfrm rot="5400000" flipH="1" flipV="1">
            <a:off x="1844613" y="2628591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5" name="Text Box 12"/>
          <p:cNvSpPr txBox="1">
            <a:spLocks noChangeArrowheads="1"/>
          </p:cNvSpPr>
          <p:nvPr/>
        </p:nvSpPr>
        <p:spPr bwMode="auto">
          <a:xfrm>
            <a:off x="360104" y="1878960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02" name="Straight Connector 101"/>
          <p:cNvCxnSpPr/>
          <p:nvPr/>
        </p:nvCxnSpPr>
        <p:spPr bwMode="auto">
          <a:xfrm flipV="1">
            <a:off x="1009267" y="2719026"/>
            <a:ext cx="1986737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the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platform level</a:t>
            </a:r>
            <a:endParaRPr lang="hu-HU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(ACPI-based)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71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62" grpId="0" animBg="1"/>
      <p:bldP spid="64" grpId="0" animBg="1"/>
      <p:bldP spid="65" grpId="0" animBg="1"/>
      <p:bldP spid="67" grpId="0"/>
      <p:bldP spid="68" grpId="0" animBg="1"/>
      <p:bldP spid="69" grpId="0" animBg="1"/>
      <p:bldP spid="70" grpId="0"/>
      <p:bldP spid="126" grpId="0" animBg="1"/>
      <p:bldP spid="80" grpId="0"/>
      <p:bldP spid="81" grpId="0"/>
      <p:bldP spid="86" grpId="0" animBg="1"/>
      <p:bldP spid="8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/>
      <p:bldP spid="95" grpId="0" animBg="1"/>
      <p:bldP spid="96" grpId="0"/>
      <p:bldP spid="99" grpId="0" animBg="1"/>
      <p:bldP spid="100" grpId="0" animBg="1"/>
      <p:bldP spid="101" grpId="0"/>
      <p:bldP spid="57" grpId="0" animBg="1"/>
      <p:bldP spid="3" grpId="0"/>
      <p:bldP spid="6" grpId="0" animBg="1"/>
      <p:bldP spid="66" grpId="0"/>
      <p:bldP spid="107" grpId="0" animBg="1"/>
      <p:bldP spid="2" grpId="0"/>
      <p:bldP spid="108" grpId="0"/>
      <p:bldP spid="71" grpId="0" animBg="1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197" y="49663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</a:t>
              </a: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four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</a:t>
              </a: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four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83582" y="5214914"/>
            <a:ext cx="3845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336565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089" y="497531"/>
            <a:ext cx="8007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boost behavior in the Precision Boost 2 technology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237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5963" y="1289791"/>
            <a:ext cx="8729118" cy="4608076"/>
            <a:chOff x="148963" y="1386041"/>
            <a:chExt cx="8729118" cy="4608076"/>
          </a:xfrm>
        </p:grpSpPr>
        <p:pic>
          <p:nvPicPr>
            <p:cNvPr id="15362" name="Picture 2" descr="https://bit-tech.net/media/image/2018/3/acbfec53-b969-4e64-899b-512dd42f4b9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63" y="1386041"/>
              <a:ext cx="8729118" cy="460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1214783" y="3829878"/>
              <a:ext cx="176695" cy="185531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181" y="499631"/>
            <a:ext cx="574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operation of Precision Boost 2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238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311" y="914401"/>
            <a:ext cx="891365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Precision Boost 2 technology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raises the clock frequency for any active core count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as much as given limits </a:t>
            </a:r>
            <a:r>
              <a:rPr lang="en-US" sz="1600" dirty="0" smtClean="0">
                <a:latin typeface="+mj-lt"/>
              </a:rPr>
              <a:t>(defined by factory boost settings)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allow it.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limiting factors are</a:t>
            </a:r>
            <a:endParaRPr lang="en-US" sz="1600" dirty="0" smtClean="0"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8385" y="1838424"/>
            <a:ext cx="92660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SoC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power </a:t>
            </a:r>
            <a:r>
              <a:rPr lang="en-US" sz="1600" dirty="0" smtClean="0">
                <a:latin typeface="+mj-lt"/>
              </a:rPr>
              <a:t>(“Total </a:t>
            </a:r>
            <a:r>
              <a:rPr lang="en-US" sz="1600" dirty="0">
                <a:latin typeface="+mj-lt"/>
              </a:rPr>
              <a:t>Platform Limit</a:t>
            </a:r>
            <a:r>
              <a:rPr lang="en-US" sz="1600" dirty="0" smtClean="0">
                <a:latin typeface="+mj-lt"/>
              </a:rPr>
              <a:t>”):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latin typeface="+mj-lt"/>
              </a:rPr>
              <a:t>maximum amount </a:t>
            </a:r>
            <a:r>
              <a:rPr lang="en-US" sz="1600" dirty="0">
                <a:latin typeface="+mj-lt"/>
              </a:rPr>
              <a:t>of </a:t>
            </a:r>
            <a:r>
              <a:rPr lang="en-US" sz="1600" dirty="0" smtClean="0">
                <a:latin typeface="+mj-lt"/>
              </a:rPr>
              <a:t>power the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CPU can </a:t>
            </a:r>
            <a:r>
              <a:rPr lang="en-US" sz="1600" dirty="0">
                <a:latin typeface="+mj-lt"/>
              </a:rPr>
              <a:t>draw before boost levels off </a:t>
            </a:r>
            <a:r>
              <a:rPr lang="en-US" sz="1600" dirty="0" smtClean="0">
                <a:latin typeface="+mj-lt"/>
              </a:rPr>
              <a:t>(measured </a:t>
            </a:r>
            <a:r>
              <a:rPr lang="en-US" sz="1600" dirty="0">
                <a:latin typeface="+mj-lt"/>
              </a:rPr>
              <a:t>in </a:t>
            </a:r>
            <a:r>
              <a:rPr lang="en-US" sz="1600" dirty="0" smtClean="0">
                <a:latin typeface="+mj-lt"/>
              </a:rPr>
              <a:t>Watts) </a:t>
            </a:r>
            <a:endParaRPr lang="en-US" sz="1600" dirty="0">
              <a:latin typeface="+mj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VRM current </a:t>
            </a:r>
            <a:r>
              <a:rPr lang="en-US" sz="1600" dirty="0">
                <a:latin typeface="+mj-lt"/>
              </a:rPr>
              <a:t>(“TDC Limit</a:t>
            </a:r>
            <a:r>
              <a:rPr lang="en-US" sz="1600" dirty="0" smtClean="0">
                <a:latin typeface="+mj-lt"/>
              </a:rPr>
              <a:t>”):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latin typeface="+mj-lt"/>
              </a:rPr>
              <a:t>maximum amount </a:t>
            </a:r>
            <a:r>
              <a:rPr lang="en-US" sz="1600" dirty="0">
                <a:latin typeface="+mj-lt"/>
              </a:rPr>
              <a:t>of current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the motherboard </a:t>
            </a:r>
            <a:endParaRPr lang="en-US" sz="1600" dirty="0" smtClean="0">
              <a:latin typeface="+mj-lt"/>
            </a:endParaRP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is allowed to deliver </a:t>
            </a:r>
            <a:r>
              <a:rPr lang="en-US" sz="1600" dirty="0">
                <a:latin typeface="+mj-lt"/>
              </a:rPr>
              <a:t>to the CPU after warming up to a </a:t>
            </a:r>
            <a:r>
              <a:rPr lang="en-US" sz="1600" dirty="0" smtClean="0">
                <a:latin typeface="+mj-lt"/>
              </a:rPr>
              <a:t>steady-state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 temperature </a:t>
            </a:r>
            <a:r>
              <a:rPr lang="en-US" sz="1600" dirty="0">
                <a:latin typeface="+mj-lt"/>
              </a:rPr>
              <a:t>before boost levels off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EDC current Limit </a:t>
            </a:r>
            <a:r>
              <a:rPr lang="en-US" sz="1600" dirty="0">
                <a:latin typeface="+mj-lt"/>
              </a:rPr>
              <a:t>- Electrical Design Current, maximum peak current that</a:t>
            </a:r>
          </a:p>
          <a:p>
            <a:pPr fontAlgn="base"/>
            <a:r>
              <a:rPr lang="en-US" sz="1600" dirty="0">
                <a:latin typeface="+mj-lt"/>
              </a:rPr>
              <a:t>     can be delivered by the motherboard' voltage regulator (VRM) for a short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time, as a </a:t>
            </a:r>
            <a:r>
              <a:rPr lang="en-US" sz="1600" dirty="0" smtClean="0">
                <a:latin typeface="+mj-lt"/>
              </a:rPr>
              <a:t>spike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Temp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(°C): measured in degrees Celsius, the </a:t>
            </a:r>
            <a:r>
              <a:rPr lang="en-US" sz="1600" dirty="0" smtClean="0">
                <a:latin typeface="+mj-lt"/>
              </a:rPr>
              <a:t>maximum temperature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latin typeface="+mj-lt"/>
              </a:rPr>
              <a:t>CPU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die can </a:t>
            </a:r>
            <a:r>
              <a:rPr lang="en-US" sz="1600" dirty="0">
                <a:latin typeface="+mj-lt"/>
              </a:rPr>
              <a:t>reach before boost levels </a:t>
            </a:r>
            <a:r>
              <a:rPr lang="en-US" sz="1600" dirty="0" smtClean="0">
                <a:latin typeface="+mj-lt"/>
              </a:rPr>
              <a:t>off.</a:t>
            </a:r>
          </a:p>
        </p:txBody>
      </p:sp>
    </p:spTree>
    <p:extLst>
      <p:ext uri="{BB962C8B-B14F-4D97-AF65-F5344CB8AC3E}">
        <p14:creationId xmlns:p14="http://schemas.microsoft.com/office/powerpoint/2010/main" val="18835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9688" y="503321"/>
            <a:ext cx="888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Conceptual view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implementing Precision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Boost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2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236</a:t>
            </a:r>
            <a:r>
              <a:rPr lang="en-US" dirty="0" smtClean="0">
                <a:latin typeface="+mj-lt"/>
              </a:rPr>
              <a:t>]</a:t>
            </a:r>
            <a:endParaRPr lang="en-US" dirty="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04184" y="1151414"/>
            <a:ext cx="3550172" cy="3665184"/>
            <a:chOff x="2704184" y="2556700"/>
            <a:chExt cx="3550172" cy="3665184"/>
          </a:xfrm>
        </p:grpSpPr>
        <p:grpSp>
          <p:nvGrpSpPr>
            <p:cNvPr id="15" name="Group 14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US" sz="1400" b="1" dirty="0" err="1" smtClean="0">
                    <a:latin typeface="+mj-lt"/>
                  </a:rPr>
                  <a:t>SoC</a:t>
                </a:r>
                <a:endParaRPr lang="en-US" sz="1400" b="1" dirty="0" smtClean="0">
                  <a:latin typeface="+mj-lt"/>
                </a:endParaRPr>
              </a:p>
              <a:p>
                <a:pPr algn="ctr" fontAlgn="base"/>
                <a:r>
                  <a:rPr lang="en-US" sz="1400" b="1" dirty="0" smtClean="0">
                    <a:latin typeface="+mj-lt"/>
                  </a:rPr>
                  <a:t> power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US" sz="1400" b="1" dirty="0" smtClean="0">
                    <a:latin typeface="+mj-lt"/>
                  </a:rPr>
                  <a:t>VRM</a:t>
                </a:r>
              </a:p>
              <a:p>
                <a:pPr algn="ctr" fontAlgn="base"/>
                <a:r>
                  <a:rPr lang="en-US" sz="1400" b="1" dirty="0" smtClean="0">
                    <a:latin typeface="+mj-lt"/>
                  </a:rPr>
                  <a:t> current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/>
                <a:r>
                  <a:rPr lang="en-US" sz="1400" b="1" dirty="0" smtClean="0">
                    <a:latin typeface="+mj-lt"/>
                  </a:rPr>
                  <a:t>Temp</a:t>
                </a:r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87338" y="5020143"/>
            <a:ext cx="884453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inner triangle </a:t>
            </a:r>
            <a:r>
              <a:rPr lang="en-US" sz="1600" dirty="0" smtClean="0">
                <a:latin typeface="+mj-lt"/>
              </a:rPr>
              <a:t>illustrates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factory boost range settings</a:t>
            </a:r>
            <a:r>
              <a:rPr lang="en-US" sz="1600" dirty="0" smtClean="0">
                <a:latin typeface="+mj-lt"/>
              </a:rPr>
              <a:t>,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blue circles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represent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actual operating points of the key limiting factors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Clock frequency and core voltage of all active cores will be increased </a:t>
            </a:r>
            <a:r>
              <a:rPr lang="en-US" sz="1600" dirty="0" smtClean="0">
                <a:latin typeface="+mj-lt"/>
              </a:rPr>
              <a:t>in 25 MHz</a:t>
            </a:r>
          </a:p>
          <a:p>
            <a:pPr fontAlgn="base"/>
            <a:r>
              <a:rPr lang="en-US" sz="1600" dirty="0" smtClean="0">
                <a:latin typeface="+mj-lt"/>
              </a:rPr>
              <a:t>     steps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as long as one of the limiting factors reach the factory setting</a:t>
            </a:r>
            <a:r>
              <a:rPr lang="en-US" sz="1600" dirty="0" smtClean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5557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18856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/>
            <a:r>
              <a:rPr lang="en-US" sz="1400" b="1" dirty="0">
                <a:solidFill>
                  <a:srgbClr val="000000"/>
                </a:solidFill>
                <a:latin typeface="Verdana"/>
              </a:rPr>
              <a:t>Boost behavior with Precision Boost 2</a:t>
            </a:r>
          </a:p>
          <a:p>
            <a:pPr lvl="0" algn="ctr" fontAlgn="base"/>
            <a:r>
              <a:rPr lang="en-US" sz="1400" b="1" dirty="0">
                <a:solidFill>
                  <a:srgbClr val="000000"/>
                </a:solidFill>
                <a:latin typeface="Verdana"/>
              </a:rPr>
              <a:t> in the </a:t>
            </a:r>
            <a:r>
              <a:rPr lang="en-US" sz="1400" b="1" dirty="0" smtClean="0">
                <a:solidFill>
                  <a:srgbClr val="000000"/>
                </a:solidFill>
                <a:latin typeface="Verdana"/>
              </a:rPr>
              <a:t>2. gen. Ryzen Desktop </a:t>
            </a:r>
            <a:r>
              <a:rPr lang="en-US" sz="1400" b="1" dirty="0">
                <a:solidFill>
                  <a:srgbClr val="000000"/>
                </a:solidFill>
                <a:latin typeface="Verdana"/>
              </a:rPr>
              <a:t>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05" y="499630"/>
            <a:ext cx="923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dirty="0" smtClean="0">
                <a:solidFill>
                  <a:srgbClr val="2D2D8A"/>
                </a:solidFill>
                <a:latin typeface="+mj-lt"/>
              </a:rPr>
              <a:t>Precision </a:t>
            </a:r>
            <a:r>
              <a:rPr lang="en-US" dirty="0">
                <a:solidFill>
                  <a:srgbClr val="2D2D8A"/>
                </a:solidFill>
                <a:latin typeface="+mj-lt"/>
              </a:rPr>
              <a:t>Boost 2 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technology as implemented in the 2. gen Ryzen DT line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239</a:t>
            </a:r>
            <a:r>
              <a:rPr lang="en-US" dirty="0" smtClean="0">
                <a:latin typeface="+mj-lt"/>
              </a:rPr>
              <a:t>]</a:t>
            </a:r>
            <a:endParaRPr lang="en-US" sz="1600" dirty="0" smtClean="0"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7" y="1785357"/>
            <a:ext cx="6589986" cy="48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3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" y="1447441"/>
            <a:ext cx="8965003" cy="4366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0" y="499616"/>
            <a:ext cx="818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Example for integrated per-core frequency and voltage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management</a:t>
            </a:r>
          </a:p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in Precision Boost 2 </a:t>
            </a:r>
            <a:r>
              <a:rPr lang="en-US" dirty="0" smtClean="0">
                <a:latin typeface="Verdana"/>
              </a:rPr>
              <a:t>[</a:t>
            </a:r>
            <a:r>
              <a:rPr lang="hu-HU" dirty="0" smtClean="0">
                <a:latin typeface="Verdana"/>
              </a:rPr>
              <a:t>161</a:t>
            </a:r>
            <a:r>
              <a:rPr lang="en-US" dirty="0" smtClean="0">
                <a:latin typeface="Verdana"/>
              </a:rPr>
              <a:t>]</a:t>
            </a:r>
            <a:endParaRPr lang="en-US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8513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448780"/>
            <a:ext cx="7663880" cy="2950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8" y="499629"/>
            <a:ext cx="863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Power consumption of the cores while raising the number of active cores</a:t>
            </a:r>
          </a:p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  in the Ryzen 7 2700X 2. gen. desktop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239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6688" y="4737047"/>
            <a:ext cx="681372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US" sz="1500" dirty="0" smtClean="0">
                <a:latin typeface="+mj-lt"/>
              </a:rPr>
              <a:t>There are up to two active CCX units with up to 4 active cores/unit.</a:t>
            </a:r>
          </a:p>
          <a:p>
            <a:pPr fontAlgn="base">
              <a:spcAft>
                <a:spcPts val="200"/>
              </a:spcAft>
            </a:pPr>
            <a:r>
              <a:rPr lang="en-US" sz="1500" dirty="0" smtClean="0">
                <a:latin typeface="+mj-lt"/>
              </a:rPr>
              <a:t>Green figures: not loaded cores - Yellow to red figures: loaded cores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8" y="5322112"/>
            <a:ext cx="8561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Red figures </a:t>
            </a:r>
            <a:r>
              <a:rPr lang="en-US" sz="1600" dirty="0" smtClean="0">
                <a:latin typeface="+mj-lt"/>
              </a:rPr>
              <a:t>appearing for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few active cores </a:t>
            </a:r>
            <a:r>
              <a:rPr lang="en-US" sz="1600" dirty="0" smtClean="0">
                <a:latin typeface="+mj-lt"/>
              </a:rPr>
              <a:t>indicate that in this case presumably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die temperature will constrain turbo clock frequency </a:t>
            </a:r>
            <a:r>
              <a:rPr lang="en-US" sz="1600" dirty="0" smtClean="0">
                <a:latin typeface="+mj-lt"/>
              </a:rPr>
              <a:t>and determine the related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power consumption, whereas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for yellow figures, </a:t>
            </a:r>
            <a:r>
              <a:rPr lang="en-US" sz="1600" dirty="0" smtClean="0">
                <a:latin typeface="+mj-lt"/>
              </a:rPr>
              <a:t>seeing at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many active cores,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the total power consumption limits clock frequency.</a:t>
            </a:r>
          </a:p>
        </p:txBody>
      </p:sp>
    </p:spTree>
    <p:extLst>
      <p:ext uri="{BB962C8B-B14F-4D97-AF65-F5344CB8AC3E}">
        <p14:creationId xmlns:p14="http://schemas.microsoft.com/office/powerpoint/2010/main" val="229139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50" r="2929"/>
          <a:stretch/>
        </p:blipFill>
        <p:spPr>
          <a:xfrm>
            <a:off x="1145405" y="1162475"/>
            <a:ext cx="6723975" cy="3279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38" y="498474"/>
            <a:ext cx="684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The XFR2 (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eXtended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Frequency Range) technology</a:t>
            </a:r>
            <a:r>
              <a:rPr lang="hu-HU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hu-HU" dirty="0" smtClean="0">
                <a:latin typeface="+mj-lt"/>
              </a:rPr>
              <a:t>[239]</a:t>
            </a:r>
            <a:endParaRPr lang="en-US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218" y="4779150"/>
            <a:ext cx="8887369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the previous generation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certain processor models </a:t>
            </a:r>
            <a:r>
              <a:rPr lang="en-US" sz="1600" dirty="0" smtClean="0">
                <a:latin typeface="+mj-lt"/>
              </a:rPr>
              <a:t>could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raise clock frequency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over the turbo boost frequency by 50 to 200 MHz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if a premium cooling system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was used.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XFR2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allows a higher clock frequency boost </a:t>
            </a:r>
            <a:r>
              <a:rPr lang="en-US" sz="1600" dirty="0" smtClean="0">
                <a:latin typeface="+mj-lt"/>
              </a:rPr>
              <a:t>assuming a premium cooling system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and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CPU temperature below 60 C</a:t>
            </a:r>
            <a:r>
              <a:rPr lang="en-US" sz="1600" baseline="30000" dirty="0" smtClean="0">
                <a:solidFill>
                  <a:srgbClr val="0070C0"/>
                </a:solidFill>
                <a:latin typeface="+mj-lt"/>
              </a:rPr>
              <a:t>0</a:t>
            </a:r>
            <a:r>
              <a:rPr lang="en-US" sz="1600" dirty="0" smtClean="0">
                <a:latin typeface="+mj-lt"/>
              </a:rPr>
              <a:t>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88" y="502419"/>
            <a:ext cx="100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Introducing the Precision Boost Overdrive (PBO) technology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236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313" y="908349"/>
            <a:ext cx="88566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It is </a:t>
            </a:r>
            <a:r>
              <a:rPr lang="en-US" sz="1600" dirty="0">
                <a:latin typeface="+mj-lt"/>
              </a:rPr>
              <a:t>a </a:t>
            </a:r>
            <a:r>
              <a:rPr lang="en-US" sz="1600" dirty="0" smtClean="0">
                <a:latin typeface="+mj-lt"/>
              </a:rPr>
              <a:t>new </a:t>
            </a:r>
            <a:r>
              <a:rPr lang="en-US" sz="1600" dirty="0">
                <a:latin typeface="+mj-lt"/>
              </a:rPr>
              <a:t>feature of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2. gen. Ryzen DT and 2. gen.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ThreadRipper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processors,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aiming at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increasing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multihreaded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performance</a:t>
            </a:r>
            <a:r>
              <a:rPr lang="en-US" sz="1600" dirty="0" smtClean="0">
                <a:latin typeface="+mj-lt"/>
              </a:rPr>
              <a:t>.</a:t>
            </a:r>
          </a:p>
          <a:p>
            <a:pPr fontAlgn="base"/>
            <a:r>
              <a:rPr lang="en-US" sz="1600" dirty="0" smtClean="0">
                <a:latin typeface="+mj-lt"/>
              </a:rPr>
              <a:t>It requires however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use of specific chipsets</a:t>
            </a:r>
            <a:r>
              <a:rPr lang="en-US" sz="1600" dirty="0" smtClean="0">
                <a:latin typeface="+mj-lt"/>
              </a:rPr>
              <a:t>, as follows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460057" y="1790298"/>
            <a:ext cx="8056362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case of the 2. gen. DT series the series 400 chipsets (X470/B450) or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case of the 2. gen. </a:t>
            </a:r>
            <a:r>
              <a:rPr lang="en-US" sz="1600" dirty="0" err="1" smtClean="0">
                <a:latin typeface="+mj-lt"/>
              </a:rPr>
              <a:t>ThreadRipper</a:t>
            </a:r>
            <a:r>
              <a:rPr lang="en-US" sz="1600" dirty="0" smtClean="0">
                <a:latin typeface="+mj-lt"/>
              </a:rPr>
              <a:t> series the X399 chipset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4261" y="2425564"/>
            <a:ext cx="843525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and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Ryzen Master overdrive utility </a:t>
            </a:r>
            <a:r>
              <a:rPr lang="en-US" sz="1600" dirty="0" smtClean="0">
                <a:latin typeface="+mj-lt"/>
              </a:rPr>
              <a:t>release 1.3 or higher.</a:t>
            </a:r>
          </a:p>
          <a:p>
            <a:pPr fontAlgn="base"/>
            <a:r>
              <a:rPr lang="en-US" sz="1600" dirty="0" smtClean="0">
                <a:latin typeface="+mj-lt"/>
              </a:rPr>
              <a:t>Unlike traditional overlocking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while PBO is activated both Precision Boost 2 and </a:t>
            </a:r>
          </a:p>
          <a:p>
            <a:pPr fontAlgn="base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XFR2 (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eXtended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Frequency Range) remains enabled. </a:t>
            </a:r>
          </a:p>
        </p:txBody>
      </p:sp>
    </p:spTree>
    <p:extLst>
      <p:ext uri="{BB962C8B-B14F-4D97-AF65-F5344CB8AC3E}">
        <p14:creationId xmlns:p14="http://schemas.microsoft.com/office/powerpoint/2010/main" val="4853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85" y="1297801"/>
            <a:ext cx="6171429" cy="466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13" y="499243"/>
            <a:ext cx="340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Relative merit of PBO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240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1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anandtech.com/doci/7974/Screen-Shot-2014-04-29-at-1.07.24-A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/>
          <a:stretch/>
        </p:blipFill>
        <p:spPr bwMode="auto">
          <a:xfrm>
            <a:off x="152400" y="1376016"/>
            <a:ext cx="8839395" cy="53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828" y="507243"/>
            <a:ext cx="8305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techniques developed for reducing the power consumption of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computer at the circuit and platform levels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(2008-2014)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184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(24)</a:t>
            </a:r>
            <a:endParaRPr lang="en-US" alt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456765" y="383404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56765" y="403438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1950" y="5229200"/>
            <a:ext cx="90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67055" y="5949280"/>
            <a:ext cx="187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0230" y="243889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97025" y="3338990"/>
            <a:ext cx="198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27515" y="2764085"/>
            <a:ext cx="7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37455" y="3158970"/>
            <a:ext cx="12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37455" y="351901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02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484" y="502420"/>
            <a:ext cx="423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Principle of operation of PBO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238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42886" y="895151"/>
            <a:ext cx="88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When PBO is activated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by means of the Ryzen Master overlocking utility </a:t>
            </a: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factory settings </a:t>
            </a:r>
            <a:r>
              <a:rPr lang="en-US" sz="1600" dirty="0" smtClean="0">
                <a:latin typeface="+mj-lt"/>
              </a:rPr>
              <a:t>that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determine the operation limits of Precision Boost 2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will be overwritten </a:t>
            </a:r>
            <a:r>
              <a:rPr lang="en-US" sz="1600" dirty="0" smtClean="0">
                <a:latin typeface="+mj-lt"/>
              </a:rPr>
              <a:t>and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processor will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operate outside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the factory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settings</a:t>
            </a:r>
            <a:r>
              <a:rPr lang="en-US" sz="1600" dirty="0">
                <a:latin typeface="+mj-lt"/>
              </a:rPr>
              <a:t>.  </a:t>
            </a:r>
            <a:endParaRPr lang="en-US" sz="1600" dirty="0" smtClean="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124" y="1892559"/>
            <a:ext cx="3550172" cy="3790310"/>
            <a:chOff x="144379" y="1740569"/>
            <a:chExt cx="3984859" cy="42786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9937" t="5895" r="8704" b="8182"/>
            <a:stretch/>
          </p:blipFill>
          <p:spPr>
            <a:xfrm>
              <a:off x="144379" y="2117557"/>
              <a:ext cx="3984859" cy="3234089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 bwMode="auto">
            <a:xfrm flipV="1">
              <a:off x="2098305" y="2714324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808520" y="3898232"/>
              <a:ext cx="1280160" cy="1116530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098305" y="3878981"/>
              <a:ext cx="1347537" cy="1135781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345090" y="5496023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b="1" dirty="0" err="1" smtClean="0">
                  <a:latin typeface="+mj-lt"/>
                </a:rPr>
                <a:t>SoC</a:t>
              </a:r>
              <a:endParaRPr lang="en-US" sz="1400" b="1" dirty="0" smtClean="0">
                <a:latin typeface="+mj-lt"/>
              </a:endParaRPr>
            </a:p>
            <a:p>
              <a:pPr algn="ctr" fontAlgn="base"/>
              <a:r>
                <a:rPr lang="en-US" sz="1400" b="1" dirty="0" smtClean="0">
                  <a:latin typeface="+mj-lt"/>
                </a:rPr>
                <a:t> power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21198" y="549245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b="1" dirty="0" smtClean="0">
                  <a:latin typeface="+mj-lt"/>
                </a:rPr>
                <a:t>VRM</a:t>
              </a:r>
            </a:p>
            <a:p>
              <a:pPr algn="ctr" fontAlgn="base"/>
              <a:r>
                <a:rPr lang="en-US" sz="1400" b="1" dirty="0" smtClean="0">
                  <a:latin typeface="+mj-lt"/>
                </a:rPr>
                <a:t> current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9295" y="1740569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400" b="1" dirty="0" smtClean="0">
                  <a:latin typeface="+mj-lt"/>
                </a:rPr>
                <a:t>Temp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38233" y="1876928"/>
            <a:ext cx="4222413" cy="3809888"/>
            <a:chOff x="4312125" y="1722924"/>
            <a:chExt cx="4739410" cy="430077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949" t="10245" b="13809"/>
            <a:stretch/>
          </p:blipFill>
          <p:spPr>
            <a:xfrm>
              <a:off x="4312125" y="2168525"/>
              <a:ext cx="4739410" cy="321199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347611" y="5494416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b="1" dirty="0" err="1" smtClean="0">
                  <a:latin typeface="+mj-lt"/>
                </a:rPr>
                <a:t>SoC</a:t>
              </a:r>
              <a:endParaRPr lang="en-US" sz="1400" b="1" dirty="0" smtClean="0">
                <a:latin typeface="+mj-lt"/>
              </a:endParaRPr>
            </a:p>
            <a:p>
              <a:pPr algn="ctr" fontAlgn="base"/>
              <a:r>
                <a:rPr lang="en-US" sz="1400" b="1" dirty="0" smtClean="0">
                  <a:latin typeface="+mj-lt"/>
                </a:rPr>
                <a:t> power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21001" y="550047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b="1" dirty="0" smtClean="0">
                  <a:latin typeface="+mj-lt"/>
                </a:rPr>
                <a:t>VRM</a:t>
              </a:r>
            </a:p>
            <a:p>
              <a:pPr algn="ctr" fontAlgn="base"/>
              <a:r>
                <a:rPr lang="en-US" sz="1400" b="1" dirty="0" smtClean="0">
                  <a:latin typeface="+mj-lt"/>
                </a:rPr>
                <a:t> current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94785" y="1722924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400" b="1" dirty="0" smtClean="0">
                  <a:latin typeface="+mj-lt"/>
                </a:rPr>
                <a:t>Temp</a:t>
              </a: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flipV="1">
              <a:off x="6610959" y="2731971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4966636" y="3915879"/>
              <a:ext cx="1634698" cy="1243262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6610959" y="3896628"/>
              <a:ext cx="1772645" cy="1301014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TextBox 31"/>
          <p:cNvSpPr txBox="1"/>
          <p:nvPr/>
        </p:nvSpPr>
        <p:spPr>
          <a:xfrm>
            <a:off x="211754" y="5893487"/>
            <a:ext cx="8839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Figure: Conceptual view of extending the limiters of Precision Boost with PBO [</a:t>
            </a:r>
            <a:r>
              <a:rPr lang="hu-HU" sz="1600" dirty="0" smtClean="0">
                <a:latin typeface="+mj-lt"/>
              </a:rPr>
              <a:t>238</a:t>
            </a:r>
            <a:r>
              <a:rPr lang="en-US" sz="1600" dirty="0" smtClean="0">
                <a:latin typeface="+mj-lt"/>
              </a:rPr>
              <a:t>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829" y="6389752"/>
            <a:ext cx="6897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 smtClean="0">
                <a:latin typeface="+mj-lt"/>
              </a:rPr>
              <a:t> that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temperature limit </a:t>
            </a:r>
            <a:r>
              <a:rPr lang="en-US" sz="1600" dirty="0" smtClean="0">
                <a:latin typeface="+mj-lt"/>
              </a:rPr>
              <a:t>with PBO remains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unchanged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916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659" y="499245"/>
            <a:ext cx="82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for extending the limiters of Precision Boost with PBO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238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258" y="926351"/>
            <a:ext cx="773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For the 2. gen. Ryzen 2700X DT with 105 W TDP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default limits of </a:t>
            </a:r>
          </a:p>
          <a:p>
            <a:pPr fontAlgn="base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Precision Boost 2 </a:t>
            </a:r>
            <a:r>
              <a:rPr lang="en-US" sz="1600" dirty="0" smtClean="0">
                <a:latin typeface="+mj-lt"/>
              </a:rPr>
              <a:t>are 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1970" y="1521335"/>
            <a:ext cx="47516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PPT (Total Platform </a:t>
            </a:r>
            <a:r>
              <a:rPr lang="en-US" sz="1600" dirty="0" smtClean="0">
                <a:latin typeface="+mj-lt"/>
              </a:rPr>
              <a:t>Limit): 141.75 W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TDC (Thermal Design </a:t>
            </a:r>
            <a:r>
              <a:rPr lang="en-US" sz="1600" dirty="0" smtClean="0">
                <a:latin typeface="+mj-lt"/>
              </a:rPr>
              <a:t>Current): 95 A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EDC Electrical Design Current: </a:t>
            </a:r>
            <a:r>
              <a:rPr lang="en-US" sz="1600" dirty="0" smtClean="0">
                <a:latin typeface="+mj-lt"/>
              </a:rPr>
              <a:t>140 A and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+mj-lt"/>
              </a:rPr>
              <a:t>Tjmax</a:t>
            </a:r>
            <a:r>
              <a:rPr lang="en-US" sz="1600" dirty="0" smtClean="0">
                <a:latin typeface="+mj-lt"/>
              </a:rPr>
              <a:t> (Die temperature): 85</a:t>
            </a:r>
            <a:r>
              <a:rPr lang="en-US" sz="1600" baseline="30000" dirty="0" smtClean="0">
                <a:latin typeface="+mj-lt"/>
              </a:rPr>
              <a:t>0 </a:t>
            </a:r>
            <a:r>
              <a:rPr lang="en-US" sz="1600" dirty="0" smtClean="0">
                <a:latin typeface="+mj-lt"/>
              </a:rPr>
              <a:t>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058" y="2753143"/>
            <a:ext cx="838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When Precision Boost Overdrive </a:t>
            </a:r>
            <a:r>
              <a:rPr lang="en-US" sz="1600" dirty="0" smtClean="0">
                <a:latin typeface="+mj-lt"/>
              </a:rPr>
              <a:t>mode is enabled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operation limiters </a:t>
            </a:r>
            <a:r>
              <a:rPr lang="en-US" sz="1600" dirty="0" smtClean="0">
                <a:latin typeface="+mj-lt"/>
              </a:rPr>
              <a:t>will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be raised as given below: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029" y="3435160"/>
            <a:ext cx="47516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PPT (Total Platform </a:t>
            </a:r>
            <a:r>
              <a:rPr lang="en-US" sz="1600" dirty="0" smtClean="0">
                <a:latin typeface="+mj-lt"/>
              </a:rPr>
              <a:t>Limit): 1000 W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TDC (Thermal Design </a:t>
            </a:r>
            <a:r>
              <a:rPr lang="en-US" sz="1600" dirty="0" smtClean="0">
                <a:latin typeface="+mj-lt"/>
              </a:rPr>
              <a:t>Current): 114 A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EDC Electrical Design Current: </a:t>
            </a:r>
            <a:r>
              <a:rPr lang="en-US" sz="1600" dirty="0" smtClean="0">
                <a:latin typeface="+mj-lt"/>
              </a:rPr>
              <a:t>168 A and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+mj-lt"/>
              </a:rPr>
              <a:t>Tjmax</a:t>
            </a:r>
            <a:r>
              <a:rPr lang="en-US" sz="1600" dirty="0" smtClean="0">
                <a:latin typeface="+mj-lt"/>
              </a:rPr>
              <a:t> (Die temperature): 85</a:t>
            </a:r>
            <a:r>
              <a:rPr lang="en-US" sz="1600" baseline="30000" dirty="0" smtClean="0">
                <a:latin typeface="+mj-lt"/>
              </a:rPr>
              <a:t>0 </a:t>
            </a:r>
            <a:r>
              <a:rPr lang="en-US" sz="1600" dirty="0" smtClean="0">
                <a:latin typeface="+mj-lt"/>
              </a:rPr>
              <a:t>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820" y="4620663"/>
            <a:ext cx="942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Nevertheless, with enabling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PBO mode invalidates AMD’s warranty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845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28" y="1145308"/>
            <a:ext cx="8874494" cy="469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62" y="502419"/>
            <a:ext cx="907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Contrasting implications of using overclocking and PBO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241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135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AMD’s Precision Boost 2 technology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90" y="1493785"/>
            <a:ext cx="5719015" cy="3643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13" y="499245"/>
            <a:ext cx="8133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mtClean="0">
                <a:solidFill>
                  <a:schemeClr val="accent6"/>
                </a:solidFill>
                <a:latin typeface="+mj-lt"/>
              </a:rPr>
              <a:t>Example performance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improvement achieved by employing PBO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in a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2990WX for a multithreaded benchmark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236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2962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76702" y="197907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Significance of power management in processors</a:t>
            </a:r>
          </a:p>
        </p:txBody>
      </p:sp>
    </p:spTree>
    <p:extLst>
      <p:ext uri="{BB962C8B-B14F-4D97-AF65-F5344CB8AC3E}">
        <p14:creationId xmlns:p14="http://schemas.microsoft.com/office/powerpoint/2010/main" val="22882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555750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6.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 Power management</a:t>
            </a:r>
            <a:r>
              <a:rPr kumimoji="0" lang="en-US" alt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at the circuit level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888087" y="2404650"/>
            <a:ext cx="7281716" cy="59055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2.1 Clock gating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881590" y="3098389"/>
            <a:ext cx="7285038" cy="467238"/>
            <a:chOff x="695" y="1631"/>
            <a:chExt cx="4452" cy="349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2.2 Power gating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0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88840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9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6.</a:t>
            </a:r>
            <a:r>
              <a:rPr lang="en-US" altLang="en-US" sz="19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2.1 Clock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7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038" y="504967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  <a:latin typeface="Verdana"/>
              </a:rPr>
              <a:t>6.2.1 Clock gating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144" y="881222"/>
            <a:ext cx="89535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It is a technique used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to reduce dynamic power by disabling clocking to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currently not needed circuits.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Clocking is disabled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by inserting AND gates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(i.e. controlled on/off switches) that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are called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clock </a:t>
            </a:r>
            <a:r>
              <a:rPr lang="en-US" sz="1600" dirty="0" err="1" smtClean="0">
                <a:solidFill>
                  <a:srgbClr val="FF0000"/>
                </a:solidFill>
                <a:latin typeface="Verdana"/>
              </a:rPr>
              <a:t>gaters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into the clock distribution network, as indicated below.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5031" y="3900536"/>
            <a:ext cx="3437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Figure: Principle of clock gating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 smtClean="0"/>
              <a:t>1</a:t>
            </a:r>
            <a:r>
              <a:rPr lang="hu-HU" dirty="0" smtClean="0"/>
              <a:t> </a:t>
            </a:r>
            <a:r>
              <a:rPr lang="en-US" dirty="0" smtClean="0"/>
              <a:t>Clock gating </a:t>
            </a:r>
            <a:r>
              <a:rPr lang="hu-HU" dirty="0" smtClean="0"/>
              <a:t>(</a:t>
            </a:r>
            <a:r>
              <a:rPr lang="en-US" dirty="0" smtClean="0"/>
              <a:t>1</a:t>
            </a:r>
            <a:r>
              <a:rPr lang="hu-HU" dirty="0" smtClean="0"/>
              <a:t>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795872" y="2325361"/>
            <a:ext cx="5071383" cy="1410832"/>
            <a:chOff x="1795872" y="2438890"/>
            <a:chExt cx="5071383" cy="1410832"/>
          </a:xfrm>
        </p:grpSpPr>
        <p:pic>
          <p:nvPicPr>
            <p:cNvPr id="9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872" y="2474270"/>
              <a:ext cx="4835894" cy="12735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10625" y="3580418"/>
              <a:ext cx="111761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" b="1" dirty="0" smtClean="0">
                  <a:solidFill>
                    <a:srgbClr val="000000"/>
                  </a:solidFill>
                  <a:latin typeface="Verdana"/>
                </a:rPr>
                <a:t>Clock </a:t>
              </a:r>
              <a:r>
                <a:rPr lang="en-US" sz="1150" b="1" dirty="0" err="1" smtClean="0">
                  <a:solidFill>
                    <a:srgbClr val="000000"/>
                  </a:solidFill>
                  <a:latin typeface="Verdana"/>
                </a:rPr>
                <a:t>gater</a:t>
              </a:r>
              <a:endParaRPr lang="en-US" sz="1150" b="1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4166955" y="2573905"/>
              <a:ext cx="2417947" cy="114116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" name="Cloud 11"/>
            <p:cNvSpPr/>
            <p:nvPr/>
          </p:nvSpPr>
          <p:spPr bwMode="auto">
            <a:xfrm>
              <a:off x="4166955" y="2438890"/>
              <a:ext cx="2700300" cy="1395859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88274" y="2933945"/>
              <a:ext cx="10939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Circuit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430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884" y="504194"/>
            <a:ext cx="554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  <a:latin typeface="Verdana"/>
              </a:rPr>
              <a:t>Fine-grained or coarse grained clock gating -1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22" y="908720"/>
            <a:ext cx="844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Clock gating can be applied either in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a fine-grained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or a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coarse-grained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fashion,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as the next  Figure shows.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225" b="12897"/>
          <a:stretch/>
        </p:blipFill>
        <p:spPr>
          <a:xfrm>
            <a:off x="1068941" y="1538790"/>
            <a:ext cx="3375324" cy="3318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50775" b="12897"/>
          <a:stretch/>
        </p:blipFill>
        <p:spPr>
          <a:xfrm>
            <a:off x="4403519" y="1538790"/>
            <a:ext cx="3272295" cy="3318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6530" y="4921402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Verdana"/>
              </a:rPr>
              <a:t>Fine-grained clock gating </a:t>
            </a:r>
            <a:endParaRPr lang="en-US" sz="12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3349" y="4932133"/>
            <a:ext cx="265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Verdana"/>
              </a:rPr>
              <a:t>Coarse-grained clock gating </a:t>
            </a:r>
            <a:endParaRPr lang="en-US" sz="12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1836" y="5346406"/>
            <a:ext cx="3781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Figure: Kinds of clock gating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185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]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tabLst>
                <a:tab pos="6102350" algn="l"/>
              </a:tabLst>
            </a:pPr>
            <a:r>
              <a:rPr lang="hu-HU" dirty="0" smtClean="0"/>
              <a:t>6.2.</a:t>
            </a:r>
            <a:r>
              <a:rPr lang="en-US" dirty="0"/>
              <a:t>1</a:t>
            </a:r>
            <a:r>
              <a:rPr lang="hu-HU" dirty="0"/>
              <a:t> </a:t>
            </a:r>
            <a:r>
              <a:rPr lang="en-US" dirty="0"/>
              <a:t>Clock gating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764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878" y="504963"/>
            <a:ext cx="554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  <a:latin typeface="Verdana"/>
              </a:rPr>
              <a:t>Fine-grained or coarse grained clock gating -2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003" y="908720"/>
            <a:ext cx="8822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Fine-grained clock gating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allows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power saving at low logic level,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whereas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coarse-grained clock gating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is used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to disable clocking of currently idle units or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parts of them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(e.g. an FP unit as long as only FX instructions are processed.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1</a:t>
            </a:r>
            <a:r>
              <a:rPr lang="hu-HU" dirty="0"/>
              <a:t> </a:t>
            </a:r>
            <a:r>
              <a:rPr lang="en-US" dirty="0"/>
              <a:t>Clock gating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055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1</a:t>
            </a:r>
            <a:r>
              <a:rPr lang="hu-HU" dirty="0"/>
              <a:t> </a:t>
            </a:r>
            <a:r>
              <a:rPr lang="en-US" dirty="0"/>
              <a:t>Clock gating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9280" y="895361"/>
            <a:ext cx="898249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was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introduced very early, 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second half of the 1990s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e.g.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in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DEC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processor designs (like the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Alpha 21264 (1996) for gating the FP unit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or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StrongARM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SA110 (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1996)), designated at that time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as conditional clocking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Soon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clock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gating became widely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spread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e.g. in Intel's Pentium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4 (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2000)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or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Pentium M (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Banias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 (2003).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Recently,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clock-gating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is a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pervasive technique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used in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processors.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194" y="508611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Use of clock gating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1720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6.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2.2 Power gating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7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7040" r="5080" b="9637"/>
          <a:stretch>
            <a:fillRect/>
          </a:stretch>
        </p:blipFill>
        <p:spPr bwMode="auto">
          <a:xfrm>
            <a:off x="3081043" y="2302496"/>
            <a:ext cx="2882178" cy="22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789" name="Text Box 10"/>
          <p:cNvSpPr txBox="1">
            <a:spLocks noChangeArrowheads="1"/>
          </p:cNvSpPr>
          <p:nvPr/>
        </p:nvSpPr>
        <p:spPr bwMode="auto">
          <a:xfrm>
            <a:off x="119881" y="1202848"/>
            <a:ext cx="86472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switches off idle units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on the die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like a core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 from the power supply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by means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transistors (sleep transistors) to eliminate both dynamic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static power consumption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caused by leakage currents.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58791" name="Text Box 19"/>
          <p:cNvSpPr txBox="1">
            <a:spLocks noChangeArrowheads="1"/>
          </p:cNvSpPr>
          <p:nvPr/>
        </p:nvSpPr>
        <p:spPr bwMode="auto">
          <a:xfrm>
            <a:off x="120596" y="508247"/>
            <a:ext cx="379783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6.2.2 Power gating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power gating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 smtClean="0">
                <a:solidFill>
                  <a:srgbClr val="000000"/>
                </a:solidFill>
              </a:rPr>
              <a:t>186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0739" y="4575611"/>
            <a:ext cx="4198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power gating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18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 smtClean="0"/>
              <a:t>2</a:t>
            </a:r>
            <a:r>
              <a:rPr lang="hu-HU" dirty="0" smtClean="0"/>
              <a:t> </a:t>
            </a:r>
            <a:r>
              <a:rPr lang="en-US" dirty="0" smtClean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1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6863" y="6444335"/>
            <a:ext cx="3596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(Power </a:t>
            </a:r>
            <a:r>
              <a:rPr lang="en-US" sz="1600" dirty="0">
                <a:latin typeface="+mj-lt"/>
              </a:rPr>
              <a:t>gating</a:t>
            </a:r>
            <a:r>
              <a:rPr lang="en-US" sz="1600" dirty="0"/>
              <a:t>: </a:t>
            </a:r>
            <a:r>
              <a:rPr lang="en-US" sz="1600" dirty="0" err="1" smtClean="0"/>
              <a:t>Tápellátás</a:t>
            </a:r>
            <a:r>
              <a:rPr lang="en-US" sz="1600" dirty="0" smtClean="0"/>
              <a:t> </a:t>
            </a:r>
            <a:r>
              <a:rPr lang="en-US" sz="1600" dirty="0" err="1" smtClean="0"/>
              <a:t>kapuzása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706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8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789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50" y="1841730"/>
            <a:ext cx="6173148" cy="2756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002" y="508091"/>
            <a:ext cx="55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Advantage of power gating over clock gating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677" y="908720"/>
            <a:ext cx="8836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gating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eliminates only the dynamic part of power consumption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whereas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power gating eliminates both the dynamic and static part of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of a unit, as indicated in the figure below.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6675" y="4689140"/>
            <a:ext cx="6011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Contrasting clock gating and power gating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184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697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31049" y="1552545"/>
            <a:ext cx="5431261" cy="4396735"/>
            <a:chOff x="1809884" y="1623165"/>
            <a:chExt cx="5431261" cy="43967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9884" y="1623165"/>
              <a:ext cx="5431261" cy="43967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80320" y="1623168"/>
              <a:ext cx="5666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  <a:endParaRPr kumimoji="0" lang="en-US" sz="11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81990" y="4430761"/>
              <a:ext cx="4761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18478" y="5255007"/>
              <a:ext cx="455055" cy="2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  <a:endParaRPr kumimoji="0" lang="en-US" sz="11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0576" y="508086"/>
            <a:ext cx="853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power gating for switching off idle cores in a multicore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879" y="908720"/>
            <a:ext cx="897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a multicore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processor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 allows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switch off individual, not used cores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815" y="6182285"/>
            <a:ext cx="8899680" cy="578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Figure: Power gating of a 4-core processor, implemented with a common voltage rail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8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580" dirty="0" smtClean="0">
                <a:solidFill>
                  <a:srgbClr val="000000"/>
                </a:solidFill>
                <a:latin typeface="Verdana"/>
              </a:rPr>
              <a:t>              for the cores </a:t>
            </a:r>
            <a:r>
              <a:rPr kumimoji="0" lang="en-US" sz="158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580" dirty="0" smtClean="0">
                <a:solidFill>
                  <a:srgbClr val="000000"/>
                </a:solidFill>
                <a:latin typeface="Verdana"/>
              </a:rPr>
              <a:t>187</a:t>
            </a:r>
            <a:r>
              <a:rPr kumimoji="0" lang="en-US" sz="158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                                              VR: Voltage Regulator</a:t>
            </a:r>
            <a:endParaRPr kumimoji="0" lang="en-US" sz="15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0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503" y="507060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6.1 Significance of power management in processors -1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6693" y="859560"/>
            <a:ext cx="6492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Processor evolution (and design) </a:t>
            </a:r>
            <a:r>
              <a:rPr lang="en-US" sz="1600" dirty="0" smtClean="0">
                <a:latin typeface="+mj-lt"/>
              </a:rPr>
              <a:t>has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two main directions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247" y="1178750"/>
            <a:ext cx="4061946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raising processor performance </a:t>
            </a:r>
            <a:r>
              <a:rPr lang="en-US" sz="1600" dirty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reducing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consumption</a:t>
            </a:r>
            <a:r>
              <a:rPr lang="en-US" sz="1600" dirty="0">
                <a:latin typeface="+mj-lt"/>
              </a:rPr>
              <a:t>. </a:t>
            </a:r>
            <a:endParaRPr lang="en-US" sz="16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525" y="1808820"/>
            <a:ext cx="8385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The power budget allocated to a processor limits its performance</a:t>
            </a:r>
            <a:r>
              <a:rPr lang="en-US" sz="1600" dirty="0" smtClean="0">
                <a:latin typeface="+mj-lt"/>
              </a:rPr>
              <a:t>, as will be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discussed later.</a:t>
            </a:r>
          </a:p>
        </p:txBody>
      </p:sp>
    </p:spTree>
    <p:extLst>
      <p:ext uri="{BB962C8B-B14F-4D97-AF65-F5344CB8AC3E}">
        <p14:creationId xmlns:p14="http://schemas.microsoft.com/office/powerpoint/2010/main" val="201214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8502" y="908720"/>
            <a:ext cx="9077741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Turbo Boost </a:t>
            </a:r>
            <a:r>
              <a:rPr lang="en-US" sz="1600" dirty="0" smtClean="0">
                <a:latin typeface="+mj-lt"/>
              </a:rPr>
              <a:t>technology utilizes the actual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power headroom </a:t>
            </a:r>
            <a:r>
              <a:rPr lang="en-US" sz="1600" dirty="0" smtClean="0">
                <a:latin typeface="+mj-lt"/>
              </a:rPr>
              <a:t>of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Consequently, the Turbo Boost technology can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only be efficient if there is a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high enough power headroom</a:t>
            </a:r>
            <a:r>
              <a:rPr lang="en-US" sz="1600" dirty="0" smtClean="0">
                <a:latin typeface="+mj-lt"/>
              </a:rPr>
              <a:t> at hand.</a:t>
            </a:r>
          </a:p>
          <a:p>
            <a:r>
              <a:rPr lang="en-US" sz="1600" dirty="0" smtClean="0">
                <a:latin typeface="+mj-lt"/>
              </a:rPr>
              <a:t>    Since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power gating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eliminates both static and dynamic dissipation </a:t>
            </a:r>
            <a:r>
              <a:rPr lang="en-US" sz="1600" dirty="0" smtClean="0">
                <a:latin typeface="+mj-lt"/>
              </a:rPr>
              <a:t>of idle cores,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it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largely raises the power headroom of lightly loaded or idle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Thus, power gating can be considered as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precondition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for the implementation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of Turbo Boost technology</a:t>
            </a:r>
            <a:r>
              <a:rPr lang="en-US" sz="1600" dirty="0" smtClean="0">
                <a:latin typeface="+mj-lt"/>
              </a:rPr>
              <a:t> since clock gating alone does not provide enough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headroom for a noteworthy increase of the clock frequency.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194" y="508611"/>
            <a:ext cx="910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Power gating as a precondition for implementing the Turbo Boost technology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194" y="6129300"/>
            <a:ext cx="8694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Power headroom: (</a:t>
            </a:r>
            <a:r>
              <a:rPr lang="en-US" sz="1600" dirty="0" err="1" smtClean="0">
                <a:latin typeface="+mj-lt"/>
              </a:rPr>
              <a:t>Hőtartalék</a:t>
            </a:r>
            <a:r>
              <a:rPr lang="en-US" sz="1600" dirty="0" smtClean="0">
                <a:latin typeface="+mj-lt"/>
              </a:rPr>
              <a:t>) It is the difference between the TDP and the actual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power consumption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898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847" y="504964"/>
            <a:ext cx="683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of power gating in main computer families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365855"/>
              </p:ext>
            </p:extLst>
          </p:nvPr>
        </p:nvGraphicFramePr>
        <p:xfrm>
          <a:off x="802782" y="1268760"/>
          <a:ext cx="7310904" cy="392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0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0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Vendor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Family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Year of intro.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05">
                <a:tc rowSpan="6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Intel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Nehalem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2008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Westmere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2010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Sandy Bridge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2011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Ivy Bridge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2012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Skylake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2015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Atom families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2010 - 2016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92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AMD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err="1" smtClean="0">
                          <a:latin typeface="+mj-lt"/>
                        </a:rPr>
                        <a:t>K12</a:t>
                      </a:r>
                      <a:r>
                        <a:rPr lang="en-US" sz="1400" dirty="0" smtClean="0">
                          <a:latin typeface="+mj-lt"/>
                        </a:rPr>
                        <a:t>-based Llano 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err="1" smtClean="0">
                          <a:latin typeface="+mj-lt"/>
                        </a:rPr>
                        <a:t>K14</a:t>
                      </a:r>
                      <a:r>
                        <a:rPr lang="en-US" sz="1400" dirty="0" smtClean="0">
                          <a:latin typeface="+mj-lt"/>
                        </a:rPr>
                        <a:t>-based</a:t>
                      </a:r>
                      <a:r>
                        <a:rPr lang="en-US" sz="1400" baseline="0" dirty="0" smtClean="0">
                          <a:latin typeface="+mj-lt"/>
                        </a:rPr>
                        <a:t> Bobcat</a:t>
                      </a:r>
                      <a:endParaRPr lang="en-US" sz="14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K15</a:t>
                      </a:r>
                      <a:r>
                        <a:rPr lang="en-US" sz="1400" dirty="0" smtClean="0">
                          <a:latin typeface="+mj-lt"/>
                        </a:rPr>
                        <a:t>-based Bulldozer families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latin typeface="+mj-lt"/>
                        </a:rPr>
                        <a:t>2011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latin typeface="+mj-lt"/>
                        </a:rPr>
                        <a:t>2011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2011 - 2015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IBM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POWER7</a:t>
                      </a:r>
                      <a:r>
                        <a:rPr lang="en-US" sz="1400" dirty="0" smtClean="0">
                          <a:latin typeface="+mj-lt"/>
                        </a:rPr>
                        <a:t>+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2012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POWER8</a:t>
                      </a:r>
                      <a:endParaRPr lang="en-US" sz="14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(</a:t>
                      </a:r>
                      <a:r>
                        <a:rPr lang="en-US" sz="1400" dirty="0" err="1" smtClean="0">
                          <a:latin typeface="+mj-lt"/>
                        </a:rPr>
                        <a:t>Iintegrated</a:t>
                      </a:r>
                      <a:r>
                        <a:rPr lang="en-US" sz="1400" baseline="0" dirty="0" smtClean="0">
                          <a:latin typeface="+mj-lt"/>
                        </a:rPr>
                        <a:t> PG and </a:t>
                      </a:r>
                      <a:r>
                        <a:rPr lang="en-US" sz="1400" baseline="0" dirty="0" err="1" smtClean="0">
                          <a:latin typeface="+mj-lt"/>
                        </a:rPr>
                        <a:t>DVFS</a:t>
                      </a:r>
                      <a:r>
                        <a:rPr lang="en-US" sz="1400" baseline="0" dirty="0" smtClean="0">
                          <a:latin typeface="+mj-lt"/>
                        </a:rPr>
                        <a:t>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2014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6.2.</a:t>
            </a:r>
            <a:r>
              <a:rPr lang="en-US" smtClean="0"/>
              <a:t>1</a:t>
            </a:r>
            <a:r>
              <a:rPr lang="hu-HU" smtClean="0"/>
              <a:t> </a:t>
            </a:r>
            <a:r>
              <a:rPr lang="en-US" smtClean="0"/>
              <a:t>Clock gating </a:t>
            </a:r>
            <a:r>
              <a:rPr lang="hu-HU" smtClean="0"/>
              <a:t>(</a:t>
            </a:r>
            <a:r>
              <a:rPr lang="en-US" smtClean="0"/>
              <a:t>4</a:t>
            </a:r>
            <a:r>
              <a:rPr lang="hu-HU" smtClean="0"/>
              <a:t>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088374" cy="476672"/>
          </a:xfrm>
          <a:prstGeom prst="rect">
            <a:avLst/>
          </a:prstGeom>
          <a:solidFill>
            <a:srgbClr val="185ADE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Times New Roman" pitchFamily="18" charset="0"/>
              </a:rPr>
              <a:t>zh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Times New Roman" pitchFamily="18" charset="0"/>
              </a:rPr>
              <a:t> 2020 10. 28 ()</a:t>
            </a:r>
          </a:p>
        </p:txBody>
      </p:sp>
    </p:spTree>
    <p:extLst>
      <p:ext uri="{BB962C8B-B14F-4D97-AF65-F5344CB8AC3E}">
        <p14:creationId xmlns:p14="http://schemas.microsoft.com/office/powerpoint/2010/main" val="236545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995" y="507346"/>
            <a:ext cx="671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Replacing power gating by integrated voltage regulators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850" y="953725"/>
            <a:ext cx="52602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voltage regulators 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 </a:t>
            </a:r>
            <a:r>
              <a:rPr lang="en-US" sz="1600" dirty="0" smtClean="0">
                <a:latin typeface="Verdana"/>
              </a:rPr>
              <a:t>(called by Intel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FIVR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Fully Integrated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Voltage Regulator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is a technology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to generate supply voltages individually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to different units of a processor, by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 integrating parts of the Voltage Regulator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 onto the processor chip.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voltage regulators allow to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supply zero-voltage as well</a:t>
            </a:r>
            <a:r>
              <a:rPr lang="en-US" sz="1600" dirty="0" smtClean="0">
                <a:latin typeface="Verdana"/>
              </a:rPr>
              <a:t>, i.e.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to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switch off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individual units, so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they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make power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gating superfluous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the Figure on the right shows.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Integrated voltage regulators were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introduced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in Intel's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Haswell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and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Broadwell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-lines (2013/2014)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but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thereafter their use was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suspended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temporarily (until arriving the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Ice Lake processor (2019)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due to their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additional power consumption that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reduced the power budget available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for the instruction execution.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>
              <a:defRPr/>
            </a:pP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lvl="0">
              <a:defRPr/>
            </a:pP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015973" y="1187785"/>
            <a:ext cx="3741492" cy="5130801"/>
            <a:chOff x="4968640" y="1329416"/>
            <a:chExt cx="3814225" cy="529493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91" t="12337"/>
            <a:stretch/>
          </p:blipFill>
          <p:spPr bwMode="auto">
            <a:xfrm>
              <a:off x="5047416" y="1772955"/>
              <a:ext cx="3735449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58" b="86127"/>
            <a:stretch/>
          </p:blipFill>
          <p:spPr bwMode="auto">
            <a:xfrm>
              <a:off x="4968640" y="1329416"/>
              <a:ext cx="3814225" cy="76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34851" y="6439439"/>
            <a:ext cx="8332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Use of integrated voltage regulators in Intel's Haswell processor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188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7777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797" y="508088"/>
            <a:ext cx="8190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Reuse of power gating after Intel has suspended the implementation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integrated voltage regulators in their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971" y="1378039"/>
            <a:ext cx="53688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integrated voltage regulators, introduced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into the Haswell and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lines, caused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increased dissipation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thus reduced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clock frequency,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subsequent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Intel omitted integrated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voltage regulators and reintroduced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gating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on the right.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Then in 2019 in their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Ice Lake line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Intel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brought back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integrated voltage regulators.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8983" r="70009" b="8579"/>
          <a:stretch/>
        </p:blipFill>
        <p:spPr bwMode="auto">
          <a:xfrm>
            <a:off x="5600717" y="1339400"/>
            <a:ext cx="3193356" cy="52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8119" y="5885645"/>
            <a:ext cx="4268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Reuse of power gating in Intel's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726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1403" y="1735110"/>
            <a:ext cx="196079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 covers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the CPU cores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366873" y="140332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3609" y="140332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6699945" y="161128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76720" y="161446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026783" y="1731935"/>
            <a:ext cx="339387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 covers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beyond CPU cores also other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(like the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GPU, MC etc.)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6575" y="1049310"/>
            <a:ext cx="3820277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Extent of the use of power gating (PG)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111" y="2500112"/>
            <a:ext cx="29241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early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Nehalem (2008) processor line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2226" y="3167665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Ivy Bridge line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memory controller) (2012)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4014" y="4762501"/>
            <a:ext cx="41490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PG solutions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Bulldozer (2011), Llano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Bobcat (2011)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graphics core and controller,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controller, video decoder)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in subsequent processors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009" y="505706"/>
            <a:ext cx="469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Extent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use of power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gating (PG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361428" y="2628903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8715" y="3864234"/>
            <a:ext cx="3670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Lincroft-based Atom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graphics cores, video decoder/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encoder, display controller) (2010-2016)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2957" y="2482943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Sandy Bridge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cache) (2010/2011)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5116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6" grpId="0" animBg="1"/>
      <p:bldP spid="19" grpId="0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164" y="504964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power gating only the cores in Intel's Nehalem family (2008)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187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245" y="6420816"/>
            <a:ext cx="3266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power-gated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59234" y="1243137"/>
            <a:ext cx="6298131" cy="4912689"/>
            <a:chOff x="2054584" y="1132540"/>
            <a:chExt cx="6298131" cy="4912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584" y="1132540"/>
              <a:ext cx="6068616" cy="491268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00788" y="1146220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41086" y="454409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  <a:endParaRPr kumimoji="0" lang="en-US" sz="11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54849" y="543059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  <a:endParaRPr kumimoji="0" lang="en-US" sz="11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60145" y="6480922"/>
            <a:ext cx="1925527" cy="27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VR: Voltage Regulator</a:t>
            </a:r>
            <a:endParaRPr kumimoji="0" lang="en-US" sz="11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16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1" name="Text Box 4"/>
          <p:cNvSpPr txBox="1">
            <a:spLocks noChangeArrowheads="1"/>
          </p:cNvSpPr>
          <p:nvPr/>
        </p:nvSpPr>
        <p:spPr bwMode="auto">
          <a:xfrm>
            <a:off x="639314" y="5498917"/>
            <a:ext cx="8064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Figure: Use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power gating beyond CPU cores and L2 caches in Llano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600" dirty="0" smtClean="0">
                <a:solidFill>
                  <a:srgbClr val="000000"/>
                </a:solidFill>
              </a:rPr>
              <a:t>127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4932" name="Text Box 5"/>
          <p:cNvSpPr txBox="1">
            <a:spLocks noChangeArrowheads="1"/>
          </p:cNvSpPr>
          <p:nvPr/>
        </p:nvSpPr>
        <p:spPr bwMode="auto">
          <a:xfrm>
            <a:off x="121604" y="1192426"/>
            <a:ext cx="56360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Llano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power-gates virtually all units,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such as</a:t>
            </a:r>
          </a:p>
        </p:txBody>
      </p:sp>
      <p:sp>
        <p:nvSpPr>
          <p:cNvPr id="764933" name="Text Box 6"/>
          <p:cNvSpPr txBox="1">
            <a:spLocks noChangeArrowheads="1"/>
          </p:cNvSpPr>
          <p:nvPr/>
        </p:nvSpPr>
        <p:spPr bwMode="auto">
          <a:xfrm>
            <a:off x="220822" y="1522805"/>
            <a:ext cx="5068439" cy="122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Graphics Core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Graphics Memory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Controller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(GMC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Unified Video Decoder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UVD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Expansion Graphics Controller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7649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59390" r="10294" b="6764"/>
          <a:stretch>
            <a:fillRect/>
          </a:stretch>
        </p:blipFill>
        <p:spPr bwMode="auto">
          <a:xfrm>
            <a:off x="476095" y="2879846"/>
            <a:ext cx="810101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4935" name="Text Box 8"/>
          <p:cNvSpPr txBox="1">
            <a:spLocks noChangeArrowheads="1"/>
          </p:cNvSpPr>
          <p:nvPr/>
        </p:nvSpPr>
        <p:spPr bwMode="auto">
          <a:xfrm>
            <a:off x="430966" y="5168307"/>
            <a:ext cx="53623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AON: Always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– refers to logic that is not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4936" name="Text Box 9"/>
          <p:cNvSpPr txBox="1">
            <a:spLocks noChangeArrowheads="1"/>
          </p:cNvSpPr>
          <p:nvPr/>
        </p:nvSpPr>
        <p:spPr bwMode="auto">
          <a:xfrm>
            <a:off x="122549" y="5917828"/>
            <a:ext cx="8909234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GFX and GMC units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(hardware)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whereas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other units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have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static power-gating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i.e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gating is controller by their drivers.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in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theabove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case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VddNB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(Northbridge)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rail is power-gated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164" y="504964"/>
            <a:ext cx="875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power gating further functional units as well rather than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cores in AMD's Llano line (2011)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127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74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7714" y="2051299"/>
            <a:ext cx="7828571" cy="4352381"/>
            <a:chOff x="657714" y="1780843"/>
            <a:chExt cx="7828571" cy="43523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714" y="1780843"/>
              <a:ext cx="7828571" cy="43523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99254" y="1828798"/>
              <a:ext cx="1067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Vdd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38048" y="5690319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Vss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3007" y="504964"/>
            <a:ext cx="851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power gating: Alternatives for isolating the power supply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723" y="873340"/>
            <a:ext cx="8283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implement power gating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either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(ground) can be isolated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in the next Figure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189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8193" y="1687130"/>
            <a:ext cx="194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5467" y="171074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627" y="504964"/>
            <a:ext cx="603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alternatives for isolating the power supply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723" y="872644"/>
            <a:ext cx="816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and AMD employ different alternatives for isolating the power supply,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as indicated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77089" y="2268449"/>
            <a:ext cx="32239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 off the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voltage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250963" y="1936662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457699" y="1936661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6584035" y="2144624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50963" y="2147799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71743" y="2265274"/>
            <a:ext cx="247856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 off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(ground)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6724" y="1582649"/>
            <a:ext cx="3645550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to isolate power supply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7238" y="2672839"/>
            <a:ext cx="285526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Nehalem and subsequent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families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1054" y="2696449"/>
            <a:ext cx="3670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for switching off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Bulldozer and Llano 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subsequent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these families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052" y="4046583"/>
            <a:ext cx="36703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for switching off idle units rather than cores (e.g. graphics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Bulldozer and Llano 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subsequent processor lines of these families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236" y="3376881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for switching off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Bobcat and subsequent processor lines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2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0" t="62098" r="11744" b="7756"/>
          <a:stretch/>
        </p:blipFill>
        <p:spPr bwMode="auto">
          <a:xfrm>
            <a:off x="5537012" y="3116686"/>
            <a:ext cx="2679707" cy="2240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39" y="1300766"/>
            <a:ext cx="3609916" cy="2922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745" y="505535"/>
            <a:ext cx="497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for isolating the power supply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324" y="1036748"/>
            <a:ext cx="5468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Isolating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Intel's Nehalem (2008)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187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6985" y="2670222"/>
            <a:ext cx="485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Isolating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AMD's Bulldozer (2011)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190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0" y="4720585"/>
            <a:ext cx="3961665" cy="20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7867" y="4413161"/>
            <a:ext cx="5113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Isolating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AMD's Bobcat (2011)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13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13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(1b)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198" y="944433"/>
            <a:ext cx="528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consumption of processors - basics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60125" y="2134580"/>
            <a:ext cx="29033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dissipation)</a:t>
            </a: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2366873" y="180279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4573609" y="180279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699945" y="201075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2276720" y="201393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408299" y="2131405"/>
            <a:ext cx="26308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(Static dissipation)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06575" y="1448780"/>
            <a:ext cx="3360215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processors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510" y="2658340"/>
            <a:ext cx="4634729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power dissipated by the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transistors.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Caused while loading the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capacitor (C</a:t>
            </a:r>
            <a:r>
              <a:rPr kumimoji="0" lang="en-US" sz="13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 and discharging it per clock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cycle.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87035" y="2680987"/>
            <a:ext cx="4267387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power dissipated by the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transistors.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Caused by the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leakage current (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3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leak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flowing through the closed transistors.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555" y="3394547"/>
            <a:ext cx="2933816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Dynamic power consumption: D</a:t>
            </a:r>
            <a:r>
              <a:rPr kumimoji="0" lang="en-US" sz="13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       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 = const. * C</a:t>
            </a:r>
            <a:r>
              <a:rPr kumimoji="0" lang="en-US" sz="13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dyn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n-cs"/>
              </a:rPr>
              <a:t>∗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f</a:t>
            </a:r>
            <a:r>
              <a:rPr kumimoji="0" lang="en-US" sz="13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c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82090" y="3426037"/>
            <a:ext cx="23936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Static power consumption: D</a:t>
            </a:r>
            <a:r>
              <a:rPr kumimoji="0" lang="en-US" sz="13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∗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I</a:t>
            </a:r>
            <a:r>
              <a:rPr kumimoji="0" lang="en-US" sz="13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leak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94530" y="4219163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5209" y="4011102"/>
            <a:ext cx="21916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Core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</a:t>
            </a:r>
            <a:r>
              <a:rPr kumimoji="0" lang="en-US" sz="13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Clock frequency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503" y="507060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6.1 Significance of power management in processors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341530" y="4683565"/>
            <a:ext cx="8388000" cy="828000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6812" y="4773575"/>
            <a:ext cx="8510663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Total power consumption = Dynamic power consumption + Static power consumption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                                   =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</a:t>
            </a:r>
            <a:r>
              <a:rPr kumimoji="0" lang="en-US" sz="13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+ D</a:t>
            </a:r>
            <a:r>
              <a:rPr kumimoji="0" lang="en-US" sz="13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s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= const.*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  <a:r>
              <a:rPr kumimoji="0" lang="en-US" sz="13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dyn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∗ f</a:t>
            </a:r>
            <a:r>
              <a:rPr kumimoji="0" lang="en-US" sz="13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c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*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V</a:t>
            </a:r>
            <a:r>
              <a:rPr kumimoji="0" lang="en-US" sz="13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CC</a:t>
            </a:r>
            <a:r>
              <a:rPr kumimoji="0" lang="en-US" sz="1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 +  V</a:t>
            </a:r>
            <a:r>
              <a:rPr kumimoji="0" lang="en-US" sz="13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CC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∗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I</a:t>
            </a:r>
            <a:r>
              <a:rPr kumimoji="0" lang="en-US" sz="13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leak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574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9" grpId="0"/>
      <p:bldP spid="20" grpId="0"/>
      <p:bldP spid="23" grpId="0"/>
      <p:bldP spid="4" grpId="0" animBg="1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589" y="506470"/>
            <a:ext cx="896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  <a:latin typeface="Verdana"/>
              </a:rPr>
              <a:t>Necessary operations prior to switching off cores by means of power gating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128" y="1178750"/>
            <a:ext cx="8258799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its (write back) caches need to be flushed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(i.e. modified cache lines need to be written back into the next level cache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if available else into the main memory)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execution states of the cores need to be preserved 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(either in the main memory, in the next level cache (if existent) or in an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SRAM that has an independent power supply).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872032"/>
            <a:ext cx="5171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Obviously, before a core can be powered off 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637" y="3103945"/>
            <a:ext cx="3716082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core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clocking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will be halted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and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PLL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is switched off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100" y="2817613"/>
            <a:ext cx="7685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 addition, to reduce power consumption further on, typically also   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14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5131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8"/>
          <p:cNvSpPr txBox="1">
            <a:spLocks noChangeArrowheads="1"/>
          </p:cNvSpPr>
          <p:nvPr/>
        </p:nvSpPr>
        <p:spPr bwMode="auto">
          <a:xfrm>
            <a:off x="6452843" y="1690096"/>
            <a:ext cx="268054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 on-die SRAM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3"/>
          <p:cNvSpPr txBox="1">
            <a:spLocks noChangeArrowheads="1"/>
          </p:cNvSpPr>
          <p:nvPr/>
        </p:nvSpPr>
        <p:spPr bwMode="auto">
          <a:xfrm>
            <a:off x="480603" y="1686921"/>
            <a:ext cx="26805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the main memory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67867" y="1005792"/>
            <a:ext cx="6022975" cy="618697"/>
            <a:chOff x="1474788" y="700469"/>
            <a:chExt cx="6022975" cy="618697"/>
          </a:xfrm>
        </p:grpSpPr>
        <p:sp>
          <p:nvSpPr>
            <p:cNvPr id="7" name="Oval 69"/>
            <p:cNvSpPr>
              <a:spLocks noChangeArrowheads="1"/>
            </p:cNvSpPr>
            <p:nvPr/>
          </p:nvSpPr>
          <p:spPr bwMode="auto">
            <a:xfrm>
              <a:off x="1474788" y="1258841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" name="Line 70"/>
            <p:cNvSpPr>
              <a:spLocks noChangeShapeType="1"/>
            </p:cNvSpPr>
            <p:nvPr/>
          </p:nvSpPr>
          <p:spPr bwMode="auto">
            <a:xfrm rot="16200000" flipH="1" flipV="1">
              <a:off x="2827712" y="-309176"/>
              <a:ext cx="280182" cy="290983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71"/>
            <p:cNvSpPr>
              <a:spLocks noChangeArrowheads="1"/>
            </p:cNvSpPr>
            <p:nvPr/>
          </p:nvSpPr>
          <p:spPr bwMode="auto">
            <a:xfrm>
              <a:off x="7427913" y="125249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72"/>
            <p:cNvSpPr>
              <a:spLocks noChangeShapeType="1"/>
            </p:cNvSpPr>
            <p:nvPr/>
          </p:nvSpPr>
          <p:spPr bwMode="auto">
            <a:xfrm>
              <a:off x="4422718" y="1005056"/>
              <a:ext cx="3055996" cy="28077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Line 74"/>
            <p:cNvSpPr>
              <a:spLocks noChangeShapeType="1"/>
            </p:cNvSpPr>
            <p:nvPr/>
          </p:nvSpPr>
          <p:spPr bwMode="auto">
            <a:xfrm flipH="1">
              <a:off x="4422717" y="1011145"/>
              <a:ext cx="0" cy="28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 Box 75"/>
            <p:cNvSpPr txBox="1">
              <a:spLocks noChangeArrowheads="1"/>
            </p:cNvSpPr>
            <p:nvPr/>
          </p:nvSpPr>
          <p:spPr bwMode="auto">
            <a:xfrm>
              <a:off x="1858498" y="700469"/>
              <a:ext cx="5113899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Alternatives for saving the execution state of a core </a:t>
              </a:r>
              <a:endPara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76"/>
            <p:cNvSpPr>
              <a:spLocks noChangeArrowheads="1"/>
            </p:cNvSpPr>
            <p:nvPr/>
          </p:nvSpPr>
          <p:spPr bwMode="auto">
            <a:xfrm>
              <a:off x="4386200" y="124614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Text Box 67"/>
          <p:cNvSpPr txBox="1">
            <a:spLocks noChangeArrowheads="1"/>
          </p:cNvSpPr>
          <p:nvPr/>
        </p:nvSpPr>
        <p:spPr bwMode="auto">
          <a:xfrm>
            <a:off x="3482691" y="1696446"/>
            <a:ext cx="271580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the 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last level cache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600" y="2384915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7855" y="4018497"/>
            <a:ext cx="1792477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Llano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Bulldozer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Piledriver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Steamroller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Excavator (2015)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4568" y="2550015"/>
            <a:ext cx="2116285" cy="1782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Penryn (2007)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Nehalem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(2008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line (2010-2016)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452" y="3902477"/>
            <a:ext cx="5677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5433" y="508090"/>
            <a:ext cx="769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the alternatives for saving the execution state of a core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5560" y="5187428"/>
            <a:ext cx="2600391" cy="905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Bobcat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Jaguar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either into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or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main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13781" y="4013308"/>
            <a:ext cx="2600391" cy="1105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Jaguar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(either into the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main memory)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Puma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(into the </a:t>
            </a:r>
            <a:r>
              <a:rPr kumimoji="0" 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cache) 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7061" y="3244334"/>
            <a:ext cx="2129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gating (1)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6.2.</a:t>
            </a:r>
            <a:r>
              <a:rPr lang="en-US" dirty="0"/>
              <a:t>2</a:t>
            </a:r>
            <a:r>
              <a:rPr lang="hu-HU" dirty="0"/>
              <a:t> </a:t>
            </a:r>
            <a:r>
              <a:rPr lang="en-US" dirty="0"/>
              <a:t>Power gating </a:t>
            </a:r>
            <a:r>
              <a:rPr lang="hu-HU" dirty="0" smtClean="0"/>
              <a:t>(</a:t>
            </a:r>
            <a:r>
              <a:rPr lang="en-US" dirty="0" smtClean="0"/>
              <a:t>15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9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16" grpId="0"/>
      <p:bldP spid="18" grpId="0"/>
      <p:bldP spid="19" grpId="0"/>
      <p:bldP spid="21" grpId="0"/>
      <p:bldP spid="2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97907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</a:t>
            </a:r>
            <a:r>
              <a:rPr kumimoji="0" lang="en-US" alt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Power management at the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platform level - Overview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6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120722" y="504734"/>
            <a:ext cx="683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 Power management at the platform level - Overview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354994" y="1763713"/>
            <a:ext cx="2627496" cy="78593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3 </a:t>
            </a:r>
            <a:r>
              <a:rPr lang="en-US" dirty="0"/>
              <a:t>Power management at the platform level – Overview </a:t>
            </a:r>
            <a:r>
              <a:rPr lang="en-US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6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7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8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2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3" name="Line 12"/>
          <p:cNvSpPr>
            <a:spLocks noChangeShapeType="1"/>
          </p:cNvSpPr>
          <p:nvPr/>
        </p:nvSpPr>
        <p:spPr bwMode="auto">
          <a:xfrm rot="-5400000" flipH="1" flipV="1">
            <a:off x="6071595" y="388695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5" name="Oval 11"/>
          <p:cNvSpPr>
            <a:spLocks noChangeArrowheads="1"/>
          </p:cNvSpPr>
          <p:nvPr/>
        </p:nvSpPr>
        <p:spPr bwMode="auto">
          <a:xfrm>
            <a:off x="6130750" y="394813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04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>
            <a:off x="1892722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Down Arrow 108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0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12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16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8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Down Arrow 124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Turbo Boost Technology</a:t>
            </a:r>
            <a:endParaRPr lang="en-US" sz="1300" dirty="0" smtClean="0">
              <a:latin typeface="+mj-lt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 smtClean="0">
                <a:latin typeface="+mj-lt"/>
              </a:rPr>
              <a:t>DVFS/CPPC/AVFS</a:t>
            </a:r>
          </a:p>
        </p:txBody>
      </p:sp>
      <p:sp>
        <p:nvSpPr>
          <p:cNvPr id="142" name="Down Arrow 141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C-state management</a:t>
            </a:r>
          </a:p>
        </p:txBody>
      </p:sp>
      <p:sp>
        <p:nvSpPr>
          <p:cNvPr id="145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47" name="Straight Arrow Connector 14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 flipH="1">
            <a:off x="893607" y="1640317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1" name="TextBox 15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 smtClean="0">
                <a:latin typeface="+mj-lt"/>
              </a:rPr>
              <a:t>(DVFS, CPPC: ACPI-based)</a:t>
            </a:r>
          </a:p>
        </p:txBody>
      </p:sp>
      <p:sp>
        <p:nvSpPr>
          <p:cNvPr id="152" name="Rounded Rectangle 15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54" name="Oval 9"/>
          <p:cNvSpPr>
            <a:spLocks noChangeArrowheads="1"/>
          </p:cNvSpPr>
          <p:nvPr/>
        </p:nvSpPr>
        <p:spPr bwMode="auto">
          <a:xfrm>
            <a:off x="1943215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5" name="Oval 9"/>
          <p:cNvSpPr>
            <a:spLocks noChangeArrowheads="1"/>
          </p:cNvSpPr>
          <p:nvPr/>
        </p:nvSpPr>
        <p:spPr bwMode="auto">
          <a:xfrm>
            <a:off x="971168" y="288956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6" name="Line 10"/>
          <p:cNvSpPr>
            <a:spLocks noChangeShapeType="1"/>
          </p:cNvSpPr>
          <p:nvPr/>
        </p:nvSpPr>
        <p:spPr bwMode="auto">
          <a:xfrm rot="-5400000" flipH="1" flipV="1">
            <a:off x="915446" y="2808085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7" name="Oval 156"/>
          <p:cNvSpPr>
            <a:spLocks noChangeArrowheads="1"/>
          </p:cNvSpPr>
          <p:nvPr/>
        </p:nvSpPr>
        <p:spPr bwMode="auto">
          <a:xfrm>
            <a:off x="2962951" y="289356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8" name="Line 8"/>
          <p:cNvSpPr>
            <a:spLocks noChangeShapeType="1"/>
          </p:cNvSpPr>
          <p:nvPr/>
        </p:nvSpPr>
        <p:spPr bwMode="auto">
          <a:xfrm rot="5400000" flipH="1" flipV="1">
            <a:off x="2905358" y="281552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2213186" y="3033000"/>
            <a:ext cx="1510028" cy="396000"/>
          </a:xfrm>
          <a:prstGeom prst="roundRect">
            <a:avLst/>
          </a:prstGeom>
          <a:solidFill>
            <a:srgbClr val="A1A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" name="Text Box 6"/>
          <p:cNvSpPr txBox="1">
            <a:spLocks noChangeArrowheads="1"/>
          </p:cNvSpPr>
          <p:nvPr/>
        </p:nvSpPr>
        <p:spPr bwMode="auto">
          <a:xfrm>
            <a:off x="2248736" y="3076750"/>
            <a:ext cx="14318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251520" y="3016870"/>
            <a:ext cx="1510028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" name="Text Box 12"/>
          <p:cNvSpPr txBox="1">
            <a:spLocks noChangeArrowheads="1"/>
          </p:cNvSpPr>
          <p:nvPr/>
        </p:nvSpPr>
        <p:spPr bwMode="auto">
          <a:xfrm>
            <a:off x="341534" y="3070242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163" name="Line 8"/>
          <p:cNvSpPr>
            <a:spLocks noChangeShapeType="1"/>
          </p:cNvSpPr>
          <p:nvPr/>
        </p:nvSpPr>
        <p:spPr bwMode="auto">
          <a:xfrm rot="5400000" flipH="1" flipV="1">
            <a:off x="1844613" y="2628591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4" name="Text Box 12"/>
          <p:cNvSpPr txBox="1">
            <a:spLocks noChangeArrowheads="1"/>
          </p:cNvSpPr>
          <p:nvPr/>
        </p:nvSpPr>
        <p:spPr bwMode="auto">
          <a:xfrm>
            <a:off x="360104" y="1878960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65" name="Straight Connector 164"/>
          <p:cNvCxnSpPr/>
          <p:nvPr/>
        </p:nvCxnSpPr>
        <p:spPr bwMode="auto">
          <a:xfrm flipV="1">
            <a:off x="1009267" y="2719026"/>
            <a:ext cx="1986737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the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platform level</a:t>
            </a:r>
            <a:endParaRPr lang="hu-HU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(ACPI-based)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4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3 </a:t>
            </a:r>
            <a:r>
              <a:rPr lang="en-US" dirty="0"/>
              <a:t>Power management at the platform level – Overview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0577" y="508364"/>
            <a:ext cx="670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need for a standard for power managing computers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0917" y="871842"/>
            <a:ext cx="9134424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Power management of processors or I/O devices (like memory, HD, SSD etc.)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needs typically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concerted effort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of both system software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(like OS, BIOS)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and hardware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accomplish PM actions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on devices of various vendors.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Accordingly,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PM standards emerged</a:t>
            </a:r>
            <a:r>
              <a:rPr lang="en-US" sz="1600" dirty="0" smtClean="0">
                <a:latin typeface="+mj-lt"/>
              </a:rPr>
              <a:t>, first by Intel, targeting PM of processors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in the 1990s, then as a cooperative effort by Intel and Microsoft.</a:t>
            </a:r>
          </a:p>
          <a:p>
            <a:r>
              <a:rPr lang="en-US" sz="1600" dirty="0" smtClean="0">
                <a:latin typeface="+mj-lt"/>
              </a:rPr>
              <a:t>    Finally,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1996 </a:t>
            </a:r>
            <a:r>
              <a:rPr lang="en-US" sz="1600" dirty="0" smtClean="0">
                <a:latin typeface="+mj-lt"/>
              </a:rPr>
              <a:t>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group of interested vendors</a:t>
            </a:r>
            <a:r>
              <a:rPr lang="en-US" sz="1600" dirty="0" smtClean="0">
                <a:latin typeface="+mj-lt"/>
              </a:rPr>
              <a:t>, including Intel, Microsoft, Compaq,</a:t>
            </a:r>
          </a:p>
          <a:p>
            <a:r>
              <a:rPr lang="en-US" sz="1600" dirty="0" smtClean="0">
                <a:latin typeface="+mj-lt"/>
              </a:rPr>
              <a:t>      and others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adopted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ACPI (</a:t>
            </a:r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Advanced </a:t>
            </a:r>
            <a:r>
              <a:rPr lang="en-US" altLang="en-US" sz="1600" dirty="0" smtClean="0">
                <a:solidFill>
                  <a:srgbClr val="FF0000"/>
                </a:solidFill>
                <a:latin typeface="+mj-lt"/>
              </a:rPr>
              <a:t>Configuration and </a:t>
            </a:r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Power </a:t>
            </a:r>
            <a:r>
              <a:rPr lang="en-US" altLang="en-US" sz="1600" dirty="0" smtClean="0">
                <a:solidFill>
                  <a:srgbClr val="FF0000"/>
                </a:solidFill>
                <a:latin typeface="+mj-lt"/>
              </a:rPr>
              <a:t>Interface)</a:t>
            </a:r>
          </a:p>
          <a:p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600" dirty="0" smtClean="0">
                <a:solidFill>
                  <a:srgbClr val="FF0000"/>
                </a:solidFill>
                <a:latin typeface="+mj-lt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standard</a:t>
            </a:r>
            <a:r>
              <a:rPr lang="en-US" sz="1600" dirty="0" smtClean="0">
                <a:latin typeface="+mj-lt"/>
              </a:rPr>
              <a:t>, that covers both configuration issues (like hot plug) and PM of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entire platform.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next Figure summarizes this evolution.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922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3 </a:t>
            </a:r>
            <a:r>
              <a:rPr lang="en-US" dirty="0"/>
              <a:t>Power management at the platform level – Overview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119915" y="508639"/>
            <a:ext cx="5260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800" dirty="0" smtClean="0">
                <a:solidFill>
                  <a:srgbClr val="333399"/>
                </a:solidFill>
              </a:rPr>
              <a:t>Evolution of power </a:t>
            </a:r>
            <a:r>
              <a:rPr lang="en-US" altLang="en-US" sz="1800" dirty="0">
                <a:solidFill>
                  <a:srgbClr val="333399"/>
                </a:solidFill>
              </a:rPr>
              <a:t>management </a:t>
            </a:r>
            <a:r>
              <a:rPr lang="en-US" altLang="en-US" sz="1800" dirty="0" smtClean="0">
                <a:solidFill>
                  <a:srgbClr val="333399"/>
                </a:solidFill>
              </a:rPr>
              <a:t>standards </a:t>
            </a:r>
            <a:endParaRPr lang="en-US" altLang="en-US" sz="1800" dirty="0">
              <a:solidFill>
                <a:srgbClr val="333399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813" y="1133745"/>
            <a:ext cx="9023286" cy="5560329"/>
            <a:chOff x="137813" y="1133745"/>
            <a:chExt cx="9023286" cy="5560329"/>
          </a:xfrm>
        </p:grpSpPr>
        <p:sp>
          <p:nvSpPr>
            <p:cNvPr id="6" name="Rectangle 43"/>
            <p:cNvSpPr>
              <a:spLocks noChangeArrowheads="1"/>
            </p:cNvSpPr>
            <p:nvPr/>
          </p:nvSpPr>
          <p:spPr bwMode="auto">
            <a:xfrm>
              <a:off x="1584256" y="2806074"/>
              <a:ext cx="7498080" cy="3888000"/>
            </a:xfrm>
            <a:prstGeom prst="rect">
              <a:avLst/>
            </a:prstGeom>
            <a:solidFill>
              <a:srgbClr val="EAF5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1592645" y="1133745"/>
              <a:ext cx="7498080" cy="1655763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646188" y="1219470"/>
              <a:ext cx="280511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 standards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968248" y="2071958"/>
              <a:ext cx="1884362" cy="639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(APM)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6339435" y="2022745"/>
              <a:ext cx="2254143" cy="720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Configuration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 and Power Interface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(ACPI) 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4869264" y="1937240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rot="16200000" flipH="1" flipV="1">
              <a:off x="3581536" y="634835"/>
              <a:ext cx="373062" cy="228845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7414913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912296" y="1598872"/>
              <a:ext cx="2513215" cy="3524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070743" y="3205923"/>
              <a:ext cx="16748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 and Microsoft 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6208269" y="3201160"/>
              <a:ext cx="25117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Intel, Microsoft, </a:t>
              </a:r>
            </a:p>
            <a:p>
              <a:pPr algn="ctr">
                <a:spcAft>
                  <a:spcPct val="35000"/>
                </a:spcAft>
              </a:pPr>
              <a:r>
                <a:rPr lang="en-US" altLang="en-US" sz="1200" dirty="0">
                  <a:solidFill>
                    <a:srgbClr val="000000"/>
                  </a:solidFill>
                </a:rPr>
                <a:t>Compaq, Phoenix and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Toshiba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94975" y="4535907"/>
              <a:ext cx="12875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for CPU</a:t>
              </a:r>
              <a:r>
                <a:rPr lang="en-US" altLang="en-US" sz="1200" dirty="0">
                  <a:solidFill>
                    <a:srgbClr val="000000"/>
                  </a:solidFill>
                </a:rPr>
                <a:t>: </a:t>
              </a: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for devices</a:t>
              </a:r>
              <a:r>
                <a:rPr lang="en-US" altLang="en-US" sz="1200" dirty="0">
                  <a:solidFill>
                    <a:srgbClr val="000000"/>
                  </a:solidFill>
                </a:rPr>
                <a:t>: 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7024435" y="4533818"/>
              <a:ext cx="87677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 smtClean="0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 smtClean="0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6156025" y="5761469"/>
              <a:ext cx="255111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err="1">
                  <a:solidFill>
                    <a:srgbClr val="000000"/>
                  </a:solidFill>
                </a:rPr>
                <a:t>430TX</a:t>
              </a:r>
              <a:r>
                <a:rPr lang="en-US" altLang="en-US" sz="1200" dirty="0">
                  <a:solidFill>
                    <a:srgbClr val="000000"/>
                  </a:solidFill>
                </a:rPr>
                <a:t> with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PIIX4</a:t>
              </a:r>
              <a:r>
                <a:rPr lang="en-US" altLang="en-US" sz="1200" dirty="0">
                  <a:solidFill>
                    <a:srgbClr val="000000"/>
                  </a:solidFill>
                </a:rPr>
                <a:t> (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ACPI</a:t>
              </a:r>
              <a:r>
                <a:rPr lang="en-US" altLang="en-US" sz="1200" dirty="0">
                  <a:solidFill>
                    <a:srgbClr val="000000"/>
                  </a:solidFill>
                </a:rPr>
                <a:t> 1.0)   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646809" y="4533818"/>
              <a:ext cx="24156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OSPM/BIOS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BIOS/OSPM/OS handlers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60791" y="4099860"/>
              <a:ext cx="14586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smtClean="0">
                  <a:solidFill>
                    <a:srgbClr val="000000"/>
                  </a:solidFill>
                </a:rPr>
                <a:t>Typ. CPU scaling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3678461" y="5669394"/>
              <a:ext cx="21161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430FX with PIIX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430HX/430VX with PIIX3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769371" y="6164694"/>
              <a:ext cx="2011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95 (08/1995)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98 (06/1998)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1840626" y="2071958"/>
              <a:ext cx="15632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 smtClean="0">
                  <a:solidFill>
                    <a:srgbClr val="000000"/>
                  </a:solidFill>
                </a:rPr>
                <a:t>(SL technology)</a:t>
              </a:r>
              <a:endParaRPr lang="en-US" altLang="en-US" sz="1200" b="1" dirty="0">
                <a:solidFill>
                  <a:srgbClr val="000000"/>
                </a:solidFill>
              </a:endParaRPr>
            </a:p>
            <a:p>
              <a:pPr algn="ctr"/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39400" y="6164538"/>
              <a:ext cx="112723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smtClean="0">
                  <a:solidFill>
                    <a:srgbClr val="000000"/>
                  </a:solidFill>
                </a:rPr>
                <a:t>OS support: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42575" y="5679262"/>
              <a:ext cx="12731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Intel’s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chipset supp.: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092650" y="2906983"/>
              <a:ext cx="89639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smtClean="0">
                  <a:solidFill>
                    <a:srgbClr val="000000"/>
                  </a:solidFill>
                </a:rPr>
                <a:t>12/1996 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4488255" y="2892695"/>
              <a:ext cx="835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01/1992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217438" y="2906983"/>
              <a:ext cx="8350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10/1990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2196707" y="4540168"/>
              <a:ext cx="84632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SMM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SMM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2353963" y="3202748"/>
              <a:ext cx="5365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</a:t>
              </a: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1988838" y="6164694"/>
              <a:ext cx="13081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No OS support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needed</a:t>
              </a: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98438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4904232" y="1592533"/>
              <a:ext cx="0" cy="3603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1488775" y="4996294"/>
              <a:ext cx="2281238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386SL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 family (since 06/1993)</a:t>
              </a:r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4427679" y="5166157"/>
              <a:ext cx="8096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Pentium</a:t>
              </a: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6478288" y="5070907"/>
              <a:ext cx="19367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Pentium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M and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subsequent processors</a:t>
              </a: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5917903" y="6162690"/>
              <a:ext cx="324319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Windows 98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(ACPI 1.0) (06/1998)</a:t>
              </a:r>
            </a:p>
            <a:p>
              <a:r>
                <a:rPr lang="en-US" altLang="en-US" sz="1200" dirty="0" smtClean="0">
                  <a:solidFill>
                    <a:srgbClr val="000000"/>
                  </a:solidFill>
                </a:rPr>
                <a:t>Windows XP SP1 (ACPI 2.0) (02/2002)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137813" y="5160049"/>
              <a:ext cx="14351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proc. supp.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2284113" y="5679146"/>
              <a:ext cx="6842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420EX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420ZX</a:t>
              </a:r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>
              <a:off x="145750" y="2897458"/>
              <a:ext cx="10191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Introduced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3306" y="3167888"/>
              <a:ext cx="726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smtClean="0">
                  <a:solidFill>
                    <a:srgbClr val="000000"/>
                  </a:solidFill>
                  <a:latin typeface="Verdana"/>
                </a:rPr>
                <a:t>Vendor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935115" y="3621442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/>
                </a:rPr>
                <a:t>BIOS</a:t>
              </a:r>
              <a:endParaRPr lang="en-US" sz="1600" dirty="0" smtClean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62673" y="3719691"/>
              <a:ext cx="19463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A set of PM techniques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79139" y="3648957"/>
              <a:ext cx="1786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</a:t>
              </a:r>
              <a:r>
                <a:rPr lang="en-US" altLang="en-US" sz="1200" dirty="0" err="1" smtClean="0">
                  <a:solidFill>
                    <a:srgbClr val="000000"/>
                  </a:solidFill>
                  <a:latin typeface="Verdana"/>
                </a:rPr>
                <a:t>HW</a:t>
              </a:r>
              <a:endParaRPr lang="en-US" sz="1600" dirty="0" smtClean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18406" y="4117210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0000"/>
                  </a:solidFill>
                  <a:latin typeface="Verdana"/>
                </a:rPr>
                <a:t>DVFS</a:t>
              </a:r>
              <a:endParaRPr lang="en-US" sz="1200" dirty="0" smtClean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101" y="4108691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DFS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87568" y="4100172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SFS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6309" y="4331096"/>
              <a:ext cx="1298753" cy="259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Done basically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6339435" y="1962520"/>
              <a:ext cx="2254143" cy="790047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5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3 </a:t>
            </a:r>
            <a:r>
              <a:rPr lang="en-US" dirty="0"/>
              <a:t>Power management at the platform level – Overview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577" y="508364"/>
            <a:ext cx="562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Emergence and evolution of the ACPI standard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577" y="873340"/>
            <a:ext cx="8736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 ACPI standard became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widely accepted </a:t>
            </a:r>
            <a:r>
              <a:rPr lang="en-US" sz="1600" dirty="0" smtClean="0">
                <a:latin typeface="+mj-lt"/>
              </a:rPr>
              <a:t>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underwent an intensive evolution</a:t>
            </a:r>
            <a:r>
              <a:rPr lang="en-US" sz="1600" dirty="0" smtClean="0">
                <a:latin typeface="+mj-lt"/>
              </a:rPr>
              <a:t>,</a:t>
            </a:r>
          </a:p>
          <a:p>
            <a:r>
              <a:rPr lang="en-US" sz="1600" dirty="0" smtClean="0">
                <a:latin typeface="+mj-lt"/>
              </a:rPr>
              <a:t>  as the next Figures show.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3725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950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58112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39750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420510"/>
            <a:ext cx="87799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19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1]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23109" y="508364"/>
            <a:ext cx="622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Emergence of the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and its OS support</a:t>
            </a:r>
          </a:p>
        </p:txBody>
      </p:sp>
      <p:sp>
        <p:nvSpPr>
          <p:cNvPr id="108" name="Oval 106"/>
          <p:cNvSpPr>
            <a:spLocks noChangeArrowheads="1"/>
          </p:cNvSpPr>
          <p:nvPr/>
        </p:nvSpPr>
        <p:spPr bwMode="auto">
          <a:xfrm rot="20362588">
            <a:off x="3995738" y="1966390"/>
            <a:ext cx="1800225" cy="2520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9" name="Text Box 101"/>
          <p:cNvSpPr txBox="1">
            <a:spLocks noChangeArrowheads="1"/>
          </p:cNvSpPr>
          <p:nvPr/>
        </p:nvSpPr>
        <p:spPr bwMode="auto">
          <a:xfrm>
            <a:off x="6717050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7863268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1" name="Text Box 100"/>
          <p:cNvSpPr txBox="1">
            <a:spLocks noChangeArrowheads="1"/>
          </p:cNvSpPr>
          <p:nvPr/>
        </p:nvSpPr>
        <p:spPr bwMode="auto">
          <a:xfrm>
            <a:off x="8169243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12</a:t>
            </a:r>
            <a:r>
              <a:rPr kumimoji="0" lang="hu-HU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11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7169871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06</a:t>
            </a:r>
            <a:r>
              <a:rPr kumimoji="0" lang="hu-HU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09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7459632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8459245" y="5243836"/>
            <a:ext cx="40550" cy="40244"/>
            <a:chOff x="7276759" y="5291578"/>
            <a:chExt cx="40550" cy="40244"/>
          </a:xfrm>
        </p:grpSpPr>
        <p:sp>
          <p:nvSpPr>
            <p:cNvPr id="117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3 </a:t>
            </a:r>
            <a:r>
              <a:rPr lang="en-US" dirty="0"/>
              <a:t>Power management at the platform level – Overview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91880" y="1707239"/>
            <a:ext cx="55691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of OS support of DVFS (Dynamic Voltage and Frequency Scaling)</a:t>
            </a:r>
          </a:p>
        </p:txBody>
      </p:sp>
      <p:sp>
        <p:nvSpPr>
          <p:cNvPr id="121" name="Oval 120"/>
          <p:cNvSpPr/>
          <p:nvPr/>
        </p:nvSpPr>
        <p:spPr bwMode="auto">
          <a:xfrm>
            <a:off x="2951820" y="5004175"/>
            <a:ext cx="1566863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889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950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19475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66555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459147"/>
            <a:ext cx="87799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19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1]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20151" y="506850"/>
            <a:ext cx="862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multicores and multithreading in ACPI 3.0 and its OS support</a:t>
            </a:r>
          </a:p>
        </p:txBody>
      </p:sp>
      <p:sp>
        <p:nvSpPr>
          <p:cNvPr id="109" name="Oval 106"/>
          <p:cNvSpPr>
            <a:spLocks noChangeArrowheads="1"/>
          </p:cNvSpPr>
          <p:nvPr/>
        </p:nvSpPr>
        <p:spPr bwMode="auto">
          <a:xfrm rot="19998359">
            <a:off x="5753553" y="1953511"/>
            <a:ext cx="1800225" cy="2520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6717050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7863268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8169243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12</a:t>
            </a:r>
            <a:r>
              <a:rPr kumimoji="0" lang="hu-HU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11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169871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06</a:t>
            </a:r>
            <a:r>
              <a:rPr kumimoji="0" lang="hu-HU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09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59632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459245" y="5243836"/>
            <a:ext cx="40550" cy="40244"/>
            <a:chOff x="7276759" y="5291578"/>
            <a:chExt cx="40550" cy="40244"/>
          </a:xfrm>
        </p:grpSpPr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3 </a:t>
            </a:r>
            <a:r>
              <a:rPr lang="en-US" dirty="0"/>
              <a:t>Power management at the platform level – Overview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4977045" y="1678364"/>
            <a:ext cx="30524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multicores and multithreading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675975" y="5004175"/>
            <a:ext cx="1566863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815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495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19475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66555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12233" y="6459147"/>
            <a:ext cx="87799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19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1]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21664" y="506850"/>
            <a:ext cx="908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Collaborative Processor Performance Control in ACPI 5.0</a:t>
            </a: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6635595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7781813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8087788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12</a:t>
            </a:r>
            <a:r>
              <a:rPr kumimoji="0" lang="hu-HU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11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088416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06</a:t>
            </a:r>
            <a:r>
              <a:rPr kumimoji="0" lang="hu-HU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09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78177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377790" y="5243836"/>
            <a:ext cx="40550" cy="40244"/>
            <a:chOff x="7276759" y="5291578"/>
            <a:chExt cx="40550" cy="40244"/>
          </a:xfrm>
        </p:grpSpPr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3 </a:t>
            </a:r>
            <a:r>
              <a:rPr lang="en-US" dirty="0"/>
              <a:t>Power management at the platform level – Overview </a:t>
            </a:r>
            <a:r>
              <a:rPr lang="en-US" dirty="0" smtClean="0"/>
              <a:t>(7)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6012160" y="4419110"/>
            <a:ext cx="32095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Collaborative Processor Performance 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Speed Shift technology)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7661952" y="5013800"/>
            <a:ext cx="1440000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(2)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6020010" y="1988840"/>
            <a:ext cx="1117275" cy="632675"/>
            <a:chOff x="5344935" y="1814030"/>
            <a:chExt cx="1117275" cy="632675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5612360" y="1826498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6194100" y="1814030"/>
              <a:ext cx="0" cy="63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344935" y="2435960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6192180" y="2441475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609035" y="1821188"/>
              <a:ext cx="58314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6284110" y="2907249"/>
            <a:ext cx="5850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398722" y="258482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0576" y="504187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calculation of the </a:t>
            </a:r>
            <a:r>
              <a:rPr lang="en-US" sz="1600" dirty="0" smtClean="0">
                <a:solidFill>
                  <a:srgbClr val="FF3F3F"/>
                </a:solidFill>
                <a:latin typeface="Verdana"/>
              </a:rPr>
              <a:t>Dynamic power consumption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6505" y="885201"/>
            <a:ext cx="6258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 transistors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the following circuit: 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266980" y="2610770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877142" y="2621089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623574" y="3383995"/>
            <a:ext cx="5648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Model of the active transistors of a processor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4558" y="3068960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6505" y="3834045"/>
            <a:ext cx="8746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capacitor will be charged and discharged in each clock pulse,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seen in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next Figure.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556665" y="1681194"/>
            <a:ext cx="3170929" cy="1398571"/>
            <a:chOff x="1961710" y="1628800"/>
            <a:chExt cx="3170929" cy="1398571"/>
          </a:xfrm>
        </p:grpSpPr>
        <p:sp>
          <p:nvSpPr>
            <p:cNvPr id="4" name="Rectangle 3"/>
            <p:cNvSpPr/>
            <p:nvPr/>
          </p:nvSpPr>
          <p:spPr bwMode="auto">
            <a:xfrm>
              <a:off x="4362843" y="2010326"/>
              <a:ext cx="144000" cy="68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endCxn id="4" idx="0"/>
            </p:cNvCxnSpPr>
            <p:nvPr/>
          </p:nvCxnSpPr>
          <p:spPr bwMode="auto">
            <a:xfrm>
              <a:off x="4434843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430073" y="26981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644808" y="234461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42763" y="241758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77521" y="169529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777778" y="241537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247608" y="1695291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247608" y="3000436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47608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247608" y="26854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961710" y="213198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sz="16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7698" y="2190346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6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7868" y="2190346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4963327" y="2133066"/>
              <a:ext cx="0" cy="52468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4947908" y="2199558"/>
              <a:ext cx="18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681790" y="1628800"/>
              <a:ext cx="684000" cy="14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91729" y="1673805"/>
              <a:ext cx="666000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447140" y="1313765"/>
            <a:ext cx="44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907280" y="2192110"/>
            <a:ext cx="0" cy="5246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909700" y="2261106"/>
            <a:ext cx="65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1897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4" grpId="0"/>
      <p:bldP spid="58" grpId="0"/>
      <p:bldP spid="59" grpId="0"/>
      <p:bldP spid="60" grpId="0"/>
      <p:bldP spid="69" grpId="0"/>
      <p:bldP spid="7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hu-HU" dirty="0"/>
              <a:t>3</a:t>
            </a:r>
            <a:r>
              <a:rPr lang="en-US" dirty="0" smtClean="0"/>
              <a:t> </a:t>
            </a:r>
            <a:r>
              <a:rPr lang="en-US" dirty="0"/>
              <a:t>Power management at the platform level – Overview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888" y="523188"/>
            <a:ext cx="516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Subsequent revisions of the ACPI standard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146" y="953725"/>
            <a:ext cx="744408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Revision 5.1 </a:t>
            </a:r>
            <a:r>
              <a:rPr lang="en-US" sz="1600" dirty="0" smtClean="0">
                <a:latin typeface="+mj-lt"/>
              </a:rPr>
              <a:t>was released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7/2014</a:t>
            </a:r>
            <a:r>
              <a:rPr lang="en-US" sz="1600" dirty="0" smtClean="0">
                <a:latin typeface="+mj-lt"/>
              </a:rPr>
              <a:t>, in includes an update of CPPC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(Collaborative Processor Performance Control), called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CPPC2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next update,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Revision 6.0 </a:t>
            </a:r>
            <a:r>
              <a:rPr lang="en-US" sz="1600" dirty="0" smtClean="0">
                <a:latin typeface="+mj-lt"/>
              </a:rPr>
              <a:t>appeared in 4/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2015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Subsequent revisions are: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1580" y="2186667"/>
            <a:ext cx="2374368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ACPI 6.1 (1/2016)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ACPI 6.2 (5/2017)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ACPI 6.3 (1/2019)</a:t>
            </a:r>
          </a:p>
        </p:txBody>
      </p:sp>
    </p:spTree>
    <p:extLst>
      <p:ext uri="{BB962C8B-B14F-4D97-AF65-F5344CB8AC3E}">
        <p14:creationId xmlns:p14="http://schemas.microsoft.com/office/powerpoint/2010/main" val="26618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3 </a:t>
            </a:r>
            <a:r>
              <a:rPr lang="en-US" dirty="0"/>
              <a:t>Power management at the platform level – Overview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577" y="504183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PM of CPU cores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4418" y="908720"/>
            <a:ext cx="902811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PM at the platform level </a:t>
            </a:r>
            <a:r>
              <a:rPr lang="en-US" sz="1600" dirty="0" smtClean="0">
                <a:latin typeface="+mj-lt"/>
              </a:rPr>
              <a:t>covers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wide variety of techniques targeting power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management of platform elements</a:t>
            </a:r>
            <a:r>
              <a:rPr lang="en-US" sz="1600" dirty="0" smtClean="0">
                <a:latin typeface="+mj-lt"/>
              </a:rPr>
              <a:t>, like the processor, memory, HD- or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SSD-devices etc.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From those, we will discuss only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processor level PM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a stand alone Section</a:t>
            </a:r>
            <a:r>
              <a:rPr lang="en-US" sz="1600" dirty="0" smtClean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Processor level PM </a:t>
            </a:r>
            <a:r>
              <a:rPr lang="en-US" sz="1600" dirty="0" smtClean="0">
                <a:latin typeface="+mj-lt"/>
              </a:rPr>
              <a:t>extends virtually to all elements of the processors, like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cores, GPU (if available), memory controller, PCI controller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From all of these processor components, subsequently,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we focus only on the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cores</a:t>
            </a:r>
            <a:r>
              <a:rPr lang="en-US" sz="1600" dirty="0" smtClean="0">
                <a:latin typeface="+mj-lt"/>
              </a:rPr>
              <a:t>, and will discuss first </a:t>
            </a: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PM of idle cores </a:t>
            </a:r>
            <a:r>
              <a:rPr lang="en-US" sz="1600" dirty="0" smtClean="0">
                <a:latin typeface="+mj-lt"/>
              </a:rPr>
              <a:t>followed by sections concerned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with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PM of active cores</a:t>
            </a:r>
            <a:r>
              <a:rPr lang="en-US" sz="1600" dirty="0" smtClean="0">
                <a:latin typeface="+mj-lt"/>
              </a:rPr>
              <a:t>, as highlighted in the next Figure.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243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120722" y="504734"/>
            <a:ext cx="537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management of CPU-cores - Overview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96525" y="3812371"/>
            <a:ext cx="8730970" cy="29670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3 </a:t>
            </a:r>
            <a:r>
              <a:rPr lang="en-US" dirty="0"/>
              <a:t>Power management at the platform level – Overview </a:t>
            </a:r>
            <a:r>
              <a:rPr lang="en-US" dirty="0" smtClean="0"/>
              <a:t>(</a:t>
            </a:r>
            <a:r>
              <a:rPr lang="hu-HU" dirty="0" smtClean="0"/>
              <a:t>10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Line 12"/>
          <p:cNvSpPr>
            <a:spLocks noChangeShapeType="1"/>
          </p:cNvSpPr>
          <p:nvPr/>
        </p:nvSpPr>
        <p:spPr bwMode="auto">
          <a:xfrm rot="-5400000" flipH="1" flipV="1">
            <a:off x="6071595" y="388695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Oval 11"/>
          <p:cNvSpPr>
            <a:spLocks noChangeArrowheads="1"/>
          </p:cNvSpPr>
          <p:nvPr/>
        </p:nvSpPr>
        <p:spPr bwMode="auto">
          <a:xfrm>
            <a:off x="6130750" y="394813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Line 10"/>
          <p:cNvSpPr>
            <a:spLocks noChangeShapeType="1"/>
          </p:cNvSpPr>
          <p:nvPr/>
        </p:nvSpPr>
        <p:spPr bwMode="auto">
          <a:xfrm rot="-5400000" flipH="1">
            <a:off x="1892722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592215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528400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327195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339080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Turbo Boost Technology</a:t>
            </a:r>
            <a:endParaRPr lang="en-US" sz="1300" dirty="0" smtClean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 smtClean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/>
          <p:nvPr/>
        </p:nvCxnSpPr>
        <p:spPr bwMode="auto">
          <a:xfrm flipH="1">
            <a:off x="893607" y="1640317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 smtClean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4" name="Oval 9"/>
          <p:cNvSpPr>
            <a:spLocks noChangeArrowheads="1"/>
          </p:cNvSpPr>
          <p:nvPr/>
        </p:nvSpPr>
        <p:spPr bwMode="auto">
          <a:xfrm>
            <a:off x="1943215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5" name="Oval 9"/>
          <p:cNvSpPr>
            <a:spLocks noChangeArrowheads="1"/>
          </p:cNvSpPr>
          <p:nvPr/>
        </p:nvSpPr>
        <p:spPr bwMode="auto">
          <a:xfrm>
            <a:off x="971168" y="288956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6" name="Line 10"/>
          <p:cNvSpPr>
            <a:spLocks noChangeShapeType="1"/>
          </p:cNvSpPr>
          <p:nvPr/>
        </p:nvSpPr>
        <p:spPr bwMode="auto">
          <a:xfrm rot="-5400000" flipH="1" flipV="1">
            <a:off x="915446" y="2808085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>
            <a:spLocks noChangeArrowheads="1"/>
          </p:cNvSpPr>
          <p:nvPr/>
        </p:nvSpPr>
        <p:spPr bwMode="auto">
          <a:xfrm>
            <a:off x="2962951" y="289356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8" name="Line 8"/>
          <p:cNvSpPr>
            <a:spLocks noChangeShapeType="1"/>
          </p:cNvSpPr>
          <p:nvPr/>
        </p:nvSpPr>
        <p:spPr bwMode="auto">
          <a:xfrm rot="5400000" flipH="1" flipV="1">
            <a:off x="2905358" y="281552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2213186" y="3033000"/>
            <a:ext cx="1510028" cy="396000"/>
          </a:xfrm>
          <a:prstGeom prst="roundRect">
            <a:avLst/>
          </a:prstGeom>
          <a:solidFill>
            <a:srgbClr val="A1A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" name="Text Box 6"/>
          <p:cNvSpPr txBox="1">
            <a:spLocks noChangeArrowheads="1"/>
          </p:cNvSpPr>
          <p:nvPr/>
        </p:nvSpPr>
        <p:spPr bwMode="auto">
          <a:xfrm>
            <a:off x="2248736" y="3076750"/>
            <a:ext cx="14318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251520" y="3016870"/>
            <a:ext cx="1510028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Text Box 12"/>
          <p:cNvSpPr txBox="1">
            <a:spLocks noChangeArrowheads="1"/>
          </p:cNvSpPr>
          <p:nvPr/>
        </p:nvSpPr>
        <p:spPr bwMode="auto">
          <a:xfrm>
            <a:off x="341534" y="3070242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173" name="Line 8"/>
          <p:cNvSpPr>
            <a:spLocks noChangeShapeType="1"/>
          </p:cNvSpPr>
          <p:nvPr/>
        </p:nvSpPr>
        <p:spPr bwMode="auto">
          <a:xfrm rot="5400000" flipH="1" flipV="1">
            <a:off x="1844613" y="2628591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4" name="Text Box 12"/>
          <p:cNvSpPr txBox="1">
            <a:spLocks noChangeArrowheads="1"/>
          </p:cNvSpPr>
          <p:nvPr/>
        </p:nvSpPr>
        <p:spPr bwMode="auto">
          <a:xfrm>
            <a:off x="360104" y="1878960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75" name="Straight Connector 174"/>
          <p:cNvCxnSpPr/>
          <p:nvPr/>
        </p:nvCxnSpPr>
        <p:spPr bwMode="auto">
          <a:xfrm flipV="1">
            <a:off x="1009267" y="2719026"/>
            <a:ext cx="1986737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the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platform level</a:t>
            </a:r>
            <a:endParaRPr lang="hu-HU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(ACPI-based)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56565" y="1574025"/>
            <a:ext cx="7740124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 Reducing power consumption of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idle CPU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cores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63063" y="2491016"/>
            <a:ext cx="7733626" cy="473249"/>
            <a:chOff x="697" y="1638"/>
            <a:chExt cx="4450" cy="234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4.1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Introduction to the ACPI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C-states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656565" y="2998000"/>
            <a:ext cx="7740123" cy="657345"/>
            <a:chOff x="695" y="1631"/>
            <a:chExt cx="4452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4.2 Overview of ACPI-compliant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C-state management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            in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Intel’s mobile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lines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663062" y="3686538"/>
            <a:ext cx="7733625" cy="674631"/>
            <a:chOff x="697" y="1626"/>
            <a:chExt cx="4450" cy="3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hu-HU" altLang="en-US" sz="18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P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CU-based C-state management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            in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Intel’s multithreaded multicore mobile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lines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7" y="1626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656565" y="4401984"/>
            <a:ext cx="7740123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4.4</a:t>
              </a:r>
              <a:r>
                <a:rPr lang="hu-HU" altLang="en-US" sz="18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Evolution of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C-state management in Intel's mobile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line</a:t>
              </a:r>
              <a:r>
                <a:rPr lang="hu-HU" altLang="en-US" sz="1800" dirty="0" smtClean="0">
                  <a:solidFill>
                    <a:srgbClr val="FFFFFF"/>
                  </a:solidFill>
                  <a:cs typeface="Arial" charset="0"/>
                </a:rPr>
                <a:t>s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46775" y="5274205"/>
            <a:ext cx="3632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Section 6.4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395676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120722" y="514359"/>
            <a:ext cx="650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 smtClean="0">
                <a:solidFill>
                  <a:srgbClr val="2D2D8A"/>
                </a:solidFill>
                <a:latin typeface="Verdana" panose="020B0604030504040204" pitchFamily="34" charset="0"/>
              </a:rPr>
              <a:t>6.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</a:rPr>
              <a:t>4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consumption of 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</a:rPr>
              <a:t>idle CPU cores -1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96525" y="4704635"/>
            <a:ext cx="2680154" cy="203208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 </a:t>
            </a:r>
            <a:r>
              <a:rPr lang="en-US" dirty="0"/>
              <a:t>Reducing power consumption of idle CPU cores </a:t>
            </a:r>
            <a:r>
              <a:rPr lang="en-US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Line 12"/>
          <p:cNvSpPr>
            <a:spLocks noChangeShapeType="1"/>
          </p:cNvSpPr>
          <p:nvPr/>
        </p:nvSpPr>
        <p:spPr bwMode="auto">
          <a:xfrm rot="-5400000" flipH="1" flipV="1">
            <a:off x="6071595" y="388695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Oval 11"/>
          <p:cNvSpPr>
            <a:spLocks noChangeArrowheads="1"/>
          </p:cNvSpPr>
          <p:nvPr/>
        </p:nvSpPr>
        <p:spPr bwMode="auto">
          <a:xfrm>
            <a:off x="6130750" y="394813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Line 10"/>
          <p:cNvSpPr>
            <a:spLocks noChangeShapeType="1"/>
          </p:cNvSpPr>
          <p:nvPr/>
        </p:nvSpPr>
        <p:spPr bwMode="auto">
          <a:xfrm rot="-5400000" flipH="1">
            <a:off x="1892722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Turbo Boost Technology</a:t>
            </a:r>
            <a:endParaRPr lang="en-US" sz="1300" dirty="0" smtClean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 smtClean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/>
          <p:nvPr/>
        </p:nvCxnSpPr>
        <p:spPr bwMode="auto">
          <a:xfrm flipH="1">
            <a:off x="893607" y="1640317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 smtClean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4" name="Oval 9"/>
          <p:cNvSpPr>
            <a:spLocks noChangeArrowheads="1"/>
          </p:cNvSpPr>
          <p:nvPr/>
        </p:nvSpPr>
        <p:spPr bwMode="auto">
          <a:xfrm>
            <a:off x="1943215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5" name="Oval 9"/>
          <p:cNvSpPr>
            <a:spLocks noChangeArrowheads="1"/>
          </p:cNvSpPr>
          <p:nvPr/>
        </p:nvSpPr>
        <p:spPr bwMode="auto">
          <a:xfrm>
            <a:off x="971168" y="288956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6" name="Line 10"/>
          <p:cNvSpPr>
            <a:spLocks noChangeShapeType="1"/>
          </p:cNvSpPr>
          <p:nvPr/>
        </p:nvSpPr>
        <p:spPr bwMode="auto">
          <a:xfrm rot="-5400000" flipH="1" flipV="1">
            <a:off x="915446" y="2808085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>
            <a:spLocks noChangeArrowheads="1"/>
          </p:cNvSpPr>
          <p:nvPr/>
        </p:nvSpPr>
        <p:spPr bwMode="auto">
          <a:xfrm>
            <a:off x="2962951" y="289356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8" name="Line 8"/>
          <p:cNvSpPr>
            <a:spLocks noChangeShapeType="1"/>
          </p:cNvSpPr>
          <p:nvPr/>
        </p:nvSpPr>
        <p:spPr bwMode="auto">
          <a:xfrm rot="5400000" flipH="1" flipV="1">
            <a:off x="2905358" y="281552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2213186" y="3033000"/>
            <a:ext cx="1510028" cy="396000"/>
          </a:xfrm>
          <a:prstGeom prst="roundRect">
            <a:avLst/>
          </a:prstGeom>
          <a:solidFill>
            <a:srgbClr val="A1A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" name="Text Box 6"/>
          <p:cNvSpPr txBox="1">
            <a:spLocks noChangeArrowheads="1"/>
          </p:cNvSpPr>
          <p:nvPr/>
        </p:nvSpPr>
        <p:spPr bwMode="auto">
          <a:xfrm>
            <a:off x="2248736" y="3076750"/>
            <a:ext cx="14318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251520" y="3016870"/>
            <a:ext cx="1510028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Text Box 12"/>
          <p:cNvSpPr txBox="1">
            <a:spLocks noChangeArrowheads="1"/>
          </p:cNvSpPr>
          <p:nvPr/>
        </p:nvSpPr>
        <p:spPr bwMode="auto">
          <a:xfrm>
            <a:off x="341534" y="3070242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173" name="Line 8"/>
          <p:cNvSpPr>
            <a:spLocks noChangeShapeType="1"/>
          </p:cNvSpPr>
          <p:nvPr/>
        </p:nvSpPr>
        <p:spPr bwMode="auto">
          <a:xfrm rot="5400000" flipH="1" flipV="1">
            <a:off x="1844613" y="2628591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4" name="Text Box 12"/>
          <p:cNvSpPr txBox="1">
            <a:spLocks noChangeArrowheads="1"/>
          </p:cNvSpPr>
          <p:nvPr/>
        </p:nvSpPr>
        <p:spPr bwMode="auto">
          <a:xfrm>
            <a:off x="360104" y="1878960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75" name="Straight Connector 174"/>
          <p:cNvCxnSpPr/>
          <p:nvPr/>
        </p:nvCxnSpPr>
        <p:spPr bwMode="auto">
          <a:xfrm flipV="1">
            <a:off x="1009267" y="2719026"/>
            <a:ext cx="1986737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the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platform level</a:t>
            </a:r>
            <a:endParaRPr lang="hu-HU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(ACPI-based)</a:t>
            </a:r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6.4</a:t>
            </a:r>
            <a:r>
              <a:rPr lang="en-US" dirty="0" smtClean="0"/>
              <a:t> </a:t>
            </a:r>
            <a:r>
              <a:rPr lang="en-US" dirty="0"/>
              <a:t>Reducing power consumption of idle CPU cores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411" y="504734"/>
            <a:ext cx="620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Reducing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consumption of </a:t>
            </a:r>
            <a:r>
              <a:rPr lang="en-US" altLang="en-US" dirty="0" smtClean="0">
                <a:solidFill>
                  <a:srgbClr val="2D2D8A"/>
                </a:solidFill>
                <a:latin typeface="Verdana" panose="020B0604030504040204" pitchFamily="34" charset="0"/>
              </a:rPr>
              <a:t>idle CPU cores -2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762" y="911464"/>
            <a:ext cx="8911607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By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power managing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idle CPU cores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their power consumption can be reduced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Its implementation is based on the ACPI defined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C-states.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Bevor discussing how it is done,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first we give an introduction to the ACPI 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C-states. </a:t>
            </a:r>
          </a:p>
        </p:txBody>
      </p:sp>
    </p:spTree>
    <p:extLst>
      <p:ext uri="{BB962C8B-B14F-4D97-AF65-F5344CB8AC3E}">
        <p14:creationId xmlns:p14="http://schemas.microsoft.com/office/powerpoint/2010/main" val="316979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98884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4.1 Introduction to the ACPI C-states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814" y="507463"/>
            <a:ext cx="508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4.1 Introduction to the ACPI C-states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170" y="898836"/>
            <a:ext cx="8807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C-states,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more precisely the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 – C3 states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the ACPI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1.0 (in 1996)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whereas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additional C-states,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C4…Cn states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ere defined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ACPI 2.0 standard (in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next Figure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4.1 </a:t>
            </a:r>
            <a:r>
              <a:rPr lang="en-US" dirty="0"/>
              <a:t>Introduction to the ACPI C-states </a:t>
            </a:r>
            <a:r>
              <a:rPr lang="en-US" dirty="0" smtClean="0"/>
              <a:t>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1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376" y="508364"/>
            <a:ext cx="375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 idle states C1 – Cn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181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4.1 </a:t>
            </a:r>
            <a:r>
              <a:rPr lang="en-US" dirty="0"/>
              <a:t>Introduction to the ACPI C-states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6585" y="360902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9" y="2798930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Ci: Idle states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  C1 … C3 states since ACPI 1.0,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C4 … Cn states since ACPI 2.0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3515" y="19510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Pi: Performance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221" y="3879050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Si: System Sleep states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593" y="4239090"/>
            <a:ext cx="360085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G1: OS-initiated, system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saved, no rebooting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G2/Soft off: OS-initiated shut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Power supply remains 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system context is not saved,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the system must be restarted.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G3/Mechanical off: Entered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activating a mechanical switch.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system must be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restarted.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143846" y="996715"/>
            <a:ext cx="5973659" cy="5779470"/>
            <a:chOff x="3221850" y="996715"/>
            <a:chExt cx="5908082" cy="5746443"/>
          </a:xfrm>
        </p:grpSpPr>
        <p:grpSp>
          <p:nvGrpSpPr>
            <p:cNvPr id="52" name="Group 51"/>
            <p:cNvGrpSpPr/>
            <p:nvPr/>
          </p:nvGrpSpPr>
          <p:grpSpPr>
            <a:xfrm>
              <a:off x="3221850" y="996715"/>
              <a:ext cx="5908082" cy="5746443"/>
              <a:chOff x="3290672" y="996715"/>
              <a:chExt cx="5908082" cy="57464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75022"/>
              <a:stretch/>
            </p:blipFill>
            <p:spPr>
              <a:xfrm>
                <a:off x="3300297" y="996715"/>
                <a:ext cx="5772203" cy="1717562"/>
              </a:xfrm>
              <a:prstGeom prst="rect">
                <a:avLst/>
              </a:prstGeom>
            </p:spPr>
          </p:pic>
          <p:sp>
            <p:nvSpPr>
              <p:cNvPr id="5" name="Left Brace 4"/>
              <p:cNvSpPr/>
              <p:nvPr/>
            </p:nvSpPr>
            <p:spPr bwMode="auto">
              <a:xfrm>
                <a:off x="3731737" y="2888580"/>
                <a:ext cx="144000" cy="1029143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>
                <a:off x="3731737" y="1951864"/>
                <a:ext cx="144000" cy="686095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14338" y="6343048"/>
                <a:ext cx="37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t="60320" b="4009"/>
              <a:stretch/>
            </p:blipFill>
            <p:spPr>
              <a:xfrm>
                <a:off x="3290672" y="4168762"/>
                <a:ext cx="5772203" cy="2452881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169063" y="2839317"/>
                <a:ext cx="4029691" cy="1204615"/>
                <a:chOff x="5178688" y="2311986"/>
                <a:chExt cx="3713791" cy="115770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78688" y="2311986"/>
                  <a:ext cx="3713791" cy="1157706"/>
                  <a:chOff x="5178688" y="2311986"/>
                  <a:chExt cx="3713791" cy="1157706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5178688" y="2311986"/>
                    <a:ext cx="3713791" cy="1157706"/>
                    <a:chOff x="3986935" y="3079293"/>
                    <a:chExt cx="3398756" cy="1474833"/>
                  </a:xfrm>
                </p:grpSpPr>
                <p:pic>
                  <p:nvPicPr>
                    <p:cNvPr id="26" name="Picture 25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328" t="61054" b="33535"/>
                    <a:stretch/>
                  </p:blipFill>
                  <p:spPr>
                    <a:xfrm>
                      <a:off x="3986935" y="4149080"/>
                      <a:ext cx="3395490" cy="4050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254" t="25251" b="64164"/>
                    <a:stretch/>
                  </p:blipFill>
                  <p:spPr>
                    <a:xfrm>
                      <a:off x="3986935" y="3079293"/>
                      <a:ext cx="3398756" cy="7923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62215" r="7844" b="36004"/>
                    <a:stretch/>
                  </p:blipFill>
                  <p:spPr>
                    <a:xfrm>
                      <a:off x="4036573" y="4253249"/>
                      <a:ext cx="1447800" cy="1333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991966" y="4149889"/>
                      <a:ext cx="334775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Cn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26688" r="7844" b="70210"/>
                    <a:stretch/>
                  </p:blipFill>
                  <p:spPr>
                    <a:xfrm>
                      <a:off x="4053885" y="3173113"/>
                      <a:ext cx="1447800" cy="23222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82119" t="31535" r="7844" b="65557"/>
                    <a:stretch/>
                  </p:blipFill>
                  <p:spPr>
                    <a:xfrm>
                      <a:off x="4062331" y="3536479"/>
                      <a:ext cx="3014431" cy="2005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002324" y="3508020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C2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010393" y="3126293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" name="Rectangle 1"/>
                  <p:cNvSpPr/>
                  <p:nvPr/>
                </p:nvSpPr>
                <p:spPr bwMode="auto">
                  <a:xfrm>
                    <a:off x="5204320" y="3100397"/>
                    <a:ext cx="3610018" cy="73556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Verdana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639732" y="2950574"/>
                  <a:ext cx="1" cy="21908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9" name="Rectangle 38"/>
                <p:cNvSpPr/>
                <p:nvPr/>
              </p:nvSpPr>
              <p:spPr bwMode="auto">
                <a:xfrm>
                  <a:off x="5261073" y="2910136"/>
                  <a:ext cx="3496392" cy="4571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11695" t="9733" r="85187" b="62548"/>
              <a:stretch/>
            </p:blipFill>
            <p:spPr>
              <a:xfrm>
                <a:off x="3977011" y="2374534"/>
                <a:ext cx="179686" cy="19024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10915" t="30522" r="84407" b="65320"/>
              <a:stretch/>
            </p:blipFill>
            <p:spPr>
              <a:xfrm>
                <a:off x="4790006" y="3357070"/>
                <a:ext cx="292999" cy="31022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27289" t="18049" r="67138" b="67317"/>
              <a:stretch/>
            </p:blipFill>
            <p:spPr>
              <a:xfrm>
                <a:off x="4882695" y="2291549"/>
                <a:ext cx="352960" cy="113749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7289" t="31760" r="67897" b="64569"/>
              <a:stretch/>
            </p:blipFill>
            <p:spPr>
              <a:xfrm>
                <a:off x="4893602" y="3625142"/>
                <a:ext cx="292170" cy="258363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 bwMode="auto">
            <a:xfrm>
              <a:off x="4867006" y="1628800"/>
              <a:ext cx="92689" cy="22502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920548" y="1631754"/>
              <a:ext cx="11492" cy="223200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78608" y="1631754"/>
              <a:ext cx="109141" cy="22753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83477" y="1635574"/>
              <a:ext cx="180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ounded Rectangle 37"/>
          <p:cNvSpPr/>
          <p:nvPr/>
        </p:nvSpPr>
        <p:spPr bwMode="auto">
          <a:xfrm>
            <a:off x="3509293" y="2772939"/>
            <a:ext cx="5601510" cy="133663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 w="28575"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024" y="905856"/>
            <a:ext cx="8820171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point out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does not give a detailed specification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for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 ...Cn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rather than standardizing the C4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… C4 states the ACPI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baseline="0" dirty="0" smtClean="0">
                <a:solidFill>
                  <a:srgbClr val="000000"/>
                </a:solidFill>
                <a:latin typeface="Verdana"/>
              </a:rPr>
              <a:t>     standard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declares these states 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bewilderingly as additional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states)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numbered Ci states that provide higher power savings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along 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longer enter and exit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latencies.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follows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 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 state may be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specified differently from vendor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vendor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line to processor line.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395" y="507463"/>
            <a:ext cx="32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C-states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4.1 </a:t>
            </a:r>
            <a:r>
              <a:rPr lang="en-US" dirty="0"/>
              <a:t>Introduction to the ACPI C-states </a:t>
            </a:r>
            <a:r>
              <a:rPr lang="en-US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(3)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06515" y="1493785"/>
            <a:ext cx="6221288" cy="4222870"/>
            <a:chOff x="1041906" y="1349863"/>
            <a:chExt cx="6221288" cy="4222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1" r="3487"/>
            <a:stretch/>
          </p:blipFill>
          <p:spPr>
            <a:xfrm>
              <a:off x="2190750" y="1506832"/>
              <a:ext cx="4596416" cy="39685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41906" y="1349863"/>
              <a:ext cx="100860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</a:t>
              </a:r>
              <a:r>
                <a:rPr kumimoji="0" lang="hu-H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</a:t>
              </a:r>
              <a:r>
                <a:rPr kumimoji="0" lang="en-US" sz="13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CC</a:t>
              </a:r>
              <a:r>
                <a:rPr kumimoji="0" lang="hu-H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= 1 V)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𝑉𝑐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=1− </m:t>
                            </m:r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blipFill>
                  <a:blip r:embed="rId3"/>
                  <a:stretch>
                    <a:fillRect l="-2660" t="-2941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hu-HU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a:rPr kumimoji="0" lang="hu-HU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𝜏</m:t>
                        </m:r>
                      </m:oMath>
                    </m:oMathPara>
                  </a14:m>
                  <a:endPara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4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117327" y="885201"/>
            <a:ext cx="892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voltage 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capacitor that is charged over a resistance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252211" y="2933945"/>
                <a:ext cx="2605777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𝐶𝐶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(1−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211" y="2933945"/>
                <a:ext cx="2605777" cy="379656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93018" y="3236858"/>
                <a:ext cx="2273379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𝑤𝑖𝑡h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𝜏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𝑅𝑠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∗ 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𝐶𝑑𝑦𝑛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018" y="3236858"/>
                <a:ext cx="2273379" cy="362984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285694" y="3564380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</a:t>
            </a:r>
            <a:r>
              <a:rPr kumimoji="0" lang="hu-H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CC</a:t>
            </a:r>
            <a:r>
              <a:rPr kumimoji="0" lang="hu-H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hu-H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237185" y="3884840"/>
                <a:ext cx="1758879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=1−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185" y="3884840"/>
                <a:ext cx="1758879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15887" y="504187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calculation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of </a:t>
            </a:r>
            <a:r>
              <a:rPr lang="en-US" sz="1600" dirty="0" smtClean="0">
                <a:solidFill>
                  <a:srgbClr val="FF3F3F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Dynamic power consumption (</a:t>
            </a:r>
            <a:r>
              <a:rPr lang="en-US" sz="1600" dirty="0" err="1" smtClean="0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baseline="-25000" dirty="0" err="1" smtClean="0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dirty="0" smtClean="0">
                <a:solidFill>
                  <a:srgbClr val="FF3F3F"/>
                </a:solidFill>
                <a:latin typeface="Verdana"/>
              </a:rPr>
              <a:t>) 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8167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395" y="507463"/>
            <a:ext cx="32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C-states -3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440" y="881963"/>
            <a:ext cx="862941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states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is powered on but does not execute instructions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This allows to reduce power consumption by various techniques, such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clock gating, power gating, reducing or switching off the supply voltage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actually idle cores or caches etc..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states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characterized by two key parameters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reduction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time needed to enter and exit to and from an idle state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4.1 </a:t>
            </a:r>
            <a:r>
              <a:rPr lang="en-US" dirty="0"/>
              <a:t>Introduction to the ACPI C-states </a:t>
            </a:r>
            <a:r>
              <a:rPr lang="en-US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23268" y="877400"/>
            <a:ext cx="87733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As stated before, higher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numbered C states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(deeper idle states) have lower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consumption but increasingly longer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transit latencies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(enter plus exit times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as indicated below for the C-states C1 - C6.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354892" y="6032102"/>
            <a:ext cx="6267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Figure: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consumption vs. transfer latency of C-states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21511" name="Group 22"/>
          <p:cNvGrpSpPr>
            <a:grpSpLocks/>
          </p:cNvGrpSpPr>
          <p:nvPr/>
        </p:nvGrpSpPr>
        <p:grpSpPr bwMode="auto">
          <a:xfrm>
            <a:off x="551350" y="2015297"/>
            <a:ext cx="8335963" cy="4003675"/>
            <a:chOff x="612" y="1616"/>
            <a:chExt cx="5251" cy="2522"/>
          </a:xfrm>
        </p:grpSpPr>
        <p:sp>
          <p:nvSpPr>
            <p:cNvPr id="21512" name="Line 7"/>
            <p:cNvSpPr>
              <a:spLocks noChangeShapeType="1"/>
            </p:cNvSpPr>
            <p:nvPr/>
          </p:nvSpPr>
          <p:spPr bwMode="auto">
            <a:xfrm>
              <a:off x="944" y="3829"/>
              <a:ext cx="39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13" name="Line 8"/>
            <p:cNvSpPr>
              <a:spLocks noChangeShapeType="1"/>
            </p:cNvSpPr>
            <p:nvPr/>
          </p:nvSpPr>
          <p:spPr bwMode="auto">
            <a:xfrm flipV="1">
              <a:off x="944" y="1829"/>
              <a:ext cx="15" cy="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14" name="Line 9"/>
            <p:cNvSpPr>
              <a:spLocks noChangeShapeType="1"/>
            </p:cNvSpPr>
            <p:nvPr/>
          </p:nvSpPr>
          <p:spPr bwMode="auto">
            <a:xfrm>
              <a:off x="944" y="3829"/>
              <a:ext cx="44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15" name="Text Box 10"/>
            <p:cNvSpPr txBox="1">
              <a:spLocks noChangeArrowheads="1"/>
            </p:cNvSpPr>
            <p:nvPr/>
          </p:nvSpPr>
          <p:spPr bwMode="auto">
            <a:xfrm>
              <a:off x="627" y="1616"/>
              <a:ext cx="1287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consumption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4578" y="3954"/>
              <a:ext cx="1285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 + exit latency</a:t>
              </a:r>
            </a:p>
          </p:txBody>
        </p:sp>
        <p:sp>
          <p:nvSpPr>
            <p:cNvPr id="21517" name="Oval 12"/>
            <p:cNvSpPr>
              <a:spLocks noChangeArrowheads="1"/>
            </p:cNvSpPr>
            <p:nvPr/>
          </p:nvSpPr>
          <p:spPr bwMode="auto">
            <a:xfrm>
              <a:off x="612" y="1995"/>
              <a:ext cx="650" cy="20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</a:p>
          </p:txBody>
        </p:sp>
        <p:sp>
          <p:nvSpPr>
            <p:cNvPr id="21518" name="Oval 13"/>
            <p:cNvSpPr>
              <a:spLocks noChangeArrowheads="1"/>
            </p:cNvSpPr>
            <p:nvPr/>
          </p:nvSpPr>
          <p:spPr bwMode="auto">
            <a:xfrm>
              <a:off x="1031" y="2565"/>
              <a:ext cx="650" cy="204"/>
            </a:xfrm>
            <a:prstGeom prst="ellipse">
              <a:avLst/>
            </a:prstGeom>
            <a:solidFill>
              <a:srgbClr val="154DFF">
                <a:alpha val="2000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1519" name="Oval 14"/>
            <p:cNvSpPr>
              <a:spLocks noChangeArrowheads="1"/>
            </p:cNvSpPr>
            <p:nvPr/>
          </p:nvSpPr>
          <p:spPr bwMode="auto">
            <a:xfrm>
              <a:off x="1594" y="2973"/>
              <a:ext cx="649" cy="204"/>
            </a:xfrm>
            <a:prstGeom prst="ellipse">
              <a:avLst/>
            </a:prstGeom>
            <a:solidFill>
              <a:srgbClr val="295CFF">
                <a:alpha val="2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C2</a:t>
              </a:r>
            </a:p>
          </p:txBody>
        </p:sp>
        <p:sp>
          <p:nvSpPr>
            <p:cNvPr id="21520" name="Oval 15"/>
            <p:cNvSpPr>
              <a:spLocks noChangeArrowheads="1"/>
            </p:cNvSpPr>
            <p:nvPr/>
          </p:nvSpPr>
          <p:spPr bwMode="auto">
            <a:xfrm>
              <a:off x="2287" y="3217"/>
              <a:ext cx="650" cy="204"/>
            </a:xfrm>
            <a:prstGeom prst="ellipse">
              <a:avLst/>
            </a:prstGeom>
            <a:solidFill>
              <a:srgbClr val="2F61FF">
                <a:alpha val="3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</a:t>
              </a:r>
            </a:p>
          </p:txBody>
        </p:sp>
        <p:sp>
          <p:nvSpPr>
            <p:cNvPr id="21521" name="Oval 16"/>
            <p:cNvSpPr>
              <a:spLocks noChangeArrowheads="1"/>
            </p:cNvSpPr>
            <p:nvPr/>
          </p:nvSpPr>
          <p:spPr bwMode="auto">
            <a:xfrm>
              <a:off x="3036" y="3421"/>
              <a:ext cx="650" cy="204"/>
            </a:xfrm>
            <a:prstGeom prst="ellipse">
              <a:avLst/>
            </a:prstGeom>
            <a:solidFill>
              <a:srgbClr val="1D53FF">
                <a:alpha val="4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C4</a:t>
              </a:r>
            </a:p>
          </p:txBody>
        </p:sp>
        <p:sp>
          <p:nvSpPr>
            <p:cNvPr id="21522" name="Oval 17"/>
            <p:cNvSpPr>
              <a:spLocks noChangeArrowheads="1"/>
            </p:cNvSpPr>
            <p:nvPr/>
          </p:nvSpPr>
          <p:spPr bwMode="auto">
            <a:xfrm>
              <a:off x="3761" y="3543"/>
              <a:ext cx="650" cy="204"/>
            </a:xfrm>
            <a:prstGeom prst="ellipse">
              <a:avLst/>
            </a:prstGeom>
            <a:solidFill>
              <a:srgbClr val="003BF6">
                <a:alpha val="5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C5</a:t>
              </a:r>
            </a:p>
          </p:txBody>
        </p:sp>
        <p:sp>
          <p:nvSpPr>
            <p:cNvPr id="21523" name="Oval 18"/>
            <p:cNvSpPr>
              <a:spLocks noChangeArrowheads="1"/>
            </p:cNvSpPr>
            <p:nvPr/>
          </p:nvSpPr>
          <p:spPr bwMode="auto">
            <a:xfrm>
              <a:off x="4498" y="3702"/>
              <a:ext cx="650" cy="204"/>
            </a:xfrm>
            <a:prstGeom prst="ellipse">
              <a:avLst/>
            </a:prstGeom>
            <a:solidFill>
              <a:srgbClr val="0037E6">
                <a:alpha val="7451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1589" y="506480"/>
            <a:ext cx="768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vs. transfer latency of subsequent C-states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398642" y="3034749"/>
            <a:ext cx="5353608" cy="15551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 rot="970637">
            <a:off x="3405687" y="3382281"/>
            <a:ext cx="3350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 e e p e r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 l e    s t a t e 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4.1 </a:t>
            </a:r>
            <a:r>
              <a:rPr lang="en-US" dirty="0"/>
              <a:t>Introduction to the ACPI C-states </a:t>
            </a:r>
            <a:r>
              <a:rPr lang="en-US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06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9"/>
          <p:cNvSpPr txBox="1">
            <a:spLocks noChangeArrowheads="1"/>
          </p:cNvSpPr>
          <p:nvPr/>
        </p:nvSpPr>
        <p:spPr bwMode="auto">
          <a:xfrm>
            <a:off x="2120298" y="6504346"/>
            <a:ext cx="46941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Remark: fc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= 2 GHz, FSB =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400 MHz (Northwood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-based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48" name="Line 10"/>
          <p:cNvSpPr>
            <a:spLocks noChangeShapeType="1"/>
          </p:cNvSpPr>
          <p:nvPr/>
        </p:nvSpPr>
        <p:spPr bwMode="auto">
          <a:xfrm flipH="1">
            <a:off x="971550" y="1517518"/>
            <a:ext cx="0" cy="439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49" name="Line 11"/>
          <p:cNvSpPr>
            <a:spLocks noChangeShapeType="1"/>
          </p:cNvSpPr>
          <p:nvPr/>
        </p:nvSpPr>
        <p:spPr bwMode="auto">
          <a:xfrm>
            <a:off x="684213" y="5622793"/>
            <a:ext cx="834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-55563" y="1269020"/>
            <a:ext cx="2047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consumption</a:t>
            </a: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[W]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5287963" y="5756143"/>
            <a:ext cx="12684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Stop PLL</a:t>
            </a:r>
          </a:p>
        </p:txBody>
      </p:sp>
      <p:sp>
        <p:nvSpPr>
          <p:cNvPr id="31752" name="Line 16"/>
          <p:cNvSpPr>
            <a:spLocks noChangeShapeType="1"/>
          </p:cNvSpPr>
          <p:nvPr/>
        </p:nvSpPr>
        <p:spPr bwMode="auto">
          <a:xfrm>
            <a:off x="827088" y="465759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3" name="Line 17"/>
          <p:cNvSpPr>
            <a:spLocks noChangeShapeType="1"/>
          </p:cNvSpPr>
          <p:nvPr/>
        </p:nvSpPr>
        <p:spPr bwMode="auto">
          <a:xfrm>
            <a:off x="827088" y="51465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4" name="Line 18"/>
          <p:cNvSpPr>
            <a:spLocks noChangeShapeType="1"/>
          </p:cNvSpPr>
          <p:nvPr/>
        </p:nvSpPr>
        <p:spPr bwMode="auto">
          <a:xfrm>
            <a:off x="827088" y="53497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5" name="Line 19"/>
          <p:cNvSpPr>
            <a:spLocks noChangeShapeType="1"/>
          </p:cNvSpPr>
          <p:nvPr/>
        </p:nvSpPr>
        <p:spPr bwMode="auto">
          <a:xfrm>
            <a:off x="827088" y="3674931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6" name="Line 20"/>
          <p:cNvSpPr>
            <a:spLocks noChangeShapeType="1"/>
          </p:cNvSpPr>
          <p:nvPr/>
        </p:nvSpPr>
        <p:spPr bwMode="auto">
          <a:xfrm>
            <a:off x="827088" y="2693856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7" name="Line 21"/>
          <p:cNvSpPr>
            <a:spLocks noChangeShapeType="1"/>
          </p:cNvSpPr>
          <p:nvPr/>
        </p:nvSpPr>
        <p:spPr bwMode="auto">
          <a:xfrm>
            <a:off x="827088" y="171436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8" name="Line 22"/>
          <p:cNvSpPr>
            <a:spLocks noChangeShapeType="1"/>
          </p:cNvSpPr>
          <p:nvPr/>
        </p:nvSpPr>
        <p:spPr bwMode="auto">
          <a:xfrm>
            <a:off x="827088" y="24541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9" name="Line 24"/>
          <p:cNvSpPr>
            <a:spLocks noChangeShapeType="1"/>
          </p:cNvSpPr>
          <p:nvPr/>
        </p:nvSpPr>
        <p:spPr bwMode="auto">
          <a:xfrm>
            <a:off x="827088" y="490206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0" name="Text Box 25"/>
          <p:cNvSpPr txBox="1">
            <a:spLocks noChangeArrowheads="1"/>
          </p:cNvSpPr>
          <p:nvPr/>
        </p:nvSpPr>
        <p:spPr bwMode="auto">
          <a:xfrm>
            <a:off x="492125" y="1588956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31761" name="Text Box 26"/>
          <p:cNvSpPr txBox="1">
            <a:spLocks noChangeArrowheads="1"/>
          </p:cNvSpPr>
          <p:nvPr/>
        </p:nvSpPr>
        <p:spPr bwMode="auto">
          <a:xfrm>
            <a:off x="492125" y="264146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31762" name="Text Box 27"/>
          <p:cNvSpPr txBox="1">
            <a:spLocks noChangeArrowheads="1"/>
          </p:cNvSpPr>
          <p:nvPr/>
        </p:nvSpPr>
        <p:spPr bwMode="auto">
          <a:xfrm>
            <a:off x="492125" y="354951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1763" name="Text Box 28"/>
          <p:cNvSpPr txBox="1">
            <a:spLocks noChangeArrowheads="1"/>
          </p:cNvSpPr>
          <p:nvPr/>
        </p:nvSpPr>
        <p:spPr bwMode="auto">
          <a:xfrm>
            <a:off x="492125" y="4532181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1764" name="Text Box 29"/>
          <p:cNvSpPr txBox="1">
            <a:spLocks noChangeArrowheads="1"/>
          </p:cNvSpPr>
          <p:nvPr/>
        </p:nvSpPr>
        <p:spPr bwMode="auto">
          <a:xfrm>
            <a:off x="515938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65" name="Line 31"/>
          <p:cNvSpPr>
            <a:spLocks noChangeShapeType="1"/>
          </p:cNvSpPr>
          <p:nvPr/>
        </p:nvSpPr>
        <p:spPr bwMode="auto">
          <a:xfrm flipV="1">
            <a:off x="6011863" y="4243256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6" name="Text Box 32"/>
          <p:cNvSpPr txBox="1">
            <a:spLocks noChangeArrowheads="1"/>
          </p:cNvSpPr>
          <p:nvPr/>
        </p:nvSpPr>
        <p:spPr bwMode="auto">
          <a:xfrm>
            <a:off x="3419475" y="4027356"/>
            <a:ext cx="2305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~30 </a:t>
            </a:r>
            <a:r>
              <a:rPr kumimoji="0" lang="el-G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μ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 for PLL stabili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ation </a:t>
            </a:r>
          </a:p>
        </p:txBody>
      </p:sp>
      <p:sp>
        <p:nvSpPr>
          <p:cNvPr id="31767" name="Text Box 33"/>
          <p:cNvSpPr txBox="1">
            <a:spLocks noChangeArrowheads="1"/>
          </p:cNvSpPr>
          <p:nvPr/>
        </p:nvSpPr>
        <p:spPr bwMode="auto">
          <a:xfrm>
            <a:off x="731838" y="2039806"/>
            <a:ext cx="520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32W</a:t>
            </a:r>
          </a:p>
        </p:txBody>
      </p:sp>
      <p:sp>
        <p:nvSpPr>
          <p:cNvPr id="31768" name="Text Box 34"/>
          <p:cNvSpPr txBox="1">
            <a:spLocks noChangeArrowheads="1"/>
          </p:cNvSpPr>
          <p:nvPr/>
        </p:nvSpPr>
        <p:spPr bwMode="auto">
          <a:xfrm>
            <a:off x="7848600" y="5597393"/>
            <a:ext cx="14033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Enter + exit latency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rough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estimate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69" name="Rectangle 35"/>
          <p:cNvSpPr>
            <a:spLocks noChangeArrowheads="1"/>
          </p:cNvSpPr>
          <p:nvPr/>
        </p:nvSpPr>
        <p:spPr bwMode="auto">
          <a:xfrm>
            <a:off x="395288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0" name="Rectangle 36"/>
          <p:cNvSpPr>
            <a:spLocks noChangeArrowheads="1"/>
          </p:cNvSpPr>
          <p:nvPr/>
        </p:nvSpPr>
        <p:spPr bwMode="auto">
          <a:xfrm>
            <a:off x="5387975" y="5008431"/>
            <a:ext cx="1223963" cy="287337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C3: Deep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Sleep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1" name="Rectangle 37"/>
          <p:cNvSpPr>
            <a:spLocks noChangeArrowheads="1"/>
          </p:cNvSpPr>
          <p:nvPr/>
        </p:nvSpPr>
        <p:spPr bwMode="auto">
          <a:xfrm>
            <a:off x="539750" y="2309681"/>
            <a:ext cx="936625" cy="287337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C0: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Working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2" name="Rectangle 39"/>
          <p:cNvSpPr>
            <a:spLocks noChangeArrowheads="1"/>
          </p:cNvSpPr>
          <p:nvPr/>
        </p:nvSpPr>
        <p:spPr bwMode="auto">
          <a:xfrm>
            <a:off x="6661150" y="5190993"/>
            <a:ext cx="1223963" cy="287338"/>
          </a:xfrm>
          <a:prstGeom prst="rect">
            <a:avLst/>
          </a:prstGeom>
          <a:solidFill>
            <a:srgbClr val="75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C4: Deeper Sleep</a:t>
            </a:r>
          </a:p>
        </p:txBody>
      </p:sp>
      <p:sp>
        <p:nvSpPr>
          <p:cNvPr id="31773" name="Text Box 40"/>
          <p:cNvSpPr txBox="1">
            <a:spLocks noChangeArrowheads="1"/>
          </p:cNvSpPr>
          <p:nvPr/>
        </p:nvSpPr>
        <p:spPr bwMode="auto">
          <a:xfrm>
            <a:off x="447675" y="4792531"/>
            <a:ext cx="1054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C1: Auto Halt</a:t>
            </a:r>
          </a:p>
        </p:txBody>
      </p:sp>
      <p:sp>
        <p:nvSpPr>
          <p:cNvPr id="31774" name="Text Box 41"/>
          <p:cNvSpPr txBox="1">
            <a:spLocks noChangeArrowheads="1"/>
          </p:cNvSpPr>
          <p:nvPr/>
        </p:nvSpPr>
        <p:spPr bwMode="auto">
          <a:xfrm>
            <a:off x="1668463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75" name="Rectangle 42"/>
          <p:cNvSpPr>
            <a:spLocks noChangeArrowheads="1"/>
          </p:cNvSpPr>
          <p:nvPr/>
        </p:nvSpPr>
        <p:spPr bwMode="auto">
          <a:xfrm>
            <a:off x="1566863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C2: Stop Grant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6" name="Text Box 43"/>
          <p:cNvSpPr txBox="1">
            <a:spLocks noChangeArrowheads="1"/>
          </p:cNvSpPr>
          <p:nvPr/>
        </p:nvSpPr>
        <p:spPr bwMode="auto">
          <a:xfrm>
            <a:off x="2973388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77" name="Rectangle 44"/>
          <p:cNvSpPr>
            <a:spLocks noChangeArrowheads="1"/>
          </p:cNvSpPr>
          <p:nvPr/>
        </p:nvSpPr>
        <p:spPr bwMode="auto">
          <a:xfrm>
            <a:off x="2890838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8" name="Text Box 45"/>
          <p:cNvSpPr txBox="1">
            <a:spLocks noChangeArrowheads="1"/>
          </p:cNvSpPr>
          <p:nvPr/>
        </p:nvSpPr>
        <p:spPr bwMode="auto">
          <a:xfrm>
            <a:off x="2905125" y="4792531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C3: Sleep</a:t>
            </a:r>
          </a:p>
        </p:txBody>
      </p:sp>
      <p:sp>
        <p:nvSpPr>
          <p:cNvPr id="31779" name="Line 46"/>
          <p:cNvSpPr>
            <a:spLocks noChangeShapeType="1"/>
          </p:cNvSpPr>
          <p:nvPr/>
        </p:nvSpPr>
        <p:spPr bwMode="auto">
          <a:xfrm>
            <a:off x="971550" y="4306756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0" name="Line 47"/>
          <p:cNvSpPr>
            <a:spLocks noChangeShapeType="1"/>
          </p:cNvSpPr>
          <p:nvPr/>
        </p:nvSpPr>
        <p:spPr bwMode="auto">
          <a:xfrm>
            <a:off x="2124075" y="4314693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1" name="Text Box 48"/>
          <p:cNvSpPr txBox="1">
            <a:spLocks noChangeArrowheads="1"/>
          </p:cNvSpPr>
          <p:nvPr/>
        </p:nvSpPr>
        <p:spPr bwMode="auto">
          <a:xfrm>
            <a:off x="920750" y="4051168"/>
            <a:ext cx="1216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 20 FSB cycles</a:t>
            </a:r>
          </a:p>
        </p:txBody>
      </p:sp>
      <p:sp>
        <p:nvSpPr>
          <p:cNvPr id="31782" name="Text Box 49"/>
          <p:cNvSpPr txBox="1">
            <a:spLocks noChangeArrowheads="1"/>
          </p:cNvSpPr>
          <p:nvPr/>
        </p:nvSpPr>
        <p:spPr bwMode="auto">
          <a:xfrm>
            <a:off x="2185988" y="4038468"/>
            <a:ext cx="1252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~100 FSB cycles</a:t>
            </a:r>
          </a:p>
        </p:txBody>
      </p:sp>
      <p:grpSp>
        <p:nvGrpSpPr>
          <p:cNvPr id="31783" name="Group 50"/>
          <p:cNvGrpSpPr>
            <a:grpSpLocks/>
          </p:cNvGrpSpPr>
          <p:nvPr/>
        </p:nvGrpSpPr>
        <p:grpSpPr bwMode="auto">
          <a:xfrm>
            <a:off x="3419475" y="4314693"/>
            <a:ext cx="2592388" cy="69850"/>
            <a:chOff x="2064" y="2296"/>
            <a:chExt cx="1723" cy="0"/>
          </a:xfrm>
        </p:grpSpPr>
        <p:sp>
          <p:nvSpPr>
            <p:cNvPr id="31800" name="Line 51"/>
            <p:cNvSpPr>
              <a:spLocks noChangeShapeType="1"/>
            </p:cNvSpPr>
            <p:nvPr/>
          </p:nvSpPr>
          <p:spPr bwMode="auto">
            <a:xfrm flipH="1">
              <a:off x="2064" y="2296"/>
              <a:ext cx="72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01" name="Line 52"/>
            <p:cNvSpPr>
              <a:spLocks noChangeShapeType="1"/>
            </p:cNvSpPr>
            <p:nvPr/>
          </p:nvSpPr>
          <p:spPr bwMode="auto">
            <a:xfrm>
              <a:off x="2971" y="2296"/>
              <a:ext cx="81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784" name="Text Box 53"/>
          <p:cNvSpPr txBox="1">
            <a:spLocks noChangeArrowheads="1"/>
          </p:cNvSpPr>
          <p:nvPr/>
        </p:nvSpPr>
        <p:spPr bwMode="auto">
          <a:xfrm rot="5400000">
            <a:off x="4523582" y="4180549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≈</a:t>
            </a:r>
          </a:p>
        </p:txBody>
      </p:sp>
      <p:sp>
        <p:nvSpPr>
          <p:cNvPr id="31785" name="Line 54"/>
          <p:cNvSpPr>
            <a:spLocks noChangeShapeType="1"/>
          </p:cNvSpPr>
          <p:nvPr/>
        </p:nvSpPr>
        <p:spPr bwMode="auto">
          <a:xfrm>
            <a:off x="2124075" y="438771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6" name="Line 55"/>
          <p:cNvSpPr>
            <a:spLocks noChangeShapeType="1"/>
          </p:cNvSpPr>
          <p:nvPr/>
        </p:nvSpPr>
        <p:spPr bwMode="auto">
          <a:xfrm>
            <a:off x="3419475" y="438771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7" name="Line 58"/>
          <p:cNvSpPr>
            <a:spLocks noChangeShapeType="1"/>
          </p:cNvSpPr>
          <p:nvPr/>
        </p:nvSpPr>
        <p:spPr bwMode="auto">
          <a:xfrm>
            <a:off x="6011863" y="4314693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8" name="Text Box 59"/>
          <p:cNvSpPr txBox="1">
            <a:spLocks noChangeArrowheads="1"/>
          </p:cNvSpPr>
          <p:nvPr/>
        </p:nvSpPr>
        <p:spPr bwMode="auto">
          <a:xfrm>
            <a:off x="6407150" y="4036881"/>
            <a:ext cx="387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na.</a:t>
            </a:r>
          </a:p>
        </p:txBody>
      </p:sp>
      <p:sp>
        <p:nvSpPr>
          <p:cNvPr id="31789" name="Text Box 60"/>
          <p:cNvSpPr txBox="1">
            <a:spLocks noChangeArrowheads="1"/>
          </p:cNvSpPr>
          <p:nvPr/>
        </p:nvSpPr>
        <p:spPr bwMode="auto">
          <a:xfrm>
            <a:off x="179388" y="5648193"/>
            <a:ext cx="150906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execution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proc.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but service snoops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</a:t>
            </a:r>
          </a:p>
        </p:txBody>
      </p:sp>
      <p:sp>
        <p:nvSpPr>
          <p:cNvPr id="31790" name="Text Box 61"/>
          <p:cNvSpPr txBox="1">
            <a:spLocks noChangeArrowheads="1"/>
          </p:cNvSpPr>
          <p:nvPr/>
        </p:nvSpPr>
        <p:spPr bwMode="auto">
          <a:xfrm>
            <a:off x="1495425" y="5670418"/>
            <a:ext cx="1470025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execution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proc. clock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but service snoops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</a:t>
            </a:r>
          </a:p>
        </p:txBody>
      </p:sp>
      <p:sp>
        <p:nvSpPr>
          <p:cNvPr id="31791" name="Text Box 62"/>
          <p:cNvSpPr txBox="1">
            <a:spLocks noChangeArrowheads="1"/>
          </p:cNvSpPr>
          <p:nvPr/>
        </p:nvSpPr>
        <p:spPr bwMode="auto">
          <a:xfrm>
            <a:off x="2851150" y="5683118"/>
            <a:ext cx="1223963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servicing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snoops  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latching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interrupts</a:t>
            </a:r>
          </a:p>
        </p:txBody>
      </p:sp>
      <p:sp>
        <p:nvSpPr>
          <p:cNvPr id="31792" name="Text Box 63"/>
          <p:cNvSpPr txBox="1">
            <a:spLocks noChangeArrowheads="1"/>
          </p:cNvSpPr>
          <p:nvPr/>
        </p:nvSpPr>
        <p:spPr bwMode="auto">
          <a:xfrm>
            <a:off x="6315075" y="5745031"/>
            <a:ext cx="16494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Reduce Vcc until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retention voltage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L2 cache (V</a:t>
            </a:r>
            <a:r>
              <a:rPr kumimoji="0" lang="hu-HU" altLang="en-US" sz="1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cc4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93" name="Text Box 64"/>
          <p:cNvSpPr txBox="1">
            <a:spLocks noChangeArrowheads="1"/>
          </p:cNvSpPr>
          <p:nvPr/>
        </p:nvSpPr>
        <p:spPr bwMode="auto">
          <a:xfrm>
            <a:off x="120885" y="508051"/>
            <a:ext cx="8258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1: Power consumption vs. enter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+ exit latencies of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states 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in Intel's 130 nm Mobile Pentium 4 processor (2002)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94" name="Line 65"/>
          <p:cNvSpPr>
            <a:spLocks noChangeShapeType="1"/>
          </p:cNvSpPr>
          <p:nvPr/>
        </p:nvSpPr>
        <p:spPr bwMode="auto">
          <a:xfrm>
            <a:off x="7235825" y="4224206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95" name="Rectangle 66"/>
          <p:cNvSpPr>
            <a:spLocks noChangeArrowheads="1"/>
          </p:cNvSpPr>
          <p:nvPr/>
        </p:nvSpPr>
        <p:spPr bwMode="auto">
          <a:xfrm>
            <a:off x="755650" y="4368668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6" name="Rectangle 68"/>
          <p:cNvSpPr>
            <a:spLocks noChangeArrowheads="1"/>
          </p:cNvSpPr>
          <p:nvPr/>
        </p:nvSpPr>
        <p:spPr bwMode="auto">
          <a:xfrm>
            <a:off x="1906588" y="4381368"/>
            <a:ext cx="4333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7" name="Rectangle 69"/>
          <p:cNvSpPr>
            <a:spLocks noChangeArrowheads="1"/>
          </p:cNvSpPr>
          <p:nvPr/>
        </p:nvSpPr>
        <p:spPr bwMode="auto">
          <a:xfrm>
            <a:off x="3201988" y="4394068"/>
            <a:ext cx="4333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8" name="Rectangle 70"/>
          <p:cNvSpPr>
            <a:spLocks noChangeArrowheads="1"/>
          </p:cNvSpPr>
          <p:nvPr/>
        </p:nvSpPr>
        <p:spPr bwMode="auto">
          <a:xfrm>
            <a:off x="5794375" y="4732206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5.0 W</a:t>
            </a:r>
          </a:p>
        </p:txBody>
      </p:sp>
      <p:sp>
        <p:nvSpPr>
          <p:cNvPr id="31799" name="Rectangle 71"/>
          <p:cNvSpPr>
            <a:spLocks noChangeArrowheads="1"/>
          </p:cNvSpPr>
          <p:nvPr/>
        </p:nvSpPr>
        <p:spPr bwMode="auto">
          <a:xfrm>
            <a:off x="7019925" y="4894131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2.9 W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3790" y="2043760"/>
            <a:ext cx="17475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(C0: TDP, else max values)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39445" y="6465193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845MP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MZ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4.1 </a:t>
            </a:r>
            <a:r>
              <a:rPr lang="en-US" dirty="0"/>
              <a:t>Introduction to the ACPI C-states </a:t>
            </a:r>
            <a:r>
              <a:rPr lang="en-US" dirty="0" smtClean="0"/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8275" y="1312490"/>
            <a:ext cx="9058275" cy="5338000"/>
            <a:chOff x="168275" y="1312490"/>
            <a:chExt cx="9058275" cy="5338000"/>
          </a:xfrm>
        </p:grpSpPr>
        <p:sp>
          <p:nvSpPr>
            <p:cNvPr id="88068" name="Text Box 4"/>
            <p:cNvSpPr txBox="1">
              <a:spLocks noChangeArrowheads="1"/>
            </p:cNvSpPr>
            <p:nvPr/>
          </p:nvSpPr>
          <p:spPr bwMode="auto">
            <a:xfrm>
              <a:off x="7823200" y="5492510"/>
              <a:ext cx="1403350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 + exit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latency</a:t>
              </a: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(rough estimate)</a:t>
              </a:r>
            </a:p>
          </p:txBody>
        </p:sp>
        <p:sp>
          <p:nvSpPr>
            <p:cNvPr id="88069" name="Line 5"/>
            <p:cNvSpPr>
              <a:spLocks noChangeShapeType="1"/>
            </p:cNvSpPr>
            <p:nvPr/>
          </p:nvSpPr>
          <p:spPr bwMode="auto">
            <a:xfrm flipH="1">
              <a:off x="647700" y="1380885"/>
              <a:ext cx="0" cy="4394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70" name="Line 6"/>
            <p:cNvSpPr>
              <a:spLocks noChangeShapeType="1"/>
            </p:cNvSpPr>
            <p:nvPr/>
          </p:nvSpPr>
          <p:spPr bwMode="auto">
            <a:xfrm>
              <a:off x="360363" y="5486160"/>
              <a:ext cx="834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71" name="Text Box 7"/>
            <p:cNvSpPr txBox="1">
              <a:spLocks noChangeArrowheads="1"/>
            </p:cNvSpPr>
            <p:nvPr/>
          </p:nvSpPr>
          <p:spPr bwMode="auto">
            <a:xfrm>
              <a:off x="673545" y="1312490"/>
              <a:ext cx="169710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consumption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2" name="Text Box 8"/>
            <p:cNvSpPr txBox="1">
              <a:spLocks noChangeArrowheads="1"/>
            </p:cNvSpPr>
            <p:nvPr/>
          </p:nvSpPr>
          <p:spPr bwMode="auto">
            <a:xfrm>
              <a:off x="658813" y="3728797"/>
              <a:ext cx="60007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2.5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3" name="Text Box 9"/>
            <p:cNvSpPr txBox="1">
              <a:spLocks noChangeArrowheads="1"/>
            </p:cNvSpPr>
            <p:nvPr/>
          </p:nvSpPr>
          <p:spPr bwMode="auto">
            <a:xfrm>
              <a:off x="2201863" y="3812935"/>
              <a:ext cx="64770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1.8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4" name="Text Box 10"/>
            <p:cNvSpPr txBox="1">
              <a:spLocks noChangeArrowheads="1"/>
            </p:cNvSpPr>
            <p:nvPr/>
          </p:nvSpPr>
          <p:spPr bwMode="auto">
            <a:xfrm>
              <a:off x="3360738" y="4600335"/>
              <a:ext cx="5762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5.5W</a:t>
              </a:r>
            </a:p>
          </p:txBody>
        </p:sp>
        <p:sp>
          <p:nvSpPr>
            <p:cNvPr id="88075" name="Text Box 11"/>
            <p:cNvSpPr txBox="1">
              <a:spLocks noChangeArrowheads="1"/>
            </p:cNvSpPr>
            <p:nvPr/>
          </p:nvSpPr>
          <p:spPr bwMode="auto">
            <a:xfrm>
              <a:off x="1871663" y="5692535"/>
              <a:ext cx="1763712" cy="925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L1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caches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are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flushed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into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the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L2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No </a:t>
              </a:r>
              <a:r>
                <a:rPr kumimoji="0" lang="en-US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snnops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No latching of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interrupts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6" name="Text Box 12"/>
            <p:cNvSpPr txBox="1">
              <a:spLocks noChangeArrowheads="1"/>
            </p:cNvSpPr>
            <p:nvPr/>
          </p:nvSpPr>
          <p:spPr bwMode="auto">
            <a:xfrm>
              <a:off x="3033713" y="5705235"/>
              <a:ext cx="1198562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S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top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proc.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PLL</a:t>
              </a:r>
            </a:p>
          </p:txBody>
        </p:sp>
        <p:sp>
          <p:nvSpPr>
            <p:cNvPr id="88077" name="Text Box 13"/>
            <p:cNvSpPr txBox="1">
              <a:spLocks noChangeArrowheads="1"/>
            </p:cNvSpPr>
            <p:nvPr/>
          </p:nvSpPr>
          <p:spPr bwMode="auto">
            <a:xfrm>
              <a:off x="4211638" y="5692535"/>
              <a:ext cx="1524000" cy="946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L2 partially flushed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Vcc lowered</a:t>
              </a:r>
              <a:b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(until both the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cores and the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L2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 retai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their state)</a:t>
              </a:r>
            </a:p>
          </p:txBody>
        </p:sp>
        <p:sp>
          <p:nvSpPr>
            <p:cNvPr id="88078" name="Text Box 14"/>
            <p:cNvSpPr txBox="1">
              <a:spLocks noChangeArrowheads="1"/>
            </p:cNvSpPr>
            <p:nvPr/>
          </p:nvSpPr>
          <p:spPr bwMode="auto">
            <a:xfrm>
              <a:off x="5586413" y="5717935"/>
              <a:ext cx="1522412" cy="67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L2 entirely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f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lushed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Vcc further lowered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(u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ntil the cores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retai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their state)</a:t>
              </a:r>
            </a:p>
          </p:txBody>
        </p:sp>
        <p:sp>
          <p:nvSpPr>
            <p:cNvPr id="88079" name="Text Box 15"/>
            <p:cNvSpPr txBox="1">
              <a:spLocks noChangeArrowheads="1"/>
            </p:cNvSpPr>
            <p:nvPr/>
          </p:nvSpPr>
          <p:spPr bwMode="auto">
            <a:xfrm>
              <a:off x="6877050" y="5692535"/>
              <a:ext cx="1824038" cy="957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Both cores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save their 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architectural states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in on-die SRAMs 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Vcc </a:t>
              </a:r>
              <a:r>
                <a: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deep below the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core retention voltage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80" name="Line 16"/>
            <p:cNvSpPr>
              <a:spLocks noChangeShapeType="1"/>
            </p:cNvSpPr>
            <p:nvPr/>
          </p:nvSpPr>
          <p:spPr bwMode="auto">
            <a:xfrm>
              <a:off x="503238" y="452096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1" name="Line 17"/>
            <p:cNvSpPr>
              <a:spLocks noChangeShapeType="1"/>
            </p:cNvSpPr>
            <p:nvPr/>
          </p:nvSpPr>
          <p:spPr bwMode="auto">
            <a:xfrm>
              <a:off x="503238" y="500991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2" name="Line 18"/>
            <p:cNvSpPr>
              <a:spLocks noChangeShapeType="1"/>
            </p:cNvSpPr>
            <p:nvPr/>
          </p:nvSpPr>
          <p:spPr bwMode="auto">
            <a:xfrm>
              <a:off x="503238" y="54020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3" name="Line 19"/>
            <p:cNvSpPr>
              <a:spLocks noChangeShapeType="1"/>
            </p:cNvSpPr>
            <p:nvPr/>
          </p:nvSpPr>
          <p:spPr bwMode="auto">
            <a:xfrm>
              <a:off x="503238" y="54020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4" name="Line 20"/>
            <p:cNvSpPr>
              <a:spLocks noChangeShapeType="1"/>
            </p:cNvSpPr>
            <p:nvPr/>
          </p:nvSpPr>
          <p:spPr bwMode="auto">
            <a:xfrm>
              <a:off x="503238" y="534646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5" name="Line 21"/>
            <p:cNvSpPr>
              <a:spLocks noChangeShapeType="1"/>
            </p:cNvSpPr>
            <p:nvPr/>
          </p:nvSpPr>
          <p:spPr bwMode="auto">
            <a:xfrm>
              <a:off x="503238" y="54559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6" name="Line 22"/>
            <p:cNvSpPr>
              <a:spLocks noChangeShapeType="1"/>
            </p:cNvSpPr>
            <p:nvPr/>
          </p:nvSpPr>
          <p:spPr bwMode="auto">
            <a:xfrm>
              <a:off x="503238" y="35382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7" name="Line 23"/>
            <p:cNvSpPr>
              <a:spLocks noChangeShapeType="1"/>
            </p:cNvSpPr>
            <p:nvPr/>
          </p:nvSpPr>
          <p:spPr bwMode="auto">
            <a:xfrm>
              <a:off x="503238" y="25572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8" name="Line 24"/>
            <p:cNvSpPr>
              <a:spLocks noChangeShapeType="1"/>
            </p:cNvSpPr>
            <p:nvPr/>
          </p:nvSpPr>
          <p:spPr bwMode="auto">
            <a:xfrm>
              <a:off x="503238" y="206827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9" name="Line 25"/>
            <p:cNvSpPr>
              <a:spLocks noChangeShapeType="1"/>
            </p:cNvSpPr>
            <p:nvPr/>
          </p:nvSpPr>
          <p:spPr bwMode="auto">
            <a:xfrm>
              <a:off x="503238" y="42367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0" name="Line 26"/>
            <p:cNvSpPr>
              <a:spLocks noChangeShapeType="1"/>
            </p:cNvSpPr>
            <p:nvPr/>
          </p:nvSpPr>
          <p:spPr bwMode="auto">
            <a:xfrm>
              <a:off x="504825" y="4182822"/>
              <a:ext cx="80660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1" name="Text Box 27"/>
            <p:cNvSpPr txBox="1">
              <a:spLocks noChangeArrowheads="1"/>
            </p:cNvSpPr>
            <p:nvPr/>
          </p:nvSpPr>
          <p:spPr bwMode="auto">
            <a:xfrm>
              <a:off x="168275" y="1444385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88092" name="Text Box 28"/>
            <p:cNvSpPr txBox="1">
              <a:spLocks noChangeArrowheads="1"/>
            </p:cNvSpPr>
            <p:nvPr/>
          </p:nvSpPr>
          <p:spPr bwMode="auto">
            <a:xfrm>
              <a:off x="168275" y="2425460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88093" name="Text Box 29"/>
            <p:cNvSpPr txBox="1">
              <a:spLocks noChangeArrowheads="1"/>
            </p:cNvSpPr>
            <p:nvPr/>
          </p:nvSpPr>
          <p:spPr bwMode="auto">
            <a:xfrm>
              <a:off x="168275" y="3404947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88094" name="Text Box 30"/>
            <p:cNvSpPr txBox="1">
              <a:spLocks noChangeArrowheads="1"/>
            </p:cNvSpPr>
            <p:nvPr/>
          </p:nvSpPr>
          <p:spPr bwMode="auto">
            <a:xfrm>
              <a:off x="168275" y="4387610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88095" name="Text Box 31"/>
            <p:cNvSpPr txBox="1">
              <a:spLocks noChangeArrowheads="1"/>
            </p:cNvSpPr>
            <p:nvPr/>
          </p:nvSpPr>
          <p:spPr bwMode="auto">
            <a:xfrm>
              <a:off x="192088" y="4878147"/>
              <a:ext cx="3603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88096" name="Line 32"/>
            <p:cNvSpPr>
              <a:spLocks noChangeShapeType="1"/>
            </p:cNvSpPr>
            <p:nvPr/>
          </p:nvSpPr>
          <p:spPr bwMode="auto">
            <a:xfrm flipV="1">
              <a:off x="2536825" y="3612910"/>
              <a:ext cx="0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7" name="Line 33"/>
            <p:cNvSpPr>
              <a:spLocks noChangeShapeType="1"/>
            </p:cNvSpPr>
            <p:nvPr/>
          </p:nvSpPr>
          <p:spPr bwMode="auto">
            <a:xfrm flipV="1">
              <a:off x="3663950" y="3612910"/>
              <a:ext cx="7938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8" name="Line 34"/>
            <p:cNvSpPr>
              <a:spLocks noChangeShapeType="1"/>
            </p:cNvSpPr>
            <p:nvPr/>
          </p:nvSpPr>
          <p:spPr bwMode="auto">
            <a:xfrm flipV="1">
              <a:off x="2484438" y="3754197"/>
              <a:ext cx="1187450" cy="12700"/>
            </a:xfrm>
            <a:prstGeom prst="line">
              <a:avLst/>
            </a:prstGeom>
            <a:noFill/>
            <a:ln w="63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9" name="Text Box 36"/>
            <p:cNvSpPr txBox="1">
              <a:spLocks noChangeArrowheads="1"/>
            </p:cNvSpPr>
            <p:nvPr/>
          </p:nvSpPr>
          <p:spPr bwMode="auto">
            <a:xfrm>
              <a:off x="7154863" y="5001972"/>
              <a:ext cx="64611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0.3W</a:t>
              </a:r>
            </a:p>
          </p:txBody>
        </p:sp>
        <p:sp>
          <p:nvSpPr>
            <p:cNvPr id="88100" name="Rectangle 37"/>
            <p:cNvSpPr>
              <a:spLocks noChangeArrowheads="1"/>
            </p:cNvSpPr>
            <p:nvPr/>
          </p:nvSpPr>
          <p:spPr bwMode="auto">
            <a:xfrm>
              <a:off x="6937375" y="5243272"/>
              <a:ext cx="1081088" cy="400050"/>
            </a:xfrm>
            <a:prstGeom prst="rect">
              <a:avLst/>
            </a:prstGeom>
            <a:solidFill>
              <a:srgbClr val="11A4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C6: Deep 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Down</a:t>
              </a:r>
            </a:p>
          </p:txBody>
        </p:sp>
        <p:sp>
          <p:nvSpPr>
            <p:cNvPr id="88101" name="Text Box 38"/>
            <p:cNvSpPr txBox="1">
              <a:spLocks noChangeArrowheads="1"/>
            </p:cNvSpPr>
            <p:nvPr/>
          </p:nvSpPr>
          <p:spPr bwMode="auto">
            <a:xfrm>
              <a:off x="407988" y="1668222"/>
              <a:ext cx="5207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35W</a:t>
              </a:r>
            </a:p>
          </p:txBody>
        </p:sp>
        <p:sp>
          <p:nvSpPr>
            <p:cNvPr id="88102" name="Rectangle 39"/>
            <p:cNvSpPr>
              <a:spLocks noChangeArrowheads="1"/>
            </p:cNvSpPr>
            <p:nvPr/>
          </p:nvSpPr>
          <p:spPr bwMode="auto">
            <a:xfrm>
              <a:off x="179388" y="3970097"/>
              <a:ext cx="1655762" cy="431800"/>
            </a:xfrm>
            <a:prstGeom prst="rect">
              <a:avLst/>
            </a:prstGeom>
            <a:solidFill>
              <a:srgbClr val="D5E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C1: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Auto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C2:  Stop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Halt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      Grant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03" name="Rectangle 40"/>
            <p:cNvSpPr>
              <a:spLocks noChangeArrowheads="1"/>
            </p:cNvSpPr>
            <p:nvPr/>
          </p:nvSpPr>
          <p:spPr bwMode="auto">
            <a:xfrm>
              <a:off x="1944688" y="4076460"/>
              <a:ext cx="1187450" cy="287337"/>
            </a:xfrm>
            <a:prstGeom prst="rect">
              <a:avLst/>
            </a:prstGeom>
            <a:solidFill>
              <a:srgbClr val="B7E4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C3: Sleep</a:t>
              </a:r>
            </a:p>
          </p:txBody>
        </p:sp>
        <p:sp>
          <p:nvSpPr>
            <p:cNvPr id="88104" name="Rectangle 41"/>
            <p:cNvSpPr>
              <a:spLocks noChangeArrowheads="1"/>
            </p:cNvSpPr>
            <p:nvPr/>
          </p:nvSpPr>
          <p:spPr bwMode="auto">
            <a:xfrm>
              <a:off x="3048000" y="4859097"/>
              <a:ext cx="1223963" cy="287338"/>
            </a:xfrm>
            <a:prstGeom prst="rect">
              <a:avLst/>
            </a:prstGeom>
            <a:solidFill>
              <a:srgbClr val="9B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C3: Deep Sleep</a:t>
              </a:r>
            </a:p>
          </p:txBody>
        </p:sp>
        <p:sp>
          <p:nvSpPr>
            <p:cNvPr id="88105" name="Rectangle 42"/>
            <p:cNvSpPr>
              <a:spLocks noChangeArrowheads="1"/>
            </p:cNvSpPr>
            <p:nvPr/>
          </p:nvSpPr>
          <p:spPr bwMode="auto">
            <a:xfrm>
              <a:off x="215900" y="1909522"/>
              <a:ext cx="936625" cy="287338"/>
            </a:xfrm>
            <a:prstGeom prst="rect">
              <a:avLst/>
            </a:prstGeom>
            <a:solidFill>
              <a:srgbClr val="FFDBB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C0: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Working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06" name="Text Box 43"/>
            <p:cNvSpPr txBox="1">
              <a:spLocks noChangeArrowheads="1"/>
            </p:cNvSpPr>
            <p:nvPr/>
          </p:nvSpPr>
          <p:spPr bwMode="auto">
            <a:xfrm>
              <a:off x="4632325" y="4930535"/>
              <a:ext cx="6477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1.7W</a:t>
              </a:r>
            </a:p>
          </p:txBody>
        </p:sp>
        <p:sp>
          <p:nvSpPr>
            <p:cNvPr id="88107" name="Rectangle 44"/>
            <p:cNvSpPr>
              <a:spLocks noChangeArrowheads="1"/>
            </p:cNvSpPr>
            <p:nvPr/>
          </p:nvSpPr>
          <p:spPr bwMode="auto">
            <a:xfrm>
              <a:off x="4344988" y="5192472"/>
              <a:ext cx="1223962" cy="287338"/>
            </a:xfrm>
            <a:prstGeom prst="rect">
              <a:avLst/>
            </a:prstGeom>
            <a:solidFill>
              <a:srgbClr val="75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C4: Deeper Sleep</a:t>
              </a:r>
            </a:p>
          </p:txBody>
        </p:sp>
        <p:sp>
          <p:nvSpPr>
            <p:cNvPr id="88108" name="Text Box 45"/>
            <p:cNvSpPr txBox="1">
              <a:spLocks noChangeArrowheads="1"/>
            </p:cNvSpPr>
            <p:nvPr/>
          </p:nvSpPr>
          <p:spPr bwMode="auto">
            <a:xfrm>
              <a:off x="5961063" y="4947997"/>
              <a:ext cx="57626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1.3W</a:t>
              </a:r>
            </a:p>
          </p:txBody>
        </p:sp>
        <p:sp>
          <p:nvSpPr>
            <p:cNvPr id="88109" name="Rectangle 46"/>
            <p:cNvSpPr>
              <a:spLocks noChangeArrowheads="1"/>
            </p:cNvSpPr>
            <p:nvPr/>
          </p:nvSpPr>
          <p:spPr bwMode="auto">
            <a:xfrm>
              <a:off x="5640388" y="5209935"/>
              <a:ext cx="1223962" cy="360362"/>
            </a:xfrm>
            <a:prstGeom prst="rect">
              <a:avLst/>
            </a:prstGeom>
            <a:solidFill>
              <a:srgbClr val="4BBA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C5: Enh.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Deeper Sleep</a:t>
              </a:r>
            </a:p>
          </p:txBody>
        </p:sp>
        <p:sp>
          <p:nvSpPr>
            <p:cNvPr id="88110" name="Line 47"/>
            <p:cNvSpPr>
              <a:spLocks noChangeShapeType="1"/>
            </p:cNvSpPr>
            <p:nvPr/>
          </p:nvSpPr>
          <p:spPr bwMode="auto">
            <a:xfrm>
              <a:off x="503238" y="1577735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1" name="Text Box 48"/>
            <p:cNvSpPr txBox="1">
              <a:spLocks noChangeArrowheads="1"/>
            </p:cNvSpPr>
            <p:nvPr/>
          </p:nvSpPr>
          <p:spPr bwMode="auto">
            <a:xfrm>
              <a:off x="530225" y="5692535"/>
              <a:ext cx="1470025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87313" indent="-87313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Stop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execution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Stop proc. clock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but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service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snoops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latch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interrupts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12" name="Text Box 49"/>
            <p:cNvSpPr txBox="1">
              <a:spLocks noChangeArrowheads="1"/>
            </p:cNvSpPr>
            <p:nvPr/>
          </p:nvSpPr>
          <p:spPr bwMode="auto">
            <a:xfrm>
              <a:off x="3708400" y="3131897"/>
              <a:ext cx="1760538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Not designated latencies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usually &lt; 1 µs </a:t>
              </a:r>
            </a:p>
          </p:txBody>
        </p:sp>
        <p:sp>
          <p:nvSpPr>
            <p:cNvPr id="88113" name="Line 50"/>
            <p:cNvSpPr>
              <a:spLocks noChangeShapeType="1"/>
            </p:cNvSpPr>
            <p:nvPr/>
          </p:nvSpPr>
          <p:spPr bwMode="auto">
            <a:xfrm>
              <a:off x="971550" y="3982797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4" name="Text Box 53"/>
            <p:cNvSpPr txBox="1">
              <a:spLocks noChangeArrowheads="1"/>
            </p:cNvSpPr>
            <p:nvPr/>
          </p:nvSpPr>
          <p:spPr bwMode="auto">
            <a:xfrm>
              <a:off x="2535238" y="2752485"/>
              <a:ext cx="184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15" name="Text Box 54"/>
            <p:cNvSpPr txBox="1">
              <a:spLocks noChangeArrowheads="1"/>
            </p:cNvSpPr>
            <p:nvPr/>
          </p:nvSpPr>
          <p:spPr bwMode="auto">
            <a:xfrm>
              <a:off x="2447925" y="3144597"/>
              <a:ext cx="1295400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~15 </a:t>
              </a:r>
              <a:r>
                <a:rPr kumimoji="0" lang="el-G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μ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 for PLL </a:t>
              </a:r>
              <a:b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stabilization </a:t>
              </a:r>
            </a:p>
          </p:txBody>
        </p:sp>
        <p:sp>
          <p:nvSpPr>
            <p:cNvPr id="88116" name="Line 55"/>
            <p:cNvSpPr>
              <a:spLocks noChangeShapeType="1"/>
            </p:cNvSpPr>
            <p:nvPr/>
          </p:nvSpPr>
          <p:spPr bwMode="auto">
            <a:xfrm flipV="1">
              <a:off x="6213475" y="3754197"/>
              <a:ext cx="1187450" cy="12700"/>
            </a:xfrm>
            <a:prstGeom prst="line">
              <a:avLst/>
            </a:prstGeom>
            <a:noFill/>
            <a:ln w="63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7" name="Line 56"/>
            <p:cNvSpPr>
              <a:spLocks noChangeShapeType="1"/>
            </p:cNvSpPr>
            <p:nvPr/>
          </p:nvSpPr>
          <p:spPr bwMode="auto">
            <a:xfrm>
              <a:off x="6227763" y="362243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8" name="Line 57"/>
            <p:cNvSpPr>
              <a:spLocks noChangeShapeType="1"/>
            </p:cNvSpPr>
            <p:nvPr/>
          </p:nvSpPr>
          <p:spPr bwMode="auto">
            <a:xfrm>
              <a:off x="7380288" y="362243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9" name="Text Box 58"/>
            <p:cNvSpPr txBox="1">
              <a:spLocks noChangeArrowheads="1"/>
            </p:cNvSpPr>
            <p:nvPr/>
          </p:nvSpPr>
          <p:spPr bwMode="auto">
            <a:xfrm>
              <a:off x="6126163" y="3093797"/>
              <a:ext cx="1295400" cy="48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~</a:t>
              </a:r>
              <a:r>
                <a: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100-420</a:t>
              </a:r>
              <a:r>
                <a:rPr kumimoji="0" lang="hu-HU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l-GR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μ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entering/exiting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 Box 64"/>
          <p:cNvSpPr txBox="1">
            <a:spLocks noChangeArrowheads="1"/>
          </p:cNvSpPr>
          <p:nvPr/>
        </p:nvSpPr>
        <p:spPr bwMode="auto">
          <a:xfrm>
            <a:off x="121229" y="504550"/>
            <a:ext cx="8295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2: Power consumption vs. enter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+ exit latencies of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C-states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Intel's 45 nm Penryn-based Mobile processor (T9xxx) (2008) -1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4.1 </a:t>
            </a:r>
            <a:r>
              <a:rPr lang="en-US" dirty="0"/>
              <a:t>Introduction to the ACPI C-states </a:t>
            </a:r>
            <a:r>
              <a:rPr lang="en-US" dirty="0" smtClean="0"/>
              <a:t>(7)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8189253" y="1143213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[192]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5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4.1 </a:t>
            </a:r>
            <a:r>
              <a:rPr lang="en-US" dirty="0"/>
              <a:t>Introduction to the ACPI C-states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5" name="Text Box 64"/>
          <p:cNvSpPr txBox="1">
            <a:spLocks noChangeArrowheads="1"/>
          </p:cNvSpPr>
          <p:nvPr/>
        </p:nvSpPr>
        <p:spPr bwMode="auto">
          <a:xfrm>
            <a:off x="121228" y="504550"/>
            <a:ext cx="8295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2: Power consumption vs. enter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+ exit latencies of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C-states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Intel's 45 nm Penryn-based Mobile processor (T9xxx) (2008) -2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366" y="1178750"/>
            <a:ext cx="8541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Note that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C6 state has a significantly lower power consumption (0.3 W) than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the C4 state (1.7 W) </a:t>
            </a:r>
            <a:r>
              <a:rPr lang="en-US" sz="1600" dirty="0" smtClean="0">
                <a:latin typeface="+mj-lt"/>
              </a:rPr>
              <a:t>providing headroom for introducing a forerunner of the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Turbo Boost technology, called EDAT (discussed in Section 6.2).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036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63895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dirty="0" smtClean="0">
                <a:solidFill>
                  <a:srgbClr val="FFFFFF"/>
                </a:solidFill>
                <a:cs typeface="Arial" charset="0"/>
              </a:rPr>
              <a:t>6.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4.2 Overview of ACPI-compliant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C-state 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management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in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Intel’s mobile lines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6795" y="3023955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 will not be discussed.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4.2 ACPI-compliant </a:t>
            </a:r>
            <a:r>
              <a:rPr lang="en-US" dirty="0"/>
              <a:t>C-state management in Intel’s mobile </a:t>
            </a:r>
            <a:r>
              <a:rPr lang="en-US" dirty="0" smtClean="0"/>
              <a:t>lines (1)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701" y="882965"/>
            <a:ext cx="91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Principle of ACPI-compliant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C-state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management in Intel’s mobile lines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837" y="1268760"/>
            <a:ext cx="85839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OS recognizes idle periods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instruction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execution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instructs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processor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to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manage C-states through a software interface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Interrupts let exit C-states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enter the C0 operating state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This is summarized in the next Figure, along with the overview of their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implementation alternatives.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91700" y="513300"/>
            <a:ext cx="91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  <a:latin typeface="+mj-lt"/>
              </a:rPr>
              <a:t>6.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4.2 Overview of ACPI-compliant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C-state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management in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Intel’s mobile lines</a:t>
            </a:r>
          </a:p>
        </p:txBody>
      </p:sp>
    </p:spTree>
    <p:extLst>
      <p:ext uri="{BB962C8B-B14F-4D97-AF65-F5344CB8AC3E}">
        <p14:creationId xmlns:p14="http://schemas.microsoft.com/office/powerpoint/2010/main" val="1522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4.2 </a:t>
            </a:r>
            <a:r>
              <a:rPr lang="en-US" dirty="0"/>
              <a:t>ACPI-compliant C-state management in Intel’s mobile lines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32344" y="1313765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17307" y="3025444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2000" y="3023955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79005" y="3225233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796475" y="3222657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92299" y="3336180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5165" y="3346911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717" y="1848326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136" y="3998183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7488" y="3991559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5258" y="4823497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1891" y="4820939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195" y="6476606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7955" y="6476607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194" y="507347"/>
            <a:ext cx="817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Implementation alternatives of ACPI-compliant C-state management</a:t>
            </a:r>
          </a:p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Intel’s mobile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482775" y="354602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5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4.2 </a:t>
            </a:r>
            <a:r>
              <a:rPr lang="en-US" dirty="0"/>
              <a:t>ACPI-compliant C-state management in Intel’s mobile lines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576" y="508364"/>
            <a:ext cx="814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Early, SB-based implementation of ACPI-based C-state management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employed in Intel’s single- and dual-core mobile processors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012" y="1178750"/>
            <a:ext cx="922664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 Intel’s early C-state management was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based on the SB </a:t>
            </a:r>
            <a:r>
              <a:rPr lang="en-US" sz="1600" dirty="0" smtClean="0">
                <a:latin typeface="+mj-lt"/>
              </a:rPr>
              <a:t>since early idle state 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management was based on idle time counters, implemented in the SB,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indicating long inactivity of periphery units, like HD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SB-based C-state management </a:t>
            </a:r>
            <a:r>
              <a:rPr lang="en-US" sz="1600" dirty="0" smtClean="0">
                <a:latin typeface="+mj-lt"/>
              </a:rPr>
              <a:t>covered Intel’s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single- and dual core mobile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processors, </a:t>
            </a:r>
            <a:r>
              <a:rPr lang="en-US" sz="1600" dirty="0" smtClean="0">
                <a:latin typeface="+mj-lt"/>
              </a:rPr>
              <a:t>introduced between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1998 and 2008, </a:t>
            </a:r>
            <a:r>
              <a:rPr lang="en-US" sz="1600" dirty="0" smtClean="0">
                <a:latin typeface="+mj-lt"/>
              </a:rPr>
              <a:t>as summarized in the Figure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above.</a:t>
            </a:r>
          </a:p>
        </p:txBody>
      </p:sp>
    </p:spTree>
    <p:extLst>
      <p:ext uri="{BB962C8B-B14F-4D97-AF65-F5344CB8AC3E}">
        <p14:creationId xmlns:p14="http://schemas.microsoft.com/office/powerpoint/2010/main" val="6055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4.2 </a:t>
            </a:r>
            <a:r>
              <a:rPr lang="en-US" dirty="0"/>
              <a:t>ACPI-compliant C-state management in Intel’s mobile lines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2344" y="1268760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817307" y="3061852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72000" y="3060363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9005" y="3261641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96475" y="3259065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92299" y="3372588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5165" y="3383319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8717" y="1803321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136" y="4034591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7488" y="4027967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258" y="4859905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1891" y="4857347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3195" y="6511986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07955" y="6511987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1025258" y="3041081"/>
            <a:ext cx="3546742" cy="26854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577" y="505824"/>
            <a:ext cx="8677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Positioning Intel’s early, SB-based implementation of ACPI-based C-state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management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476270" y="356401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16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(4)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31840" y="4239090"/>
            <a:ext cx="2486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 =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I * </a:t>
            </a: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20010" y="1853825"/>
            <a:ext cx="1117275" cy="632675"/>
            <a:chOff x="5344935" y="1814030"/>
            <a:chExt cx="1117275" cy="632675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5612360" y="1826498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6194100" y="1814030"/>
              <a:ext cx="0" cy="63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344935" y="2435960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6192180" y="2441475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609035" y="1821188"/>
              <a:ext cx="58314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6284110" y="2772234"/>
            <a:ext cx="5850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397800" y="247868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41730" y="5319210"/>
            <a:ext cx="645029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I =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C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lang="el-GR" sz="10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Δ</a:t>
            </a:r>
            <a:r>
              <a:rPr lang="en-US" sz="1600" dirty="0" smtClean="0">
                <a:solidFill>
                  <a:srgbClr val="000000"/>
                </a:solidFill>
              </a:rPr>
              <a:t>T  =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</a:rPr>
              <a:t>dyn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*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V</a:t>
            </a:r>
            <a:r>
              <a:rPr lang="en-US" sz="1600" baseline="-25000" dirty="0" smtClean="0">
                <a:solidFill>
                  <a:srgbClr val="000000"/>
                </a:solidFill>
                <a:latin typeface="Verdana"/>
              </a:rPr>
              <a:t>cc</a:t>
            </a:r>
            <a:r>
              <a:rPr lang="en-US" sz="1600" baseline="30000" dirty="0" smtClean="0">
                <a:solidFill>
                  <a:srgbClr val="000000"/>
                </a:solidFill>
                <a:latin typeface="Verdana"/>
              </a:rPr>
              <a:t>2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/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(1/2 * 1/f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= 2 * C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V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f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55989" y="4575311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 = ½ * 1/f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endParaRPr kumimoji="0" lang="en-US" sz="1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5887" y="504187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calculation of the Dynamic power consumption (</a:t>
            </a:r>
            <a:r>
              <a:rPr lang="en-US" sz="16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baseline="-250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)</a:t>
            </a:r>
            <a:r>
              <a:rPr lang="en-US" sz="1600" baseline="-25000" dirty="0">
                <a:solidFill>
                  <a:srgbClr val="FF3F3F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-3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6505" y="885201"/>
            <a:ext cx="7061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model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active transistors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die by the following circuit: 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266980" y="2475755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877142" y="2486074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623574" y="3248980"/>
            <a:ext cx="5648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Model of the active transistors of a processor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4558" y="2933945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6505" y="3654025"/>
            <a:ext cx="929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loading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capacitor C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charge Q will be accumulated and then discharged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over the resistor R during the halve clock period: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6505" y="4965734"/>
            <a:ext cx="3520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is: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440080" y="6023781"/>
            <a:ext cx="3852000" cy="50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41730" y="5836970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= const.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07981" y="6068786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556665" y="1546179"/>
            <a:ext cx="3170929" cy="1398571"/>
            <a:chOff x="1961710" y="1628800"/>
            <a:chExt cx="3170929" cy="1398571"/>
          </a:xfrm>
        </p:grpSpPr>
        <p:sp>
          <p:nvSpPr>
            <p:cNvPr id="4" name="Rectangle 3"/>
            <p:cNvSpPr/>
            <p:nvPr/>
          </p:nvSpPr>
          <p:spPr bwMode="auto">
            <a:xfrm>
              <a:off x="4362843" y="2010326"/>
              <a:ext cx="144000" cy="68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endCxn id="4" idx="0"/>
            </p:cNvCxnSpPr>
            <p:nvPr/>
          </p:nvCxnSpPr>
          <p:spPr bwMode="auto">
            <a:xfrm>
              <a:off x="4434843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430073" y="26981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644808" y="234461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42763" y="241758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77521" y="169529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777778" y="241537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247608" y="1695291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247608" y="3000436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47608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247608" y="26854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961710" y="213198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sz="16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7698" y="2190346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6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7868" y="2190346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4963327" y="2133066"/>
              <a:ext cx="0" cy="52468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4947908" y="2199558"/>
              <a:ext cx="18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681790" y="1628800"/>
              <a:ext cx="684000" cy="14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91729" y="1673805"/>
              <a:ext cx="666000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447140" y="1178750"/>
            <a:ext cx="44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907280" y="2057095"/>
            <a:ext cx="0" cy="5246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909700" y="2126091"/>
            <a:ext cx="65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747633" y="6336407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260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9" grpId="0"/>
      <p:bldP spid="50" grpId="0"/>
      <p:bldP spid="60" grpId="0"/>
      <p:bldP spid="61" grpId="0"/>
      <p:bldP spid="63" grpId="0" animBg="1"/>
      <p:bldP spid="64" grpId="0"/>
      <p:bldP spid="6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4.2 </a:t>
            </a:r>
            <a:r>
              <a:rPr lang="en-US" dirty="0"/>
              <a:t>ACPI-compliant C-state management in Intel’s mobile lines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576" y="508364"/>
            <a:ext cx="927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Advanced, PCU-based implementation of ACPI-based C-state management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employed in Intel’s multithreaded multicore 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954" y="1133745"/>
            <a:ext cx="909162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Next, along with their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2. generation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Nahalem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-based client lines </a:t>
            </a:r>
            <a:r>
              <a:rPr lang="en-US" sz="1600" dirty="0" smtClean="0">
                <a:latin typeface="+mj-lt"/>
              </a:rPr>
              <a:t>(called Lynnfield)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Intel moved C-state management control to the processor, since the Nehalem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line introduced a powerful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dedicated microcontroller </a:t>
            </a:r>
            <a:r>
              <a:rPr lang="en-US" sz="1600" dirty="0" smtClean="0">
                <a:latin typeface="+mj-lt"/>
              </a:rPr>
              <a:t>with the performance of a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486 processor, called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Power Control Unit (PCU).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PCU-based C-state management covers Intel’s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multithreaded multicore lines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up to now, as seen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38614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4.2 </a:t>
            </a:r>
            <a:r>
              <a:rPr lang="en-US" dirty="0"/>
              <a:t>ACPI-compliant C-state management in Intel’s mobile lines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0577" y="505824"/>
            <a:ext cx="841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Positioning Intel’s PCU-based implementation of ACPI-based C-state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management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2344" y="1268760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817307" y="3061852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72000" y="3060363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9005" y="3261641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96475" y="3259065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92299" y="3372588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5165" y="3383319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8717" y="1803321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136" y="4034591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7488" y="4027967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258" y="4859905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1891" y="4857347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3195" y="6489340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07955" y="6489341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4932936" y="3041081"/>
            <a:ext cx="3385649" cy="26854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81990" y="358140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4.2 </a:t>
            </a:r>
            <a:r>
              <a:rPr lang="en-US" dirty="0"/>
              <a:t>ACPI-compliant C-state management in Intel’s mobile lines </a:t>
            </a:r>
            <a:r>
              <a:rPr lang="en-US" dirty="0" smtClean="0"/>
              <a:t>(7)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576" y="508364"/>
            <a:ext cx="814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Implementation alternatives of ACPI-based C-state management -5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888" y="908720"/>
            <a:ext cx="902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From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both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evolution phases of implementing C-state management in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Intel’s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mobile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line, subsequently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we will discuss only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more advanced PCU 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Power Control Unit)-based implementation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.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24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18890"/>
            <a:ext cx="729509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4.3</a:t>
            </a: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</a:t>
            </a: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CU-based 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C-state </a:t>
            </a:r>
            <a:r>
              <a:rPr kumimoji="0" lang="hu-HU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management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Intel’s multithreaded multicore mobile lines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0299" y="2984394"/>
            <a:ext cx="2941831" cy="88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 will not be discussed.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32344" y="1221219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17307" y="3014311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2000" y="3012822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79005" y="3214100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796475" y="3211524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93101" y="3325047"/>
            <a:ext cx="307648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5165" y="3335778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717" y="1755780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136" y="4018587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7488" y="4011963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0522" y="4843901"/>
            <a:ext cx="340830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 lines (2008)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1891" y="4841343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195" y="6426557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7955" y="6426558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750" y="508088"/>
            <a:ext cx="8631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4.3 PCU-based C-state management in Intel's multithreaded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mobile lines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4930377" y="3260607"/>
            <a:ext cx="3408305" cy="230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6460" y="5781627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5.3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3768" y="5770251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5.4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31265" y="3519010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120096" y="504386"/>
            <a:ext cx="80241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PCU-based C-state management in Intel's multithreaded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lines -2</a:t>
            </a:r>
            <a:endParaRPr kumimoji="0" lang="hu-HU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821" y="1133745"/>
            <a:ext cx="9040808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(Power Control Units)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accomplish power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(i.e. P-state management, C-state management, the Turbo Boost technology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along with integrating memory controllers onto the processor die first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Nehalem line in 2008.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Subsequently,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mobiles with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C-state management arouse along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2. generation Nehalem (Lynnfield) line of processors in 2009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(Note here that the first generation Nehalem family was server oriented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did not cover mobile models, whereas both generations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multithreading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the Core 2 family).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128" t="17371" r="21182" b="6370"/>
          <a:stretch/>
        </p:blipFill>
        <p:spPr>
          <a:xfrm>
            <a:off x="3818330" y="697771"/>
            <a:ext cx="5068094" cy="5922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820" y="508092"/>
            <a:ext cx="4760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2. gen Nehalem (Lynnfield)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two-chip mobile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i7-900M (2009)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8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138" t="16708" r="13940" b="5565"/>
          <a:stretch/>
        </p:blipFill>
        <p:spPr>
          <a:xfrm>
            <a:off x="3273295" y="1074187"/>
            <a:ext cx="5844210" cy="5685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819" y="508092"/>
            <a:ext cx="8995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single-chip mobile platform Intel's i7-6xxxU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(2015)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4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735" y="506276"/>
            <a:ext cx="821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enhancements of the Nehalem-based multithreaded multi-core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lines aiming at power management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88" y="1133745"/>
            <a:ext cx="8532336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Verdana"/>
              </a:rPr>
              <a:t>c) </a:t>
            </a:r>
            <a:r>
              <a:rPr lang="en-US" sz="1600" dirty="0">
                <a:latin typeface="Verdana"/>
              </a:rPr>
              <a:t>Utilizing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gating </a:t>
            </a:r>
            <a:r>
              <a:rPr lang="en-US" sz="1600" dirty="0">
                <a:latin typeface="Verdana"/>
              </a:rPr>
              <a:t>to switch off idle cores individually</a:t>
            </a:r>
          </a:p>
          <a:p>
            <a:r>
              <a:rPr lang="en-US" sz="1600" dirty="0" smtClean="0">
                <a:latin typeface="Verdana"/>
              </a:rPr>
              <a:t>    The </a:t>
            </a:r>
            <a:r>
              <a:rPr lang="en-US" sz="1600" dirty="0">
                <a:latin typeface="Verdana"/>
              </a:rPr>
              <a:t>subsequent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Haswell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and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lines </a:t>
            </a:r>
            <a:r>
              <a:rPr lang="en-US" sz="1600" dirty="0">
                <a:latin typeface="Verdana"/>
              </a:rPr>
              <a:t>introduced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integrated voltage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regulators</a:t>
            </a:r>
            <a:r>
              <a:rPr lang="en-US" sz="1600" dirty="0">
                <a:latin typeface="Verdana"/>
              </a:rPr>
              <a:t>, these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replaced power gating</a:t>
            </a:r>
            <a:r>
              <a:rPr lang="en-US" sz="1600" dirty="0">
                <a:latin typeface="Verdana"/>
              </a:rPr>
              <a:t>, but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after integrated power gating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was omitted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due to additional dissipation 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Skylake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line</a:t>
            </a:r>
            <a:r>
              <a:rPr lang="en-US" sz="1600" dirty="0">
                <a:latin typeface="Verdana"/>
              </a:rPr>
              <a:t>, Intel made </a:t>
            </a:r>
            <a:r>
              <a:rPr lang="en-US" sz="1600" dirty="0" smtClean="0">
                <a:latin typeface="Verdana"/>
              </a:rPr>
              <a:t>use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</a:t>
            </a:r>
            <a:r>
              <a:rPr lang="en-US" sz="1600" dirty="0">
                <a:latin typeface="Verdana"/>
              </a:rPr>
              <a:t>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gating anew </a:t>
            </a:r>
            <a:r>
              <a:rPr lang="en-US" sz="1600" dirty="0" smtClean="0">
                <a:latin typeface="Verdana"/>
              </a:rPr>
              <a:t>to </a:t>
            </a:r>
            <a:r>
              <a:rPr lang="en-US" sz="1600" dirty="0">
                <a:latin typeface="Verdana"/>
              </a:rPr>
              <a:t>switch off idle cores</a:t>
            </a:r>
            <a:r>
              <a:rPr lang="en-US" sz="1600" dirty="0" smtClean="0">
                <a:latin typeface="Verdana"/>
              </a:rPr>
              <a:t>.</a:t>
            </a:r>
          </a:p>
          <a:p>
            <a:pPr lvl="0">
              <a:defRPr/>
            </a:pPr>
            <a:r>
              <a:rPr lang="en-US" sz="1600" dirty="0" smtClean="0">
                <a:latin typeface="Verdana"/>
              </a:rPr>
              <a:t>b) Introducing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on-die Power Control Units (PCUs)</a:t>
            </a:r>
            <a:r>
              <a:rPr lang="en-US" sz="1600" dirty="0">
                <a:latin typeface="Verdana"/>
              </a:rPr>
              <a:t>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  (implemented actually as dedicated 32-bit microprocessors</a:t>
            </a:r>
            <a:r>
              <a:rPr lang="en-US" sz="1600" dirty="0" smtClean="0">
                <a:latin typeface="Verdana"/>
              </a:rPr>
              <a:t>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latin typeface="Verdana"/>
              </a:rPr>
              <a:t>c) Introducing the Turbo Boost technology.</a:t>
            </a:r>
            <a:endParaRPr lang="en-US" sz="1600" dirty="0">
              <a:latin typeface="Verdana"/>
            </a:endParaRPr>
          </a:p>
          <a:p>
            <a:r>
              <a:rPr lang="en-US" sz="1600" dirty="0" smtClean="0">
                <a:latin typeface="Verdana"/>
              </a:rPr>
              <a:t>d) Implementing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management for the introduced L3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cache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1371404" y="2032135"/>
            <a:ext cx="6264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rot="5400000" flipH="1">
            <a:off x="4141692" y="1906145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rot="-5400000" flipH="1" flipV="1">
            <a:off x="1255972" y="2117678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 rot="-5400000" flipH="1" flipV="1">
            <a:off x="7548229" y="212859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583934" y="2348106"/>
            <a:ext cx="253627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e) The PCU performs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needed control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operations to accomplish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transition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the target core 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C-state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-37370" y="1334723"/>
            <a:ext cx="931216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Main tasks of PCU-directed C-state management in Intel's multi-core multi-threaded mobile lines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(from the mobile 2. gen. Nehalem (Lynnfield)-based lines (2009) 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737786" y="2353398"/>
            <a:ext cx="243141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c) OSPM communicates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target C-state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thread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 the processor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via a software interface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rot="-5400000" flipH="1" flipV="1">
            <a:off x="4907200" y="2126649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863061" y="3911426"/>
            <a:ext cx="275428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b) Decision for the new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C-state of the thread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by the OSPM, based on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length of thread idleness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C-state history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rot="-5400000" flipH="1">
            <a:off x="2362872" y="2933059"/>
            <a:ext cx="1764000" cy="5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4962493" y="222870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3203949" y="373054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1311694" y="217339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7606332" y="217816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86651" y="2338031"/>
            <a:ext cx="260039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a) Recognizing the length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thread idleness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time windows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by the OSPM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911949" y="3882645"/>
            <a:ext cx="3252336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The PCU coordinates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thread C-states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for multithreaded cores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core C-states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multicores if cores use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common resources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(e.g. 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or L3)</a:t>
            </a: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rot="-5400000" flipH="1" flipV="1">
            <a:off x="5618110" y="2918180"/>
            <a:ext cx="176400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6464392" y="380937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0416" y="506019"/>
            <a:ext cx="8205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Main tasks of PCU-directed C-state management in Intel's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multi-core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multi-threaded mobile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lines -Overview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Significance of power management in processors 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9167" y="1204878"/>
            <a:ext cx="889820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(Thermal Design Power)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a processor (package)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specified in datasheets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usually in W.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It can be interpreted as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power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consumed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the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while running realistic, power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intensive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applications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We note that realistic,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power intensive applications should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be mixed up with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specific applications written to draw maximum power, </a:t>
            </a:r>
            <a:r>
              <a:rPr lang="en-US" sz="1600" dirty="0" smtClean="0">
                <a:latin typeface="Verdana"/>
              </a:rPr>
              <a:t>called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power viruses</a:t>
            </a:r>
            <a:r>
              <a:rPr lang="en-US" sz="1600" dirty="0" smtClean="0"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serves as an indication to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allocated to a processor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at the same time it is 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thermal 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platform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should guarantee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chip, more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precisely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junction temperature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the transistors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on the die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does not exceed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given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90 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the processor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dissipates TDP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Watts.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577" y="507060"/>
            <a:ext cx="8341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Characterizing the power consumption of processors by the TDP value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(Thermal Design Power)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7465" y="639933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863" y="6399330"/>
            <a:ext cx="256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TDP: </a:t>
            </a:r>
            <a:r>
              <a:rPr lang="en-US" sz="1600" dirty="0" err="1" smtClean="0">
                <a:latin typeface="+mj-lt"/>
              </a:rPr>
              <a:t>Tervezési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hőérték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72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656" y="1192551"/>
            <a:ext cx="8123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OSPM recognizes the length of thread idleness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each thread in a loop,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below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195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7676" y="1763815"/>
            <a:ext cx="6956618" cy="3562623"/>
            <a:chOff x="667676" y="1049135"/>
            <a:chExt cx="6956618" cy="35626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38756"/>
            <a:stretch/>
          </p:blipFill>
          <p:spPr>
            <a:xfrm>
              <a:off x="667676" y="1049135"/>
              <a:ext cx="6956618" cy="2913265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5738192" y="3505200"/>
              <a:ext cx="1515988" cy="39386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61522" b="25106"/>
            <a:stretch/>
          </p:blipFill>
          <p:spPr>
            <a:xfrm>
              <a:off x="667676" y="3975652"/>
              <a:ext cx="6956618" cy="636106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0164" y="505088"/>
            <a:ext cx="895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a/b) Recognizing the length of thread idleness and determine the next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C-state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007" y="5454225"/>
            <a:ext cx="786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above program segment shows only C1 – C3 states, higher states 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managed basically in the same way.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5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046" y="504340"/>
            <a:ext cx="88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c) OSPM communicates the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target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C-state of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thread to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processor 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via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 software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interface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367860" y="1178750"/>
            <a:ext cx="88181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has basically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software interfaces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communicate the target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C-state of the thread to the processor.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primary interface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introduced along with the Core and Core 2 families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is given by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5930" y="2334889"/>
            <a:ext cx="6891054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MWAIT(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[x denotes here the C-state level]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EAX and ECX MSRs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(Machine Specific Registers),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692" y="2976023"/>
            <a:ext cx="2316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4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756386"/>
              </p:ext>
            </p:extLst>
          </p:nvPr>
        </p:nvGraphicFramePr>
        <p:xfrm>
          <a:off x="190500" y="1238676"/>
          <a:ext cx="8764314" cy="2588260"/>
        </p:xfrm>
        <a:graphic>
          <a:graphicData uri="http://schemas.openxmlformats.org/drawingml/2006/table">
            <a:tbl>
              <a:tblPr/>
              <a:tblGrid>
                <a:gridCol w="1217886">
                  <a:extLst>
                    <a:ext uri="{9D8B030D-6E8A-4147-A177-3AD203B41FA5}">
                      <a16:colId xmlns:a16="http://schemas.microsoft.com/office/drawing/2014/main" val="838354147"/>
                    </a:ext>
                  </a:extLst>
                </a:gridCol>
                <a:gridCol w="7546428">
                  <a:extLst>
                    <a:ext uri="{9D8B030D-6E8A-4147-A177-3AD203B41FA5}">
                      <a16:colId xmlns:a16="http://schemas.microsoft.com/office/drawing/2014/main" val="4069139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Bits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882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3:0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Sub C-state within a C-state, indicated by bits [7:4]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890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7:4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Target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C-state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Value of 0 means C1; </a:t>
                      </a:r>
                      <a:endParaRPr lang="en-US" sz="1600" dirty="0" smtClean="0">
                        <a:effectLst/>
                        <a:latin typeface="+mj-lt"/>
                      </a:endParaRP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</a:rPr>
                        <a:t> Value of 1 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means C2 and so on </a:t>
                      </a:r>
                      <a:endParaRPr lang="en-US" sz="1600" dirty="0" smtClean="0">
                        <a:effectLst/>
                        <a:latin typeface="+mj-lt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</a:rPr>
                        <a:t> Value 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of 01111B means </a:t>
                      </a:r>
                      <a:r>
                        <a:rPr lang="en-US" sz="1600" dirty="0" smtClean="0">
                          <a:effectLst/>
                          <a:latin typeface="+mj-lt"/>
                        </a:rPr>
                        <a:t>C0</a:t>
                      </a:r>
                    </a:p>
                    <a:p>
                      <a:pPr algn="l"/>
                      <a:r>
                        <a:rPr lang="en-US" sz="160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Note: Target C states for MWAIT extensions are processor-specific </a:t>
                      </a:r>
                      <a:endParaRPr lang="en-US" sz="1600" dirty="0" smtClean="0">
                        <a:effectLst/>
                        <a:latin typeface="+mj-lt"/>
                      </a:endParaRPr>
                    </a:p>
                    <a:p>
                      <a:pPr algn="l"/>
                      <a:r>
                        <a:rPr lang="en-US" sz="1600" dirty="0" smtClean="0">
                          <a:effectLst/>
                          <a:latin typeface="+mj-lt"/>
                        </a:rPr>
                        <a:t>            C-states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, not ACPI C-states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255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31: 8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Reserved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054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01770" y="4035551"/>
            <a:ext cx="4327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Table: MWAIT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Hints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MSR register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(EAX)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165" y="505004"/>
            <a:ext cx="689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MWAIT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Hints and MWAIT Extension MSR registers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[196]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938552"/>
              </p:ext>
            </p:extLst>
          </p:nvPr>
        </p:nvGraphicFramePr>
        <p:xfrm>
          <a:off x="190500" y="4731510"/>
          <a:ext cx="8764314" cy="1127760"/>
        </p:xfrm>
        <a:graphic>
          <a:graphicData uri="http://schemas.openxmlformats.org/drawingml/2006/table">
            <a:tbl>
              <a:tblPr/>
              <a:tblGrid>
                <a:gridCol w="1238907">
                  <a:extLst>
                    <a:ext uri="{9D8B030D-6E8A-4147-A177-3AD203B41FA5}">
                      <a16:colId xmlns:a16="http://schemas.microsoft.com/office/drawing/2014/main" val="1385064900"/>
                    </a:ext>
                  </a:extLst>
                </a:gridCol>
                <a:gridCol w="7525407">
                  <a:extLst>
                    <a:ext uri="{9D8B030D-6E8A-4147-A177-3AD203B41FA5}">
                      <a16:colId xmlns:a16="http://schemas.microsoft.com/office/drawing/2014/main" val="39410539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Bits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58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Treat interrupts as break events even if masked (e.g., even if EFLAGS.IF=0). May be set only if CPUID.05H:ECX[bit 1] = 1.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00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j-lt"/>
                        </a:rPr>
                        <a:t>31: 1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Reserved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7936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75336" y="5970766"/>
            <a:ext cx="4806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Table: MWAIT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Extension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MSR register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(ECX)</a:t>
            </a:r>
          </a:p>
        </p:txBody>
      </p:sp>
    </p:spTree>
    <p:extLst>
      <p:ext uri="{BB962C8B-B14F-4D97-AF65-F5344CB8AC3E}">
        <p14:creationId xmlns:p14="http://schemas.microsoft.com/office/powerpoint/2010/main" val="315076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/>
              <a:t>PCU-based C-state management in Intel's mobile lines </a:t>
            </a:r>
            <a:r>
              <a:rPr lang="hu-HU" dirty="0"/>
              <a:t>(</a:t>
            </a:r>
            <a:r>
              <a:rPr lang="hu-HU" dirty="0" smtClean="0"/>
              <a:t>1</a:t>
            </a:r>
            <a:r>
              <a:rPr lang="en-US" dirty="0" smtClean="0"/>
              <a:t>0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046" y="504340"/>
            <a:ext cx="88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OSPM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communicates the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target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C-state of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thread to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processor 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via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 software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interface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161" y="1178750"/>
            <a:ext cx="91348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may also use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secondary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 fact ACPI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issuing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LVL-x I/O read instructions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Processor Control Block registers of the SB,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called Level x registers, but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instructions will not be executed in the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converted to MWAIT(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9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760" y="504471"/>
            <a:ext cx="92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initiating C-state transitions by the OS Power Manager (OSPM)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609" y="888310"/>
            <a:ext cx="890218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OSPM scheduler recognizes when no work is to do for the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evaluates the rate of idle time 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time windows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 e.g. 100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initiates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 transition to a target C-state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 actual and prior utilization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the time window,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sending MWAIT(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 to the processor.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following example will illustrate this.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6315" y="6015771"/>
            <a:ext cx="6170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Initiating C-state transitions by the OSPM 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197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6585" y="6465821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interrupt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2356" y="2455730"/>
            <a:ext cx="8305109" cy="3439944"/>
            <a:chOff x="452356" y="2455730"/>
            <a:chExt cx="8305109" cy="3439944"/>
          </a:xfrm>
        </p:grpSpPr>
        <p:grpSp>
          <p:nvGrpSpPr>
            <p:cNvPr id="7" name="Group 6"/>
            <p:cNvGrpSpPr/>
            <p:nvPr/>
          </p:nvGrpSpPr>
          <p:grpSpPr>
            <a:xfrm>
              <a:off x="786037" y="3000436"/>
              <a:ext cx="7971428" cy="2895238"/>
              <a:chOff x="586286" y="1234406"/>
              <a:chExt cx="7971428" cy="289523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6286" y="1234406"/>
                <a:ext cx="7971428" cy="2895238"/>
              </a:xfrm>
              <a:prstGeom prst="rect">
                <a:avLst/>
              </a:prstGeom>
            </p:spPr>
          </p:pic>
          <p:sp>
            <p:nvSpPr>
              <p:cNvPr id="9" name="Rounded Rectangle 8"/>
              <p:cNvSpPr/>
              <p:nvPr/>
            </p:nvSpPr>
            <p:spPr bwMode="auto">
              <a:xfrm>
                <a:off x="2640168" y="1412033"/>
                <a:ext cx="619326" cy="180391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2478441" y="1341594"/>
                <a:ext cx="837039" cy="18030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LVL_2</a:t>
                </a: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730438" y="248500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0365" y="249226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(C2)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95490" y="249226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(C2)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76247" y="2492263"/>
              <a:ext cx="9348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23674" y="248500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678192" y="3117785"/>
              <a:ext cx="837039" cy="250830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2356" y="2455730"/>
              <a:ext cx="188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Instructions to enter C 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0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2077" y="1178750"/>
            <a:ext cx="871745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monitors individual threads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requests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thread C-states.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threads that are running on the same core, share basic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per core resources,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L1 and L2 caches.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Therefore, for managing Core C-states the states of all threads running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need to be taken into consideration, in other words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of the threads running on the same core need to be coordinated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419" y="3411273"/>
            <a:ext cx="2903403" cy="26064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07" y="6205988"/>
            <a:ext cx="8329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Coordination of C-states of the threads running on the same core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00777" y="3355923"/>
            <a:ext cx="3010045" cy="148807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4625" y="1078623"/>
            <a:ext cx="8969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122530" y="506398"/>
            <a:ext cx="907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The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PCU coordinates thread C-states for multithreaded cores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core C-states in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multicores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if cores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use common resources (e.g.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or L3)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333" y="908720"/>
            <a:ext cx="8319265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coordination of thread C-states result in core C-state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 rule for coordinating thread C-states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as follows: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numbered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 running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core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determines the core's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C-state.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E.g. if Thread 0 requests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 while Thread 1 the C3 state, this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a core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 state.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that takes over the coordination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thread C-states resulting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C-states.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166" y="508087"/>
            <a:ext cx="702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of thread C-states resulting in core C-states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13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170" y="508087"/>
            <a:ext cx="704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of core C-states resulting in package C-states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742" y="5705780"/>
            <a:ext cx="805380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ackage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 is determined by the lowest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numbered core state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if core 0 requests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 while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requests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resulting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package state will be the C1 package state, as indicated in the next Table.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304" y="5175339"/>
            <a:ext cx="8920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 rule for the coordination of core C-states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is as follows: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299" y="1864962"/>
            <a:ext cx="2903403" cy="2606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588" y="888640"/>
            <a:ext cx="92004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 further need for coordinating the C-states of all cores within a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if there are common resources for all cores, like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the L3 cache.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 of the coordination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C-state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processor, as indicated below.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917" y="4763215"/>
            <a:ext cx="7822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Coordination of core C-states resulting in a package C-state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933700" y="2349500"/>
            <a:ext cx="3136900" cy="212194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14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583"/>
          <a:stretch/>
        </p:blipFill>
        <p:spPr>
          <a:xfrm>
            <a:off x="143428" y="1365162"/>
            <a:ext cx="8857143" cy="3951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591" y="506963"/>
            <a:ext cx="835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Coordination of core C-states resulting in 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Haswell-based dual-core mobile processors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181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3335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991" y="5486398"/>
            <a:ext cx="861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 package C-state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determined by the C-state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less idle core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 smtClean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15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4.3</a:t>
            </a:r>
            <a:r>
              <a:rPr lang="hu-HU" dirty="0" smtClean="0"/>
              <a:t> </a:t>
            </a:r>
            <a:r>
              <a:rPr lang="en-US" dirty="0"/>
              <a:t>PCU-based C-state management in Intel's mobile lines </a:t>
            </a:r>
            <a:r>
              <a:rPr lang="hu-HU" dirty="0" smtClean="0"/>
              <a:t>(</a:t>
            </a:r>
            <a:r>
              <a:rPr lang="en-US" dirty="0" smtClean="0"/>
              <a:t>16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125" y="505088"/>
            <a:ext cx="898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e) The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PCU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performs the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needed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control operations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accomplish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the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transition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 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target core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package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C-state</a:t>
            </a:r>
            <a:endParaRPr kumimoji="0" lang="hu-HU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39" y="1668147"/>
            <a:ext cx="7163341" cy="3288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591" y="1178750"/>
            <a:ext cx="6281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e1) Entering and exit requested Core C-states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0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2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390574</TotalTime>
  <Words>28945</Words>
  <Application>Microsoft Office PowerPoint</Application>
  <PresentationFormat>On-screen Show (4:3)</PresentationFormat>
  <Paragraphs>4444</Paragraphs>
  <Slides>293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293</vt:i4>
      </vt:variant>
    </vt:vector>
  </HeadingPairs>
  <TitlesOfParts>
    <vt:vector size="320" baseType="lpstr">
      <vt:lpstr>Arial Unicode MS</vt:lpstr>
      <vt:lpstr>Arial</vt:lpstr>
      <vt:lpstr>Arial Black</vt:lpstr>
      <vt:lpstr>Arial Rounded MT Bold</vt:lpstr>
      <vt:lpstr>Calibri</vt:lpstr>
      <vt:lpstr>Cambria</vt:lpstr>
      <vt:lpstr>Cambria Math</vt:lpstr>
      <vt:lpstr>Symbol</vt:lpstr>
      <vt:lpstr>Times New Roman</vt:lpstr>
      <vt:lpstr>Verdana</vt:lpstr>
      <vt:lpstr>Wingdings</vt:lpstr>
      <vt:lpstr>3_Default Design</vt:lpstr>
      <vt:lpstr>1_Default Design</vt:lpstr>
      <vt:lpstr>31_Default Design</vt:lpstr>
      <vt:lpstr>14_Default Design</vt:lpstr>
      <vt:lpstr>13_Default Design</vt:lpstr>
      <vt:lpstr>10_Default Design</vt:lpstr>
      <vt:lpstr>17_Default Design</vt:lpstr>
      <vt:lpstr>12_Default Design</vt:lpstr>
      <vt:lpstr>4_Default Design</vt:lpstr>
      <vt:lpstr>2_Default Design</vt:lpstr>
      <vt:lpstr>7_Default Design</vt:lpstr>
      <vt:lpstr>5_Default Design</vt:lpstr>
      <vt:lpstr>6_Default Design</vt:lpstr>
      <vt:lpstr>8_Default Design</vt:lpstr>
      <vt:lpstr>9_Default Design</vt:lpstr>
      <vt:lpstr>Microsoft Drawing</vt:lpstr>
      <vt:lpstr>PowerPoint Presentation</vt:lpstr>
      <vt:lpstr>PowerPoint Presentation</vt:lpstr>
      <vt:lpstr>PowerPoint Presentation</vt:lpstr>
      <vt:lpstr>6.1 Significance of power management in processors (1)</vt:lpstr>
      <vt:lpstr>6.1 Significance of power management in processors (1b)</vt:lpstr>
      <vt:lpstr>6.1 Significance of power management in processors (2)</vt:lpstr>
      <vt:lpstr>6.1 Significance of power management in processors (3)</vt:lpstr>
      <vt:lpstr>6.1 Significance of power management in processors (4)</vt:lpstr>
      <vt:lpstr>6.1 Significance of power management in processors (5)</vt:lpstr>
      <vt:lpstr>6.1 Significance of power management in processors (5b)</vt:lpstr>
      <vt:lpstr>6.1 Significance of power management in processors (6)</vt:lpstr>
      <vt:lpstr>6.1 Significance of power management in processors (7)</vt:lpstr>
      <vt:lpstr>6.1 Significance of power management in processors (8)</vt:lpstr>
      <vt:lpstr>6.1 Significance of power management in processors (9)</vt:lpstr>
      <vt:lpstr>6.1 Significance of power management in processors (10)</vt:lpstr>
      <vt:lpstr>6.1 Significance of power management in processors (11)</vt:lpstr>
      <vt:lpstr>6.1 Significance of power management in processors (12)</vt:lpstr>
      <vt:lpstr>6.1 Significance of power management in processors (13)</vt:lpstr>
      <vt:lpstr>6.1 Significance of power management in processors (14)</vt:lpstr>
      <vt:lpstr>6.1 Significance of power management in processors (15)</vt:lpstr>
      <vt:lpstr>6.1 Significance of power management in processors (16)</vt:lpstr>
      <vt:lpstr>6.1 Significance of power management in processors (17)</vt:lpstr>
      <vt:lpstr>6.1 Significance of power management in processors (18)</vt:lpstr>
      <vt:lpstr>6.1 Significance of power management in processors (19)</vt:lpstr>
      <vt:lpstr>6.1 Significance of power management in processors (20)</vt:lpstr>
      <vt:lpstr>6.1 Significance of power management in processors (21)</vt:lpstr>
      <vt:lpstr>6.1 Significance of power management in processors (22)</vt:lpstr>
      <vt:lpstr>6.1 Significance of power management in processors (23)</vt:lpstr>
      <vt:lpstr>6.1 Significance of power management in processors (24)</vt:lpstr>
      <vt:lpstr>PowerPoint Presentation</vt:lpstr>
      <vt:lpstr>PowerPoint Presentation</vt:lpstr>
      <vt:lpstr>6.2.1 Clock gating (1)</vt:lpstr>
      <vt:lpstr>6.2.1 Clock gating (2)</vt:lpstr>
      <vt:lpstr>6.2.1 Clock gating (3)</vt:lpstr>
      <vt:lpstr>6.2.1 Clock gating (4)</vt:lpstr>
      <vt:lpstr>PowerPoint Presentation</vt:lpstr>
      <vt:lpstr>6.2.2 Power gating (1)</vt:lpstr>
      <vt:lpstr>6.2.2 Power gating (2)</vt:lpstr>
      <vt:lpstr>6.2.2 Power gating (3)</vt:lpstr>
      <vt:lpstr>6.2.2 Power gating (4)</vt:lpstr>
      <vt:lpstr>6.2.2 Power gating (5)</vt:lpstr>
      <vt:lpstr>6.2.2 Power gating (6)</vt:lpstr>
      <vt:lpstr>6.2.2 Power gating (7)</vt:lpstr>
      <vt:lpstr>6.2.2 Power gating (8)</vt:lpstr>
      <vt:lpstr>6.2.2 Power gating (9)</vt:lpstr>
      <vt:lpstr>6.2.2 Power gating (10)</vt:lpstr>
      <vt:lpstr>6.2.2 Power gating (11)</vt:lpstr>
      <vt:lpstr>6.2.2 Power gating (12)</vt:lpstr>
      <vt:lpstr>6.2.2 Power gating (13)</vt:lpstr>
      <vt:lpstr>6.2.2 Power gating (14)</vt:lpstr>
      <vt:lpstr>6.2.2 Power gating (15)</vt:lpstr>
      <vt:lpstr>PowerPoint Presentation</vt:lpstr>
      <vt:lpstr>6.3 Power management at the platform level – Overview (1)</vt:lpstr>
      <vt:lpstr>6.3 Power management at the platform level – Overview (2)</vt:lpstr>
      <vt:lpstr>6.3 Power management at the platform level – Overview (3)</vt:lpstr>
      <vt:lpstr>6.3 Power management at the platform level – Overview (4)</vt:lpstr>
      <vt:lpstr>6.3 Power management at the platform level – Overview (5)</vt:lpstr>
      <vt:lpstr>6.3 Power management at the platform level – Overview (6)</vt:lpstr>
      <vt:lpstr>6.3 Power management at the platform level – Overview (7)</vt:lpstr>
      <vt:lpstr>6.3 Power management at the platform level – Overview (8)</vt:lpstr>
      <vt:lpstr>6.3 Power management at the platform level – Overview (9)</vt:lpstr>
      <vt:lpstr>6.3 Power management at the platform level – Overview (10)</vt:lpstr>
      <vt:lpstr>PowerPoint Presentation</vt:lpstr>
      <vt:lpstr>6.4 Reducing power consumption of idle CPU cores (1)</vt:lpstr>
      <vt:lpstr>6.4 Reducing power consumption of idle CPU cores (2)</vt:lpstr>
      <vt:lpstr>PowerPoint Presentation</vt:lpstr>
      <vt:lpstr>6.4.1 Introduction to the ACPI C-states (1)</vt:lpstr>
      <vt:lpstr>6.4.1 Introduction to the ACPI C-states (2)</vt:lpstr>
      <vt:lpstr>6.4.1 Introduction to the ACPI C-states (3)</vt:lpstr>
      <vt:lpstr>6.4.1 Introduction to the ACPI C-states (4)</vt:lpstr>
      <vt:lpstr>6.4.1 Introduction to the ACPI C-states (5)</vt:lpstr>
      <vt:lpstr>6.4.1 Introduction to the ACPI C-states (6)</vt:lpstr>
      <vt:lpstr>6.4.1 Introduction to the ACPI C-states (7)</vt:lpstr>
      <vt:lpstr>6.4.1 Introduction to the ACPI C-states (8)</vt:lpstr>
      <vt:lpstr>PowerPoint Presentation</vt:lpstr>
      <vt:lpstr>6.4.2 ACPI-compliant C-state management in Intel’s mobile lines (1)</vt:lpstr>
      <vt:lpstr>6.4.2 ACPI-compliant C-state management in Intel’s mobile lines (2)</vt:lpstr>
      <vt:lpstr>6.4.2 ACPI-compliant C-state management in Intel’s mobile lines (3)</vt:lpstr>
      <vt:lpstr>6.4.2 ACPI-compliant C-state management in Intel’s mobile lines (4)</vt:lpstr>
      <vt:lpstr>6.4.2 ACPI-compliant C-state management in Intel’s mobile lines (5)</vt:lpstr>
      <vt:lpstr>6.4.2 ACPI-compliant C-state management in Intel’s mobile lines (6)</vt:lpstr>
      <vt:lpstr>6.4.2 ACPI-compliant C-state management in Intel’s mobile lines (7)</vt:lpstr>
      <vt:lpstr>PowerPoint Presentation</vt:lpstr>
      <vt:lpstr>6.4.3 PCU-based C-state management in Intel's mobile lines (1)</vt:lpstr>
      <vt:lpstr>6.4.3 PCU-based C-state management in Intel's mobile lines (2)</vt:lpstr>
      <vt:lpstr>6.4.3 PCU-based C-state management in Intel's mobile lines (3)</vt:lpstr>
      <vt:lpstr>6.4.3 PCU-based C-state management in Intel's mobile lines (4)</vt:lpstr>
      <vt:lpstr>6.4.3 PCU-based C-state management in Intel's mobile lines (5)</vt:lpstr>
      <vt:lpstr>6.4.3 PCU-based C-state management in Intel's mobile lines (6)</vt:lpstr>
      <vt:lpstr>6.4.3 PCU-based C-state management in Intel's mobile lines (7)</vt:lpstr>
      <vt:lpstr>6.4.3 PCU-based C-state management in Intel's mobile lines (8)</vt:lpstr>
      <vt:lpstr>6.4.3 PCU-based C-state management in Intel's mobile lines (9)</vt:lpstr>
      <vt:lpstr>6.4.3 PCU-based C-state management in Intel's mobile lines (10)</vt:lpstr>
      <vt:lpstr>6.4.3 PCU-based C-state management in Intel's mobile lines (11)</vt:lpstr>
      <vt:lpstr>6.4.3 PCU-based C-state management in Intel's mobile lines (12)</vt:lpstr>
      <vt:lpstr>6.4.3 PCU-based C-state management in Intel's mobile lines (13)</vt:lpstr>
      <vt:lpstr>6.4.3 PCU-based C-state management in Intel's mobile lines (14)</vt:lpstr>
      <vt:lpstr>6.4.3 PCU-based C-state management in Intel's mobile lines (15)</vt:lpstr>
      <vt:lpstr>6.4.3 PCU-based C-state management in Intel's mobile lines (16)</vt:lpstr>
      <vt:lpstr>6.4.3 PCU-based C-state management in Intel's mobile lines (17)</vt:lpstr>
      <vt:lpstr>6.4.3 PCU-based C-state management in Intel's mobile lines (18)</vt:lpstr>
      <vt:lpstr>6.4.3 PCU-based C-state management in Intel's mobile lines (19)</vt:lpstr>
      <vt:lpstr>6.4.3 PCU-based C-state management in Intel's mobile lines (20)</vt:lpstr>
      <vt:lpstr>6.4.3 PCU-based C-state management in Intel's mobile lines (21)</vt:lpstr>
      <vt:lpstr>6.4.3 PCU-based C-state management in Intel's mobile lines (22)</vt:lpstr>
      <vt:lpstr>6.4.3 PCU-based C-state management in Intel's mobile lines (23)</vt:lpstr>
      <vt:lpstr>PowerPoint Presentation</vt:lpstr>
      <vt:lpstr>6.4.4 Evolution of C-state management in Intel's mobile lines (1)</vt:lpstr>
      <vt:lpstr>6.4.4 Evolution of C-state management in Intel's mobile lines (2)</vt:lpstr>
      <vt:lpstr>6.5.1 Overview (1)</vt:lpstr>
      <vt:lpstr>PowerPoint Presentation</vt:lpstr>
      <vt:lpstr>PowerPoint Presentation</vt:lpstr>
      <vt:lpstr>6.5.1 Overview (1)</vt:lpstr>
      <vt:lpstr>6.5.1 Overview (2)</vt:lpstr>
      <vt:lpstr>PowerPoint Presentation</vt:lpstr>
      <vt:lpstr>6.5.2 DVFS (Dynamic Voltage and Frequency Scaling (1)</vt:lpstr>
      <vt:lpstr>6.5.2 DVFS (Dynamic Voltage and Frequency Scaling (2)</vt:lpstr>
      <vt:lpstr>6.5.2 DVFS (Dynamic Voltage and Frequency Scaling (3)</vt:lpstr>
      <vt:lpstr>6.5.2 DVFS (Dynamic Voltage and Frequency Scaling (4)</vt:lpstr>
      <vt:lpstr>6.5.2 DVFS (Dynamic Voltage and Frequency Scaling (5)</vt:lpstr>
      <vt:lpstr>6.5.2 DVFS (Dynamic Voltage and Frequency Scaling (6)</vt:lpstr>
      <vt:lpstr>6.5.2 DVFS (Dynamic Voltage and Frequency Scaling (7)</vt:lpstr>
      <vt:lpstr>6.5.2 DVFS (Dynamic Voltage and Frequency Scaling (8)</vt:lpstr>
      <vt:lpstr>6.5.2 DVFS (Dynamic Voltage and Frequency Scaling (9)</vt:lpstr>
      <vt:lpstr>6.5.2 DVFS (Dynamic Voltage and Frequency Scaling (10)</vt:lpstr>
      <vt:lpstr>6.5.2 DVFS (Dynamic Voltage and Frequency Scaling (11)</vt:lpstr>
      <vt:lpstr>6.5.2 DVFS (Dynamic Voltage and Frequency Scaling (12)</vt:lpstr>
      <vt:lpstr>6.5.2 DVFS (Dynamic Voltage and Frequency Scaling (13)</vt:lpstr>
      <vt:lpstr>6.5.2 DVFS (Dynamic Voltage and Frequency Scaling (14)</vt:lpstr>
      <vt:lpstr>6.5.2 DVFS (Dynamic Voltage and Frequency Scaling (15)</vt:lpstr>
      <vt:lpstr>6.5.2 DVFS (Dynamic Voltage and Frequency Scaling (16)</vt:lpstr>
      <vt:lpstr>6.5.2 DVFS (Dynamic Voltage and Frequency Scaling (17)</vt:lpstr>
      <vt:lpstr>6.5.2 DVFS (Dynamic Voltage and Frequency Scaling (18)</vt:lpstr>
      <vt:lpstr>6.5.2 DVFS (Dynamic Voltage and Frequency Scaling (19)</vt:lpstr>
      <vt:lpstr>6.5.2 DVFS (Dynamic Voltage and Frequency Scaling (20)</vt:lpstr>
      <vt:lpstr>6.5.2 DVFS (Dynamic Voltage and Frequency Scaling (21)</vt:lpstr>
      <vt:lpstr>6.5.2 DVFS (Dynamic Voltage and Frequency Scaling (22)</vt:lpstr>
      <vt:lpstr>6.5.2 DVFS (Dynamic Voltage and Frequency Scaling (23)</vt:lpstr>
      <vt:lpstr>PowerPoint Presentation</vt:lpstr>
      <vt:lpstr>6.5.3 CPPC (Collaborative Processor Performance Control) (1)</vt:lpstr>
      <vt:lpstr>6.5.3 CPPC (Collaborative Processor Performance Control) (2)</vt:lpstr>
      <vt:lpstr>6.5.3 CPPC (Collaborative Processor Performance Control) (3)</vt:lpstr>
      <vt:lpstr>6.5.3 CPPC (Collaborative Processor Performance Control) (4)</vt:lpstr>
      <vt:lpstr>6.5.3 CPPC (Collaborative Processor Performance Control) (5)</vt:lpstr>
      <vt:lpstr>6.5.3 CPPC (Collaborative Processor Performance Control) (6)</vt:lpstr>
      <vt:lpstr>6.5.3 CPPC (Collaborative Processor Performance Control) (7)</vt:lpstr>
      <vt:lpstr>6.5.3 CPPC (Collaborative Processor Performance Control) (8)</vt:lpstr>
      <vt:lpstr>6.5.3 CPPC (Collaborative Processor Performance Control) (9)</vt:lpstr>
      <vt:lpstr>6.5.3 CPPC (Collaborative Processor Performance Control) (10)</vt:lpstr>
      <vt:lpstr>6.5.3 CPPC (Collaborative Processor Performance Control) (11)</vt:lpstr>
      <vt:lpstr>6.5.3 CPPC (Collaborative Processor Performance Control) (12)</vt:lpstr>
      <vt:lpstr>6.5.3 CPPC (Collaborative Processor Performance Control) (13)</vt:lpstr>
      <vt:lpstr>6.5.3 CPPC (Collaborative Processor Performance Control) (14)</vt:lpstr>
      <vt:lpstr>6.5.3 CPPC (Collaborative Processor Performance Control) (15)</vt:lpstr>
      <vt:lpstr>6.5.3 CPPC (Collaborative Processor Performance Control) (16)</vt:lpstr>
      <vt:lpstr>6.5.3 CPPC (Collaborative Processor Performance Control) (17)</vt:lpstr>
      <vt:lpstr>6.5.3 CPPC (Collaborative Processor Performance Control) (18)</vt:lpstr>
      <vt:lpstr>6.5.3 CPPC (Collaborative Processor Performance Control) (19)</vt:lpstr>
      <vt:lpstr>6.5.3 CPPC (Collaborative Processor Performance Control) (20)</vt:lpstr>
      <vt:lpstr>PowerPoint Presentation</vt:lpstr>
      <vt:lpstr>6.5.4 AVFS (Adaptive Voltage or Frequency Scaling) (1)</vt:lpstr>
      <vt:lpstr>6.5.4 AVFS (Adaptive Voltage or Frequency Scaling) (2)</vt:lpstr>
      <vt:lpstr>6.5.4 AVFS (Adaptive Voltage or Frequency Scaling) (3)</vt:lpstr>
      <vt:lpstr>6.5.4 AVFS (Adaptive Voltage or Frequency Scaling) (4)</vt:lpstr>
      <vt:lpstr>6.5.4 AVFS (Adaptive Voltage or Frequency Scaling) (5)</vt:lpstr>
      <vt:lpstr>6.5.4 AVFS (Adaptive Voltage or Frequency Scaling) (6)</vt:lpstr>
      <vt:lpstr>6.5.4 AVFS (Adaptive Voltage or Frequency Scaling) (7)</vt:lpstr>
      <vt:lpstr>6.5.4 AVFS (Adaptive Voltage or Frequency Scaling) (8)</vt:lpstr>
      <vt:lpstr>6.5.4 AVFS (Adaptive Voltage or Frequency Scaling) (9)</vt:lpstr>
      <vt:lpstr>6.5.4 AVFS (Adaptive Voltage or Frequency Scaling) (10)</vt:lpstr>
      <vt:lpstr>6.5.4 AVFS (Adaptive Voltage or Frequency Scaling) (11)</vt:lpstr>
      <vt:lpstr>6.5.4 AVFS (Adaptive Voltage or Frequency Scaling) (12)</vt:lpstr>
      <vt:lpstr>6.5.4 AVFS (Adaptive Voltage or Frequency Scaling) (13)</vt:lpstr>
      <vt:lpstr>6.5.4 AVFS (Adaptive Voltage or Frequency Scaling) (13b)</vt:lpstr>
      <vt:lpstr>6.5.4 AVFS (Adaptive Voltage or Frequency Scaling) (14)</vt:lpstr>
      <vt:lpstr>6.5.4 AVFS (Adaptive Voltage or Frequency Scaling) (15)</vt:lpstr>
      <vt:lpstr>6.5.4 AVFS (Adaptive Voltage or Frequency Scaling) (16)</vt:lpstr>
      <vt:lpstr>6.5.4 AVFS (Adaptive Voltage or Frequency Scaling) (17)</vt:lpstr>
      <vt:lpstr>6.5.4 AVFS (Adaptive Voltage or Frequency Scaling) (18)</vt:lpstr>
      <vt:lpstr>6.5.4 AVFS (Adaptive Voltage or Frequency Scaling) (19)</vt:lpstr>
      <vt:lpstr>6.5.4 AVFS (Adaptive Voltage or Frequency Scaling) (20)</vt:lpstr>
      <vt:lpstr>6.5.4 AVFS (Adaptive Voltage or Frequency Scaling) (21)</vt:lpstr>
      <vt:lpstr>6.5.4 AVFS (Adaptive Voltage or Frequency Scaling) (22)</vt:lpstr>
      <vt:lpstr>6.5.4 AVFS (Adaptive Voltage or Frequency Scaling) (23)</vt:lpstr>
      <vt:lpstr>6.5.4 AVFS (Adaptive Voltage or Frequency Scaling) (24)</vt:lpstr>
      <vt:lpstr>6.5.4 AVFS (Adaptive Voltage or Frequency Scaling) (25)</vt:lpstr>
      <vt:lpstr>6.5.4 AVFS (Adaptive Voltage or Frequency Scaling) (26)</vt:lpstr>
      <vt:lpstr>6.5.4 AVFS (Adaptive Voltage or Frequency Scaling) (27)</vt:lpstr>
      <vt:lpstr>PowerPoint Presentation</vt:lpstr>
      <vt:lpstr>6.6 Utilizing the power headroom of processor packages to raise performance</vt:lpstr>
      <vt:lpstr>PowerPoint Presentation</vt:lpstr>
      <vt:lpstr>6.6.1 Introduction (1)</vt:lpstr>
      <vt:lpstr>PowerPoint Presentation</vt:lpstr>
      <vt:lpstr>6.6.2 Intel’s Turbo Boost technologies (1)</vt:lpstr>
      <vt:lpstr>6.6.2 Intel’s Turbo Boost technologies (2)</vt:lpstr>
      <vt:lpstr>6.6.2 Intel’s Turbo Boost technologies (3)</vt:lpstr>
      <vt:lpstr>6.6.2 Intel’s Turbo Boost technologies (4)</vt:lpstr>
      <vt:lpstr>PowerPoint Presentation</vt:lpstr>
      <vt:lpstr>6.6.2.1 Intel’s 1. gen. Turbo Boost technology (5)</vt:lpstr>
      <vt:lpstr>6.6.2.1 Intel’s 1. gen. Turbo Boost technology (6)</vt:lpstr>
      <vt:lpstr>6.6.2.1 Intel’s 1. gen. Turbo Boost technology (7)</vt:lpstr>
      <vt:lpstr>6.6.2.1 Intel’s 1. gen. Turbo Boost technology (8)</vt:lpstr>
      <vt:lpstr>6.6.2.1 Intel’s 1. gen. Turbo Boost technology (9)</vt:lpstr>
      <vt:lpstr>6.6.2.1 Intel’s 1. gen. Turbo Boost technology (10)</vt:lpstr>
      <vt:lpstr>6.6.2.1 Intel’s 1. gen. Turbo Boost technology (11)</vt:lpstr>
      <vt:lpstr>6.6.2.1 Intel’s 1. gen. Turbo Boost technology (12)</vt:lpstr>
      <vt:lpstr>6.6.2.1 Intel’s 1. gen. Turbo Boost technology (13)</vt:lpstr>
      <vt:lpstr>PowerPoint Presentation</vt:lpstr>
      <vt:lpstr>PowerPoint Presentation</vt:lpstr>
      <vt:lpstr>6.6.2.1 Intel’s 1. gen. Turbo Boost technology (16)</vt:lpstr>
      <vt:lpstr>6.6.2.1 Intel’s 1. gen. Turbo Boost technology (17)</vt:lpstr>
      <vt:lpstr>PowerPoint Presentation</vt:lpstr>
      <vt:lpstr>6.6.2.2 Intel’s 2. gen. Turbo Boost technology (1)</vt:lpstr>
      <vt:lpstr>PowerPoint Presentation</vt:lpstr>
      <vt:lpstr>6.6.2.1 Intel’s 1. gen. Turbo Boost technology (13)</vt:lpstr>
      <vt:lpstr>6.6.2.1 Intel’s 2. gen. Turbo Boost technology (3)</vt:lpstr>
      <vt:lpstr>6.6.2.1 Intel’s 2. gen. Turbo Boost technology (4)</vt:lpstr>
      <vt:lpstr>6.6.2.1 Intel’s 2. gen. Turbo Boost technology (5)</vt:lpstr>
      <vt:lpstr>6.6.2.1 Intel’s 2. gen. Turbo Boost technology (6)</vt:lpstr>
      <vt:lpstr>PowerPoint Presentation</vt:lpstr>
      <vt:lpstr>PowerPoint Presentation</vt:lpstr>
      <vt:lpstr>PowerPoint Presentation</vt:lpstr>
      <vt:lpstr>6.6.2.3 Intel’s 3. gen. Turbo Boost technology (1)</vt:lpstr>
      <vt:lpstr>6.6.2.3 Intel’s 3. gen. Turbo Boost technology (2)</vt:lpstr>
      <vt:lpstr>6.6.2.3 Intel’s 3. gen. Turbo Boost technology (3)</vt:lpstr>
      <vt:lpstr>6.6.2.3 Intel’s 3. gen. Turbo Boost technology (4)</vt:lpstr>
      <vt:lpstr>6.6.2.3 Intel’s 3. gen. Turbo Boost technology (5)</vt:lpstr>
      <vt:lpstr>PowerPoint Presentation</vt:lpstr>
      <vt:lpstr>6.6.2.4 Further evolution of Intel’s Turbo Boost technology (1)</vt:lpstr>
      <vt:lpstr>6.6.2.4 Further evolution of Intel’s Turbo Boost technology (2)</vt:lpstr>
      <vt:lpstr>6.6.2.4 Further evolution of Intel’s Turbo Boost technology (3)</vt:lpstr>
      <vt:lpstr>6.6.2.4 Further evolution of Intel’s Turbo Boost technology (4)</vt:lpstr>
      <vt:lpstr>6.6.2.4 Further evolution of Intel’s Turbo Boost technology (5)</vt:lpstr>
      <vt:lpstr>6.6.2.4 Further evolution of Intel’s Turbo Boost technology (6)</vt:lpstr>
      <vt:lpstr>6.6.2.4 Further evolution of Intel’s Turbo Boost technology (7)</vt:lpstr>
      <vt:lpstr>6.6.2.4 Further evolution of Intel’s Turbo Boost technology (8)</vt:lpstr>
      <vt:lpstr>6.6.2.4 Further evolution of Intel’s Turbo Boost technology (9)</vt:lpstr>
      <vt:lpstr>6.6.2.4 Further evolution of Intel’s Turbo Boost technology (10)</vt:lpstr>
      <vt:lpstr>PowerPoint Presentation</vt:lpstr>
      <vt:lpstr>6.6.3 AMD’s Turbo Core technologies</vt:lpstr>
      <vt:lpstr>PowerPoint Presentation</vt:lpstr>
      <vt:lpstr>6.6.3.1 AMD’s Turbo Core technologies (1)</vt:lpstr>
      <vt:lpstr>6.6.3.1 AMD’s Turbo Core technologies (2)</vt:lpstr>
      <vt:lpstr>6.6.3.1 AMD’s Turbo Core technologies (3)</vt:lpstr>
      <vt:lpstr>6.6.3.1 AMD’s Turbo Core technologies (4)</vt:lpstr>
      <vt:lpstr>6.6.3.1 AMD’s Turbo Core technologies (5)</vt:lpstr>
      <vt:lpstr>6.6.3.1 AMD’s Turbo Core technologies (6)</vt:lpstr>
      <vt:lpstr>6.6.3.1 AMD’s Turbo Core technologies (7)</vt:lpstr>
      <vt:lpstr>6.6.3.1 AMD’s Turbo Core technologies (8)</vt:lpstr>
      <vt:lpstr>6.6.3.1 AMD’s Turbo Core technologies (9)</vt:lpstr>
      <vt:lpstr>6.6.3.1 AMD’s Turbo Core technologies (10)</vt:lpstr>
      <vt:lpstr>PowerPoint Presentation</vt:lpstr>
      <vt:lpstr>6.6.3.2 AMD’s 2. gen. Turbo Core technology (1)</vt:lpstr>
      <vt:lpstr>6.6.3.2 AMD’s 2. gen. Turbo Core technology (2)</vt:lpstr>
      <vt:lpstr>6.6.3.2 AMD’s 2. gen. Turbo Core technology (3)</vt:lpstr>
      <vt:lpstr>6.6.3.2 AMD’s 2. gen. Turbo Core technology (4)</vt:lpstr>
      <vt:lpstr>6.6.3.2 AMD’s 2. gen. Turbo Core technology (5)</vt:lpstr>
      <vt:lpstr>6.6.3.2 AMD’s 2. gen. Turbo Core technology (6)</vt:lpstr>
      <vt:lpstr>PowerPoint Presentation</vt:lpstr>
      <vt:lpstr>6.6.3.3 AMD’s STAPM (Skin Temperature Aware Power Management) (1)</vt:lpstr>
      <vt:lpstr>6.6.3.3 AMD’s STAPM (Skin Temperature Aware Power Management) (2)</vt:lpstr>
      <vt:lpstr>6.6.3.3 AMD’s STAPM (Skin Temperature Aware Power Management) (3)</vt:lpstr>
      <vt:lpstr>6.6.3.3 AMD’s STAPM (Skin Temperature Aware Power Management) (4)</vt:lpstr>
      <vt:lpstr>6.6.3.3 AMD’s STAPM (Skin Temperature Aware Power Management) (5)</vt:lpstr>
      <vt:lpstr>6.6.3.3 AMD’s STAPM (Skin Temperature Aware Power Management) (6)</vt:lpstr>
      <vt:lpstr>PowerPoint Presentation</vt:lpstr>
      <vt:lpstr>6.6.3.4 AMD’s Precision Boost technology (1)</vt:lpstr>
      <vt:lpstr>6.6.3.4 AMD’s Precision Boost technology (2)</vt:lpstr>
      <vt:lpstr>6.6.3.4 AMD’s Precision Boost technology (3)</vt:lpstr>
      <vt:lpstr>6.6.3.4 AMD’s Precision Boost technology (4)</vt:lpstr>
      <vt:lpstr>6.6.3.4 AMD’s Precision Boost technology (5)</vt:lpstr>
      <vt:lpstr>6.6.3.4 AMD’s Precision Boost technology (6)</vt:lpstr>
      <vt:lpstr>6.6.3.4 AMD’s Precision Boost technology (7)</vt:lpstr>
      <vt:lpstr>6.6.3.4 AMD’s Precision Boost technology (8)</vt:lpstr>
      <vt:lpstr>6.6.3.4 AMD’s Precision Boost technology (9)</vt:lpstr>
      <vt:lpstr>6.6.3.4 AMD’s Precision Boost technology (10)</vt:lpstr>
      <vt:lpstr>PowerPoint Presentation</vt:lpstr>
      <vt:lpstr>6.6.3.5 AMD’s Precision Boost 2 technology (1)</vt:lpstr>
      <vt:lpstr>6.6.3.5 AMD’s Precision Boost 2 technology (2)</vt:lpstr>
      <vt:lpstr>6.6.3.5 AMD’s Precision Boost 2 technology (3)</vt:lpstr>
      <vt:lpstr>6.6.3.5 AMD’s Precision Boost 2 technology (4)</vt:lpstr>
      <vt:lpstr>6.6.3.5 AMD’s Precision Boost 2 technology (5)</vt:lpstr>
      <vt:lpstr>6.6.3.5 AMD’s Precision Boost 2 technology (6)</vt:lpstr>
      <vt:lpstr>6.6.3.5 AMD’s Precision Boost 2 technology (7)</vt:lpstr>
      <vt:lpstr>6.6.3.5 AMD’s Precision Boost 2 technology (8)</vt:lpstr>
      <vt:lpstr>6.6.3.5 AMD’s Precision Boost 2 technology (9)</vt:lpstr>
      <vt:lpstr>6.6.3.5 AMD’s Precision Boost 2 technology (10)</vt:lpstr>
      <vt:lpstr>6.6.3.5 AMD’s Precision Boost 2 technology (11)</vt:lpstr>
      <vt:lpstr>6.6.3.5 AMD’s Precision Boost 2 technology (12)</vt:lpstr>
      <vt:lpstr>6.6.3.5 AMD’s Precision Boost 2 technology (13)</vt:lpstr>
      <vt:lpstr>6.6.3.5 AMD’s Precision Boost 2 technology (14)</vt:lpstr>
      <vt:lpstr>6.6.3.5 AMD’s Precision Boost 2 technology (15)</vt:lpstr>
      <vt:lpstr>6.6.3.5 AMD’s Precision Boost 2 technology (16)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4175</cp:revision>
  <cp:lastPrinted>2020-11-12T07:42:00Z</cp:lastPrinted>
  <dcterms:created xsi:type="dcterms:W3CDTF">2014-10-25T02:34:30Z</dcterms:created>
  <dcterms:modified xsi:type="dcterms:W3CDTF">2020-11-25T03:27:09Z</dcterms:modified>
</cp:coreProperties>
</file>