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24" r:id="rId4"/>
  </p:sldMasterIdLst>
  <p:notesMasterIdLst>
    <p:notesMasterId r:id="rId84"/>
  </p:notesMasterIdLst>
  <p:sldIdLst>
    <p:sldId id="257" r:id="rId5"/>
    <p:sldId id="432" r:id="rId6"/>
    <p:sldId id="303" r:id="rId7"/>
    <p:sldId id="370" r:id="rId8"/>
    <p:sldId id="343" r:id="rId9"/>
    <p:sldId id="344" r:id="rId10"/>
    <p:sldId id="345" r:id="rId11"/>
    <p:sldId id="442" r:id="rId12"/>
    <p:sldId id="349" r:id="rId13"/>
    <p:sldId id="443" r:id="rId14"/>
    <p:sldId id="371" r:id="rId15"/>
    <p:sldId id="437" r:id="rId16"/>
    <p:sldId id="350" r:id="rId17"/>
    <p:sldId id="375" r:id="rId18"/>
    <p:sldId id="352" r:id="rId19"/>
    <p:sldId id="376" r:id="rId20"/>
    <p:sldId id="353" r:id="rId21"/>
    <p:sldId id="377" r:id="rId22"/>
    <p:sldId id="354" r:id="rId23"/>
    <p:sldId id="380" r:id="rId24"/>
    <p:sldId id="304" r:id="rId25"/>
    <p:sldId id="311" r:id="rId26"/>
    <p:sldId id="385" r:id="rId27"/>
    <p:sldId id="258" r:id="rId28"/>
    <p:sldId id="440" r:id="rId29"/>
    <p:sldId id="266" r:id="rId30"/>
    <p:sldId id="360" r:id="rId31"/>
    <p:sldId id="361" r:id="rId32"/>
    <p:sldId id="362" r:id="rId33"/>
    <p:sldId id="363" r:id="rId34"/>
    <p:sldId id="364" r:id="rId35"/>
    <p:sldId id="365" r:id="rId36"/>
    <p:sldId id="386" r:id="rId37"/>
    <p:sldId id="387" r:id="rId38"/>
    <p:sldId id="388" r:id="rId39"/>
    <p:sldId id="389" r:id="rId40"/>
    <p:sldId id="390" r:id="rId41"/>
    <p:sldId id="391" r:id="rId42"/>
    <p:sldId id="310" r:id="rId43"/>
    <p:sldId id="445" r:id="rId44"/>
    <p:sldId id="312" r:id="rId45"/>
    <p:sldId id="313" r:id="rId46"/>
    <p:sldId id="447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92" r:id="rId55"/>
    <p:sldId id="259" r:id="rId56"/>
    <p:sldId id="260" r:id="rId57"/>
    <p:sldId id="409" r:id="rId58"/>
    <p:sldId id="410" r:id="rId59"/>
    <p:sldId id="411" r:id="rId60"/>
    <p:sldId id="441" r:id="rId61"/>
    <p:sldId id="393" r:id="rId62"/>
    <p:sldId id="394" r:id="rId63"/>
    <p:sldId id="396" r:id="rId64"/>
    <p:sldId id="399" r:id="rId65"/>
    <p:sldId id="430" r:id="rId66"/>
    <p:sldId id="415" r:id="rId67"/>
    <p:sldId id="420" r:id="rId68"/>
    <p:sldId id="436" r:id="rId69"/>
    <p:sldId id="422" r:id="rId70"/>
    <p:sldId id="423" r:id="rId71"/>
    <p:sldId id="424" r:id="rId72"/>
    <p:sldId id="426" r:id="rId73"/>
    <p:sldId id="306" r:id="rId74"/>
    <p:sldId id="427" r:id="rId75"/>
    <p:sldId id="428" r:id="rId76"/>
    <p:sldId id="407" r:id="rId77"/>
    <p:sldId id="288" r:id="rId78"/>
    <p:sldId id="289" r:id="rId79"/>
    <p:sldId id="438" r:id="rId80"/>
    <p:sldId id="439" r:id="rId81"/>
    <p:sldId id="446" r:id="rId82"/>
    <p:sldId id="431" r:id="rId8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pos="2857" userDrawn="1">
          <p15:clr>
            <a:srgbClr val="A4A3A4"/>
          </p15:clr>
        </p15:guide>
        <p15:guide id="6" pos="45" userDrawn="1">
          <p15:clr>
            <a:srgbClr val="A4A3A4"/>
          </p15:clr>
        </p15:guide>
        <p15:guide id="7" pos="46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00"/>
    <a:srgbClr val="FF9900"/>
    <a:srgbClr val="FFCC00"/>
    <a:srgbClr val="D8EBF2"/>
    <a:srgbClr val="DAEB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1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68" y="52"/>
      </p:cViewPr>
      <p:guideLst>
        <p:guide orient="horz" pos="459"/>
        <p:guide pos="158"/>
        <p:guide orient="horz" pos="777"/>
        <p:guide orient="horz" pos="300"/>
        <p:guide pos="2857"/>
        <p:guide pos="45"/>
        <p:guide pos="4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FF1E4-4B46-4EA6-8F9F-3BAB653CC728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E68A8-4573-4142-A3B0-883374FD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5971-2EA0-420F-8461-EEE5968F5B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7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193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6770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876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176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462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284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9683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468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85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2269" y="10247280"/>
            <a:ext cx="2917754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6750" y="804863"/>
            <a:ext cx="5403850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55" y="5122779"/>
            <a:ext cx="5385899" cy="4853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009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44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4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28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3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6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9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6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0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27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6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0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45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60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10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10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45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3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0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19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11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24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83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5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0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72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1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7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98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54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3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3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74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37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57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8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0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9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1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0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1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room.intel.com/news/2019-intel-investor-meeting/#gs.e9o9md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322601"/>
            <a:ext cx="8150225" cy="276066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03775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chiplet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big.LITTLE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lang="en-US" altLang="en-US" sz="3600" noProof="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processor lines</a:t>
            </a:r>
            <a:endParaRPr kumimoji="0" lang="hu-HU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370389" y="5409220"/>
            <a:ext cx="240322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5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October </a:t>
            </a:r>
            <a:r>
              <a:rPr kumimoji="0" lang="hu-H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hu-H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6406588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82305" y="6406588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071" y="484647"/>
            <a:ext cx="784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Aft>
                <a:spcPts val="400"/>
              </a:spcAf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3</a:t>
            </a:r>
            <a:r>
              <a:rPr lang="en-US" dirty="0" smtClean="0">
                <a:solidFill>
                  <a:srgbClr val="2D2D8A"/>
                </a:solidFill>
              </a:rPr>
              <a:t>D </a:t>
            </a:r>
            <a:r>
              <a:rPr lang="en-US" dirty="0">
                <a:solidFill>
                  <a:srgbClr val="2D2D8A"/>
                </a:solidFill>
              </a:rPr>
              <a:t>in-package integration by Intel’s </a:t>
            </a:r>
            <a:r>
              <a:rPr lang="en-US" dirty="0" err="1" smtClean="0">
                <a:solidFill>
                  <a:srgbClr val="2D2D8A"/>
                </a:solidFill>
              </a:rPr>
              <a:t>Foveros</a:t>
            </a:r>
            <a:r>
              <a:rPr lang="en-US" dirty="0" smtClean="0">
                <a:solidFill>
                  <a:srgbClr val="2D2D8A"/>
                </a:solidFill>
              </a:rPr>
              <a:t> </a:t>
            </a:r>
            <a:r>
              <a:rPr lang="en-US" dirty="0">
                <a:solidFill>
                  <a:srgbClr val="2D2D8A"/>
                </a:solidFill>
              </a:rPr>
              <a:t>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lang="en-US" dirty="0" smtClean="0">
                <a:latin typeface="Verdana"/>
              </a:rPr>
              <a:t>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387" y="6477268"/>
            <a:ext cx="36665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Bump: </a:t>
            </a:r>
            <a:r>
              <a:rPr lang="en-US" sz="1300" dirty="0" err="1" smtClean="0"/>
              <a:t>Forrasztási</a:t>
            </a:r>
            <a:r>
              <a:rPr lang="en-US" sz="1300" dirty="0" smtClean="0"/>
              <a:t> </a:t>
            </a:r>
            <a:r>
              <a:rPr lang="en-US" sz="1300" dirty="0" err="1" smtClean="0"/>
              <a:t>csúcs</a:t>
            </a:r>
            <a:r>
              <a:rPr lang="en-US" sz="1300" dirty="0" smtClean="0"/>
              <a:t>   Via: </a:t>
            </a:r>
            <a:r>
              <a:rPr lang="en-US" sz="1300" dirty="0" err="1" smtClean="0"/>
              <a:t>Átvezetés</a:t>
            </a:r>
            <a:r>
              <a:rPr lang="en-US" sz="1300" dirty="0" smtClean="0"/>
              <a:t> </a:t>
            </a:r>
            <a:endParaRPr lang="en-US" sz="13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95521" y="1178746"/>
            <a:ext cx="8879933" cy="2481582"/>
            <a:chOff x="107950" y="1443646"/>
            <a:chExt cx="8879933" cy="2481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8645" r="16098" b="51029"/>
            <a:stretch/>
          </p:blipFill>
          <p:spPr>
            <a:xfrm>
              <a:off x="107950" y="1524549"/>
              <a:ext cx="8879933" cy="240067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000405" y="1456150"/>
              <a:ext cx="2227140" cy="92129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889739" y="1443646"/>
              <a:ext cx="946253" cy="117442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0337" y="3958658"/>
            <a:ext cx="8608960" cy="2021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AutoNum type="alphaLcParenR"/>
            </a:pPr>
            <a:r>
              <a:rPr lang="en-US" sz="1600" dirty="0" smtClean="0"/>
              <a:t>The dies to be interconnected are </a:t>
            </a:r>
            <a:r>
              <a:rPr lang="en-US" sz="1600" dirty="0" smtClean="0">
                <a:solidFill>
                  <a:srgbClr val="FF0000"/>
                </a:solidFill>
              </a:rPr>
              <a:t>placed face-to-face</a:t>
            </a:r>
            <a:r>
              <a:rPr lang="en-US" sz="1600" dirty="0" smtClean="0"/>
              <a:t>.</a:t>
            </a:r>
          </a:p>
          <a:p>
            <a:pPr marL="342900" indent="-342900">
              <a:buAutoNum type="alphaLcParenR"/>
            </a:pPr>
            <a:r>
              <a:rPr lang="en-US" sz="1600" dirty="0" smtClean="0"/>
              <a:t>There are </a:t>
            </a:r>
            <a:r>
              <a:rPr lang="el-GR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bumps with solder </a:t>
            </a:r>
            <a:r>
              <a:rPr lang="en-US" sz="1600" dirty="0" smtClean="0"/>
              <a:t>(with a diameter of about </a:t>
            </a:r>
            <a:r>
              <a:rPr lang="en-US" sz="1600" dirty="0"/>
              <a:t>25 </a:t>
            </a:r>
            <a:r>
              <a:rPr lang="el-GR" sz="1600" dirty="0">
                <a:latin typeface="Verdana" panose="020B0604030504040204" pitchFamily="34" charset="0"/>
                <a:ea typeface="Verdana" panose="020B0604030504040204" pitchFamily="34" charset="0"/>
              </a:rPr>
              <a:t>μ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m) </a:t>
            </a:r>
            <a:r>
              <a:rPr lang="en-US" sz="1600" dirty="0" smtClean="0"/>
              <a:t>on both dies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 (the Compute die and the Base logic die in the Figure). 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The interconnection is achieved by thermal compression binding.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c)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TSVs (Through Silicon </a:t>
            </a:r>
            <a:r>
              <a:rPr lang="en-US" sz="16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Vias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provide interconnection through the Base logic die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to the Package subtract.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TSVs have a diameter of about 10 </a:t>
            </a:r>
            <a:r>
              <a:rPr lang="el-G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μ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950" y="3650376"/>
            <a:ext cx="4316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Key features </a:t>
            </a:r>
            <a:r>
              <a:rPr lang="en-US" sz="1600" dirty="0" smtClean="0"/>
              <a:t>of the </a:t>
            </a:r>
            <a:r>
              <a:rPr lang="en-US" sz="1600" dirty="0" err="1" smtClean="0"/>
              <a:t>Foveros</a:t>
            </a:r>
            <a:r>
              <a:rPr lang="en-US" sz="1600" dirty="0" smtClean="0"/>
              <a:t> technology: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75310" y="5944135"/>
            <a:ext cx="8657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d)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Package </a:t>
            </a:r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balls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on the Package substrate allow soldering to the Circuit board.     </a:t>
            </a:r>
            <a:endParaRPr lang="en-US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(7)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844818" y="65038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184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50" y="481263"/>
            <a:ext cx="838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SEM image of the face-to-face stacked Logic and Compute die and the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interconnection to the Package substrate through TSVs </a:t>
            </a:r>
            <a:r>
              <a:rPr lang="en-US" dirty="0" smtClean="0"/>
              <a:t>[</a:t>
            </a:r>
            <a:r>
              <a:rPr lang="hu-HU" dirty="0" smtClean="0"/>
              <a:t>13</a:t>
            </a:r>
            <a:r>
              <a:rPr lang="en-US" dirty="0" smtClean="0"/>
              <a:t>]   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473943"/>
            <a:ext cx="9243124" cy="2552091"/>
            <a:chOff x="0" y="1887829"/>
            <a:chExt cx="9243124" cy="2552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555" t="46954" r="18333" b="23049"/>
            <a:stretch/>
          </p:blipFill>
          <p:spPr>
            <a:xfrm>
              <a:off x="0" y="1887829"/>
              <a:ext cx="9243124" cy="25520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54442" y="2117557"/>
              <a:ext cx="1491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Compute die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7753" y="2799344"/>
              <a:ext cx="1093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Logic die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550" y="3510012"/>
              <a:ext cx="2064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Package substrate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4382" y="6178854"/>
            <a:ext cx="3861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SEM: Scanning </a:t>
            </a:r>
            <a:r>
              <a:rPr lang="en-US" sz="1600" dirty="0"/>
              <a:t>Electron </a:t>
            </a:r>
            <a:r>
              <a:rPr lang="en-US" sz="1600" dirty="0" smtClean="0"/>
              <a:t>Microscope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961322" y="1126158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μ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bumps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4550" y="1156457"/>
            <a:ext cx="699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TSVs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466428" y="1512837"/>
            <a:ext cx="963248" cy="695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581667" y="1479617"/>
            <a:ext cx="1738343" cy="104727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44382" y="4264001"/>
            <a:ext cx="9083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Intel’s 3D packaging technology is quite new, it has been announced in 12/2018 [</a:t>
            </a:r>
            <a:r>
              <a:rPr lang="hu-HU" sz="1600" dirty="0" smtClean="0"/>
              <a:t>14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(8)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2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(9)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1268"/>
            <a:ext cx="4674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 to thermal issues in 3D packaging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66" y="866273"/>
            <a:ext cx="84292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Obviously, while stacking multiple dies </a:t>
            </a:r>
            <a:r>
              <a:rPr lang="en-US" sz="1600" dirty="0">
                <a:latin typeface="+mj-lt"/>
              </a:rPr>
              <a:t>on top of each </a:t>
            </a:r>
            <a:r>
              <a:rPr lang="en-US" sz="1600" dirty="0" smtClean="0">
                <a:latin typeface="+mj-lt"/>
              </a:rPr>
              <a:t>other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generated heat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becomes a big issue </a:t>
            </a:r>
            <a:r>
              <a:rPr lang="en-US" sz="1600" dirty="0" smtClean="0">
                <a:latin typeface="+mj-lt"/>
              </a:rPr>
              <a:t>and limits the use of th3 3D packaging technology.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One possibility to encounter this problem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leave air gaps </a:t>
            </a:r>
            <a:r>
              <a:rPr lang="en-US" sz="1600" dirty="0" smtClean="0">
                <a:latin typeface="+mj-lt"/>
              </a:rPr>
              <a:t>between the dies,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as seen in the Figure below.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730" t="21712" r="14459" b="34324"/>
          <a:stretch/>
        </p:blipFill>
        <p:spPr>
          <a:xfrm>
            <a:off x="2367665" y="2087810"/>
            <a:ext cx="4313419" cy="2613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034" y="4658629"/>
            <a:ext cx="6514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Air gaps between dies of the Lakefield processor [</a:t>
            </a:r>
            <a:r>
              <a:rPr lang="hu-HU" sz="1600" dirty="0" smtClean="0"/>
              <a:t>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288" y="5062894"/>
            <a:ext cx="8422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Thermal cooling can be improved e.g. </a:t>
            </a:r>
            <a:r>
              <a:rPr lang="en-US" sz="1600" dirty="0" smtClean="0">
                <a:solidFill>
                  <a:srgbClr val="0070C0"/>
                </a:solidFill>
              </a:rPr>
              <a:t>by filling air gaps by thermally conductive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materials, called adhesives.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624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075"/>
            <a:ext cx="9144000" cy="3497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071" y="484647"/>
            <a:ext cx="864749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2D+3D in-package integration by using both Intel’s EMIB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Foveros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technologies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lang="en-US" dirty="0" smtClean="0">
                <a:latin typeface="Verdana"/>
              </a:rPr>
              <a:t>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(10)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197" y="6294920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HBM: High Bandwidth Memory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68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5880" y="481262"/>
            <a:ext cx="5649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on AMD’s use of the </a:t>
            </a:r>
            <a:r>
              <a:rPr lang="en-US" sz="1600" dirty="0" err="1" smtClean="0">
                <a:solidFill>
                  <a:srgbClr val="FF0000"/>
                </a:solidFill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</a:rPr>
              <a:t> design paradigm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579" y="866277"/>
            <a:ext cx="87610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2017 AMD introduced their highly successful </a:t>
            </a:r>
            <a:r>
              <a:rPr lang="en-US" sz="1600" dirty="0" smtClean="0">
                <a:solidFill>
                  <a:srgbClr val="00B0F0"/>
                </a:solidFill>
              </a:rPr>
              <a:t>Zen processor family </a:t>
            </a:r>
            <a:r>
              <a:rPr lang="en-US" sz="1600" dirty="0" smtClean="0"/>
              <a:t>covering,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client, HEDT and server processors.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This family is </a:t>
            </a:r>
            <a:r>
              <a:rPr lang="en-US" sz="1600" dirty="0" smtClean="0">
                <a:solidFill>
                  <a:srgbClr val="00B0F0"/>
                </a:solidFill>
              </a:rPr>
              <a:t>built up of </a:t>
            </a:r>
            <a:r>
              <a:rPr lang="en-US" sz="1600" dirty="0" err="1" smtClean="0">
                <a:solidFill>
                  <a:srgbClr val="00B0F0"/>
                </a:solidFill>
              </a:rPr>
              <a:t>chiplets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smtClean="0"/>
              <a:t>(as seen below).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for packaging multiple dies into single units AMD choose the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B0F0"/>
                </a:solidFill>
              </a:rPr>
              <a:t>2D packaging technology </a:t>
            </a:r>
            <a:r>
              <a:rPr lang="en-US" sz="1600" dirty="0" smtClean="0"/>
              <a:t>rather than the 3D technology presumable due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failing a suitable 3D technology at development time.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1845497" y="3098925"/>
            <a:ext cx="1855692" cy="1914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18" y="3295221"/>
            <a:ext cx="1949823" cy="14280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3880" y="2752665"/>
            <a:ext cx="37802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AMD's </a:t>
            </a:r>
            <a:r>
              <a:rPr lang="en-US" sz="1300" b="1" i="1" dirty="0" smtClean="0">
                <a:latin typeface="+mj-lt"/>
              </a:rPr>
              <a:t>EPYC server processor </a:t>
            </a:r>
            <a:r>
              <a:rPr lang="en-US" sz="1300" b="1" dirty="0" smtClean="0">
                <a:latin typeface="+mj-lt"/>
              </a:rPr>
              <a:t>(2017) </a:t>
            </a:r>
            <a:endParaRPr lang="en-US" sz="1300" i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5649" y="3713465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</a:t>
            </a:r>
            <a:r>
              <a:rPr lang="en-US" sz="1300" dirty="0" err="1"/>
              <a:t>4x8</a:t>
            </a:r>
            <a:r>
              <a:rPr lang="en-US" sz="1300" dirty="0"/>
              <a:t> cores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6964" y="3743801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Single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 </a:t>
            </a:r>
            <a:r>
              <a:rPr lang="en-US" sz="1300" dirty="0">
                <a:latin typeface="+mj-lt"/>
              </a:rPr>
              <a:t>package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26" y="5120644"/>
            <a:ext cx="9443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Implementing AMD’s 1. gen EPYC server processor based on 4 </a:t>
            </a:r>
            <a:r>
              <a:rPr lang="en-US" sz="1600" dirty="0" err="1" smtClean="0"/>
              <a:t>chiplets</a:t>
            </a:r>
            <a:r>
              <a:rPr lang="en-US" sz="1600" dirty="0" smtClean="0"/>
              <a:t> [</a:t>
            </a:r>
            <a:r>
              <a:rPr lang="hu-HU" sz="1600" dirty="0" smtClean="0"/>
              <a:t>5</a:t>
            </a:r>
            <a:r>
              <a:rPr lang="en-US" sz="1600" dirty="0" smtClean="0"/>
              <a:t>], [</a:t>
            </a:r>
            <a:r>
              <a:rPr lang="hu-HU" sz="1600" dirty="0" smtClean="0"/>
              <a:t>16</a:t>
            </a:r>
            <a:r>
              <a:rPr lang="en-US" sz="1600" dirty="0" smtClean="0"/>
              <a:t>]  </a:t>
            </a:r>
            <a:endParaRPr lang="en-US" sz="16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(11)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8010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(12) </a:t>
            </a:r>
            <a:endParaRPr lang="en-US" sz="1600" dirty="0"/>
          </a:p>
        </p:txBody>
      </p:sp>
      <p:pic>
        <p:nvPicPr>
          <p:cNvPr id="39939" name="Picture 3" descr="big-dog-little-d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8423"/>
          <a:stretch/>
        </p:blipFill>
        <p:spPr bwMode="auto">
          <a:xfrm>
            <a:off x="5601902" y="1007597"/>
            <a:ext cx="3484345" cy="42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490" y="478539"/>
            <a:ext cx="375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+mj-lt"/>
              </a:rPr>
              <a:t>1.3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big.LITTLE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processing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17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325" y="917843"/>
            <a:ext cx="59210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big.LITTLE</a:t>
            </a:r>
            <a:r>
              <a:rPr lang="en-US" sz="1600" dirty="0">
                <a:latin typeface="+mj-lt"/>
              </a:rPr>
              <a:t> technology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aims at power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reduction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 smtClean="0">
                <a:latin typeface="+mj-lt"/>
              </a:rPr>
              <a:t>      this is the reason while this technology has been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proposed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for mobile processors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ARM in 2011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rationale of this technology </a:t>
            </a:r>
            <a:r>
              <a:rPr lang="en-US" sz="1600" dirty="0" smtClean="0">
                <a:latin typeface="+mj-lt"/>
              </a:rPr>
              <a:t>is that during</a:t>
            </a:r>
          </a:p>
          <a:p>
            <a:r>
              <a:rPr lang="en-US" sz="1600" dirty="0" smtClean="0">
                <a:latin typeface="+mj-lt"/>
              </a:rPr>
              <a:t>      running workloads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high-intensity and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low-intensity usage patterns alternate,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when low-intensity processing will run 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lower performance but less power hungry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cores,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total power consumption may be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significantly reduced.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Due to its benefits, </a:t>
            </a:r>
            <a:r>
              <a:rPr lang="en-US" sz="1600" dirty="0" err="1" smtClean="0">
                <a:latin typeface="+mj-lt"/>
              </a:rPr>
              <a:t>big.LITTLE</a:t>
            </a:r>
            <a:r>
              <a:rPr lang="en-US" sz="1600" dirty="0" smtClean="0">
                <a:latin typeface="+mj-lt"/>
              </a:rPr>
              <a:t> technology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became widespread in the first halve of the 2010’s,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the next Figure demonstrates.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60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993701" y="2721455"/>
            <a:ext cx="3678253" cy="827512"/>
            <a:chOff x="3993701" y="2721455"/>
            <a:chExt cx="3678253" cy="827512"/>
          </a:xfrm>
        </p:grpSpPr>
        <p:grpSp>
          <p:nvGrpSpPr>
            <p:cNvPr id="23" name="Group 22"/>
            <p:cNvGrpSpPr/>
            <p:nvPr/>
          </p:nvGrpSpPr>
          <p:grpSpPr>
            <a:xfrm>
              <a:off x="3993701" y="2856470"/>
              <a:ext cx="3678253" cy="692497"/>
              <a:chOff x="3993701" y="2856470"/>
              <a:chExt cx="3678253" cy="692497"/>
            </a:xfrm>
          </p:grpSpPr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993701" y="2862729"/>
                <a:ext cx="2086185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Exclusive cluster allocation</a:t>
                </a:r>
                <a:endPara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 Box 6"/>
              <p:cNvSpPr txBox="1">
                <a:spLocks noChangeArrowheads="1"/>
              </p:cNvSpPr>
              <p:nvPr/>
            </p:nvSpPr>
            <p:spPr bwMode="auto">
              <a:xfrm>
                <a:off x="5805500" y="2856470"/>
                <a:ext cx="1866454" cy="6924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Inclusive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core allocation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(GTS)</a:t>
                </a:r>
                <a:endPara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 bwMode="auto">
            <a:xfrm flipH="1">
              <a:off x="4981714" y="2721455"/>
              <a:ext cx="855661" cy="11560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850129" y="2723198"/>
              <a:ext cx="844935" cy="10479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6702285" y="2804802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4994849" y="2809397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36585" y="1086082"/>
            <a:ext cx="8081442" cy="1653584"/>
            <a:chOff x="836585" y="1086082"/>
            <a:chExt cx="8081442" cy="1653584"/>
          </a:xfrm>
        </p:grpSpPr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881590" y="1644164"/>
              <a:ext cx="192026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Single core CPUs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4425865" y="1649029"/>
              <a:ext cx="2697409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Multicore CPUs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>
              <a:endCxn id="8" idx="7"/>
            </p:cNvCxnSpPr>
            <p:nvPr/>
          </p:nvCxnSpPr>
          <p:spPr bwMode="auto">
            <a:xfrm flipH="1">
              <a:off x="1915640" y="1428919"/>
              <a:ext cx="1790210" cy="14330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>
              <a:endCxn id="6" idx="1"/>
            </p:cNvCxnSpPr>
            <p:nvPr/>
          </p:nvCxnSpPr>
          <p:spPr bwMode="auto">
            <a:xfrm>
              <a:off x="3701084" y="1428919"/>
              <a:ext cx="2020159" cy="15367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5711711" y="157376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36585" y="1086082"/>
              <a:ext cx="565785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Main types of CPU a</a:t>
              </a: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rchitectures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in mobile processors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1860085" y="156338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5060290" y="2228480"/>
              <a:ext cx="139012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big.LITTLE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clusters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527903" y="2228480"/>
              <a:ext cx="139012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DynamIQ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clusters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703060" y="2228480"/>
              <a:ext cx="1373885" cy="511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Symmetrical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multicores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3390002" y="1980229"/>
              <a:ext cx="2342216" cy="200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732218" y="1980229"/>
              <a:ext cx="2484682" cy="186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5699307" y="2161714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3359864" y="2166309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8189991" y="2153337"/>
              <a:ext cx="65087" cy="61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>
              <a:endCxn id="16" idx="0"/>
            </p:cNvCxnSpPr>
            <p:nvPr/>
          </p:nvCxnSpPr>
          <p:spPr bwMode="auto">
            <a:xfrm>
              <a:off x="5731500" y="1980229"/>
              <a:ext cx="351" cy="18148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(13) </a:t>
            </a:r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79725" y="476672"/>
            <a:ext cx="658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Moving to big-LITTLE processing in mobile processors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44365" y="3563762"/>
            <a:ext cx="9177364" cy="3098469"/>
            <a:chOff x="-44365" y="3563762"/>
            <a:chExt cx="9177364" cy="3098469"/>
          </a:xfrm>
        </p:grpSpPr>
        <p:sp>
          <p:nvSpPr>
            <p:cNvPr id="67" name="TextBox 66"/>
            <p:cNvSpPr txBox="1"/>
            <p:nvPr/>
          </p:nvSpPr>
          <p:spPr>
            <a:xfrm>
              <a:off x="888341" y="3563762"/>
              <a:ext cx="15968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ARM1176 (2007)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until A4 (2010)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85545" y="3572867"/>
              <a:ext cx="10563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A5 (2011)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(2C)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205320" y="3567070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A10 (2016)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(2+2)C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888770" y="3569824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A11 (2017)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flipH="1">
              <a:off x="127000" y="3563762"/>
              <a:ext cx="7545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Apple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73548" y="4236001"/>
              <a:ext cx="125704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3110 (2010)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44183" y="4239044"/>
              <a:ext cx="1892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3250  2C (2011)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4412 4C (2012)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82133" y="4233247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5410 (2013)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78275" y="4236001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5420 (2013)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flipH="1">
              <a:off x="-44365" y="4223359"/>
              <a:ext cx="11596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581467" y="4247511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9810 (2018)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" name="Right Arrow 77"/>
            <p:cNvSpPr/>
            <p:nvPr/>
          </p:nvSpPr>
          <p:spPr bwMode="auto">
            <a:xfrm>
              <a:off x="2541067" y="3684079"/>
              <a:ext cx="239607" cy="110097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9" name="Right Arrow 78"/>
            <p:cNvSpPr/>
            <p:nvPr/>
          </p:nvSpPr>
          <p:spPr bwMode="auto">
            <a:xfrm>
              <a:off x="4041829" y="3696372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0" name="Right Arrow 79"/>
            <p:cNvSpPr/>
            <p:nvPr/>
          </p:nvSpPr>
          <p:spPr bwMode="auto">
            <a:xfrm>
              <a:off x="5607115" y="3696372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1" name="Right Arrow 80"/>
            <p:cNvSpPr/>
            <p:nvPr/>
          </p:nvSpPr>
          <p:spPr bwMode="auto">
            <a:xfrm>
              <a:off x="4160907" y="4326442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2" name="Right Arrow 81"/>
            <p:cNvSpPr/>
            <p:nvPr/>
          </p:nvSpPr>
          <p:spPr bwMode="auto">
            <a:xfrm>
              <a:off x="2372531" y="4332884"/>
              <a:ext cx="215395" cy="95026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3" name="Right Arrow 82"/>
            <p:cNvSpPr/>
            <p:nvPr/>
          </p:nvSpPr>
          <p:spPr bwMode="auto">
            <a:xfrm>
              <a:off x="5615275" y="4326442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4" name="Right Arrow 83"/>
            <p:cNvSpPr/>
            <p:nvPr/>
          </p:nvSpPr>
          <p:spPr bwMode="auto">
            <a:xfrm>
              <a:off x="7435635" y="4345692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65038" y="4884115"/>
              <a:ext cx="12570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MSM 7225 (2007)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470038" y="4876525"/>
              <a:ext cx="1892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8260 2C (2013)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400 4C (2013)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355525" y="4884115"/>
              <a:ext cx="22807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808 (2+4)C (2014)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810 (4+4)C (2015)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-18511" y="4866502"/>
              <a:ext cx="12321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Qualcomm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Snapdragon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607322" y="4884992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845 (2018)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2" name="Right Arrow 91"/>
            <p:cNvSpPr/>
            <p:nvPr/>
          </p:nvSpPr>
          <p:spPr bwMode="auto">
            <a:xfrm>
              <a:off x="2374593" y="4966217"/>
              <a:ext cx="215395" cy="95026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4755564" y="4979230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4" name="Right Arrow 93"/>
            <p:cNvSpPr/>
            <p:nvPr/>
          </p:nvSpPr>
          <p:spPr bwMode="auto">
            <a:xfrm>
              <a:off x="7450502" y="4998480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505" y="5586582"/>
              <a:ext cx="797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Huawei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05586" y="5708912"/>
              <a:ext cx="18101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920 (4+4)C (2014)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1594" y="5708912"/>
              <a:ext cx="14563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(K3V1) (2009)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39544" y="5708912"/>
              <a:ext cx="19913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(K3V2 4C (2012))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>
              <a:off x="4758247" y="580387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>
              <a:off x="2375529" y="5806715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865" y="6163271"/>
              <a:ext cx="103477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MediaTek</a:t>
              </a:r>
              <a:endPara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82515" y="6163231"/>
              <a:ext cx="17668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MT6582 4C (2013)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MT6592 8C (2013)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28084" y="6153646"/>
              <a:ext cx="215956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MT8135 (2+2)C (2013)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MT6595 (4+4)C (2014)</a:t>
              </a:r>
            </a:p>
          </p:txBody>
        </p:sp>
        <p:sp>
          <p:nvSpPr>
            <p:cNvPr id="63" name="Right Arrow 62"/>
            <p:cNvSpPr/>
            <p:nvPr/>
          </p:nvSpPr>
          <p:spPr bwMode="auto">
            <a:xfrm>
              <a:off x="4761640" y="624365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2124025" y="624222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077876" y="6169788"/>
              <a:ext cx="9653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MT6218B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(2003)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605722" y="5278021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855 (2018)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(1+3+4)C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643850" y="5708357"/>
              <a:ext cx="138353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980 (2018)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(2+2+4)C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6" name="Right Arrow 95"/>
            <p:cNvSpPr/>
            <p:nvPr/>
          </p:nvSpPr>
          <p:spPr bwMode="auto">
            <a:xfrm>
              <a:off x="7463681" y="5833123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560332" y="6147534"/>
              <a:ext cx="157266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Helio</a:t>
              </a: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P90  (2+6)C (2019)</a:t>
              </a:r>
            </a:p>
          </p:txBody>
        </p:sp>
        <p:sp>
          <p:nvSpPr>
            <p:cNvPr id="98" name="Right Arrow 97"/>
            <p:cNvSpPr/>
            <p:nvPr/>
          </p:nvSpPr>
          <p:spPr bwMode="auto">
            <a:xfrm>
              <a:off x="7463983" y="6270658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661967" y="3570358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A12? (2018)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(2+4)C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0" name="Right Arrow 99"/>
            <p:cNvSpPr/>
            <p:nvPr/>
          </p:nvSpPr>
          <p:spPr bwMode="auto">
            <a:xfrm>
              <a:off x="7438062" y="369690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49627" y="2007852"/>
            <a:ext cx="3406891" cy="47683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845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840" y="488065"/>
            <a:ext cx="58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+mj-lt"/>
              </a:rPr>
              <a:t>Principle of operation of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big.LITTLE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processing -1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10" y="815854"/>
            <a:ext cx="8652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Let’s have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or more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clusters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of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architecturally identical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cores in a processor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670" y="5670972"/>
            <a:ext cx="880523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Let’s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interconnect these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clusters by a cache coherent interconnect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to have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     a multicore processor, as indicated in the Figure.</a:t>
            </a:r>
            <a:endParaRPr lang="en-US" sz="16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The cache coherent interconnect allows an easy migration of workloads between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the clusters.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6309" y="2275795"/>
            <a:ext cx="3246121" cy="3249505"/>
            <a:chOff x="5481753" y="2843935"/>
            <a:chExt cx="3246121" cy="3249505"/>
          </a:xfrm>
        </p:grpSpPr>
        <p:sp>
          <p:nvSpPr>
            <p:cNvPr id="11" name="Téglalap 21"/>
            <p:cNvSpPr/>
            <p:nvPr/>
          </p:nvSpPr>
          <p:spPr bwMode="auto">
            <a:xfrm>
              <a:off x="5481753" y="2843935"/>
              <a:ext cx="2282143" cy="3249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églalap 12"/>
            <p:cNvSpPr/>
            <p:nvPr/>
          </p:nvSpPr>
          <p:spPr bwMode="auto">
            <a:xfrm>
              <a:off x="5578104" y="3882052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églalap 13"/>
            <p:cNvSpPr/>
            <p:nvPr/>
          </p:nvSpPr>
          <p:spPr bwMode="auto">
            <a:xfrm>
              <a:off x="5616204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4" name="Téglalap 14"/>
            <p:cNvSpPr/>
            <p:nvPr/>
          </p:nvSpPr>
          <p:spPr bwMode="auto">
            <a:xfrm>
              <a:off x="6113091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5" name="Téglalap 15"/>
            <p:cNvSpPr/>
            <p:nvPr/>
          </p:nvSpPr>
          <p:spPr bwMode="auto">
            <a:xfrm>
              <a:off x="5616204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6" name="Téglalap 16"/>
            <p:cNvSpPr/>
            <p:nvPr/>
          </p:nvSpPr>
          <p:spPr bwMode="auto">
            <a:xfrm>
              <a:off x="6113091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7" name="Téglalap 17"/>
            <p:cNvSpPr/>
            <p:nvPr/>
          </p:nvSpPr>
          <p:spPr bwMode="auto">
            <a:xfrm>
              <a:off x="5652521" y="563147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lang="hu-HU" sz="900" dirty="0" err="1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900" dirty="0" err="1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lang="hu-HU" sz="9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Egyenes összekötő nyíllal 20"/>
            <p:cNvCxnSpPr/>
            <p:nvPr/>
          </p:nvCxnSpPr>
          <p:spPr bwMode="auto">
            <a:xfrm>
              <a:off x="6098072" y="526794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23"/>
            <p:cNvSpPr txBox="1">
              <a:spLocks noChangeArrowheads="1"/>
            </p:cNvSpPr>
            <p:nvPr/>
          </p:nvSpPr>
          <p:spPr bwMode="auto">
            <a:xfrm>
              <a:off x="5576111" y="3404602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000" b="1" dirty="0" smtClean="0">
                  <a:solidFill>
                    <a:srgbClr val="000000"/>
                  </a:solidFill>
                  <a:latin typeface="Arial" pitchFamily="34" charset="0"/>
                  <a:ea typeface="Verdana" pitchFamily="34" charset="0"/>
                </a:rPr>
                <a:t>Cluster of </a:t>
              </a:r>
            </a:p>
            <a:p>
              <a:r>
                <a:rPr lang="en-US" altLang="en-US" sz="1000" b="1" dirty="0" smtClean="0">
                  <a:solidFill>
                    <a:srgbClr val="000000"/>
                  </a:solidFill>
                  <a:latin typeface="Arial" pitchFamily="34" charset="0"/>
                  <a:ea typeface="Verdana" pitchFamily="34" charset="0"/>
                </a:rPr>
                <a:t>LITTLE cores</a:t>
              </a:r>
              <a:endParaRPr lang="hu-HU" altLang="en-US" sz="1000" b="1" dirty="0">
                <a:solidFill>
                  <a:srgbClr val="000000"/>
                </a:solidFill>
                <a:latin typeface="Arial" pitchFamily="34" charset="0"/>
                <a:ea typeface="Verdana" pitchFamily="34" charset="0"/>
              </a:endParaRPr>
            </a:p>
          </p:txBody>
        </p:sp>
        <p:cxnSp>
          <p:nvCxnSpPr>
            <p:cNvPr id="20" name="Egyenes összekötő nyíllal 148"/>
            <p:cNvCxnSpPr/>
            <p:nvPr/>
          </p:nvCxnSpPr>
          <p:spPr bwMode="auto">
            <a:xfrm>
              <a:off x="7216209" y="527905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778126" y="2941658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1000" b="1" dirty="0" smtClean="0">
                  <a:solidFill>
                    <a:srgbClr val="000000"/>
                  </a:solidFill>
                  <a:latin typeface="Arial" pitchFamily="34" charset="0"/>
                  <a:ea typeface="Verdana" pitchFamily="34" charset="0"/>
                </a:rPr>
                <a:t>Cluster of </a:t>
              </a:r>
            </a:p>
            <a:p>
              <a:pPr algn="ctr"/>
              <a:r>
                <a:rPr lang="en-US" altLang="en-US" sz="1000" b="1" dirty="0" smtClean="0">
                  <a:solidFill>
                    <a:srgbClr val="000000"/>
                  </a:solidFill>
                  <a:latin typeface="Arial" pitchFamily="34" charset="0"/>
                  <a:ea typeface="Verdana" pitchFamily="34" charset="0"/>
                </a:rPr>
                <a:t>big cores</a:t>
              </a:r>
              <a:endParaRPr lang="hu-HU" altLang="en-US" sz="1000" b="1" dirty="0">
                <a:solidFill>
                  <a:srgbClr val="000000"/>
                </a:solidFill>
                <a:latin typeface="Arial" pitchFamily="34" charset="0"/>
                <a:ea typeface="Verdana" pitchFamily="34" charset="0"/>
              </a:endParaRPr>
            </a:p>
          </p:txBody>
        </p:sp>
        <p:sp>
          <p:nvSpPr>
            <p:cNvPr id="22" name="Téglalap 11"/>
            <p:cNvSpPr/>
            <p:nvPr/>
          </p:nvSpPr>
          <p:spPr bwMode="auto">
            <a:xfrm>
              <a:off x="6661647" y="3441495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661647" y="3431419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Téglalap 3"/>
            <p:cNvSpPr/>
            <p:nvPr/>
          </p:nvSpPr>
          <p:spPr bwMode="auto">
            <a:xfrm>
              <a:off x="6716756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25" name="Téglalap 4"/>
            <p:cNvSpPr/>
            <p:nvPr/>
          </p:nvSpPr>
          <p:spPr bwMode="auto">
            <a:xfrm>
              <a:off x="7219168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26" name="Téglalap 5"/>
            <p:cNvSpPr/>
            <p:nvPr/>
          </p:nvSpPr>
          <p:spPr bwMode="auto">
            <a:xfrm>
              <a:off x="6717602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7" name="Téglalap 6"/>
            <p:cNvSpPr/>
            <p:nvPr/>
          </p:nvSpPr>
          <p:spPr bwMode="auto">
            <a:xfrm>
              <a:off x="7219168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hu-HU" sz="9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67355" y="5729910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000000"/>
                  </a:solidFill>
                </a:rPr>
                <a:t>To memory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14415" y="1367216"/>
            <a:ext cx="8732903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 cluster of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low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performance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/l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ow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power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cores, called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LITTLE cores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and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 cluster of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high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performance high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power cores,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termed as the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big cores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pPr>
              <a:buClr>
                <a:srgbClr val="000000"/>
              </a:buClr>
            </a:pP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     as seen in the Figure below.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(14)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74082" y="3632740"/>
            <a:ext cx="370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+mj-lt"/>
              </a:rPr>
              <a:t>Figure: A big.LITTLE configuration</a:t>
            </a:r>
          </a:p>
          <a:p>
            <a:pPr algn="ctr"/>
            <a:r>
              <a:rPr lang="hu-HU" sz="1600" dirty="0" smtClean="0">
                <a:latin typeface="+mj-lt"/>
              </a:rPr>
              <a:t>consisting of two </a:t>
            </a:r>
            <a:r>
              <a:rPr lang="en-US" sz="1600" dirty="0" smtClean="0">
                <a:latin typeface="+mj-lt"/>
              </a:rPr>
              <a:t>core </a:t>
            </a:r>
            <a:r>
              <a:rPr lang="hu-HU" sz="1600" dirty="0" smtClean="0">
                <a:latin typeface="+mj-lt"/>
              </a:rPr>
              <a:t>clusters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11" y="1093896"/>
            <a:ext cx="4920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As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an example let’s take two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core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clusters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;</a:t>
            </a:r>
            <a:endParaRPr lang="en-US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385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(15)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9635" y="484331"/>
            <a:ext cx="647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P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rinciple of operation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of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big.LITTLE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processing 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-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2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r>
              <a:rPr lang="hu-HU" dirty="0" smtClean="0">
                <a:latin typeface="+mj-lt"/>
              </a:rPr>
              <a:t>[18]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30" y="895148"/>
            <a:ext cx="8565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Let’s further on assume that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big and LITTLE cores have certain operating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points </a:t>
            </a:r>
            <a:r>
              <a:rPr lang="en-US" sz="1600" dirty="0" smtClean="0">
                <a:latin typeface="+mj-lt"/>
              </a:rPr>
              <a:t>(given by clock frequency/core voltage values), as indicated below for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ARM’s Cortex-A15 (big) and Cortex-A7 (LITTLE) cores.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1222408" y="1977508"/>
            <a:ext cx="7097680" cy="46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591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635" y="484333"/>
            <a:ext cx="607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P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rinciple of operation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of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big.LITTLE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processing 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-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3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404" y="886350"/>
            <a:ext cx="909635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There are a </a:t>
            </a:r>
            <a:r>
              <a:rPr lang="hu-HU" sz="1600" dirty="0" smtClean="0">
                <a:latin typeface="+mj-lt"/>
              </a:rPr>
              <a:t>number of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different alternatives </a:t>
            </a:r>
            <a:r>
              <a:rPr lang="en-US" sz="1600" dirty="0" smtClean="0">
                <a:latin typeface="+mj-lt"/>
              </a:rPr>
              <a:t>how </a:t>
            </a:r>
            <a:r>
              <a:rPr lang="en-US" sz="1600" dirty="0" err="1" smtClean="0">
                <a:latin typeface="+mj-lt"/>
              </a:rPr>
              <a:t>big.LITTLE</a:t>
            </a:r>
            <a:r>
              <a:rPr lang="en-US" sz="1600" dirty="0" smtClean="0">
                <a:latin typeface="+mj-lt"/>
              </a:rPr>
              <a:t> technology can be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 implemented and operated (not detailed here).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Nevertheless, </a:t>
            </a:r>
            <a:r>
              <a:rPr lang="en-US" sz="1600" dirty="0">
                <a:latin typeface="+mj-lt"/>
              </a:rPr>
              <a:t>to give a </a:t>
            </a:r>
            <a:r>
              <a:rPr lang="en-US" sz="1600" dirty="0" smtClean="0">
                <a:latin typeface="+mj-lt"/>
              </a:rPr>
              <a:t>co</a:t>
            </a:r>
            <a:r>
              <a:rPr lang="hu-HU" sz="1600" dirty="0" smtClean="0">
                <a:latin typeface="+mj-lt"/>
              </a:rPr>
              <a:t>nceivable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description of the </a:t>
            </a:r>
            <a:r>
              <a:rPr lang="en-US" sz="1600" dirty="0" err="1">
                <a:latin typeface="+mj-lt"/>
              </a:rPr>
              <a:t>big.LITTLE</a:t>
            </a:r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technology,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we will assume a specific implementation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hu-HU" sz="1600" dirty="0">
                <a:latin typeface="+mj-lt"/>
              </a:rPr>
              <a:t>called 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exclusive cluster switching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,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when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 cores </a:t>
            </a:r>
            <a:r>
              <a:rPr lang="en-US" sz="1600" dirty="0" smtClean="0">
                <a:latin typeface="+mj-lt"/>
              </a:rPr>
              <a:t>of the big- or the LITTLE core cluster run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the same but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variable operating point </a:t>
            </a:r>
            <a:r>
              <a:rPr lang="en-US" sz="1600" dirty="0" smtClean="0">
                <a:latin typeface="+mj-lt"/>
              </a:rPr>
              <a:t>and the scheduler of the OS choses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either the big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cluster or the LITTLE cluster to run</a:t>
            </a:r>
            <a:r>
              <a:rPr lang="en-US" sz="1600" dirty="0" smtClean="0">
                <a:latin typeface="+mj-lt"/>
              </a:rPr>
              <a:t> the workload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according to its actual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intensity.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(16)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328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787799" y="1680430"/>
            <a:ext cx="7513639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Intel’s </a:t>
            </a:r>
            <a:r>
              <a:rPr lang="en-US" altLang="en-US" sz="1900" dirty="0" err="1">
                <a:solidFill>
                  <a:srgbClr val="FFFFFF"/>
                </a:solidFill>
                <a:cs typeface="Arial" charset="0"/>
              </a:rPr>
              <a:t>chiplet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-based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big.LITTLE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processor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lines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87800" y="2634228"/>
            <a:ext cx="7513638" cy="468313"/>
            <a:chOff x="472" y="2160"/>
            <a:chExt cx="4630" cy="295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87800" y="3149185"/>
            <a:ext cx="7513638" cy="468313"/>
            <a:chOff x="472" y="2160"/>
            <a:chExt cx="4630" cy="295"/>
          </a:xfrm>
        </p:grpSpPr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mobile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oriented Lakefield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787800" y="3663800"/>
            <a:ext cx="7513638" cy="457200"/>
            <a:chOff x="472" y="2160"/>
            <a:chExt cx="4630" cy="288"/>
          </a:xfrm>
        </p:grpSpPr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desktop oriented Alder Lake-S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789388" y="4182626"/>
            <a:ext cx="7512050" cy="457200"/>
            <a:chOff x="472" y="2160"/>
            <a:chExt cx="4630" cy="288"/>
          </a:xfrm>
        </p:grpSpPr>
        <p:sp>
          <p:nvSpPr>
            <p:cNvPr id="13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 References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7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635" y="484335"/>
            <a:ext cx="607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P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rinciple of operation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of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big.LITTLE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processing 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-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4</a:t>
            </a:r>
            <a:r>
              <a:rPr lang="hu-HU" dirty="0" smtClean="0">
                <a:solidFill>
                  <a:srgbClr val="2D2D8A"/>
                </a:solidFill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406" y="860856"/>
            <a:ext cx="91360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Let’s suppose that an appropriate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OS routine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tracks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intensity of the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workload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(e.g. by counters)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and sets the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operating point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of the cores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accordingly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.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he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scheduler activates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 power, low performance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„LITTLE”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cluster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 long as it can tackle the actual workload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.</a:t>
            </a:r>
            <a:endParaRPr lang="en-US" sz="1600" dirty="0" smtClean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</a:pP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If however the workload exceeds the performance capability of the LITTLE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core</a:t>
            </a:r>
          </a:p>
          <a:p>
            <a:pPr>
              <a:buClr>
                <a:schemeClr val="tx1"/>
              </a:buClr>
            </a:pP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cluster, an appropriate switching routine </a:t>
            </a:r>
            <a:r>
              <a:rPr lang="en-US" sz="1600" dirty="0" smtClean="0">
                <a:latin typeface="+mj-lt"/>
              </a:rPr>
              <a:t>activates the cluster of</a:t>
            </a:r>
            <a:r>
              <a:rPr lang="hu-H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the</a:t>
            </a:r>
          </a:p>
          <a:p>
            <a:r>
              <a:rPr lang="en-US" sz="1600" dirty="0" smtClean="0">
                <a:latin typeface="+mj-lt"/>
              </a:rPr>
              <a:t>      high performance high power “big” cores</a:t>
            </a:r>
            <a:r>
              <a:rPr lang="hu-HU" sz="1600" dirty="0" smtClean="0">
                <a:latin typeface="+mj-lt"/>
              </a:rPr>
              <a:t>,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performs a cluster switch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by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migrating the actual workload to the cores of the big cluster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 and switches off 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     the cores of the LITTLE cluster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When any time the actual workload becomes less then a given lower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limit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      of the big core cluster, the scheduler activates again the cluster of the LITTLE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cores etc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.</a:t>
            </a:r>
            <a:endParaRPr lang="hu-HU" sz="16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In this way,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any given time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one cluster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may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be active </a:t>
            </a:r>
            <a:r>
              <a:rPr lang="en-US" sz="1600" dirty="0" smtClean="0">
                <a:latin typeface="+mj-lt"/>
              </a:rPr>
              <a:t>in case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</a:t>
            </a:r>
            <a:r>
              <a:rPr lang="en-US" sz="1600" dirty="0" smtClean="0">
                <a:latin typeface="+mj-lt"/>
              </a:rPr>
              <a:t>of the </a:t>
            </a:r>
            <a:r>
              <a:rPr lang="en-US" sz="1600" dirty="0">
                <a:latin typeface="+mj-lt"/>
              </a:rPr>
              <a:t>assumed exclusive cluster </a:t>
            </a:r>
            <a:r>
              <a:rPr lang="en-US" sz="1600" dirty="0" smtClean="0">
                <a:latin typeface="+mj-lt"/>
              </a:rPr>
              <a:t>scheduling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Here we note that exclusive cluster switching is just a straightforward operation</a:t>
            </a:r>
          </a:p>
          <a:p>
            <a:r>
              <a:rPr lang="en-US" sz="1600" dirty="0" smtClean="0">
                <a:latin typeface="+mj-lt"/>
              </a:rPr>
              <a:t>      mode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recent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big.LITTLE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architectures operate typically at a more efficient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scheduling policy, called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inclusive core switching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(not detailed here).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(17)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579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795824" y="1420545"/>
            <a:ext cx="7513639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The mobile oriented Lakefield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797425" y="2374343"/>
            <a:ext cx="7513638" cy="468313"/>
            <a:chOff x="472" y="2160"/>
            <a:chExt cx="4630" cy="295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797425" y="2889300"/>
            <a:ext cx="7513638" cy="468313"/>
            <a:chOff x="472" y="2160"/>
            <a:chExt cx="4630" cy="295"/>
          </a:xfrm>
        </p:grpSpPr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2.2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Sunny Cove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97425" y="3403915"/>
            <a:ext cx="7513638" cy="457200"/>
            <a:chOff x="472" y="2160"/>
            <a:chExt cx="4630" cy="288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2.3 The Tremont Atom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99013" y="3903704"/>
            <a:ext cx="7512050" cy="684215"/>
            <a:chOff x="472" y="2148"/>
            <a:chExt cx="4630" cy="431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658" y="2148"/>
              <a:ext cx="4444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Foveros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3D packaging technology as used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in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Lakefield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795825" y="4625050"/>
            <a:ext cx="7513638" cy="468313"/>
            <a:chOff x="472" y="2160"/>
            <a:chExt cx="4630" cy="295"/>
          </a:xfrm>
        </p:grpSpPr>
        <p:sp>
          <p:nvSpPr>
            <p:cNvPr id="28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2.5 Introduced Lakefield models and performance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issues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8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Introduction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Lakefield mobile line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026" name="Picture 2" descr="https://images.anandtech.com/doci/15979/Section%202%20%2832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3"/>
          <a:stretch/>
        </p:blipFill>
        <p:spPr bwMode="auto">
          <a:xfrm>
            <a:off x="155575" y="1457115"/>
            <a:ext cx="8988425" cy="46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8" y="478969"/>
            <a:ext cx="585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2.1 Introduction to the Lakefield mobile line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50" y="898591"/>
            <a:ext cx="918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It is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member </a:t>
            </a:r>
            <a:r>
              <a:rPr lang="en-US" sz="1600" dirty="0" smtClean="0">
                <a:latin typeface="+mj-lt"/>
              </a:rPr>
              <a:t>of Intel’s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-based,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“hybrid” processor families</a:t>
            </a:r>
            <a:r>
              <a:rPr lang="en-US" sz="1600" dirty="0" smtClean="0">
                <a:latin typeface="+mj-lt"/>
              </a:rPr>
              <a:t>, consisting of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big and little CPU cores</a:t>
            </a:r>
            <a:r>
              <a:rPr lang="en-US" sz="1600" dirty="0" smtClean="0">
                <a:latin typeface="+mj-lt"/>
              </a:rPr>
              <a:t>, as revealed at Intel’s 2020 Architecture Day (08/2020).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958" y="6102420"/>
            <a:ext cx="8447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Intel’s CPU core roadmap, revealed at their 2020 Architecture Day [</a:t>
            </a:r>
            <a:r>
              <a:rPr lang="hu-HU" sz="1600" dirty="0" smtClean="0">
                <a:latin typeface="+mj-lt"/>
              </a:rPr>
              <a:t>19</a:t>
            </a:r>
            <a:r>
              <a:rPr lang="en-US" sz="1600" dirty="0" smtClean="0">
                <a:latin typeface="+mj-lt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752824"/>
            <a:ext cx="89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(big cores)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4927" y="4945781"/>
            <a:ext cx="89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(little</a:t>
            </a:r>
          </a:p>
          <a:p>
            <a:pPr algn="ctr"/>
            <a:r>
              <a:rPr lang="en-US" sz="1400" dirty="0" smtClean="0">
                <a:latin typeface="+mj-lt"/>
              </a:rPr>
              <a:t>cores)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978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Introduction to the Lakefield mobile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7695" y="826903"/>
            <a:ext cx="627492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Announced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05/2019</a:t>
            </a:r>
            <a:r>
              <a:rPr lang="en-US" sz="1600" dirty="0" smtClean="0">
                <a:latin typeface="+mj-lt"/>
              </a:rPr>
              <a:t> at Intel’s 2019 Investor Meeting.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Intel’s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first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big.LITTLE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design </a:t>
            </a:r>
            <a:r>
              <a:rPr lang="en-US" sz="1600" dirty="0" smtClean="0">
                <a:latin typeface="+mj-lt"/>
              </a:rPr>
              <a:t>with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460" y="1411418"/>
            <a:ext cx="7004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one “big”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Sunny Cove </a:t>
            </a:r>
            <a:r>
              <a:rPr lang="en-US" sz="1600" dirty="0" smtClean="0">
                <a:latin typeface="+mj-lt"/>
              </a:rPr>
              <a:t>(as in the 10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gen. 10 nm Ice Lake)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and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four “little”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Tremont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(Atom)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69" y="2581330"/>
            <a:ext cx="877477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intended primarily to be used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“always on always connected” notebooks.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Intel makes use of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10 nm </a:t>
            </a:r>
            <a:r>
              <a:rPr lang="en-US" sz="1600" dirty="0" smtClean="0">
                <a:latin typeface="+mj-lt"/>
              </a:rPr>
              <a:t>technology for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compute die</a:t>
            </a:r>
            <a:r>
              <a:rPr lang="en-US" sz="1600" dirty="0" smtClean="0">
                <a:latin typeface="+mj-lt"/>
              </a:rPr>
              <a:t> and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22 nm</a:t>
            </a:r>
            <a:r>
              <a:rPr lang="en-US" sz="1600" dirty="0" smtClean="0"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technology for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base die.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</a:t>
            </a:r>
            <a:r>
              <a:rPr lang="en-US" sz="1600" dirty="0" smtClean="0">
                <a:latin typeface="+mj-lt"/>
              </a:rPr>
              <a:t>Lakefield processor models were introduced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06/2020.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8" y="478185"/>
            <a:ext cx="527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Introduction to the Lakefield mobile line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" y="1890137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cores.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509" y="2233066"/>
            <a:ext cx="903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using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chiplets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and is built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up of by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Foveros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3D packaging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152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Introduction to the Lakefield mobile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6629" y="481265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Design goals</a:t>
            </a:r>
            <a:endParaRPr lang="en-US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757" y="847029"/>
            <a:ext cx="7972182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•  </a:t>
            </a:r>
            <a:r>
              <a:rPr lang="en-US" sz="1600" dirty="0">
                <a:latin typeface="+mj-lt"/>
              </a:rPr>
              <a:t>Aiming 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always on, always connected notebooks</a:t>
            </a:r>
            <a:r>
              <a:rPr lang="en-US" sz="1600" dirty="0">
                <a:latin typeface="+mj-lt"/>
              </a:rPr>
              <a:t> with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very low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standby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power.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•  Excellent compute performance by lower TDP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01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Introduction to the Lakefield mobile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6629" y="481265"/>
            <a:ext cx="512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Significant gen. over gen. improvements</a:t>
            </a:r>
            <a:r>
              <a:rPr lang="en-US" baseline="30000" dirty="0">
                <a:solidFill>
                  <a:schemeClr val="accent6"/>
                </a:solidFill>
                <a:latin typeface="+mj-lt"/>
              </a:rPr>
              <a:t>1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: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381" y="866281"/>
            <a:ext cx="8552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SzPct val="147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Using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10 nm technology for the compute die </a:t>
            </a:r>
            <a:r>
              <a:rPr lang="en-US" sz="1600" dirty="0" smtClean="0">
                <a:latin typeface="+mj-lt"/>
              </a:rPr>
              <a:t>(and 22 nm for the base die)</a:t>
            </a:r>
          </a:p>
          <a:p>
            <a:pPr marL="285750" indent="-285750">
              <a:spcAft>
                <a:spcPts val="300"/>
              </a:spcAft>
              <a:buSzPct val="147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1/10th standby power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•  ~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50% GFX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(graphics) improvement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•  ~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40%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area reduction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latin typeface="+mj-lt"/>
              </a:rPr>
              <a:t>•  ~</a:t>
            </a:r>
            <a:r>
              <a:rPr lang="en-US" sz="1600" dirty="0">
                <a:latin typeface="+mj-lt"/>
              </a:rPr>
              <a:t>40% Z </a:t>
            </a:r>
            <a:r>
              <a:rPr lang="en-US" sz="1600" dirty="0" smtClean="0">
                <a:latin typeface="+mj-lt"/>
              </a:rPr>
              <a:t>(high) reduction.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132" y="6092793"/>
            <a:ext cx="8756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+mj-lt"/>
              </a:rPr>
              <a:t>1</a:t>
            </a:r>
            <a:r>
              <a:rPr lang="en-US" sz="1600" dirty="0" smtClean="0">
                <a:latin typeface="+mj-lt"/>
              </a:rPr>
              <a:t> In the cited conference presentation (Hot Chips 2019) unfortunately, the authors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do not specify exactly what they mean under previous generation.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816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905591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 The Sunny Cove core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3813" y="2926081"/>
            <a:ext cx="4915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(Only the introductory slide will be discussed)</a:t>
            </a:r>
          </a:p>
        </p:txBody>
      </p:sp>
    </p:spTree>
    <p:extLst>
      <p:ext uri="{BB962C8B-B14F-4D97-AF65-F5344CB8AC3E}">
        <p14:creationId xmlns:p14="http://schemas.microsoft.com/office/powerpoint/2010/main" val="11059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75" y="480937"/>
            <a:ext cx="8997720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 The Sunny Cove 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Positioning the Sunny Cove core within Intel’s Core 2 cores (Based 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5122" name="Picture 2" descr="https://qph.fs.quoracdn.net/main-qimg-9476b16b2747d5bdf0888bdd497d04f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b="41585"/>
          <a:stretch/>
        </p:blipFill>
        <p:spPr bwMode="auto">
          <a:xfrm>
            <a:off x="197957" y="1078032"/>
            <a:ext cx="6639694" cy="176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555668" y="2978670"/>
            <a:ext cx="1246085" cy="441401"/>
            <a:chOff x="6174072" y="4858007"/>
            <a:chExt cx="1332000" cy="478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6174072" y="4858007"/>
              <a:ext cx="1332000" cy="478800"/>
            </a:xfrm>
            <a:prstGeom prst="rect">
              <a:avLst/>
            </a:prstGeom>
            <a:solidFill>
              <a:srgbClr val="D8EBF2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56419" y="4928130"/>
              <a:ext cx="116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 smtClean="0">
                  <a:latin typeface="+mj-lt"/>
                </a:rPr>
                <a:t>Ice Lake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67784" y="3642623"/>
            <a:ext cx="774381" cy="33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0771" y="3043315"/>
            <a:ext cx="2089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10 nm Processor</a:t>
            </a:r>
          </a:p>
        </p:txBody>
      </p:sp>
      <p:pic>
        <p:nvPicPr>
          <p:cNvPr id="12" name="Picture 2" descr="https://qph.fs.quoracdn.net/main-qimg-9476b16b2747d5bdf0888bdd497d04f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2"/>
          <a:stretch/>
        </p:blipFill>
        <p:spPr bwMode="auto">
          <a:xfrm>
            <a:off x="137332" y="4515629"/>
            <a:ext cx="6736342" cy="3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qph.fs.quoracdn.net/main-qimg-9476b16b2747d5bdf0888bdd497d04f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60477" b="15381"/>
          <a:stretch/>
        </p:blipFill>
        <p:spPr bwMode="auto">
          <a:xfrm>
            <a:off x="197957" y="3406451"/>
            <a:ext cx="6639694" cy="72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21266" y="2313194"/>
            <a:ext cx="2010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14 nm processors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076618" y="2661372"/>
            <a:ext cx="3855625" cy="16824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83056" y="2977069"/>
            <a:ext cx="1326007" cy="441401"/>
            <a:chOff x="6102088" y="4858007"/>
            <a:chExt cx="1417431" cy="4788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174072" y="4858007"/>
              <a:ext cx="1332000" cy="478800"/>
            </a:xfrm>
            <a:prstGeom prst="rect">
              <a:avLst/>
            </a:prstGeom>
            <a:solidFill>
              <a:srgbClr val="D8EBF2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2088" y="4928130"/>
              <a:ext cx="1417431" cy="36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 smtClean="0">
                  <a:latin typeface="+mj-lt"/>
                </a:rPr>
                <a:t>Cannon 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6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75" y="478549"/>
            <a:ext cx="711720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Major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enhancements of the Sunny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Cove core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objectives for increasing processor performance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0020" y="1583796"/>
            <a:ext cx="8757465" cy="3989233"/>
            <a:chOff x="180020" y="1583796"/>
            <a:chExt cx="8757465" cy="39892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982" t="3556" r="3980" b="21919"/>
            <a:stretch/>
          </p:blipFill>
          <p:spPr>
            <a:xfrm>
              <a:off x="180020" y="1583796"/>
              <a:ext cx="8757465" cy="39892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50825" y="4706755"/>
              <a:ext cx="1780106" cy="866274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57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61556" y="1844055"/>
            <a:ext cx="74880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1.Introduction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4425"/>
            <a:ext cx="903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Microarchitecture enhancements to improve general purpose performance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24" y="1268760"/>
            <a:ext cx="831645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wider issue and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(for processing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instructions per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a2)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deeper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structures, including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(for providing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parallelism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cycle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a3)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smarter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(for processing more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per cycle)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848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Main areas of microarchitecture enhancements vs.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830" y="3137833"/>
            <a:ext cx="6390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In the lecture however, we do not go into further details. </a:t>
            </a:r>
          </a:p>
        </p:txBody>
      </p:sp>
    </p:spTree>
    <p:extLst>
      <p:ext uri="{BB962C8B-B14F-4D97-AF65-F5344CB8AC3E}">
        <p14:creationId xmlns:p14="http://schemas.microsoft.com/office/powerpoint/2010/main" val="10417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478288"/>
            <a:ext cx="40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Wider issue and execution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575" y="879845"/>
            <a:ext cx="332090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2 additional issue ports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additional execution units</a:t>
            </a:r>
          </a:p>
        </p:txBody>
      </p:sp>
    </p:spTree>
    <p:extLst>
      <p:ext uri="{BB962C8B-B14F-4D97-AF65-F5344CB8AC3E}">
        <p14:creationId xmlns:p14="http://schemas.microsoft.com/office/powerpoint/2010/main" val="30960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7574" y="478288"/>
            <a:ext cx="9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a1/1 More issue ports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80" y="1628797"/>
            <a:ext cx="9066425" cy="4680000"/>
            <a:chOff x="476545" y="2078849"/>
            <a:chExt cx="8190910" cy="4050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00" t="8641" r="2750" b="8305"/>
            <a:stretch/>
          </p:blipFill>
          <p:spPr>
            <a:xfrm>
              <a:off x="476545" y="2078849"/>
              <a:ext cx="8190910" cy="40504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12060" y="5724255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DCU: Data Cache Unit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5086" y="6285801"/>
            <a:ext cx="781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the back-ends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Sunny Cove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766" y="812470"/>
            <a:ext cx="812523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Sunny Cove provides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issue ports up from 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being in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7 more Execution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(see below).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649220" y="4533284"/>
            <a:ext cx="270000" cy="2340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95436" y="4600876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53616" y="474105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6396" y="547961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67993" y="460161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708053" y="473910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711193" y="487659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648546" y="3958857"/>
            <a:ext cx="6172" cy="49531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782315" y="3978125"/>
            <a:ext cx="6172" cy="576000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07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58320" y="1493785"/>
            <a:ext cx="8988425" cy="4500500"/>
            <a:chOff x="-12006" y="1898830"/>
            <a:chExt cx="8988425" cy="4500500"/>
          </a:xfrm>
        </p:grpSpPr>
        <p:pic>
          <p:nvPicPr>
            <p:cNvPr id="5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/>
            <a:stretch/>
          </p:blipFill>
          <p:spPr bwMode="auto">
            <a:xfrm>
              <a:off x="-12006" y="1898830"/>
              <a:ext cx="8988425" cy="45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11" r="66453" b="79321"/>
            <a:stretch/>
          </p:blipFill>
          <p:spPr bwMode="auto">
            <a:xfrm>
              <a:off x="1756388" y="1898830"/>
              <a:ext cx="7220031" cy="45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325400" y="3670155"/>
            <a:ext cx="20425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(now 48 KB vs 32 KB)</a:t>
            </a:r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73863" y="3467500"/>
            <a:ext cx="3465047" cy="4500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75" y="480937"/>
            <a:ext cx="8506007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a1/2) Deeper key structures, including caches </a:t>
            </a:r>
          </a:p>
          <a:p>
            <a:pPr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  (for providing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more parallelism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per clock cycle)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22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70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77" y="1358900"/>
            <a:ext cx="7395691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" y="485875"/>
            <a:ext cx="629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sizes of major processor lines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982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358770"/>
            <a:ext cx="7329956" cy="2349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63" y="481568"/>
            <a:ext cx="675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latencies of major processor lines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853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787" y="478553"/>
            <a:ext cx="844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22</a:t>
            </a:r>
            <a:r>
              <a:rPr lang="en-US" dirty="0" smtClean="0">
                <a:latin typeface="+mj-lt"/>
              </a:rPr>
              <a:t>]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787" y="1358770"/>
            <a:ext cx="8988425" cy="4590510"/>
            <a:chOff x="77787" y="1898830"/>
            <a:chExt cx="8988425" cy="4590510"/>
          </a:xfrm>
        </p:grpSpPr>
        <p:pic>
          <p:nvPicPr>
            <p:cNvPr id="6" name="Picture 2" descr="https://www.extremetech.com/wp-content/uploads/2018/12/Intel-SunnyCove-4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7"/>
            <a:stretch/>
          </p:blipFill>
          <p:spPr bwMode="auto">
            <a:xfrm>
              <a:off x="77787" y="1898830"/>
              <a:ext cx="8988425" cy="459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2771800" y="1898830"/>
              <a:ext cx="6294412" cy="495055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36585" y="2618910"/>
            <a:ext cx="2790310" cy="54006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39998" y="889470"/>
            <a:ext cx="907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this respect Intel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improved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branch prediction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accuracy,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additional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latency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improvements, like load latency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implemented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new, faster integer divider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87" y="478553"/>
            <a:ext cx="844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22</a:t>
            </a:r>
            <a:r>
              <a:rPr lang="en-US" dirty="0" smtClean="0">
                <a:latin typeface="+mj-lt"/>
              </a:rPr>
              <a:t>]</a:t>
            </a:r>
            <a:r>
              <a:rPr lang="hu-HU" dirty="0" smtClean="0"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33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The Sunny Cove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23701" y="844465"/>
            <a:ext cx="8378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These enhancements include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ISA and microarchitecture extensions </a:t>
            </a:r>
            <a:r>
              <a:rPr lang="en-US" sz="1600" dirty="0" smtClean="0">
                <a:latin typeface="+mj-lt"/>
              </a:rPr>
              <a:t>to improve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performance for specific application domains and algorithms [</a:t>
            </a:r>
            <a:r>
              <a:rPr lang="hu-HU" sz="1600" dirty="0" smtClean="0">
                <a:latin typeface="+mj-lt"/>
              </a:rPr>
              <a:t>21</a:t>
            </a:r>
            <a:r>
              <a:rPr lang="en-US" sz="1600" dirty="0" smtClean="0">
                <a:latin typeface="+mj-lt"/>
              </a:rPr>
              <a:t>], [2</a:t>
            </a:r>
            <a:r>
              <a:rPr lang="hu-HU" sz="1600" dirty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6" t="22980" r="6474" b="12253"/>
          <a:stretch/>
        </p:blipFill>
        <p:spPr>
          <a:xfrm>
            <a:off x="161510" y="1853825"/>
            <a:ext cx="8840442" cy="355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50" y="484425"/>
            <a:ext cx="717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Enhancements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to improve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special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purpose performance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63" y="5679250"/>
            <a:ext cx="875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Figure: Special domains of interest in improving performance of Sunny Cove [2</a:t>
            </a:r>
            <a:r>
              <a:rPr lang="hu-HU" sz="1600" dirty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916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2.3 The Tremont Atom core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668" y="2887581"/>
            <a:ext cx="5985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(Only the first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four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introductory slides will be discussed)</a:t>
            </a:r>
          </a:p>
        </p:txBody>
      </p:sp>
    </p:spTree>
    <p:extLst>
      <p:ext uri="{BB962C8B-B14F-4D97-AF65-F5344CB8AC3E}">
        <p14:creationId xmlns:p14="http://schemas.microsoft.com/office/powerpoint/2010/main" val="666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25"/>
            <a:ext cx="9144000" cy="393700"/>
          </a:xfrm>
        </p:spPr>
        <p:txBody>
          <a:bodyPr/>
          <a:lstStyle/>
          <a:p>
            <a:r>
              <a:rPr lang="en-US" sz="1600" dirty="0"/>
              <a:t>1. </a:t>
            </a:r>
            <a:r>
              <a:rPr lang="en-US" sz="1600" dirty="0" smtClean="0"/>
              <a:t>Introduction (1)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1950" y="866278"/>
            <a:ext cx="8508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 their name suggests,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</a:rPr>
              <a:t>-based </a:t>
            </a:r>
            <a:r>
              <a:rPr lang="en-US" sz="1600" dirty="0" err="1" smtClean="0">
                <a:solidFill>
                  <a:srgbClr val="FF0000"/>
                </a:solidFill>
              </a:rPr>
              <a:t>big.LITTLE</a:t>
            </a:r>
            <a:r>
              <a:rPr lang="en-US" sz="1600" dirty="0" smtClean="0">
                <a:solidFill>
                  <a:srgbClr val="FF0000"/>
                </a:solidFill>
              </a:rPr>
              <a:t> processors </a:t>
            </a:r>
            <a:r>
              <a:rPr lang="en-US" sz="1600" dirty="0" smtClean="0"/>
              <a:t>deploy two key</a:t>
            </a:r>
          </a:p>
          <a:p>
            <a:r>
              <a:rPr lang="en-US" sz="1600" dirty="0" smtClean="0"/>
              <a:t>      design paradigms: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50" y="481260"/>
            <a:ext cx="350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 Introduction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700" y="2377373"/>
            <a:ext cx="8274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</a:t>
            </a:r>
            <a:r>
              <a:rPr lang="en-US" sz="1600" dirty="0"/>
              <a:t>this introductory Section </a:t>
            </a:r>
            <a:r>
              <a:rPr lang="en-US" sz="1600" dirty="0" smtClean="0"/>
              <a:t>next we </a:t>
            </a:r>
            <a:r>
              <a:rPr lang="en-US" sz="1600" dirty="0"/>
              <a:t>give a brief overview of these </a:t>
            </a:r>
            <a:r>
              <a:rPr lang="en-US" sz="1600" dirty="0" smtClean="0"/>
              <a:t>issues.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70021" y="1424534"/>
            <a:ext cx="7005636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>
                <a:solidFill>
                  <a:srgbClr val="FF0000"/>
                </a:solidFill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</a:rPr>
              <a:t>-based </a:t>
            </a:r>
            <a:r>
              <a:rPr lang="en-US" sz="1600" dirty="0">
                <a:solidFill>
                  <a:srgbClr val="FF0000"/>
                </a:solidFill>
              </a:rPr>
              <a:t>design </a:t>
            </a:r>
            <a:r>
              <a:rPr lang="en-US" sz="1600" dirty="0" smtClean="0"/>
              <a:t>paradigm (</a:t>
            </a:r>
            <a:r>
              <a:rPr lang="en-US" sz="1600" i="1" dirty="0" smtClean="0"/>
              <a:t>Section 1.1</a:t>
            </a:r>
            <a:r>
              <a:rPr lang="en-US" sz="1600" dirty="0" smtClean="0"/>
              <a:t>),</a:t>
            </a:r>
            <a:endParaRPr lang="en-US" sz="1600" dirty="0"/>
          </a:p>
          <a:p>
            <a:pPr>
              <a:spcAft>
                <a:spcPts val="400"/>
              </a:spcAft>
            </a:pPr>
            <a:r>
              <a:rPr lang="en-US" sz="1600" dirty="0" smtClean="0"/>
              <a:t>      consequently, they use </a:t>
            </a:r>
            <a:r>
              <a:rPr lang="en-US" sz="1600" dirty="0">
                <a:solidFill>
                  <a:srgbClr val="FF0000"/>
                </a:solidFill>
              </a:rPr>
              <a:t>multichip packaging </a:t>
            </a:r>
            <a:r>
              <a:rPr lang="en-US" sz="1600" dirty="0" smtClean="0"/>
              <a:t>(</a:t>
            </a:r>
            <a:r>
              <a:rPr lang="en-US" sz="1600" i="1" dirty="0" smtClean="0"/>
              <a:t>Section 1.2</a:t>
            </a:r>
            <a:r>
              <a:rPr lang="en-US" sz="1600" dirty="0" smtClean="0"/>
              <a:t>) and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employ </a:t>
            </a:r>
            <a:r>
              <a:rPr lang="en-US" sz="1600" dirty="0"/>
              <a:t>the </a:t>
            </a:r>
            <a:r>
              <a:rPr lang="en-US" sz="1600" dirty="0" err="1">
                <a:solidFill>
                  <a:srgbClr val="FF0000"/>
                </a:solidFill>
              </a:rPr>
              <a:t>big.LITTLE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CPU core architecture </a:t>
            </a:r>
            <a:r>
              <a:rPr lang="en-US" sz="1600" dirty="0" smtClean="0"/>
              <a:t>(</a:t>
            </a:r>
            <a:r>
              <a:rPr lang="en-US" sz="1600" i="1" dirty="0" smtClean="0"/>
              <a:t>Section 1.3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945" y="6216711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Chiplet</a:t>
            </a:r>
            <a:r>
              <a:rPr lang="en-US" sz="1600" dirty="0" smtClean="0"/>
              <a:t>: </a:t>
            </a:r>
            <a:r>
              <a:rPr lang="en-US" sz="1600" dirty="0" err="1" smtClean="0"/>
              <a:t>Többlapkás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75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523763" y="795291"/>
            <a:ext cx="7881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/>
              </a:rPr>
              <a:t>Evolution of Intel’s </a:t>
            </a:r>
            <a:r>
              <a:rPr lang="en-US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CPU microarchitectures</a:t>
            </a:r>
            <a:r>
              <a:rPr lang="hu-HU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(</a:t>
            </a:r>
            <a:r>
              <a:rPr lang="en-US" dirty="0" smtClean="0">
                <a:solidFill>
                  <a:srgbClr val="0062AC"/>
                </a:solidFill>
                <a:latin typeface="Verdana"/>
              </a:rPr>
              <a:t>based on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27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]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)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116" y="1493785"/>
            <a:ext cx="9097479" cy="4770013"/>
            <a:chOff x="86116" y="1493785"/>
            <a:chExt cx="9097479" cy="4770013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6" y="1493785"/>
              <a:ext cx="8986384" cy="4770013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90425" y="4428254"/>
              <a:ext cx="8964000" cy="1584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Kép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3" t="85998" r="13040" b="6436"/>
            <a:stretch/>
          </p:blipFill>
          <p:spPr>
            <a:xfrm>
              <a:off x="4617005" y="5562975"/>
              <a:ext cx="4320480" cy="3326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86353" y="5545798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2-wide</a:t>
              </a:r>
            </a:p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in-order</a:t>
              </a:r>
              <a:endParaRPr lang="en-US" sz="950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2609" y="5548231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2-wide</a:t>
              </a:r>
            </a:p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out-of-order</a:t>
              </a:r>
              <a:endParaRPr lang="en-US" sz="950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83005" y="5549780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2-wide</a:t>
              </a:r>
            </a:p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out-of-order</a:t>
              </a:r>
              <a:endParaRPr lang="en-US" sz="950" i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7042" y="5546249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3-wide</a:t>
              </a:r>
            </a:p>
            <a:p>
              <a:pPr algn="ctr"/>
              <a:r>
                <a:rPr lang="en-US" sz="950" i="1" dirty="0" smtClean="0">
                  <a:solidFill>
                    <a:schemeClr val="bg1"/>
                  </a:solidFill>
                </a:rPr>
                <a:t>out-of-order</a:t>
              </a:r>
              <a:endParaRPr lang="en-US" sz="95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77345" y="3834045"/>
            <a:ext cx="11465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0" i="1" dirty="0" smtClean="0">
                <a:solidFill>
                  <a:schemeClr val="bg1"/>
                </a:solidFill>
              </a:rPr>
              <a:t>5-wide</a:t>
            </a:r>
          </a:p>
          <a:p>
            <a:pPr algn="ctr"/>
            <a:r>
              <a:rPr lang="en-US" sz="950" i="1" dirty="0" smtClean="0">
                <a:solidFill>
                  <a:schemeClr val="bg1"/>
                </a:solidFill>
              </a:rPr>
              <a:t>out-of-order</a:t>
            </a:r>
            <a:endParaRPr lang="en-US" sz="95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27" y="477049"/>
            <a:ext cx="70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Tremont Atom core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(2)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910543"/>
              </p:ext>
            </p:extLst>
          </p:nvPr>
        </p:nvGraphicFramePr>
        <p:xfrm>
          <a:off x="125128" y="1222404"/>
          <a:ext cx="8893745" cy="4249624"/>
        </p:xfrm>
        <a:graphic>
          <a:graphicData uri="http://schemas.openxmlformats.org/drawingml/2006/table">
            <a:tbl>
              <a:tblPr/>
              <a:tblGrid>
                <a:gridCol w="1270535">
                  <a:extLst>
                    <a:ext uri="{9D8B030D-6E8A-4147-A177-3AD203B41FA5}">
                      <a16:colId xmlns:a16="http://schemas.microsoft.com/office/drawing/2014/main" val="1747223287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1261181363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305543640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1046789394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2460041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350369991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2584642120"/>
                    </a:ext>
                  </a:extLst>
                </a:gridCol>
              </a:tblGrid>
              <a:tr h="35451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Intel's Atom History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913208"/>
                  </a:ext>
                </a:extLst>
              </a:tr>
              <a:tr h="498865"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 err="1">
                          <a:latin typeface="+mj-lt"/>
                        </a:rPr>
                        <a:t>AnandTech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Node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 </a:t>
                      </a:r>
                      <a:r>
                        <a:rPr lang="en-US" sz="1300" dirty="0" smtClean="0">
                          <a:latin typeface="+mj-lt"/>
                        </a:rPr>
                        <a:t>Year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Smartphone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Tablet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Netbook</a:t>
                      </a:r>
                      <a:br>
                        <a:rPr lang="en-US" sz="1300" dirty="0">
                          <a:latin typeface="+mj-lt"/>
                        </a:rPr>
                      </a:br>
                      <a:r>
                        <a:rPr lang="en-US" sz="1300" dirty="0">
                          <a:latin typeface="+mj-lt"/>
                        </a:rPr>
                        <a:t>Notebook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Networking</a:t>
                      </a:r>
                      <a:br>
                        <a:rPr lang="en-US" sz="1300" dirty="0">
                          <a:latin typeface="+mj-lt"/>
                        </a:rPr>
                      </a:br>
                      <a:r>
                        <a:rPr lang="en-US" sz="1300" dirty="0">
                          <a:latin typeface="+mj-lt"/>
                        </a:rPr>
                        <a:t>Server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20547"/>
                  </a:ext>
                </a:extLst>
              </a:tr>
              <a:tr h="515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err="1" smtClean="0">
                          <a:effectLst/>
                          <a:latin typeface="+mj-lt"/>
                        </a:rPr>
                        <a:t>Bonnell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smtClean="0">
                          <a:effectLst/>
                          <a:latin typeface="+mj-lt"/>
                        </a:rPr>
                        <a:t>45nm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smtClean="0">
                          <a:effectLst/>
                          <a:latin typeface="+mj-lt"/>
                        </a:rPr>
                        <a:t>2008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smtClean="0">
                          <a:effectLst/>
                          <a:latin typeface="+mj-lt"/>
                        </a:rPr>
                        <a:t>Lincroft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err="1" smtClean="0">
                          <a:effectLst/>
                          <a:latin typeface="+mj-lt"/>
                        </a:rPr>
                        <a:t>Silcerthorne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err="1" smtClean="0">
                          <a:effectLst/>
                          <a:latin typeface="+mj-lt"/>
                        </a:rPr>
                        <a:t>Pineview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598381"/>
                  </a:ext>
                </a:extLst>
              </a:tr>
              <a:tr h="515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err="1">
                          <a:effectLst/>
                          <a:latin typeface="+mj-lt"/>
                        </a:rPr>
                        <a:t>Saltwell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32nm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smtClean="0">
                          <a:effectLst/>
                          <a:latin typeface="+mj-lt"/>
                        </a:rPr>
                        <a:t>2012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Medfield</a:t>
                      </a:r>
                      <a:br>
                        <a:rPr lang="en-US" sz="1300" dirty="0">
                          <a:effectLst/>
                          <a:latin typeface="+mj-lt"/>
                        </a:rPr>
                      </a:br>
                      <a:r>
                        <a:rPr lang="en-US" sz="1300" dirty="0">
                          <a:effectLst/>
                          <a:latin typeface="+mj-lt"/>
                        </a:rPr>
                        <a:t>Clover Trail+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Clover Trail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Cedar Trail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721357"/>
                  </a:ext>
                </a:extLst>
              </a:tr>
              <a:tr h="648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Silvermont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22nm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Merrifield</a:t>
                      </a:r>
                      <a:br>
                        <a:rPr lang="en-US" sz="1300" dirty="0">
                          <a:effectLst/>
                          <a:latin typeface="+mj-lt"/>
                        </a:rPr>
                      </a:br>
                      <a:r>
                        <a:rPr lang="en-US" sz="1300" dirty="0">
                          <a:effectLst/>
                          <a:latin typeface="+mj-lt"/>
                        </a:rPr>
                        <a:t>Moorefield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Bay Trail-T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Bay Trail-M</a:t>
                      </a:r>
                      <a:br>
                        <a:rPr lang="en-US" sz="1300" dirty="0">
                          <a:effectLst/>
                          <a:latin typeface="+mj-lt"/>
                        </a:rPr>
                      </a:br>
                      <a:r>
                        <a:rPr lang="en-US" sz="1300" dirty="0">
                          <a:effectLst/>
                          <a:latin typeface="+mj-lt"/>
                        </a:rPr>
                        <a:t>Bay Trail-D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Rangeley</a:t>
                      </a:r>
                      <a:br>
                        <a:rPr lang="en-US" sz="1300">
                          <a:effectLst/>
                          <a:latin typeface="+mj-lt"/>
                        </a:rPr>
                      </a:br>
                      <a:r>
                        <a:rPr lang="en-US" sz="1300">
                          <a:effectLst/>
                          <a:latin typeface="+mj-lt"/>
                        </a:rPr>
                        <a:t>Avoton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125727"/>
                  </a:ext>
                </a:extLst>
              </a:tr>
              <a:tr h="359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Airmont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14nm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'Riverton'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Cherry Trail-T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Braswell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Denverton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64885"/>
                  </a:ext>
                </a:extLst>
              </a:tr>
              <a:tr h="648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Goldmont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14nm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2016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'Broxton'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Willow Trail</a:t>
                      </a:r>
                      <a:br>
                        <a:rPr lang="en-US" sz="1300">
                          <a:effectLst/>
                          <a:latin typeface="+mj-lt"/>
                        </a:rPr>
                      </a:br>
                      <a:r>
                        <a:rPr lang="en-US" sz="1300">
                          <a:effectLst/>
                          <a:latin typeface="+mj-lt"/>
                        </a:rPr>
                        <a:t>Apollo Lake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Apollo Lake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26535"/>
                  </a:ext>
                </a:extLst>
              </a:tr>
              <a:tr h="359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Goldmont+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14nm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2017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Gemini Lake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209287"/>
                  </a:ext>
                </a:extLst>
              </a:tr>
              <a:tr h="349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Tremont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10+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 smtClean="0">
                          <a:effectLst/>
                          <a:latin typeface="+mj-lt"/>
                        </a:rPr>
                        <a:t>2020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Lakefield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  <a:latin typeface="+mj-lt"/>
                        </a:rPr>
                        <a:t>Lakefield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  <a:latin typeface="+mj-lt"/>
                        </a:rPr>
                        <a:t>Snow Ridge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78151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6627" y="477051"/>
            <a:ext cx="70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Intel’s smartphones/tablets oriented Atom family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7575" y="5120635"/>
            <a:ext cx="8901296" cy="324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26" y="5758201"/>
            <a:ext cx="957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Note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that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Tremont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core is 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latest core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 its low power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Atom processor family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430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84" t="8481" r="10922" b="15263"/>
          <a:stretch/>
        </p:blipFill>
        <p:spPr>
          <a:xfrm>
            <a:off x="105878" y="1204472"/>
            <a:ext cx="9047747" cy="4507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78856" y="481267"/>
            <a:ext cx="893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front-end part of the Tremont core of the Lakefield 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76413" y="3320717"/>
            <a:ext cx="5053263" cy="8951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225" y="641844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25" y="6066209"/>
            <a:ext cx="889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Note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that the core has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6-wide decoder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split into dual 3-wide decode units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7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62" y="507293"/>
            <a:ext cx="813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(in terms of the decode rate)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cores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36885" y="1715244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9190" y="171315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8210335" y="16339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34942" y="1711807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endCxn id="21" idx="6"/>
          </p:cNvCxnSpPr>
          <p:nvPr/>
        </p:nvCxnSpPr>
        <p:spPr bwMode="auto">
          <a:xfrm flipH="1">
            <a:off x="1689406" y="1408053"/>
            <a:ext cx="3218830" cy="26406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4900451" y="1408053"/>
            <a:ext cx="3307303" cy="26340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983142" y="901717"/>
            <a:ext cx="58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mobile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(or of big cores of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or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clusters)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835816" y="171386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624318" y="164195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3917379" y="1408053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4900451" y="1401790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3884834" y="164559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137115" y="16376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500" y="1965312"/>
            <a:ext cx="749218" cy="2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1450" y="1966178"/>
            <a:ext cx="2743376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M Cortex-A (2005-09)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v7 LP Cortex-A7 (2011)</a:t>
            </a:r>
          </a:p>
          <a:p>
            <a:pPr algn="ctr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(v7 LP Cortex-A5 1-wide (2009))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06815" y="1943835"/>
            <a:ext cx="213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HP Cortex-A15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593" y="3267771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7220" y="3282653"/>
            <a:ext cx="2078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family (2008-15)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4534" y="3562822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6690" y="3580501"/>
            <a:ext cx="22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Cat family (2011-2015)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534" y="3940829"/>
            <a:ext cx="72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8002" y="3947361"/>
            <a:ext cx="1888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Cortex-A8 (2009)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5994" y="3944541"/>
            <a:ext cx="1995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Swift (A6) (2012)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7112" y="4228190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4909" y="4232801"/>
            <a:ext cx="194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Scorpion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S1-S3) (2007-10)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62852" y="4227746"/>
            <a:ext cx="193327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Krait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(S4/S400/S60x/S80x)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(S820/821/835) (2015/2016/2017)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(S845) (2018)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6505" y="5870740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88487" y="5889442"/>
            <a:ext cx="2251557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M1 (2016)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M2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51820" y="2348880"/>
            <a:ext cx="2139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 Cortex-A-57/72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(2013-15)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80501" y="5873358"/>
            <a:ext cx="22191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Ex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(2016)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2815669" y="206507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2806421" y="4038769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2805857" y="4341189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4927750" y="598031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ight Arrow 41"/>
          <p:cNvSpPr/>
          <p:nvPr/>
        </p:nvSpPr>
        <p:spPr bwMode="auto">
          <a:xfrm>
            <a:off x="5988587" y="4041983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Box 66"/>
          <p:cNvSpPr txBox="1"/>
          <p:nvPr/>
        </p:nvSpPr>
        <p:spPr>
          <a:xfrm>
            <a:off x="5217471" y="2602780"/>
            <a:ext cx="173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A76/77/78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(2018/20/20)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ight Arrow 36"/>
          <p:cNvSpPr/>
          <p:nvPr/>
        </p:nvSpPr>
        <p:spPr bwMode="auto">
          <a:xfrm>
            <a:off x="4927750" y="2865125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91412" y="6158044"/>
            <a:ext cx="206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HP: High-Performance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M: Mainstream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LP: Low-Power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76545" y="2818180"/>
            <a:ext cx="236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 Cortex-A73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2016)</a:t>
            </a:r>
          </a:p>
        </p:txBody>
      </p:sp>
      <p:sp>
        <p:nvSpPr>
          <p:cNvPr id="50" name="TextBox 53"/>
          <p:cNvSpPr txBox="1"/>
          <p:nvPr/>
        </p:nvSpPr>
        <p:spPr>
          <a:xfrm>
            <a:off x="3078481" y="3267771"/>
            <a:ext cx="2081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Airmont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Goldmont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core (2016)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Right Arrow 36"/>
          <p:cNvSpPr/>
          <p:nvPr/>
        </p:nvSpPr>
        <p:spPr bwMode="auto">
          <a:xfrm>
            <a:off x="2820506" y="3402786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273526" y="2680098"/>
            <a:ext cx="18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Cortex-X1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(2020) (5-wide)</a:t>
            </a:r>
          </a:p>
        </p:txBody>
      </p:sp>
      <p:sp>
        <p:nvSpPr>
          <p:cNvPr id="72" name="Right Arrow 36"/>
          <p:cNvSpPr/>
          <p:nvPr/>
        </p:nvSpPr>
        <p:spPr bwMode="auto">
          <a:xfrm>
            <a:off x="6867255" y="2888940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7050" y="2753925"/>
            <a:ext cx="173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(2017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3b)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7238601" y="3267771"/>
            <a:ext cx="1728573" cy="4218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001376" y="3672816"/>
            <a:ext cx="2071124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Cyclone (A7)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A8-A10 (2014-16)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A11 (2017) 7-wide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 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202079" y="5912790"/>
            <a:ext cx="1758041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M3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9810)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M6 (8-wide) (planned/cancelled)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Right Arrow 74"/>
          <p:cNvSpPr/>
          <p:nvPr/>
        </p:nvSpPr>
        <p:spPr bwMode="auto">
          <a:xfrm>
            <a:off x="6988620" y="5986823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850781" y="6494275"/>
            <a:ext cx="26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350" y="2593155"/>
            <a:ext cx="2400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v8.0 LP </a:t>
            </a:r>
            <a:r>
              <a:rPr lang="en-US" sz="1200" dirty="0" smtClean="0">
                <a:solidFill>
                  <a:srgbClr val="000000"/>
                </a:solidFill>
              </a:rPr>
              <a:t>Cortex-A (2013/15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0" name="TextBox 53"/>
          <p:cNvSpPr txBox="1"/>
          <p:nvPr/>
        </p:nvSpPr>
        <p:spPr>
          <a:xfrm>
            <a:off x="7223761" y="3247704"/>
            <a:ext cx="175873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Tremont core (2x3) (2019)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6012160" y="3357781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7380" y="481266"/>
            <a:ext cx="3190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front-end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383" y="861163"/>
            <a:ext cx="8896603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Prefetchers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branch predictors are derived from the Sunny Cove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than from the preceding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Atom core.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6-wide decoder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 into dual 3-wide decode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allocation/dispatch unit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surprisingly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4-wide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having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same width as the decoders.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 is no known explanation for this.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Tremont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have a micro-op cache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re-order buffer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keep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208 entries for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78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95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Plus.</a:t>
            </a:r>
          </a:p>
        </p:txBody>
      </p:sp>
    </p:spTree>
    <p:extLst>
      <p:ext uri="{BB962C8B-B14F-4D97-AF65-F5344CB8AC3E}">
        <p14:creationId xmlns:p14="http://schemas.microsoft.com/office/powerpoint/2010/main" val="35560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938" r="11196" b="5846"/>
          <a:stretch/>
        </p:blipFill>
        <p:spPr>
          <a:xfrm>
            <a:off x="118641" y="1200858"/>
            <a:ext cx="9096177" cy="4909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8857" y="481267"/>
            <a:ext cx="886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back-end part of the Tremont core of the Lakefield 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30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6628" y="481268"/>
            <a:ext cx="632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back-end part of the Tremont 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505" y="849148"/>
            <a:ext cx="883665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FX execution units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reservation stations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except of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AGUs.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Both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AGUs have a shared reservation station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supply both AGUs with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either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16-byte stores, 2x 16-byte loads, or one of each.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 and SIMD part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three ports: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ALU ports with a shared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reservation station and a Store port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reservation station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From the two ALU 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focused on fused addition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(FADD)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 fused multiplication and division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(FMUL).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there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256-bit SIMD support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505" y="3580601"/>
            <a:ext cx="5896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the lecture we are not going to discuss these details.</a:t>
            </a:r>
          </a:p>
        </p:txBody>
      </p:sp>
    </p:spTree>
    <p:extLst>
      <p:ext uri="{BB962C8B-B14F-4D97-AF65-F5344CB8AC3E}">
        <p14:creationId xmlns:p14="http://schemas.microsoft.com/office/powerpoint/2010/main" val="7272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08884"/>
              </p:ext>
            </p:extLst>
          </p:nvPr>
        </p:nvGraphicFramePr>
        <p:xfrm>
          <a:off x="211754" y="1241663"/>
          <a:ext cx="8749363" cy="4723394"/>
        </p:xfrm>
        <a:graphic>
          <a:graphicData uri="http://schemas.openxmlformats.org/drawingml/2006/table">
            <a:tbl>
              <a:tblPr/>
              <a:tblGrid>
                <a:gridCol w="1249909">
                  <a:extLst>
                    <a:ext uri="{9D8B030D-6E8A-4147-A177-3AD203B41FA5}">
                      <a16:colId xmlns:a16="http://schemas.microsoft.com/office/drawing/2014/main" val="1264065956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3816286134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2606216094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3761560693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965882595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1415225313"/>
                    </a:ext>
                  </a:extLst>
                </a:gridCol>
                <a:gridCol w="1249909">
                  <a:extLst>
                    <a:ext uri="{9D8B030D-6E8A-4147-A177-3AD203B41FA5}">
                      <a16:colId xmlns:a16="http://schemas.microsoft.com/office/drawing/2014/main" val="2012483329"/>
                    </a:ext>
                  </a:extLst>
                </a:gridCol>
              </a:tblGrid>
              <a:tr h="37725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Intel Caches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714525"/>
                  </a:ext>
                </a:extLst>
              </a:tr>
              <a:tr h="416865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Tremont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Goldmont</a:t>
                      </a:r>
                      <a:r>
                        <a:rPr lang="en-US" sz="1300" dirty="0">
                          <a:latin typeface="+mj-lt"/>
                        </a:rPr>
                        <a:t>+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Goldmont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Sunny Cove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Skylake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0533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Process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10+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14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14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10+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14++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7286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Decode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2x3-wide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4-6 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4-5 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5053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Allocate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10-wide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8-wide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104084"/>
                  </a:ext>
                </a:extLst>
              </a:tr>
              <a:tr h="59552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L1 Instruction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53041"/>
                  </a:ext>
                </a:extLst>
              </a:tr>
              <a:tr h="59552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L1 Data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24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6-way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24 KiB/Core</a:t>
                      </a:r>
                      <a:br>
                        <a:rPr lang="en-US" sz="1300" dirty="0">
                          <a:latin typeface="+mj-lt"/>
                        </a:rPr>
                      </a:br>
                      <a:r>
                        <a:rPr lang="en-US" sz="1300" dirty="0">
                          <a:latin typeface="+mj-lt"/>
                        </a:rPr>
                        <a:t>6-way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48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12-way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32 KiB/Core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8-way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379748"/>
                  </a:ext>
                </a:extLst>
              </a:tr>
              <a:tr h="416865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L1 Latency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3-cycle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5-cycle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442118"/>
                  </a:ext>
                </a:extLst>
              </a:tr>
              <a:tr h="113149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L2 Cache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1.5-4.5 MiB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Per Module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12-18 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1.0 MiB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Per 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16-way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0.5-1.0 MiB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Per 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16-way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512 KiB</a:t>
                      </a:r>
                      <a:br>
                        <a:rPr lang="en-US" sz="1300" dirty="0">
                          <a:latin typeface="+mj-lt"/>
                        </a:rPr>
                      </a:br>
                      <a:r>
                        <a:rPr lang="en-US" sz="1300" dirty="0">
                          <a:latin typeface="+mj-lt"/>
                        </a:rPr>
                        <a:t>Per Core</a:t>
                      </a:r>
                      <a:br>
                        <a:rPr lang="en-US" sz="1300" dirty="0">
                          <a:latin typeface="+mj-lt"/>
                        </a:rPr>
                      </a:br>
                      <a:r>
                        <a:rPr lang="en-US" sz="1300" dirty="0">
                          <a:latin typeface="+mj-lt"/>
                        </a:rPr>
                        <a:t>8-way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256 KiB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Per Core</a:t>
                      </a:r>
                      <a:br>
                        <a:rPr lang="en-US" sz="1300">
                          <a:latin typeface="+mj-lt"/>
                        </a:rPr>
                      </a:br>
                      <a:r>
                        <a:rPr lang="en-US" sz="1300">
                          <a:latin typeface="+mj-lt"/>
                        </a:rPr>
                        <a:t>4-way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9225"/>
                  </a:ext>
                </a:extLst>
              </a:tr>
              <a:tr h="416865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L2 Latency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17-cycle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19-cycle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17-cycle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 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13-cycle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 cycle</a:t>
                      </a:r>
                    </a:p>
                  </a:txBody>
                  <a:tcPr marL="59552" marR="59552" marT="29776" marB="297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9649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79" y="483888"/>
            <a:ext cx="548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architectures of Intel’s Atom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472665" y="1636293"/>
            <a:ext cx="1260910" cy="43287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004" y="481267"/>
            <a:ext cx="6234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cache architecture of the Tremont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78" y="859260"/>
            <a:ext cx="8361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L1 data cache has been enlarged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KB from 24 KB of the Atom design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 the L1 data cache of the Sunny Cove core is 48 KB large. </a:t>
            </a:r>
          </a:p>
        </p:txBody>
      </p:sp>
    </p:spTree>
    <p:extLst>
      <p:ext uri="{BB962C8B-B14F-4D97-AF65-F5344CB8AC3E}">
        <p14:creationId xmlns:p14="http://schemas.microsoft.com/office/powerpoint/2010/main" val="37401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The Tremont Atom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57"/>
          <a:stretch/>
        </p:blipFill>
        <p:spPr>
          <a:xfrm>
            <a:off x="1514328" y="1357160"/>
            <a:ext cx="6888526" cy="644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22257" r="14631" b="20854"/>
          <a:stretch/>
        </p:blipFill>
        <p:spPr>
          <a:xfrm>
            <a:off x="115126" y="1963554"/>
            <a:ext cx="8922997" cy="4215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31" y="481268"/>
            <a:ext cx="881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Efficiency improvement of the Tremont core vs.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63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(2)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7575" y="484709"/>
            <a:ext cx="307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1.1 </a:t>
            </a:r>
            <a:r>
              <a:rPr lang="en-US" dirty="0" err="1" smtClean="0">
                <a:solidFill>
                  <a:schemeClr val="accent6"/>
                </a:solidFill>
              </a:rPr>
              <a:t>Chiplet</a:t>
            </a:r>
            <a:r>
              <a:rPr lang="en-US" dirty="0" smtClean="0">
                <a:solidFill>
                  <a:schemeClr val="accent6"/>
                </a:solidFill>
              </a:rPr>
              <a:t>-based design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0347" y="1083483"/>
            <a:ext cx="8699915" cy="914328"/>
            <a:chOff x="520347" y="1141233"/>
            <a:chExt cx="8699915" cy="91432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20347" y="1763173"/>
              <a:ext cx="36016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Monolithic implementation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647835" y="1759733"/>
              <a:ext cx="457242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Chiplet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-based implementation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2317176" y="1455843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488214" y="1455843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698164" y="1639278"/>
              <a:ext cx="90000" cy="90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288841" y="1646794"/>
              <a:ext cx="90000" cy="90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627307" y="1141233"/>
              <a:ext cx="3696846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Implementation alternatives of LSIs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8141" y="2056715"/>
            <a:ext cx="2234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The LSI is </a:t>
            </a:r>
            <a:r>
              <a:rPr lang="en-US" sz="1300" dirty="0"/>
              <a:t>implemented </a:t>
            </a:r>
          </a:p>
          <a:p>
            <a:pPr algn="ctr"/>
            <a:r>
              <a:rPr lang="en-US" sz="1300" dirty="0"/>
              <a:t>on </a:t>
            </a:r>
            <a:r>
              <a:rPr lang="en-US" sz="1300" dirty="0" smtClean="0"/>
              <a:t>a single die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4363" y="2019321"/>
            <a:ext cx="37914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The LSI is </a:t>
            </a:r>
            <a:r>
              <a:rPr lang="en-US" sz="1300" dirty="0"/>
              <a:t>implemented on </a:t>
            </a:r>
            <a:r>
              <a:rPr lang="en-US" sz="1300" dirty="0" smtClean="0"/>
              <a:t>multiple </a:t>
            </a:r>
            <a:r>
              <a:rPr lang="en-US" sz="1300" dirty="0"/>
              <a:t>dies,</a:t>
            </a:r>
          </a:p>
          <a:p>
            <a:pPr algn="ctr"/>
            <a:r>
              <a:rPr lang="en-US" sz="1300" dirty="0"/>
              <a:t>these dies are properly interconnected and</a:t>
            </a:r>
          </a:p>
          <a:p>
            <a:pPr algn="ctr"/>
            <a:r>
              <a:rPr lang="en-US" sz="1300" dirty="0"/>
              <a:t>mounted into the same </a:t>
            </a:r>
            <a:r>
              <a:rPr lang="en-US" sz="1300" dirty="0" smtClean="0"/>
              <a:t>package,</a:t>
            </a:r>
          </a:p>
          <a:p>
            <a:pPr algn="ctr"/>
            <a:r>
              <a:rPr lang="en-US" sz="1300" dirty="0" smtClean="0"/>
              <a:t>called usually as MCM package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233592" y="3852656"/>
            <a:ext cx="2003610" cy="19767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410" y="3200570"/>
            <a:ext cx="29322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Intel's </a:t>
            </a:r>
            <a:r>
              <a:rPr lang="en-US" sz="1300" b="1" i="1" dirty="0" err="1">
                <a:latin typeface="+mj-lt"/>
              </a:rPr>
              <a:t>Skylake</a:t>
            </a:r>
            <a:r>
              <a:rPr lang="en-US" sz="1300" b="1" i="1" dirty="0">
                <a:latin typeface="+mj-lt"/>
              </a:rPr>
              <a:t>-SP (2017) </a:t>
            </a:r>
            <a:r>
              <a:rPr lang="en-US" sz="1300" i="1" dirty="0" smtClean="0">
                <a:latin typeface="+mj-lt"/>
              </a:rPr>
              <a:t>[</a:t>
            </a:r>
            <a:r>
              <a:rPr lang="hu-HU" sz="1300" i="1" dirty="0" smtClean="0">
                <a:latin typeface="+mj-lt"/>
              </a:rPr>
              <a:t>5</a:t>
            </a:r>
            <a:r>
              <a:rPr lang="en-US" sz="1300" i="1" dirty="0" smtClean="0">
                <a:latin typeface="+mj-lt"/>
              </a:rPr>
              <a:t>]</a:t>
            </a:r>
            <a:endParaRPr lang="en-US" sz="1300" i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9941" y="4444326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28 cores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611" y="2931630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 smtClean="0">
                <a:latin typeface="+mj-lt"/>
              </a:rPr>
              <a:t>Examples</a:t>
            </a:r>
            <a:endParaRPr lang="en-US" sz="1400" i="1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075" y="3308519"/>
            <a:ext cx="2761165" cy="32243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52866" y="3174730"/>
            <a:ext cx="2852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smtClean="0">
                <a:latin typeface="+mj-lt"/>
              </a:rPr>
              <a:t>AMD’s </a:t>
            </a:r>
            <a:r>
              <a:rPr lang="en-US" sz="1300" b="1" i="1" dirty="0" smtClean="0">
                <a:latin typeface="+mj-lt"/>
              </a:rPr>
              <a:t>Rome server proc.</a:t>
            </a:r>
            <a:r>
              <a:rPr lang="en-US" sz="1300" b="1" dirty="0" smtClean="0">
                <a:latin typeface="+mj-lt"/>
              </a:rPr>
              <a:t> </a:t>
            </a:r>
            <a:r>
              <a:rPr lang="en-US" sz="1300" dirty="0" smtClean="0">
                <a:latin typeface="+mj-lt"/>
              </a:rPr>
              <a:t>[</a:t>
            </a:r>
            <a:r>
              <a:rPr lang="hu-HU" sz="1300" dirty="0" smtClean="0">
                <a:latin typeface="+mj-lt"/>
              </a:rPr>
              <a:t>6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138" y="6140920"/>
            <a:ext cx="25733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</a:rPr>
              <a:t>LSI: Large-Scale Integration</a:t>
            </a:r>
          </a:p>
          <a:p>
            <a:pPr lvl="0" algn="ctr"/>
            <a:r>
              <a:rPr lang="en-US" sz="1300" dirty="0" smtClean="0">
                <a:solidFill>
                  <a:srgbClr val="000000"/>
                </a:solidFill>
              </a:rPr>
              <a:t>MCM</a:t>
            </a:r>
            <a:r>
              <a:rPr lang="en-US" sz="1300" dirty="0">
                <a:solidFill>
                  <a:srgbClr val="000000"/>
                </a:solidFill>
              </a:rPr>
              <a:t>: Multi-Chip </a:t>
            </a:r>
            <a:r>
              <a:rPr lang="en-US" sz="1300" dirty="0" smtClean="0">
                <a:solidFill>
                  <a:srgbClr val="000000"/>
                </a:solidFill>
              </a:rPr>
              <a:t>Module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14338" y="647659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989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21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4"/>
            <a:ext cx="8055895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 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Foveros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3D packaging technology as used in the Lakefield processor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876" y="481269"/>
            <a:ext cx="907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2.4 The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Foveros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3D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packaging technology as used in the Lakefield processor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 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]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9883" y="1367983"/>
            <a:ext cx="8595361" cy="4834891"/>
            <a:chOff x="259883" y="1213983"/>
            <a:chExt cx="8595361" cy="48348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83" y="1213983"/>
              <a:ext cx="8595361" cy="48348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3080333" y="3896634"/>
              <a:ext cx="14323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  <a:latin typeface="+mj-lt"/>
                </a:rPr>
                <a:t>22 nm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1658" y="5476777"/>
            <a:ext cx="247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PoP</a:t>
            </a:r>
            <a:r>
              <a:rPr lang="en-US" sz="1400" dirty="0" smtClean="0">
                <a:solidFill>
                  <a:schemeClr val="bg1"/>
                </a:solidFill>
              </a:rPr>
              <a:t>: Package on Package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4848" t="13973" r="23637" b="17340"/>
          <a:stretch/>
        </p:blipFill>
        <p:spPr>
          <a:xfrm>
            <a:off x="876572" y="1211756"/>
            <a:ext cx="7316563" cy="5487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03" y="481269"/>
            <a:ext cx="523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Blown up structure of the Lakefield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SoC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38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343" t="15340" r="15299" b="17396"/>
          <a:stretch/>
        </p:blipFill>
        <p:spPr>
          <a:xfrm>
            <a:off x="187498" y="1217668"/>
            <a:ext cx="8750206" cy="4843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03" y="481265"/>
            <a:ext cx="88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Block diagrams of the Compute and Base dies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25" y="6275675"/>
            <a:ext cx="363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SNC: Sunny Cove   TNT: Tremont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6205" y="4649006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(22 nm)</a:t>
            </a:r>
          </a:p>
        </p:txBody>
      </p:sp>
    </p:spTree>
    <p:extLst>
      <p:ext uri="{BB962C8B-B14F-4D97-AF65-F5344CB8AC3E}">
        <p14:creationId xmlns:p14="http://schemas.microsoft.com/office/powerpoint/2010/main" val="27494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.anandtech.com/doci/15877/LKF%20TOP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4" y="1320188"/>
            <a:ext cx="64579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950" y="481264"/>
            <a:ext cx="440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Micrograph of the compute die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15</a:t>
            </a:r>
            <a:r>
              <a:rPr lang="en-US" dirty="0" smtClean="0">
                <a:latin typeface="+mj-lt"/>
              </a:rPr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0973" y="5823288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Die area: 84 mm</a:t>
            </a:r>
            <a:r>
              <a:rPr lang="en-US" sz="1600" baseline="30000" dirty="0" smtClean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77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.anandtech.com/doci/15877/BaseDie_575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58" y="1342818"/>
            <a:ext cx="645795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950" y="481264"/>
            <a:ext cx="826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  <a:latin typeface="Verdana"/>
              </a:rPr>
              <a:t>Micrograph of 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base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(called also as the active interposer)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15</a:t>
            </a:r>
            <a:r>
              <a:rPr lang="en-US" dirty="0" smtClean="0">
                <a:latin typeface="Verdana"/>
              </a:rPr>
              <a:t>] </a:t>
            </a:r>
            <a:endParaRPr lang="en-US" dirty="0"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5728" y="590991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Die area: 92 mm</a:t>
            </a:r>
            <a:r>
              <a:rPr lang="en-US" sz="1400" baseline="30000" dirty="0" smtClean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510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576" y="481263"/>
            <a:ext cx="920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the die size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Lakefied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with those of comparable processors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826" y="1188253"/>
            <a:ext cx="8901798" cy="4575433"/>
            <a:chOff x="251826" y="1188253"/>
            <a:chExt cx="8901798" cy="4575433"/>
          </a:xfrm>
        </p:grpSpPr>
        <p:pic>
          <p:nvPicPr>
            <p:cNvPr id="7170" name="Picture 2" descr="https://images.anandtech.com/doci/15877/Diesiz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26" y="1188253"/>
              <a:ext cx="8901798" cy="457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14248" y="4004109"/>
              <a:ext cx="7569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996633"/>
                  </a:solidFill>
                  <a:latin typeface="+mj-lt"/>
                </a:rPr>
                <a:t>Base die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43122" y="4273615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996633"/>
                  </a:solidFill>
                  <a:latin typeface="+mj-lt"/>
                </a:rPr>
                <a:t>(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156" y="4445265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996633"/>
                  </a:solidFill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5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2328" y="4552751"/>
            <a:ext cx="913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Because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base die has active circuits on and has TSV (Through Silicon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Vias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connections e.g. 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to pass through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technically calls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this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chiplet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also an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“active interposer”.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00" y="481267"/>
            <a:ext cx="612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the designation “active interposer” </a:t>
            </a:r>
            <a:r>
              <a:rPr lang="en-US" sz="1600" dirty="0" smtClean="0">
                <a:latin typeface="+mj-lt"/>
              </a:rPr>
              <a:t>[</a:t>
            </a:r>
            <a:r>
              <a:rPr lang="hu-HU" sz="1600" dirty="0" smtClean="0">
                <a:latin typeface="+mj-lt"/>
              </a:rPr>
              <a:t>15</a:t>
            </a:r>
            <a:r>
              <a:rPr lang="en-US" sz="1600" dirty="0" smtClean="0">
                <a:latin typeface="+mj-lt"/>
              </a:rPr>
              <a:t>], [</a:t>
            </a:r>
            <a:r>
              <a:rPr lang="hu-HU" sz="1600" dirty="0" smtClean="0">
                <a:latin typeface="+mj-lt"/>
              </a:rPr>
              <a:t>24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700" y="791888"/>
            <a:ext cx="8480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An 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interposer</a:t>
            </a:r>
            <a:r>
              <a:rPr lang="en-US" sz="1600" dirty="0">
                <a:latin typeface="+mj-lt"/>
              </a:rPr>
              <a:t> is 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intermediate layer </a:t>
            </a:r>
            <a:r>
              <a:rPr lang="en-US" sz="1600" dirty="0" smtClean="0">
                <a:latin typeface="+mj-lt"/>
              </a:rPr>
              <a:t>made e.g. of plastic with metal wiring,</a:t>
            </a:r>
          </a:p>
          <a:p>
            <a:pPr lvl="0" fontAlgn="base"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to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reroute connections </a:t>
            </a:r>
            <a:r>
              <a:rPr lang="en-US" sz="1600" dirty="0" smtClean="0">
                <a:latin typeface="+mj-lt"/>
              </a:rPr>
              <a:t>between a die and the package connections (pins or </a:t>
            </a:r>
          </a:p>
          <a:p>
            <a:pPr lvl="0" fontAlgn="base"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solder balls), as indicated in the Figure below.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8618" r="41087" b="35218"/>
          <a:stretch/>
        </p:blipFill>
        <p:spPr>
          <a:xfrm>
            <a:off x="1933890" y="1876920"/>
            <a:ext cx="5202405" cy="22931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5662" y="4078750"/>
            <a:ext cx="6280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</a:t>
            </a:r>
            <a:r>
              <a:rPr lang="en-US" sz="1600" dirty="0" err="1" smtClean="0">
                <a:latin typeface="+mj-lt"/>
              </a:rPr>
              <a:t>Sideview</a:t>
            </a:r>
            <a:r>
              <a:rPr lang="en-US" sz="1600" dirty="0" smtClean="0">
                <a:latin typeface="+mj-lt"/>
              </a:rPr>
              <a:t> of a BGA package with an interposer [</a:t>
            </a:r>
            <a:r>
              <a:rPr lang="hu-HU" sz="1600" dirty="0" smtClean="0">
                <a:latin typeface="+mj-lt"/>
              </a:rPr>
              <a:t>24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5963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075" y="481266"/>
            <a:ext cx="87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Connecting the DRAM POP (Package on Package) to the compute die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15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6546" y="1174286"/>
            <a:ext cx="8754798" cy="2608363"/>
            <a:chOff x="361296" y="1222409"/>
            <a:chExt cx="8754798" cy="2608363"/>
          </a:xfrm>
        </p:grpSpPr>
        <p:pic>
          <p:nvPicPr>
            <p:cNvPr id="11266" name="Picture 2" descr="https://images.anandtech.com/doci/15877/Memory%20Access_575px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96" y="1222409"/>
              <a:ext cx="8754798" cy="2608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 flipH="1">
              <a:off x="5717775" y="1819175"/>
              <a:ext cx="336517" cy="154004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5717775" y="1828800"/>
              <a:ext cx="324000" cy="14437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4385" y="4004111"/>
            <a:ext cx="26565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Actually the base die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5467150" y="2772077"/>
            <a:ext cx="596771" cy="1224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18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Foveros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3D packaging technology as used in the Lakefield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11" t="31340" r="16508" b="11940"/>
          <a:stretch/>
        </p:blipFill>
        <p:spPr>
          <a:xfrm>
            <a:off x="111070" y="1336954"/>
            <a:ext cx="8882311" cy="3915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10" y="481267"/>
            <a:ext cx="79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Package and mainboard sizes related to the Lakefield processor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155032" y="2993453"/>
            <a:ext cx="1289785" cy="59718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16968" y="1501538"/>
            <a:ext cx="1347537" cy="4620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1368" y="3965609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j-lt"/>
              </a:rPr>
              <a:t>(10 cents)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733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(3)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7950" y="481265"/>
            <a:ext cx="467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Motivations for a </a:t>
            </a:r>
            <a:r>
              <a:rPr lang="en-US" dirty="0" err="1" smtClean="0">
                <a:solidFill>
                  <a:schemeClr val="accent6"/>
                </a:solidFill>
              </a:rPr>
              <a:t>chiplet</a:t>
            </a:r>
            <a:r>
              <a:rPr lang="en-US" dirty="0" smtClean="0">
                <a:solidFill>
                  <a:schemeClr val="accent6"/>
                </a:solidFill>
              </a:rPr>
              <a:t>-based design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954" y="869717"/>
            <a:ext cx="842301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To reduce manufacturing costs </a:t>
            </a:r>
            <a:r>
              <a:rPr lang="en-US" sz="1600" dirty="0"/>
              <a:t>by implementing multiple lower cost dies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To overcome </a:t>
            </a:r>
            <a:r>
              <a:rPr lang="en-US" sz="1600" dirty="0" smtClean="0">
                <a:solidFill>
                  <a:srgbClr val="0070C0"/>
                </a:solidFill>
              </a:rPr>
              <a:t>die size </a:t>
            </a:r>
            <a:r>
              <a:rPr lang="en-US" sz="1600" dirty="0">
                <a:solidFill>
                  <a:srgbClr val="0070C0"/>
                </a:solidFill>
              </a:rPr>
              <a:t>limitations </a:t>
            </a:r>
            <a:r>
              <a:rPr lang="en-US" sz="1600" dirty="0" smtClean="0"/>
              <a:t>(arising from the IC-manufacturing process)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in </a:t>
            </a:r>
            <a:r>
              <a:rPr lang="en-US" sz="1600" dirty="0"/>
              <a:t>case when a large </a:t>
            </a:r>
            <a:r>
              <a:rPr lang="en-US" sz="1600" dirty="0" smtClean="0"/>
              <a:t>die can </a:t>
            </a:r>
            <a:r>
              <a:rPr lang="en-US" sz="1600" dirty="0"/>
              <a:t>not </a:t>
            </a:r>
            <a:r>
              <a:rPr lang="en-US" sz="1600" dirty="0" smtClean="0"/>
              <a:t>be </a:t>
            </a:r>
            <a:r>
              <a:rPr lang="en-US" sz="1600" dirty="0"/>
              <a:t>implemented cost </a:t>
            </a:r>
            <a:r>
              <a:rPr lang="en-US" sz="1600" dirty="0" smtClean="0"/>
              <a:t>effectively.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15503" y="2842521"/>
            <a:ext cx="3898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Consequence of the </a:t>
            </a:r>
            <a:r>
              <a:rPr lang="en-US" sz="1600" dirty="0" err="1" smtClean="0">
                <a:solidFill>
                  <a:srgbClr val="FF0000"/>
                </a:solidFill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</a:rPr>
              <a:t> design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954" y="3171347"/>
            <a:ext cx="87190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Multiple dies need to be </a:t>
            </a:r>
            <a:r>
              <a:rPr lang="en-US" sz="1600" dirty="0" smtClean="0">
                <a:solidFill>
                  <a:srgbClr val="0070C0"/>
                </a:solidFill>
              </a:rPr>
              <a:t>properly </a:t>
            </a:r>
            <a:r>
              <a:rPr lang="en-US" sz="1600" dirty="0">
                <a:solidFill>
                  <a:srgbClr val="0070C0"/>
                </a:solidFill>
              </a:rPr>
              <a:t>interconnected </a:t>
            </a:r>
            <a:r>
              <a:rPr lang="en-US" sz="1600" dirty="0" smtClean="0">
                <a:solidFill>
                  <a:srgbClr val="0070C0"/>
                </a:solidFill>
              </a:rPr>
              <a:t>and mounted </a:t>
            </a:r>
            <a:r>
              <a:rPr lang="en-US" sz="1600" dirty="0">
                <a:solidFill>
                  <a:srgbClr val="0070C0"/>
                </a:solidFill>
              </a:rPr>
              <a:t>into </a:t>
            </a:r>
            <a:r>
              <a:rPr lang="en-US" sz="1600" dirty="0" smtClean="0">
                <a:solidFill>
                  <a:srgbClr val="0070C0"/>
                </a:solidFill>
              </a:rPr>
              <a:t>a single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package</a:t>
            </a:r>
            <a:r>
              <a:rPr lang="en-US" sz="1600" dirty="0" smtClean="0"/>
              <a:t>, this necessitates the development of novel </a:t>
            </a:r>
            <a:r>
              <a:rPr lang="en-US" sz="1600" dirty="0" smtClean="0">
                <a:solidFill>
                  <a:srgbClr val="FF0000"/>
                </a:solidFill>
              </a:rPr>
              <a:t>multi-chip packaging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technologies, like 2D or 3D packaging technologies, as discussed later.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other words, </a:t>
            </a:r>
            <a:r>
              <a:rPr lang="en-US" sz="1600" dirty="0" err="1" smtClean="0"/>
              <a:t>chiplet</a:t>
            </a:r>
            <a:r>
              <a:rPr lang="en-US" sz="1600" dirty="0" smtClean="0"/>
              <a:t> design leads to </a:t>
            </a:r>
            <a:r>
              <a:rPr lang="en-US" sz="1600" dirty="0" smtClean="0">
                <a:solidFill>
                  <a:srgbClr val="FF0000"/>
                </a:solidFill>
              </a:rPr>
              <a:t>Multi-Chip Modules (MCMs) </a:t>
            </a:r>
            <a:r>
              <a:rPr lang="en-US" sz="1600" dirty="0" smtClean="0"/>
              <a:t>called also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as </a:t>
            </a:r>
            <a:r>
              <a:rPr lang="en-US" sz="1600" dirty="0" smtClean="0">
                <a:solidFill>
                  <a:srgbClr val="FF0000"/>
                </a:solidFill>
              </a:rPr>
              <a:t>System in Package (</a:t>
            </a:r>
            <a:r>
              <a:rPr lang="en-US" sz="1600" dirty="0" err="1" smtClean="0">
                <a:solidFill>
                  <a:srgbClr val="FF0000"/>
                </a:solidFill>
              </a:rPr>
              <a:t>SiP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 solutions.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8579" y="4839568"/>
            <a:ext cx="4648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interconnections between the </a:t>
            </a:r>
            <a:r>
              <a:rPr lang="en-US" sz="1600" dirty="0" smtClean="0"/>
              <a:t>dies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7577" y="4536568"/>
            <a:ext cx="4157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Drawbacks of the </a:t>
            </a:r>
            <a:r>
              <a:rPr lang="en-US" sz="1600" dirty="0" err="1" smtClean="0">
                <a:solidFill>
                  <a:srgbClr val="FF0000"/>
                </a:solidFill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</a:rPr>
              <a:t> based design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46697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400" y="5114085"/>
            <a:ext cx="760721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 </a:t>
            </a:r>
            <a:r>
              <a:rPr lang="en-US" sz="1600" dirty="0">
                <a:solidFill>
                  <a:srgbClr val="0070C0"/>
                </a:solidFill>
              </a:rPr>
              <a:t>dedicated interconnection </a:t>
            </a:r>
            <a:r>
              <a:rPr lang="en-US" sz="1600" dirty="0" smtClean="0">
                <a:solidFill>
                  <a:srgbClr val="0070C0"/>
                </a:solidFill>
              </a:rPr>
              <a:t>technologies </a:t>
            </a:r>
            <a:r>
              <a:rPr lang="en-US" sz="1600" dirty="0"/>
              <a:t>(e.g. Intel’s EMIB, to </a:t>
            </a:r>
            <a:r>
              <a:rPr lang="en-US" sz="1600" dirty="0" smtClean="0"/>
              <a:t>be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discussed </a:t>
            </a:r>
            <a:r>
              <a:rPr lang="en-US" sz="1600" dirty="0"/>
              <a:t>subsequently),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cause </a:t>
            </a:r>
            <a:r>
              <a:rPr lang="en-US" sz="1600" dirty="0" smtClean="0">
                <a:solidFill>
                  <a:srgbClr val="0070C0"/>
                </a:solidFill>
              </a:rPr>
              <a:t>longer signal </a:t>
            </a:r>
            <a:r>
              <a:rPr lang="en-US" sz="1600" dirty="0">
                <a:solidFill>
                  <a:srgbClr val="0070C0"/>
                </a:solidFill>
              </a:rPr>
              <a:t>delays </a:t>
            </a:r>
            <a:r>
              <a:rPr lang="en-US" sz="1600" dirty="0"/>
              <a:t>and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have </a:t>
            </a:r>
            <a:r>
              <a:rPr lang="en-US" sz="1600" dirty="0" smtClean="0">
                <a:solidFill>
                  <a:srgbClr val="0070C0"/>
                </a:solidFill>
              </a:rPr>
              <a:t>additional </a:t>
            </a:r>
            <a:r>
              <a:rPr lang="en-US" sz="1600" dirty="0">
                <a:solidFill>
                  <a:srgbClr val="0070C0"/>
                </a:solidFill>
              </a:rPr>
              <a:t>power consumption.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7262" y="1762484"/>
            <a:ext cx="881673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deploy different IC manufacturing </a:t>
            </a:r>
            <a:r>
              <a:rPr lang="en-US" sz="1600" dirty="0" smtClean="0">
                <a:solidFill>
                  <a:srgbClr val="0070C0"/>
                </a:solidFill>
              </a:rPr>
              <a:t>technologies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e.g</a:t>
            </a:r>
            <a:r>
              <a:rPr lang="en-US" sz="1600" dirty="0"/>
              <a:t>. 10 nm and </a:t>
            </a:r>
            <a:r>
              <a:rPr lang="en-US" sz="1600" dirty="0" smtClean="0"/>
              <a:t>14 </a:t>
            </a:r>
            <a:r>
              <a:rPr lang="en-US" sz="1600" dirty="0"/>
              <a:t>nm </a:t>
            </a:r>
            <a:r>
              <a:rPr lang="en-US" sz="1600" dirty="0" smtClean="0"/>
              <a:t>technologies or mix “</a:t>
            </a:r>
            <a:r>
              <a:rPr lang="en-US" sz="1600" dirty="0"/>
              <a:t>mainstream IC technology</a:t>
            </a:r>
            <a:r>
              <a:rPr lang="en-US" sz="1600" dirty="0" smtClean="0"/>
              <a:t>”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and </a:t>
            </a:r>
            <a:r>
              <a:rPr lang="en-US" sz="1600" dirty="0"/>
              <a:t>dedicated IC technology, </a:t>
            </a:r>
            <a:r>
              <a:rPr lang="en-US" sz="1600" dirty="0" smtClean="0"/>
              <a:t>like </a:t>
            </a:r>
            <a:r>
              <a:rPr lang="en-US" sz="1600" dirty="0"/>
              <a:t>traditional MOSFET and </a:t>
            </a:r>
            <a:r>
              <a:rPr lang="en-US" sz="1600" dirty="0" err="1"/>
              <a:t>eRAM</a:t>
            </a:r>
            <a:r>
              <a:rPr lang="en-US" sz="1600" dirty="0"/>
              <a:t> </a:t>
            </a:r>
            <a:r>
              <a:rPr lang="en-US" sz="1600" dirty="0" smtClean="0"/>
              <a:t>technology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for </a:t>
            </a:r>
            <a:r>
              <a:rPr lang="en-US" sz="1600" dirty="0">
                <a:solidFill>
                  <a:srgbClr val="0070C0"/>
                </a:solidFill>
              </a:rPr>
              <a:t>different parts of the </a:t>
            </a:r>
            <a:r>
              <a:rPr lang="en-US" sz="1600" dirty="0" smtClean="0">
                <a:solidFill>
                  <a:srgbClr val="0070C0"/>
                </a:solidFill>
              </a:rPr>
              <a:t>LSI </a:t>
            </a:r>
            <a:r>
              <a:rPr lang="en-US" sz="1600" dirty="0">
                <a:solidFill>
                  <a:srgbClr val="0070C0"/>
                </a:solidFill>
              </a:rPr>
              <a:t>circuit</a:t>
            </a:r>
            <a:r>
              <a:rPr lang="en-US" sz="1600" dirty="0"/>
              <a:t>. </a:t>
            </a:r>
            <a:r>
              <a:rPr lang="en-US" sz="1600" dirty="0" smtClean="0"/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2.5 Introduced Lakefield models and performance issues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473932"/>
              </p:ext>
            </p:extLst>
          </p:nvPr>
        </p:nvGraphicFramePr>
        <p:xfrm>
          <a:off x="107948" y="1790294"/>
          <a:ext cx="8901297" cy="2392655"/>
        </p:xfrm>
        <a:graphic>
          <a:graphicData uri="http://schemas.openxmlformats.org/drawingml/2006/table">
            <a:tbl>
              <a:tblPr/>
              <a:tblGrid>
                <a:gridCol w="1006043">
                  <a:extLst>
                    <a:ext uri="{9D8B030D-6E8A-4147-A177-3AD203B41FA5}">
                      <a16:colId xmlns:a16="http://schemas.microsoft.com/office/drawing/2014/main" val="286992370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1601869696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147417911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3992777098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624320564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533117064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3500491864"/>
                    </a:ext>
                  </a:extLst>
                </a:gridCol>
                <a:gridCol w="984173">
                  <a:extLst>
                    <a:ext uri="{9D8B030D-6E8A-4147-A177-3AD203B41FA5}">
                      <a16:colId xmlns:a16="http://schemas.microsoft.com/office/drawing/2014/main" val="1571806109"/>
                    </a:ext>
                  </a:extLst>
                </a:gridCol>
                <a:gridCol w="1006043">
                  <a:extLst>
                    <a:ext uri="{9D8B030D-6E8A-4147-A177-3AD203B41FA5}">
                      <a16:colId xmlns:a16="http://schemas.microsoft.com/office/drawing/2014/main" val="1448310310"/>
                    </a:ext>
                  </a:extLst>
                </a:gridCol>
              </a:tblGrid>
              <a:tr h="492735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 Lakefield Processors</a:t>
                      </a:r>
                    </a:p>
                  </a:txBody>
                  <a:tcPr marT="50800" marB="508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43289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Base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1C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Turbo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nT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Turbo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Gen11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IGP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IGP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max </a:t>
                      </a:r>
                      <a:r>
                        <a:rPr lang="en-US" sz="1400" dirty="0" err="1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Freq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DRAM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LP4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TDP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690017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i5-L16G7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1+4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3000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1800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4267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768849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i3-L13G4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1+4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2800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1300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48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4267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493087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issues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98" y="481266"/>
            <a:ext cx="678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2.5 Introduced </a:t>
            </a:r>
            <a:r>
              <a:rPr lang="en-US" dirty="0">
                <a:solidFill>
                  <a:schemeClr val="accent6"/>
                </a:solidFill>
              </a:rPr>
              <a:t>Lakefield models and performance issues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589" y="885526"/>
            <a:ext cx="8664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06/2020 Intel introduced </a:t>
            </a:r>
            <a:r>
              <a:rPr lang="en-US" sz="1600" dirty="0" smtClean="0">
                <a:solidFill>
                  <a:srgbClr val="0070C0"/>
                </a:solidFill>
              </a:rPr>
              <a:t>only two </a:t>
            </a:r>
            <a:r>
              <a:rPr lang="en-US" sz="1600" dirty="0" err="1" smtClean="0">
                <a:solidFill>
                  <a:srgbClr val="0070C0"/>
                </a:solidFill>
              </a:rPr>
              <a:t>Lakefied</a:t>
            </a:r>
            <a:r>
              <a:rPr lang="en-US" sz="1600" dirty="0" smtClean="0">
                <a:solidFill>
                  <a:srgbClr val="0070C0"/>
                </a:solidFill>
              </a:rPr>
              <a:t> models </a:t>
            </a:r>
            <a:r>
              <a:rPr lang="en-US" sz="1600" dirty="0" smtClean="0"/>
              <a:t>with the main features as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given below: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7198" y="4880011"/>
            <a:ext cx="819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/>
              <a:t> that model names do not follow the regular model designation scheme.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451" y="4427621"/>
            <a:ext cx="552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Table: Introduced Lakefield models in 06/2020 [</a:t>
            </a:r>
            <a:r>
              <a:rPr lang="hu-HU" sz="1600" dirty="0" smtClean="0"/>
              <a:t>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86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87584"/>
              </p:ext>
            </p:extLst>
          </p:nvPr>
        </p:nvGraphicFramePr>
        <p:xfrm>
          <a:off x="259884" y="1343260"/>
          <a:ext cx="8641344" cy="5353312"/>
        </p:xfrm>
        <a:graphic>
          <a:graphicData uri="http://schemas.openxmlformats.org/drawingml/2006/table">
            <a:tbl>
              <a:tblPr/>
              <a:tblGrid>
                <a:gridCol w="1427746">
                  <a:extLst>
                    <a:ext uri="{9D8B030D-6E8A-4147-A177-3AD203B41FA5}">
                      <a16:colId xmlns:a16="http://schemas.microsoft.com/office/drawing/2014/main" val="106848886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04407851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3402303948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218665442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4695522"/>
                    </a:ext>
                  </a:extLst>
                </a:gridCol>
                <a:gridCol w="1493518">
                  <a:extLst>
                    <a:ext uri="{9D8B030D-6E8A-4147-A177-3AD203B41FA5}">
                      <a16:colId xmlns:a16="http://schemas.microsoft.com/office/drawing/2014/main" val="2428210377"/>
                    </a:ext>
                  </a:extLst>
                </a:gridCol>
              </a:tblGrid>
              <a:tr h="382757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Comparison Table for Lakefield</a:t>
                      </a:r>
                    </a:p>
                  </a:txBody>
                  <a:tcPr marL="39451" marR="39451" marT="21917" marB="2191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19205"/>
                  </a:ext>
                </a:extLst>
              </a:tr>
              <a:tr h="6246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i5-L16G7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i3-1005G1</a:t>
                      </a: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m3-8100Y</a:t>
                      </a: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Atom N5030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Qualcomm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Snapdragon 7c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6438" marR="16438" marT="16438" marB="164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297536"/>
                  </a:ext>
                </a:extLst>
              </a:tr>
              <a:tr h="5117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Lakefield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SoC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Lake-Y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Amber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Lake-Y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Goldmont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Kryo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504922"/>
                  </a:ext>
                </a:extLst>
              </a:tr>
              <a:tr h="5117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</a:t>
                      </a:r>
                      <a:r>
                        <a:rPr lang="en-US" sz="1400" baseline="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Technology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30827"/>
                  </a:ext>
                </a:extLst>
              </a:tr>
              <a:tr h="156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1+4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Core Config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2+0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2+0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0+4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0+8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045668"/>
                  </a:ext>
                </a:extLst>
              </a:tr>
              <a:tr h="275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 W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TDP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9 W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 W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 W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~7 W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79379"/>
                  </a:ext>
                </a:extLst>
              </a:tr>
              <a:tr h="6301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x SNC</a:t>
                      </a:r>
                      <a:br>
                        <a:rPr lang="fr-FR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fr-FR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x TNT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CPU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 x SNC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 x SKL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x GMN+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</a:t>
                      </a:r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Kryo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80848"/>
                  </a:ext>
                </a:extLst>
              </a:tr>
              <a:tr h="8668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 11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 EUs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0.5 GHz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 11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EUs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0.9 GHz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 9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 EUs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0.9 GHz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 9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18 EUs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750 MHz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Adreno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618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11513"/>
                  </a:ext>
                </a:extLst>
              </a:tr>
              <a:tr h="5117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4267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3733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LPD3-1866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2400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4267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164837"/>
                  </a:ext>
                </a:extLst>
              </a:tr>
              <a:tr h="3934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Wi-Fi 6*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Wi-Fi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Wi-Fi 5*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Wi-Fi 6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505635"/>
                  </a:ext>
                </a:extLst>
              </a:tr>
              <a:tr h="3934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Modem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Cat15/13</a:t>
                      </a:r>
                    </a:p>
                  </a:txBody>
                  <a:tcPr marL="19178" marR="19178" marT="19178" marB="1917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68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790" y="487680"/>
            <a:ext cx="933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Contrasting main feature of </a:t>
            </a:r>
            <a:r>
              <a:rPr lang="en-US" dirty="0" err="1" smtClean="0">
                <a:solidFill>
                  <a:schemeClr val="accent6"/>
                </a:solidFill>
              </a:rPr>
              <a:t>Lakefiel</a:t>
            </a:r>
            <a:r>
              <a:rPr lang="en-US" dirty="0" smtClean="0">
                <a:solidFill>
                  <a:schemeClr val="accent6"/>
                </a:solidFill>
              </a:rPr>
              <a:t> i5-L16G7 with comparable models </a:t>
            </a:r>
            <a:r>
              <a:rPr lang="en-US" dirty="0" smtClean="0"/>
              <a:t>[</a:t>
            </a:r>
            <a:r>
              <a:rPr lang="hu-HU" dirty="0" smtClean="0"/>
              <a:t>15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59884" y="1703672"/>
            <a:ext cx="1443788" cy="44811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00" t="19841" r="18776" b="13810"/>
          <a:stretch/>
        </p:blipFill>
        <p:spPr>
          <a:xfrm>
            <a:off x="95798" y="1337151"/>
            <a:ext cx="8932695" cy="4823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3" y="481268"/>
            <a:ext cx="903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Single thread (ST) and multithread (MT) power/performance of Lakefield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66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7950" y="478055"/>
            <a:ext cx="313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Scheduling issues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579" y="856649"/>
            <a:ext cx="874329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Lakefield </a:t>
            </a:r>
            <a:r>
              <a:rPr lang="en-US" sz="1600" dirty="0" smtClean="0">
                <a:solidFill>
                  <a:srgbClr val="0070C0"/>
                </a:solidFill>
              </a:rPr>
              <a:t>schedules cores to threads </a:t>
            </a:r>
            <a:r>
              <a:rPr lang="en-US" sz="1600" dirty="0" smtClean="0"/>
              <a:t>for execution while using the </a:t>
            </a:r>
            <a:r>
              <a:rPr lang="en-US" sz="1600" dirty="0" smtClean="0">
                <a:solidFill>
                  <a:srgbClr val="FF0000"/>
                </a:solidFill>
              </a:rPr>
              <a:t>inclusive core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switching policy.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this case </a:t>
            </a:r>
            <a:r>
              <a:rPr lang="en-US" sz="1600" dirty="0" smtClean="0">
                <a:solidFill>
                  <a:srgbClr val="0070C0"/>
                </a:solidFill>
              </a:rPr>
              <a:t>the scheduler may allocate even all cores to threads </a:t>
            </a:r>
            <a:r>
              <a:rPr lang="en-US" sz="1600" dirty="0" smtClean="0"/>
              <a:t>according to a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chosen scheduling policy while preferring e.g. the least power consumption. </a:t>
            </a:r>
          </a:p>
          <a:p>
            <a:r>
              <a:rPr lang="en-US" sz="1600" dirty="0" smtClean="0"/>
              <a:t>    This is </a:t>
            </a:r>
            <a:r>
              <a:rPr lang="en-US" sz="1600" dirty="0" smtClean="0">
                <a:solidFill>
                  <a:srgbClr val="0070C0"/>
                </a:solidFill>
              </a:rPr>
              <a:t>in contrast to the </a:t>
            </a:r>
            <a:r>
              <a:rPr lang="en-US" sz="1600" dirty="0" smtClean="0">
                <a:solidFill>
                  <a:srgbClr val="FF0000"/>
                </a:solidFill>
              </a:rPr>
              <a:t>exclusive cluster switching </a:t>
            </a:r>
            <a:r>
              <a:rPr lang="en-US" sz="1600" dirty="0" smtClean="0">
                <a:solidFill>
                  <a:srgbClr val="0070C0"/>
                </a:solidFill>
              </a:rPr>
              <a:t>policy when either the cores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of the little cluster or those of the big cluster may be active at the same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next Figure is an example, how the scheduler allocates tasks during web</a:t>
            </a:r>
            <a:endParaRPr lang="en-US" sz="1600" dirty="0"/>
          </a:p>
          <a:p>
            <a:r>
              <a:rPr lang="en-US" sz="1600" dirty="0" smtClean="0"/>
              <a:t>      browsing.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609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835" t="59808" r="31651" b="15026"/>
          <a:stretch/>
        </p:blipFill>
        <p:spPr>
          <a:xfrm>
            <a:off x="102276" y="1177489"/>
            <a:ext cx="8993315" cy="3066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50" y="4494457"/>
            <a:ext cx="903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Sunny Cove (SNC) </a:t>
            </a:r>
            <a:r>
              <a:rPr lang="en-US" sz="1600" dirty="0" smtClean="0"/>
              <a:t>is used for </a:t>
            </a:r>
            <a:r>
              <a:rPr lang="en-US" sz="1600" dirty="0"/>
              <a:t>responsiveness and user experience </a:t>
            </a:r>
            <a:r>
              <a:rPr lang="en-US" sz="1600" dirty="0" smtClean="0"/>
              <a:t>threads.</a:t>
            </a:r>
            <a:endParaRPr lang="en-US" sz="1600" dirty="0"/>
          </a:p>
          <a:p>
            <a:r>
              <a:rPr lang="en-US" sz="1600" dirty="0" smtClean="0">
                <a:solidFill>
                  <a:srgbClr val="0070C0"/>
                </a:solidFill>
              </a:rPr>
              <a:t>Tremont (TNT) cores run in foreground (FG)</a:t>
            </a:r>
            <a:r>
              <a:rPr lang="en-US" sz="1600" dirty="0" smtClean="0"/>
              <a:t> user </a:t>
            </a:r>
            <a:r>
              <a:rPr lang="en-US" sz="1600" dirty="0"/>
              <a:t>related tasks </a:t>
            </a:r>
            <a:r>
              <a:rPr lang="en-US" sz="1600" dirty="0" smtClean="0"/>
              <a:t>that </a:t>
            </a:r>
            <a:r>
              <a:rPr lang="en-US" sz="1600" dirty="0"/>
              <a:t>the user is </a:t>
            </a:r>
            <a:endParaRPr lang="en-US" sz="1600" dirty="0" smtClean="0"/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waiting </a:t>
            </a:r>
            <a:r>
              <a:rPr lang="en-US" sz="1600" dirty="0"/>
              <a:t>on.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Tremont (TNT) cores run in background (BG) </a:t>
            </a:r>
            <a:r>
              <a:rPr lang="en-US" sz="1600" dirty="0" smtClean="0"/>
              <a:t>non-user </a:t>
            </a:r>
            <a:r>
              <a:rPr lang="en-US" sz="1600" dirty="0"/>
              <a:t>related tasks </a:t>
            </a:r>
            <a:r>
              <a:rPr lang="en-US" sz="1600" dirty="0" smtClean="0"/>
              <a:t>in </a:t>
            </a:r>
            <a:r>
              <a:rPr lang="en-US" sz="1600" dirty="0"/>
              <a:t>efficiency </a:t>
            </a:r>
            <a:endParaRPr lang="en-US" sz="1600" dirty="0" smtClean="0"/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mode.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3026" y="483731"/>
            <a:ext cx="899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Lakefield’s Sunny Cove and Tremont cores during web browsing </a:t>
            </a:r>
            <a:r>
              <a:rPr lang="en-US" dirty="0" smtClean="0"/>
              <a:t>[</a:t>
            </a:r>
            <a:r>
              <a:rPr lang="hu-HU" dirty="0" smtClean="0"/>
              <a:t>15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2" y="5948413"/>
            <a:ext cx="9004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/>
              <a:t> that the big Sunny Cove core and the little </a:t>
            </a:r>
            <a:r>
              <a:rPr lang="en-US" sz="1600" dirty="0" err="1" smtClean="0"/>
              <a:t>Tretmont</a:t>
            </a:r>
            <a:r>
              <a:rPr lang="en-US" sz="1600" dirty="0" smtClean="0"/>
              <a:t> cores </a:t>
            </a:r>
            <a:r>
              <a:rPr lang="en-US" sz="1600" dirty="0" smtClean="0">
                <a:solidFill>
                  <a:srgbClr val="0070C0"/>
                </a:solidFill>
              </a:rPr>
              <a:t>may run at the same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time. 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8700" y="481265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Scheduling shortcomings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990" y="863600"/>
            <a:ext cx="8898654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70C0"/>
                </a:solidFill>
              </a:rPr>
              <a:t>big.LITTLE</a:t>
            </a:r>
            <a:r>
              <a:rPr lang="en-US" sz="1600" dirty="0" smtClean="0">
                <a:solidFill>
                  <a:srgbClr val="0070C0"/>
                </a:solidFill>
              </a:rPr>
              <a:t> architectures assume both big and LITTLE cores having </a:t>
            </a:r>
            <a:r>
              <a:rPr lang="en-US" sz="1600" dirty="0" smtClean="0">
                <a:solidFill>
                  <a:srgbClr val="FF0000"/>
                </a:solidFill>
              </a:rPr>
              <a:t>identical ISAs.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is however, </a:t>
            </a:r>
            <a:r>
              <a:rPr lang="en-US" sz="1600" dirty="0" smtClean="0">
                <a:solidFill>
                  <a:srgbClr val="FF0000"/>
                </a:solidFill>
              </a:rPr>
              <a:t>not the case </a:t>
            </a:r>
            <a:r>
              <a:rPr lang="en-US" sz="1600" dirty="0" smtClean="0"/>
              <a:t>for Lakefield, since the </a:t>
            </a:r>
            <a:r>
              <a:rPr lang="en-US" sz="1600" dirty="0" smtClean="0">
                <a:solidFill>
                  <a:srgbClr val="0070C0"/>
                </a:solidFill>
              </a:rPr>
              <a:t>Sunny Cove core and the 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   Tremont cores support different ISA extensions</a:t>
            </a:r>
            <a:r>
              <a:rPr lang="en-US" sz="1600" dirty="0" smtClean="0"/>
              <a:t>, e.g. the Tremont cores do not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execute AVX512 instructions whereas the Sunny Cove core does.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this case, </a:t>
            </a:r>
            <a:r>
              <a:rPr lang="en-US" sz="1600" dirty="0" smtClean="0">
                <a:solidFill>
                  <a:srgbClr val="0070C0"/>
                </a:solidFill>
              </a:rPr>
              <a:t>only the common denominator of both ISAs can be </a:t>
            </a:r>
            <a:r>
              <a:rPr lang="en-US" sz="1600" dirty="0">
                <a:solidFill>
                  <a:srgbClr val="0070C0"/>
                </a:solidFill>
              </a:rPr>
              <a:t>activated </a:t>
            </a:r>
            <a:r>
              <a:rPr lang="en-US" sz="1600" dirty="0" smtClean="0"/>
              <a:t>while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both </a:t>
            </a:r>
            <a:r>
              <a:rPr lang="en-US" sz="1600" dirty="0"/>
              <a:t>cores </a:t>
            </a:r>
            <a:r>
              <a:rPr lang="en-US" sz="1600" dirty="0" smtClean="0"/>
              <a:t>are used with traditional schedulers, e.g. AVX512 instructions not.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Intel revealed that the next generation hybrid processor,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Alder Lake </a:t>
            </a:r>
            <a:r>
              <a:rPr lang="en-US" sz="1600" dirty="0" smtClean="0"/>
              <a:t>will already provide an improvement since it will have a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hardware-guided </a:t>
            </a:r>
            <a:r>
              <a:rPr lang="en-US" sz="1600" dirty="0">
                <a:solidFill>
                  <a:srgbClr val="0070C0"/>
                </a:solidFill>
              </a:rPr>
              <a:t>OS scheduler </a:t>
            </a:r>
            <a:r>
              <a:rPr lang="en-US" sz="1600" dirty="0" smtClean="0">
                <a:solidFill>
                  <a:srgbClr val="0070C0"/>
                </a:solidFill>
              </a:rPr>
              <a:t>that takes into account differences in the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ISA capabilities of the big and little cores. </a:t>
            </a:r>
            <a:r>
              <a:rPr lang="en-US" sz="1600" dirty="0" smtClean="0"/>
              <a:t>[</a:t>
            </a:r>
            <a:r>
              <a:rPr lang="hu-HU" sz="1600" dirty="0" smtClean="0"/>
              <a:t>25</a:t>
            </a:r>
            <a:r>
              <a:rPr lang="en-US" sz="1600" dirty="0" smtClean="0"/>
              <a:t>].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7950" y="632454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532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1" t="29841" r="31516" b="28889"/>
          <a:stretch/>
        </p:blipFill>
        <p:spPr>
          <a:xfrm>
            <a:off x="120677" y="1334131"/>
            <a:ext cx="8869319" cy="4038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132" y="5457525"/>
            <a:ext cx="624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Standby power is 0.08 x that of the 6. gen. (</a:t>
            </a:r>
            <a:r>
              <a:rPr lang="en-US" sz="1600" dirty="0" err="1" smtClean="0">
                <a:latin typeface="+mj-lt"/>
              </a:rPr>
              <a:t>Skylake</a:t>
            </a:r>
            <a:r>
              <a:rPr lang="en-US" sz="1600" dirty="0" smtClean="0">
                <a:latin typeface="+mj-lt"/>
              </a:rPr>
              <a:t>) line.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53" y="481269"/>
            <a:ext cx="671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Standby power of Lakefield vs. previous generations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6553" y="2656574"/>
            <a:ext cx="990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Skylake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439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91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ages.anandtech.com/doci/15877/Galaxy-Book-S-Product-Images-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0" y="1734958"/>
            <a:ext cx="3251768" cy="21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ages.anandtech.com/doci/15877/05_TP_X1_Fold_Hero_Front_Angled_Folding_575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1" b="13025"/>
          <a:stretch/>
        </p:blipFill>
        <p:spPr bwMode="auto">
          <a:xfrm>
            <a:off x="4958574" y="1578541"/>
            <a:ext cx="4003345" cy="22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450" y="1078016"/>
            <a:ext cx="412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 Galaxy Book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226" name="Picture 10" descr="https://images.anandtech.com/doci/15877/Surface-Neo-with-Int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6779"/>
          <a:stretch/>
        </p:blipFill>
        <p:spPr bwMode="auto">
          <a:xfrm>
            <a:off x="3074771" y="4164168"/>
            <a:ext cx="3191275" cy="24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0056" y="4812632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Microsoft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Surface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Book Neo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6136" y="1087248"/>
            <a:ext cx="330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Lenovo ThinkPad X1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07950" y="481267"/>
            <a:ext cx="935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notebooks built up on Intel’s Lakefield models announced in 06/2020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Introduced Lakefield models and performance issues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7950" y="478056"/>
            <a:ext cx="399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importance of Lakefield </a:t>
            </a:r>
            <a:r>
              <a:rPr lang="en-US" dirty="0" smtClean="0"/>
              <a:t>[</a:t>
            </a:r>
            <a:r>
              <a:rPr lang="hu-HU" dirty="0" smtClean="0"/>
              <a:t>15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50" y="880712"/>
            <a:ext cx="90764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Although performance-focused benchmark reviews point out </a:t>
            </a:r>
            <a:r>
              <a:rPr lang="en-US" sz="1600" dirty="0" smtClean="0">
                <a:solidFill>
                  <a:srgbClr val="0070C0"/>
                </a:solidFill>
              </a:rPr>
              <a:t>performance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deficiencies</a:t>
            </a:r>
            <a:r>
              <a:rPr lang="en-US" sz="1600" dirty="0" smtClean="0"/>
              <a:t> of Lakefield, this </a:t>
            </a:r>
            <a:r>
              <a:rPr lang="en-US" sz="1600" dirty="0" smtClean="0">
                <a:solidFill>
                  <a:srgbClr val="0070C0"/>
                </a:solidFill>
              </a:rPr>
              <a:t>hybrid</a:t>
            </a:r>
            <a:r>
              <a:rPr lang="en-US" sz="1600" dirty="0" smtClean="0"/>
              <a:t> (</a:t>
            </a:r>
            <a:r>
              <a:rPr lang="en-US" sz="1600" dirty="0" err="1" smtClean="0"/>
              <a:t>big.little</a:t>
            </a:r>
            <a:r>
              <a:rPr lang="en-US" sz="1600" dirty="0" smtClean="0"/>
              <a:t>) processor with its </a:t>
            </a:r>
            <a:r>
              <a:rPr lang="en-US" sz="1600" dirty="0" smtClean="0">
                <a:solidFill>
                  <a:srgbClr val="0070C0"/>
                </a:solidFill>
              </a:rPr>
              <a:t>novel </a:t>
            </a:r>
            <a:r>
              <a:rPr lang="en-US" sz="1600" dirty="0" err="1" smtClean="0">
                <a:solidFill>
                  <a:srgbClr val="0070C0"/>
                </a:solidFill>
              </a:rPr>
              <a:t>chiplet</a:t>
            </a:r>
            <a:r>
              <a:rPr lang="en-US" sz="1600" dirty="0" smtClean="0">
                <a:solidFill>
                  <a:srgbClr val="0070C0"/>
                </a:solidFill>
              </a:rPr>
              <a:t>-based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design paradigm</a:t>
            </a:r>
            <a:r>
              <a:rPr lang="en-US" sz="1600" dirty="0" smtClean="0"/>
              <a:t> and fitting </a:t>
            </a:r>
            <a:r>
              <a:rPr lang="en-US" sz="1600" dirty="0" smtClean="0">
                <a:solidFill>
                  <a:srgbClr val="0070C0"/>
                </a:solidFill>
              </a:rPr>
              <a:t>3D packaging technology </a:t>
            </a:r>
            <a:r>
              <a:rPr lang="en-US" sz="1600" dirty="0" smtClean="0">
                <a:solidFill>
                  <a:srgbClr val="FF0000"/>
                </a:solidFill>
              </a:rPr>
              <a:t>marks a big step in Intel’s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processor design history </a:t>
            </a:r>
            <a:r>
              <a:rPr lang="en-US" sz="1600" dirty="0" smtClean="0"/>
              <a:t>and can be considered as the </a:t>
            </a:r>
            <a:r>
              <a:rPr lang="en-US" sz="1600" dirty="0" smtClean="0">
                <a:solidFill>
                  <a:srgbClr val="0070C0"/>
                </a:solidFill>
              </a:rPr>
              <a:t>first member of a new,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important class of Intel’s processors.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744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2466" y="467663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1.2 Multichip packaging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980" y="6320166"/>
            <a:ext cx="28344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Sources of the Figures: [</a:t>
            </a:r>
            <a:r>
              <a:rPr lang="hu-HU" sz="130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300" dirty="0">
                <a:solidFill>
                  <a:srgbClr val="000000"/>
                </a:solidFill>
                <a:latin typeface="Verdana"/>
              </a:rPr>
              <a:t>8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729" y="2527100"/>
            <a:ext cx="2651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7134" y="2537831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5126" y="3300220"/>
            <a:ext cx="2521819" cy="924026"/>
            <a:chOff x="813890" y="3570972"/>
            <a:chExt cx="2521819" cy="9240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78480" y="3473471"/>
            <a:ext cx="2521819" cy="883921"/>
            <a:chOff x="5355417" y="3744223"/>
            <a:chExt cx="2521819" cy="8839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46208" y="3019543"/>
            <a:ext cx="3065151" cy="1456198"/>
            <a:chOff x="5757453" y="2682663"/>
            <a:chExt cx="3065151" cy="14561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002784" y="2526601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3227" y="1858182"/>
            <a:ext cx="29650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(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Horizontal die placement)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04730" y="1854743"/>
            <a:ext cx="3065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(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die placement)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5035" y="1855126"/>
            <a:ext cx="266771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2D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baseline="0" dirty="0" smtClean="0">
                <a:solidFill>
                  <a:srgbClr val="000000"/>
                </a:solidFill>
                <a:latin typeface="Verdana"/>
              </a:rPr>
              <a:t>(H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orizontal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vertical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placement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60514" y="1053362"/>
            <a:ext cx="383470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for in-package integration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 flipH="1">
            <a:off x="1578143" y="1465683"/>
            <a:ext cx="3059730" cy="20505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4630005" y="1465096"/>
            <a:ext cx="2853636" cy="21733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7441804" y="164690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4630005" y="1465096"/>
            <a:ext cx="7868" cy="23486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4594545" y="166282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1556452" y="163997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6129" y="6315518"/>
            <a:ext cx="26366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Stacked: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Egymásra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helyezett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6904" y="4860756"/>
            <a:ext cx="6751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EMIB</a:t>
            </a:r>
            <a:endParaRPr lang="en-US" sz="1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42605" y="4860756"/>
            <a:ext cx="923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Foveros</a:t>
            </a:r>
            <a:endParaRPr lang="en-US" sz="1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95432" y="4900924"/>
            <a:ext cx="16738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Foveros</a:t>
            </a:r>
            <a:r>
              <a:rPr lang="en-US" sz="1300" b="1" dirty="0" smtClean="0"/>
              <a:t> + EMIB</a:t>
            </a:r>
            <a:endParaRPr lang="en-US" sz="13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8853" y="4324753"/>
            <a:ext cx="12850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Intel’s recent</a:t>
            </a:r>
          </a:p>
          <a:p>
            <a:pPr algn="ctr"/>
            <a:r>
              <a:rPr lang="en-US" sz="1300" dirty="0" smtClean="0"/>
              <a:t>technologies</a:t>
            </a:r>
            <a:endParaRPr lang="en-US" sz="1300" dirty="0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(4)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17914" y="6304549"/>
            <a:ext cx="2774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300" dirty="0">
                <a:solidFill>
                  <a:srgbClr val="000000"/>
                </a:solidFill>
              </a:rPr>
              <a:t>Tiled: </a:t>
            </a:r>
            <a:r>
              <a:rPr lang="en-US" sz="1300" dirty="0" err="1" smtClean="0">
                <a:solidFill>
                  <a:srgbClr val="000000"/>
                </a:solidFill>
              </a:rPr>
              <a:t>Egymás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mellé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helyezett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814338" y="64669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897" y="5245775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b1)</a:t>
            </a:r>
            <a:endParaRPr lang="en-US" sz="13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3915884" y="5234545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b2)</a:t>
            </a:r>
            <a:endParaRPr lang="en-US" sz="13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03998" y="5232940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b3)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7495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32" grpId="0"/>
      <p:bldP spid="4" grpId="0"/>
      <p:bldP spid="5" grpId="0"/>
      <p:bldP spid="19" grpId="0"/>
      <p:bldP spid="43" grpId="0" animBg="1"/>
      <p:bldP spid="45" grpId="0" animBg="1"/>
      <p:bldP spid="8" grpId="0"/>
      <p:bldP spid="3" grpId="0"/>
      <p:bldP spid="6" grpId="0"/>
      <p:bldP spid="9" grpId="0"/>
      <p:bldP spid="20" grpId="0"/>
      <p:bldP spid="22" grpId="0"/>
      <p:bldP spid="30" grpId="0"/>
      <p:bldP spid="49" grpId="0"/>
      <p:bldP spid="5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3.The desktop oriented Alder Lake-S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3.The desktop oriented Alder Lake-S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026" name="Picture 2" descr="https://images.anandtech.com/doci/15979/Section%202%20%2832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3"/>
          <a:stretch/>
        </p:blipFill>
        <p:spPr bwMode="auto">
          <a:xfrm>
            <a:off x="155575" y="1457115"/>
            <a:ext cx="8988425" cy="46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8" y="478969"/>
            <a:ext cx="493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3.The desktop oriented Alder Lake-S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898591"/>
            <a:ext cx="881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It is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second member </a:t>
            </a:r>
            <a:r>
              <a:rPr lang="en-US" sz="1600" dirty="0" smtClean="0">
                <a:latin typeface="+mj-lt"/>
              </a:rPr>
              <a:t>of Intel’s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“hybrid” processor families</a:t>
            </a:r>
            <a:r>
              <a:rPr lang="en-US" sz="1600" dirty="0" smtClean="0">
                <a:latin typeface="+mj-lt"/>
              </a:rPr>
              <a:t>, consisting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big and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little CPU cores</a:t>
            </a:r>
            <a:r>
              <a:rPr lang="en-US" sz="1600" dirty="0" smtClean="0">
                <a:latin typeface="+mj-lt"/>
              </a:rPr>
              <a:t>, as revealed at Intel’s 2020 Architecture Day (08/2020).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958" y="6102420"/>
            <a:ext cx="8447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Intel’s CPU core roadmap, revealed at their 2020 Architecture Day [</a:t>
            </a:r>
            <a:r>
              <a:rPr lang="hu-HU" sz="1600" dirty="0" smtClean="0">
                <a:latin typeface="+mj-lt"/>
              </a:rPr>
              <a:t>19</a:t>
            </a:r>
            <a:r>
              <a:rPr lang="en-US" sz="1600" dirty="0" smtClean="0">
                <a:latin typeface="+mj-lt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752824"/>
            <a:ext cx="89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(big cores)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4927" y="4945781"/>
            <a:ext cx="89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(little</a:t>
            </a:r>
          </a:p>
          <a:p>
            <a:pPr algn="ctr"/>
            <a:r>
              <a:rPr lang="en-US" sz="1400" dirty="0" smtClean="0">
                <a:latin typeface="+mj-lt"/>
              </a:rPr>
              <a:t>cores)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300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3.The desktop oriented Alder Lake-S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949" y="484027"/>
            <a:ext cx="515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Key features of the Alder Lake-S line </a:t>
            </a:r>
            <a:r>
              <a:rPr lang="en-US" dirty="0" smtClean="0"/>
              <a:t>[</a:t>
            </a:r>
            <a:r>
              <a:rPr lang="hu-HU" dirty="0" smtClean="0"/>
              <a:t>26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1955" y="837402"/>
            <a:ext cx="9508244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</a:t>
            </a:r>
            <a:r>
              <a:rPr lang="en-US" sz="1600" dirty="0" smtClean="0">
                <a:solidFill>
                  <a:srgbClr val="0070C0"/>
                </a:solidFill>
              </a:rPr>
              <a:t>desktop oriented </a:t>
            </a:r>
            <a:r>
              <a:rPr lang="en-US" sz="1600" dirty="0" smtClean="0"/>
              <a:t>rather than notebook oriented.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may include </a:t>
            </a:r>
            <a:r>
              <a:rPr lang="en-US" sz="1600" dirty="0" smtClean="0">
                <a:solidFill>
                  <a:srgbClr val="0070C0"/>
                </a:solidFill>
              </a:rPr>
              <a:t>up to 8 big </a:t>
            </a:r>
            <a:r>
              <a:rPr lang="en-US" sz="1600" dirty="0" err="1" smtClean="0">
                <a:solidFill>
                  <a:srgbClr val="0070C0"/>
                </a:solidFill>
              </a:rPr>
              <a:t>Goldven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Cove cores and up to 8 LITTLE </a:t>
            </a:r>
            <a:r>
              <a:rPr lang="en-US" sz="1600" dirty="0" err="1" smtClean="0">
                <a:solidFill>
                  <a:srgbClr val="0070C0"/>
                </a:solidFill>
              </a:rPr>
              <a:t>Gracemont</a:t>
            </a:r>
            <a:r>
              <a:rPr lang="en-US" sz="1600" dirty="0" smtClean="0">
                <a:solidFill>
                  <a:srgbClr val="0070C0"/>
                </a:solidFill>
              </a:rPr>
              <a:t> cores</a:t>
            </a:r>
            <a:r>
              <a:rPr lang="en-US" sz="1600" dirty="0" smtClean="0"/>
              <a:t>,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 smtClean="0"/>
              <a:t>      as indicated in non-Intel publications [</a:t>
            </a:r>
            <a:r>
              <a:rPr lang="hu-HU" sz="1600" dirty="0" smtClean="0"/>
              <a:t>26</a:t>
            </a:r>
            <a:r>
              <a:rPr lang="en-US" sz="1600" dirty="0" smtClean="0"/>
              <a:t>].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will incorporate the new enhanced </a:t>
            </a:r>
            <a:r>
              <a:rPr lang="en-US" sz="1600" dirty="0" err="1" smtClean="0">
                <a:solidFill>
                  <a:srgbClr val="0070C0"/>
                </a:solidFill>
              </a:rPr>
              <a:t>Xe</a:t>
            </a:r>
            <a:r>
              <a:rPr lang="en-US" sz="1600" dirty="0" smtClean="0">
                <a:solidFill>
                  <a:srgbClr val="0070C0"/>
                </a:solidFill>
              </a:rPr>
              <a:t> GPU </a:t>
            </a:r>
            <a:r>
              <a:rPr lang="en-US" sz="1600" dirty="0" smtClean="0"/>
              <a:t>and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will have the newer </a:t>
            </a:r>
            <a:r>
              <a:rPr lang="en-US" sz="1600" dirty="0" smtClean="0">
                <a:solidFill>
                  <a:srgbClr val="0070C0"/>
                </a:solidFill>
              </a:rPr>
              <a:t>LGA 1700 socket.</a:t>
            </a:r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236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30527"/>
              </p:ext>
            </p:extLst>
          </p:nvPr>
        </p:nvGraphicFramePr>
        <p:xfrm>
          <a:off x="1434165" y="1277489"/>
          <a:ext cx="6256421" cy="4525963"/>
        </p:xfrm>
        <a:graphic>
          <a:graphicData uri="http://schemas.openxmlformats.org/drawingml/2006/table">
            <a:tbl>
              <a:tblPr/>
              <a:tblGrid>
                <a:gridCol w="1617044">
                  <a:extLst>
                    <a:ext uri="{9D8B030D-6E8A-4147-A177-3AD203B41FA5}">
                      <a16:colId xmlns:a16="http://schemas.microsoft.com/office/drawing/2014/main" val="3070706525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3944042666"/>
                    </a:ext>
                  </a:extLst>
                </a:gridCol>
                <a:gridCol w="1835477">
                  <a:extLst>
                    <a:ext uri="{9D8B030D-6E8A-4147-A177-3AD203B41FA5}">
                      <a16:colId xmlns:a16="http://schemas.microsoft.com/office/drawing/2014/main" val="3977838932"/>
                    </a:ext>
                  </a:extLst>
                </a:gridCol>
                <a:gridCol w="1745121">
                  <a:extLst>
                    <a:ext uri="{9D8B030D-6E8A-4147-A177-3AD203B41FA5}">
                      <a16:colId xmlns:a16="http://schemas.microsoft.com/office/drawing/2014/main" val="3221682204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Processor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Big Cores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Small Cores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GPU Cores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91227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40698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21455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71571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39600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4196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043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0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52101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0752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8963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2971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Alder Lake-S</a:t>
                      </a:r>
                    </a:p>
                  </a:txBody>
                  <a:tcPr marL="33848" marR="33848" marT="17408" marB="17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33848" marR="33848" marT="33848" marB="33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213342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3.The desktop oriented Alder Lake-S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7950" y="481264"/>
            <a:ext cx="667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Expected core variants of the Alder Lake processor </a:t>
            </a:r>
            <a:r>
              <a:rPr lang="en-US" dirty="0" smtClean="0"/>
              <a:t>[</a:t>
            </a:r>
            <a:r>
              <a:rPr lang="hu-HU" dirty="0" smtClean="0"/>
              <a:t>25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References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4. References (1)</a:t>
            </a:r>
            <a:endParaRPr lang="en-US" sz="16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0975" y="647700"/>
            <a:ext cx="92597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Verdana"/>
              </a:rPr>
              <a:t>[1]: </a:t>
            </a:r>
            <a:r>
              <a:rPr lang="hu-HU" sz="1400" dirty="0" err="1" smtClean="0">
                <a:latin typeface="Verdana"/>
              </a:rPr>
              <a:t>Khushu</a:t>
            </a:r>
            <a:r>
              <a:rPr lang="hu-HU" sz="1400" dirty="0" smtClean="0">
                <a:latin typeface="Verdana"/>
              </a:rPr>
              <a:t> S., </a:t>
            </a:r>
            <a:r>
              <a:rPr lang="hu-HU" sz="1400" dirty="0" err="1" smtClean="0">
                <a:latin typeface="Verdana"/>
              </a:rPr>
              <a:t>Gomes</a:t>
            </a:r>
            <a:r>
              <a:rPr lang="hu-HU" sz="1400" dirty="0" smtClean="0">
                <a:latin typeface="Verdana"/>
              </a:rPr>
              <a:t> W., </a:t>
            </a:r>
            <a:r>
              <a:rPr lang="en-US" sz="1400" dirty="0">
                <a:latin typeface="Verdana"/>
              </a:rPr>
              <a:t>Lakefield: Hybrid cores in 3D </a:t>
            </a:r>
            <a:r>
              <a:rPr lang="en-US" sz="1400" dirty="0" smtClean="0">
                <a:latin typeface="Verdana"/>
              </a:rPr>
              <a:t>Package</a:t>
            </a:r>
            <a:r>
              <a:rPr lang="hu-HU" sz="1400" dirty="0" smtClean="0">
                <a:latin typeface="Verdana"/>
              </a:rPr>
              <a:t>, Intel, 2019,</a:t>
            </a:r>
          </a:p>
          <a:p>
            <a:r>
              <a:rPr lang="hu-HU" sz="1400" dirty="0" smtClean="0">
                <a:latin typeface="Verdana"/>
              </a:rPr>
              <a:t>           </a:t>
            </a:r>
            <a:r>
              <a:rPr lang="en-US" sz="1400" dirty="0" smtClean="0">
                <a:latin typeface="Verdana"/>
              </a:rPr>
              <a:t>https</a:t>
            </a:r>
            <a:r>
              <a:rPr lang="en-US" sz="1400" dirty="0">
                <a:latin typeface="Verdana"/>
              </a:rPr>
              <a:t>://</a:t>
            </a:r>
            <a:r>
              <a:rPr lang="en-US" sz="1400" dirty="0" smtClean="0">
                <a:latin typeface="Verdana"/>
              </a:rPr>
              <a:t>newsroom.intel.com/wp-content/uploads/sites/11/2019/08/Intel-Lakefield-</a:t>
            </a:r>
            <a:endParaRPr lang="hu-HU" sz="1400" dirty="0" smtClean="0">
              <a:latin typeface="Verdana"/>
            </a:endParaRPr>
          </a:p>
          <a:p>
            <a:r>
              <a:rPr lang="hu-HU" sz="1400" dirty="0">
                <a:latin typeface="Verdana"/>
              </a:rPr>
              <a:t> </a:t>
            </a:r>
            <a:r>
              <a:rPr lang="hu-HU" sz="1400" dirty="0" smtClean="0">
                <a:latin typeface="Verdana"/>
              </a:rPr>
              <a:t>          </a:t>
            </a:r>
            <a:r>
              <a:rPr lang="en-US" sz="1400" dirty="0" smtClean="0">
                <a:latin typeface="Verdana"/>
              </a:rPr>
              <a:t>HotChips-presentation.pdf</a:t>
            </a:r>
            <a:endParaRPr lang="en-US" sz="1400" dirty="0">
              <a:latin typeface="Verdan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6213" y="2241709"/>
            <a:ext cx="92768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]: </a:t>
            </a:r>
            <a:r>
              <a:rPr kumimoji="0" lang="hu-HU" alt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Cutress</a:t>
            </a:r>
            <a:r>
              <a:rPr kumimoji="0" lang="hu-HU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 I., </a:t>
            </a:r>
            <a:r>
              <a:rPr lang="en-US" altLang="en-US" kern="0" dirty="0"/>
              <a:t>Intel's new Atom Microarchitecture: The Tremont Core in </a:t>
            </a:r>
            <a:r>
              <a:rPr lang="en-US" altLang="en-US" kern="0" dirty="0" smtClean="0"/>
              <a:t>Lakefield</a:t>
            </a:r>
            <a:r>
              <a:rPr lang="hu-HU" altLang="en-US" kern="0" dirty="0" smtClean="0"/>
              <a:t>, </a:t>
            </a:r>
            <a:r>
              <a:rPr lang="hu-HU" altLang="en-US" kern="0" dirty="0" err="1" smtClean="0"/>
              <a:t>AnandTech</a:t>
            </a:r>
            <a:r>
              <a:rPr lang="hu-HU" altLang="en-US" kern="0" dirty="0" smtClean="0"/>
              <a:t>,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/>
              <a:t> </a:t>
            </a:r>
            <a:r>
              <a:rPr lang="hu-HU" altLang="en-US" kern="0" dirty="0" smtClean="0"/>
              <a:t>          </a:t>
            </a:r>
            <a:r>
              <a:rPr lang="hu-HU" altLang="en-US" kern="0" dirty="0" err="1" smtClean="0"/>
              <a:t>Oct</a:t>
            </a:r>
            <a:r>
              <a:rPr lang="hu-HU" altLang="en-US" kern="0" dirty="0" smtClean="0"/>
              <a:t>. </a:t>
            </a:r>
            <a:r>
              <a:rPr lang="hu-HU" altLang="en-US" kern="0" dirty="0"/>
              <a:t>24 2019, </a:t>
            </a:r>
            <a:r>
              <a:rPr lang="hu-HU" altLang="en-US" kern="0" dirty="0" smtClean="0"/>
              <a:t>https</a:t>
            </a:r>
            <a:r>
              <a:rPr lang="hu-HU" altLang="en-US" kern="0" dirty="0"/>
              <a:t>://</a:t>
            </a:r>
            <a:r>
              <a:rPr lang="hu-HU" altLang="en-US" kern="0" dirty="0" smtClean="0"/>
              <a:t>www.anandtech.com/show/15009/intels-new-atom-microarchitecture-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/>
              <a:t> </a:t>
            </a:r>
            <a:r>
              <a:rPr lang="hu-HU" altLang="en-US" kern="0" dirty="0" smtClean="0"/>
              <a:t>          </a:t>
            </a:r>
            <a:r>
              <a:rPr lang="hu-HU" altLang="en-US" kern="0" dirty="0" err="1" smtClean="0"/>
              <a:t>the-tremont-core</a:t>
            </a:r>
            <a:endParaRPr lang="en-US" altLang="en-US" kern="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450" y="3042863"/>
            <a:ext cx="6420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4</a:t>
            </a:r>
            <a:r>
              <a:rPr lang="en-US" kern="0" dirty="0"/>
              <a:t>]: Tremont - Microarchitectures – Intel, </a:t>
            </a:r>
            <a:r>
              <a:rPr lang="en-US" kern="0" dirty="0" err="1"/>
              <a:t>Wikichip</a:t>
            </a:r>
            <a:r>
              <a:rPr lang="en-US" kern="0" dirty="0"/>
              <a:t>, 2019</a:t>
            </a:r>
          </a:p>
          <a:p>
            <a:pPr lvl="0" defTabSz="914400"/>
            <a:r>
              <a:rPr lang="hu-HU" kern="0" dirty="0" smtClean="0"/>
              <a:t>           </a:t>
            </a:r>
            <a:r>
              <a:rPr lang="en-US" kern="0" dirty="0" smtClean="0"/>
              <a:t>https</a:t>
            </a:r>
            <a:r>
              <a:rPr lang="en-US" kern="0" dirty="0"/>
              <a:t>://en.wikichip.org/wiki/intel/microarchitectures/tremont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84150" y="1438524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 smtClean="0">
                <a:latin typeface="Verdana"/>
              </a:rPr>
              <a:t>[2]: </a:t>
            </a:r>
            <a:r>
              <a:rPr lang="hu-HU" altLang="en-US" sz="1400" dirty="0" err="1" smtClean="0">
                <a:latin typeface="Verdana"/>
                <a:cs typeface="Arial" charset="0"/>
              </a:rPr>
              <a:t>Cutress</a:t>
            </a:r>
            <a:r>
              <a:rPr lang="hu-HU" altLang="en-US" sz="1400" dirty="0" smtClean="0">
                <a:latin typeface="Verdana"/>
                <a:cs typeface="Arial" charset="0"/>
              </a:rPr>
              <a:t> I., </a:t>
            </a:r>
            <a:r>
              <a:rPr lang="en-US" altLang="en-US" sz="1400" dirty="0">
                <a:latin typeface="Verdana"/>
                <a:cs typeface="Arial" charset="0"/>
              </a:rPr>
              <a:t>Intel: Lakefield in 2020, Possible 5G on </a:t>
            </a:r>
            <a:r>
              <a:rPr lang="en-US" altLang="en-US" sz="1400" dirty="0" err="1" smtClean="0">
                <a:latin typeface="Verdana"/>
                <a:cs typeface="Arial" charset="0"/>
              </a:rPr>
              <a:t>Foveros</a:t>
            </a:r>
            <a:r>
              <a:rPr lang="hu-HU" altLang="en-US" sz="1400" dirty="0" smtClean="0">
                <a:latin typeface="Verdana"/>
                <a:cs typeface="Arial" charset="0"/>
              </a:rPr>
              <a:t>, </a:t>
            </a:r>
            <a:r>
              <a:rPr lang="hu-HU" altLang="en-US" sz="1400" dirty="0" err="1" smtClean="0">
                <a:latin typeface="Verdana"/>
                <a:cs typeface="Arial" charset="0"/>
              </a:rPr>
              <a:t>AnandTech</a:t>
            </a:r>
            <a:r>
              <a:rPr lang="hu-HU" altLang="en-US" sz="1400" dirty="0" smtClean="0">
                <a:latin typeface="Verdana"/>
                <a:cs typeface="Arial" charset="0"/>
              </a:rPr>
              <a:t>, Dec. 11 2019,</a:t>
            </a:r>
          </a:p>
          <a:p>
            <a:r>
              <a:rPr lang="hu-HU" altLang="en-US" sz="1400" dirty="0" smtClean="0">
                <a:latin typeface="Verdana"/>
                <a:cs typeface="Arial" charset="0"/>
              </a:rPr>
              <a:t>           </a:t>
            </a:r>
            <a:r>
              <a:rPr lang="en-US" altLang="en-US" sz="1400" dirty="0" smtClean="0">
                <a:latin typeface="Verdana"/>
                <a:cs typeface="Arial" charset="0"/>
              </a:rPr>
              <a:t>https</a:t>
            </a:r>
            <a:r>
              <a:rPr lang="en-US" altLang="en-US" sz="1400" dirty="0">
                <a:latin typeface="Verdana"/>
                <a:cs typeface="Arial" charset="0"/>
              </a:rPr>
              <a:t>://</a:t>
            </a:r>
            <a:r>
              <a:rPr lang="en-US" altLang="en-US" sz="1400" dirty="0" smtClean="0">
                <a:latin typeface="Verdana"/>
                <a:cs typeface="Arial" charset="0"/>
              </a:rPr>
              <a:t>www.anandtech.com/show/15223/intel-lakefield-today-lakefield-refresh-by-</a:t>
            </a:r>
            <a:endParaRPr lang="hu-HU" altLang="en-US" sz="1400" dirty="0" smtClean="0">
              <a:latin typeface="Verdana"/>
              <a:cs typeface="Arial" charset="0"/>
            </a:endParaRPr>
          </a:p>
          <a:p>
            <a:r>
              <a:rPr lang="hu-HU" altLang="en-US" sz="1400" dirty="0">
                <a:latin typeface="Verdana"/>
                <a:cs typeface="Arial" charset="0"/>
              </a:rPr>
              <a:t> </a:t>
            </a:r>
            <a:r>
              <a:rPr lang="hu-HU" altLang="en-US" sz="1400" dirty="0" smtClean="0">
                <a:latin typeface="Verdana"/>
                <a:cs typeface="Arial" charset="0"/>
              </a:rPr>
              <a:t>          </a:t>
            </a:r>
            <a:r>
              <a:rPr lang="en-US" altLang="en-US" sz="1400" dirty="0" smtClean="0">
                <a:latin typeface="Verdana"/>
                <a:cs typeface="Arial" charset="0"/>
              </a:rPr>
              <a:t>holiday-2020-possible-5g-on-foveros</a:t>
            </a:r>
            <a:endParaRPr lang="en-US" altLang="en-US" sz="1400" dirty="0">
              <a:latin typeface="Verdana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3247" y="3628371"/>
            <a:ext cx="92597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5</a:t>
            </a:r>
            <a:r>
              <a:rPr lang="en-US" sz="1400" dirty="0">
                <a:latin typeface="Verdana"/>
              </a:rPr>
              <a:t>]: </a:t>
            </a:r>
            <a:r>
              <a:rPr lang="en-US" sz="1400" dirty="0" err="1">
                <a:latin typeface="Verdana"/>
              </a:rPr>
              <a:t>Chiappetta</a:t>
            </a:r>
            <a:r>
              <a:rPr lang="en-US" sz="1400" dirty="0">
                <a:latin typeface="Verdana"/>
              </a:rPr>
              <a:t> M., Intel Xeon Scalable Debuts: Dual Xeon Platinum 8176 With 112 Threads </a:t>
            </a:r>
          </a:p>
          <a:p>
            <a:r>
              <a:rPr lang="en-US" sz="1400" dirty="0">
                <a:latin typeface="Verdana"/>
              </a:rPr>
              <a:t>           Tested, Hot Hardware, July 11 2017, </a:t>
            </a:r>
          </a:p>
          <a:p>
            <a:r>
              <a:rPr lang="en-US" sz="1400" dirty="0">
                <a:latin typeface="Verdana"/>
              </a:rPr>
              <a:t>           https://hothardware.com/reviews/intel-xeon-scalable-processor-family-review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9118" y="5222380"/>
            <a:ext cx="9094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lang="hu-HU" kern="0" dirty="0" smtClean="0"/>
              <a:t>7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]: </a:t>
            </a:r>
            <a:r>
              <a:rPr lang="en-US" altLang="en-US" kern="0" dirty="0"/>
              <a:t>Intel Calls for 3D IC, EE Times, March 5 2015,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en-US" altLang="en-US" kern="0" dirty="0"/>
              <a:t>           </a:t>
            </a:r>
            <a:r>
              <a:rPr lang="en-US" altLang="en-US" kern="0" dirty="0" smtClean="0"/>
              <a:t>https</a:t>
            </a:r>
            <a:r>
              <a:rPr lang="en-US" altLang="en-US" kern="0" dirty="0"/>
              <a:t>://www.eetimes.com/author.asp?section_id=36&amp;doc_id=1325921&amp;image_number=1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4355" y="5810877"/>
            <a:ext cx="7980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lang="hu-HU" kern="0" dirty="0" smtClean="0"/>
              <a:t>8</a:t>
            </a:r>
            <a:r>
              <a:rPr lang="en-US" kern="0" dirty="0"/>
              <a:t>]: </a:t>
            </a:r>
            <a:r>
              <a:rPr lang="en-US" kern="0" dirty="0" err="1"/>
              <a:t>Marcoux</a:t>
            </a:r>
            <a:r>
              <a:rPr lang="en-US" kern="0" dirty="0"/>
              <a:t> P., 2.5D, Silicon Interposers, Silicon Bridges, Glass Panels, Organic HDI,</a:t>
            </a:r>
          </a:p>
          <a:p>
            <a:pPr lvl="0" defTabSz="914400"/>
            <a:r>
              <a:rPr lang="en-US" kern="0" dirty="0"/>
              <a:t>           http://www.meptec.org/Resources/1%20-%20ALLVIA%20-%20Marcoux.pdf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66422" y="4419195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6</a:t>
            </a:r>
            <a:r>
              <a:rPr lang="en-US" sz="1400" dirty="0" smtClean="0">
                <a:latin typeface="Verdana"/>
              </a:rPr>
              <a:t>]: </a:t>
            </a:r>
            <a:r>
              <a:rPr lang="en-US" altLang="en-US" sz="1400" dirty="0" err="1">
                <a:latin typeface="Verdana"/>
                <a:cs typeface="Arial" charset="0"/>
              </a:rPr>
              <a:t>Chiappetta</a:t>
            </a:r>
            <a:r>
              <a:rPr lang="en-US" altLang="en-US" sz="1400" dirty="0">
                <a:latin typeface="Verdana"/>
                <a:cs typeface="Arial" charset="0"/>
              </a:rPr>
              <a:t> M., AMD </a:t>
            </a:r>
            <a:r>
              <a:rPr lang="en-US" altLang="en-US" sz="1400" dirty="0" err="1">
                <a:latin typeface="Verdana"/>
                <a:cs typeface="Arial" charset="0"/>
              </a:rPr>
              <a:t>Threadripper</a:t>
            </a:r>
            <a:r>
              <a:rPr lang="en-US" altLang="en-US" sz="1400" dirty="0">
                <a:latin typeface="Verdana"/>
                <a:cs typeface="Arial" charset="0"/>
              </a:rPr>
              <a:t> 3990X Review: A 64-Core Multithreaded Beast Unleashed,</a:t>
            </a:r>
          </a:p>
          <a:p>
            <a:r>
              <a:rPr lang="en-US" altLang="en-US" sz="1400" dirty="0">
                <a:latin typeface="Verdana"/>
                <a:cs typeface="Arial" charset="0"/>
              </a:rPr>
              <a:t>         </a:t>
            </a:r>
            <a:r>
              <a:rPr lang="hu-HU" altLang="en-US" sz="1400" dirty="0" smtClean="0">
                <a:latin typeface="Verdana"/>
                <a:cs typeface="Arial" charset="0"/>
              </a:rPr>
              <a:t>  </a:t>
            </a:r>
            <a:r>
              <a:rPr lang="en-US" altLang="en-US" sz="1400" dirty="0" smtClean="0">
                <a:latin typeface="Verdana"/>
                <a:cs typeface="Arial" charset="0"/>
              </a:rPr>
              <a:t>Hot </a:t>
            </a:r>
            <a:r>
              <a:rPr lang="en-US" altLang="en-US" sz="1400" dirty="0">
                <a:latin typeface="Verdana"/>
                <a:cs typeface="Arial" charset="0"/>
              </a:rPr>
              <a:t>Hardware, </a:t>
            </a:r>
            <a:r>
              <a:rPr lang="en-US" altLang="en-US" sz="1400" dirty="0" err="1">
                <a:latin typeface="Verdana"/>
                <a:cs typeface="Arial" charset="0"/>
              </a:rPr>
              <a:t>Febr</a:t>
            </a:r>
            <a:r>
              <a:rPr lang="en-US" altLang="en-US" sz="1400" dirty="0">
                <a:latin typeface="Verdana"/>
                <a:cs typeface="Arial" charset="0"/>
              </a:rPr>
              <a:t>. 7 2020, </a:t>
            </a:r>
          </a:p>
          <a:p>
            <a:r>
              <a:rPr lang="en-US" altLang="en-US" sz="1400" dirty="0">
                <a:latin typeface="Verdana"/>
                <a:cs typeface="Arial" charset="0"/>
              </a:rPr>
              <a:t>         </a:t>
            </a:r>
            <a:r>
              <a:rPr lang="hu-HU" altLang="en-US" sz="1400" dirty="0" smtClean="0">
                <a:latin typeface="Verdana"/>
                <a:cs typeface="Arial" charset="0"/>
              </a:rPr>
              <a:t>  </a:t>
            </a:r>
            <a:r>
              <a:rPr lang="en-US" altLang="en-US" sz="1400" dirty="0" smtClean="0">
                <a:latin typeface="Verdana"/>
                <a:cs typeface="Arial" charset="0"/>
              </a:rPr>
              <a:t>https</a:t>
            </a:r>
            <a:r>
              <a:rPr lang="en-US" altLang="en-US" sz="1400" dirty="0">
                <a:latin typeface="Verdana"/>
                <a:cs typeface="Arial" charset="0"/>
              </a:rPr>
              <a:t>://hothardware.com/reviews/amd-ryzen-threadripper-3990x-cpu-review</a:t>
            </a:r>
          </a:p>
        </p:txBody>
      </p:sp>
    </p:spTree>
    <p:extLst>
      <p:ext uri="{BB962C8B-B14F-4D97-AF65-F5344CB8AC3E}">
        <p14:creationId xmlns:p14="http://schemas.microsoft.com/office/powerpoint/2010/main" val="24171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4. References (</a:t>
            </a:r>
            <a:r>
              <a:rPr lang="hu-HU" sz="16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0975" y="647700"/>
            <a:ext cx="92597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lang="en-US" sz="1400" dirty="0">
                <a:latin typeface="Verdana"/>
              </a:rPr>
              <a:t>]: Intel Announces New Packaging and Test Technologies for Foundry </a:t>
            </a:r>
            <a:r>
              <a:rPr lang="en-US" sz="1400" dirty="0" smtClean="0">
                <a:latin typeface="Verdana"/>
              </a:rPr>
              <a:t>Customers</a:t>
            </a:r>
            <a:r>
              <a:rPr lang="hu-HU" sz="1400" dirty="0" smtClean="0">
                <a:latin typeface="Verdana"/>
              </a:rPr>
              <a:t>, Aug. 27 2014,</a:t>
            </a:r>
          </a:p>
          <a:p>
            <a:pPr lvl="0"/>
            <a:r>
              <a:rPr lang="hu-HU" sz="1400" dirty="0" smtClean="0">
                <a:latin typeface="Verdana"/>
              </a:rPr>
              <a:t>           </a:t>
            </a:r>
            <a:r>
              <a:rPr lang="en-US" sz="1400" dirty="0" smtClean="0">
                <a:latin typeface="Verdana"/>
              </a:rPr>
              <a:t>https</a:t>
            </a:r>
            <a:r>
              <a:rPr lang="en-US" sz="1400" dirty="0">
                <a:latin typeface="Verdana"/>
              </a:rPr>
              <a:t>://</a:t>
            </a:r>
            <a:r>
              <a:rPr lang="en-US" sz="1400" dirty="0" smtClean="0">
                <a:latin typeface="Verdana"/>
              </a:rPr>
              <a:t>newsroom.intel.com/news-releases/intel-announces-new-packaging-and-test-</a:t>
            </a:r>
            <a:r>
              <a:rPr lang="hu-HU" sz="1400" dirty="0" smtClean="0">
                <a:latin typeface="Verdana"/>
              </a:rPr>
              <a:t>  </a:t>
            </a:r>
          </a:p>
          <a:p>
            <a:pPr lvl="0"/>
            <a:r>
              <a:rPr lang="hu-HU" sz="1400" dirty="0">
                <a:latin typeface="Verdana"/>
              </a:rPr>
              <a:t> </a:t>
            </a:r>
            <a:r>
              <a:rPr lang="hu-HU" sz="1400" dirty="0" smtClean="0">
                <a:latin typeface="Verdana"/>
              </a:rPr>
              <a:t>          </a:t>
            </a:r>
            <a:r>
              <a:rPr lang="en-US" sz="1400" dirty="0" smtClean="0">
                <a:latin typeface="Verdana"/>
              </a:rPr>
              <a:t>technologies-for-foundry-customers</a:t>
            </a:r>
            <a:r>
              <a:rPr lang="en-US" sz="1400" dirty="0">
                <a:latin typeface="Verdana"/>
              </a:rPr>
              <a:t>/#gs.dwgt07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6213" y="2039682"/>
            <a:ext cx="92768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altLang="en-US" kern="0" dirty="0" err="1"/>
              <a:t>Pirzada</a:t>
            </a:r>
            <a:r>
              <a:rPr lang="hu-HU" altLang="en-US" kern="0" dirty="0"/>
              <a:t> U., Intel and </a:t>
            </a:r>
            <a:r>
              <a:rPr lang="hu-HU" altLang="en-US" kern="0" dirty="0" err="1"/>
              <a:t>Altera</a:t>
            </a:r>
            <a:r>
              <a:rPr lang="hu-HU" altLang="en-US" kern="0" dirty="0"/>
              <a:t> </a:t>
            </a:r>
            <a:r>
              <a:rPr lang="hu-HU" altLang="en-US" kern="0" dirty="0" err="1"/>
              <a:t>Develop</a:t>
            </a:r>
            <a:r>
              <a:rPr lang="hu-HU" altLang="en-US" kern="0" dirty="0"/>
              <a:t> </a:t>
            </a:r>
            <a:r>
              <a:rPr lang="hu-HU" altLang="en-US" kern="0" dirty="0" err="1"/>
              <a:t>World’s</a:t>
            </a:r>
            <a:r>
              <a:rPr lang="hu-HU" altLang="en-US" kern="0" dirty="0"/>
              <a:t> </a:t>
            </a:r>
            <a:r>
              <a:rPr lang="hu-HU" altLang="en-US" kern="0" dirty="0" err="1"/>
              <a:t>First</a:t>
            </a:r>
            <a:r>
              <a:rPr lang="hu-HU" altLang="en-US" kern="0" dirty="0"/>
              <a:t> HBM2, 2.5D </a:t>
            </a:r>
            <a:r>
              <a:rPr lang="hu-HU" altLang="en-US" kern="0" dirty="0" err="1"/>
              <a:t>Stacked</a:t>
            </a:r>
            <a:r>
              <a:rPr lang="hu-HU" altLang="en-US" kern="0" dirty="0"/>
              <a:t>, </a:t>
            </a:r>
            <a:r>
              <a:rPr lang="hu-HU" altLang="en-US" kern="0" dirty="0" err="1"/>
              <a:t>SiPs</a:t>
            </a:r>
            <a:r>
              <a:rPr lang="hu-HU" altLang="en-US" kern="0" dirty="0"/>
              <a:t> </a:t>
            </a:r>
            <a:r>
              <a:rPr lang="hu-HU" altLang="en-US" kern="0" dirty="0" err="1"/>
              <a:t>With</a:t>
            </a:r>
            <a:r>
              <a:rPr lang="hu-HU" altLang="en-US" kern="0" dirty="0"/>
              <a:t> </a:t>
            </a:r>
            <a:r>
              <a:rPr lang="hu-HU" altLang="en-US" kern="0" dirty="0" err="1"/>
              <a:t>Integrated</a:t>
            </a:r>
            <a:r>
              <a:rPr lang="hu-HU" altLang="en-US" kern="0" dirty="0"/>
              <a:t> 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/>
              <a:t>           </a:t>
            </a:r>
            <a:r>
              <a:rPr lang="hu-HU" altLang="en-US" kern="0" dirty="0" err="1"/>
              <a:t>Stratix</a:t>
            </a:r>
            <a:r>
              <a:rPr lang="hu-HU" altLang="en-US" kern="0" dirty="0"/>
              <a:t> 10 FPGA and </a:t>
            </a:r>
            <a:r>
              <a:rPr lang="hu-HU" altLang="en-US" kern="0" dirty="0" err="1"/>
              <a:t>SoC</a:t>
            </a:r>
            <a:r>
              <a:rPr lang="hu-HU" altLang="en-US" kern="0" dirty="0"/>
              <a:t> </a:t>
            </a:r>
            <a:r>
              <a:rPr lang="hu-HU" altLang="en-US" kern="0" dirty="0" err="1"/>
              <a:t>Solution</a:t>
            </a:r>
            <a:r>
              <a:rPr lang="hu-HU" altLang="en-US" kern="0" dirty="0"/>
              <a:t>, WCCF </a:t>
            </a:r>
            <a:r>
              <a:rPr lang="hu-HU" altLang="en-US" kern="0" dirty="0" err="1"/>
              <a:t>Tech</a:t>
            </a:r>
            <a:r>
              <a:rPr lang="hu-HU" altLang="en-US" kern="0" dirty="0"/>
              <a:t>, Nov. 17 2015,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/>
              <a:t>           https://wccftech.com/intel-altera-offering-hbm2-fpga-sip-stratix-10/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450" y="2840836"/>
            <a:ext cx="6817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12</a:t>
            </a:r>
            <a:r>
              <a:rPr lang="en-US" kern="0" dirty="0"/>
              <a:t>]: </a:t>
            </a:r>
            <a:r>
              <a:rPr lang="en-US" kern="0" dirty="0" err="1"/>
              <a:t>Foveros</a:t>
            </a:r>
            <a:r>
              <a:rPr lang="en-US" kern="0" dirty="0"/>
              <a:t> </a:t>
            </a:r>
            <a:r>
              <a:rPr lang="en-US" kern="0" dirty="0" smtClean="0"/>
              <a:t>– Intel</a:t>
            </a:r>
            <a:r>
              <a:rPr lang="hu-HU" kern="0" dirty="0" smtClean="0"/>
              <a:t>, </a:t>
            </a:r>
            <a:r>
              <a:rPr lang="hu-HU" kern="0" dirty="0" err="1" smtClean="0"/>
              <a:t>Wikichip</a:t>
            </a:r>
            <a:r>
              <a:rPr lang="hu-HU" kern="0" dirty="0"/>
              <a:t>, https://en.wikichip.org/wiki/intel/foveros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84150" y="1438524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Mahajan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R.</a:t>
            </a:r>
            <a:r>
              <a:rPr kumimoji="0" lang="hu-HU" alt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et </a:t>
            </a:r>
            <a:r>
              <a:rPr kumimoji="0" lang="hu-HU" altLang="en-US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al</a:t>
            </a:r>
            <a:r>
              <a:rPr kumimoji="0" lang="hu-HU" alt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., </a:t>
            </a:r>
            <a:r>
              <a:rPr lang="en-US" altLang="en-US" sz="1400" dirty="0">
                <a:latin typeface="Verdana"/>
                <a:cs typeface="Arial" charset="0"/>
              </a:rPr>
              <a:t>Embedded Multi-die Interconnect Bridge (EMIB) -- A High Density, High </a:t>
            </a:r>
            <a:endParaRPr lang="hu-HU" altLang="en-US" sz="1400" dirty="0" smtClean="0">
              <a:latin typeface="Verdana"/>
              <a:cs typeface="Arial" charset="0"/>
            </a:endParaRPr>
          </a:p>
          <a:p>
            <a:pPr lvl="0"/>
            <a:r>
              <a:rPr lang="hu-HU" altLang="en-US" sz="1400" dirty="0">
                <a:latin typeface="Verdana"/>
                <a:cs typeface="Arial" charset="0"/>
              </a:rPr>
              <a:t> </a:t>
            </a:r>
            <a:r>
              <a:rPr lang="hu-HU" altLang="en-US" sz="1400" dirty="0" smtClean="0">
                <a:latin typeface="Verdana"/>
                <a:cs typeface="Arial" charset="0"/>
              </a:rPr>
              <a:t>          </a:t>
            </a:r>
            <a:r>
              <a:rPr lang="en-US" altLang="en-US" sz="1400" dirty="0" smtClean="0">
                <a:latin typeface="Verdana"/>
                <a:cs typeface="Arial" charset="0"/>
              </a:rPr>
              <a:t>Bandwidth </a:t>
            </a:r>
            <a:r>
              <a:rPr lang="en-US" altLang="en-US" sz="1400" dirty="0">
                <a:latin typeface="Verdana"/>
                <a:cs typeface="Arial" charset="0"/>
              </a:rPr>
              <a:t>Packaging </a:t>
            </a:r>
            <a:r>
              <a:rPr lang="en-US" altLang="en-US" sz="1400" dirty="0" smtClean="0">
                <a:latin typeface="Verdana"/>
                <a:cs typeface="Arial" charset="0"/>
              </a:rPr>
              <a:t>Interconnect</a:t>
            </a:r>
            <a:r>
              <a:rPr lang="hu-HU" altLang="en-US" sz="1400" dirty="0" smtClean="0">
                <a:latin typeface="Verdana"/>
                <a:cs typeface="Arial" charset="0"/>
              </a:rPr>
              <a:t>, 2016, IEEE 66th ECTC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3247" y="3224329"/>
            <a:ext cx="9259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400" dirty="0" smtClean="0">
                <a:latin typeface="Verdana"/>
              </a:rPr>
              <a:t>13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Ingerly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D.B. et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al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., </a:t>
            </a:r>
            <a:r>
              <a:rPr lang="en-US" sz="1400" dirty="0" err="1">
                <a:latin typeface="Verdana"/>
              </a:rPr>
              <a:t>Foveros</a:t>
            </a:r>
            <a:r>
              <a:rPr lang="en-US" sz="1400" dirty="0">
                <a:latin typeface="Verdana"/>
              </a:rPr>
              <a:t>: 3D Integration and the use of Face-to-Face Chip Stacking for </a:t>
            </a:r>
            <a:endParaRPr lang="hu-HU" sz="1400" dirty="0" smtClean="0">
              <a:latin typeface="Verdana"/>
            </a:endParaRPr>
          </a:p>
          <a:p>
            <a:pPr lvl="0"/>
            <a:r>
              <a:rPr lang="hu-HU" sz="1400" dirty="0">
                <a:latin typeface="Verdana"/>
              </a:rPr>
              <a:t> </a:t>
            </a:r>
            <a:r>
              <a:rPr lang="hu-HU" sz="1400" dirty="0" smtClean="0">
                <a:latin typeface="Verdana"/>
              </a:rPr>
              <a:t>          </a:t>
            </a:r>
            <a:r>
              <a:rPr lang="en-US" sz="1400" dirty="0" smtClean="0">
                <a:latin typeface="Verdana"/>
              </a:rPr>
              <a:t>Logic Devices</a:t>
            </a:r>
            <a:r>
              <a:rPr lang="hu-HU" sz="1400" dirty="0" smtClean="0">
                <a:latin typeface="Verdana"/>
              </a:rPr>
              <a:t>, 2019, IEEE IEDM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9118" y="4605693"/>
            <a:ext cx="90011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15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alt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Cutress</a:t>
            </a:r>
            <a:r>
              <a:rPr kumimoji="0" lang="hu-HU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I., </a:t>
            </a:r>
            <a:r>
              <a:rPr lang="en-US" altLang="en-US" kern="0" dirty="0"/>
              <a:t>The Intel Lakefield Deep Dive: Everything To Know About the First x86 Hybrid </a:t>
            </a:r>
            <a:endParaRPr lang="hu-HU" altLang="en-US" kern="0" dirty="0" smtClean="0"/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/>
              <a:t> </a:t>
            </a:r>
            <a:r>
              <a:rPr lang="hu-HU" altLang="en-US" kern="0" dirty="0" smtClean="0"/>
              <a:t>          </a:t>
            </a:r>
            <a:r>
              <a:rPr lang="en-US" altLang="en-US" kern="0" dirty="0" smtClean="0"/>
              <a:t>CPU</a:t>
            </a:r>
            <a:r>
              <a:rPr lang="hu-HU" altLang="en-US" kern="0" dirty="0" smtClean="0"/>
              <a:t>, </a:t>
            </a:r>
            <a:r>
              <a:rPr lang="hu-HU" altLang="en-US" kern="0" dirty="0" err="1" smtClean="0"/>
              <a:t>AnandTech</a:t>
            </a:r>
            <a:r>
              <a:rPr lang="hu-HU" altLang="en-US" kern="0" dirty="0" smtClean="0"/>
              <a:t>, </a:t>
            </a:r>
            <a:r>
              <a:rPr lang="hu-HU" altLang="en-US" kern="0" dirty="0" err="1" smtClean="0"/>
              <a:t>July</a:t>
            </a:r>
            <a:r>
              <a:rPr lang="hu-HU" altLang="en-US" kern="0" dirty="0" smtClean="0"/>
              <a:t> 2 2020, 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hu-HU" altLang="en-US" kern="0" dirty="0" smtClean="0"/>
              <a:t>           </a:t>
            </a:r>
            <a:r>
              <a:rPr lang="en-US" altLang="en-US" kern="0" dirty="0" smtClean="0"/>
              <a:t>https</a:t>
            </a:r>
            <a:r>
              <a:rPr lang="en-US" altLang="en-US" kern="0" dirty="0"/>
              <a:t>://www.anandtech.com/show/15877/intel-hybrid-cpu-lakefield-all-you-need-to-know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4355" y="5417468"/>
            <a:ext cx="9506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16</a:t>
            </a:r>
            <a:r>
              <a:rPr lang="en-US" kern="0" dirty="0"/>
              <a:t>]: </a:t>
            </a:r>
            <a:r>
              <a:rPr lang="en-US" sz="1350" kern="0" dirty="0" err="1"/>
              <a:t>Teich</a:t>
            </a:r>
            <a:r>
              <a:rPr lang="en-US" sz="1350" kern="0" dirty="0"/>
              <a:t> P., The Heart Of AMD’s EPYC Comeback Is Infinity Fabric, The Next Platform, July 12 2017,</a:t>
            </a:r>
          </a:p>
          <a:p>
            <a:pPr lvl="0" defTabSz="914400"/>
            <a:r>
              <a:rPr lang="en-US" sz="1350" kern="0" dirty="0"/>
              <a:t>           https://www.nextplatform.com/2017/07/12/heart-amds-epyc-comeback-infinity-fabric/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66421" y="3802508"/>
            <a:ext cx="92565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400" dirty="0" smtClean="0">
                <a:latin typeface="Verdana"/>
              </a:rPr>
              <a:t>14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altLang="en-US" sz="1400" dirty="0">
                <a:latin typeface="Verdana"/>
                <a:cs typeface="Arial" charset="0"/>
              </a:rPr>
              <a:t>Fact Sheet: New Intel Architectures and Technologies Target Expanded </a:t>
            </a:r>
            <a:r>
              <a:rPr lang="en-US" altLang="en-US" sz="1400" dirty="0" smtClean="0">
                <a:latin typeface="Verdana"/>
                <a:cs typeface="Arial" charset="0"/>
              </a:rPr>
              <a:t>Market</a:t>
            </a:r>
            <a:r>
              <a:rPr lang="hu-HU" altLang="en-US" sz="1400" dirty="0" smtClean="0">
                <a:latin typeface="Verdana"/>
                <a:cs typeface="Arial" charset="0"/>
              </a:rPr>
              <a:t> </a:t>
            </a:r>
            <a:r>
              <a:rPr lang="en-US" altLang="en-US" sz="1400" dirty="0" smtClean="0">
                <a:latin typeface="Verdana"/>
                <a:cs typeface="Arial" charset="0"/>
              </a:rPr>
              <a:t>Opportunities</a:t>
            </a:r>
            <a:r>
              <a:rPr lang="hu-HU" altLang="en-US" sz="1400" dirty="0" smtClean="0">
                <a:latin typeface="Verdana"/>
                <a:cs typeface="Arial" charset="0"/>
              </a:rPr>
              <a:t>,</a:t>
            </a:r>
          </a:p>
          <a:p>
            <a:pPr lvl="0"/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Intel</a:t>
            </a:r>
            <a:r>
              <a:rPr kumimoji="0" lang="hu-HU" alt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Newsroom</a:t>
            </a:r>
            <a:r>
              <a:rPr kumimoji="0" lang="hu-HU" alt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, Dec. 12 2018</a:t>
            </a:r>
            <a:r>
              <a:rPr lang="hu-HU" altLang="en-US" sz="1400" dirty="0">
                <a:latin typeface="Verdana"/>
                <a:cs typeface="Arial" charset="0"/>
              </a:rPr>
              <a:t>, https://</a:t>
            </a:r>
            <a:r>
              <a:rPr lang="hu-HU" altLang="en-US" sz="1400" dirty="0" smtClean="0">
                <a:latin typeface="Verdana"/>
                <a:cs typeface="Arial" charset="0"/>
              </a:rPr>
              <a:t>newsroom.intel.com/articles/new-intel-architectures-</a:t>
            </a:r>
          </a:p>
          <a:p>
            <a:pPr lvl="0"/>
            <a:r>
              <a:rPr lang="hu-HU" altLang="en-US" sz="1400" dirty="0">
                <a:latin typeface="Verdana"/>
                <a:cs typeface="Arial" charset="0"/>
              </a:rPr>
              <a:t> </a:t>
            </a:r>
            <a:r>
              <a:rPr lang="hu-HU" altLang="en-US" sz="1400" dirty="0" smtClean="0">
                <a:latin typeface="Verdana"/>
                <a:cs typeface="Arial" charset="0"/>
              </a:rPr>
              <a:t>          </a:t>
            </a:r>
            <a:r>
              <a:rPr lang="hu-HU" altLang="en-US" sz="1400" dirty="0" err="1" smtClean="0">
                <a:latin typeface="Verdana"/>
                <a:cs typeface="Arial" charset="0"/>
              </a:rPr>
              <a:t>technologies</a:t>
            </a:r>
            <a:r>
              <a:rPr lang="hu-HU" altLang="en-US" sz="1400" dirty="0" smtClean="0">
                <a:latin typeface="Verdana"/>
                <a:cs typeface="Arial" charset="0"/>
              </a:rPr>
              <a:t>-</a:t>
            </a:r>
            <a:r>
              <a:rPr lang="hu-HU" altLang="en-US" sz="1400" dirty="0" err="1" smtClean="0">
                <a:latin typeface="Verdana"/>
                <a:cs typeface="Arial" charset="0"/>
              </a:rPr>
              <a:t>target</a:t>
            </a:r>
            <a:r>
              <a:rPr lang="hu-HU" altLang="en-US" sz="1400" dirty="0" smtClean="0">
                <a:latin typeface="Verdana"/>
                <a:cs typeface="Arial" charset="0"/>
              </a:rPr>
              <a:t>-</a:t>
            </a:r>
            <a:r>
              <a:rPr lang="hu-HU" altLang="en-US" sz="1400" dirty="0" err="1" smtClean="0">
                <a:latin typeface="Verdana"/>
                <a:cs typeface="Arial" charset="0"/>
              </a:rPr>
              <a:t>expanded</a:t>
            </a:r>
            <a:r>
              <a:rPr lang="hu-HU" altLang="en-US" sz="1400" dirty="0" smtClean="0">
                <a:latin typeface="Verdana"/>
                <a:cs typeface="Arial" charset="0"/>
              </a:rPr>
              <a:t>-market-</a:t>
            </a:r>
            <a:r>
              <a:rPr lang="hu-HU" altLang="en-US" sz="1400" dirty="0" err="1" smtClean="0">
                <a:latin typeface="Verdana"/>
                <a:cs typeface="Arial" charset="0"/>
              </a:rPr>
              <a:t>opportunities</a:t>
            </a:r>
            <a:r>
              <a:rPr lang="hu-HU" altLang="en-US" sz="1400" dirty="0">
                <a:latin typeface="Verdana"/>
                <a:cs typeface="Arial" charset="0"/>
              </a:rPr>
              <a:t>/#gs.dwlba8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4355" y="6012900"/>
            <a:ext cx="7949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lang="hu-HU" kern="0" noProof="0" dirty="0" smtClean="0"/>
              <a:t>17</a:t>
            </a:r>
            <a:r>
              <a:rPr lang="en-US" kern="0" dirty="0"/>
              <a:t>]: </a:t>
            </a:r>
            <a:r>
              <a:rPr lang="en-US" kern="0" dirty="0" err="1"/>
              <a:t>big.LITTLE</a:t>
            </a:r>
            <a:r>
              <a:rPr lang="en-US" kern="0" dirty="0"/>
              <a:t> MP, </a:t>
            </a:r>
            <a:r>
              <a:rPr lang="en-US" kern="0" dirty="0" err="1"/>
              <a:t>Linaro</a:t>
            </a:r>
            <a:r>
              <a:rPr lang="en-US" kern="0" dirty="0"/>
              <a:t>, https://wiki.linaro.org/projects/big.LITTLE.MP#Overview</a:t>
            </a:r>
          </a:p>
        </p:txBody>
      </p:sp>
    </p:spTree>
    <p:extLst>
      <p:ext uri="{BB962C8B-B14F-4D97-AF65-F5344CB8AC3E}">
        <p14:creationId xmlns:p14="http://schemas.microsoft.com/office/powerpoint/2010/main" val="32749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4. References (</a:t>
            </a:r>
            <a:r>
              <a:rPr lang="hu-HU" sz="1600" dirty="0"/>
              <a:t>3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0975" y="647700"/>
            <a:ext cx="9259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400" dirty="0" smtClean="0">
                <a:latin typeface="Verdana"/>
              </a:rPr>
              <a:t>18</a:t>
            </a:r>
            <a:r>
              <a:rPr lang="en-US" sz="1400" dirty="0">
                <a:latin typeface="Verdana"/>
              </a:rPr>
              <a:t>]: </a:t>
            </a:r>
            <a:r>
              <a:rPr lang="en-US" sz="1400" dirty="0" err="1">
                <a:latin typeface="Verdana"/>
              </a:rPr>
              <a:t>Greenhalgh</a:t>
            </a:r>
            <a:r>
              <a:rPr lang="en-US" sz="1400" dirty="0">
                <a:latin typeface="Verdana"/>
              </a:rPr>
              <a:t> P., </a:t>
            </a:r>
            <a:r>
              <a:rPr lang="en-US" sz="1400" dirty="0" err="1">
                <a:latin typeface="Verdana"/>
              </a:rPr>
              <a:t>Big.LITTLE</a:t>
            </a:r>
            <a:r>
              <a:rPr lang="en-US" sz="1400" dirty="0">
                <a:latin typeface="Verdana"/>
              </a:rPr>
              <a:t> Processing with ARM Cortex-A15 &amp; Cortex-A7, White Paper,</a:t>
            </a:r>
          </a:p>
          <a:p>
            <a:pPr lvl="0"/>
            <a:r>
              <a:rPr lang="en-US" sz="1400" dirty="0">
                <a:latin typeface="Verdana"/>
              </a:rPr>
              <a:t>          </a:t>
            </a:r>
            <a:r>
              <a:rPr lang="hu-HU" sz="1400" dirty="0" smtClean="0"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Sept</a:t>
            </a:r>
            <a:r>
              <a:rPr lang="en-US" sz="1400" dirty="0">
                <a:latin typeface="Verdana"/>
              </a:rPr>
              <a:t>. 2011, http://www.arm.com/files/downloads/big.LITTLE_Final.pdf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450" y="2064645"/>
            <a:ext cx="6583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20</a:t>
            </a:r>
            <a:r>
              <a:rPr lang="en-US" kern="0" dirty="0" smtClean="0"/>
              <a:t>]: </a:t>
            </a:r>
            <a:r>
              <a:rPr lang="en-US" kern="0" dirty="0"/>
              <a:t>Why hasn't Intel moved to 10nm yet?, </a:t>
            </a:r>
            <a:r>
              <a:rPr lang="en-US" kern="0" dirty="0" err="1"/>
              <a:t>Quora</a:t>
            </a:r>
            <a:r>
              <a:rPr lang="en-US" kern="0" dirty="0"/>
              <a:t>,</a:t>
            </a:r>
          </a:p>
          <a:p>
            <a:pPr lvl="0" defTabSz="914400"/>
            <a:r>
              <a:rPr lang="en-US" kern="0" dirty="0"/>
              <a:t>           </a:t>
            </a:r>
            <a:r>
              <a:rPr lang="en-US" kern="0" dirty="0" smtClean="0"/>
              <a:t>https</a:t>
            </a:r>
            <a:r>
              <a:rPr lang="en-US" kern="0" dirty="0"/>
              <a:t>://</a:t>
            </a:r>
            <a:r>
              <a:rPr lang="en-US" kern="0" dirty="0" smtClean="0"/>
              <a:t>www.quora.com/Why-hasnt-Intel-moved-to-10nm-yet</a:t>
            </a:r>
            <a:endParaRPr lang="en-US" kern="0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84150" y="1247135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I., </a:t>
            </a:r>
            <a:r>
              <a:rPr lang="en-US" altLang="en-US" sz="1400" dirty="0">
                <a:latin typeface="Verdana"/>
                <a:cs typeface="Arial" charset="0"/>
              </a:rPr>
              <a:t>Intel Alder Lake: Confirmed x86 Hybrid with Golden Cove and </a:t>
            </a:r>
            <a:r>
              <a:rPr lang="en-US" altLang="en-US" sz="1400" dirty="0" err="1">
                <a:latin typeface="Verdana"/>
                <a:cs typeface="Arial" charset="0"/>
              </a:rPr>
              <a:t>Gracemont</a:t>
            </a:r>
            <a:r>
              <a:rPr lang="en-US" altLang="en-US" sz="1400" dirty="0">
                <a:latin typeface="Verdana"/>
                <a:cs typeface="Arial" charset="0"/>
              </a:rPr>
              <a:t> </a:t>
            </a:r>
            <a:r>
              <a:rPr lang="en-US" altLang="en-US" sz="1400" dirty="0" smtClean="0">
                <a:latin typeface="Verdana"/>
                <a:cs typeface="Arial" charset="0"/>
              </a:rPr>
              <a:t>for</a:t>
            </a:r>
            <a:endParaRPr lang="hu-HU" altLang="en-US" sz="1400" dirty="0" smtClean="0">
              <a:latin typeface="Verdana"/>
              <a:cs typeface="Arial" charset="0"/>
            </a:endParaRPr>
          </a:p>
          <a:p>
            <a:pPr lvl="0"/>
            <a:r>
              <a:rPr lang="hu-HU" altLang="en-US" sz="1400" dirty="0">
                <a:latin typeface="Verdana"/>
                <a:cs typeface="Arial" charset="0"/>
              </a:rPr>
              <a:t> </a:t>
            </a:r>
            <a:r>
              <a:rPr lang="hu-HU" altLang="en-US" sz="1400" dirty="0" smtClean="0">
                <a:latin typeface="Verdana"/>
                <a:cs typeface="Arial" charset="0"/>
              </a:rPr>
              <a:t>         </a:t>
            </a:r>
            <a:r>
              <a:rPr lang="en-US" altLang="en-US" sz="1400" dirty="0" smtClean="0">
                <a:latin typeface="Verdana"/>
                <a:cs typeface="Arial" charset="0"/>
              </a:rPr>
              <a:t> 2021</a:t>
            </a:r>
            <a:r>
              <a:rPr lang="hu-HU" altLang="en-US" sz="1400" dirty="0" smtClean="0">
                <a:latin typeface="Verdana"/>
                <a:cs typeface="Arial" charset="0"/>
              </a:rPr>
              <a:t>, </a:t>
            </a:r>
            <a:r>
              <a:rPr lang="hu-HU" altLang="en-US" sz="1400" dirty="0" err="1" smtClean="0">
                <a:latin typeface="Verdana"/>
                <a:cs typeface="Arial" charset="0"/>
              </a:rPr>
              <a:t>AnandTech</a:t>
            </a:r>
            <a:r>
              <a:rPr lang="hu-HU" altLang="en-US" sz="1400" dirty="0" smtClean="0">
                <a:latin typeface="Verdana"/>
                <a:cs typeface="Arial" charset="0"/>
              </a:rPr>
              <a:t>, Aug. 14 </a:t>
            </a:r>
            <a:r>
              <a:rPr lang="hu-HU" altLang="en-US" sz="1400" dirty="0">
                <a:latin typeface="Verdana"/>
                <a:cs typeface="Arial" charset="0"/>
              </a:rPr>
              <a:t>2020, https://</a:t>
            </a:r>
            <a:r>
              <a:rPr lang="hu-HU" altLang="en-US" sz="1400" dirty="0" smtClean="0">
                <a:latin typeface="Verdana"/>
                <a:cs typeface="Arial" charset="0"/>
              </a:rPr>
              <a:t>www.anandtech.com/show/15979/intel-alder-</a:t>
            </a:r>
          </a:p>
          <a:p>
            <a:pPr lvl="0"/>
            <a:r>
              <a:rPr lang="hu-HU" altLang="en-US" sz="1400" dirty="0">
                <a:latin typeface="Verdana"/>
                <a:cs typeface="Arial" charset="0"/>
              </a:rPr>
              <a:t> </a:t>
            </a:r>
            <a:r>
              <a:rPr lang="hu-HU" altLang="en-US" sz="1400" dirty="0" smtClean="0">
                <a:latin typeface="Verdana"/>
                <a:cs typeface="Arial" charset="0"/>
              </a:rPr>
              <a:t>          lake-confirmed-x86-hybrid-with-golden-cove-and-gracemont-for-2021</a:t>
            </a:r>
            <a:endParaRPr lang="en-US" altLang="en-US" sz="1400" dirty="0">
              <a:latin typeface="Verdana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3247" y="2660797"/>
            <a:ext cx="92597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400" dirty="0" smtClean="0">
                <a:latin typeface="Verdana"/>
              </a:rPr>
              <a:t>21</a:t>
            </a:r>
            <a:r>
              <a:rPr lang="en-US" sz="1400" dirty="0" smtClean="0">
                <a:latin typeface="Verdana"/>
              </a:rPr>
              <a:t>]: </a:t>
            </a:r>
            <a:r>
              <a:rPr lang="en-US" sz="1400" dirty="0" err="1">
                <a:latin typeface="Verdana"/>
              </a:rPr>
              <a:t>Cutress</a:t>
            </a:r>
            <a:r>
              <a:rPr lang="en-US" sz="1400" dirty="0">
                <a:latin typeface="Verdana"/>
              </a:rPr>
              <a:t> I., Intel's Architecture Day 2018: The Future of Core, Intel GPUs, 10nm, and</a:t>
            </a:r>
          </a:p>
          <a:p>
            <a:pPr lvl="0"/>
            <a:r>
              <a:rPr lang="en-US" sz="1400" dirty="0">
                <a:latin typeface="Verdana"/>
              </a:rPr>
              <a:t>           </a:t>
            </a:r>
            <a:r>
              <a:rPr lang="en-US" sz="1400" dirty="0" smtClean="0">
                <a:latin typeface="Verdana"/>
              </a:rPr>
              <a:t>Hybrid </a:t>
            </a:r>
            <a:r>
              <a:rPr lang="en-US" sz="1400" dirty="0">
                <a:latin typeface="Verdana"/>
              </a:rPr>
              <a:t>x86, </a:t>
            </a:r>
            <a:r>
              <a:rPr lang="en-US" sz="1400" dirty="0" err="1">
                <a:latin typeface="Verdana"/>
              </a:rPr>
              <a:t>AnandTech</a:t>
            </a:r>
            <a:r>
              <a:rPr lang="en-US" sz="1400" dirty="0">
                <a:latin typeface="Verdana"/>
              </a:rPr>
              <a:t>, Dec. 12, 2018, https://www.anandtech.com/show/13699/intel-</a:t>
            </a:r>
          </a:p>
          <a:p>
            <a:pPr lvl="0"/>
            <a:r>
              <a:rPr lang="en-US" sz="1400" dirty="0">
                <a:latin typeface="Verdana"/>
              </a:rPr>
              <a:t>           </a:t>
            </a:r>
            <a:r>
              <a:rPr lang="en-US" sz="1400" dirty="0" smtClean="0">
                <a:latin typeface="Verdana"/>
              </a:rPr>
              <a:t>architecture-day-2018-core-future-hybrid-x86</a:t>
            </a:r>
            <a:endParaRPr lang="en-US" sz="1400" dirty="0">
              <a:latin typeface="Verdana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9118" y="4265449"/>
            <a:ext cx="778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23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altLang="en-US" kern="0" dirty="0"/>
              <a:t>Coffee Lake - Microarchitectures – Intel, </a:t>
            </a:r>
            <a:r>
              <a:rPr lang="en-US" altLang="en-US" kern="0" dirty="0" err="1"/>
              <a:t>WikiChip</a:t>
            </a:r>
            <a:r>
              <a:rPr lang="en-US" altLang="en-US" kern="0" dirty="0"/>
              <a:t> (visited on 27 Aug., 2019), 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en-US" altLang="en-US" kern="0" dirty="0"/>
              <a:t>           </a:t>
            </a:r>
            <a:r>
              <a:rPr lang="en-US" altLang="en-US" kern="0" dirty="0" smtClean="0"/>
              <a:t>https</a:t>
            </a:r>
            <a:r>
              <a:rPr lang="en-US" altLang="en-US" kern="0" dirty="0"/>
              <a:t>://en.wikichip.org/wiki/intel/microarchitectures/coffee_lake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4355" y="4853935"/>
            <a:ext cx="6447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24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kern="0" dirty="0" smtClean="0"/>
              <a:t>Interposer</a:t>
            </a:r>
            <a:r>
              <a:rPr lang="hu-HU" kern="0" dirty="0" smtClean="0"/>
              <a:t>, </a:t>
            </a:r>
            <a:r>
              <a:rPr lang="hu-HU" kern="0" dirty="0" err="1" smtClean="0"/>
              <a:t>Wikipedia</a:t>
            </a:r>
            <a:r>
              <a:rPr lang="hu-HU" kern="0" dirty="0"/>
              <a:t>, https://en.wikipedia.org/wiki/Interposer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66421" y="3462264"/>
            <a:ext cx="92565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400" dirty="0" smtClean="0">
                <a:latin typeface="Verdana"/>
              </a:rPr>
              <a:t>22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altLang="en-US" sz="1400" dirty="0" err="1">
                <a:latin typeface="Verdana"/>
                <a:cs typeface="Arial" charset="0"/>
              </a:rPr>
              <a:t>Hruska</a:t>
            </a:r>
            <a:r>
              <a:rPr lang="en-US" altLang="en-US" sz="1400" dirty="0">
                <a:latin typeface="Verdana"/>
                <a:cs typeface="Arial" charset="0"/>
              </a:rPr>
              <a:t> J., Intel Details Its Upcoming Sunny Cove CPU Architecture, </a:t>
            </a:r>
            <a:r>
              <a:rPr lang="en-US" altLang="en-US" sz="1400" dirty="0" err="1">
                <a:latin typeface="Verdana"/>
                <a:cs typeface="Arial" charset="0"/>
              </a:rPr>
              <a:t>ExtremeTech</a:t>
            </a:r>
            <a:r>
              <a:rPr lang="en-US" altLang="en-US" sz="1400" dirty="0">
                <a:latin typeface="Verdana"/>
                <a:cs typeface="Arial" charset="0"/>
              </a:rPr>
              <a:t>, Dec. 12, </a:t>
            </a:r>
          </a:p>
          <a:p>
            <a:pPr lvl="0"/>
            <a:r>
              <a:rPr lang="en-US" altLang="en-US" sz="1400" dirty="0">
                <a:latin typeface="Verdana"/>
                <a:cs typeface="Arial" charset="0"/>
              </a:rPr>
              <a:t>           </a:t>
            </a:r>
            <a:r>
              <a:rPr lang="en-US" altLang="en-US" sz="1400" dirty="0" smtClean="0">
                <a:latin typeface="Verdana"/>
                <a:cs typeface="Arial" charset="0"/>
              </a:rPr>
              <a:t>2018</a:t>
            </a:r>
            <a:r>
              <a:rPr lang="en-US" altLang="en-US" sz="1400" dirty="0">
                <a:latin typeface="Verdana"/>
                <a:cs typeface="Arial" charset="0"/>
              </a:rPr>
              <a:t>, https://www.extremetech.com/computing/282119-intel-details-its-upcoming-</a:t>
            </a:r>
          </a:p>
          <a:p>
            <a:pPr lvl="0"/>
            <a:r>
              <a:rPr lang="en-US" altLang="en-US" sz="1400" dirty="0">
                <a:latin typeface="Verdana"/>
                <a:cs typeface="Arial" charset="0"/>
              </a:rPr>
              <a:t>           </a:t>
            </a:r>
            <a:r>
              <a:rPr lang="en-US" altLang="en-US" sz="1400" dirty="0" smtClean="0">
                <a:latin typeface="Verdana"/>
                <a:cs typeface="Arial" charset="0"/>
              </a:rPr>
              <a:t>sunny-cove-</a:t>
            </a:r>
            <a:r>
              <a:rPr lang="en-US" altLang="en-US" sz="1400" dirty="0" err="1" smtClean="0">
                <a:latin typeface="Verdana"/>
                <a:cs typeface="Arial" charset="0"/>
              </a:rPr>
              <a:t>cpu</a:t>
            </a:r>
            <a:r>
              <a:rPr lang="en-US" altLang="en-US" sz="1400" dirty="0" smtClean="0">
                <a:latin typeface="Verdana"/>
                <a:cs typeface="Arial" charset="0"/>
              </a:rPr>
              <a:t>-architecture</a:t>
            </a:r>
            <a:endParaRPr lang="en-US" altLang="en-US" sz="1400" dirty="0">
              <a:latin typeface="Verdana"/>
              <a:cs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4355" y="5257980"/>
            <a:ext cx="9110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kern="0" dirty="0" smtClean="0"/>
              <a:t>25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P., </a:t>
            </a:r>
            <a:r>
              <a:rPr lang="en-US" kern="0" dirty="0"/>
              <a:t>Intel Dishes on Alder Lake-S: First x86 Hybrid CPU for </a:t>
            </a:r>
            <a:r>
              <a:rPr lang="en-US" kern="0" dirty="0" smtClean="0"/>
              <a:t>Desktops</a:t>
            </a:r>
            <a:r>
              <a:rPr lang="hu-HU" kern="0" dirty="0" smtClean="0"/>
              <a:t>, </a:t>
            </a:r>
            <a:r>
              <a:rPr lang="hu-HU" kern="0" dirty="0" err="1" smtClean="0"/>
              <a:t>Tom’s</a:t>
            </a:r>
            <a:r>
              <a:rPr lang="hu-HU" kern="0" dirty="0" smtClean="0"/>
              <a:t> Hardware,</a:t>
            </a:r>
          </a:p>
          <a:p>
            <a:pPr lvl="0" defTabSz="914400"/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2020</a:t>
            </a:r>
            <a:r>
              <a:rPr lang="hu-HU" kern="0" dirty="0"/>
              <a:t>, https://www.tomshardware.com/news/intel-alder-lake-x86-hybrid-cpu-for-desktops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4355" y="5853405"/>
            <a:ext cx="91630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</a:t>
            </a:r>
            <a:r>
              <a:rPr lang="hu-HU" kern="0" dirty="0" smtClean="0"/>
              <a:t>26</a:t>
            </a:r>
            <a:r>
              <a:rPr lang="en-US" kern="0" dirty="0"/>
              <a:t>]: </a:t>
            </a:r>
            <a:r>
              <a:rPr lang="en-US" kern="0" dirty="0" err="1"/>
              <a:t>Mujtaba</a:t>
            </a:r>
            <a:r>
              <a:rPr lang="en-US" kern="0" dirty="0"/>
              <a:t> H., Intel Alder Lake 10nm Desktop CPUs Reportedly Launching in 2021, Complete </a:t>
            </a:r>
          </a:p>
          <a:p>
            <a:pPr lvl="0" defTabSz="914400"/>
            <a:r>
              <a:rPr lang="en-US" kern="0" dirty="0"/>
              <a:t>           7nm Product Portfolio in </a:t>
            </a:r>
            <a:r>
              <a:rPr lang="en-US" kern="0" dirty="0" smtClean="0"/>
              <a:t>2022</a:t>
            </a:r>
            <a:r>
              <a:rPr lang="hu-HU" kern="0" dirty="0" smtClean="0"/>
              <a:t>, WCCF </a:t>
            </a:r>
            <a:r>
              <a:rPr lang="hu-HU" kern="0" dirty="0" err="1" smtClean="0"/>
              <a:t>Tech</a:t>
            </a:r>
            <a:r>
              <a:rPr lang="hu-HU" kern="0" dirty="0" smtClean="0"/>
              <a:t>, </a:t>
            </a:r>
            <a:r>
              <a:rPr lang="hu-HU" kern="0" dirty="0" err="1" smtClean="0"/>
              <a:t>April</a:t>
            </a:r>
            <a:r>
              <a:rPr lang="hu-HU" kern="0" dirty="0"/>
              <a:t> 9 2020, https://</a:t>
            </a:r>
            <a:r>
              <a:rPr lang="hu-HU" kern="0" dirty="0" smtClean="0"/>
              <a:t>wccftech.com/intel-10nm-</a:t>
            </a:r>
          </a:p>
          <a:p>
            <a:pPr lvl="0" defTabSz="914400"/>
            <a:r>
              <a:rPr lang="hu-HU" kern="0" dirty="0"/>
              <a:t> </a:t>
            </a:r>
            <a:r>
              <a:rPr lang="hu-HU" kern="0" dirty="0" smtClean="0"/>
              <a:t>          alder-lake-desktop-cpus-2021-launch-full-7nm-cpu-gpu-family-2022</a:t>
            </a:r>
            <a:r>
              <a:rPr lang="hu-HU" kern="0" dirty="0"/>
              <a:t>/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648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65" y="635269"/>
            <a:ext cx="9212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[27]: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Smith S.L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.,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Intel Strategy &amp; Technology Update, Barclays Capital Global Technology Conf.,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/>
              </a:rPr>
              <a:t>          Dec. 2011, http://files.shareholder.com/downloads/INTC/1576180143x0x526852/c9868a3a-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/>
              </a:rPr>
              <a:t>          494e-4506-bcc6-a631aca1fd75/Steve%20Smith%20Barclays%20Dec%202011.pdf</a:t>
            </a:r>
            <a:endParaRPr lang="en-US" sz="11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13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nduchintala presentation 2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3" r="37342" b="23843"/>
          <a:stretch/>
        </p:blipFill>
        <p:spPr bwMode="auto">
          <a:xfrm>
            <a:off x="352794" y="896470"/>
            <a:ext cx="7790179" cy="47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50" y="5967663"/>
            <a:ext cx="8785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hlinkClick r:id="rId3"/>
              </a:rPr>
              <a:t>https://newsroom.intel.com/news/2019-intel-investor-meeting/#gs.e9o9md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05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071" y="484647"/>
            <a:ext cx="731033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a)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2D in-package integration by Intel’s EMIB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0]</a:t>
            </a:r>
          </a:p>
          <a:p>
            <a:pPr lvl="0" defTabSz="914400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(EMIB: Embedded Multi-Die Interconnect Bridge)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829" y="1250666"/>
            <a:ext cx="8005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uses short Cu </a:t>
            </a:r>
            <a:r>
              <a:rPr lang="en-US" sz="1600" dirty="0" smtClean="0">
                <a:solidFill>
                  <a:srgbClr val="0070C0"/>
                </a:solidFill>
              </a:rPr>
              <a:t>wires, called </a:t>
            </a:r>
            <a:r>
              <a:rPr lang="en-US" sz="1600" dirty="0">
                <a:solidFill>
                  <a:srgbClr val="FF0000"/>
                </a:solidFill>
              </a:rPr>
              <a:t>silicon </a:t>
            </a:r>
            <a:r>
              <a:rPr lang="en-US" sz="1600" dirty="0" smtClean="0">
                <a:solidFill>
                  <a:srgbClr val="FF0000"/>
                </a:solidFill>
              </a:rPr>
              <a:t>bridges </a:t>
            </a:r>
            <a:r>
              <a:rPr lang="en-US" sz="1600" dirty="0">
                <a:solidFill>
                  <a:srgbClr val="000000"/>
                </a:solidFill>
              </a:rPr>
              <a:t>that </a:t>
            </a:r>
            <a:r>
              <a:rPr lang="en-US" sz="1600" dirty="0" smtClean="0">
                <a:solidFill>
                  <a:srgbClr val="000000"/>
                </a:solidFill>
              </a:rPr>
              <a:t>are embedded </a:t>
            </a:r>
            <a:r>
              <a:rPr lang="en-US" sz="1600" dirty="0">
                <a:solidFill>
                  <a:srgbClr val="000000"/>
                </a:solidFill>
              </a:rPr>
              <a:t>into </a:t>
            </a:r>
            <a:r>
              <a:rPr lang="en-US" sz="1600" dirty="0" smtClean="0">
                <a:solidFill>
                  <a:srgbClr val="000000"/>
                </a:solidFill>
              </a:rPr>
              <a:t>the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package substrate </a:t>
            </a:r>
            <a:r>
              <a:rPr lang="en-US" sz="1600" dirty="0" smtClean="0">
                <a:solidFill>
                  <a:srgbClr val="0070C0"/>
                </a:solidFill>
              </a:rPr>
              <a:t>to interconnect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214"/>
          <a:stretch/>
        </p:blipFill>
        <p:spPr>
          <a:xfrm>
            <a:off x="2140493" y="2210660"/>
            <a:ext cx="5867726" cy="3198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951" y="5629334"/>
            <a:ext cx="431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Schematic scheme of EMIB [</a:t>
            </a:r>
            <a:r>
              <a:rPr lang="hu-HU" sz="1600" dirty="0"/>
              <a:t>1</a:t>
            </a:r>
            <a:r>
              <a:rPr lang="hu-HU" sz="1600" dirty="0" smtClean="0"/>
              <a:t>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40632" y="3465093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Silicon bridge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2" idx="3"/>
          </p:cNvCxnSpPr>
          <p:nvPr/>
        </p:nvCxnSpPr>
        <p:spPr bwMode="auto">
          <a:xfrm>
            <a:off x="1819910" y="3634370"/>
            <a:ext cx="1423804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40632" y="6073546"/>
            <a:ext cx="5129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Intel revealed the EMIB technology in 2014 [</a:t>
            </a:r>
            <a:r>
              <a:rPr lang="hu-HU" sz="1600" dirty="0" smtClean="0"/>
              <a:t>9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(5)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814338" y="64862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5924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4" y="4090314"/>
            <a:ext cx="8329967" cy="250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24248"/>
          <a:stretch/>
        </p:blipFill>
        <p:spPr>
          <a:xfrm>
            <a:off x="1814802" y="1497431"/>
            <a:ext cx="3049480" cy="2263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44" y="477646"/>
            <a:ext cx="901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Example: Using EMIB to interconnect an FPGA die (Stratix-10) and </a:t>
            </a:r>
            <a:r>
              <a:rPr lang="en-US" dirty="0" smtClean="0">
                <a:solidFill>
                  <a:schemeClr val="accent6"/>
                </a:solidFill>
              </a:rPr>
              <a:t>two 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                  </a:t>
            </a:r>
            <a:r>
              <a:rPr lang="en-US" dirty="0" smtClean="0">
                <a:solidFill>
                  <a:schemeClr val="accent6"/>
                </a:solidFill>
              </a:rPr>
              <a:t>               </a:t>
            </a:r>
            <a:r>
              <a:rPr lang="en-US" dirty="0" smtClean="0">
                <a:solidFill>
                  <a:schemeClr val="accent6"/>
                </a:solidFill>
              </a:rPr>
              <a:t>HBM dies </a:t>
            </a:r>
            <a:r>
              <a:rPr lang="en-US" dirty="0" smtClean="0">
                <a:solidFill>
                  <a:schemeClr val="accent6"/>
                </a:solidFill>
              </a:rPr>
              <a:t>(</a:t>
            </a:r>
            <a:r>
              <a:rPr lang="en-US" dirty="0" smtClean="0">
                <a:solidFill>
                  <a:schemeClr val="accent6"/>
                </a:solidFill>
              </a:rPr>
              <a:t>2017) </a:t>
            </a:r>
            <a:r>
              <a:rPr lang="en-US" dirty="0" smtClean="0"/>
              <a:t>[</a:t>
            </a:r>
            <a:r>
              <a:rPr lang="hu-HU" dirty="0" smtClean="0"/>
              <a:t>11</a:t>
            </a:r>
            <a:r>
              <a:rPr lang="en-US" dirty="0" smtClean="0"/>
              <a:t>]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8116">
            <a:off x="5361728" y="1714878"/>
            <a:ext cx="2453329" cy="204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8338" y="2849075"/>
            <a:ext cx="12266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~50x50 mm</a:t>
            </a:r>
            <a:endParaRPr lang="en-US" sz="13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(6)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08067" y="2419005"/>
            <a:ext cx="1609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XCVR: Transceiver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77098" y="5586150"/>
            <a:ext cx="1574627" cy="3075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0040" y="6521784"/>
            <a:ext cx="6763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FPGA: Field Programmable Gate Array     HBM: High-</a:t>
            </a:r>
            <a:r>
              <a:rPr lang="en-US" sz="1400" dirty="0" err="1" smtClean="0"/>
              <a:t>BandWidth</a:t>
            </a:r>
            <a:r>
              <a:rPr lang="en-US" sz="1400" dirty="0" smtClean="0"/>
              <a:t> Memory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51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35378</TotalTime>
  <Words>6006</Words>
  <Application>Microsoft Office PowerPoint</Application>
  <PresentationFormat>On-screen Show (4:3)</PresentationFormat>
  <Paragraphs>1010</Paragraphs>
  <Slides>79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Calibri</vt:lpstr>
      <vt:lpstr>inherit</vt:lpstr>
      <vt:lpstr>Rokkitt</vt:lpstr>
      <vt:lpstr>Symbol</vt:lpstr>
      <vt:lpstr>Times New Roman</vt:lpstr>
      <vt:lpstr>Verdana</vt:lpstr>
      <vt:lpstr>Wingdings</vt:lpstr>
      <vt:lpstr>1_Default Design</vt:lpstr>
      <vt:lpstr>7_Default Design</vt:lpstr>
      <vt:lpstr>3_Default Design</vt:lpstr>
      <vt:lpstr>6_Default Design</vt:lpstr>
      <vt:lpstr>PowerPoint Presentation</vt:lpstr>
      <vt:lpstr>PowerPoint Presentation</vt:lpstr>
      <vt:lpstr>PowerPoint Presentation</vt:lpstr>
      <vt:lpstr>1. Introduction (1) </vt:lpstr>
      <vt:lpstr>1. Introduction (2) </vt:lpstr>
      <vt:lpstr>1. Introduction (3) </vt:lpstr>
      <vt:lpstr>1. Introduction (4) </vt:lpstr>
      <vt:lpstr>1. Introduction (5) </vt:lpstr>
      <vt:lpstr>1. Introduction (6) </vt:lpstr>
      <vt:lpstr>1. Introduction (7) </vt:lpstr>
      <vt:lpstr>1. Introduction (8) </vt:lpstr>
      <vt:lpstr>1. Introduction (9) </vt:lpstr>
      <vt:lpstr>1. Introduction (10) </vt:lpstr>
      <vt:lpstr>1. Introduction (11) </vt:lpstr>
      <vt:lpstr>1. Introduction (12) </vt:lpstr>
      <vt:lpstr>1. Introduction (13) </vt:lpstr>
      <vt:lpstr>1. Introduction (14) </vt:lpstr>
      <vt:lpstr>1. Introduction (15) </vt:lpstr>
      <vt:lpstr>1. Introduction (16) </vt:lpstr>
      <vt:lpstr>1. Introduction (17) </vt:lpstr>
      <vt:lpstr>PowerPoint Presentation</vt:lpstr>
      <vt:lpstr>PowerPoint Presentation</vt:lpstr>
      <vt:lpstr>2.1 Introduction to the Lakefield mobile line (1)</vt:lpstr>
      <vt:lpstr>2.1 Introduction to the Lakefield mobile line (2)</vt:lpstr>
      <vt:lpstr>2.1 Introduction to the Lakefield mobile line (3)</vt:lpstr>
      <vt:lpstr>2.1 Introduction to the Lakefield mobile line (4)</vt:lpstr>
      <vt:lpstr>PowerPoint Presentation</vt:lpstr>
      <vt:lpstr>2.2 The Sunny Cove core (1)</vt:lpstr>
      <vt:lpstr>2.2 The Sunny Cove core (2)</vt:lpstr>
      <vt:lpstr>2.2 The Sunny Cove core (3)</vt:lpstr>
      <vt:lpstr>2.2 The Sunny Cove core (4)</vt:lpstr>
      <vt:lpstr>2.2 The Sunny Cove core (5)</vt:lpstr>
      <vt:lpstr>2.2 The Sunny Cove core (6)</vt:lpstr>
      <vt:lpstr>2.2 The Sunny Cove core (7)</vt:lpstr>
      <vt:lpstr>2.2 The Sunny Cove core (8)</vt:lpstr>
      <vt:lpstr>2.2 The Sunny Cove core (9)</vt:lpstr>
      <vt:lpstr>2.2 The Sunny Cove core (10)</vt:lpstr>
      <vt:lpstr>2.2 The Sunny Cove core (11)</vt:lpstr>
      <vt:lpstr>PowerPoint Presentation</vt:lpstr>
      <vt:lpstr>2.3 The Tremont Atom core (1)</vt:lpstr>
      <vt:lpstr>2.3 The Tremont Atom core (2)</vt:lpstr>
      <vt:lpstr>2.3 The Tremont Atom core (3)</vt:lpstr>
      <vt:lpstr>2.3 The Tremont Atom core (3b)</vt:lpstr>
      <vt:lpstr>2.3 The Tremont Atom core (4)</vt:lpstr>
      <vt:lpstr>2.3 The Tremont Atom core (5)</vt:lpstr>
      <vt:lpstr>2.3 The Tremont Atom core (6)</vt:lpstr>
      <vt:lpstr>2.3 The Tremont Atom core (7)</vt:lpstr>
      <vt:lpstr>2.3 The Tremont Atom core (8)</vt:lpstr>
      <vt:lpstr>2.3 The Tremont Atom core (9)</vt:lpstr>
      <vt:lpstr>PowerPoint Presentation</vt:lpstr>
      <vt:lpstr>2.4 The Foveros 3D packaging technology as used in the Lakefield processor (1)</vt:lpstr>
      <vt:lpstr>2.4 The Foveros 3D packaging technology as used in the Lakefield processor (2)</vt:lpstr>
      <vt:lpstr>2.4 The Foveros 3D packaging technology as used in the Lakefield processor (3)</vt:lpstr>
      <vt:lpstr>2.4 The Foveros 3D packaging technology as used in the Lakefield processor (4)</vt:lpstr>
      <vt:lpstr>2.4 The Foveros 3D packaging technology as used in the Lakefield processor (5)</vt:lpstr>
      <vt:lpstr>2.4 The Foveros 3D packaging technology as used in the Lakefield processor (6)</vt:lpstr>
      <vt:lpstr>2.4 The Foveros 3D packaging technology as used in the Lakefield processor (7)</vt:lpstr>
      <vt:lpstr>2.4 The Foveros 3D packaging technology as used in the Lakefield processor (8)</vt:lpstr>
      <vt:lpstr>2.4 The Foveros 3D packaging technology as used in the Lakefield processor (9)</vt:lpstr>
      <vt:lpstr>PowerPoint Presentation</vt:lpstr>
      <vt:lpstr>2.5 Introduced Lakefield models and performance issues (1)</vt:lpstr>
      <vt:lpstr>2.5 Introduced Lakefield models and performance issues (2)</vt:lpstr>
      <vt:lpstr>2.5 Introduced Lakefield models and performance issues (3)</vt:lpstr>
      <vt:lpstr>2.5 Introduced Lakefield models and performance issues (4)</vt:lpstr>
      <vt:lpstr>2.5 Introduced Lakefield models and performance issues (5)</vt:lpstr>
      <vt:lpstr>2.5 Introduced Lakefield models and performance issues (6)</vt:lpstr>
      <vt:lpstr>2.5 Introduced Lakefield models and performance issues (7)</vt:lpstr>
      <vt:lpstr>2.5 Introduced Lakefield models and performance issues (8)</vt:lpstr>
      <vt:lpstr>2.5 Introduced Lakefield models and performance issues (9)</vt:lpstr>
      <vt:lpstr>PowerPoint Presentation</vt:lpstr>
      <vt:lpstr>3.The desktop oriented Alder Lake-S line (1)</vt:lpstr>
      <vt:lpstr>3.The desktop oriented Alder Lake-S line (2)</vt:lpstr>
      <vt:lpstr>3.The desktop oriented Alder Lake-S line (3)</vt:lpstr>
      <vt:lpstr>PowerPoint Presentation</vt:lpstr>
      <vt:lpstr>4. References (1)</vt:lpstr>
      <vt:lpstr>4. References (2)</vt:lpstr>
      <vt:lpstr>4. References (3)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304</cp:revision>
  <cp:lastPrinted>2020-02-06T08:53:27Z</cp:lastPrinted>
  <dcterms:created xsi:type="dcterms:W3CDTF">2020-01-24T09:51:15Z</dcterms:created>
  <dcterms:modified xsi:type="dcterms:W3CDTF">2020-10-21T05:28:43Z</dcterms:modified>
</cp:coreProperties>
</file>