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38" r:id="rId4"/>
    <p:sldMasterId id="2147483751" r:id="rId5"/>
    <p:sldMasterId id="2147483765" r:id="rId6"/>
  </p:sldMasterIdLst>
  <p:notesMasterIdLst>
    <p:notesMasterId r:id="rId75"/>
  </p:notesMasterIdLst>
  <p:sldIdLst>
    <p:sldId id="257" r:id="rId7"/>
    <p:sldId id="260" r:id="rId8"/>
    <p:sldId id="404" r:id="rId9"/>
    <p:sldId id="263" r:id="rId10"/>
    <p:sldId id="262" r:id="rId11"/>
    <p:sldId id="425" r:id="rId12"/>
    <p:sldId id="261" r:id="rId13"/>
    <p:sldId id="418" r:id="rId14"/>
    <p:sldId id="411" r:id="rId15"/>
    <p:sldId id="289" r:id="rId16"/>
    <p:sldId id="291" r:id="rId17"/>
    <p:sldId id="292" r:id="rId18"/>
    <p:sldId id="412" r:id="rId19"/>
    <p:sldId id="288" r:id="rId20"/>
    <p:sldId id="373" r:id="rId21"/>
    <p:sldId id="399" r:id="rId22"/>
    <p:sldId id="297" r:id="rId23"/>
    <p:sldId id="296" r:id="rId24"/>
    <p:sldId id="419" r:id="rId25"/>
    <p:sldId id="420" r:id="rId26"/>
    <p:sldId id="298" r:id="rId27"/>
    <p:sldId id="375" r:id="rId28"/>
    <p:sldId id="377" r:id="rId29"/>
    <p:sldId id="379" r:id="rId30"/>
    <p:sldId id="378" r:id="rId31"/>
    <p:sldId id="400" r:id="rId32"/>
    <p:sldId id="380" r:id="rId33"/>
    <p:sldId id="410" r:id="rId34"/>
    <p:sldId id="383" r:id="rId35"/>
    <p:sldId id="384" r:id="rId36"/>
    <p:sldId id="385" r:id="rId37"/>
    <p:sldId id="424" r:id="rId38"/>
    <p:sldId id="421" r:id="rId39"/>
    <p:sldId id="422" r:id="rId40"/>
    <p:sldId id="423" r:id="rId41"/>
    <p:sldId id="376" r:id="rId42"/>
    <p:sldId id="307" r:id="rId43"/>
    <p:sldId id="407" r:id="rId44"/>
    <p:sldId id="305" r:id="rId45"/>
    <p:sldId id="314" r:id="rId46"/>
    <p:sldId id="315" r:id="rId47"/>
    <p:sldId id="317" r:id="rId48"/>
    <p:sldId id="334" r:id="rId49"/>
    <p:sldId id="336" r:id="rId50"/>
    <p:sldId id="318" r:id="rId51"/>
    <p:sldId id="338" r:id="rId52"/>
    <p:sldId id="339" r:id="rId53"/>
    <p:sldId id="408" r:id="rId54"/>
    <p:sldId id="340" r:id="rId55"/>
    <p:sldId id="343" r:id="rId56"/>
    <p:sldId id="341" r:id="rId57"/>
    <p:sldId id="386" r:id="rId58"/>
    <p:sldId id="344" r:id="rId59"/>
    <p:sldId id="345" r:id="rId60"/>
    <p:sldId id="346" r:id="rId61"/>
    <p:sldId id="347" r:id="rId62"/>
    <p:sldId id="348" r:id="rId63"/>
    <p:sldId id="388" r:id="rId64"/>
    <p:sldId id="417" r:id="rId65"/>
    <p:sldId id="415" r:id="rId66"/>
    <p:sldId id="413" r:id="rId67"/>
    <p:sldId id="414" r:id="rId68"/>
    <p:sldId id="390" r:id="rId69"/>
    <p:sldId id="392" r:id="rId70"/>
    <p:sldId id="393" r:id="rId71"/>
    <p:sldId id="401" r:id="rId72"/>
    <p:sldId id="396" r:id="rId73"/>
    <p:sldId id="403" r:id="rId7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90" userDrawn="1">
          <p15:clr>
            <a:srgbClr val="A4A3A4"/>
          </p15:clr>
        </p15:guide>
        <p15:guide id="6" pos="544" userDrawn="1">
          <p15:clr>
            <a:srgbClr val="A4A3A4"/>
          </p15:clr>
        </p15:guide>
        <p15:guide id="7" pos="5375" userDrawn="1">
          <p15:clr>
            <a:srgbClr val="A4A3A4"/>
          </p15:clr>
        </p15:guide>
        <p15:guide id="8" pos="3402" userDrawn="1">
          <p15:clr>
            <a:srgbClr val="A4A3A4"/>
          </p15:clr>
        </p15:guide>
        <p15:guide id="9" orient="horz" pos="1230" userDrawn="1">
          <p15:clr>
            <a:srgbClr val="A4A3A4"/>
          </p15:clr>
        </p15:guide>
        <p15:guide id="10" orient="horz" pos="13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20000"/>
    <a:srgbClr val="FF6D6D"/>
    <a:srgbClr val="FC046E"/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104" y="60"/>
      </p:cViewPr>
      <p:guideLst>
        <p:guide orient="horz" pos="300"/>
        <p:guide pos="317"/>
        <p:guide orient="horz" pos="799"/>
        <p:guide orient="horz" pos="3861"/>
        <p:guide pos="90"/>
        <p:guide pos="544"/>
        <p:guide pos="5375"/>
        <p:guide pos="3402"/>
        <p:guide orient="horz" pos="1230"/>
        <p:guide orient="horz" pos="1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03FDF-91DE-44D0-99AB-93A118E896F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EAC6-EAFA-4E12-A727-26E45D1F5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7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5971-2EA0-420F-8461-EEE5968F5B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2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77752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67365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5765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39120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3202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7046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8215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922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7521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1768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7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78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4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2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1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6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5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0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2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4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3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36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7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2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76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1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32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83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6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45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7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21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7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7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12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4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90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46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2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60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62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2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06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7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64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08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4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66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91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34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72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8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09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4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6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31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99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91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2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8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8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9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0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4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73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06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7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9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6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6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6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en.wikipedia.org/wiki/USB4#cite_note-rs-fec-1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2810109"/>
            <a:ext cx="8150225" cy="276066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03775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Tiger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</a:t>
            </a:r>
            <a:endParaRPr kumimoji="0" lang="hu-HU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12293" y="5620975"/>
            <a:ext cx="288091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5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September </a:t>
            </a:r>
            <a:r>
              <a:rPr kumimoji="0" lang="hu-H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hu-H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6406588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82305" y="6406588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534" y="3680852"/>
            <a:ext cx="785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(This is part of a series of Processor Notes describing the lines of Intel’s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family, available on my homepage). </a:t>
            </a:r>
          </a:p>
        </p:txBody>
      </p:sp>
    </p:spTree>
    <p:extLst>
      <p:ext uri="{BB962C8B-B14F-4D97-AF65-F5344CB8AC3E}">
        <p14:creationId xmlns:p14="http://schemas.microsoft.com/office/powerpoint/2010/main" val="21994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5958" y="798892"/>
            <a:ext cx="87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Intranode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performance improvements in Intel’s 14 nm process </a:t>
            </a:r>
            <a:r>
              <a:rPr lang="en-US" dirty="0" smtClean="0">
                <a:solidFill>
                  <a:schemeClr val="accent6"/>
                </a:solidFill>
              </a:rPr>
              <a:t>(%)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343</a:t>
            </a:r>
            <a:r>
              <a:rPr lang="en-US" dirty="0" smtClean="0">
                <a:latin typeface="+mj-lt"/>
              </a:rPr>
              <a:t>]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7949" y="1535427"/>
            <a:ext cx="8901301" cy="5221691"/>
            <a:chOff x="107949" y="1179299"/>
            <a:chExt cx="8901301" cy="52216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7" t="24604" r="11579" b="6070"/>
            <a:stretch/>
          </p:blipFill>
          <p:spPr>
            <a:xfrm>
              <a:off x="107949" y="1179299"/>
              <a:ext cx="8901301" cy="45383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09036" y="5669522"/>
              <a:ext cx="100219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 smtClean="0">
                  <a:latin typeface="+mj-lt"/>
                </a:rPr>
                <a:t>Broadwell</a:t>
              </a:r>
              <a:endParaRPr lang="en-US" sz="1300" dirty="0" smtClean="0">
                <a:latin typeface="+mj-lt"/>
              </a:endParaRPr>
            </a:p>
            <a:p>
              <a:pPr algn="ctr"/>
              <a:r>
                <a:rPr lang="en-US" sz="1300" dirty="0" smtClean="0">
                  <a:latin typeface="+mj-lt"/>
                </a:rPr>
                <a:t>(2014)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3964" y="5908547"/>
              <a:ext cx="84029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 smtClean="0">
                  <a:latin typeface="+mj-lt"/>
                </a:rPr>
                <a:t>Skylake</a:t>
              </a:r>
              <a:endParaRPr lang="en-US" sz="1300" dirty="0" smtClean="0">
                <a:latin typeface="+mj-lt"/>
              </a:endParaRPr>
            </a:p>
            <a:p>
              <a:pPr algn="ctr"/>
              <a:r>
                <a:rPr lang="en-US" sz="1300" dirty="0" smtClean="0">
                  <a:latin typeface="+mj-lt"/>
                </a:rPr>
                <a:t>(2015)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5640" y="5685563"/>
              <a:ext cx="10466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 smtClean="0">
                  <a:latin typeface="+mj-lt"/>
                </a:rPr>
                <a:t>Kaby</a:t>
              </a:r>
              <a:r>
                <a:rPr lang="en-US" sz="1300" dirty="0" smtClean="0">
                  <a:latin typeface="+mj-lt"/>
                </a:rPr>
                <a:t> Lake</a:t>
              </a:r>
            </a:p>
            <a:p>
              <a:pPr algn="ctr"/>
              <a:r>
                <a:rPr lang="en-US" sz="1300" dirty="0" smtClean="0">
                  <a:latin typeface="+mj-lt"/>
                </a:rPr>
                <a:t>(2016)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97689" y="5905338"/>
              <a:ext cx="116891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Coffee Lake</a:t>
              </a:r>
            </a:p>
            <a:p>
              <a:pPr algn="ctr"/>
              <a:r>
                <a:rPr lang="en-US" sz="1300" dirty="0" smtClean="0">
                  <a:latin typeface="+mj-lt"/>
                </a:rPr>
                <a:t>(2017)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37230" y="5672729"/>
              <a:ext cx="186057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Coffee Lake Refresh</a:t>
              </a:r>
            </a:p>
            <a:p>
              <a:pPr algn="ctr"/>
              <a:r>
                <a:rPr lang="en-US" sz="1300" dirty="0" smtClean="0">
                  <a:latin typeface="+mj-lt"/>
                </a:rPr>
                <a:t>(2018)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250" y="462013"/>
            <a:ext cx="336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2. Intel’s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SuperFin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process </a:t>
            </a:r>
          </a:p>
        </p:txBody>
      </p:sp>
    </p:spTree>
    <p:extLst>
      <p:ext uri="{BB962C8B-B14F-4D97-AF65-F5344CB8AC3E}">
        <p14:creationId xmlns:p14="http://schemas.microsoft.com/office/powerpoint/2010/main" val="30091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49" y="452389"/>
            <a:ext cx="910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Intranode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performance improvement while transitioning from the 10 nm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base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FinFET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to the 10 nm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SuperFin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technology </a:t>
            </a:r>
            <a:r>
              <a:rPr lang="en-US" dirty="0">
                <a:solidFill>
                  <a:schemeClr val="accent6"/>
                </a:solidFill>
              </a:rPr>
              <a:t>(%)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343</a:t>
            </a:r>
            <a:r>
              <a:rPr lang="en-US" dirty="0" smtClean="0">
                <a:latin typeface="+mj-lt"/>
              </a:rPr>
              <a:t>]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82291" y="1341438"/>
            <a:ext cx="5688530" cy="5376995"/>
            <a:chOff x="1482291" y="1341438"/>
            <a:chExt cx="5688530" cy="53769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9" t="9999" r="3267" b="8886"/>
            <a:stretch/>
          </p:blipFill>
          <p:spPr>
            <a:xfrm>
              <a:off x="1677086" y="1501542"/>
              <a:ext cx="5301227" cy="521689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482291" y="1341438"/>
              <a:ext cx="750770" cy="47773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150543" y="1341438"/>
              <a:ext cx="1020278" cy="87237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0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50" y="452392"/>
            <a:ext cx="639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Assessment of Intel’s new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SuperFin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technology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576" y="808524"/>
            <a:ext cx="9043886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roughly the same performance improvement as achieved by multiple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14 nm technology updates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from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(2014) to Coffee Lake Refresh (2018),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as the preceding Figures indicate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According to Intel the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SuperFin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technology </a:t>
            </a:r>
            <a:r>
              <a:rPr lang="en-US" sz="1600" dirty="0" smtClean="0">
                <a:latin typeface="+mj-lt"/>
              </a:rPr>
              <a:t>provides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“largest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intranode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performance enhancement in Intel’s history”</a:t>
            </a:r>
            <a:r>
              <a:rPr lang="en-US" sz="1600" dirty="0" smtClean="0">
                <a:latin typeface="+mj-lt"/>
              </a:rPr>
              <a:t> enabling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17-18 % higher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performance than the base 10 nm technology.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778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7281" y="1372553"/>
            <a:ext cx="7964454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Key enhancements of the Tiger Lake processor architecture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97549" y="2285396"/>
            <a:ext cx="7734186" cy="457200"/>
            <a:chOff x="472" y="2160"/>
            <a:chExt cx="4630" cy="288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Willow Cove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core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697549" y="2777718"/>
            <a:ext cx="7734186" cy="457200"/>
            <a:chOff x="472" y="2160"/>
            <a:chExt cx="4630" cy="288"/>
          </a:xfrm>
        </p:grpSpPr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3.2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Iris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X</a:t>
              </a:r>
              <a:r>
                <a:rPr kumimoji="0" lang="en-US" altLang="en-US" sz="19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graphics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697549" y="3821732"/>
            <a:ext cx="7734186" cy="457200"/>
            <a:chOff x="472" y="2160"/>
            <a:chExt cx="4630" cy="288"/>
          </a:xfrm>
        </p:grpSpPr>
        <p:sp>
          <p:nvSpPr>
            <p:cNvPr id="11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3.4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Thunderbolt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699137" y="4321302"/>
            <a:ext cx="7732598" cy="457200"/>
            <a:chOff x="472" y="2160"/>
            <a:chExt cx="4630" cy="288"/>
          </a:xfrm>
        </p:grpSpPr>
        <p:sp>
          <p:nvSpPr>
            <p:cNvPr id="14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3.5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USB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4.0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677258" y="3311645"/>
            <a:ext cx="7754477" cy="457200"/>
            <a:chOff x="472" y="2160"/>
            <a:chExt cx="4697" cy="288"/>
          </a:xfrm>
        </p:grpSpPr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3.3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PCIe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4.0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7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" y="1270539"/>
            <a:ext cx="8966466" cy="5043637"/>
          </a:xfrm>
        </p:spPr>
      </p:pic>
      <p:sp>
        <p:nvSpPr>
          <p:cNvPr id="5" name="TextBox 4"/>
          <p:cNvSpPr txBox="1"/>
          <p:nvPr/>
        </p:nvSpPr>
        <p:spPr>
          <a:xfrm>
            <a:off x="90625" y="482037"/>
            <a:ext cx="839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3. Key enhancements of the Tiger Lake processor architecture -1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344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326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625" y="482037"/>
            <a:ext cx="836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Key enhancements of the Tiger Lake processor architecture -2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344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902652"/>
            <a:ext cx="893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From the enlisted improvements we point out and discuss subsequently the following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key enhancements</a:t>
            </a:r>
            <a:r>
              <a:rPr lang="en-US" sz="1600" dirty="0" smtClean="0">
                <a:latin typeface="+mj-lt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6883" y="1520789"/>
            <a:ext cx="4264885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Willow Cove core  (Section 3.1)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Iris </a:t>
            </a:r>
            <a:r>
              <a:rPr lang="en-US" sz="1600" dirty="0" err="1" smtClean="0">
                <a:latin typeface="+mj-lt"/>
              </a:rPr>
              <a:t>X</a:t>
            </a:r>
            <a:r>
              <a:rPr lang="en-US" sz="1600" baseline="30000" dirty="0" err="1" smtClean="0">
                <a:latin typeface="+mj-lt"/>
              </a:rPr>
              <a:t>e</a:t>
            </a:r>
            <a:r>
              <a:rPr lang="en-US" sz="1600" dirty="0" smtClean="0">
                <a:latin typeface="+mj-lt"/>
              </a:rPr>
              <a:t> graphics </a:t>
            </a:r>
            <a:r>
              <a:rPr lang="en-US" sz="1600" dirty="0"/>
              <a:t>(Section </a:t>
            </a:r>
            <a:r>
              <a:rPr lang="en-US" sz="1600" dirty="0" smtClean="0"/>
              <a:t>3.2)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PCIe</a:t>
            </a:r>
            <a:r>
              <a:rPr lang="en-US" sz="1600" dirty="0">
                <a:latin typeface="+mj-lt"/>
              </a:rPr>
              <a:t> 4.0 (Section 3.3</a:t>
            </a:r>
            <a:r>
              <a:rPr lang="en-US" sz="1600" dirty="0" smtClean="0">
                <a:latin typeface="+mj-lt"/>
              </a:rPr>
              <a:t>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Thunderbolt 4 capability </a:t>
            </a:r>
            <a:r>
              <a:rPr lang="en-US" sz="1600" dirty="0"/>
              <a:t>(Section </a:t>
            </a:r>
            <a:r>
              <a:rPr lang="en-US" sz="1600" dirty="0" smtClean="0"/>
              <a:t>3.3) </a:t>
            </a:r>
            <a:endParaRPr lang="en-US" sz="1600" dirty="0" smtClean="0">
              <a:latin typeface="+mj-lt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USB 4 capability </a:t>
            </a:r>
            <a:r>
              <a:rPr lang="en-US" sz="1600" dirty="0"/>
              <a:t>(Section </a:t>
            </a:r>
            <a:r>
              <a:rPr lang="en-US" sz="1600" dirty="0" smtClean="0"/>
              <a:t>3.4)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50069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3.1 The Willow Cove core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Willow Cove 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452391"/>
            <a:ext cx="547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3.1 The Willow Cove core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50" y="818150"/>
            <a:ext cx="497399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It is based on the preceding Sunny Cove core.</a:t>
            </a:r>
          </a:p>
          <a:p>
            <a:r>
              <a:rPr lang="en-US" sz="1600" dirty="0" smtClean="0">
                <a:latin typeface="+mj-lt"/>
              </a:rPr>
              <a:t>Differences -1: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757" y="1424541"/>
            <a:ext cx="9124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 architecture remained the same </a:t>
            </a:r>
            <a:r>
              <a:rPr lang="en-US" sz="1600" dirty="0" smtClean="0">
                <a:latin typeface="+mj-lt"/>
              </a:rPr>
              <a:t>but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fundamental circuits were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redesigned</a:t>
            </a:r>
            <a:r>
              <a:rPr lang="en-US" sz="1600" dirty="0" smtClean="0">
                <a:latin typeface="+mj-lt"/>
              </a:rPr>
              <a:t> to take advantage of the </a:t>
            </a:r>
            <a:r>
              <a:rPr lang="en-US" sz="1600" dirty="0" err="1" smtClean="0">
                <a:latin typeface="+mj-lt"/>
              </a:rPr>
              <a:t>SuperFin</a:t>
            </a:r>
            <a:r>
              <a:rPr lang="en-US" sz="1600" dirty="0" smtClean="0">
                <a:latin typeface="+mj-lt"/>
              </a:rPr>
              <a:t> technology.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L2 cache (ML$) size </a:t>
            </a:r>
            <a:r>
              <a:rPr lang="en-US" sz="1600" dirty="0">
                <a:latin typeface="+mj-lt"/>
              </a:rPr>
              <a:t>increased from 512 KB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1.25 MB.</a:t>
            </a:r>
          </a:p>
          <a:p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44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Willow Cove 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950" y="452389"/>
            <a:ext cx="739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preceding Sunny Cove core </a:t>
            </a:r>
            <a:r>
              <a:rPr lang="en-US" dirty="0" smtClean="0">
                <a:latin typeface="+mj-lt"/>
              </a:rPr>
              <a:t>[297]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88168" y="1282300"/>
            <a:ext cx="5960419" cy="5517388"/>
            <a:chOff x="1857674" y="1320800"/>
            <a:chExt cx="5960419" cy="5517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1505" t="19712" r="2750" b="8305"/>
            <a:stretch/>
          </p:blipFill>
          <p:spPr>
            <a:xfrm>
              <a:off x="1857674" y="1320800"/>
              <a:ext cx="5960419" cy="55173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67751" y="6152111"/>
              <a:ext cx="2319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DCU: Data Cache Unit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Times New Roman" panose="02020603050405020304" pitchFamily="18" charset="0"/>
                </a:rPr>
                <a:t>AGU: Address Generation Unit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FMA: Fused Multiply Add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073541" y="5984875"/>
              <a:ext cx="1241659" cy="73355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83049" y="5804033"/>
            <a:ext cx="978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ML$:</a:t>
            </a:r>
          </a:p>
          <a:p>
            <a:pPr algn="ctr"/>
            <a:r>
              <a:rPr lang="en-US" sz="1400" dirty="0" smtClean="0">
                <a:latin typeface="+mj-lt"/>
              </a:rPr>
              <a:t>1.25 MB</a:t>
            </a:r>
          </a:p>
          <a:p>
            <a:pPr algn="ctr"/>
            <a:r>
              <a:rPr lang="en-US" sz="1400" dirty="0" smtClean="0">
                <a:latin typeface="+mj-lt"/>
              </a:rPr>
              <a:t>(up from</a:t>
            </a:r>
          </a:p>
          <a:p>
            <a:pPr algn="ctr"/>
            <a:r>
              <a:rPr lang="en-US" sz="1400" dirty="0" smtClean="0">
                <a:latin typeface="+mj-lt"/>
              </a:rPr>
              <a:t>0.5 MB)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7982" y="3003080"/>
            <a:ext cx="1242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RS: </a:t>
            </a:r>
          </a:p>
          <a:p>
            <a:pPr algn="ctr"/>
            <a:r>
              <a:rPr lang="en-US" sz="1400" dirty="0" smtClean="0">
                <a:latin typeface="+mj-lt"/>
              </a:rPr>
              <a:t>Reservation</a:t>
            </a:r>
          </a:p>
          <a:p>
            <a:pPr algn="ctr"/>
            <a:r>
              <a:rPr lang="en-US" sz="1400" dirty="0" smtClean="0">
                <a:latin typeface="+mj-lt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8856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The Willow Cove 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altLang="en-US" kern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880" y="1115226"/>
            <a:ext cx="844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Doubling the bandwidth of the cache coherent data fabric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(dual bi-directional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ring buses)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950" y="452391"/>
            <a:ext cx="547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Willow Cove core -2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5" y="824163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Differences -2:</a:t>
            </a:r>
          </a:p>
        </p:txBody>
      </p:sp>
    </p:spTree>
    <p:extLst>
      <p:ext uri="{BB962C8B-B14F-4D97-AF65-F5344CB8AC3E}">
        <p14:creationId xmlns:p14="http://schemas.microsoft.com/office/powerpoint/2010/main" val="7698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Tiger Lake mobile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93799" y="2519524"/>
            <a:ext cx="7486601" cy="457200"/>
            <a:chOff x="472" y="2160"/>
            <a:chExt cx="4630" cy="288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Introduction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93799" y="3524721"/>
            <a:ext cx="7481839" cy="457200"/>
            <a:chOff x="472" y="2160"/>
            <a:chExt cx="4630" cy="288"/>
          </a:xfrm>
        </p:grpSpPr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Key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enhancements of the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Tiger Lake processor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88460" y="4020325"/>
            <a:ext cx="7487178" cy="684215"/>
            <a:chOff x="472" y="2160"/>
            <a:chExt cx="4630" cy="431"/>
          </a:xfrm>
        </p:grpSpPr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Further enhancements, launched models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and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performance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assessment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792196" y="3022601"/>
            <a:ext cx="7481839" cy="457200"/>
            <a:chOff x="472" y="2160"/>
            <a:chExt cx="4630" cy="288"/>
          </a:xfrm>
        </p:grpSpPr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Intel’s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SuperFin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1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The Willow Cove 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pic>
        <p:nvPicPr>
          <p:cNvPr id="3" name="Picture 2" descr="ice lake so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76782"/>
            <a:ext cx="8849928" cy="28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6386" y="4620734"/>
            <a:ext cx="2626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TB3: Thunderbolt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IPU: Image Processing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62" y="507163"/>
            <a:ext cx="820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Cache coherent bi-directional ring bus in the Sunny cove core of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Ice Lake processor (2019) </a:t>
            </a:r>
            <a:r>
              <a:rPr lang="en-US" dirty="0" smtClean="0">
                <a:latin typeface="+mj-lt"/>
              </a:rPr>
              <a:t>[305]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378" y="5293896"/>
            <a:ext cx="8552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Willow cove core </a:t>
            </a:r>
            <a:r>
              <a:rPr lang="en-US" sz="1600" dirty="0" smtClean="0">
                <a:latin typeface="+mj-lt"/>
              </a:rPr>
              <a:t>has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dual ring buses</a:t>
            </a:r>
            <a:r>
              <a:rPr lang="en-US" sz="1600" dirty="0" smtClean="0">
                <a:latin typeface="+mj-lt"/>
              </a:rPr>
              <a:t>, doubling the bandwidth of the internal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data transfers. </a:t>
            </a:r>
          </a:p>
        </p:txBody>
      </p:sp>
    </p:spTree>
    <p:extLst>
      <p:ext uri="{BB962C8B-B14F-4D97-AF65-F5344CB8AC3E}">
        <p14:creationId xmlns:p14="http://schemas.microsoft.com/office/powerpoint/2010/main" val="30994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Willow Cove 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r="3158" b="8484"/>
          <a:stretch/>
        </p:blipFill>
        <p:spPr>
          <a:xfrm>
            <a:off x="288758" y="1274047"/>
            <a:ext cx="8566484" cy="478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49" y="490888"/>
            <a:ext cx="912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Frequency/Voltage characteristics of Sunny cove vs. Willow cove cores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343</a:t>
            </a:r>
            <a:r>
              <a:rPr lang="en-US" dirty="0" smtClean="0">
                <a:latin typeface="+mj-lt"/>
              </a:rPr>
              <a:t>]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400675" y="2560320"/>
            <a:ext cx="0" cy="32340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561347" y="4052237"/>
            <a:ext cx="4831882" cy="962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95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40442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graphics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graphics (1)</a:t>
            </a:r>
            <a:endParaRPr lang="en-US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481265"/>
            <a:ext cx="364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3.2 The Iris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graphics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09" y="981777"/>
            <a:ext cx="85541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head of graphics design (R.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Koduri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left the firm in 2017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and became the </a:t>
            </a:r>
            <a:r>
              <a:rPr lang="en-US" dirty="0">
                <a:latin typeface="+mj-lt"/>
              </a:rPr>
              <a:t>chief architect and senior vice </a:t>
            </a:r>
            <a:r>
              <a:rPr lang="en-US" dirty="0" smtClean="0">
                <a:latin typeface="+mj-lt"/>
              </a:rPr>
              <a:t>president </a:t>
            </a:r>
          </a:p>
          <a:p>
            <a:pPr lvl="0">
              <a:spcAft>
                <a:spcPts val="600"/>
              </a:spcAft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of Intel's </a:t>
            </a:r>
            <a:r>
              <a:rPr lang="en-US" dirty="0">
                <a:latin typeface="+mj-lt"/>
              </a:rPr>
              <a:t>discrete graphics </a:t>
            </a:r>
            <a:r>
              <a:rPr lang="en-US" dirty="0" smtClean="0">
                <a:latin typeface="+mj-lt"/>
              </a:rPr>
              <a:t>division.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X</a:t>
            </a:r>
            <a:r>
              <a:rPr lang="en-US" baseline="30000" dirty="0" err="1" smtClean="0"/>
              <a:t>e</a:t>
            </a:r>
            <a:r>
              <a:rPr lang="en-US" dirty="0" smtClean="0"/>
              <a:t> graphics family is the result of his work.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</a:rPr>
              <a:t>X</a:t>
            </a:r>
            <a:r>
              <a:rPr lang="en-US" sz="1600" baseline="30000" dirty="0" err="1" smtClean="0">
                <a:solidFill>
                  <a:srgbClr val="FF0000"/>
                </a:solidFill>
                <a:latin typeface="Verdana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graphics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family incorporates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product segments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including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38950" r="43290" b="20956"/>
          <a:stretch/>
        </p:blipFill>
        <p:spPr>
          <a:xfrm>
            <a:off x="7376515" y="784665"/>
            <a:ext cx="1478943" cy="1455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023" y="2714325"/>
            <a:ext cx="6477802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22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low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power graphics for client processors,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>
              <a:lnSpc>
                <a:spcPts val="22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graphics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ML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(Machine Learning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or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graphics for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HPC (High Performance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Computing).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56" y="3729783"/>
            <a:ext cx="8649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Iris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X</a:t>
            </a:r>
            <a:r>
              <a:rPr lang="en-US" sz="1600" baseline="30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graphics </a:t>
            </a:r>
            <a:r>
              <a:rPr lang="en-US" sz="1600" dirty="0" smtClean="0">
                <a:latin typeface="+mj-lt"/>
              </a:rPr>
              <a:t>of Tiger Lake belongs to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Low power graphics segment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 smtClean="0">
                <a:latin typeface="+mj-lt"/>
              </a:rPr>
              <a:t>      as indicated in the next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683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293292"/>
            <a:ext cx="9144000" cy="5233939"/>
            <a:chOff x="0" y="831279"/>
            <a:chExt cx="9144000" cy="5233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1279"/>
              <a:ext cx="9144000" cy="5233939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4677878" y="1196975"/>
              <a:ext cx="4321743" cy="1305593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5366" y="4369869"/>
              <a:ext cx="2948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(LP: Low Power optimized)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2874" y="481263"/>
            <a:ext cx="900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Low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optimized product segment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graphics family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93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462017"/>
            <a:ext cx="25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road to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X</a:t>
            </a:r>
            <a:r>
              <a:rPr lang="en-US" baseline="30000" dirty="0" err="1" smtClean="0">
                <a:solidFill>
                  <a:schemeClr val="accent6"/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345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5837" y="1309038"/>
            <a:ext cx="8931720" cy="4562374"/>
            <a:chOff x="115837" y="1386038"/>
            <a:chExt cx="8931720" cy="4562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5" t="9680" r="5052" b="9219"/>
            <a:stretch/>
          </p:blipFill>
          <p:spPr>
            <a:xfrm>
              <a:off x="115837" y="1405287"/>
              <a:ext cx="8931720" cy="45431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8" r="55684" b="72850"/>
            <a:stretch/>
          </p:blipFill>
          <p:spPr>
            <a:xfrm>
              <a:off x="154002" y="1386038"/>
              <a:ext cx="4052236" cy="133791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27852" y="1568930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exascale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7251" y="3657596"/>
            <a:ext cx="985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Sandy</a:t>
            </a:r>
          </a:p>
          <a:p>
            <a:pPr algn="ctr"/>
            <a:r>
              <a:rPr lang="en-US" sz="1100" dirty="0" smtClean="0">
                <a:latin typeface="+mj-lt"/>
              </a:rPr>
              <a:t>Bridge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3841" y="2722339"/>
            <a:ext cx="985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Ice</a:t>
            </a:r>
          </a:p>
          <a:p>
            <a:pPr algn="ctr"/>
            <a:r>
              <a:rPr lang="en-US" sz="1100" dirty="0" smtClean="0">
                <a:latin typeface="+mj-lt"/>
              </a:rPr>
              <a:t>Lake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7794" y="4023361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(</a:t>
            </a:r>
            <a:r>
              <a:rPr lang="en-US" sz="1100" dirty="0" err="1" smtClean="0">
                <a:latin typeface="+mj-lt"/>
              </a:rPr>
              <a:t>Westmere</a:t>
            </a:r>
            <a:r>
              <a:rPr lang="en-US" sz="1100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5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264419"/>
            <a:ext cx="9144000" cy="5233939"/>
            <a:chOff x="0" y="1331794"/>
            <a:chExt cx="9144000" cy="52339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31794"/>
              <a:ext cx="9144000" cy="523393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2473693" y="3301465"/>
              <a:ext cx="27432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142875" y="481262"/>
            <a:ext cx="721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goal of Tiger Lake’s GPU (called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262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264419"/>
            <a:ext cx="9144000" cy="5233939"/>
            <a:chOff x="0" y="1331794"/>
            <a:chExt cx="9144000" cy="52339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31794"/>
              <a:ext cx="9144000" cy="523393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2473693" y="3301465"/>
              <a:ext cx="27432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142875" y="481262"/>
            <a:ext cx="721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goal of Tiger Lake’s GPU (called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65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875" y="481263"/>
            <a:ext cx="382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X</a:t>
            </a:r>
            <a:r>
              <a:rPr lang="en-US" baseline="30000" dirty="0" err="1" smtClean="0">
                <a:solidFill>
                  <a:schemeClr val="accent6"/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GPU of Tiger Lake [345]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402" y="2387065"/>
            <a:ext cx="2587567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It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has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up to 6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subslices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(model dependent)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16 EUs/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subslice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i.e. 96 EUs/slice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(up from 64)</a:t>
            </a:r>
          </a:p>
          <a:p>
            <a:pPr algn="ctr"/>
            <a:r>
              <a:rPr lang="en-US" sz="1600" dirty="0" smtClean="0">
                <a:latin typeface="+mj-lt"/>
              </a:rPr>
              <a:t> </a:t>
            </a:r>
          </a:p>
        </p:txBody>
      </p:sp>
      <p:pic>
        <p:nvPicPr>
          <p:cNvPr id="8" name="Picture 2" descr="https://cdn.arstechnica.net/wp-content/uploads/2020/08/001-execution-units-1440x8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t="21020" r="20954" b="11950"/>
          <a:stretch/>
        </p:blipFill>
        <p:spPr bwMode="auto">
          <a:xfrm>
            <a:off x="125128" y="1268413"/>
            <a:ext cx="6294927" cy="4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2113" y="1952625"/>
            <a:ext cx="5820560" cy="287925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3238" y="6108130"/>
            <a:ext cx="7796558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11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 execute 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SIMD4 x 2 (MAD) = 16 SP FP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operations/cycle.</a:t>
            </a:r>
          </a:p>
          <a:p>
            <a:pPr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An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baseline="30000" dirty="0" err="1">
                <a:solidFill>
                  <a:srgbClr val="000000"/>
                </a:solidFill>
              </a:rPr>
              <a:t>e</a:t>
            </a:r>
            <a:r>
              <a:rPr lang="en-US" sz="1600" baseline="300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EU</a:t>
            </a:r>
            <a:r>
              <a:rPr lang="en-US" sz="1600" dirty="0">
                <a:solidFill>
                  <a:srgbClr val="000000"/>
                </a:solidFill>
              </a:rPr>
              <a:t> can execute 2 FP x SIMD8  = 16 FP operations/clock </a:t>
            </a:r>
            <a:r>
              <a:rPr lang="en-US" sz="1600" dirty="0" smtClean="0">
                <a:solidFill>
                  <a:srgbClr val="000000"/>
                </a:solidFill>
              </a:rPr>
              <a:t>cycle.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875" y="481267"/>
            <a:ext cx="770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EUs: Contrasting the structures of gen. 11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268413"/>
            <a:ext cx="9144000" cy="4610501"/>
            <a:chOff x="0" y="1268413"/>
            <a:chExt cx="9144000" cy="4610501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1268413"/>
              <a:ext cx="9144000" cy="4610501"/>
              <a:chOff x="0" y="979655"/>
              <a:chExt cx="9144000" cy="461050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11" b="8301"/>
              <a:stretch/>
            </p:blipFill>
            <p:spPr>
              <a:xfrm>
                <a:off x="0" y="979655"/>
                <a:ext cx="9144000" cy="4610501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>
                <a:off x="659296" y="3965713"/>
                <a:ext cx="1643827" cy="6207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5795493" y="3187522"/>
                <a:ext cx="1629178" cy="1378039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ysDash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8" r="30842" b="64574"/>
            <a:stretch/>
          </p:blipFill>
          <p:spPr>
            <a:xfrm>
              <a:off x="0" y="1318661"/>
              <a:ext cx="6323798" cy="76039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012707" y="4966637"/>
            <a:ext cx="641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+mj-lt"/>
              </a:rPr>
              <a:t>(EM)</a:t>
            </a:r>
          </a:p>
        </p:txBody>
      </p:sp>
    </p:spTree>
    <p:extLst>
      <p:ext uri="{BB962C8B-B14F-4D97-AF65-F5344CB8AC3E}">
        <p14:creationId xmlns:p14="http://schemas.microsoft.com/office/powerpoint/2010/main" val="5845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50069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Introduction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8" b="6830"/>
          <a:stretch/>
        </p:blipFill>
        <p:spPr>
          <a:xfrm>
            <a:off x="0" y="1347536"/>
            <a:ext cx="9144000" cy="3753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90893"/>
            <a:ext cx="919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Efficiency improvements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LP graphics vs. the gen.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 graphics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94923" y="2223436"/>
            <a:ext cx="0" cy="265657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599848" y="4148488"/>
            <a:ext cx="5447899" cy="1925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939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Iris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Xe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graphics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5" y="1655541"/>
            <a:ext cx="8443497" cy="4749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7"/>
            <a:ext cx="8820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performance improvements of Tiger Lake vs. previous gen.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Intel’s own measurements (without providing details)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41145" y="3426594"/>
            <a:ext cx="2194560" cy="160741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50068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3.3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4.0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4.0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462014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505" y="914400"/>
            <a:ext cx="866839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of the main improvement of Tiger Lake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by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doubles the data transfer speed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attached I/O devices, e.g. with SSDs.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252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7942" y="1218550"/>
          <a:ext cx="8941464" cy="3203630"/>
        </p:xfrm>
        <a:graphic>
          <a:graphicData uri="http://schemas.openxmlformats.org/drawingml/2006/table">
            <a:tbl>
              <a:tblPr/>
              <a:tblGrid>
                <a:gridCol w="993496">
                  <a:extLst>
                    <a:ext uri="{9D8B030D-6E8A-4147-A177-3AD203B41FA5}">
                      <a16:colId xmlns:a16="http://schemas.microsoft.com/office/drawing/2014/main" val="2587379175"/>
                    </a:ext>
                  </a:extLst>
                </a:gridCol>
                <a:gridCol w="664300">
                  <a:extLst>
                    <a:ext uri="{9D8B030D-6E8A-4147-A177-3AD203B41FA5}">
                      <a16:colId xmlns:a16="http://schemas.microsoft.com/office/drawing/2014/main" val="103625700"/>
                    </a:ext>
                  </a:extLst>
                </a:gridCol>
                <a:gridCol w="1082565">
                  <a:extLst>
                    <a:ext uri="{9D8B030D-6E8A-4147-A177-3AD203B41FA5}">
                      <a16:colId xmlns:a16="http://schemas.microsoft.com/office/drawing/2014/main" val="2617308788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2183301501"/>
                    </a:ext>
                  </a:extLst>
                </a:gridCol>
                <a:gridCol w="1040525">
                  <a:extLst>
                    <a:ext uri="{9D8B030D-6E8A-4147-A177-3AD203B41FA5}">
                      <a16:colId xmlns:a16="http://schemas.microsoft.com/office/drawing/2014/main" val="228300100"/>
                    </a:ext>
                  </a:extLst>
                </a:gridCol>
                <a:gridCol w="966951">
                  <a:extLst>
                    <a:ext uri="{9D8B030D-6E8A-4147-A177-3AD203B41FA5}">
                      <a16:colId xmlns:a16="http://schemas.microsoft.com/office/drawing/2014/main" val="3094545641"/>
                    </a:ext>
                  </a:extLst>
                </a:gridCol>
                <a:gridCol w="1093076">
                  <a:extLst>
                    <a:ext uri="{9D8B030D-6E8A-4147-A177-3AD203B41FA5}">
                      <a16:colId xmlns:a16="http://schemas.microsoft.com/office/drawing/2014/main" val="837403933"/>
                    </a:ext>
                  </a:extLst>
                </a:gridCol>
                <a:gridCol w="1161124">
                  <a:extLst>
                    <a:ext uri="{9D8B030D-6E8A-4147-A177-3AD203B41FA5}">
                      <a16:colId xmlns:a16="http://schemas.microsoft.com/office/drawing/2014/main" val="3796516069"/>
                    </a:ext>
                  </a:extLst>
                </a:gridCol>
                <a:gridCol w="993496">
                  <a:extLst>
                    <a:ext uri="{9D8B030D-6E8A-4147-A177-3AD203B41FA5}">
                      <a16:colId xmlns:a16="http://schemas.microsoft.com/office/drawing/2014/main" val="1566365398"/>
                    </a:ext>
                  </a:extLst>
                </a:gridCol>
              </a:tblGrid>
              <a:tr h="2651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PCI Express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version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Intro-</a:t>
                      </a:r>
                    </a:p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duced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Line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code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rate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each direction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Throughput </a:t>
                      </a:r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each direction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70539"/>
                  </a:ext>
                </a:extLst>
              </a:tr>
              <a:tr h="744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×2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×4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×8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×16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889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2003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0.50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9200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2.0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2007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94502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3.0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2010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984.6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1.97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15.8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185683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4.0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2017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1969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31.5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49311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5.0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32.0 GT/s</a:t>
                      </a:r>
                      <a:r>
                        <a:rPr lang="en-US" sz="1300" baseline="30000" dirty="0"/>
                        <a:t>[</a:t>
                      </a:r>
                      <a:endParaRPr lang="en-US" sz="1300" dirty="0"/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3938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31.51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63.0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3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950" y="525516"/>
            <a:ext cx="609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Evolution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56135" y="3573463"/>
            <a:ext cx="8693271" cy="3440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-5400000">
            <a:off x="616744" y="4894218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-5400000">
            <a:off x="579438" y="3780913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lanes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rot="16200000" flipV="1">
            <a:off x="-48418" y="4935491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-5400000" flipH="1" flipV="1">
            <a:off x="-11112" y="3675810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636588" y="30884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 rot="-5400000">
            <a:off x="647700" y="561732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-5400000">
            <a:off x="-983456" y="4225879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available PCIe lanes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 rot="-5400000">
            <a:off x="600077" y="2646125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1.0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25463" y="4372722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5400000">
            <a:off x="627063" y="43393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331913" y="2499472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331913" y="4578994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301750" y="6672623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331913" y="3407579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248682" y="2499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9036050" y="250106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7088188" y="2493622"/>
            <a:ext cx="17462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6227761" y="1412873"/>
            <a:ext cx="871972" cy="22299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V="1">
            <a:off x="2484438" y="1412874"/>
            <a:ext cx="935037" cy="22299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 flipV="1">
            <a:off x="7092949" y="1412872"/>
            <a:ext cx="1008062" cy="22299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424942" y="1159345"/>
            <a:ext cx="19236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processor lines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8029575" y="16088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6189663" y="161206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854315" y="1826372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NB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3541177" y="1826372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5721920" y="1826372"/>
            <a:ext cx="1162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NB</a:t>
            </a: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4381500" y="16104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5185053" y="2499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1341063" y="250413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7277594" y="1821117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463365" y="16052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3418638" y="1412874"/>
            <a:ext cx="1008900" cy="2229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349047" y="5668889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 rot="-5400000">
            <a:off x="628953" y="5990294"/>
            <a:ext cx="735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4.0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</p:txBody>
      </p: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6183892" y="1154090"/>
            <a:ext cx="18995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processor lines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250301" y="2931382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59797" y="2682676"/>
            <a:ext cx="16946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Quad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965/Series 3 NB</a:t>
            </a:r>
          </a:p>
        </p:txBody>
      </p:sp>
      <p:sp>
        <p:nvSpPr>
          <p:cNvPr id="59" name="Down Arrow 58"/>
          <p:cNvSpPr/>
          <p:nvPr/>
        </p:nvSpPr>
        <p:spPr bwMode="auto">
          <a:xfrm>
            <a:off x="6144372" y="2926128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Down Arrow 59"/>
          <p:cNvSpPr/>
          <p:nvPr/>
        </p:nvSpPr>
        <p:spPr bwMode="auto">
          <a:xfrm>
            <a:off x="4299811" y="4011403"/>
            <a:ext cx="108000" cy="23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7983676" y="4082266"/>
            <a:ext cx="108000" cy="2261384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2" name="Down Arrow 61"/>
          <p:cNvSpPr/>
          <p:nvPr/>
        </p:nvSpPr>
        <p:spPr bwMode="auto">
          <a:xfrm rot="16200000">
            <a:off x="3072591" y="3780235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Down Arrow 62"/>
          <p:cNvSpPr/>
          <p:nvPr/>
        </p:nvSpPr>
        <p:spPr bwMode="auto">
          <a:xfrm rot="16200000">
            <a:off x="7050743" y="3785490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83211" y="3444526"/>
            <a:ext cx="16369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(2007)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Quad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Series 4 NB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1296" y="3975424"/>
            <a:ext cx="15905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G. Nehalem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(Bloomfield)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X58 NB</a:t>
            </a:r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3371404" y="3703571"/>
            <a:ext cx="166904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G. Nehalem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(Lynnfield) (2009)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Sandy Bridge (2011)</a:t>
            </a:r>
          </a:p>
        </p:txBody>
      </p:sp>
      <p:sp>
        <p:nvSpPr>
          <p:cNvPr id="67" name="Text Box 14"/>
          <p:cNvSpPr txBox="1">
            <a:spLocks noChangeArrowheads="1"/>
          </p:cNvSpPr>
          <p:nvPr/>
        </p:nvSpPr>
        <p:spPr bwMode="auto">
          <a:xfrm>
            <a:off x="3617592" y="4700824"/>
            <a:ext cx="14526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Ivy Bridge (2012)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Haswell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(2013)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Skylake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(2015)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further lines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212456" y="2825659"/>
            <a:ext cx="1872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K8 with 6xx NB (2005)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02629" y="3745614"/>
            <a:ext cx="19062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K10 with 7xx NB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Fam. 11h (Griffin)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with 7xxM NB (2011)</a:t>
            </a:r>
          </a:p>
        </p:txBody>
      </p:sp>
      <p:sp>
        <p:nvSpPr>
          <p:cNvPr id="70" name="Rectangle 37"/>
          <p:cNvSpPr>
            <a:spLocks noChangeArrowheads="1"/>
          </p:cNvSpPr>
          <p:nvPr/>
        </p:nvSpPr>
        <p:spPr bwMode="auto">
          <a:xfrm>
            <a:off x="7092881" y="3509136"/>
            <a:ext cx="1951175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Bobcat (2011)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Fam. 12h (Llano)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Piledriver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Jaguar (2013)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Puma (2014)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118610" y="4729657"/>
            <a:ext cx="1931939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Steamroller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Excavator 2015/2016)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Zen-based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laines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Zen+-based (2018)</a:t>
            </a:r>
          </a:p>
        </p:txBody>
      </p:sp>
      <p:sp>
        <p:nvSpPr>
          <p:cNvPr id="72" name="TextBox 71"/>
          <p:cNvSpPr txBox="1"/>
          <p:nvPr/>
        </p:nvSpPr>
        <p:spPr>
          <a:xfrm flipH="1">
            <a:off x="7103407" y="6036791"/>
            <a:ext cx="2029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 2-based lines (2019)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7950" y="525519"/>
            <a:ext cx="876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attaching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lanes in Intel’s and AMD’s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3482694" y="6035187"/>
            <a:ext cx="1541693" cy="26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Tiger Lake  (2020)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444494" y="6006162"/>
            <a:ext cx="1512515" cy="2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33038" y="1950068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3.4 Thunderbolt 4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481267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3.4 Thunderbolt 4 (TB 4)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25" y="866274"/>
            <a:ext cx="922137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Thunderbolt</a:t>
            </a:r>
            <a:r>
              <a:rPr lang="en-US" sz="1600" dirty="0" smtClean="0">
                <a:latin typeface="+mj-lt"/>
              </a:rPr>
              <a:t> is a hardware interface standard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developed by Intel in cooperation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with Apple.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fact,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TB standard </a:t>
            </a:r>
            <a:r>
              <a:rPr lang="en-US" sz="1600" dirty="0" smtClean="0">
                <a:latin typeface="+mj-lt"/>
              </a:rPr>
              <a:t>specifies a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fast serial bus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 that is competing against USB 4.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Intel owns the IP (Intellectual Property), but Apple may use TB without restrictions.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To encourage wide adoption Intel made the TB standard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royalty free in 2017.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Nevertheless,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using the logo needs previous certification </a:t>
            </a:r>
            <a:r>
              <a:rPr lang="en-US" sz="1600" dirty="0" smtClean="0">
                <a:latin typeface="+mj-lt"/>
              </a:rPr>
              <a:t>by Intel.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357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1991125"/>
            <a:ext cx="3697605" cy="7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5" y="856648"/>
            <a:ext cx="918963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TB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appeared first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Apple’s MacBook Pro laptop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2011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TB 3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made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debut in 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Ice Lake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(in 2019) whereas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TB 4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in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Tiger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Lake 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line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09/2020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Both TB 3 and TB 4 make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use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USB-C connectors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sockets, unlike previous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TB versions (that used the Mini DisplayPort).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Nevertheless, there is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big difference in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TB 3 and TB 4.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TB 3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has the same physical interface as USB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3 but it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needs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dedicated controller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since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TB 3 does not operate via USB 3 circuitry.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In contrast, </a:t>
            </a:r>
            <a:r>
              <a:rPr lang="en-US" dirty="0">
                <a:solidFill>
                  <a:srgbClr val="FF0000"/>
                </a:solidFill>
              </a:rPr>
              <a:t>TB 4 is a superset of TB 3, USB </a:t>
            </a:r>
            <a:r>
              <a:rPr lang="en-US" dirty="0" smtClean="0">
                <a:solidFill>
                  <a:srgbClr val="FF0000"/>
                </a:solidFill>
              </a:rPr>
              <a:t>3x and </a:t>
            </a:r>
            <a:r>
              <a:rPr lang="en-US" dirty="0">
                <a:solidFill>
                  <a:srgbClr val="FF0000"/>
                </a:solidFill>
              </a:rPr>
              <a:t>USB 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meaning that any TB 4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Type-C </a:t>
            </a:r>
            <a:r>
              <a:rPr lang="en-US" dirty="0" smtClean="0">
                <a:solidFill>
                  <a:srgbClr val="000000"/>
                </a:solidFill>
              </a:rPr>
              <a:t>socket </a:t>
            </a:r>
            <a:r>
              <a:rPr lang="en-US" dirty="0">
                <a:solidFill>
                  <a:srgbClr val="000000"/>
                </a:solidFill>
              </a:rPr>
              <a:t>is able to accept </a:t>
            </a:r>
            <a:r>
              <a:rPr lang="en-US" dirty="0" smtClean="0">
                <a:solidFill>
                  <a:srgbClr val="000000"/>
                </a:solidFill>
              </a:rPr>
              <a:t> also TB </a:t>
            </a:r>
            <a:r>
              <a:rPr lang="en-US" dirty="0">
                <a:solidFill>
                  <a:srgbClr val="000000"/>
                </a:solidFill>
              </a:rPr>
              <a:t>3, USB </a:t>
            </a:r>
            <a:r>
              <a:rPr lang="en-US" dirty="0" smtClean="0">
                <a:solidFill>
                  <a:srgbClr val="000000"/>
                </a:solidFill>
              </a:rPr>
              <a:t>3x </a:t>
            </a:r>
            <a:r>
              <a:rPr lang="en-US" dirty="0">
                <a:solidFill>
                  <a:srgbClr val="000000"/>
                </a:solidFill>
              </a:rPr>
              <a:t>and USB </a:t>
            </a:r>
            <a:r>
              <a:rPr lang="en-US" dirty="0" smtClean="0">
                <a:solidFill>
                  <a:srgbClr val="000000"/>
                </a:solidFill>
              </a:rPr>
              <a:t>4 connectors.</a:t>
            </a:r>
            <a:endParaRPr lang="en-US" dirty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</a:pP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50" y="500516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Thunderbolt 4 (TB 4) [346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]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75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pic>
        <p:nvPicPr>
          <p:cNvPr id="3" name="Thunderbolt™ 4 Preview – The Truly Universal Cable Connectivity 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17" y="1249328"/>
            <a:ext cx="8981156" cy="505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6"/>
            <a:ext cx="639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introduction of Thunderbolt 4 (07/2020) [352]</a:t>
            </a:r>
          </a:p>
        </p:txBody>
      </p:sp>
    </p:spTree>
    <p:extLst>
      <p:ext uri="{BB962C8B-B14F-4D97-AF65-F5344CB8AC3E}">
        <p14:creationId xmlns:p14="http://schemas.microsoft.com/office/powerpoint/2010/main" val="3702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dirty="0"/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29014" y="1483108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of the ISA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microarchitecture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500978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4868" y="2187212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microarchitecture</a:t>
            </a: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Thunderbolt 3,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WiFi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7255" y="1967672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AVX 512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5" y="1878534"/>
            <a:ext cx="5247058" cy="1692000"/>
            <a:chOff x="206515" y="1878536"/>
            <a:chExt cx="5247058" cy="1373402"/>
          </a:xfrm>
        </p:grpSpPr>
        <p:sp>
          <p:nvSpPr>
            <p:cNvPr id="27" name="Text Box 58"/>
            <p:cNvSpPr txBox="1">
              <a:spLocks noChangeArrowheads="1"/>
            </p:cNvSpPr>
            <p:nvPr/>
          </p:nvSpPr>
          <p:spPr bwMode="auto">
            <a:xfrm>
              <a:off x="4493772" y="1952395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05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4403285" y="2283353"/>
              <a:ext cx="1050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07/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206515" y="1878536"/>
              <a:ext cx="4087345" cy="13734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0" name="AutoShape 32"/>
            <p:cNvSpPr>
              <a:spLocks noChangeArrowheads="1"/>
            </p:cNvSpPr>
            <p:nvPr/>
          </p:nvSpPr>
          <p:spPr bwMode="auto">
            <a:xfrm>
              <a:off x="265592" y="1887407"/>
              <a:ext cx="3657600" cy="1315407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3558735" y="1883250"/>
              <a:ext cx="774700" cy="13566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3754752" y="2428537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10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3" name="Text Box 38"/>
            <p:cNvSpPr txBox="1">
              <a:spLocks noChangeArrowheads="1"/>
            </p:cNvSpPr>
            <p:nvPr/>
          </p:nvSpPr>
          <p:spPr bwMode="auto">
            <a:xfrm rot="16200000">
              <a:off x="15896" y="2287977"/>
              <a:ext cx="86810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34" name="Rectangle 35"/>
            <p:cNvSpPr>
              <a:spLocks noChangeArrowheads="1"/>
            </p:cNvSpPr>
            <p:nvPr/>
          </p:nvSpPr>
          <p:spPr bwMode="auto">
            <a:xfrm>
              <a:off x="629797" y="1897499"/>
              <a:ext cx="3240088" cy="135180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627370" y="1920621"/>
              <a:ext cx="3121025" cy="261610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Cannon Lake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635308" y="2232548"/>
              <a:ext cx="3108960" cy="276999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Ice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632485" y="2911325"/>
              <a:ext cx="3108960" cy="276999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Alder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633978" y="2576764"/>
              <a:ext cx="3108960" cy="276999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Tiger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 Box 58"/>
            <p:cNvSpPr txBox="1">
              <a:spLocks noChangeArrowheads="1"/>
            </p:cNvSpPr>
            <p:nvPr/>
          </p:nvSpPr>
          <p:spPr bwMode="auto">
            <a:xfrm>
              <a:off x="4394792" y="2600336"/>
              <a:ext cx="1050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4468685" y="2931491"/>
              <a:ext cx="9685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??/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6170" y="2551244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11G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19781" y="2905773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12G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21850" y="2209701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22603" y="1894666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1177" y="2574755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New microarchitecture,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dual ring bus, </a:t>
            </a:r>
            <a:r>
              <a:rPr lang="en-US" altLang="en-US" sz="1200" b="1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X</a:t>
            </a:r>
            <a:r>
              <a:rPr lang="en-US" altLang="en-US" sz="1200" b="1" baseline="30000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e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GPU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Thunderbolt 4, USB 4, </a:t>
            </a:r>
            <a:r>
              <a:rPr lang="en-US" altLang="en-US" sz="1200" b="1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PCIe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4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45238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 Introduction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260" y="837399"/>
            <a:ext cx="652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Intel’s 10 nm processor lines and their key features -1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2796" y="3191553"/>
            <a:ext cx="2215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Big-little core structure</a:t>
            </a:r>
          </a:p>
        </p:txBody>
      </p:sp>
      <p:sp>
        <p:nvSpPr>
          <p:cNvPr id="45" name="Left Brace 44"/>
          <p:cNvSpPr/>
          <p:nvPr/>
        </p:nvSpPr>
        <p:spPr bwMode="auto">
          <a:xfrm>
            <a:off x="5852305" y="2661905"/>
            <a:ext cx="94779" cy="468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pic>
        <p:nvPicPr>
          <p:cNvPr id="6146" name="Picture 2" descr="https://images.anandtech.com/doci/15902/Intel%20Thunderbolt%204%20Announcement%20Press%20Deck_070720-page-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5277" r="3060" b="9866"/>
          <a:stretch/>
        </p:blipFill>
        <p:spPr bwMode="auto">
          <a:xfrm>
            <a:off x="91441" y="1155035"/>
            <a:ext cx="8920976" cy="45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430" y="487680"/>
            <a:ext cx="492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Replacing USB ports by TB 4 ports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9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8194" name="Picture 2" descr="https://images.anandtech.com/doci/15902/Intel%20Thunderbolt%204%20Announcement%20Press%20Deck_070720-page-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4264" r="7615" b="7135"/>
          <a:stretch/>
        </p:blipFill>
        <p:spPr bwMode="auto">
          <a:xfrm>
            <a:off x="85522" y="1109811"/>
            <a:ext cx="8916238" cy="49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430" y="487680"/>
            <a:ext cx="518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Replacing USB cables by TB 4 cables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68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5700" y="490562"/>
            <a:ext cx="784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Data transfer rates supported by Thunderbolt and USB standards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(based on </a:t>
            </a:r>
            <a:r>
              <a:rPr lang="en-US" dirty="0" smtClean="0">
                <a:latin typeface="+mj-lt"/>
              </a:rPr>
              <a:t>[311])</a:t>
            </a:r>
            <a:endParaRPr lang="en-US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41730" y="1547714"/>
            <a:ext cx="4860540" cy="4230911"/>
            <a:chOff x="2141730" y="1355209"/>
            <a:chExt cx="4860540" cy="4230911"/>
          </a:xfrm>
        </p:grpSpPr>
        <p:grpSp>
          <p:nvGrpSpPr>
            <p:cNvPr id="8" name="Group 7"/>
            <p:cNvGrpSpPr/>
            <p:nvPr/>
          </p:nvGrpSpPr>
          <p:grpSpPr>
            <a:xfrm>
              <a:off x="2141730" y="1355209"/>
              <a:ext cx="4860540" cy="4230911"/>
              <a:chOff x="1566290" y="819150"/>
              <a:chExt cx="6561105" cy="553561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60582" t="29437" r="3541" b="16750"/>
              <a:stretch/>
            </p:blipFill>
            <p:spPr>
              <a:xfrm>
                <a:off x="1566290" y="819150"/>
                <a:ext cx="6561105" cy="553561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66403" t="35557" r="27360" b="45341"/>
              <a:stretch/>
            </p:blipFill>
            <p:spPr>
              <a:xfrm>
                <a:off x="1570035" y="1583795"/>
                <a:ext cx="690580" cy="468052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63288" t="61806" r="34250" b="17194"/>
              <a:stretch/>
            </p:blipFill>
            <p:spPr>
              <a:xfrm>
                <a:off x="1601669" y="3789040"/>
                <a:ext cx="658945" cy="256572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6403" t="35557" r="27360" b="45341"/>
            <a:stretch/>
          </p:blipFill>
          <p:spPr>
            <a:xfrm>
              <a:off x="2167939" y="1444319"/>
              <a:ext cx="1788044" cy="23191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77442" y="1443791"/>
              <a:ext cx="16850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Thunderbolt 4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Thunderbolt 3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            USB 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22341" y="3338362"/>
              <a:ext cx="128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</a:rPr>
                <a:t>Thunderbolt 2             &amp;USB3.2  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295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12546"/>
              </p:ext>
            </p:extLst>
          </p:nvPr>
        </p:nvGraphicFramePr>
        <p:xfrm>
          <a:off x="107950" y="1293315"/>
          <a:ext cx="8949423" cy="5398917"/>
        </p:xfrm>
        <a:graphic>
          <a:graphicData uri="http://schemas.openxmlformats.org/drawingml/2006/table">
            <a:tbl>
              <a:tblPr/>
              <a:tblGrid>
                <a:gridCol w="2808505">
                  <a:extLst>
                    <a:ext uri="{9D8B030D-6E8A-4147-A177-3AD203B41FA5}">
                      <a16:colId xmlns:a16="http://schemas.microsoft.com/office/drawing/2014/main" val="2597635291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472320244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1632206991"/>
                    </a:ext>
                  </a:extLst>
                </a:gridCol>
                <a:gridCol w="1838483">
                  <a:extLst>
                    <a:ext uri="{9D8B030D-6E8A-4147-A177-3AD203B41FA5}">
                      <a16:colId xmlns:a16="http://schemas.microsoft.com/office/drawing/2014/main" val="928555818"/>
                    </a:ext>
                  </a:extLst>
                </a:gridCol>
                <a:gridCol w="1462983">
                  <a:extLst>
                    <a:ext uri="{9D8B030D-6E8A-4147-A177-3AD203B41FA5}">
                      <a16:colId xmlns:a16="http://schemas.microsoft.com/office/drawing/2014/main" val="915751417"/>
                    </a:ext>
                  </a:extLst>
                </a:gridCol>
              </a:tblGrid>
              <a:tr h="277440">
                <a:tc>
                  <a:txBody>
                    <a:bodyPr/>
                    <a:lstStyle/>
                    <a:p>
                      <a:pPr algn="l" latinLnBrk="1"/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Thunderbolt 4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Thunderbolt 3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USB4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USB 3/DP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292184"/>
                  </a:ext>
                </a:extLst>
              </a:tr>
              <a:tr h="220493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1 universal port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95803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40Gb/s cables up to 2 meters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6556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Accessories with up to 4 </a:t>
                      </a:r>
                      <a:endParaRPr lang="en-US" sz="1300" b="1" dirty="0" smtClean="0">
                        <a:effectLst/>
                        <a:latin typeface="+mn-lt"/>
                      </a:endParaRP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TB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ports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846475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speed requirement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40GB/s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40GB/s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20GB/s</a:t>
                      </a:r>
                      <a:br>
                        <a:rPr lang="en-US" sz="1300" b="0">
                          <a:effectLst/>
                          <a:latin typeface="+mn-lt"/>
                        </a:rPr>
                      </a:br>
                      <a:r>
                        <a:rPr lang="en-US" sz="1300" b="0">
                          <a:effectLst/>
                          <a:latin typeface="+mn-lt"/>
                        </a:rPr>
                        <a:t>(40GB/s is optional)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484878"/>
                  </a:ext>
                </a:extLst>
              </a:tr>
              <a:tr h="62660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video requirement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2 x 4K displays</a:t>
                      </a:r>
                      <a:br>
                        <a:rPr lang="en-US" sz="1300" b="0" dirty="0">
                          <a:effectLst/>
                          <a:latin typeface="+mn-lt"/>
                        </a:rPr>
                      </a:br>
                      <a:r>
                        <a:rPr lang="en-US" sz="1300" b="0" dirty="0">
                          <a:effectLst/>
                          <a:latin typeface="+mn-lt"/>
                        </a:rPr>
                        <a:t>or</a:t>
                      </a:r>
                      <a:br>
                        <a:rPr lang="en-US" sz="1300" b="0" dirty="0">
                          <a:effectLst/>
                          <a:latin typeface="+mn-lt"/>
                        </a:rPr>
                      </a:br>
                      <a:r>
                        <a:rPr lang="en-US" sz="1300" b="0" dirty="0">
                          <a:effectLst/>
                          <a:latin typeface="+mn-lt"/>
                        </a:rPr>
                        <a:t>1 x 8K display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 x 4K display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1 </a:t>
                      </a:r>
                      <a:r>
                        <a:rPr lang="en-US" sz="1300" b="0" dirty="0" smtClean="0">
                          <a:effectLst/>
                          <a:latin typeface="+mn-lt"/>
                        </a:rPr>
                        <a:t>display</a:t>
                      </a:r>
                    </a:p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(no min </a:t>
                      </a:r>
                      <a:r>
                        <a:rPr lang="en-US" sz="1300" b="0" dirty="0" smtClean="0">
                          <a:effectLst/>
                          <a:latin typeface="+mn-lt"/>
                        </a:rPr>
                        <a:t>resolution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1 display </a:t>
                      </a:r>
                      <a:endParaRPr lang="en-US" sz="1300" b="0" dirty="0" smtClean="0">
                        <a:effectLst/>
                        <a:latin typeface="+mn-lt"/>
                      </a:endParaRPr>
                    </a:p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no min resolution)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1121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Mini PC data requirements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PCIe 32GB/s</a:t>
                      </a:r>
                      <a:br>
                        <a:rPr lang="en-US" sz="1300" b="0">
                          <a:effectLst/>
                          <a:latin typeface="+mn-lt"/>
                        </a:rPr>
                      </a:br>
                      <a:r>
                        <a:rPr lang="en-US" sz="1300" b="0">
                          <a:effectLst/>
                          <a:latin typeface="+mn-lt"/>
                        </a:rPr>
                        <a:t>USB 3.2 10GB/s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PCIe 16GB/s</a:t>
                      </a:r>
                      <a:br>
                        <a:rPr lang="en-US" sz="1300" b="0">
                          <a:effectLst/>
                          <a:latin typeface="+mn-lt"/>
                        </a:rPr>
                      </a:br>
                      <a:r>
                        <a:rPr lang="en-US" sz="1300" b="0">
                          <a:effectLst/>
                          <a:latin typeface="+mn-lt"/>
                        </a:rPr>
                        <a:t>USB 3.2 10GB/s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USB 3.2 10GB/s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USB 3.2 5GB/s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27054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PC charging port required</a:t>
                      </a:r>
                      <a:endParaRPr lang="en-US" sz="13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At least one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70341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PC wake from sleep w/TB dock connected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Required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70154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port power </a:t>
                      </a:r>
                      <a:r>
                        <a:rPr lang="en-US" sz="1300" b="1" dirty="0" smtClean="0">
                          <a:effectLst/>
                          <a:latin typeface="+mn-lt"/>
                        </a:rPr>
                        <a:t>for</a:t>
                      </a: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accessories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7.5W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4.5W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238028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Thunderbolt networking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983767"/>
                  </a:ext>
                </a:extLst>
              </a:tr>
              <a:tr h="498757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Mandatory certification for PCs and accessories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60918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Intel VT-d based </a:t>
                      </a:r>
                      <a:r>
                        <a:rPr lang="en-US" sz="1300" b="1" dirty="0" smtClean="0">
                          <a:effectLst/>
                          <a:latin typeface="+mn-lt"/>
                        </a:rPr>
                        <a:t>DMA</a:t>
                      </a: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protection required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88040"/>
                  </a:ext>
                </a:extLst>
              </a:tr>
              <a:tr h="220493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USB4 specification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Compliant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Compatible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Compliant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Compatible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5359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950" y="481263"/>
            <a:ext cx="807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Main features of the Thunderbolt 3/4 and USB 3/4 standards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347</a:t>
            </a:r>
            <a:r>
              <a:rPr lang="en-US" dirty="0" smtClean="0">
                <a:latin typeface="+mj-lt"/>
              </a:rPr>
              <a:t>]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897204" y="1293315"/>
            <a:ext cx="1530417" cy="53989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25" t="20666" r="17375" b="38667"/>
          <a:stretch/>
        </p:blipFill>
        <p:spPr>
          <a:xfrm>
            <a:off x="86630" y="1065103"/>
            <a:ext cx="8829794" cy="294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4"/>
            <a:ext cx="374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TB 4 branding and logos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052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875" y="501586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Main requirements for certification of the TB 4 logo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881246"/>
            <a:ext cx="821878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For using the TB logo on their devices vendors need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certification </a:t>
            </a:r>
            <a:r>
              <a:rPr lang="en-US" sz="1600" dirty="0" smtClean="0">
                <a:latin typeface="+mj-lt"/>
              </a:rPr>
              <a:t>by Intel.</a:t>
            </a:r>
          </a:p>
          <a:p>
            <a:r>
              <a:rPr lang="en-US" sz="1600" dirty="0" smtClean="0">
                <a:latin typeface="+mj-lt"/>
              </a:rPr>
              <a:t>A certification will be provided, if third parties approve the fulfillment of given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requirements, including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875" y="1769444"/>
            <a:ext cx="690285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Support for </a:t>
            </a:r>
            <a:r>
              <a:rPr lang="en-US" sz="1600" dirty="0" smtClean="0">
                <a:latin typeface="+mj-lt"/>
              </a:rPr>
              <a:t>TB 4 </a:t>
            </a:r>
            <a:r>
              <a:rPr lang="en-US" sz="1600" dirty="0">
                <a:latin typeface="+mj-lt"/>
              </a:rPr>
              <a:t>docks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four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TB 4 ports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PC Charging </a:t>
            </a:r>
            <a:r>
              <a:rPr lang="en-US" sz="1600" dirty="0">
                <a:latin typeface="+mj-lt"/>
              </a:rPr>
              <a:t>on at least one port (for laptops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up to 100 W</a:t>
            </a:r>
            <a:r>
              <a:rPr lang="en-US" sz="1600" dirty="0">
                <a:latin typeface="+mj-lt"/>
              </a:rPr>
              <a:t>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Wake from sleep by peripherals connected to a </a:t>
            </a:r>
            <a:r>
              <a:rPr lang="en-US" sz="1600" dirty="0" smtClean="0">
                <a:latin typeface="+mj-lt"/>
              </a:rPr>
              <a:t>TB 4 dock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411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pic>
        <p:nvPicPr>
          <p:cNvPr id="4098" name="Picture 2" descr="Intel Thunderbolt 4 Announcement Press Deck_070720-page-014.jpg (1500×84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14056" r="4276" b="11592"/>
          <a:stretch/>
        </p:blipFill>
        <p:spPr bwMode="auto">
          <a:xfrm>
            <a:off x="136826" y="943269"/>
            <a:ext cx="8861878" cy="40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481265"/>
            <a:ext cx="771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 accessories with possible Thunderbolt interfaces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346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786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24850"/>
            <a:ext cx="900460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Recently Thunderbolt 3 is </a:t>
            </a:r>
            <a:r>
              <a:rPr lang="en-US" sz="1600" dirty="0">
                <a:latin typeface="+mj-lt"/>
              </a:rPr>
              <a:t>common on </a:t>
            </a:r>
            <a:r>
              <a:rPr lang="en-US" sz="1600" dirty="0" smtClean="0">
                <a:latin typeface="+mj-lt"/>
              </a:rPr>
              <a:t>high-end </a:t>
            </a:r>
            <a:r>
              <a:rPr lang="en-US" sz="1600" dirty="0">
                <a:latin typeface="+mj-lt"/>
              </a:rPr>
              <a:t>Windows </a:t>
            </a:r>
            <a:r>
              <a:rPr lang="en-US" sz="1600" dirty="0" smtClean="0">
                <a:latin typeface="+mj-lt"/>
              </a:rPr>
              <a:t>laptops.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number of PCs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and peripherals shipped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Thunderbolt doubles annually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 05/2020 there were more </a:t>
            </a:r>
            <a:r>
              <a:rPr lang="en-US" sz="1600" dirty="0">
                <a:latin typeface="+mj-lt"/>
              </a:rPr>
              <a:t>than 400 </a:t>
            </a:r>
            <a:r>
              <a:rPr lang="en-US" sz="1600" dirty="0" smtClean="0">
                <a:latin typeface="+mj-lt"/>
              </a:rPr>
              <a:t>PC models </a:t>
            </a:r>
            <a:r>
              <a:rPr lang="en-US" sz="1600" dirty="0">
                <a:latin typeface="+mj-lt"/>
              </a:rPr>
              <a:t>on the market with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Thunderbolt 3 </a:t>
            </a:r>
            <a:r>
              <a:rPr lang="en-US" sz="1600" dirty="0">
                <a:latin typeface="+mj-lt"/>
              </a:rPr>
              <a:t>as well as 450 compatible </a:t>
            </a:r>
            <a:r>
              <a:rPr lang="en-US" sz="1600" dirty="0" smtClean="0">
                <a:latin typeface="+mj-lt"/>
              </a:rPr>
              <a:t>peripherals [</a:t>
            </a:r>
            <a:r>
              <a:rPr lang="hu-HU" sz="1600" dirty="0" smtClean="0">
                <a:latin typeface="+mj-lt"/>
              </a:rPr>
              <a:t>348</a:t>
            </a:r>
            <a:r>
              <a:rPr lang="en-US" sz="1600" dirty="0" smtClean="0">
                <a:latin typeface="+mj-lt"/>
              </a:rPr>
              <a:t>], with tens </a:t>
            </a:r>
            <a:r>
              <a:rPr lang="en-US" sz="1600" dirty="0">
                <a:latin typeface="+mj-lt"/>
              </a:rPr>
              <a:t>of </a:t>
            </a:r>
            <a:r>
              <a:rPr lang="en-US" sz="1600" dirty="0" smtClean="0">
                <a:latin typeface="+mj-lt"/>
              </a:rPr>
              <a:t>millions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sold</a:t>
            </a:r>
            <a:r>
              <a:rPr lang="en-US" sz="1600" dirty="0">
                <a:latin typeface="+mj-lt"/>
              </a:rPr>
              <a:t>. 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875" y="497538"/>
            <a:ext cx="567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Spreading of the Thunderbolt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technology </a:t>
            </a:r>
            <a:r>
              <a:rPr lang="en-US" dirty="0" smtClean="0">
                <a:latin typeface="+mj-lt"/>
              </a:rPr>
              <a:t>[312]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366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481267"/>
            <a:ext cx="497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Implementing TB controllers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257" y="851541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Before Ice Lake (2019) Intel implemented discrete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TB controllers,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seen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4704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1610073"/>
            <a:ext cx="8865985" cy="4107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90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of  a discrete Thunderbolt implementation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(actually in Apple’s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Macbook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Air (2011) </a:t>
            </a:r>
            <a:r>
              <a:rPr lang="en-US" dirty="0" smtClean="0">
                <a:latin typeface="+mj-lt"/>
              </a:rPr>
              <a:t>[313]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786" y="1979215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(1. gen. Thunderbolt controller)</a:t>
            </a:r>
            <a:endParaRPr lang="en-US" sz="1600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6535" y="2483895"/>
            <a:ext cx="585065" cy="63007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81912" y="1136592"/>
            <a:ext cx="2566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the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86681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065" y="195007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FIVR, Dynamic Tuning 2.0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(not discussed)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>
            <a:off x="5698300" y="2017008"/>
            <a:ext cx="94779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6753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chemeClr val="accent6"/>
                </a:solidFill>
                <a:latin typeface="+mj-lt"/>
              </a:rPr>
              <a:t>Intel’s 10 nm processor lines and their key </a:t>
            </a:r>
            <a:r>
              <a:rPr lang="en-US" sz="1800" dirty="0" smtClean="0">
                <a:solidFill>
                  <a:schemeClr val="accent6"/>
                </a:solidFill>
                <a:latin typeface="+mj-lt"/>
              </a:rPr>
              <a:t>features -2</a:t>
            </a:r>
            <a:endParaRPr lang="en-US" sz="1800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5052" y="1532020"/>
            <a:ext cx="5247058" cy="1692000"/>
            <a:chOff x="315052" y="1532020"/>
            <a:chExt cx="5247058" cy="1373402"/>
          </a:xfrm>
        </p:grpSpPr>
        <p:sp>
          <p:nvSpPr>
            <p:cNvPr id="24" name="Text Box 58"/>
            <p:cNvSpPr txBox="1">
              <a:spLocks noChangeArrowheads="1"/>
            </p:cNvSpPr>
            <p:nvPr/>
          </p:nvSpPr>
          <p:spPr bwMode="auto">
            <a:xfrm>
              <a:off x="4602309" y="1582442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05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Text Box 58"/>
            <p:cNvSpPr txBox="1">
              <a:spLocks noChangeArrowheads="1"/>
            </p:cNvSpPr>
            <p:nvPr/>
          </p:nvSpPr>
          <p:spPr bwMode="auto">
            <a:xfrm>
              <a:off x="4511822" y="1936837"/>
              <a:ext cx="1050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07/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315052" y="1532020"/>
              <a:ext cx="4087345" cy="13734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7" name="AutoShape 32"/>
            <p:cNvSpPr>
              <a:spLocks noChangeArrowheads="1"/>
            </p:cNvSpPr>
            <p:nvPr/>
          </p:nvSpPr>
          <p:spPr bwMode="auto">
            <a:xfrm>
              <a:off x="374129" y="1540891"/>
              <a:ext cx="3657600" cy="1315407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3667272" y="1536734"/>
              <a:ext cx="774700" cy="13566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3863289" y="2082021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10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0" name="Text Box 38"/>
            <p:cNvSpPr txBox="1">
              <a:spLocks noChangeArrowheads="1"/>
            </p:cNvSpPr>
            <p:nvPr/>
          </p:nvSpPr>
          <p:spPr bwMode="auto">
            <a:xfrm rot="16200000">
              <a:off x="124433" y="1941461"/>
              <a:ext cx="86810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738334" y="1550983"/>
              <a:ext cx="3240088" cy="135180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2" name="Text Box 36"/>
            <p:cNvSpPr txBox="1">
              <a:spLocks noChangeArrowheads="1"/>
            </p:cNvSpPr>
            <p:nvPr/>
          </p:nvSpPr>
          <p:spPr bwMode="auto">
            <a:xfrm>
              <a:off x="735907" y="1574105"/>
              <a:ext cx="3121025" cy="261610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Cannon Lake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743845" y="1886032"/>
              <a:ext cx="3108960" cy="276999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Ice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741022" y="2564809"/>
              <a:ext cx="3108960" cy="276999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Alder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742515" y="2230248"/>
              <a:ext cx="3108960" cy="276999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Tiger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Text Box 58"/>
            <p:cNvSpPr txBox="1">
              <a:spLocks noChangeArrowheads="1"/>
            </p:cNvSpPr>
            <p:nvPr/>
          </p:nvSpPr>
          <p:spPr bwMode="auto">
            <a:xfrm>
              <a:off x="4503329" y="2253820"/>
              <a:ext cx="1050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 Box 58"/>
            <p:cNvSpPr txBox="1">
              <a:spLocks noChangeArrowheads="1"/>
            </p:cNvSpPr>
            <p:nvPr/>
          </p:nvSpPr>
          <p:spPr bwMode="auto">
            <a:xfrm>
              <a:off x="4577222" y="2584975"/>
              <a:ext cx="9685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??/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94486" y="2204728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11G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98097" y="2559257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12G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0166" y="1863185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00919" y="154815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7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05" t="28867" r="11078" b="15011"/>
          <a:stretch/>
        </p:blipFill>
        <p:spPr>
          <a:xfrm>
            <a:off x="142875" y="1321682"/>
            <a:ext cx="9001125" cy="363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250" y="490891"/>
            <a:ext cx="8282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using external TB controllers to connect SATA discs to an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Apple Mac platform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349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5226517"/>
            <a:ext cx="31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RC: Light Ridge TB controller</a:t>
            </a:r>
          </a:p>
        </p:txBody>
      </p:sp>
    </p:spTree>
    <p:extLst>
      <p:ext uri="{BB962C8B-B14F-4D97-AF65-F5344CB8AC3E}">
        <p14:creationId xmlns:p14="http://schemas.microsoft.com/office/powerpoint/2010/main" val="6480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4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53725"/>
            <a:ext cx="9004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Ice Lake line</a:t>
            </a:r>
            <a:r>
              <a:rPr lang="en-US" sz="1600" dirty="0" smtClean="0">
                <a:latin typeface="+mj-lt"/>
              </a:rPr>
              <a:t> (2019) was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first one </a:t>
            </a:r>
            <a:r>
              <a:rPr lang="en-US" sz="1600" dirty="0" smtClean="0">
                <a:latin typeface="+mj-lt"/>
              </a:rPr>
              <a:t>that provided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fully integrated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Thunderbolt 3</a:t>
            </a:r>
            <a:r>
              <a:rPr lang="en-US" sz="1600" dirty="0" smtClean="0">
                <a:latin typeface="+mj-lt"/>
              </a:rPr>
              <a:t> implementation.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25" y="507163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  <a:latin typeface="Verdana"/>
              </a:rPr>
              <a:t>Implementing TB controllers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-2</a:t>
            </a:r>
            <a:endParaRPr lang="en-US" dirty="0">
              <a:latin typeface="+mj-lt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244428" y="1605858"/>
            <a:ext cx="90046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Intel’s subsequent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Tiger Lake line supported already the</a:t>
            </a:r>
            <a:r>
              <a:rPr lang="en-US" sz="1600" dirty="0" smtClean="0">
                <a:latin typeface="+mj-lt"/>
              </a:rPr>
              <a:t> TB 4 standard and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integrated the TB 4 controller onto the processor die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addition Intel provides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TB4 host controllers </a:t>
            </a:r>
            <a:r>
              <a:rPr lang="en-US" sz="1600" dirty="0" smtClean="0">
                <a:latin typeface="+mj-lt"/>
              </a:rPr>
              <a:t>for use in desktops, laptops etc.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for OEMs (called Maple Ridge JHL8540 and JHL 8340)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677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5006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3.5 USB 4.0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USB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4.0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490893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3.5 USB 4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350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623" y="869793"/>
            <a:ext cx="917438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USB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standards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developed by a non-profit organization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(called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USB-IF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 (USB-Implementer Forum)) established by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 major IT vendors including Apple,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202122"/>
                </a:solidFill>
                <a:latin typeface="Verdana"/>
              </a:rPr>
              <a:t>       Hewlett-Packard, Intel and Microsoft.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2122"/>
                </a:solidFill>
                <a:latin typeface="Verdana"/>
              </a:rPr>
              <a:t>USB standards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royalty free open standards</a:t>
            </a: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Design goal of USB 4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using a single USB-C interface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infrastructure (connector, </a:t>
            </a:r>
          </a:p>
          <a:p>
            <a:pPr lvl="0"/>
            <a:r>
              <a:rPr lang="en-US" sz="1600" dirty="0">
                <a:solidFill>
                  <a:srgbClr val="202122"/>
                </a:solidFill>
                <a:latin typeface="Verdana"/>
              </a:rPr>
              <a:t>      socket and cable type)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instead of the previous USB generations while retaining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compatibility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 existing USB and Thunderbolt products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USB 4 is based on Intel’s Thunderbolt 3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protocol and supports data transfers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up to 40 Gb/s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 smtClean="0">
              <a:solidFill>
                <a:srgbClr val="202122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02122"/>
                </a:solidFill>
                <a:latin typeface="+mj-lt"/>
              </a:rPr>
              <a:t>USB 4 was announced </a:t>
            </a:r>
            <a:r>
              <a:rPr lang="en-US" sz="1600" dirty="0" smtClean="0">
                <a:latin typeface="+mj-lt"/>
              </a:rPr>
              <a:t>in 03/2019,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ratified in 09/2019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first processor implementing USB 4 was Intel’s Tiger Lake (09/2020)</a:t>
            </a: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,</a:t>
            </a:r>
          </a:p>
          <a:p>
            <a:pPr lvl="0"/>
            <a:r>
              <a:rPr lang="en-US" sz="1600" dirty="0">
                <a:solidFill>
                  <a:srgbClr val="202122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      although TB4 support was not indicated on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the Figure stating </a:t>
            </a: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Tiger </a:t>
            </a:r>
            <a:r>
              <a:rPr lang="en-US" sz="1600" dirty="0">
                <a:solidFill>
                  <a:srgbClr val="202122"/>
                </a:solidFill>
                <a:latin typeface="Verdana"/>
              </a:rPr>
              <a:t>Lake’s </a:t>
            </a:r>
            <a:endParaRPr lang="en-US" sz="1600" dirty="0" smtClean="0">
              <a:solidFill>
                <a:srgbClr val="202122"/>
              </a:solidFill>
              <a:latin typeface="Verdana"/>
            </a:endParaRP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202122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202122"/>
                </a:solidFill>
                <a:latin typeface="Verdana"/>
              </a:rPr>
              <a:t>      enhancements.</a:t>
            </a:r>
            <a:endParaRPr lang="en-US" sz="1600" dirty="0">
              <a:solidFill>
                <a:srgbClr val="202122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6168055"/>
            <a:ext cx="284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USB: Universal Serial Bus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46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USB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481263"/>
            <a:ext cx="447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USB 4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351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755" y="866275"/>
            <a:ext cx="870385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USB 4 by itself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doesn’t provide any dedicated data transfer mechanism</a:t>
            </a:r>
            <a:r>
              <a:rPr lang="en-US" sz="1600" dirty="0" smtClean="0">
                <a:latin typeface="+mj-lt"/>
              </a:rPr>
              <a:t>, instead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it supports tunneling data according to a number of protocols</a:t>
            </a:r>
            <a:r>
              <a:rPr lang="en-US" sz="1600" dirty="0" smtClean="0">
                <a:latin typeface="+mj-lt"/>
              </a:rPr>
              <a:t>, like previous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USB 3,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Thunderbolt 3</a:t>
            </a:r>
            <a:r>
              <a:rPr lang="en-US" sz="1600" dirty="0" smtClean="0">
                <a:latin typeface="+mj-lt"/>
              </a:rPr>
              <a:t> 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DP (Display Port) 1.4a protocols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an illustration, the next Table shows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supported USB data transfer modes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related features. </a:t>
            </a:r>
          </a:p>
        </p:txBody>
      </p:sp>
    </p:spTree>
    <p:extLst>
      <p:ext uri="{BB962C8B-B14F-4D97-AF65-F5344CB8AC3E}">
        <p14:creationId xmlns:p14="http://schemas.microsoft.com/office/powerpoint/2010/main" val="104611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USB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20007"/>
              </p:ext>
            </p:extLst>
          </p:nvPr>
        </p:nvGraphicFramePr>
        <p:xfrm>
          <a:off x="115505" y="1282575"/>
          <a:ext cx="8884116" cy="4493692"/>
        </p:xfrm>
        <a:graphic>
          <a:graphicData uri="http://schemas.openxmlformats.org/drawingml/2006/table">
            <a:tbl>
              <a:tblPr/>
              <a:tblGrid>
                <a:gridCol w="1271741">
                  <a:extLst>
                    <a:ext uri="{9D8B030D-6E8A-4147-A177-3AD203B41FA5}">
                      <a16:colId xmlns:a16="http://schemas.microsoft.com/office/drawing/2014/main" val="3266373809"/>
                    </a:ext>
                  </a:extLst>
                </a:gridCol>
                <a:gridCol w="229327">
                  <a:extLst>
                    <a:ext uri="{9D8B030D-6E8A-4147-A177-3AD203B41FA5}">
                      <a16:colId xmlns:a16="http://schemas.microsoft.com/office/drawing/2014/main" val="3244945451"/>
                    </a:ext>
                  </a:extLst>
                </a:gridCol>
                <a:gridCol w="1042414">
                  <a:extLst>
                    <a:ext uri="{9D8B030D-6E8A-4147-A177-3AD203B41FA5}">
                      <a16:colId xmlns:a16="http://schemas.microsoft.com/office/drawing/2014/main" val="3649286472"/>
                    </a:ext>
                  </a:extLst>
                </a:gridCol>
                <a:gridCol w="1381540">
                  <a:extLst>
                    <a:ext uri="{9D8B030D-6E8A-4147-A177-3AD203B41FA5}">
                      <a16:colId xmlns:a16="http://schemas.microsoft.com/office/drawing/2014/main" val="812846329"/>
                    </a:ext>
                  </a:extLst>
                </a:gridCol>
                <a:gridCol w="1701214">
                  <a:extLst>
                    <a:ext uri="{9D8B030D-6E8A-4147-A177-3AD203B41FA5}">
                      <a16:colId xmlns:a16="http://schemas.microsoft.com/office/drawing/2014/main" val="2592567675"/>
                    </a:ext>
                  </a:extLst>
                </a:gridCol>
                <a:gridCol w="1323166">
                  <a:extLst>
                    <a:ext uri="{9D8B030D-6E8A-4147-A177-3AD203B41FA5}">
                      <a16:colId xmlns:a16="http://schemas.microsoft.com/office/drawing/2014/main" val="291588855"/>
                    </a:ext>
                  </a:extLst>
                </a:gridCol>
                <a:gridCol w="934000">
                  <a:extLst>
                    <a:ext uri="{9D8B030D-6E8A-4147-A177-3AD203B41FA5}">
                      <a16:colId xmlns:a16="http://schemas.microsoft.com/office/drawing/2014/main" val="2342072974"/>
                    </a:ext>
                  </a:extLst>
                </a:gridCol>
                <a:gridCol w="1000714">
                  <a:extLst>
                    <a:ext uri="{9D8B030D-6E8A-4147-A177-3AD203B41FA5}">
                      <a16:colId xmlns:a16="http://schemas.microsoft.com/office/drawing/2014/main" val="2480449045"/>
                    </a:ext>
                  </a:extLst>
                </a:gridCol>
              </a:tblGrid>
              <a:tr h="153734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Marketing name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Logo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Specifications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Old specifications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Encoding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Nominal speed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06168"/>
                  </a:ext>
                </a:extLst>
              </a:tr>
              <a:tr h="2323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Gbit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/s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GB/s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28006"/>
                  </a:ext>
                </a:extLst>
              </a:tr>
              <a:tr h="6183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5Gbps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1×1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USB 3.0,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USB 3.1 Gen 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8b/10b</a:t>
                      </a:r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5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0.5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25489"/>
                  </a:ext>
                </a:extLst>
              </a:tr>
              <a:tr h="5022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10Gbps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 3.1 Gen 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128b/132b</a:t>
                      </a:r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719997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</a:t>
                      </a:r>
                      <a:r>
                        <a:rPr lang="en-US" sz="1400" dirty="0" smtClean="0">
                          <a:effectLst/>
                        </a:rPr>
                        <a:t>3.2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1×2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8b/10b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051851"/>
                  </a:ext>
                </a:extLst>
              </a:tr>
              <a:tr h="5022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SuperSpeed USB 20Gbps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USB 3.2 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Gen </a:t>
                      </a:r>
                      <a:r>
                        <a:rPr lang="en-US" sz="1400" dirty="0">
                          <a:effectLst/>
                        </a:rPr>
                        <a:t>2×2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13430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64b/66b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098148"/>
                  </a:ext>
                </a:extLst>
              </a:tr>
              <a:tr h="3860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2C2C2C"/>
                          </a:solidFill>
                          <a:effectLst/>
                        </a:rPr>
                        <a:t>N/A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3×1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46199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USB4 20Gbps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2×2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64b/66b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2.4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608606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USB4 40Gbps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USB4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Gen 3×2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128b/132b</a:t>
                      </a:r>
                      <a:r>
                        <a:rPr lang="en-US" sz="14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[a]</a:t>
                      </a:r>
                      <a:endParaRPr lang="en-US" sz="1400">
                        <a:effectLst/>
                      </a:endParaRP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40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4.8</a:t>
                      </a:r>
                    </a:p>
                  </a:txBody>
                  <a:tcPr marL="44372" marR="44372" marT="22186" marB="22186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2635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75" y="481263"/>
            <a:ext cx="405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USB 4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data transfer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modes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351</a:t>
            </a:r>
            <a:r>
              <a:rPr lang="en-US" dirty="0" smtClean="0">
                <a:latin typeface="+mj-lt"/>
              </a:rPr>
              <a:t>]</a:t>
            </a:r>
            <a:endParaRPr lang="en-US" sz="1600" dirty="0" smtClean="0">
              <a:latin typeface="+mj-lt"/>
            </a:endParaRPr>
          </a:p>
        </p:txBody>
      </p:sp>
      <p:pic>
        <p:nvPicPr>
          <p:cNvPr id="7" name="Picture 6" descr="USB4 40Gbps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54" y="5445016"/>
            <a:ext cx="465221" cy="1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USB4 20Gbps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75" y="4964911"/>
            <a:ext cx="478950" cy="2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SB SuperSpeed 20 Gbps Trident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04" y="3510013"/>
            <a:ext cx="478950" cy="2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SB SuperSpeed 5 Gbps Trident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04" y="2018095"/>
            <a:ext cx="478950" cy="2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USB SuperSpeed 10 Gbps Trident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25" y="2518607"/>
            <a:ext cx="522861" cy="2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USB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590" y="852767"/>
            <a:ext cx="8910652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1.0 (1996) Transfer rates of 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.5 Mb/s.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2.0 (2000) Transfer rates of 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480 Mb/s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(2008)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transfer 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Gb/s.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specification recommends that the Standard-A USB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receptacle have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insert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(2013) has two alternatives: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4944" y="2567660"/>
            <a:ext cx="69307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Gen. 1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Gen 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SuperSpeed+ transfer 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GB/s.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015" y="3438364"/>
            <a:ext cx="8445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3.2 (2017)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new SuperSpeed+ transfer modes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transfer rates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                         10 Gb/s and 20 Gb/s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 USB-C connectors.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501" y="479273"/>
            <a:ext cx="490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Evolution of the USB standard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[262]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01" y="4042615"/>
            <a:ext cx="600157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USB 4.0 (2019) Based on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Thunderbolt 3</a:t>
            </a:r>
            <a:r>
              <a:rPr lang="en-US" sz="1600" dirty="0" smtClean="0">
                <a:latin typeface="+mj-lt"/>
              </a:rPr>
              <a:t> standards.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                transfer speeds: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up to 40 Gb/s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8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USB 4.0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481266"/>
            <a:ext cx="343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USB 4 and TB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847020"/>
            <a:ext cx="929478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USB 4 and TB 4 are now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competing standards </a:t>
            </a:r>
            <a:r>
              <a:rPr lang="en-US" sz="1600" dirty="0" smtClean="0">
                <a:latin typeface="+mj-lt"/>
              </a:rPr>
              <a:t>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almost similar features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but involved vendors have dissimilar aspects for choosing one or the another.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their marketing materials reveal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intends to displace USB 4 in favor of TB 4.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Time will show which of both standards will succeed.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5355624" y="2628400"/>
            <a:ext cx="2080" cy="46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endCxn id="9" idx="6"/>
          </p:cNvCxnSpPr>
          <p:nvPr/>
        </p:nvCxnSpPr>
        <p:spPr bwMode="auto">
          <a:xfrm flipH="1">
            <a:off x="3828533" y="2635674"/>
            <a:ext cx="1947523" cy="16219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756533" y="276187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457200"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>
            <a:stCxn id="11" idx="2"/>
          </p:cNvCxnSpPr>
          <p:nvPr/>
        </p:nvCxnSpPr>
        <p:spPr bwMode="auto">
          <a:xfrm flipH="1" flipV="1">
            <a:off x="5776056" y="2635674"/>
            <a:ext cx="1745309" cy="16155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521365" y="276123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457200"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2863" y="2252316"/>
            <a:ext cx="2962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Contrasting USB 4 and TB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0410" y="2887582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USB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8095" y="288597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TB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642" y="3262973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Developed</a:t>
            </a:r>
          </a:p>
          <a:p>
            <a:pPr algn="ctr"/>
            <a:r>
              <a:rPr lang="en-US" sz="1400" dirty="0" smtClean="0">
                <a:latin typeface="+mj-lt"/>
              </a:rPr>
              <a:t>by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02696" y="3262975"/>
            <a:ext cx="337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USB-IF (USB-Implementer Forum)</a:t>
            </a:r>
          </a:p>
          <a:p>
            <a:pPr algn="ctr"/>
            <a:r>
              <a:rPr lang="en-US" sz="1400" dirty="0" smtClean="0">
                <a:latin typeface="+mj-lt"/>
              </a:rPr>
              <a:t>including major IT firms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5477" y="3261369"/>
            <a:ext cx="2956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Intel in cooperation with Apple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26" y="3824214"/>
            <a:ext cx="1205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Trademark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7712" y="3821238"/>
            <a:ext cx="82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USB-IF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6599" y="3819633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Intel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57082" y="4107947"/>
            <a:ext cx="1264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Royalty free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02954" y="4106343"/>
            <a:ext cx="24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Royalty free (since 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7021" y="4109760"/>
            <a:ext cx="84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Royalty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385" y="4456505"/>
            <a:ext cx="149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Max. data rate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0336" y="4466132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40 Mb/s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3347" y="4454903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40 Mb/s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7992" y="4880010"/>
            <a:ext cx="1755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Physical interface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97713" y="4856842"/>
            <a:ext cx="770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USB-C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9221" y="4864863"/>
            <a:ext cx="770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USB-C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375" y="5311540"/>
            <a:ext cx="2425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Power delivery capability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22846" y="5311423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23231" y="5300192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4637" y="5738740"/>
            <a:ext cx="17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External display</a:t>
            </a:r>
          </a:p>
          <a:p>
            <a:pPr algn="ctr"/>
            <a:r>
              <a:rPr lang="en-US" sz="1400" dirty="0" smtClean="0">
                <a:latin typeface="+mj-lt"/>
              </a:rPr>
              <a:t>driving capability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30867" y="5819960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31252" y="5808729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1378" y="6294928"/>
            <a:ext cx="2028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Windows 10 support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38888" y="6261116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39273" y="6249885"/>
            <a:ext cx="4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Yes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145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796066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Further enhancements of the processor architecture, launched models and performance assessment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510132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Further enhancements of the processor architecture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15" y="895150"/>
            <a:ext cx="2990769" cy="37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New memory controller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526" y="1251287"/>
            <a:ext cx="2949654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LPDDR4x-4266 4x32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DDR43200 2x64 bit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615" y="1896176"/>
            <a:ext cx="7870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(LPDDR4x-3767 memory was already introduced in the previous 10 nm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Ice Lake (2019))</a:t>
            </a:r>
          </a:p>
        </p:txBody>
      </p:sp>
    </p:spTree>
    <p:extLst>
      <p:ext uri="{BB962C8B-B14F-4D97-AF65-F5344CB8AC3E}">
        <p14:creationId xmlns:p14="http://schemas.microsoft.com/office/powerpoint/2010/main" val="13670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5" y="1739030"/>
            <a:ext cx="8096015" cy="509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688" y="868180"/>
            <a:ext cx="885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Since introducing the Core 2 family Intel achieved dominance over AMD due to the higher performance of its CPUs vs. AMD’s as seen in the Figure below [</a:t>
            </a:r>
            <a:r>
              <a:rPr lang="en-US" sz="1600" dirty="0" smtClean="0">
                <a:latin typeface="+mj-lt"/>
              </a:rPr>
              <a:t>89]</a:t>
            </a:r>
            <a:endParaRPr lang="en-US" sz="1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0673" y="5929166"/>
            <a:ext cx="6190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(Core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688" y="481265"/>
            <a:ext cx="358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The Tiger Lake mobile line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pic>
        <p:nvPicPr>
          <p:cNvPr id="4" name="Picture 3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9559" r="57870" b="6147"/>
          <a:stretch/>
        </p:blipFill>
        <p:spPr bwMode="auto">
          <a:xfrm>
            <a:off x="116505" y="1223755"/>
            <a:ext cx="4860540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8" t="22067" r="6085" b="15648"/>
          <a:stretch/>
        </p:blipFill>
        <p:spPr bwMode="auto">
          <a:xfrm>
            <a:off x="5292080" y="2221366"/>
            <a:ext cx="3780420" cy="30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181607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Power reduction by LPDDR4x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513565"/>
            <a:ext cx="546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LPDDR4x (Low Voltage DDR4 memory)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3519010"/>
            <a:ext cx="585065" cy="47255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572000" y="3654025"/>
            <a:ext cx="630070" cy="225025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6039290"/>
            <a:ext cx="36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</a:t>
            </a:r>
            <a:r>
              <a:rPr lang="en-US" sz="1600" dirty="0">
                <a:latin typeface="+mj-lt"/>
              </a:rPr>
              <a:t>Power reduction by using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LPDDR4x </a:t>
            </a:r>
            <a:r>
              <a:rPr lang="en-US" sz="1600" dirty="0">
                <a:latin typeface="+mj-lt"/>
              </a:rPr>
              <a:t>memory [323</a:t>
            </a:r>
            <a:r>
              <a:rPr lang="en-US" sz="1600" dirty="0" smtClean="0">
                <a:latin typeface="+mj-lt"/>
              </a:rPr>
              <a:t>]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16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7990" y="856642"/>
            <a:ext cx="2593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New Media encoders</a:t>
            </a: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297" y="1124550"/>
            <a:ext cx="2858475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up to 4Kx60 FPS 10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up to </a:t>
            </a:r>
            <a:r>
              <a:rPr lang="en-US" sz="1600" dirty="0" smtClean="0">
                <a:latin typeface="+mj-lt"/>
              </a:rPr>
              <a:t>8Kx30 </a:t>
            </a:r>
            <a:r>
              <a:rPr lang="en-US" sz="1600" dirty="0">
                <a:latin typeface="+mj-lt"/>
              </a:rPr>
              <a:t>FPS 10 </a:t>
            </a:r>
            <a:r>
              <a:rPr lang="en-US" sz="1600" dirty="0" smtClean="0">
                <a:latin typeface="+mj-lt"/>
              </a:rPr>
              <a:t>bit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90" y="1722919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4x Display pipes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365" y="2107929"/>
            <a:ext cx="856760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New Image Processing Unit (UP6)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New GNA 2.0 (Gaussian Neural Accelerator)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(Dedicated low-power neural inferencing engine for offloading NN tasks from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the CPU)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Enhanced Power 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5" y="481265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Tx/>
              <a:buAutoNum type="alphaLcParenR"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Further enhancements of the processor architecture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-2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pic>
        <p:nvPicPr>
          <p:cNvPr id="4" name="Picture 6" descr="Intel's New Skylake Processors: What You Need To Kn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0"/>
          <a:stretch/>
        </p:blipFill>
        <p:spPr bwMode="auto">
          <a:xfrm>
            <a:off x="296525" y="1963559"/>
            <a:ext cx="8505824" cy="37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9841" y="5814796"/>
            <a:ext cx="801988" cy="33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4.5 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6795" y="5814796"/>
            <a:ext cx="1073970" cy="33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15/28 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2009" y="5814796"/>
            <a:ext cx="728624" cy="33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9500" y="5822653"/>
            <a:ext cx="1073970" cy="33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65/91 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875" y="917662"/>
            <a:ext cx="907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typical client series: (actually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 and client 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[206]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623" y="481263"/>
            <a:ext cx="415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dirty="0" smtClean="0">
                <a:solidFill>
                  <a:srgbClr val="2D2D8A"/>
                </a:solidFill>
              </a:rPr>
              <a:t>b</a:t>
            </a:r>
            <a:r>
              <a:rPr lang="en-US" dirty="0">
                <a:solidFill>
                  <a:srgbClr val="2D2D8A"/>
                </a:solidFill>
              </a:rPr>
              <a:t>) Launched </a:t>
            </a:r>
            <a:r>
              <a:rPr lang="en-US" dirty="0" smtClean="0">
                <a:solidFill>
                  <a:srgbClr val="2D2D8A"/>
                </a:solidFill>
              </a:rPr>
              <a:t>Tiger Lake models -1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775" y="5804034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TDP</a:t>
            </a:r>
          </a:p>
        </p:txBody>
      </p:sp>
    </p:spTree>
    <p:extLst>
      <p:ext uri="{BB962C8B-B14F-4D97-AF65-F5344CB8AC3E}">
        <p14:creationId xmlns:p14="http://schemas.microsoft.com/office/powerpoint/2010/main" val="9627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20386" r="3579" b="7193"/>
          <a:stretch/>
        </p:blipFill>
        <p:spPr>
          <a:xfrm>
            <a:off x="42707" y="1357162"/>
            <a:ext cx="9037550" cy="3744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6" y="481263"/>
            <a:ext cx="886351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Launched Tiger Lake models 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Target applications of UP3/UP4 performance classes of the 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274648"/>
            <a:ext cx="893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UP4 class models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of 7-15 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intended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fanless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12”-13” laptops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UP3 class models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of 12-28 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fanned 14”-15” models.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75" y="6150543"/>
            <a:ext cx="888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 err="1">
                <a:solidFill>
                  <a:srgbClr val="FF0000"/>
                </a:solidFill>
                <a:latin typeface="Verdana"/>
              </a:rPr>
              <a:t>cTDP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Configurable TDP</a:t>
            </a:r>
            <a:r>
              <a:rPr lang="en-US" dirty="0">
                <a:solidFill>
                  <a:srgbClr val="000000"/>
                </a:solidFill>
              </a:rPr>
              <a:t>, meaning that OEMs can choose between the specified TDP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   values depending on their cooling solution.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58" t="32012" r="38220" b="27136"/>
          <a:stretch/>
        </p:blipFill>
        <p:spPr>
          <a:xfrm>
            <a:off x="210251" y="1270531"/>
            <a:ext cx="8713788" cy="4202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3"/>
            <a:ext cx="617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UP3 class Tiger Lake 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97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900" t="23422" r="40200" b="38533"/>
          <a:stretch/>
        </p:blipFill>
        <p:spPr>
          <a:xfrm>
            <a:off x="67376" y="1219519"/>
            <a:ext cx="8758989" cy="3913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006" y="481266"/>
            <a:ext cx="8296977" cy="36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UP4 class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Tiger Lake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002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03" y="1282568"/>
            <a:ext cx="67889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6747312" y="39463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5178" y="4119612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26.5x18.5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422135" y="4138866"/>
            <a:ext cx="1282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46.5x25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2880" y="3108960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BGA1449</a:t>
            </a:r>
            <a:endParaRPr lang="en-US" sz="12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0718" y="1424543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UP3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5551" y="2882115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UP4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006" y="452388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UP3 and UP4 packages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344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911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Further enhancements, launched models and 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875" y="481267"/>
            <a:ext cx="9065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Achieved performance improvements of Tiger Lake vs. previous gen.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according to Intel’s own measurements (without providing details)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4365" y="1655541"/>
            <a:ext cx="8443497" cy="4749467"/>
            <a:chOff x="344365" y="1655541"/>
            <a:chExt cx="8443497" cy="47494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65" y="1655541"/>
              <a:ext cx="8443497" cy="474946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971550" y="2483319"/>
              <a:ext cx="2070033" cy="109014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054291" y="4263991"/>
              <a:ext cx="1443789" cy="11550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569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5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75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Further enhancements, launched models and performance assessment </a:t>
            </a:r>
            <a:r>
              <a:rPr lang="en-US" altLang="en-US" sz="175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7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13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5" y="462014"/>
            <a:ext cx="878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Introducing a new, premium class platform, called the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Evo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platform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344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860758" y="3686476"/>
            <a:ext cx="4186989" cy="171329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25" y="5688527"/>
            <a:ext cx="8904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FHD: Full High Definition display (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commonlyly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1920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x 1080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pixels).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381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(3b)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331" y="828684"/>
            <a:ext cx="8891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Tiger Lake was debuted at a tough time for Intel, when AMD challenges it and takes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and more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market share, as the Table below indicates.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449308"/>
            <a:ext cx="358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The Tiger Lake mobile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85821"/>
              </p:ext>
            </p:extLst>
          </p:nvPr>
        </p:nvGraphicFramePr>
        <p:xfrm>
          <a:off x="-6" y="1725593"/>
          <a:ext cx="9072570" cy="1764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901">
                  <a:extLst>
                    <a:ext uri="{9D8B030D-6E8A-4147-A177-3AD203B41FA5}">
                      <a16:colId xmlns:a16="http://schemas.microsoft.com/office/drawing/2014/main" val="2172988773"/>
                    </a:ext>
                  </a:extLst>
                </a:gridCol>
                <a:gridCol w="693019">
                  <a:extLst>
                    <a:ext uri="{9D8B030D-6E8A-4147-A177-3AD203B41FA5}">
                      <a16:colId xmlns:a16="http://schemas.microsoft.com/office/drawing/2014/main" val="2022334839"/>
                    </a:ext>
                  </a:extLst>
                </a:gridCol>
                <a:gridCol w="683393">
                  <a:extLst>
                    <a:ext uri="{9D8B030D-6E8A-4147-A177-3AD203B41FA5}">
                      <a16:colId xmlns:a16="http://schemas.microsoft.com/office/drawing/2014/main" val="4139575243"/>
                    </a:ext>
                  </a:extLst>
                </a:gridCol>
                <a:gridCol w="693247">
                  <a:extLst>
                    <a:ext uri="{9D8B030D-6E8A-4147-A177-3AD203B41FA5}">
                      <a16:colId xmlns:a16="http://schemas.microsoft.com/office/drawing/2014/main" val="20166022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747385564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814577825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12825104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800043371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53655440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8386571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53013006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37913968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27957545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l" fontAlgn="ctr"/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2Q20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1Q20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4Q17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3Q17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77639"/>
                  </a:ext>
                </a:extLst>
              </a:tr>
              <a:tr h="57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DT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18.6%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15.8%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12.0%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10.9%</a:t>
                      </a:r>
                    </a:p>
                  </a:txBody>
                  <a:tcPr marL="76085" marR="76085" marT="76085" marB="76085" anchor="ctr"/>
                </a:tc>
                <a:extLst>
                  <a:ext uri="{0D108BD9-81ED-4DB2-BD59-A6C34878D82A}">
                    <a16:rowId xmlns:a16="http://schemas.microsoft.com/office/drawing/2014/main" val="363019912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Mobile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14.7%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219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Server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4.5%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4.3%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extLst>
                  <a:ext uri="{0D108BD9-81ED-4DB2-BD59-A6C34878D82A}">
                    <a16:rowId xmlns:a16="http://schemas.microsoft.com/office/drawing/2014/main" val="29207189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0256" y="3705722"/>
            <a:ext cx="8649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base">
              <a:defRPr/>
            </a:pPr>
            <a:r>
              <a:rPr lang="en-US" sz="1600" dirty="0" smtClean="0">
                <a:solidFill>
                  <a:srgbClr val="2D2D8A"/>
                </a:solidFill>
                <a:latin typeface="Verdana"/>
              </a:rPr>
              <a:t>Table: AMD’s </a:t>
            </a:r>
            <a:r>
              <a:rPr lang="en-US" sz="1600" dirty="0">
                <a:solidFill>
                  <a:srgbClr val="2D2D8A"/>
                </a:solidFill>
                <a:latin typeface="Verdana"/>
              </a:rPr>
              <a:t>worldwide market unit share since introducing the Zen family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[353]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913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 (43)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1581" y="828684"/>
            <a:ext cx="9178731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details of Tiger Lake appeared in 08/2020 at Hot Chips 2020, first processors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09/2020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Tiger Lake processors are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designated as Intel’s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11. gen. Core 2 processors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fabricated on Intel’s next iteration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nm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SuperFin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 claims the Tiger Lake line to be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most powerful client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on the planet,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achieved partly due to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new manufacturing process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partly due to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improvements of the processor architecture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to be discussed next.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449308"/>
            <a:ext cx="358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The Tiger Lake mobile </a:t>
            </a:r>
            <a:r>
              <a:rPr lang="en-US" smtClean="0">
                <a:solidFill>
                  <a:schemeClr val="accent6"/>
                </a:solidFill>
                <a:latin typeface="+mj-lt"/>
              </a:rPr>
              <a:t>line 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84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50069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Intel’s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SuperFin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process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defTabSz="914400">
          <a:defRPr sz="1600" dirty="0">
            <a:solidFill>
              <a:srgbClr val="000000"/>
            </a:solidFill>
            <a:latin typeface="Verdana"/>
            <a:cs typeface="Times New Roman" pitchFamily="18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11793</TotalTime>
  <Words>3876</Words>
  <Application>Microsoft Office PowerPoint</Application>
  <PresentationFormat>On-screen Show (4:3)</PresentationFormat>
  <Paragraphs>736</Paragraphs>
  <Slides>68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Agency FB</vt:lpstr>
      <vt:lpstr>Arial</vt:lpstr>
      <vt:lpstr>Calibri</vt:lpstr>
      <vt:lpstr>Symbol</vt:lpstr>
      <vt:lpstr>Times New Roman</vt:lpstr>
      <vt:lpstr>Verdana</vt:lpstr>
      <vt:lpstr>1_Default Design</vt:lpstr>
      <vt:lpstr>7_Default Design</vt:lpstr>
      <vt:lpstr>5_Default Design</vt:lpstr>
      <vt:lpstr>3_Default Design</vt:lpstr>
      <vt:lpstr>2_Default Design</vt:lpstr>
      <vt:lpstr>16_Default Design</vt:lpstr>
      <vt:lpstr>PowerPoint Presentation</vt:lpstr>
      <vt:lpstr>PowerPoint Presentation</vt:lpstr>
      <vt:lpstr>PowerPoint Presentation</vt:lpstr>
      <vt:lpstr>1. Introduction (1)</vt:lpstr>
      <vt:lpstr>1. Introduction (2)</vt:lpstr>
      <vt:lpstr>1. Introduction (3)</vt:lpstr>
      <vt:lpstr>1. Introduction (3b)</vt:lpstr>
      <vt:lpstr>1. Introduction (43)</vt:lpstr>
      <vt:lpstr>PowerPoint Presentation</vt:lpstr>
      <vt:lpstr>1. Introduction (4)</vt:lpstr>
      <vt:lpstr>1. Introduction (5)</vt:lpstr>
      <vt:lpstr>1. Introduction (6)</vt:lpstr>
      <vt:lpstr>PowerPoint Presentation</vt:lpstr>
      <vt:lpstr>1. Introduction (7)</vt:lpstr>
      <vt:lpstr>1. Introduction (8)</vt:lpstr>
      <vt:lpstr>PowerPoint Presentation</vt:lpstr>
      <vt:lpstr>3.1 The Willow Cove core (1)</vt:lpstr>
      <vt:lpstr>3.1 The Willow Cove core (2)</vt:lpstr>
      <vt:lpstr>3.1 The Willow Cove core (3)</vt:lpstr>
      <vt:lpstr>3.1 The Willow Cove core (4)</vt:lpstr>
      <vt:lpstr>3.1 The Willow Cove core (5)</vt:lpstr>
      <vt:lpstr>PowerPoint Presentation</vt:lpstr>
      <vt:lpstr>3.2 The Iris Xe graphics (1)</vt:lpstr>
      <vt:lpstr>3.2 The Iris Xe graphics (2)</vt:lpstr>
      <vt:lpstr>3.2 The Iris Xe graphics (3)</vt:lpstr>
      <vt:lpstr>3.2 The Iris Xe graphics (4)</vt:lpstr>
      <vt:lpstr>3.2 The Iris Xe graphics (5)</vt:lpstr>
      <vt:lpstr>3.2 The Iris Xe graphics (6)</vt:lpstr>
      <vt:lpstr>3.2 The Iris Xe graphics (7)</vt:lpstr>
      <vt:lpstr>3.2 The Iris Xe graphics (9)</vt:lpstr>
      <vt:lpstr>3.2 The Iris Xe graphics (10)</vt:lpstr>
      <vt:lpstr>PowerPoint Presentation</vt:lpstr>
      <vt:lpstr>3.3 PCIe 4.0 (1)</vt:lpstr>
      <vt:lpstr>3.3 PCIe 4.0 (2)</vt:lpstr>
      <vt:lpstr>3.3 PCIe 4.0 (3)</vt:lpstr>
      <vt:lpstr>PowerPoint Presentation</vt:lpstr>
      <vt:lpstr>3.4 Thunderbolt 4 (1)</vt:lpstr>
      <vt:lpstr>3.4 Thunderbolt 4 (2)</vt:lpstr>
      <vt:lpstr>3.4 Thunderbolt 4 (3)</vt:lpstr>
      <vt:lpstr>3.4 Thunderbolt 4 (4)</vt:lpstr>
      <vt:lpstr>3.4 Thunderbolt 4 (5)</vt:lpstr>
      <vt:lpstr>3.4 Thunderbolt 4 (6)</vt:lpstr>
      <vt:lpstr>3.4 Thunderbolt 4 (7)</vt:lpstr>
      <vt:lpstr>3.4 Thunderbolt 4 (8)</vt:lpstr>
      <vt:lpstr>3.4 Thunderbolt 4 (9)</vt:lpstr>
      <vt:lpstr>3.4 Thunderbolt 4 (10)</vt:lpstr>
      <vt:lpstr>3.4 Thunderbolt 4 (11)</vt:lpstr>
      <vt:lpstr>3.4 Thunderbolt 4 (12)</vt:lpstr>
      <vt:lpstr>3.4 Thunderbolt 4 (13)</vt:lpstr>
      <vt:lpstr>3.4 Thunderbolt 4 (14)</vt:lpstr>
      <vt:lpstr>3.4 Thunderbolt 4 (15)</vt:lpstr>
      <vt:lpstr>PowerPoint Presentation</vt:lpstr>
      <vt:lpstr>3.5 USB 4.0 (1)</vt:lpstr>
      <vt:lpstr>3.5 USB 4.0 (2)</vt:lpstr>
      <vt:lpstr>3.5 USB 4.0 (3)</vt:lpstr>
      <vt:lpstr>3.5 USB 4.0 (4)</vt:lpstr>
      <vt:lpstr>3.5 USB 4.0 (5)</vt:lpstr>
      <vt:lpstr>PowerPoint Presentation</vt:lpstr>
      <vt:lpstr>4. Further enhancements, launched models and performance assessment (1)</vt:lpstr>
      <vt:lpstr>4. Further enhancements, launched models and performance assessment (2)</vt:lpstr>
      <vt:lpstr>4. Further enhancements, launched models and performance assessment (3)</vt:lpstr>
      <vt:lpstr>4. Further enhancements, launched models and performance assessment (4)</vt:lpstr>
      <vt:lpstr>4. Further enhancements, launched models and performance assessment (5)</vt:lpstr>
      <vt:lpstr>4. Further enhancements, launched models and performance assessment (6)</vt:lpstr>
      <vt:lpstr>4. Further enhancements, launched models and performance assessment (7)</vt:lpstr>
      <vt:lpstr>4. Further enhancements, launched models and performance assessment (8)</vt:lpstr>
      <vt:lpstr>4. Further enhancements, launched models and performance assessment (9)</vt:lpstr>
      <vt:lpstr>4. Further enhancements, launched models and performance assessment (10)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262</cp:revision>
  <cp:lastPrinted>2020-09-14T08:44:45Z</cp:lastPrinted>
  <dcterms:created xsi:type="dcterms:W3CDTF">2020-09-09T09:18:59Z</dcterms:created>
  <dcterms:modified xsi:type="dcterms:W3CDTF">2020-09-21T05:49:40Z</dcterms:modified>
</cp:coreProperties>
</file>