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Lst>
  <p:notesMasterIdLst>
    <p:notesMasterId r:id="rId140"/>
  </p:notesMasterIdLst>
  <p:sldIdLst>
    <p:sldId id="257" r:id="rId6"/>
    <p:sldId id="258" r:id="rId7"/>
    <p:sldId id="754" r:id="rId8"/>
    <p:sldId id="1104" r:id="rId9"/>
    <p:sldId id="261" r:id="rId10"/>
    <p:sldId id="326" r:id="rId11"/>
    <p:sldId id="327" r:id="rId12"/>
    <p:sldId id="328" r:id="rId13"/>
    <p:sldId id="329" r:id="rId14"/>
    <p:sldId id="718" r:id="rId15"/>
    <p:sldId id="965" r:id="rId16"/>
    <p:sldId id="964" r:id="rId17"/>
    <p:sldId id="1109" r:id="rId18"/>
    <p:sldId id="816" r:id="rId19"/>
    <p:sldId id="880" r:id="rId20"/>
    <p:sldId id="1124" r:id="rId21"/>
    <p:sldId id="358" r:id="rId22"/>
    <p:sldId id="502" r:id="rId23"/>
    <p:sldId id="753" r:id="rId24"/>
    <p:sldId id="906" r:id="rId25"/>
    <p:sldId id="296" r:id="rId26"/>
    <p:sldId id="908" r:id="rId27"/>
    <p:sldId id="266" r:id="rId28"/>
    <p:sldId id="267" r:id="rId29"/>
    <p:sldId id="716" r:id="rId30"/>
    <p:sldId id="268" r:id="rId31"/>
    <p:sldId id="910" r:id="rId32"/>
    <p:sldId id="1112" r:id="rId33"/>
    <p:sldId id="762" r:id="rId34"/>
    <p:sldId id="771" r:id="rId35"/>
    <p:sldId id="788" r:id="rId36"/>
    <p:sldId id="270" r:id="rId37"/>
    <p:sldId id="968" r:id="rId38"/>
    <p:sldId id="914" r:id="rId39"/>
    <p:sldId id="930" r:id="rId40"/>
    <p:sldId id="928" r:id="rId41"/>
    <p:sldId id="1123" r:id="rId42"/>
    <p:sldId id="1122" r:id="rId43"/>
    <p:sldId id="1150" r:id="rId44"/>
    <p:sldId id="929" r:id="rId45"/>
    <p:sldId id="962" r:id="rId46"/>
    <p:sldId id="931" r:id="rId47"/>
    <p:sldId id="271" r:id="rId48"/>
    <p:sldId id="395" r:id="rId49"/>
    <p:sldId id="396" r:id="rId50"/>
    <p:sldId id="767" r:id="rId51"/>
    <p:sldId id="789" r:id="rId52"/>
    <p:sldId id="778" r:id="rId53"/>
    <p:sldId id="777" r:id="rId54"/>
    <p:sldId id="779" r:id="rId55"/>
    <p:sldId id="784" r:id="rId56"/>
    <p:sldId id="785" r:id="rId57"/>
    <p:sldId id="768" r:id="rId58"/>
    <p:sldId id="792" r:id="rId59"/>
    <p:sldId id="709" r:id="rId60"/>
    <p:sldId id="370" r:id="rId61"/>
    <p:sldId id="371" r:id="rId62"/>
    <p:sldId id="1126" r:id="rId63"/>
    <p:sldId id="1137" r:id="rId64"/>
    <p:sldId id="1136" r:id="rId65"/>
    <p:sldId id="1127" r:id="rId66"/>
    <p:sldId id="1129" r:id="rId67"/>
    <p:sldId id="1130" r:id="rId68"/>
    <p:sldId id="1139" r:id="rId69"/>
    <p:sldId id="1133" r:id="rId70"/>
    <p:sldId id="1134" r:id="rId71"/>
    <p:sldId id="1140" r:id="rId72"/>
    <p:sldId id="1053" r:id="rId73"/>
    <p:sldId id="375" r:id="rId74"/>
    <p:sldId id="812" r:id="rId75"/>
    <p:sldId id="770" r:id="rId76"/>
    <p:sldId id="1098" r:id="rId77"/>
    <p:sldId id="1138" r:id="rId78"/>
    <p:sldId id="793" r:id="rId79"/>
    <p:sldId id="1056" r:id="rId80"/>
    <p:sldId id="1064" r:id="rId81"/>
    <p:sldId id="1115" r:id="rId82"/>
    <p:sldId id="1103" r:id="rId83"/>
    <p:sldId id="1117" r:id="rId84"/>
    <p:sldId id="1061" r:id="rId85"/>
    <p:sldId id="1114" r:id="rId86"/>
    <p:sldId id="1058" r:id="rId87"/>
    <p:sldId id="1118" r:id="rId88"/>
    <p:sldId id="1141" r:id="rId89"/>
    <p:sldId id="1142" r:id="rId90"/>
    <p:sldId id="1067" r:id="rId91"/>
    <p:sldId id="1143" r:id="rId92"/>
    <p:sldId id="1068" r:id="rId93"/>
    <p:sldId id="1069" r:id="rId94"/>
    <p:sldId id="1082" r:id="rId95"/>
    <p:sldId id="1083" r:id="rId96"/>
    <p:sldId id="1084" r:id="rId97"/>
    <p:sldId id="1085" r:id="rId98"/>
    <p:sldId id="1086" r:id="rId99"/>
    <p:sldId id="1073" r:id="rId100"/>
    <p:sldId id="1077" r:id="rId101"/>
    <p:sldId id="1113" r:id="rId102"/>
    <p:sldId id="844" r:id="rId103"/>
    <p:sldId id="845" r:id="rId104"/>
    <p:sldId id="1144" r:id="rId105"/>
    <p:sldId id="846" r:id="rId106"/>
    <p:sldId id="847" r:id="rId107"/>
    <p:sldId id="884" r:id="rId108"/>
    <p:sldId id="848" r:id="rId109"/>
    <p:sldId id="1055" r:id="rId110"/>
    <p:sldId id="1100" r:id="rId111"/>
    <p:sldId id="854" r:id="rId112"/>
    <p:sldId id="850" r:id="rId113"/>
    <p:sldId id="851" r:id="rId114"/>
    <p:sldId id="852" r:id="rId115"/>
    <p:sldId id="1148" r:id="rId116"/>
    <p:sldId id="1149" r:id="rId117"/>
    <p:sldId id="1145" r:id="rId118"/>
    <p:sldId id="1146" r:id="rId119"/>
    <p:sldId id="1147" r:id="rId120"/>
    <p:sldId id="795" r:id="rId121"/>
    <p:sldId id="388" r:id="rId122"/>
    <p:sldId id="796" r:id="rId123"/>
    <p:sldId id="389" r:id="rId124"/>
    <p:sldId id="797" r:id="rId125"/>
    <p:sldId id="289" r:id="rId126"/>
    <p:sldId id="290" r:id="rId127"/>
    <p:sldId id="304" r:id="rId128"/>
    <p:sldId id="706" r:id="rId129"/>
    <p:sldId id="707" r:id="rId130"/>
    <p:sldId id="715" r:id="rId131"/>
    <p:sldId id="798" r:id="rId132"/>
    <p:sldId id="799" r:id="rId133"/>
    <p:sldId id="903" r:id="rId134"/>
    <p:sldId id="913" r:id="rId135"/>
    <p:sldId id="984" r:id="rId136"/>
    <p:sldId id="983" r:id="rId137"/>
    <p:sldId id="1041" r:id="rId138"/>
    <p:sldId id="1110" r:id="rId139"/>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 userDrawn="1">
          <p15:clr>
            <a:srgbClr val="A4A3A4"/>
          </p15:clr>
        </p15:guide>
        <p15:guide id="2" orient="horz" pos="1678" userDrawn="1">
          <p15:clr>
            <a:srgbClr val="A4A3A4"/>
          </p15:clr>
        </p15:guide>
        <p15:guide id="3" orient="horz" pos="317" userDrawn="1">
          <p15:clr>
            <a:srgbClr val="A4A3A4"/>
          </p15:clr>
        </p15:guide>
        <p15:guide id="4" pos="158" userDrawn="1">
          <p15:clr>
            <a:srgbClr val="A4A3A4"/>
          </p15:clr>
        </p15:guide>
        <p15:guide id="5" pos="357" userDrawn="1">
          <p15:clr>
            <a:srgbClr val="A4A3A4"/>
          </p15:clr>
        </p15:guide>
        <p15:guide id="6" pos="73" userDrawn="1">
          <p15:clr>
            <a:srgbClr val="A4A3A4"/>
          </p15:clr>
        </p15:guide>
        <p15:guide id="7" pos="3816" userDrawn="1">
          <p15:clr>
            <a:srgbClr val="A4A3A4"/>
          </p15:clr>
        </p15:guide>
        <p15:guide id="8" orient="horz" pos="3266" userDrawn="1">
          <p15:clr>
            <a:srgbClr val="A4A3A4"/>
          </p15:clr>
        </p15:guide>
        <p15:guide id="9" pos="29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CC00FF"/>
    <a:srgbClr val="FF3737"/>
    <a:srgbClr val="DEA900"/>
    <a:srgbClr val="E2AC00"/>
    <a:srgbClr val="F6BB00"/>
    <a:srgbClr val="D2A000"/>
    <a:srgbClr val="9A7500"/>
    <a:srgbClr val="45454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99328" autoAdjust="0"/>
  </p:normalViewPr>
  <p:slideViewPr>
    <p:cSldViewPr snapToObjects="1" showGuides="1">
      <p:cViewPr varScale="1">
        <p:scale>
          <a:sx n="66" d="100"/>
          <a:sy n="66" d="100"/>
        </p:scale>
        <p:origin x="964" y="32"/>
      </p:cViewPr>
      <p:guideLst>
        <p:guide orient="horz" pos="402"/>
        <p:guide orient="horz" pos="1678"/>
        <p:guide orient="horz" pos="317"/>
        <p:guide pos="158"/>
        <p:guide pos="357"/>
        <p:guide pos="73"/>
        <p:guide pos="3816"/>
        <p:guide orient="horz" pos="3266"/>
        <p:guide pos="2965"/>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12/8/2020</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marL="0" marR="0" lvl="0" indent="0" algn="r" defTabSz="923369" rtl="0" eaLnBrk="1" fontAlgn="auto" latinLnBrk="0" hangingPunct="1">
              <a:lnSpc>
                <a:spcPct val="100000"/>
              </a:lnSpc>
              <a:spcBef>
                <a:spcPts val="0"/>
              </a:spcBef>
              <a:spcAft>
                <a:spcPts val="0"/>
              </a:spcAft>
              <a:buClrTx/>
              <a:buSzTx/>
              <a:buFontTx/>
              <a:buNone/>
              <a:tabLst/>
              <a:defRPr/>
            </a:pPr>
            <a:fld id="{64BFD9A7-FAC6-4B51-A12F-D29D77A0AC1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369"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6813A-948D-418C-8852-D24B0D7AD72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90228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74</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74</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21309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marL="0" marR="0" lvl="0" indent="0" algn="r" defTabSz="923369" rtl="0" eaLnBrk="1" fontAlgn="auto" latinLnBrk="0" hangingPunct="1">
              <a:lnSpc>
                <a:spcPct val="100000"/>
              </a:lnSpc>
              <a:spcBef>
                <a:spcPts val="0"/>
              </a:spcBef>
              <a:spcAft>
                <a:spcPts val="0"/>
              </a:spcAft>
              <a:buClrTx/>
              <a:buSzTx/>
              <a:buFontTx/>
              <a:buNone/>
              <a:tabLst/>
              <a:defRPr/>
            </a:pPr>
            <a:fld id="{64BFD9A7-FAC6-4B51-A12F-D29D77A0AC1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369" rtl="0" eaLnBrk="1" fontAlgn="auto" latinLnBrk="0" hangingPunct="1">
                <a:lnSpc>
                  <a:spcPct val="100000"/>
                </a:lnSpc>
                <a:spcBef>
                  <a:spcPts val="0"/>
                </a:spcBef>
                <a:spcAft>
                  <a:spcPts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6813A-948D-418C-8852-D24B0D7AD72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83066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116</a:t>
            </a:fld>
            <a:endParaRPr lang="en-US" altLang="en-US" dirty="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116</a:t>
            </a:fld>
            <a:endParaRPr lang="en-US" altLang="en-US" dirty="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512617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120</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120</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3145571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121</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122</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123</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19</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19</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28495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29</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29</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184942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31</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31</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100367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47</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47</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99278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53</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53</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697720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54</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54</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413251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87721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12/8/2020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12/8/2020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12/8/2020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12/8/2020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70C0"/>
          </a:solidFill>
        </p:spPr>
        <p:txBody>
          <a:bodyPr/>
          <a:lstStyle>
            <a:lvl1pPr algn="ctr">
              <a:defRPr sz="1800">
                <a:latin typeface="+mn-lt"/>
              </a:defRPr>
            </a:lvl1pPr>
          </a:lstStyle>
          <a:p>
            <a:r>
              <a:rPr lang="en-US" dirty="0"/>
              <a:t>Click to edit</a:t>
            </a:r>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12/8/2020</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12/8/2020</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12/8/2020</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p>
        </p:txBody>
      </p:sp>
    </p:spTree>
    <p:extLst>
      <p:ext uri="{BB962C8B-B14F-4D97-AF65-F5344CB8AC3E}">
        <p14:creationId xmlns:p14="http://schemas.microsoft.com/office/powerpoint/2010/main" val="1553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12/8/2020</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12/8/2020</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12/8/2020</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12/8/2020</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image" Target="../media/image51.png"/><Relationship Id="rId1" Type="http://schemas.openxmlformats.org/officeDocument/2006/relationships/slideLayout" Target="../slideLayouts/slideLayout28.xml"/><Relationship Id="rId5" Type="http://schemas.openxmlformats.org/officeDocument/2006/relationships/image" Target="../media/image54.jfif"/><Relationship Id="rId4" Type="http://schemas.openxmlformats.org/officeDocument/2006/relationships/image" Target="../media/image53.jf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smtClean="0">
                <a:solidFill>
                  <a:schemeClr val="bg1"/>
                </a:solidFill>
                <a:latin typeface="Verdana" pitchFamily="34" charset="0"/>
              </a:rPr>
              <a:t>Dec.</a:t>
            </a:r>
            <a:r>
              <a:rPr lang="hu-HU" dirty="0" smtClean="0">
                <a:solidFill>
                  <a:schemeClr val="bg1"/>
                </a:solidFill>
                <a:latin typeface="Verdana" pitchFamily="34" charset="0"/>
              </a:rPr>
              <a:t> 20</a:t>
            </a:r>
            <a:r>
              <a:rPr lang="en-US" dirty="0" smtClean="0">
                <a:solidFill>
                  <a:schemeClr val="bg1"/>
                </a:solidFill>
                <a:latin typeface="Verdana" pitchFamily="34" charset="0"/>
              </a:rPr>
              <a:t>20</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dirty="0" smtClean="0">
                <a:solidFill>
                  <a:srgbClr val="FFFFFF"/>
                </a:solidFill>
                <a:latin typeface="Verdana" pitchFamily="34" charset="0"/>
              </a:rPr>
              <a:t>2.7</a:t>
            </a:r>
            <a:r>
              <a:rPr lang="hu-HU" sz="1400" dirty="0" smtClean="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a:t>
            </a:r>
            <a:r>
              <a:rPr lang="hu-HU" sz="1400" dirty="0" smtClean="0">
                <a:solidFill>
                  <a:srgbClr val="FFFFFF"/>
                </a:solidFill>
                <a:latin typeface="Verdana" pitchFamily="34" charset="0"/>
              </a:rPr>
              <a:t>20</a:t>
            </a:r>
            <a:r>
              <a:rPr lang="en-US" sz="1400" dirty="0" smtClean="0">
                <a:solidFill>
                  <a:srgbClr val="FFFFFF"/>
                </a:solidFill>
                <a:latin typeface="Verdana" pitchFamily="34" charset="0"/>
              </a:rPr>
              <a:t>20</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a:solidFill>
                  <a:schemeClr val="accent6"/>
                </a:solidFill>
              </a:rPr>
              <a:t>Early spread of smartphones-2</a:t>
            </a: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FF0000"/>
                </a:solidFill>
              </a:rPr>
              <a:t>Google’s 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(6)</a:t>
            </a:r>
            <a:endParaRPr lang="en-US" dirty="0"/>
          </a:p>
        </p:txBody>
      </p:sp>
      <p:sp>
        <p:nvSpPr>
          <p:cNvPr id="6" name="TextBox 5"/>
          <p:cNvSpPr txBox="1"/>
          <p:nvPr/>
        </p:nvSpPr>
        <p:spPr>
          <a:xfrm>
            <a:off x="8796829" y="6384552"/>
            <a:ext cx="34817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(26)</a:t>
            </a:r>
            <a:endParaRPr lang="en-US" dirty="0"/>
          </a:p>
        </p:txBody>
      </p:sp>
      <p:pic>
        <p:nvPicPr>
          <p:cNvPr id="3" name="Picture 2"/>
          <p:cNvPicPr>
            <a:picLocks noChangeAspect="1"/>
          </p:cNvPicPr>
          <p:nvPr/>
        </p:nvPicPr>
        <p:blipFill rotWithShape="1">
          <a:blip r:embed="rId2"/>
          <a:srcRect t="17182" b="7308"/>
          <a:stretch/>
        </p:blipFill>
        <p:spPr>
          <a:xfrm>
            <a:off x="2079210" y="1133745"/>
            <a:ext cx="5238095" cy="5580620"/>
          </a:xfrm>
          <a:prstGeom prst="rect">
            <a:avLst/>
          </a:prstGeom>
        </p:spPr>
      </p:pic>
      <p:sp>
        <p:nvSpPr>
          <p:cNvPr id="5" name="TextBox 4"/>
          <p:cNvSpPr txBox="1"/>
          <p:nvPr/>
        </p:nvSpPr>
        <p:spPr>
          <a:xfrm>
            <a:off x="46557" y="517734"/>
            <a:ext cx="8071440" cy="646331"/>
          </a:xfrm>
          <a:prstGeom prst="rect">
            <a:avLst/>
          </a:prstGeom>
          <a:noFill/>
        </p:spPr>
        <p:txBody>
          <a:bodyPr wrap="none" rtlCol="0">
            <a:spAutoFit/>
          </a:bodyPr>
          <a:lstStyle/>
          <a:p>
            <a:r>
              <a:rPr lang="en-US" dirty="0">
                <a:solidFill>
                  <a:schemeClr val="accent6"/>
                </a:solidFill>
              </a:rPr>
              <a:t>Global unit sales of </a:t>
            </a:r>
            <a:r>
              <a:rPr lang="en-US" dirty="0" smtClean="0">
                <a:solidFill>
                  <a:schemeClr val="accent6"/>
                </a:solidFill>
              </a:rPr>
              <a:t>video </a:t>
            </a:r>
            <a:r>
              <a:rPr lang="en-US" dirty="0">
                <a:solidFill>
                  <a:schemeClr val="accent6"/>
                </a:solidFill>
              </a:rPr>
              <a:t>game consoles </a:t>
            </a:r>
            <a:r>
              <a:rPr lang="en-US" dirty="0" smtClean="0">
                <a:solidFill>
                  <a:schemeClr val="accent6"/>
                </a:solidFill>
              </a:rPr>
              <a:t>between 2008-2017</a:t>
            </a:r>
            <a:r>
              <a:rPr lang="hu-HU" dirty="0" smtClean="0">
                <a:solidFill>
                  <a:schemeClr val="accent6"/>
                </a:solidFill>
              </a:rPr>
              <a:t> </a:t>
            </a:r>
            <a:r>
              <a:rPr lang="en-US" dirty="0"/>
              <a:t>[105]</a:t>
            </a:r>
          </a:p>
          <a:p>
            <a:r>
              <a:rPr lang="en-US" dirty="0">
                <a:solidFill>
                  <a:schemeClr val="accent6"/>
                </a:solidFill>
              </a:rPr>
              <a:t>  (in million units)</a:t>
            </a:r>
          </a:p>
        </p:txBody>
      </p:sp>
      <p:sp>
        <p:nvSpPr>
          <p:cNvPr id="8" name="Rounded Rectangle 7"/>
          <p:cNvSpPr/>
          <p:nvPr/>
        </p:nvSpPr>
        <p:spPr>
          <a:xfrm>
            <a:off x="4963191" y="5319210"/>
            <a:ext cx="913954"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81790" y="5949280"/>
            <a:ext cx="945105"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66655" y="3023955"/>
            <a:ext cx="918841" cy="292388"/>
          </a:xfrm>
          <a:prstGeom prst="rect">
            <a:avLst/>
          </a:prstGeom>
          <a:noFill/>
        </p:spPr>
        <p:txBody>
          <a:bodyPr wrap="none" rtlCol="0">
            <a:spAutoFit/>
          </a:bodyPr>
          <a:lstStyle/>
          <a:p>
            <a:r>
              <a:rPr lang="en-US" sz="1300" dirty="0" smtClean="0"/>
              <a:t>Xbox360</a:t>
            </a:r>
            <a:endParaRPr lang="en-US" sz="1300" dirty="0"/>
          </a:p>
        </p:txBody>
      </p:sp>
      <p:sp>
        <p:nvSpPr>
          <p:cNvPr id="11" name="TextBox 10"/>
          <p:cNvSpPr txBox="1"/>
          <p:nvPr/>
        </p:nvSpPr>
        <p:spPr>
          <a:xfrm>
            <a:off x="6938524" y="3406642"/>
            <a:ext cx="938077" cy="292388"/>
          </a:xfrm>
          <a:prstGeom prst="rect">
            <a:avLst/>
          </a:prstGeom>
          <a:noFill/>
        </p:spPr>
        <p:txBody>
          <a:bodyPr wrap="none" rtlCol="0">
            <a:spAutoFit/>
          </a:bodyPr>
          <a:lstStyle/>
          <a:p>
            <a:r>
              <a:rPr lang="en-US" sz="1300" dirty="0" err="1" smtClean="0"/>
              <a:t>XboxOne</a:t>
            </a:r>
            <a:endParaRPr lang="en-US" sz="1300" dirty="0"/>
          </a:p>
        </p:txBody>
      </p:sp>
    </p:spTree>
    <p:extLst>
      <p:ext uri="{BB962C8B-B14F-4D97-AF65-F5344CB8AC3E}">
        <p14:creationId xmlns:p14="http://schemas.microsoft.com/office/powerpoint/2010/main" val="40343622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(27)</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Surface Pro lines</a:t>
            </a: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Microsoft’s Surface family of tablets</a:t>
            </a: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Surface lines</a:t>
            </a:r>
          </a:p>
        </p:txBody>
      </p:sp>
      <p:sp>
        <p:nvSpPr>
          <p:cNvPr id="8" name="Text Box 14"/>
          <p:cNvSpPr txBox="1">
            <a:spLocks noChangeArrowheads="1"/>
          </p:cNvSpPr>
          <p:nvPr/>
        </p:nvSpPr>
        <p:spPr bwMode="auto">
          <a:xfrm>
            <a:off x="62154" y="2842726"/>
            <a:ext cx="4958537"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a:solidFill>
                  <a:srgbClr val="0070C0"/>
                </a:solidFill>
              </a:rPr>
              <a:t>First</a:t>
            </a:r>
            <a:r>
              <a:rPr lang="en-US" dirty="0">
                <a:solidFill>
                  <a:srgbClr val="000000"/>
                </a:solidFill>
              </a:rPr>
              <a:t> </a:t>
            </a:r>
            <a:r>
              <a:rPr lang="en-US" dirty="0">
                <a:solidFill>
                  <a:srgbClr val="FF0000"/>
                </a:solidFill>
              </a:rPr>
              <a:t>Surface</a:t>
            </a:r>
            <a:r>
              <a:rPr lang="en-US" dirty="0">
                <a:solidFill>
                  <a:srgbClr val="000000"/>
                </a:solidFill>
              </a:rPr>
              <a:t> tablets are NVIDIA’s </a:t>
            </a:r>
            <a:r>
              <a:rPr lang="en-US" dirty="0" err="1">
                <a:solidFill>
                  <a:srgbClr val="0070C0"/>
                </a:solidFill>
              </a:rPr>
              <a:t>Tegra</a:t>
            </a:r>
            <a:r>
              <a:rPr lang="en-US" dirty="0">
                <a:solidFill>
                  <a:srgbClr val="000000"/>
                </a:solidFill>
              </a:rPr>
              <a:t> based</a:t>
            </a:r>
          </a:p>
          <a:p>
            <a:pPr algn="ctr" eaLnBrk="1" fontAlgn="base" hangingPunct="1">
              <a:spcBef>
                <a:spcPct val="0"/>
              </a:spcBef>
              <a:spcAft>
                <a:spcPts val="300"/>
              </a:spcAft>
            </a:pPr>
            <a:r>
              <a:rPr lang="en-US" dirty="0">
                <a:solidFill>
                  <a:srgbClr val="000000"/>
                </a:solidFill>
              </a:rPr>
              <a:t>and run under </a:t>
            </a:r>
            <a:r>
              <a:rPr lang="en-US" dirty="0">
                <a:solidFill>
                  <a:srgbClr val="0070C0"/>
                </a:solidFill>
              </a:rPr>
              <a:t>Windows RT.</a:t>
            </a:r>
          </a:p>
          <a:p>
            <a:pPr algn="ctr" eaLnBrk="1" fontAlgn="base" hangingPunct="1">
              <a:spcBef>
                <a:spcPct val="0"/>
              </a:spcBef>
            </a:pPr>
            <a:r>
              <a:rPr lang="en-US" dirty="0" smtClean="0">
                <a:solidFill>
                  <a:srgbClr val="0070C0"/>
                </a:solidFill>
              </a:rPr>
              <a:t>Subsequent</a:t>
            </a:r>
            <a:r>
              <a:rPr lang="en-US" dirty="0" smtClean="0">
                <a:solidFill>
                  <a:srgbClr val="000000"/>
                </a:solidFill>
              </a:rPr>
              <a:t> </a:t>
            </a:r>
            <a:r>
              <a:rPr lang="en-US" dirty="0">
                <a:solidFill>
                  <a:srgbClr val="000000"/>
                </a:solidFill>
              </a:rPr>
              <a:t>Surface tablets are Intel’s </a:t>
            </a:r>
            <a:r>
              <a:rPr lang="en-US" dirty="0">
                <a:solidFill>
                  <a:srgbClr val="0070C0"/>
                </a:solidFill>
              </a:rPr>
              <a:t>Atom</a:t>
            </a:r>
            <a:r>
              <a:rPr lang="en-US" dirty="0">
                <a:solidFill>
                  <a:srgbClr val="000000"/>
                </a:solidFill>
              </a:rPr>
              <a:t> based</a:t>
            </a:r>
          </a:p>
          <a:p>
            <a:pPr algn="ctr" eaLnBrk="1" fontAlgn="base" hangingPunct="1">
              <a:spcBef>
                <a:spcPct val="0"/>
              </a:spcBef>
            </a:pPr>
            <a:r>
              <a:rPr lang="en-US" dirty="0">
                <a:solidFill>
                  <a:srgbClr val="000000"/>
                </a:solidFill>
              </a:rPr>
              <a:t>and are running under </a:t>
            </a:r>
            <a:r>
              <a:rPr lang="en-US" dirty="0">
                <a:solidFill>
                  <a:srgbClr val="0070C0"/>
                </a:solidFill>
              </a:rPr>
              <a:t>Windows 8.1</a:t>
            </a: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847325"/>
            <a:ext cx="3506088" cy="738664"/>
          </a:xfrm>
          <a:prstGeom prst="rect">
            <a:avLst/>
          </a:prstGeom>
        </p:spPr>
        <p:txBody>
          <a:bodyPr wrap="none">
            <a:spAutoFit/>
          </a:bodyPr>
          <a:lstStyle/>
          <a:p>
            <a:pPr lvl="0" algn="ctr" fontAlgn="base">
              <a:spcBef>
                <a:spcPct val="0"/>
              </a:spcBef>
            </a:pPr>
            <a:r>
              <a:rPr lang="en-US" sz="1400" dirty="0">
                <a:solidFill>
                  <a:srgbClr val="FF0000"/>
                </a:solidFill>
              </a:rPr>
              <a:t>Surface Pro </a:t>
            </a:r>
            <a:r>
              <a:rPr lang="en-US" sz="1400" dirty="0">
                <a:solidFill>
                  <a:srgbClr val="000000"/>
                </a:solidFill>
              </a:rPr>
              <a:t>tablets are </a:t>
            </a:r>
            <a:r>
              <a:rPr lang="en-US" sz="1400" dirty="0">
                <a:solidFill>
                  <a:srgbClr val="0070C0"/>
                </a:solidFill>
              </a:rPr>
              <a:t>Core 2</a:t>
            </a:r>
            <a:r>
              <a:rPr lang="en-US" sz="1400" dirty="0">
                <a:solidFill>
                  <a:srgbClr val="000000"/>
                </a:solidFill>
              </a:rPr>
              <a:t> based</a:t>
            </a:r>
          </a:p>
          <a:p>
            <a:pPr lvl="0" algn="ctr" fontAlgn="base">
              <a:spcBef>
                <a:spcPct val="0"/>
              </a:spcBef>
            </a:pPr>
            <a:r>
              <a:rPr lang="en-US" sz="1400" dirty="0">
                <a:solidFill>
                  <a:srgbClr val="000000"/>
                </a:solidFill>
              </a:rPr>
              <a:t>and run under </a:t>
            </a:r>
            <a:r>
              <a:rPr lang="en-US" sz="1400" dirty="0">
                <a:solidFill>
                  <a:srgbClr val="0070C0"/>
                </a:solidFill>
              </a:rPr>
              <a:t>Windows 8.1</a:t>
            </a:r>
          </a:p>
          <a:p>
            <a:pPr lvl="0" algn="ctr" fontAlgn="base">
              <a:spcBef>
                <a:spcPct val="0"/>
              </a:spcBef>
            </a:pPr>
            <a:r>
              <a:rPr lang="en-US" sz="1400" dirty="0">
                <a:solidFill>
                  <a:srgbClr val="000000"/>
                </a:solidFill>
              </a:rPr>
              <a:t>or subsequent Windows versions</a:t>
            </a:r>
          </a:p>
        </p:txBody>
      </p:sp>
      <p:sp>
        <p:nvSpPr>
          <p:cNvPr id="16" name="TextBox 15"/>
          <p:cNvSpPr txBox="1"/>
          <p:nvPr/>
        </p:nvSpPr>
        <p:spPr>
          <a:xfrm>
            <a:off x="6123885" y="3976318"/>
            <a:ext cx="1699504" cy="307777"/>
          </a:xfrm>
          <a:prstGeom prst="rect">
            <a:avLst/>
          </a:prstGeom>
          <a:noFill/>
        </p:spPr>
        <p:txBody>
          <a:bodyPr wrap="none" rtlCol="0">
            <a:spAutoFit/>
          </a:bodyPr>
          <a:lstStyle/>
          <a:p>
            <a:r>
              <a:rPr lang="en-US" sz="1400" dirty="0">
                <a:solidFill>
                  <a:srgbClr val="0070C0"/>
                </a:solidFill>
              </a:rPr>
              <a:t>High end</a:t>
            </a:r>
            <a:r>
              <a:rPr lang="en-US" sz="1400" dirty="0"/>
              <a:t> models</a:t>
            </a:r>
          </a:p>
        </p:txBody>
      </p:sp>
      <p:sp>
        <p:nvSpPr>
          <p:cNvPr id="17" name="TextBox 16"/>
          <p:cNvSpPr txBox="1"/>
          <p:nvPr/>
        </p:nvSpPr>
        <p:spPr>
          <a:xfrm>
            <a:off x="1443334" y="3969060"/>
            <a:ext cx="2249334" cy="307777"/>
          </a:xfrm>
          <a:prstGeom prst="rect">
            <a:avLst/>
          </a:prstGeom>
          <a:noFill/>
        </p:spPr>
        <p:txBody>
          <a:bodyPr wrap="none" rtlCol="0">
            <a:spAutoFit/>
          </a:bodyPr>
          <a:lstStyle/>
          <a:p>
            <a:r>
              <a:rPr lang="en-US" sz="1400" dirty="0">
                <a:solidFill>
                  <a:srgbClr val="0070C0"/>
                </a:solidFill>
              </a:rPr>
              <a:t>Less expensive </a:t>
            </a:r>
            <a:r>
              <a:rPr lang="en-US" sz="1400" dirty="0"/>
              <a:t>models</a:t>
            </a:r>
          </a:p>
        </p:txBody>
      </p:sp>
      <p:sp>
        <p:nvSpPr>
          <p:cNvPr id="18" name="TextBox 17"/>
          <p:cNvSpPr txBox="1"/>
          <p:nvPr/>
        </p:nvSpPr>
        <p:spPr>
          <a:xfrm>
            <a:off x="117143" y="514139"/>
            <a:ext cx="5915402" cy="369332"/>
          </a:xfrm>
          <a:prstGeom prst="rect">
            <a:avLst/>
          </a:prstGeom>
          <a:noFill/>
        </p:spPr>
        <p:txBody>
          <a:bodyPr wrap="none" rtlCol="0">
            <a:spAutoFit/>
          </a:bodyPr>
          <a:lstStyle/>
          <a:p>
            <a:r>
              <a:rPr lang="en-US" dirty="0">
                <a:solidFill>
                  <a:schemeClr val="accent6"/>
                </a:solidFill>
              </a:rPr>
              <a:t>d2</a:t>
            </a:r>
            <a:r>
              <a:rPr lang="hu-HU" dirty="0">
                <a:solidFill>
                  <a:schemeClr val="accent6"/>
                </a:solidFill>
              </a:rPr>
              <a:t>) Introduction of </a:t>
            </a:r>
            <a:r>
              <a:rPr lang="en-US" dirty="0">
                <a:solidFill>
                  <a:schemeClr val="accent6"/>
                </a:solidFill>
              </a:rPr>
              <a:t>the Surface family of tablets</a:t>
            </a:r>
          </a:p>
        </p:txBody>
      </p:sp>
      <p:sp>
        <p:nvSpPr>
          <p:cNvPr id="6" name="TextBox 5"/>
          <p:cNvSpPr txBox="1"/>
          <p:nvPr/>
        </p:nvSpPr>
        <p:spPr>
          <a:xfrm>
            <a:off x="2006715" y="2371527"/>
            <a:ext cx="1119217" cy="292388"/>
          </a:xfrm>
          <a:prstGeom prst="rect">
            <a:avLst/>
          </a:prstGeom>
          <a:noFill/>
        </p:spPr>
        <p:txBody>
          <a:bodyPr wrap="none" rtlCol="0">
            <a:spAutoFit/>
          </a:bodyPr>
          <a:lstStyle/>
          <a:p>
            <a:r>
              <a:rPr lang="en-US" sz="1300" dirty="0"/>
              <a:t>Since 2012</a:t>
            </a:r>
          </a:p>
        </p:txBody>
      </p:sp>
      <p:sp>
        <p:nvSpPr>
          <p:cNvPr id="20" name="TextBox 19"/>
          <p:cNvSpPr txBox="1"/>
          <p:nvPr/>
        </p:nvSpPr>
        <p:spPr>
          <a:xfrm>
            <a:off x="6378108" y="2371527"/>
            <a:ext cx="1119217" cy="292388"/>
          </a:xfrm>
          <a:prstGeom prst="rect">
            <a:avLst/>
          </a:prstGeom>
          <a:noFill/>
        </p:spPr>
        <p:txBody>
          <a:bodyPr wrap="none" rtlCol="0">
            <a:spAutoFit/>
          </a:bodyPr>
          <a:lstStyle/>
          <a:p>
            <a:r>
              <a:rPr lang="en-US" sz="1300" dirty="0"/>
              <a:t>Since 2013</a:t>
            </a:r>
          </a:p>
        </p:txBody>
      </p:sp>
      <p:sp>
        <p:nvSpPr>
          <p:cNvPr id="21" name="TextBox 20"/>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72987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P spid="8" grpId="0"/>
      <p:bldP spid="12" grpId="0" animBg="1"/>
      <p:bldP spid="13" grpId="0" animBg="1"/>
      <p:bldP spid="14" grpId="0"/>
      <p:bldP spid="16" grpId="0"/>
      <p:bldP spid="17" grpId="0"/>
      <p:bldP spid="6" grpId="0"/>
      <p:bldP spid="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0170">
                  <a:extLst>
                    <a:ext uri="{9D8B030D-6E8A-4147-A177-3AD203B41FA5}">
                      <a16:colId xmlns:a16="http://schemas.microsoft.com/office/drawing/2014/main" val="20002"/>
                    </a:ext>
                  </a:extLst>
                </a:gridCol>
                <a:gridCol w="1215135">
                  <a:extLst>
                    <a:ext uri="{9D8B030D-6E8A-4147-A177-3AD203B41FA5}">
                      <a16:colId xmlns:a16="http://schemas.microsoft.com/office/drawing/2014/main" val="20003"/>
                    </a:ext>
                  </a:extLst>
                </a:gridCol>
                <a:gridCol w="900100">
                  <a:extLst>
                    <a:ext uri="{9D8B030D-6E8A-4147-A177-3AD203B41FA5}">
                      <a16:colId xmlns:a16="http://schemas.microsoft.com/office/drawing/2014/main" val="20004"/>
                    </a:ext>
                  </a:extLst>
                </a:gridCol>
                <a:gridCol w="2354660">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Core</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nr</a:t>
                      </a:r>
                      <a:r>
                        <a:rPr lang="en-US" sz="1300" dirty="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10/2012</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3</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a:t>
                      </a:r>
                      <a:r>
                        <a:rPr lang="en-US" sz="1300" baseline="0" dirty="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a:latin typeface="Verdana" panose="020B0604030504040204" pitchFamily="34" charset="0"/>
                          <a:ea typeface="Verdana" panose="020B0604030504040204" pitchFamily="34" charset="0"/>
                          <a:cs typeface="Verdana" panose="020B0604030504040204" pitchFamily="34" charset="0"/>
                        </a:rPr>
                        <a:t>Airmont</a:t>
                      </a:r>
                      <a:r>
                        <a:rPr lang="en-US" sz="1300" dirty="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746575" y="3360476"/>
            <a:ext cx="6216189" cy="338554"/>
          </a:xfrm>
          <a:prstGeom prst="rect">
            <a:avLst/>
          </a:prstGeom>
          <a:noFill/>
        </p:spPr>
        <p:txBody>
          <a:bodyPr wrap="none" rtlCol="0">
            <a:spAutoFit/>
          </a:bodyPr>
          <a:lstStyle/>
          <a:p>
            <a:r>
              <a:rPr lang="en-US" sz="1600" dirty="0"/>
              <a:t>Table: Microsoft’s ARM/Intel Atom-based Surface tablets</a:t>
            </a:r>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a:solidFill>
                  <a:schemeClr val="accent6"/>
                </a:solidFill>
              </a:rPr>
              <a:t>Overview of </a:t>
            </a:r>
            <a:r>
              <a:rPr lang="en-US" dirty="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a:solidFill>
                  <a:srgbClr val="FF0000"/>
                </a:solidFill>
              </a:rPr>
              <a:t>Main features of Microsoft’s Surface</a:t>
            </a:r>
            <a:r>
              <a:rPr lang="hu-HU" sz="1600" dirty="0">
                <a:solidFill>
                  <a:srgbClr val="FF0000"/>
                </a:solidFill>
              </a:rPr>
              <a:t> </a:t>
            </a:r>
            <a:r>
              <a:rPr lang="en-US" sz="1600" dirty="0">
                <a:solidFill>
                  <a:srgbClr val="FF0000"/>
                </a:solidFill>
              </a:rPr>
              <a:t>tablet line</a:t>
            </a:r>
          </a:p>
        </p:txBody>
      </p:sp>
      <p:sp>
        <p:nvSpPr>
          <p:cNvPr id="9" name="Rectangle 8"/>
          <p:cNvSpPr/>
          <p:nvPr/>
        </p:nvSpPr>
        <p:spPr>
          <a:xfrm>
            <a:off x="297115" y="4453475"/>
            <a:ext cx="8730380" cy="584775"/>
          </a:xfrm>
          <a:prstGeom prst="rect">
            <a:avLst/>
          </a:prstGeom>
        </p:spPr>
        <p:txBody>
          <a:bodyPr wrap="square">
            <a:spAutoFit/>
          </a:bodyPr>
          <a:lstStyle/>
          <a:p>
            <a:r>
              <a:rPr lang="en-US" sz="1600" dirty="0">
                <a:solidFill>
                  <a:srgbClr val="0070C0"/>
                </a:solidFill>
              </a:rPr>
              <a:t>The exclusivity of Windows RT drastically limits app availability</a:t>
            </a:r>
            <a:r>
              <a:rPr lang="en-US" sz="1600" dirty="0"/>
              <a:t>, and is one of the main reasons why </a:t>
            </a:r>
            <a:r>
              <a:rPr lang="en-US" sz="1600" dirty="0">
                <a:solidFill>
                  <a:srgbClr val="0070C0"/>
                </a:solidFill>
              </a:rPr>
              <a:t>sales of Surface tablets remained lower than expected </a:t>
            </a:r>
            <a:r>
              <a:rPr lang="en-US" sz="1600" dirty="0"/>
              <a:t>[21].</a:t>
            </a:r>
            <a:r>
              <a:rPr lang="en-US" sz="1600" dirty="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(28)</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
        <p:nvSpPr>
          <p:cNvPr id="3" name="TextBox 2"/>
          <p:cNvSpPr txBox="1"/>
          <p:nvPr/>
        </p:nvSpPr>
        <p:spPr>
          <a:xfrm>
            <a:off x="308489" y="3834045"/>
            <a:ext cx="6718314" cy="338554"/>
          </a:xfrm>
          <a:prstGeom prst="rect">
            <a:avLst/>
          </a:prstGeom>
          <a:noFill/>
        </p:spPr>
        <p:txBody>
          <a:bodyPr wrap="none" rtlCol="0">
            <a:spAutoFit/>
          </a:bodyPr>
          <a:lstStyle/>
          <a:p>
            <a:pPr>
              <a:spcAft>
                <a:spcPts val="400"/>
              </a:spcAft>
            </a:pPr>
            <a:r>
              <a:rPr lang="en-US" sz="1600" dirty="0">
                <a:solidFill>
                  <a:srgbClr val="FF0000"/>
                </a:solidFill>
              </a:rPr>
              <a:t>Note</a:t>
            </a:r>
            <a:r>
              <a:rPr lang="en-US" sz="1600" dirty="0"/>
              <a:t> that </a:t>
            </a:r>
            <a:r>
              <a:rPr lang="en-US" sz="1600" dirty="0">
                <a:solidFill>
                  <a:srgbClr val="0070C0"/>
                </a:solidFill>
              </a:rPr>
              <a:t>NVidia's </a:t>
            </a:r>
            <a:r>
              <a:rPr lang="en-US" sz="1600" dirty="0" err="1">
                <a:solidFill>
                  <a:srgbClr val="0070C0"/>
                </a:solidFill>
              </a:rPr>
              <a:t>Tegra</a:t>
            </a:r>
            <a:r>
              <a:rPr lang="en-US" sz="1600" dirty="0">
                <a:solidFill>
                  <a:srgbClr val="0070C0"/>
                </a:solidFill>
              </a:rPr>
              <a:t> processors are 32-bit </a:t>
            </a:r>
            <a:r>
              <a:rPr lang="en-US" sz="1600" dirty="0" err="1">
                <a:solidFill>
                  <a:srgbClr val="0070C0"/>
                </a:solidFill>
              </a:rPr>
              <a:t>ARMv7</a:t>
            </a:r>
            <a:r>
              <a:rPr lang="en-US" sz="1600" dirty="0">
                <a:solidFill>
                  <a:srgbClr val="0070C0"/>
                </a:solidFill>
              </a:rPr>
              <a:t>-A based</a:t>
            </a:r>
            <a:r>
              <a:rPr lang="en-US" sz="1600" dirty="0"/>
              <a:t>.</a:t>
            </a:r>
          </a:p>
        </p:txBody>
      </p:sp>
      <p:sp>
        <p:nvSpPr>
          <p:cNvPr id="10" name="TextBox 9"/>
          <p:cNvSpPr txBox="1"/>
          <p:nvPr/>
        </p:nvSpPr>
        <p:spPr>
          <a:xfrm>
            <a:off x="295610" y="5025661"/>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endParaRPr lang="en-US" dirty="0"/>
          </a:p>
        </p:txBody>
      </p:sp>
      <p:sp>
        <p:nvSpPr>
          <p:cNvPr id="6" name="TextBox 5"/>
          <p:cNvSpPr txBox="1"/>
          <p:nvPr/>
        </p:nvSpPr>
        <p:spPr>
          <a:xfrm>
            <a:off x="310593" y="4180017"/>
            <a:ext cx="8973162" cy="338554"/>
          </a:xfrm>
          <a:prstGeom prst="rect">
            <a:avLst/>
          </a:prstGeom>
          <a:noFill/>
        </p:spPr>
        <p:txBody>
          <a:bodyPr wrap="none" rtlCol="0">
            <a:spAutoFit/>
          </a:bodyPr>
          <a:lstStyle/>
          <a:p>
            <a:r>
              <a:rPr lang="en-US" sz="1600" dirty="0">
                <a:solidFill>
                  <a:srgbClr val="0070C0"/>
                </a:solidFill>
              </a:rPr>
              <a:t>Windows RT </a:t>
            </a:r>
            <a:r>
              <a:rPr lang="en-US" sz="1600" dirty="0"/>
              <a:t>was a </a:t>
            </a:r>
            <a:r>
              <a:rPr lang="en-US" sz="1600" dirty="0">
                <a:solidFill>
                  <a:srgbClr val="0070C0"/>
                </a:solidFill>
              </a:rPr>
              <a:t>modified version of Windows 8 that targeted the </a:t>
            </a:r>
            <a:r>
              <a:rPr lang="en-US" sz="1600" dirty="0" err="1">
                <a:solidFill>
                  <a:srgbClr val="0070C0"/>
                </a:solidFill>
              </a:rPr>
              <a:t>ARMv7</a:t>
            </a:r>
            <a:r>
              <a:rPr lang="en-US" sz="1600" dirty="0">
                <a:solidFill>
                  <a:srgbClr val="0070C0"/>
                </a:solidFill>
              </a:rPr>
              <a:t>-A ISA</a:t>
            </a:r>
            <a:r>
              <a:rPr lang="en-US" sz="1600" dirty="0"/>
              <a:t>. </a:t>
            </a:r>
          </a:p>
        </p:txBody>
      </p:sp>
      <p:sp>
        <p:nvSpPr>
          <p:cNvPr id="8" name="TextBox 7"/>
          <p:cNvSpPr txBox="1"/>
          <p:nvPr/>
        </p:nvSpPr>
        <p:spPr>
          <a:xfrm>
            <a:off x="116505" y="6354325"/>
            <a:ext cx="1609095" cy="338554"/>
          </a:xfrm>
          <a:prstGeom prst="rect">
            <a:avLst/>
          </a:prstGeom>
          <a:noFill/>
        </p:spPr>
        <p:txBody>
          <a:bodyPr wrap="none" rtlCol="0">
            <a:spAutoFit/>
          </a:bodyPr>
          <a:lstStyle/>
          <a:p>
            <a:r>
              <a:rPr lang="en-US" sz="1600" dirty="0" smtClean="0"/>
              <a:t>RT: Real Time</a:t>
            </a:r>
            <a:endParaRPr lang="en-US" sz="1600" dirty="0"/>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2256493272"/>
              </p:ext>
            </p:extLst>
          </p:nvPr>
        </p:nvGraphicFramePr>
        <p:xfrm>
          <a:off x="226586" y="1504306"/>
          <a:ext cx="8750575" cy="3200400"/>
        </p:xfrm>
        <a:graphic>
          <a:graphicData uri="http://schemas.openxmlformats.org/drawingml/2006/table">
            <a:tbl>
              <a:tblPr firstRow="1" lastCol="1" bandRow="1">
                <a:tableStyleId>{5940675A-B579-460E-94D1-54222C63F5DA}</a:tableStyleId>
              </a:tblPr>
              <a:tblGrid>
                <a:gridCol w="1516987">
                  <a:extLst>
                    <a:ext uri="{9D8B030D-6E8A-4147-A177-3AD203B41FA5}">
                      <a16:colId xmlns:a16="http://schemas.microsoft.com/office/drawing/2014/main" val="20000"/>
                    </a:ext>
                  </a:extLst>
                </a:gridCol>
                <a:gridCol w="1021636">
                  <a:extLst>
                    <a:ext uri="{9D8B030D-6E8A-4147-A177-3AD203B41FA5}">
                      <a16:colId xmlns:a16="http://schemas.microsoft.com/office/drawing/2014/main" val="20001"/>
                    </a:ext>
                  </a:extLst>
                </a:gridCol>
                <a:gridCol w="1586626">
                  <a:extLst>
                    <a:ext uri="{9D8B030D-6E8A-4147-A177-3AD203B41FA5}">
                      <a16:colId xmlns:a16="http://schemas.microsoft.com/office/drawing/2014/main" val="20002"/>
                    </a:ext>
                  </a:extLst>
                </a:gridCol>
                <a:gridCol w="1269294">
                  <a:extLst>
                    <a:ext uri="{9D8B030D-6E8A-4147-A177-3AD203B41FA5}">
                      <a16:colId xmlns:a16="http://schemas.microsoft.com/office/drawing/2014/main" val="20003"/>
                    </a:ext>
                  </a:extLst>
                </a:gridCol>
                <a:gridCol w="913293">
                  <a:extLst>
                    <a:ext uri="{9D8B030D-6E8A-4147-A177-3AD203B41FA5}">
                      <a16:colId xmlns:a16="http://schemas.microsoft.com/office/drawing/2014/main" val="20004"/>
                    </a:ext>
                  </a:extLst>
                </a:gridCol>
                <a:gridCol w="2442739">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Core </a:t>
                      </a:r>
                    </a:p>
                    <a:p>
                      <a:pPr algn="ctr"/>
                      <a:r>
                        <a:rPr lang="hu-HU" sz="1300" dirty="0">
                          <a:latin typeface="Verdana" panose="020B0604030504040204" pitchFamily="34" charset="0"/>
                          <a:ea typeface="Verdana" panose="020B0604030504040204" pitchFamily="34" charset="0"/>
                          <a:cs typeface="Verdana" panose="020B0604030504040204" pitchFamily="34" charset="0"/>
                        </a:rPr>
                        <a:t>count</a:t>
                      </a: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2/2013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Ivy</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Bridge</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 Pro</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 3</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6/2014</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Skylake</a:t>
                      </a:r>
                      <a:r>
                        <a:rPr lang="en-US" sz="1300" dirty="0">
                          <a:latin typeface="Verdana" panose="020B0604030504040204" pitchFamily="34" charset="0"/>
                          <a:ea typeface="Verdana" panose="020B0604030504040204" pitchFamily="34" charset="0"/>
                          <a:cs typeface="Verdana" panose="020B0604030504040204" pitchFamily="34" charset="0"/>
                        </a:rPr>
                        <a:t>-U </a:t>
                      </a:r>
                      <a:r>
                        <a:rPr lang="en-US" sz="1300" dirty="0" err="1">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Kaby</a:t>
                      </a:r>
                      <a:r>
                        <a:rPr lang="en-US" sz="1300" dirty="0">
                          <a:latin typeface="Verdana" panose="020B0604030504040204" pitchFamily="34" charset="0"/>
                          <a:ea typeface="Verdana" panose="020B0604030504040204" pitchFamily="34" charset="0"/>
                          <a:cs typeface="Verdana" panose="020B0604030504040204" pitchFamily="34" charset="0"/>
                        </a:rPr>
                        <a:t> Lake </a:t>
                      </a:r>
                      <a:r>
                        <a:rPr lang="en-US" sz="1300" dirty="0" err="1">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a:t>
                      </a:r>
                      <a:r>
                        <a:rPr lang="en-US" sz="1300" baseline="0" dirty="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6</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10/2018</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Kaby Lake Refr.</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2761246688"/>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10/2019</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Ice Lake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3527773891"/>
                  </a:ext>
                </a:extLst>
              </a:tr>
            </a:tbl>
          </a:graphicData>
        </a:graphic>
      </p:graphicFrame>
      <p:sp>
        <p:nvSpPr>
          <p:cNvPr id="6" name="TextBox 5"/>
          <p:cNvSpPr txBox="1"/>
          <p:nvPr/>
        </p:nvSpPr>
        <p:spPr>
          <a:xfrm>
            <a:off x="1466655" y="4953841"/>
            <a:ext cx="6138027" cy="338554"/>
          </a:xfrm>
          <a:prstGeom prst="rect">
            <a:avLst/>
          </a:prstGeom>
          <a:noFill/>
        </p:spPr>
        <p:txBody>
          <a:bodyPr wrap="none" rtlCol="0">
            <a:spAutoFit/>
          </a:bodyPr>
          <a:lstStyle/>
          <a:p>
            <a:r>
              <a:rPr lang="en-US" sz="1600" dirty="0"/>
              <a:t>Table: Microsoft’s Intel Core 2-based Surface Pro tablets</a:t>
            </a:r>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a:solidFill>
                  <a:schemeClr val="accent6"/>
                </a:solidFill>
              </a:rPr>
              <a:t>Overview of </a:t>
            </a:r>
            <a:r>
              <a:rPr lang="en-US" dirty="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a:solidFill>
                  <a:srgbClr val="FF0000"/>
                </a:solidFill>
              </a:rPr>
              <a:t>Main features of Microsoft’s </a:t>
            </a:r>
            <a:r>
              <a:rPr lang="hu-HU" sz="1600" dirty="0">
                <a:solidFill>
                  <a:srgbClr val="FF0000"/>
                </a:solidFill>
              </a:rPr>
              <a:t>Surface Pro </a:t>
            </a:r>
            <a:r>
              <a:rPr lang="en-US" sz="1600" dirty="0">
                <a:solidFill>
                  <a:srgbClr val="FF0000"/>
                </a:solidFill>
              </a:rPr>
              <a:t>tablet line</a:t>
            </a:r>
          </a:p>
        </p:txBody>
      </p:sp>
      <p:sp>
        <p:nvSpPr>
          <p:cNvPr id="12"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(29)</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a:solidFill>
                  <a:schemeClr val="accent6"/>
                </a:solidFill>
              </a:rPr>
              <a:t>Example: </a:t>
            </a:r>
            <a:r>
              <a:rPr lang="en-US" dirty="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a:t>2 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a:t>Intel’s Surface Pro 3</a:t>
            </a:r>
          </a:p>
          <a:p>
            <a:pPr algn="ctr"/>
            <a:r>
              <a:rPr lang="en-US" sz="1600" dirty="0"/>
              <a:t> used as a laptop [22]</a:t>
            </a:r>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a:t>Intel’s Surface Pro 3</a:t>
            </a:r>
          </a:p>
          <a:p>
            <a:pPr algn="ctr"/>
            <a:r>
              <a:rPr lang="en-US" sz="1600" dirty="0"/>
              <a:t> used as a tablet [23]</a:t>
            </a:r>
          </a:p>
        </p:txBody>
      </p:sp>
      <p:sp>
        <p:nvSpPr>
          <p:cNvPr id="12"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30)</a:t>
            </a:r>
            <a:r>
              <a:rPr lang="en-US" dirty="0">
                <a:solidFill>
                  <a:srgbClr val="FFFFFF"/>
                </a:solidFill>
                <a:latin typeface="Verdana" pitchFamily="34" charset="0"/>
              </a:rPr>
              <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31)</a:t>
            </a:r>
            <a:endParaRPr lang="en-US" dirty="0"/>
          </a:p>
        </p:txBody>
      </p:sp>
      <p:sp>
        <p:nvSpPr>
          <p:cNvPr id="3" name="TextBox 2"/>
          <p:cNvSpPr txBox="1"/>
          <p:nvPr/>
        </p:nvSpPr>
        <p:spPr>
          <a:xfrm>
            <a:off x="38887" y="503675"/>
            <a:ext cx="9361657" cy="369332"/>
          </a:xfrm>
          <a:prstGeom prst="rect">
            <a:avLst/>
          </a:prstGeom>
          <a:noFill/>
        </p:spPr>
        <p:txBody>
          <a:bodyPr wrap="square" rtlCol="0">
            <a:spAutoFit/>
          </a:bodyPr>
          <a:lstStyle/>
          <a:p>
            <a:r>
              <a:rPr lang="en-US" dirty="0"/>
              <a:t>Optional reading on Microsoft’s activities toward ARM-based processors (96]</a:t>
            </a:r>
          </a:p>
        </p:txBody>
      </p:sp>
      <p:sp>
        <p:nvSpPr>
          <p:cNvPr id="4" name="TextBox 3"/>
          <p:cNvSpPr txBox="1"/>
          <p:nvPr/>
        </p:nvSpPr>
        <p:spPr>
          <a:xfrm>
            <a:off x="115888" y="1043735"/>
            <a:ext cx="9016652" cy="5570756"/>
          </a:xfrm>
          <a:prstGeom prst="rect">
            <a:avLst/>
          </a:prstGeom>
          <a:noFill/>
        </p:spPr>
        <p:txBody>
          <a:bodyPr wrap="square" rtlCol="0">
            <a:spAutoFit/>
          </a:bodyPr>
          <a:lstStyle/>
          <a:p>
            <a:pPr>
              <a:spcAft>
                <a:spcPts val="600"/>
              </a:spcAft>
            </a:pPr>
            <a:r>
              <a:rPr lang="en-US" sz="1600" dirty="0"/>
              <a:t>“Windows on ARM isn't new: from Windows Phone to Windows RT to Windows </a:t>
            </a:r>
            <a:r>
              <a:rPr lang="en-US" sz="1600" dirty="0" err="1"/>
              <a:t>IoT</a:t>
            </a:r>
            <a:r>
              <a:rPr lang="en-US" sz="1600" dirty="0"/>
              <a:t>, Microsoft has had multiple systems that take Windows beyond the familiar Intel and AMD processors. Older versions of Windows ran on PowerPC, Alpha, Itanium, and MIPS, after all, and in 2009 an unofficial internal project had Windows 7 running on ARM. Development continued for ARMv7 32-bit processors with VFP floating point, NEON (ARM's version of Intel's SSE instructions for processing data in parallel) and the Thumb-2 instruction set.</a:t>
            </a:r>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a:t>
            </a:r>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The idea was to turn Windows in a OS that was designed for mobile -- like iOS -- to get better security and battery life. But not running standard Windows programs -- either recompiled or in emulation -- was an artificial limitation (although designing Windows RT devices just for Store apps meant they used rather underpowered </a:t>
            </a:r>
            <a:r>
              <a:rPr lang="en-US" sz="1600" dirty="0" err="1"/>
              <a:t>Tegra</a:t>
            </a:r>
            <a:r>
              <a:rPr lang="en-US" sz="1600" dirty="0"/>
              <a:t> SOCs. </a:t>
            </a:r>
          </a:p>
          <a:p>
            <a:pPr>
              <a:spcAft>
                <a:spcPts val="600"/>
              </a:spcAft>
            </a:pPr>
            <a:r>
              <a:rPr lang="en-US" sz="1600" dirty="0"/>
              <a:t>Although the first systems to go on sale will all come with Windows 10 S, which only runs apps that come from the Store, those Store apps can include standard desktop x86 apps that have been packaged up for distribution through the Store. There's also a free upgrade to Windows 10 Pro -- not a special or limited version of Windows, but the full Windows 10 Pro that Microsoft has compiled for ARM.</a:t>
            </a:r>
          </a:p>
          <a:p>
            <a:r>
              <a:rPr lang="en-US" sz="1600" dirty="0"/>
              <a:t>Install Windows 10 Pro and you can install standard Windows applications.”</a:t>
            </a:r>
          </a:p>
        </p:txBody>
      </p:sp>
    </p:spTree>
    <p:extLst>
      <p:ext uri="{BB962C8B-B14F-4D97-AF65-F5344CB8AC3E}">
        <p14:creationId xmlns:p14="http://schemas.microsoft.com/office/powerpoint/2010/main" val="10714697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32)</a:t>
            </a:r>
            <a:endParaRPr lang="en-US" dirty="0"/>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smtClean="0">
                <a:solidFill>
                  <a:schemeClr val="accent6"/>
                </a:solidFill>
              </a:rPr>
              <a:t>d3) </a:t>
            </a:r>
            <a:r>
              <a:rPr lang="hu-HU" altLang="en-US" dirty="0" smtClean="0">
                <a:solidFill>
                  <a:schemeClr val="accent6"/>
                </a:solidFill>
              </a:rPr>
              <a:t>Microsoft's </a:t>
            </a:r>
            <a:r>
              <a:rPr lang="hu-HU" altLang="en-US" dirty="0">
                <a:solidFill>
                  <a:schemeClr val="accent6"/>
                </a:solidFill>
              </a:rPr>
              <a:t>move to enter the  phone business</a:t>
            </a:r>
            <a:r>
              <a:rPr lang="en-US" altLang="en-US" dirty="0">
                <a:solidFill>
                  <a:schemeClr val="accent6"/>
                </a:solidFill>
              </a:rPr>
              <a:t> -1</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8" name="TextBox 7"/>
          <p:cNvSpPr txBox="1"/>
          <p:nvPr/>
        </p:nvSpPr>
        <p:spPr>
          <a:xfrm>
            <a:off x="385763" y="908720"/>
            <a:ext cx="88216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beginning of 2011 the</a:t>
            </a:r>
            <a:r>
              <a:rPr lang="en-US" sz="1600" dirty="0">
                <a:solidFill>
                  <a:srgbClr val="0070C0"/>
                </a:solidFill>
              </a:rPr>
              <a:t> sales figures of mobiles running </a:t>
            </a:r>
            <a:r>
              <a:rPr lang="hu-HU" sz="1600" dirty="0">
                <a:solidFill>
                  <a:srgbClr val="0070C0"/>
                </a:solidFill>
              </a:rPr>
              <a:t>Google's Android </a:t>
            </a:r>
            <a:endParaRPr lang="en-US" sz="1600" dirty="0">
              <a:solidFill>
                <a:srgbClr val="0070C0"/>
              </a:solidFill>
            </a:endParaRPr>
          </a:p>
          <a:p>
            <a:pPr>
              <a:spcAft>
                <a:spcPts val="600"/>
              </a:spcAft>
            </a:pPr>
            <a:r>
              <a:rPr lang="en-US" sz="1600" dirty="0">
                <a:solidFill>
                  <a:srgbClr val="0070C0"/>
                </a:solidFill>
              </a:rPr>
              <a:t>     </a:t>
            </a:r>
            <a:r>
              <a:rPr lang="hu-HU" sz="1600" dirty="0">
                <a:solidFill>
                  <a:srgbClr val="0070C0"/>
                </a:solidFill>
              </a:rPr>
              <a:t> </a:t>
            </a:r>
            <a:r>
              <a:rPr lang="en-US" sz="1600" dirty="0">
                <a:solidFill>
                  <a:srgbClr val="0070C0"/>
                </a:solidFill>
              </a:rPr>
              <a:t>surpassed those running under</a:t>
            </a:r>
            <a:r>
              <a:rPr lang="hu-HU" sz="1600" dirty="0">
                <a:solidFill>
                  <a:srgbClr val="0070C0"/>
                </a:solidFill>
              </a:rPr>
              <a:t> Nokia's</a:t>
            </a:r>
            <a:r>
              <a:rPr lang="hu-HU" sz="1600" dirty="0"/>
              <a:t> </a:t>
            </a:r>
            <a:r>
              <a:rPr lang="hu-HU" sz="1600" dirty="0">
                <a:solidFill>
                  <a:srgbClr val="0070C0"/>
                </a:solidFill>
              </a:rPr>
              <a:t>Symbian</a:t>
            </a:r>
            <a:r>
              <a:rPr lang="en-US" sz="1600" dirty="0">
                <a:solidFill>
                  <a:srgbClr val="0070C0"/>
                </a:solidFill>
              </a:rPr>
              <a:t>.</a:t>
            </a:r>
          </a:p>
        </p:txBody>
      </p:sp>
      <p:pic>
        <p:nvPicPr>
          <p:cNvPr id="9" name="Picture 8"/>
          <p:cNvPicPr>
            <a:picLocks noChangeAspect="1"/>
          </p:cNvPicPr>
          <p:nvPr/>
        </p:nvPicPr>
        <p:blipFill rotWithShape="1">
          <a:blip r:embed="rId2"/>
          <a:srcRect l="3336" t="24972" r="2394" b="2152"/>
          <a:stretch/>
        </p:blipFill>
        <p:spPr>
          <a:xfrm>
            <a:off x="386535" y="1628800"/>
            <a:ext cx="8055895" cy="4539879"/>
          </a:xfrm>
          <a:prstGeom prst="rect">
            <a:avLst/>
          </a:prstGeom>
        </p:spPr>
      </p:pic>
      <p:sp>
        <p:nvSpPr>
          <p:cNvPr id="10" name="TextBox 9"/>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4" name="TextBox 13"/>
          <p:cNvSpPr txBox="1"/>
          <p:nvPr/>
        </p:nvSpPr>
        <p:spPr>
          <a:xfrm>
            <a:off x="280445" y="6216059"/>
            <a:ext cx="8782789" cy="584775"/>
          </a:xfrm>
          <a:prstGeom prst="rect">
            <a:avLst/>
          </a:prstGeom>
          <a:noFill/>
        </p:spPr>
        <p:txBody>
          <a:bodyPr wrap="none" rtlCol="0">
            <a:spAutoFit/>
          </a:bodyPr>
          <a:lstStyle/>
          <a:p>
            <a:pPr algn="ctr"/>
            <a:r>
              <a:rPr lang="en-US" sz="1600" dirty="0">
                <a:solidFill>
                  <a:schemeClr val="accent6"/>
                </a:solidFill>
              </a:rPr>
              <a:t>Figure: </a:t>
            </a:r>
            <a:r>
              <a:rPr lang="hu-HU" sz="1600" dirty="0">
                <a:solidFill>
                  <a:schemeClr val="accent6"/>
                </a:solidFill>
              </a:rPr>
              <a:t>Global market share </a:t>
            </a:r>
            <a:r>
              <a:rPr lang="en-US" sz="1600" dirty="0">
                <a:solidFill>
                  <a:schemeClr val="accent6"/>
                </a:solidFill>
              </a:rPr>
              <a:t>(</a:t>
            </a:r>
            <a:r>
              <a:rPr lang="hu-HU" sz="1600" dirty="0">
                <a:solidFill>
                  <a:schemeClr val="accent6"/>
                </a:solidFill>
              </a:rPr>
              <a:t>in terms of sales figures</a:t>
            </a:r>
            <a:r>
              <a:rPr lang="en-US" sz="1600" dirty="0">
                <a:solidFill>
                  <a:schemeClr val="accent6"/>
                </a:solidFill>
              </a:rPr>
              <a:t>) </a:t>
            </a:r>
            <a:r>
              <a:rPr lang="hu-HU" sz="1600" dirty="0">
                <a:solidFill>
                  <a:schemeClr val="accent6"/>
                </a:solidFill>
              </a:rPr>
              <a:t>of leading smartphone OSs </a:t>
            </a:r>
          </a:p>
          <a:p>
            <a:pPr algn="ctr"/>
            <a:r>
              <a:rPr lang="hu-HU" sz="1600" dirty="0">
                <a:solidFill>
                  <a:schemeClr val="accent6"/>
                </a:solidFill>
              </a:rPr>
              <a:t>  to end users from Q1 2009 to Q</a:t>
            </a:r>
            <a:r>
              <a:rPr lang="en-US" sz="1600" dirty="0">
                <a:solidFill>
                  <a:schemeClr val="accent6"/>
                </a:solidFill>
              </a:rPr>
              <a:t>2</a:t>
            </a:r>
            <a:r>
              <a:rPr lang="hu-HU" sz="1600" dirty="0">
                <a:solidFill>
                  <a:schemeClr val="accent6"/>
                </a:solidFill>
              </a:rPr>
              <a:t> 201</a:t>
            </a:r>
            <a:r>
              <a:rPr lang="en-US" sz="1600" dirty="0">
                <a:solidFill>
                  <a:schemeClr val="accent6"/>
                </a:solidFill>
              </a:rPr>
              <a:t>8</a:t>
            </a:r>
            <a:r>
              <a:rPr lang="hu-HU" sz="1600" dirty="0">
                <a:solidFill>
                  <a:schemeClr val="accent6"/>
                </a:solidFill>
              </a:rPr>
              <a:t> [</a:t>
            </a:r>
            <a:r>
              <a:rPr lang="en-US" sz="1600" dirty="0">
                <a:solidFill>
                  <a:schemeClr val="accent6"/>
                </a:solidFill>
              </a:rPr>
              <a:t>42</a:t>
            </a:r>
            <a:r>
              <a:rPr lang="hu-HU" sz="1600" dirty="0">
                <a:solidFill>
                  <a:schemeClr val="accent6"/>
                </a:solidFill>
              </a:rPr>
              <a:t>]</a:t>
            </a:r>
            <a:endParaRPr lang="en-US" sz="1600" dirty="0">
              <a:solidFill>
                <a:schemeClr val="accent6"/>
              </a:solidFill>
            </a:endParaRPr>
          </a:p>
        </p:txBody>
      </p:sp>
      <p:sp>
        <p:nvSpPr>
          <p:cNvPr id="6" name="Oval 5"/>
          <p:cNvSpPr/>
          <p:nvPr/>
        </p:nvSpPr>
        <p:spPr>
          <a:xfrm>
            <a:off x="2321750" y="3699030"/>
            <a:ext cx="405045" cy="360040"/>
          </a:xfrm>
          <a:prstGeom prst="ellipse">
            <a:avLst/>
          </a:prstGeom>
          <a:noFill/>
          <a:ln w="2857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96825" y="5840020"/>
            <a:ext cx="1080120" cy="30940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72099" y="5840020"/>
            <a:ext cx="996615" cy="328659"/>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p:bldP spid="6" grpId="0" animBg="1"/>
      <p:bldP spid="11" grpId="0" animBg="1"/>
      <p:bldP spid="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33)</a:t>
            </a:r>
            <a:endParaRPr lang="en-US" dirty="0"/>
          </a:p>
        </p:txBody>
      </p:sp>
      <p:sp>
        <p:nvSpPr>
          <p:cNvPr id="4" name="Rectangle 3"/>
          <p:cNvSpPr/>
          <p:nvPr/>
        </p:nvSpPr>
        <p:spPr>
          <a:xfrm>
            <a:off x="371591" y="1763815"/>
            <a:ext cx="8955996" cy="1477328"/>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  </a:t>
            </a:r>
            <a:r>
              <a:rPr lang="hu-HU" sz="1600" dirty="0">
                <a:solidFill>
                  <a:srgbClr val="000000"/>
                </a:solidFill>
              </a:rPr>
              <a:t>9/</a:t>
            </a:r>
            <a:r>
              <a:rPr lang="en-US" sz="1600" dirty="0">
                <a:solidFill>
                  <a:srgbClr val="000000"/>
                </a:solidFill>
              </a:rPr>
              <a:t>201</a:t>
            </a:r>
            <a:r>
              <a:rPr lang="hu-HU" sz="1600" dirty="0">
                <a:solidFill>
                  <a:srgbClr val="000000"/>
                </a:solidFill>
              </a:rPr>
              <a:t>3</a:t>
            </a:r>
            <a:r>
              <a:rPr lang="en-US" sz="1600" dirty="0">
                <a:solidFill>
                  <a:srgbClr val="000000"/>
                </a:solidFill>
              </a:rPr>
              <a:t>: </a:t>
            </a:r>
            <a:r>
              <a:rPr lang="en-US" sz="1600" dirty="0">
                <a:solidFill>
                  <a:srgbClr val="0070C0"/>
                </a:solidFill>
              </a:rPr>
              <a:t>Microsoft </a:t>
            </a:r>
            <a:r>
              <a:rPr lang="hu-HU" sz="1600" dirty="0">
                <a:solidFill>
                  <a:srgbClr val="000000"/>
                </a:solidFill>
              </a:rPr>
              <a:t>announces their plan to acquire the </a:t>
            </a:r>
            <a:r>
              <a:rPr lang="en-US" sz="1600" dirty="0">
                <a:solidFill>
                  <a:srgbClr val="0070C0"/>
                </a:solidFill>
              </a:rPr>
              <a:t>phone business</a:t>
            </a:r>
            <a:r>
              <a:rPr lang="hu-HU" sz="1600" dirty="0">
                <a:solidFill>
                  <a:srgbClr val="0070C0"/>
                </a:solidFill>
              </a:rPr>
              <a:t> of Nokia</a:t>
            </a:r>
            <a:r>
              <a:rPr lang="hu-HU" sz="1600" dirty="0">
                <a:solidFill>
                  <a:srgbClr val="3333FF"/>
                </a:solidFill>
              </a:rPr>
              <a:t>,</a:t>
            </a:r>
          </a:p>
          <a:p>
            <a:pPr lvl="0">
              <a:spcAft>
                <a:spcPts val="300"/>
              </a:spcAft>
            </a:pPr>
            <a:r>
              <a:rPr lang="hu-HU" sz="1600" dirty="0">
                <a:solidFill>
                  <a:srgbClr val="000000"/>
                </a:solidFill>
              </a:rPr>
              <a:t>               </a:t>
            </a:r>
            <a:r>
              <a:rPr lang="en-US" sz="1600" dirty="0">
                <a:solidFill>
                  <a:srgbClr val="000000"/>
                </a:solidFill>
              </a:rPr>
              <a:t>     </a:t>
            </a:r>
            <a:r>
              <a:rPr lang="hu-HU" sz="1600" dirty="0">
                <a:solidFill>
                  <a:srgbClr val="000000"/>
                </a:solidFill>
              </a:rPr>
              <a:t> including the Lumia brand.</a:t>
            </a:r>
          </a:p>
          <a:p>
            <a:pPr marL="285750" lvl="0" indent="-285750">
              <a:spcAft>
                <a:spcPts val="300"/>
              </a:spcAft>
              <a:buFont typeface="Arial" panose="020B0604020202020204" pitchFamily="34" charset="0"/>
              <a:buChar char="•"/>
            </a:pPr>
            <a:r>
              <a:rPr lang="en-US" sz="1600" dirty="0">
                <a:solidFill>
                  <a:srgbClr val="000000"/>
                </a:solidFill>
              </a:rPr>
              <a:t>  </a:t>
            </a:r>
            <a:r>
              <a:rPr lang="hu-HU" sz="1600" dirty="0">
                <a:solidFill>
                  <a:srgbClr val="000000"/>
                </a:solidFill>
              </a:rPr>
              <a:t>4/2014: Microsoft finalyses the acqisition by paying about 7 billion USD to Nokia,</a:t>
            </a:r>
          </a:p>
          <a:p>
            <a:pPr lvl="0">
              <a:spcAft>
                <a:spcPts val="600"/>
              </a:spcAft>
            </a:pPr>
            <a:r>
              <a:rPr lang="hu-HU" sz="1600" dirty="0">
                <a:solidFill>
                  <a:srgbClr val="000000"/>
                </a:solidFill>
              </a:rPr>
              <a:t>               </a:t>
            </a:r>
            <a:r>
              <a:rPr lang="en-US" sz="1600" dirty="0">
                <a:solidFill>
                  <a:srgbClr val="000000"/>
                </a:solidFill>
              </a:rPr>
              <a:t>    </a:t>
            </a:r>
            <a:r>
              <a:rPr lang="hu-HU" sz="1600" dirty="0">
                <a:solidFill>
                  <a:srgbClr val="000000"/>
                </a:solidFill>
              </a:rPr>
              <a:t> and taking over about 25000 Nokia employees.</a:t>
            </a:r>
          </a:p>
          <a:p>
            <a:pPr marL="285750" indent="-285750">
              <a:spcAft>
                <a:spcPts val="300"/>
              </a:spcAft>
              <a:buFont typeface="Arial" panose="020B0604020202020204" pitchFamily="34" charset="0"/>
              <a:buChar char="•"/>
            </a:pPr>
            <a:r>
              <a:rPr lang="hu-HU" sz="1600" dirty="0"/>
              <a:t>11/</a:t>
            </a:r>
            <a:r>
              <a:rPr lang="en-US" sz="1600" dirty="0"/>
              <a:t>2014</a:t>
            </a:r>
            <a:r>
              <a:rPr lang="hu-HU" sz="1600" dirty="0"/>
              <a:t>:</a:t>
            </a:r>
            <a:r>
              <a:rPr lang="en-US" sz="1600" dirty="0"/>
              <a:t> </a:t>
            </a:r>
            <a:r>
              <a:rPr lang="en-US" sz="1600" dirty="0">
                <a:solidFill>
                  <a:srgbClr val="0070C0"/>
                </a:solidFill>
              </a:rPr>
              <a:t>Microsoft </a:t>
            </a:r>
            <a:r>
              <a:rPr lang="hu-HU" sz="1600" dirty="0">
                <a:solidFill>
                  <a:srgbClr val="0070C0"/>
                </a:solidFill>
              </a:rPr>
              <a:t>rebranded the Nokia Lumia line to Microsoft Lumia line</a:t>
            </a:r>
            <a:r>
              <a:rPr lang="hu-HU" sz="1600" dirty="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hu-HU" altLang="en-US" dirty="0" smtClean="0">
                <a:solidFill>
                  <a:schemeClr val="accent6"/>
                </a:solidFill>
              </a:rPr>
              <a:t>Microsoft's </a:t>
            </a:r>
            <a:r>
              <a:rPr lang="hu-HU" altLang="en-US" dirty="0">
                <a:solidFill>
                  <a:schemeClr val="accent6"/>
                </a:solidFill>
              </a:rPr>
              <a:t>move to enter the  phone business</a:t>
            </a:r>
            <a:r>
              <a:rPr lang="en-US" altLang="en-US" dirty="0">
                <a:solidFill>
                  <a:schemeClr val="accent6"/>
                </a:solidFill>
              </a:rPr>
              <a:t> -2</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8" name="TextBox 7"/>
          <p:cNvSpPr txBox="1"/>
          <p:nvPr/>
        </p:nvSpPr>
        <p:spPr>
          <a:xfrm>
            <a:off x="385763" y="908720"/>
            <a:ext cx="8796062"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In 2/2011 </a:t>
            </a:r>
            <a:r>
              <a:rPr lang="en-US" sz="1600" dirty="0">
                <a:solidFill>
                  <a:srgbClr val="FF0000"/>
                </a:solidFill>
              </a:rPr>
              <a:t>Nokia </a:t>
            </a:r>
            <a:r>
              <a:rPr lang="en-US" sz="1600" dirty="0"/>
              <a:t>tried to improve its unfavorable market position by establishing</a:t>
            </a:r>
          </a:p>
          <a:p>
            <a:r>
              <a:rPr lang="en-US" sz="1600" dirty="0">
                <a:solidFill>
                  <a:srgbClr val="0070C0"/>
                </a:solidFill>
              </a:rPr>
              <a:t>     </a:t>
            </a:r>
            <a:r>
              <a:rPr lang="hu-HU" sz="1600" dirty="0">
                <a:solidFill>
                  <a:srgbClr val="0070C0"/>
                </a:solidFill>
              </a:rPr>
              <a:t> a business partnership with Microsoft </a:t>
            </a:r>
            <a:r>
              <a:rPr lang="hu-HU" sz="1600" dirty="0"/>
              <a:t>and </a:t>
            </a:r>
            <a:r>
              <a:rPr lang="hu-HU" sz="1600" dirty="0">
                <a:solidFill>
                  <a:srgbClr val="FF0000"/>
                </a:solidFill>
              </a:rPr>
              <a:t>adopt</a:t>
            </a:r>
            <a:r>
              <a:rPr lang="en-US" sz="1600" dirty="0" err="1">
                <a:solidFill>
                  <a:srgbClr val="FF0000"/>
                </a:solidFill>
              </a:rPr>
              <a:t>ed</a:t>
            </a:r>
            <a:r>
              <a:rPr lang="en-US" sz="1600" dirty="0">
                <a:solidFill>
                  <a:srgbClr val="FF0000"/>
                </a:solidFill>
              </a:rPr>
              <a:t> Microsoft’s </a:t>
            </a:r>
            <a:r>
              <a:rPr lang="hu-HU" sz="1600" dirty="0">
                <a:solidFill>
                  <a:srgbClr val="FF0000"/>
                </a:solidFill>
              </a:rPr>
              <a:t>Windows Phone </a:t>
            </a:r>
            <a:endParaRPr lang="en-US" sz="1600" dirty="0">
              <a:solidFill>
                <a:srgbClr val="FF0000"/>
              </a:solidFill>
            </a:endParaRPr>
          </a:p>
          <a:p>
            <a:r>
              <a:rPr lang="en-US" sz="1600" dirty="0">
                <a:solidFill>
                  <a:srgbClr val="FF0000"/>
                </a:solidFill>
              </a:rPr>
              <a:t>      </a:t>
            </a:r>
            <a:r>
              <a:rPr lang="hu-HU" sz="1600" dirty="0">
                <a:solidFill>
                  <a:srgbClr val="FF0000"/>
                </a:solidFill>
              </a:rPr>
              <a:t>as its</a:t>
            </a:r>
            <a:r>
              <a:rPr lang="en-US" sz="1600" dirty="0">
                <a:solidFill>
                  <a:srgbClr val="FF0000"/>
                </a:solidFill>
              </a:rPr>
              <a:t> p</a:t>
            </a:r>
            <a:r>
              <a:rPr lang="hu-HU" sz="1600" dirty="0">
                <a:solidFill>
                  <a:srgbClr val="FF0000"/>
                </a:solidFill>
              </a:rPr>
              <a:t>rimary platform</a:t>
            </a:r>
            <a:r>
              <a:rPr lang="en-US" sz="1600" dirty="0">
                <a:solidFill>
                  <a:srgbClr val="FF0000"/>
                </a:solidFill>
              </a:rPr>
              <a:t> </a:t>
            </a:r>
            <a:r>
              <a:rPr lang="hu-HU" sz="1600" dirty="0"/>
              <a:t>for </a:t>
            </a:r>
            <a:r>
              <a:rPr lang="en-US" sz="1600" dirty="0"/>
              <a:t>their new</a:t>
            </a:r>
            <a:r>
              <a:rPr lang="hu-HU" sz="1600" dirty="0"/>
              <a:t> smartphone</a:t>
            </a:r>
            <a:r>
              <a:rPr lang="en-US" sz="1600" dirty="0"/>
              <a:t> line</a:t>
            </a:r>
            <a:r>
              <a:rPr lang="en-US" sz="1600" dirty="0">
                <a:solidFill>
                  <a:srgbClr val="FF0000"/>
                </a:solidFill>
              </a:rPr>
              <a:t>, </a:t>
            </a:r>
            <a:r>
              <a:rPr lang="en-US" sz="1600" dirty="0"/>
              <a:t>called</a:t>
            </a:r>
            <a:r>
              <a:rPr lang="en-US" sz="1600" dirty="0">
                <a:solidFill>
                  <a:srgbClr val="FF0000"/>
                </a:solidFill>
              </a:rPr>
              <a:t> Lumia</a:t>
            </a:r>
            <a:r>
              <a:rPr lang="hu-HU" sz="1600" dirty="0">
                <a:solidFill>
                  <a:srgbClr val="FF0000"/>
                </a:solidFill>
              </a:rPr>
              <a:t>.</a:t>
            </a:r>
            <a:endParaRPr lang="en-US" sz="1600" dirty="0"/>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34)</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a:solidFill>
                  <a:schemeClr val="accent6"/>
                </a:solidFill>
              </a:rPr>
              <a:t>The first Microsoft branded Lumia phone (the Lumia 535 from 11/2014) [</a:t>
            </a:r>
            <a:r>
              <a:rPr lang="en-US" dirty="0">
                <a:solidFill>
                  <a:schemeClr val="accent6"/>
                </a:solidFill>
              </a:rPr>
              <a:t>85</a:t>
            </a:r>
            <a:r>
              <a:rPr lang="hu-HU" dirty="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35)</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a:t>Microsoft's acquisition of Nokia's phone business </a:t>
            </a:r>
            <a:r>
              <a:rPr lang="hu-HU" sz="1600" dirty="0">
                <a:solidFill>
                  <a:srgbClr val="0070C0"/>
                </a:solidFill>
              </a:rPr>
              <a:t>did not seriously boost the sale</a:t>
            </a:r>
          </a:p>
          <a:p>
            <a:r>
              <a:rPr lang="hu-HU" sz="1600" dirty="0">
                <a:solidFill>
                  <a:srgbClr val="0070C0"/>
                </a:solidFill>
              </a:rPr>
              <a:t>     figures of Windows phone based Lumia devices</a:t>
            </a:r>
            <a:r>
              <a:rPr lang="hu-HU" sz="1600" dirty="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a:t>Figure: </a:t>
            </a:r>
            <a:r>
              <a:rPr lang="en-US" sz="1600" dirty="0"/>
              <a:t>Quarterly sale</a:t>
            </a:r>
            <a:r>
              <a:rPr lang="hu-HU" sz="1600" dirty="0"/>
              <a:t> figure</a:t>
            </a:r>
            <a:r>
              <a:rPr lang="en-US" sz="1600" dirty="0"/>
              <a:t>s of Lumia devices (million units)</a:t>
            </a:r>
            <a:r>
              <a:rPr lang="hu-HU" sz="1600" dirty="0"/>
              <a:t> [</a:t>
            </a:r>
            <a:r>
              <a:rPr lang="en-US" sz="1600" dirty="0"/>
              <a:t>85</a:t>
            </a:r>
            <a:r>
              <a:rPr lang="hu-HU" sz="1600" dirty="0"/>
              <a:t>] </a:t>
            </a:r>
          </a:p>
          <a:p>
            <a:pPr algn="ctr"/>
            <a:r>
              <a:rPr lang="hu-HU" sz="1600" dirty="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a:t>Microsoft ackquires</a:t>
            </a:r>
          </a:p>
          <a:p>
            <a:pPr algn="ctr"/>
            <a:r>
              <a:rPr lang="hu-HU" sz="1100" dirty="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a:t>On the contrary, </a:t>
            </a:r>
            <a:r>
              <a:rPr lang="hu-HU" sz="1600" dirty="0">
                <a:solidFill>
                  <a:srgbClr val="0070C0"/>
                </a:solidFill>
              </a:rPr>
              <a:t>in about two years sale figures desreased below 1 % of the total</a:t>
            </a:r>
          </a:p>
          <a:p>
            <a:pPr>
              <a:spcAft>
                <a:spcPts val="600"/>
              </a:spcAft>
            </a:pPr>
            <a:r>
              <a:rPr lang="hu-HU" sz="1600" dirty="0">
                <a:solidFill>
                  <a:srgbClr val="0070C0"/>
                </a:solidFill>
              </a:rPr>
              <a:t>     world sales </a:t>
            </a:r>
            <a:r>
              <a:rPr lang="hu-HU" sz="1600" dirty="0"/>
              <a:t>of smartphones, as indicated in the Figure.</a:t>
            </a:r>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a:t>1 % of worldwide</a:t>
            </a:r>
          </a:p>
          <a:p>
            <a:pPr algn="ctr"/>
            <a:r>
              <a:rPr lang="hu-HU" sz="1100" dirty="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a:t>Rebranding the Nokia Lumia line</a:t>
            </a:r>
          </a:p>
          <a:p>
            <a:pPr algn="ctr"/>
            <a:r>
              <a:rPr lang="hu-HU" sz="1100" dirty="0"/>
              <a:t>to Microsoft Lumia line</a:t>
            </a:r>
            <a:endParaRPr lang="en-US" sz="1100" dirty="0"/>
          </a:p>
        </p:txBody>
      </p:sp>
      <p:sp>
        <p:nvSpPr>
          <p:cNvPr id="5" name="TextBox 4"/>
          <p:cNvSpPr txBox="1"/>
          <p:nvPr/>
        </p:nvSpPr>
        <p:spPr>
          <a:xfrm>
            <a:off x="431540" y="2348880"/>
            <a:ext cx="631904" cy="261610"/>
          </a:xfrm>
          <a:prstGeom prst="rect">
            <a:avLst/>
          </a:prstGeom>
          <a:noFill/>
        </p:spPr>
        <p:txBody>
          <a:bodyPr wrap="none" rtlCol="0">
            <a:spAutoFit/>
          </a:bodyPr>
          <a:lstStyle/>
          <a:p>
            <a:r>
              <a:rPr lang="en-US" sz="1050" dirty="0" smtClean="0"/>
              <a:t>Million</a:t>
            </a:r>
            <a:endParaRPr lang="en-US" sz="1050" dirty="0"/>
          </a:p>
        </p:txBody>
      </p:sp>
    </p:spTree>
    <p:extLst>
      <p:ext uri="{BB962C8B-B14F-4D97-AF65-F5344CB8AC3E}">
        <p14:creationId xmlns:p14="http://schemas.microsoft.com/office/powerpoint/2010/main" val="3820713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a:solidFill>
                  <a:srgbClr val="2D2D8A"/>
                </a:solidFill>
              </a:rPr>
              <a:t>Emergence and rapid increase of smartphone sales 2005-2011 </a:t>
            </a:r>
            <a:r>
              <a:rPr lang="en-US" dirty="0">
                <a:solidFill>
                  <a:srgbClr val="000000"/>
                </a:solidFill>
              </a:rPr>
              <a:t>[</a:t>
            </a:r>
            <a:r>
              <a:rPr lang="hu-HU" dirty="0">
                <a:solidFill>
                  <a:srgbClr val="000000"/>
                </a:solidFill>
              </a:rPr>
              <a:t>4</a:t>
            </a:r>
            <a:r>
              <a:rPr lang="en-US" dirty="0">
                <a:solidFill>
                  <a:srgbClr val="000000"/>
                </a:solidFill>
              </a:rPr>
              <a:t>]</a:t>
            </a: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a:t>A: Actual values</a:t>
            </a:r>
          </a:p>
          <a:p>
            <a:r>
              <a:rPr lang="en-US" sz="1300" dirty="0"/>
              <a:t>E: Estimated</a:t>
            </a:r>
          </a:p>
        </p:txBody>
      </p:sp>
      <p:sp>
        <p:nvSpPr>
          <p:cNvPr id="12"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1. Emergence and spread of smartphones (7)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a:t>PC sales: Desktop + Notebook sales</a:t>
            </a:r>
          </a:p>
        </p:txBody>
      </p:sp>
    </p:spTree>
    <p:extLst>
      <p:ext uri="{BB962C8B-B14F-4D97-AF65-F5344CB8AC3E}">
        <p14:creationId xmlns:p14="http://schemas.microsoft.com/office/powerpoint/2010/main" val="170528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(36)</a:t>
            </a:r>
            <a:endParaRPr lang="en-US" dirty="0"/>
          </a:p>
        </p:txBody>
      </p:sp>
      <p:sp>
        <p:nvSpPr>
          <p:cNvPr id="3" name="TextBox 2"/>
          <p:cNvSpPr txBox="1"/>
          <p:nvPr/>
        </p:nvSpPr>
        <p:spPr>
          <a:xfrm>
            <a:off x="334290" y="1264629"/>
            <a:ext cx="8664488"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a:t>.</a:t>
            </a:r>
          </a:p>
          <a:p>
            <a:pPr marL="285750" indent="-285750">
              <a:buFont typeface="Arial" panose="020B0604020202020204" pitchFamily="34" charset="0"/>
              <a:buChar char="•"/>
            </a:pPr>
            <a:r>
              <a:rPr lang="hu-HU" sz="1600" dirty="0"/>
              <a:t>In 5/2016 Microsoft made the decision </a:t>
            </a:r>
            <a:r>
              <a:rPr lang="hu-HU" sz="1600" dirty="0">
                <a:solidFill>
                  <a:srgbClr val="0070C0"/>
                </a:solidFill>
              </a:rPr>
              <a:t>to sell their feature phone business</a:t>
            </a:r>
          </a:p>
          <a:p>
            <a:pPr>
              <a:spcAft>
                <a:spcPts val="600"/>
              </a:spcAft>
            </a:pPr>
            <a:r>
              <a:rPr lang="hu-HU" sz="1600" dirty="0">
                <a:solidFill>
                  <a:srgbClr val="0070C0"/>
                </a:solidFill>
              </a:rPr>
              <a:t>      to Foxconn</a:t>
            </a:r>
            <a:r>
              <a:rPr lang="hu-HU" sz="1600" dirty="0"/>
              <a:t> (Taiwan), for 350 million USD.</a:t>
            </a:r>
            <a:endParaRPr lang="en-US" sz="1600" dirty="0"/>
          </a:p>
          <a:p>
            <a:pPr>
              <a:spcAft>
                <a:spcPts val="600"/>
              </a:spcAft>
            </a:pPr>
            <a:r>
              <a:rPr lang="hu-HU" sz="1600" dirty="0"/>
              <a:t>    As a consequence, 4500 Microsoft employes were moved to Foxconn.</a:t>
            </a:r>
          </a:p>
          <a:p>
            <a:pPr marL="285750" indent="-285750">
              <a:buFont typeface="Arial" panose="020B0604020202020204" pitchFamily="34" charset="0"/>
              <a:buChar char="•"/>
            </a:pPr>
            <a:r>
              <a:rPr lang="hu-HU" sz="1600" dirty="0"/>
              <a:t>At the same time </a:t>
            </a:r>
            <a:r>
              <a:rPr lang="en-US" sz="1600" dirty="0"/>
              <a:t>Microsoft </a:t>
            </a:r>
            <a:r>
              <a:rPr lang="hu-HU" sz="1600" dirty="0"/>
              <a:t>confirmed that </a:t>
            </a:r>
            <a:r>
              <a:rPr lang="en-US" sz="1600" dirty="0">
                <a:solidFill>
                  <a:srgbClr val="FF0000"/>
                </a:solidFill>
              </a:rPr>
              <a:t>it will continue to develop</a:t>
            </a:r>
            <a:endParaRPr lang="hu-HU" sz="1600" dirty="0">
              <a:solidFill>
                <a:srgbClr val="FF0000"/>
              </a:solidFill>
            </a:endParaRPr>
          </a:p>
          <a:p>
            <a:r>
              <a:rPr lang="hu-HU" sz="1600" dirty="0">
                <a:solidFill>
                  <a:srgbClr val="FF0000"/>
                </a:solidFill>
              </a:rPr>
              <a:t>     </a:t>
            </a:r>
            <a:r>
              <a:rPr lang="en-US" sz="1600" dirty="0">
                <a:solidFill>
                  <a:srgbClr val="FF0000"/>
                </a:solidFill>
              </a:rPr>
              <a:t> Windows 10</a:t>
            </a:r>
            <a:r>
              <a:rPr lang="hu-HU" sz="1600" dirty="0">
                <a:solidFill>
                  <a:srgbClr val="FF0000"/>
                </a:solidFill>
              </a:rPr>
              <a:t> </a:t>
            </a:r>
            <a:r>
              <a:rPr lang="en-US" sz="1600" dirty="0">
                <a:solidFill>
                  <a:srgbClr val="FF0000"/>
                </a:solidFill>
              </a:rPr>
              <a:t>Mobile,</a:t>
            </a:r>
            <a:r>
              <a:rPr lang="en-US" sz="1600" dirty="0">
                <a:solidFill>
                  <a:srgbClr val="0070C0"/>
                </a:solidFill>
              </a:rPr>
              <a:t> and support existing Lumia phones and ones </a:t>
            </a:r>
            <a:r>
              <a:rPr lang="hu-HU" sz="1600" dirty="0">
                <a:solidFill>
                  <a:srgbClr val="0070C0"/>
                </a:solidFill>
              </a:rPr>
              <a:t>built </a:t>
            </a:r>
          </a:p>
          <a:p>
            <a:pPr>
              <a:spcAft>
                <a:spcPts val="600"/>
              </a:spcAft>
            </a:pPr>
            <a:r>
              <a:rPr lang="hu-HU" sz="1600" dirty="0">
                <a:solidFill>
                  <a:srgbClr val="0070C0"/>
                </a:solidFill>
              </a:rPr>
              <a:t>      by</a:t>
            </a:r>
            <a:r>
              <a:rPr lang="en-US" sz="1600" dirty="0">
                <a:solidFill>
                  <a:srgbClr val="0070C0"/>
                </a:solidFill>
              </a:rPr>
              <a:t> third-party phone</a:t>
            </a:r>
            <a:r>
              <a:rPr lang="hu-HU" sz="1600" dirty="0">
                <a:solidFill>
                  <a:srgbClr val="0070C0"/>
                </a:solidFill>
              </a:rPr>
              <a:t> </a:t>
            </a:r>
            <a:r>
              <a:rPr lang="en-US" sz="1600" dirty="0">
                <a:solidFill>
                  <a:srgbClr val="0070C0"/>
                </a:solidFill>
              </a:rPr>
              <a:t>makers</a:t>
            </a:r>
            <a:r>
              <a:rPr lang="hu-HU" sz="1600" dirty="0">
                <a:solidFill>
                  <a:srgbClr val="0070C0"/>
                </a:solidFill>
              </a:rPr>
              <a:t> </a:t>
            </a:r>
            <a:r>
              <a:rPr lang="hu-HU" sz="1600" dirty="0"/>
              <a:t>[</a:t>
            </a:r>
            <a:r>
              <a:rPr lang="en-US" sz="1600" dirty="0"/>
              <a:t>86</a:t>
            </a:r>
            <a:r>
              <a:rPr lang="hu-HU" sz="1600" dirty="0"/>
              <a:t>].</a:t>
            </a:r>
            <a:endParaRPr lang="en-US" sz="1600" dirty="0"/>
          </a:p>
          <a:p>
            <a:pPr marL="285750" indent="-285750">
              <a:spcAft>
                <a:spcPts val="600"/>
              </a:spcAft>
              <a:buFont typeface="Arial" panose="020B0604020202020204" pitchFamily="34" charset="0"/>
              <a:buChar char="•"/>
            </a:pPr>
            <a:r>
              <a:rPr lang="en-US" sz="1600" dirty="0"/>
              <a:t>In </a:t>
            </a:r>
            <a:r>
              <a:rPr lang="en-US" sz="1600">
                <a:solidFill>
                  <a:srgbClr val="0070C0"/>
                </a:solidFill>
              </a:rPr>
              <a:t>10/2017 Microsoft </a:t>
            </a:r>
            <a:r>
              <a:rPr lang="en-US" sz="1600" dirty="0">
                <a:solidFill>
                  <a:srgbClr val="0070C0"/>
                </a:solidFill>
              </a:rPr>
              <a:t>cancelled Windows 10 Mobile.</a:t>
            </a:r>
            <a:endParaRPr lang="hu-HU" sz="1600" dirty="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a:solidFill>
                  <a:srgbClr val="FF0000"/>
                </a:solidFill>
              </a:rPr>
              <a:t>Consequences of deminishing sales figures of Windows based Lumia phones</a:t>
            </a:r>
            <a:endParaRPr lang="en-US" sz="1600" dirty="0">
              <a:solidFill>
                <a:srgbClr val="FF0000"/>
              </a:solidFill>
            </a:endParaRP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5600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pitchFamily="34" charset="0"/>
                <a:ea typeface="+mn-ea"/>
                <a:cs typeface="+mn-cs"/>
              </a:rPr>
              <a:t>4.4 A new challenge for Intel and AMD presented by Apple</a:t>
            </a:r>
            <a:endPar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9818944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solidFill>
                  <a:srgbClr val="FFFFFF"/>
                </a:solidFill>
                <a:latin typeface="Verdana" pitchFamily="34" charset="0"/>
              </a:rPr>
              <a:t>4.4 A new challenge for Intel and AMD presented by </a:t>
            </a:r>
            <a:r>
              <a:rPr lang="en-US" kern="1200" dirty="0" smtClean="0">
                <a:solidFill>
                  <a:srgbClr val="FFFFFF"/>
                </a:solidFill>
                <a:latin typeface="Verdana" pitchFamily="34" charset="0"/>
              </a:rPr>
              <a:t>Apple (1)</a:t>
            </a:r>
            <a:endParaRPr lang="en-US" dirty="0"/>
          </a:p>
        </p:txBody>
      </p:sp>
      <p:pic>
        <p:nvPicPr>
          <p:cNvPr id="23554" name="Picture 2" descr="Apple A14 SoC is the first commercially available 5nm chip"/>
          <p:cNvPicPr>
            <a:picLocks noChangeAspect="1" noChangeArrowheads="1"/>
          </p:cNvPicPr>
          <p:nvPr/>
        </p:nvPicPr>
        <p:blipFill rotWithShape="1">
          <a:blip r:embed="rId2">
            <a:extLst>
              <a:ext uri="{28A0092B-C50C-407E-A947-70E740481C1C}">
                <a14:useLocalDpi xmlns:a14="http://schemas.microsoft.com/office/drawing/2010/main" val="0"/>
              </a:ext>
            </a:extLst>
          </a:blip>
          <a:srcRect l="1554" t="9232" r="1071" b="10240"/>
          <a:stretch/>
        </p:blipFill>
        <p:spPr bwMode="auto">
          <a:xfrm>
            <a:off x="144905" y="1583794"/>
            <a:ext cx="8882590" cy="5219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75" y="507060"/>
            <a:ext cx="8525219" cy="684803"/>
          </a:xfrm>
          <a:prstGeom prst="rect">
            <a:avLst/>
          </a:prstGeom>
          <a:noFill/>
        </p:spPr>
        <p:txBody>
          <a:bodyPr wrap="none" rtlCol="0">
            <a:spAutoFit/>
          </a:bodyPr>
          <a:lstStyle/>
          <a:p>
            <a:pPr>
              <a:spcAft>
                <a:spcPts val="300"/>
              </a:spcAft>
            </a:pPr>
            <a:r>
              <a:rPr lang="en-US" dirty="0">
                <a:solidFill>
                  <a:schemeClr val="accent6"/>
                </a:solidFill>
                <a:latin typeface="+mj-lt"/>
              </a:rPr>
              <a:t>4.4 A new challenge for Intel and AMD presented by Apple</a:t>
            </a:r>
          </a:p>
          <a:p>
            <a:r>
              <a:rPr lang="en-US" dirty="0" smtClean="0">
                <a:solidFill>
                  <a:schemeClr val="accent6"/>
                </a:solidFill>
                <a:latin typeface="+mj-lt"/>
              </a:rPr>
              <a:t>Apple’s new processors, introduced in 11/2020: Apple A14 and M1 [82]</a:t>
            </a:r>
            <a:endParaRPr lang="en-US" dirty="0">
              <a:solidFill>
                <a:schemeClr val="accent6"/>
              </a:solidFill>
              <a:latin typeface="+mj-lt"/>
            </a:endParaRPr>
          </a:p>
        </p:txBody>
      </p:sp>
      <p:sp>
        <p:nvSpPr>
          <p:cNvPr id="5" name="TextBox 4"/>
          <p:cNvSpPr txBox="1"/>
          <p:nvPr/>
        </p:nvSpPr>
        <p:spPr>
          <a:xfrm>
            <a:off x="3959543" y="4509120"/>
            <a:ext cx="1287532" cy="369332"/>
          </a:xfrm>
          <a:prstGeom prst="rect">
            <a:avLst/>
          </a:prstGeom>
          <a:noFill/>
        </p:spPr>
        <p:txBody>
          <a:bodyPr wrap="none" rtlCol="0">
            <a:spAutoFit/>
          </a:bodyPr>
          <a:lstStyle/>
          <a:p>
            <a:r>
              <a:rPr lang="en-US" dirty="0" smtClean="0">
                <a:solidFill>
                  <a:schemeClr val="bg1"/>
                </a:solidFill>
              </a:rPr>
              <a:t>(ARMv8.6)</a:t>
            </a:r>
            <a:endParaRPr lang="en-US" dirty="0">
              <a:solidFill>
                <a:schemeClr val="bg1"/>
              </a:solidFill>
            </a:endParaRPr>
          </a:p>
        </p:txBody>
      </p:sp>
    </p:spTree>
    <p:extLst>
      <p:ext uri="{BB962C8B-B14F-4D97-AF65-F5344CB8AC3E}">
        <p14:creationId xmlns:p14="http://schemas.microsoft.com/office/powerpoint/2010/main" val="37545490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defRPr/>
            </a:pPr>
            <a:r>
              <a:rPr lang="en-US" kern="1200" dirty="0">
                <a:solidFill>
                  <a:srgbClr val="FFFFFF"/>
                </a:solidFill>
                <a:latin typeface="Verdana" pitchFamily="34" charset="0"/>
              </a:rPr>
              <a:t>4.4 A new challenge for Intel and AMD presented by Apple </a:t>
            </a:r>
            <a:r>
              <a:rPr lang="en-US" kern="1200" dirty="0" smtClean="0">
                <a:solidFill>
                  <a:srgbClr val="FFFFFF"/>
                </a:solidFill>
                <a:latin typeface="Verdana" pitchFamily="34" charset="0"/>
              </a:rPr>
              <a:t>(2)</a:t>
            </a:r>
            <a:endParaRPr lang="en-US" kern="1200" dirty="0">
              <a:solidFill>
                <a:srgbClr val="FFFFFF"/>
              </a:solidFill>
              <a:latin typeface="Verdana" pitchFamily="34" charset="0"/>
            </a:endParaRPr>
          </a:p>
        </p:txBody>
      </p:sp>
      <p:sp>
        <p:nvSpPr>
          <p:cNvPr id="7" name="TextBox 6"/>
          <p:cNvSpPr txBox="1"/>
          <p:nvPr/>
        </p:nvSpPr>
        <p:spPr>
          <a:xfrm>
            <a:off x="71438" y="513300"/>
            <a:ext cx="8744702" cy="369332"/>
          </a:xfrm>
          <a:prstGeom prst="rect">
            <a:avLst/>
          </a:prstGeom>
          <a:noFill/>
        </p:spPr>
        <p:txBody>
          <a:bodyPr wrap="none" rtlCol="0">
            <a:spAutoFit/>
          </a:bodyPr>
          <a:lstStyle/>
          <a:p>
            <a:r>
              <a:rPr lang="en-US" dirty="0" smtClean="0">
                <a:solidFill>
                  <a:schemeClr val="accent6"/>
                </a:solidFill>
              </a:rPr>
              <a:t>Apple vs. Intel top performance single thread benchmark figures </a:t>
            </a:r>
            <a:r>
              <a:rPr lang="en-US" dirty="0" smtClean="0">
                <a:solidFill>
                  <a:schemeClr val="accent6"/>
                </a:solidFill>
              </a:rPr>
              <a:t>[110]</a:t>
            </a:r>
            <a:endParaRPr lang="en-US" dirty="0">
              <a:solidFill>
                <a:schemeClr val="accent6"/>
              </a:solidFill>
            </a:endParaRPr>
          </a:p>
        </p:txBody>
      </p:sp>
      <p:pic>
        <p:nvPicPr>
          <p:cNvPr id="12" name="Kép 2">
            <a:extLst>
              <a:ext uri="{FF2B5EF4-FFF2-40B4-BE49-F238E27FC236}">
                <a16:creationId xmlns:a16="http://schemas.microsoft.com/office/drawing/2014/main" id="{DFDD2E02-AEE1-4033-936C-A5E5CB05F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59" y="1302748"/>
            <a:ext cx="5785274" cy="5411617"/>
          </a:xfrm>
          <a:prstGeom prst="rect">
            <a:avLst/>
          </a:prstGeom>
        </p:spPr>
      </p:pic>
      <p:sp>
        <p:nvSpPr>
          <p:cNvPr id="13" name="TextBox 12"/>
          <p:cNvSpPr txBox="1"/>
          <p:nvPr/>
        </p:nvSpPr>
        <p:spPr>
          <a:xfrm>
            <a:off x="6102171" y="1873075"/>
            <a:ext cx="3041830" cy="276999"/>
          </a:xfrm>
          <a:prstGeom prst="rect">
            <a:avLst/>
          </a:prstGeom>
          <a:noFill/>
        </p:spPr>
        <p:txBody>
          <a:bodyPr wrap="square" rtlCol="0">
            <a:spAutoFit/>
          </a:bodyPr>
          <a:lstStyle/>
          <a:p>
            <a:r>
              <a:rPr lang="en-US" sz="1200" dirty="0" smtClean="0"/>
              <a:t>i9-10900K Comet Lake TDP:125 W</a:t>
            </a:r>
            <a:endParaRPr lang="en-US" sz="1200" dirty="0"/>
          </a:p>
        </p:txBody>
      </p:sp>
      <p:sp>
        <p:nvSpPr>
          <p:cNvPr id="14" name="TextBox 13"/>
          <p:cNvSpPr txBox="1"/>
          <p:nvPr/>
        </p:nvSpPr>
        <p:spPr>
          <a:xfrm>
            <a:off x="6108676" y="2175363"/>
            <a:ext cx="3285364" cy="276999"/>
          </a:xfrm>
          <a:prstGeom prst="rect">
            <a:avLst/>
          </a:prstGeom>
          <a:noFill/>
        </p:spPr>
        <p:txBody>
          <a:bodyPr wrap="square" rtlCol="0">
            <a:spAutoFit/>
          </a:bodyPr>
          <a:lstStyle/>
          <a:p>
            <a:r>
              <a:rPr lang="en-US" sz="1200" dirty="0" smtClean="0"/>
              <a:t>i7-1185G7 U3 Tiger Lake TDP: 28 W</a:t>
            </a:r>
            <a:endParaRPr lang="en-US" sz="1200" dirty="0"/>
          </a:p>
        </p:txBody>
      </p:sp>
    </p:spTree>
    <p:extLst>
      <p:ext uri="{BB962C8B-B14F-4D97-AF65-F5344CB8AC3E}">
        <p14:creationId xmlns:p14="http://schemas.microsoft.com/office/powerpoint/2010/main" val="23242113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solidFill>
                  <a:srgbClr val="FFFFFF"/>
                </a:solidFill>
                <a:latin typeface="Verdana" pitchFamily="34" charset="0"/>
              </a:rPr>
              <a:t>4.4 A new challenge for Intel and AMD presented by Apple </a:t>
            </a:r>
            <a:r>
              <a:rPr lang="en-US" kern="1200" dirty="0" smtClean="0">
                <a:solidFill>
                  <a:srgbClr val="FFFFFF"/>
                </a:solidFill>
                <a:latin typeface="Verdana" pitchFamily="34" charset="0"/>
              </a:rPr>
              <a:t>(</a:t>
            </a:r>
            <a:r>
              <a:rPr lang="en-US" kern="1200" dirty="0">
                <a:solidFill>
                  <a:srgbClr val="FFFFFF"/>
                </a:solidFill>
                <a:latin typeface="Verdana" pitchFamily="34" charset="0"/>
              </a:rPr>
              <a:t>3</a:t>
            </a:r>
            <a:r>
              <a:rPr lang="en-US" kern="1200" dirty="0" smtClean="0">
                <a:solidFill>
                  <a:srgbClr val="FFFFFF"/>
                </a:solidFill>
                <a:latin typeface="Verdana" pitchFamily="34" charset="0"/>
              </a:rPr>
              <a:t>)</a:t>
            </a:r>
            <a:endParaRPr lang="en-US" dirty="0"/>
          </a:p>
        </p:txBody>
      </p:sp>
      <p:grpSp>
        <p:nvGrpSpPr>
          <p:cNvPr id="5" name="Group 4"/>
          <p:cNvGrpSpPr/>
          <p:nvPr/>
        </p:nvGrpSpPr>
        <p:grpSpPr>
          <a:xfrm>
            <a:off x="71500" y="1403775"/>
            <a:ext cx="9072500" cy="4171951"/>
            <a:chOff x="71500" y="1687319"/>
            <a:chExt cx="9072500" cy="4171951"/>
          </a:xfrm>
        </p:grpSpPr>
        <p:pic>
          <p:nvPicPr>
            <p:cNvPr id="37890" name="Picture 2" descr="The single-core results for Geekbench hints at the M1's performance capabilities. "/>
            <p:cNvPicPr>
              <a:picLocks noChangeAspect="1" noChangeArrowheads="1"/>
            </p:cNvPicPr>
            <p:nvPr/>
          </p:nvPicPr>
          <p:blipFill rotWithShape="1">
            <a:blip r:embed="rId2">
              <a:extLst>
                <a:ext uri="{28A0092B-C50C-407E-A947-70E740481C1C}">
                  <a14:useLocalDpi xmlns:a14="http://schemas.microsoft.com/office/drawing/2010/main" val="0"/>
                </a:ext>
              </a:extLst>
            </a:blip>
            <a:srcRect l="3811" r="2691"/>
            <a:stretch/>
          </p:blipFill>
          <p:spPr bwMode="auto">
            <a:xfrm>
              <a:off x="116505" y="1687319"/>
              <a:ext cx="9027495" cy="41719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71500" y="2033844"/>
              <a:ext cx="8775975" cy="792000"/>
            </a:xfrm>
            <a:prstGeom prst="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sp>
        <p:nvSpPr>
          <p:cNvPr id="4" name="TextBox 3"/>
          <p:cNvSpPr txBox="1"/>
          <p:nvPr/>
        </p:nvSpPr>
        <p:spPr>
          <a:xfrm>
            <a:off x="71438" y="506570"/>
            <a:ext cx="8075416" cy="646331"/>
          </a:xfrm>
          <a:prstGeom prst="rect">
            <a:avLst/>
          </a:prstGeom>
          <a:noFill/>
        </p:spPr>
        <p:txBody>
          <a:bodyPr wrap="none" rtlCol="0">
            <a:spAutoFit/>
          </a:bodyPr>
          <a:lstStyle/>
          <a:p>
            <a:r>
              <a:rPr lang="en-US" dirty="0" smtClean="0">
                <a:solidFill>
                  <a:schemeClr val="accent6"/>
                </a:solidFill>
              </a:rPr>
              <a:t>Single core </a:t>
            </a:r>
            <a:r>
              <a:rPr lang="en-US" dirty="0" err="1" smtClean="0">
                <a:solidFill>
                  <a:schemeClr val="accent6"/>
                </a:solidFill>
              </a:rPr>
              <a:t>Geekbench</a:t>
            </a:r>
            <a:r>
              <a:rPr lang="en-US" dirty="0" smtClean="0">
                <a:solidFill>
                  <a:schemeClr val="accent6"/>
                </a:solidFill>
              </a:rPr>
              <a:t> 5 scores of recent ARM and x86 ISA-based</a:t>
            </a:r>
          </a:p>
          <a:p>
            <a:r>
              <a:rPr lang="en-US" dirty="0">
                <a:solidFill>
                  <a:schemeClr val="accent6"/>
                </a:solidFill>
              </a:rPr>
              <a:t> </a:t>
            </a:r>
            <a:r>
              <a:rPr lang="en-US" dirty="0" smtClean="0">
                <a:solidFill>
                  <a:schemeClr val="accent6"/>
                </a:solidFill>
              </a:rPr>
              <a:t> </a:t>
            </a:r>
            <a:r>
              <a:rPr lang="en-US" dirty="0" err="1" smtClean="0">
                <a:solidFill>
                  <a:schemeClr val="accent6"/>
                </a:solidFill>
              </a:rPr>
              <a:t>MacBooks</a:t>
            </a:r>
            <a:r>
              <a:rPr lang="en-US" dirty="0" smtClean="0">
                <a:solidFill>
                  <a:schemeClr val="accent6"/>
                </a:solidFill>
              </a:rPr>
              <a:t> </a:t>
            </a:r>
            <a:r>
              <a:rPr lang="en-US" dirty="0" smtClean="0">
                <a:solidFill>
                  <a:schemeClr val="accent6"/>
                </a:solidFill>
              </a:rPr>
              <a:t>[111]</a:t>
            </a:r>
            <a:endParaRPr lang="en-US" dirty="0">
              <a:solidFill>
                <a:schemeClr val="accent6"/>
              </a:solidFill>
            </a:endParaRPr>
          </a:p>
        </p:txBody>
      </p:sp>
      <p:sp>
        <p:nvSpPr>
          <p:cNvPr id="6" name="TextBox 5"/>
          <p:cNvSpPr txBox="1"/>
          <p:nvPr/>
        </p:nvSpPr>
        <p:spPr>
          <a:xfrm>
            <a:off x="116505" y="5724255"/>
            <a:ext cx="8174161" cy="738664"/>
          </a:xfrm>
          <a:prstGeom prst="rect">
            <a:avLst/>
          </a:prstGeom>
          <a:noFill/>
        </p:spPr>
        <p:txBody>
          <a:bodyPr wrap="none" rtlCol="0">
            <a:spAutoFit/>
          </a:bodyPr>
          <a:lstStyle/>
          <a:p>
            <a:r>
              <a:rPr lang="en-US" sz="1400" dirty="0" smtClean="0"/>
              <a:t>Rosetta 2:</a:t>
            </a:r>
            <a:r>
              <a:rPr lang="en-US" sz="1400" dirty="0"/>
              <a:t> </a:t>
            </a:r>
            <a:r>
              <a:rPr lang="en-US" sz="1400" dirty="0" smtClean="0"/>
              <a:t>Just-in-time compiler (</a:t>
            </a:r>
            <a:r>
              <a:rPr lang="en-US" sz="1400" dirty="0" err="1" smtClean="0"/>
              <a:t>futásidejű</a:t>
            </a:r>
            <a:r>
              <a:rPr lang="en-US" sz="1400" dirty="0" smtClean="0"/>
              <a:t> </a:t>
            </a:r>
            <a:r>
              <a:rPr lang="en-US" sz="1400" dirty="0" err="1" smtClean="0"/>
              <a:t>fordító</a:t>
            </a:r>
            <a:r>
              <a:rPr lang="en-US" sz="1400" dirty="0" smtClean="0"/>
              <a:t>) to </a:t>
            </a:r>
            <a:r>
              <a:rPr lang="en-US" sz="1400" dirty="0"/>
              <a:t>allow running existing </a:t>
            </a:r>
            <a:r>
              <a:rPr lang="en-US" sz="1400" dirty="0" smtClean="0"/>
              <a:t>x86-based</a:t>
            </a:r>
          </a:p>
          <a:p>
            <a:r>
              <a:rPr lang="en-US" sz="1400" dirty="0"/>
              <a:t> </a:t>
            </a:r>
            <a:r>
              <a:rPr lang="en-US" sz="1400" dirty="0" smtClean="0"/>
              <a:t> </a:t>
            </a:r>
            <a:r>
              <a:rPr lang="en-US" sz="1400" dirty="0"/>
              <a:t>Mac apps on Apple’s </a:t>
            </a:r>
            <a:r>
              <a:rPr lang="en-US" sz="1400" dirty="0" smtClean="0"/>
              <a:t>new </a:t>
            </a:r>
            <a:r>
              <a:rPr lang="en-US" sz="1400" dirty="0"/>
              <a:t>ARM ISA-based </a:t>
            </a:r>
            <a:r>
              <a:rPr lang="en-US" sz="1400" dirty="0" smtClean="0"/>
              <a:t>M1 processors</a:t>
            </a:r>
          </a:p>
          <a:p>
            <a:endParaRPr lang="en-US" sz="1400" dirty="0"/>
          </a:p>
        </p:txBody>
      </p:sp>
      <p:sp>
        <p:nvSpPr>
          <p:cNvPr id="8" name="TextBox 7"/>
          <p:cNvSpPr txBox="1"/>
          <p:nvPr/>
        </p:nvSpPr>
        <p:spPr>
          <a:xfrm>
            <a:off x="116505" y="6264605"/>
            <a:ext cx="8480207" cy="523220"/>
          </a:xfrm>
          <a:prstGeom prst="rect">
            <a:avLst/>
          </a:prstGeom>
          <a:noFill/>
        </p:spPr>
        <p:txBody>
          <a:bodyPr wrap="none" rtlCol="0">
            <a:spAutoFit/>
          </a:bodyPr>
          <a:lstStyle/>
          <a:p>
            <a:r>
              <a:rPr lang="en-US" sz="1400" dirty="0" err="1"/>
              <a:t>Geekbench</a:t>
            </a:r>
            <a:r>
              <a:rPr lang="en-US" sz="1400" dirty="0"/>
              <a:t> 5, a cross-platform benchmarking tool that works across processor types</a:t>
            </a:r>
            <a:r>
              <a:rPr lang="en-US" sz="1400" dirty="0" smtClean="0"/>
              <a:t>.</a:t>
            </a:r>
          </a:p>
          <a:p>
            <a:r>
              <a:rPr lang="en-US" sz="1400" dirty="0" smtClean="0"/>
              <a:t> </a:t>
            </a:r>
            <a:r>
              <a:rPr lang="en-US" sz="1400" dirty="0"/>
              <a:t>The same tool can be used to benchmark both desktop-class processors and mobile chips, </a:t>
            </a:r>
          </a:p>
        </p:txBody>
      </p:sp>
    </p:spTree>
    <p:extLst>
      <p:ext uri="{BB962C8B-B14F-4D97-AF65-F5344CB8AC3E}">
        <p14:creationId xmlns:p14="http://schemas.microsoft.com/office/powerpoint/2010/main" val="412211478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solidFill>
                  <a:srgbClr val="FFFFFF"/>
                </a:solidFill>
                <a:latin typeface="Verdana" pitchFamily="34" charset="0"/>
              </a:rPr>
              <a:t>4.4 A new challenge for Intel and AMD presented by Apple </a:t>
            </a:r>
            <a:r>
              <a:rPr lang="en-US" kern="1200" dirty="0" smtClean="0">
                <a:solidFill>
                  <a:srgbClr val="FFFFFF"/>
                </a:solidFill>
                <a:latin typeface="Verdana" pitchFamily="34" charset="0"/>
              </a:rPr>
              <a:t>(4)</a:t>
            </a:r>
            <a:endParaRPr lang="en-US" dirty="0"/>
          </a:p>
        </p:txBody>
      </p:sp>
      <p:pic>
        <p:nvPicPr>
          <p:cNvPr id="38914" name="Picture 2" descr="The M1 shows fine form in Geekbench's multi-core test."/>
          <p:cNvPicPr>
            <a:picLocks noChangeAspect="1" noChangeArrowheads="1"/>
          </p:cNvPicPr>
          <p:nvPr/>
        </p:nvPicPr>
        <p:blipFill rotWithShape="1">
          <a:blip r:embed="rId2">
            <a:extLst>
              <a:ext uri="{28A0092B-C50C-407E-A947-70E740481C1C}">
                <a14:useLocalDpi xmlns:a14="http://schemas.microsoft.com/office/drawing/2010/main" val="0"/>
              </a:ext>
            </a:extLst>
          </a:blip>
          <a:srcRect l="2979" r="2605"/>
          <a:stretch/>
        </p:blipFill>
        <p:spPr bwMode="auto">
          <a:xfrm>
            <a:off x="26495" y="1601595"/>
            <a:ext cx="9001000" cy="4257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71501" y="2033844"/>
            <a:ext cx="7920880" cy="792000"/>
          </a:xfrm>
          <a:prstGeom prst="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6" name="TextBox 5"/>
          <p:cNvSpPr txBox="1"/>
          <p:nvPr/>
        </p:nvSpPr>
        <p:spPr>
          <a:xfrm>
            <a:off x="71438" y="506570"/>
            <a:ext cx="7807074" cy="646331"/>
          </a:xfrm>
          <a:prstGeom prst="rect">
            <a:avLst/>
          </a:prstGeom>
          <a:noFill/>
        </p:spPr>
        <p:txBody>
          <a:bodyPr wrap="none" rtlCol="0">
            <a:spAutoFit/>
          </a:bodyPr>
          <a:lstStyle/>
          <a:p>
            <a:r>
              <a:rPr lang="en-US" dirty="0" smtClean="0">
                <a:solidFill>
                  <a:schemeClr val="accent6"/>
                </a:solidFill>
              </a:rPr>
              <a:t>Multicore </a:t>
            </a:r>
            <a:r>
              <a:rPr lang="en-US" dirty="0" err="1" smtClean="0">
                <a:solidFill>
                  <a:schemeClr val="accent6"/>
                </a:solidFill>
              </a:rPr>
              <a:t>Geekbench</a:t>
            </a:r>
            <a:r>
              <a:rPr lang="en-US" dirty="0" smtClean="0">
                <a:solidFill>
                  <a:schemeClr val="accent6"/>
                </a:solidFill>
              </a:rPr>
              <a:t> 5 scores of recent ARM and x86 ISA-based</a:t>
            </a:r>
          </a:p>
          <a:p>
            <a:r>
              <a:rPr lang="en-US" dirty="0">
                <a:solidFill>
                  <a:schemeClr val="accent6"/>
                </a:solidFill>
              </a:rPr>
              <a:t> </a:t>
            </a:r>
            <a:r>
              <a:rPr lang="en-US" dirty="0" smtClean="0">
                <a:solidFill>
                  <a:schemeClr val="accent6"/>
                </a:solidFill>
              </a:rPr>
              <a:t> </a:t>
            </a:r>
            <a:r>
              <a:rPr lang="en-US" dirty="0" err="1" smtClean="0">
                <a:solidFill>
                  <a:schemeClr val="accent6"/>
                </a:solidFill>
              </a:rPr>
              <a:t>MacBooks</a:t>
            </a:r>
            <a:r>
              <a:rPr lang="en-US" dirty="0" smtClean="0">
                <a:solidFill>
                  <a:schemeClr val="accent6"/>
                </a:solidFill>
              </a:rPr>
              <a:t> </a:t>
            </a:r>
            <a:r>
              <a:rPr lang="en-US" dirty="0" smtClean="0">
                <a:solidFill>
                  <a:schemeClr val="accent6"/>
                </a:solidFill>
              </a:rPr>
              <a:t>[111]</a:t>
            </a:r>
            <a:endParaRPr lang="en-US" dirty="0">
              <a:solidFill>
                <a:schemeClr val="accent6"/>
              </a:solidFill>
            </a:endParaRPr>
          </a:p>
        </p:txBody>
      </p:sp>
    </p:spTree>
    <p:extLst>
      <p:ext uri="{BB962C8B-B14F-4D97-AF65-F5344CB8AC3E}">
        <p14:creationId xmlns:p14="http://schemas.microsoft.com/office/powerpoint/2010/main" val="30649505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Conclusions (1)</a:t>
            </a:r>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a:solidFill>
                  <a:srgbClr val="2D2D8A"/>
                </a:solidFill>
              </a:rPr>
              <a:t>5. Conclusions</a:t>
            </a:r>
            <a:r>
              <a:rPr lang="hu-HU" dirty="0">
                <a:solidFill>
                  <a:srgbClr val="2D2D8A"/>
                </a:solidFill>
              </a:rPr>
              <a:t> </a:t>
            </a:r>
            <a:r>
              <a:rPr lang="en-US" dirty="0">
                <a:solidFill>
                  <a:srgbClr val="2D2D8A"/>
                </a:solidFill>
              </a:rPr>
              <a:t>-1</a:t>
            </a: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0070C0"/>
                </a:solidFill>
              </a:rPr>
              <a:t>new paradigms</a:t>
            </a:r>
          </a:p>
          <a:p>
            <a:pPr marL="285750" indent="-285750">
              <a:spcAft>
                <a:spcPts val="300"/>
              </a:spcAft>
              <a:buClr>
                <a:schemeClr val="tx1"/>
              </a:buClr>
              <a:buFont typeface="Arial" pitchFamily="34" charset="0"/>
              <a:buChar char="•"/>
            </a:pPr>
            <a:r>
              <a:rPr lang="en-US" sz="1600" dirty="0">
                <a:solidFill>
                  <a:srgbClr val="0070C0"/>
                </a:solidFill>
              </a:rPr>
              <a:t> new devices</a:t>
            </a:r>
          </a:p>
          <a:p>
            <a:pPr marL="285750" indent="-285750">
              <a:buClr>
                <a:schemeClr val="tx1"/>
              </a:buClr>
              <a:buFont typeface="Arial" pitchFamily="34" charset="0"/>
              <a:buChar char="•"/>
            </a:pPr>
            <a:r>
              <a:rPr lang="en-US" sz="1600" dirty="0">
                <a:solidFill>
                  <a:srgbClr val="0070C0"/>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Conclusions (2)</a:t>
            </a:r>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0070C0"/>
                </a:solidFill>
              </a:rPr>
              <a:t>Established companies have to </a:t>
            </a:r>
            <a:r>
              <a:rPr lang="en-US" sz="1600" dirty="0">
                <a:solidFill>
                  <a:srgbClr val="FF0000"/>
                </a:solidFill>
              </a:rPr>
              <a:t>respond early, quick and in an appropriate way</a:t>
            </a:r>
          </a:p>
          <a:p>
            <a:r>
              <a:rPr lang="en-US" sz="1600" dirty="0">
                <a:solidFill>
                  <a:srgbClr val="0070C0"/>
                </a:solidFill>
              </a:rPr>
              <a:t>  to the new challenges, else…</a:t>
            </a:r>
          </a:p>
        </p:txBody>
      </p:sp>
      <p:sp>
        <p:nvSpPr>
          <p:cNvPr id="4" name="TextBox 3"/>
          <p:cNvSpPr txBox="1"/>
          <p:nvPr/>
        </p:nvSpPr>
        <p:spPr>
          <a:xfrm>
            <a:off x="349540" y="1556053"/>
            <a:ext cx="8944821"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t>8/2010 Intel acquires </a:t>
            </a:r>
            <a:r>
              <a:rPr lang="en-US" sz="1600" dirty="0">
                <a:solidFill>
                  <a:srgbClr val="0070C0"/>
                </a:solidFill>
              </a:rPr>
              <a:t>Infineon’s</a:t>
            </a:r>
            <a:r>
              <a:rPr lang="en-US" sz="1600" dirty="0"/>
              <a:t> (former Siemens) </a:t>
            </a:r>
            <a:r>
              <a:rPr lang="en-US" sz="1600" dirty="0">
                <a:solidFill>
                  <a:srgbClr val="0070C0"/>
                </a:solidFill>
              </a:rPr>
              <a:t>Wireless Solutions </a:t>
            </a:r>
            <a:r>
              <a:rPr lang="en-US" sz="1600" dirty="0"/>
              <a:t>business</a:t>
            </a:r>
          </a:p>
          <a:p>
            <a:pPr marL="285750" indent="-285750">
              <a:spcAft>
                <a:spcPts val="400"/>
              </a:spcAft>
              <a:buFont typeface="Arial" panose="020B0604020202020204" pitchFamily="34" charset="0"/>
              <a:buChar char="•"/>
            </a:pPr>
            <a:r>
              <a:rPr lang="en-US" sz="1600" dirty="0"/>
              <a:t>8/2011 Google acquires </a:t>
            </a:r>
            <a:r>
              <a:rPr lang="en-US" sz="1600" dirty="0">
                <a:solidFill>
                  <a:srgbClr val="0070C0"/>
                </a:solidFill>
              </a:rPr>
              <a:t>Motorola Mobility</a:t>
            </a:r>
          </a:p>
          <a:p>
            <a:pPr marL="285750" indent="-285750">
              <a:spcAft>
                <a:spcPts val="400"/>
              </a:spcAft>
              <a:buFont typeface="Arial" panose="020B0604020202020204" pitchFamily="34" charset="0"/>
              <a:buChar char="•"/>
            </a:pPr>
            <a:r>
              <a:rPr lang="en-US" sz="1600" dirty="0"/>
              <a:t>9/2013 Microsoft decides to purchase </a:t>
            </a:r>
            <a:r>
              <a:rPr lang="en-US" sz="1600" dirty="0">
                <a:solidFill>
                  <a:srgbClr val="0070C0"/>
                </a:solidFill>
              </a:rPr>
              <a:t>Nokia’s phone business</a:t>
            </a:r>
          </a:p>
          <a:p>
            <a:pPr marL="285750" indent="-285750">
              <a:spcAft>
                <a:spcPts val="400"/>
              </a:spcAft>
              <a:buFont typeface="Arial" panose="020B0604020202020204" pitchFamily="34" charset="0"/>
              <a:buChar char="•"/>
            </a:pPr>
            <a:r>
              <a:rPr lang="en-US" sz="1600" dirty="0"/>
              <a:t>9/2013 </a:t>
            </a:r>
            <a:r>
              <a:rPr lang="en-US" sz="1600" dirty="0">
                <a:solidFill>
                  <a:srgbClr val="0070C0"/>
                </a:solidFill>
              </a:rPr>
              <a:t>BlackBerry</a:t>
            </a:r>
            <a:r>
              <a:rPr lang="en-US" sz="1600" dirty="0"/>
              <a:t> lays off 4500 employees (~ 40% of their workforce)</a:t>
            </a:r>
          </a:p>
          <a:p>
            <a:pPr marL="285750" indent="-285750">
              <a:spcAft>
                <a:spcPts val="400"/>
              </a:spcAft>
              <a:buFont typeface="Arial" panose="020B0604020202020204" pitchFamily="34" charset="0"/>
              <a:buChar char="•"/>
            </a:pPr>
            <a:r>
              <a:rPr lang="en-US" sz="1600" dirty="0"/>
              <a:t>6/2014 </a:t>
            </a:r>
            <a:r>
              <a:rPr lang="en-US" sz="1600" dirty="0">
                <a:solidFill>
                  <a:srgbClr val="0070C0"/>
                </a:solidFill>
              </a:rPr>
              <a:t>Broadcom </a:t>
            </a:r>
            <a:r>
              <a:rPr lang="en-US" sz="1600" dirty="0"/>
              <a:t>decides to exit the baseband business</a:t>
            </a:r>
          </a:p>
          <a:p>
            <a:pPr marL="285750" indent="-285750">
              <a:spcAft>
                <a:spcPts val="400"/>
              </a:spcAft>
              <a:buFont typeface="Arial" panose="020B0604020202020204" pitchFamily="34" charset="0"/>
              <a:buChar char="•"/>
            </a:pPr>
            <a:r>
              <a:rPr lang="en-US" sz="1600" dirty="0"/>
              <a:t>~ 2015 </a:t>
            </a:r>
            <a:r>
              <a:rPr lang="en-US" sz="1600" dirty="0">
                <a:solidFill>
                  <a:srgbClr val="0070C0"/>
                </a:solidFill>
              </a:rPr>
              <a:t>AMD</a:t>
            </a:r>
            <a:r>
              <a:rPr lang="en-US" sz="1600" dirty="0"/>
              <a:t> leaves the mobile market</a:t>
            </a:r>
          </a:p>
          <a:p>
            <a:pPr marL="285750" indent="-285750">
              <a:spcAft>
                <a:spcPts val="400"/>
              </a:spcAft>
              <a:buFont typeface="Arial" panose="020B0604020202020204" pitchFamily="34" charset="0"/>
              <a:buChar char="•"/>
            </a:pPr>
            <a:r>
              <a:rPr lang="en-US" sz="1600" dirty="0"/>
              <a:t>4/2016 </a:t>
            </a:r>
            <a:r>
              <a:rPr lang="en-US" sz="1600" dirty="0">
                <a:solidFill>
                  <a:srgbClr val="0070C0"/>
                </a:solidFill>
              </a:rPr>
              <a:t>Intel </a:t>
            </a:r>
            <a:r>
              <a:rPr lang="en-US" sz="1600" dirty="0"/>
              <a:t>leaves the mobile market</a:t>
            </a:r>
          </a:p>
          <a:p>
            <a:pPr marL="285750" indent="-285750">
              <a:spcAft>
                <a:spcPts val="400"/>
              </a:spcAft>
              <a:buFont typeface="Arial" panose="020B0604020202020204" pitchFamily="34" charset="0"/>
              <a:buChar char="•"/>
            </a:pPr>
            <a:r>
              <a:rPr lang="en-US" sz="1600" dirty="0"/>
              <a:t>5/2016 </a:t>
            </a:r>
            <a:r>
              <a:rPr lang="en-US" sz="1600" dirty="0">
                <a:solidFill>
                  <a:srgbClr val="0070C0"/>
                </a:solidFill>
              </a:rPr>
              <a:t>NVIDIA</a:t>
            </a:r>
            <a:r>
              <a:rPr lang="en-US" sz="1600" dirty="0"/>
              <a:t> declares that they will moving out from the smartphone market</a:t>
            </a:r>
          </a:p>
        </p:txBody>
      </p:sp>
      <p:sp>
        <p:nvSpPr>
          <p:cNvPr id="5" name="Rectangle 4"/>
          <p:cNvSpPr/>
          <p:nvPr/>
        </p:nvSpPr>
        <p:spPr>
          <a:xfrm>
            <a:off x="143796" y="519166"/>
            <a:ext cx="1885453" cy="369332"/>
          </a:xfrm>
          <a:prstGeom prst="rect">
            <a:avLst/>
          </a:prstGeom>
        </p:spPr>
        <p:txBody>
          <a:bodyPr wrap="none">
            <a:spAutoFit/>
          </a:bodyPr>
          <a:lstStyle/>
          <a:p>
            <a:r>
              <a:rPr lang="en-US" dirty="0">
                <a:solidFill>
                  <a:srgbClr val="2D2D8A"/>
                </a:solidFill>
              </a:rPr>
              <a:t>Conclusions-</a:t>
            </a:r>
            <a:r>
              <a:rPr lang="hu-HU" dirty="0">
                <a:solidFill>
                  <a:srgbClr val="2D2D8A"/>
                </a:solidFill>
              </a:rPr>
              <a:t> </a:t>
            </a:r>
            <a:r>
              <a:rPr lang="en-US" dirty="0">
                <a:solidFill>
                  <a:srgbClr val="2D2D8A"/>
                </a:solidFill>
              </a:rPr>
              <a:t>2</a:t>
            </a: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Dirk Meyer</a:t>
            </a:r>
          </a:p>
          <a:p>
            <a:pPr marL="285750" indent="-285750">
              <a:spcAft>
                <a:spcPts val="400"/>
              </a:spcAft>
              <a:buFont typeface="Arial" pitchFamily="34" charset="0"/>
              <a:buChar char="•"/>
            </a:pPr>
            <a:r>
              <a:rPr lang="en-US" sz="1600" dirty="0">
                <a:solidFill>
                  <a:srgbClr val="000000"/>
                </a:solidFill>
              </a:rPr>
              <a:t>11/2012 Intel:          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Steve 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a:solidFill>
                  <a:srgbClr val="FF0000"/>
                </a:solidFill>
              </a:rPr>
              <a:t>Even the largest IT firms have a hard time to cope with </a:t>
            </a:r>
            <a:r>
              <a:rPr lang="en-US" sz="1600" dirty="0"/>
              <a:t>as indicated by </a:t>
            </a:r>
          </a:p>
          <a:p>
            <a:r>
              <a:rPr lang="en-US" sz="1600" dirty="0">
                <a:solidFill>
                  <a:srgbClr val="000000"/>
                </a:solidFill>
              </a:rPr>
              <a:t>  </a:t>
            </a:r>
            <a:r>
              <a:rPr lang="en-US" sz="1600" dirty="0">
                <a:solidFill>
                  <a:srgbClr val="0070C0"/>
                </a:solidFill>
              </a:rPr>
              <a:t>resignation of  AMD’s, Intel’s and Microsoft’s CEOs </a:t>
            </a:r>
            <a:r>
              <a:rPr lang="en-US" sz="1600" dirty="0">
                <a:solidFill>
                  <a:srgbClr val="000000"/>
                </a:solidFill>
              </a:rPr>
              <a:t>(Chief Execution Officers):</a:t>
            </a:r>
            <a:r>
              <a:rPr lang="en-US" sz="1600" dirty="0"/>
              <a:t>  </a:t>
            </a:r>
          </a:p>
        </p:txBody>
      </p:sp>
      <p:sp>
        <p:nvSpPr>
          <p:cNvPr id="7" name="Title 1"/>
          <p:cNvSpPr>
            <a:spLocks noGrp="1"/>
          </p:cNvSpPr>
          <p:nvPr>
            <p:ph type="title"/>
          </p:nvPr>
        </p:nvSpPr>
        <p:spPr>
          <a:xfrm>
            <a:off x="-11460" y="3898"/>
            <a:ext cx="9144000" cy="392400"/>
          </a:xfrm>
        </p:spPr>
        <p:txBody>
          <a:bodyPr/>
          <a:lstStyle/>
          <a:p>
            <a:r>
              <a:rPr lang="en-US" dirty="0"/>
              <a:t>5. Conclusions (3)</a:t>
            </a:r>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0070C0"/>
                </a:solidFill>
              </a:rPr>
              <a:t>But it is also an </a:t>
            </a:r>
            <a:r>
              <a:rPr lang="en-US" sz="1600" dirty="0">
                <a:solidFill>
                  <a:srgbClr val="FF0000"/>
                </a:solidFill>
              </a:rPr>
              <a:t>opportunity and challenge </a:t>
            </a:r>
            <a:r>
              <a:rPr lang="en-US" sz="1600" dirty="0">
                <a:solidFill>
                  <a:srgbClr val="0070C0"/>
                </a:solidFill>
              </a:rPr>
              <a:t>for individuals and institutions</a:t>
            </a:r>
          </a:p>
          <a:p>
            <a:r>
              <a:rPr lang="en-US" sz="1600" dirty="0">
                <a:solidFill>
                  <a:srgbClr val="0070C0"/>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a:solidFill>
                  <a:srgbClr val="2D2D8A"/>
                </a:solidFill>
              </a:rPr>
              <a:t>Conclusions</a:t>
            </a:r>
            <a:r>
              <a:rPr lang="hu-HU" dirty="0">
                <a:solidFill>
                  <a:srgbClr val="2D2D8A"/>
                </a:solidFill>
              </a:rPr>
              <a:t> </a:t>
            </a:r>
            <a:r>
              <a:rPr lang="en-US" dirty="0">
                <a:solidFill>
                  <a:srgbClr val="2D2D8A"/>
                </a:solidFill>
              </a:rPr>
              <a:t>-3</a:t>
            </a:r>
          </a:p>
        </p:txBody>
      </p:sp>
      <p:sp>
        <p:nvSpPr>
          <p:cNvPr id="10" name="TextBox 9"/>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a:solidFill>
                  <a:schemeClr val="accent6"/>
                </a:solidFill>
              </a:rPr>
              <a:t>Worldwide unit shipments of smartphones 2007-2016 </a:t>
            </a:r>
            <a:r>
              <a:rPr lang="en-US" dirty="0"/>
              <a:t>[28]</a:t>
            </a:r>
          </a:p>
        </p:txBody>
      </p:sp>
    </p:spTree>
    <p:extLst>
      <p:ext uri="{BB962C8B-B14F-4D97-AF65-F5344CB8AC3E}">
        <p14:creationId xmlns:p14="http://schemas.microsoft.com/office/powerpoint/2010/main" val="37835200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21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a:solidFill>
                  <a:srgbClr val="000000"/>
                </a:solidFill>
              </a:rPr>
              <a:t>[</a:t>
            </a:r>
            <a:r>
              <a:rPr lang="hu-HU" dirty="0">
                <a:solidFill>
                  <a:srgbClr val="000000"/>
                </a:solidFill>
              </a:rPr>
              <a:t>3</a:t>
            </a:r>
            <a:r>
              <a:rPr lang="en-US" dirty="0">
                <a:solidFill>
                  <a:srgbClr val="000000"/>
                </a:solidFill>
              </a:rPr>
              <a:t>]: 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23325"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4</a:t>
            </a:r>
            <a:r>
              <a:rPr lang="en-US" dirty="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14338"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5</a:t>
            </a:r>
            <a:r>
              <a:rPr lang="en-US" dirty="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a:solidFill>
                <a:srgbClr val="000000"/>
              </a:solidFill>
            </a:endParaRPr>
          </a:p>
        </p:txBody>
      </p:sp>
      <p:sp>
        <p:nvSpPr>
          <p:cNvPr id="139272" name="Text Box 11"/>
          <p:cNvSpPr txBox="1">
            <a:spLocks noChangeArrowheads="1"/>
          </p:cNvSpPr>
          <p:nvPr/>
        </p:nvSpPr>
        <p:spPr bwMode="auto">
          <a:xfrm>
            <a:off x="114338"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a:t>
            </a:r>
            <a:r>
              <a:rPr lang="hu-HU" dirty="0">
                <a:solidFill>
                  <a:srgbClr val="000000"/>
                </a:solidFill>
              </a:rPr>
              <a:t>6</a:t>
            </a:r>
            <a:r>
              <a:rPr lang="en-US" dirty="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1540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12750"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7</a:t>
            </a:r>
            <a:r>
              <a:rPr lang="en-US" dirty="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1871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8</a:t>
            </a:r>
            <a:r>
              <a:rPr lang="en-US" dirty="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19240"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a:solidFill>
                  <a:srgbClr val="000000"/>
                </a:solidFill>
              </a:rPr>
              <a:t>[9]: 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a:solidFill>
                  <a:srgbClr val="2D2D8A"/>
                </a:solidFill>
              </a:rPr>
              <a:t>6. References</a:t>
            </a:r>
          </a:p>
        </p:txBody>
      </p:sp>
    </p:spTree>
    <p:extLst>
      <p:ext uri="{BB962C8B-B14F-4D97-AF65-F5344CB8AC3E}">
        <p14:creationId xmlns:p14="http://schemas.microsoft.com/office/powerpoint/2010/main" val="314528285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(2)</a:t>
            </a:r>
          </a:p>
        </p:txBody>
      </p:sp>
      <p:sp>
        <p:nvSpPr>
          <p:cNvPr id="138244" name="Text Box 11"/>
          <p:cNvSpPr txBox="1">
            <a:spLocks noChangeArrowheads="1"/>
          </p:cNvSpPr>
          <p:nvPr/>
        </p:nvSpPr>
        <p:spPr bwMode="auto">
          <a:xfrm>
            <a:off x="121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a:solidFill>
                  <a:srgbClr val="000000"/>
                </a:solidFill>
              </a:rPr>
              <a:t>[12]: Wikipedia, </a:t>
            </a:r>
            <a:r>
              <a:rPr lang="en-US" dirty="0" err="1">
                <a:solidFill>
                  <a:srgbClr val="000000"/>
                </a:solidFill>
              </a:rPr>
              <a:t>iPad</a:t>
            </a:r>
            <a:r>
              <a:rPr lang="en-US" dirty="0">
                <a:solidFill>
                  <a:srgbClr val="000000"/>
                </a:solidFill>
              </a:rPr>
              <a:t>, http://en.wikipedia.org/wiki/IPad</a:t>
            </a:r>
          </a:p>
        </p:txBody>
      </p:sp>
      <p:sp>
        <p:nvSpPr>
          <p:cNvPr id="139273" name="Rectangle 11"/>
          <p:cNvSpPr>
            <a:spLocks noChangeArrowheads="1"/>
          </p:cNvSpPr>
          <p:nvPr/>
        </p:nvSpPr>
        <p:spPr bwMode="auto">
          <a:xfrm>
            <a:off x="122275"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14338"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[13]: </a:t>
            </a:r>
            <a:r>
              <a:rPr lang="hu-HU" dirty="0" err="1">
                <a:solidFill>
                  <a:srgbClr val="000000"/>
                </a:solidFill>
              </a:rPr>
              <a:t>Tablet</a:t>
            </a:r>
            <a:r>
              <a:rPr lang="hu-HU" dirty="0">
                <a:solidFill>
                  <a:srgbClr val="000000"/>
                </a:solidFill>
              </a:rPr>
              <a:t> </a:t>
            </a:r>
            <a:r>
              <a:rPr lang="hu-HU" dirty="0" err="1">
                <a:solidFill>
                  <a:srgbClr val="000000"/>
                </a:solidFill>
              </a:rPr>
              <a:t>Platforms</a:t>
            </a:r>
            <a:r>
              <a:rPr lang="hu-HU" dirty="0">
                <a:solidFill>
                  <a:srgbClr val="000000"/>
                </a:solidFill>
              </a:rPr>
              <a:t> </a:t>
            </a:r>
            <a:r>
              <a:rPr lang="hu-HU" dirty="0" err="1">
                <a:solidFill>
                  <a:srgbClr val="000000"/>
                </a:solidFill>
              </a:rPr>
              <a:t>with</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19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[14]: </a:t>
            </a:r>
            <a:r>
              <a:rPr lang="hu-HU" dirty="0">
                <a:solidFill>
                  <a:srgbClr val="000000"/>
                </a:solidFill>
              </a:rPr>
              <a:t>The $15.3 </a:t>
            </a:r>
            <a:r>
              <a:rPr lang="hu-HU" dirty="0" err="1">
                <a:solidFill>
                  <a:srgbClr val="000000"/>
                </a:solidFill>
              </a:rPr>
              <a:t>Billion</a:t>
            </a:r>
            <a:r>
              <a:rPr lang="hu-HU" dirty="0">
                <a:solidFill>
                  <a:srgbClr val="000000"/>
                </a:solidFill>
              </a:rPr>
              <a:t> Server Market – </a:t>
            </a:r>
            <a:r>
              <a:rPr lang="hu-HU" dirty="0" err="1">
                <a:solidFill>
                  <a:srgbClr val="000000"/>
                </a:solidFill>
              </a:rPr>
              <a:t>Surprisingly</a:t>
            </a:r>
            <a:r>
              <a:rPr lang="hu-HU" dirty="0">
                <a:solidFill>
                  <a:srgbClr val="000000"/>
                </a:solidFill>
              </a:rPr>
              <a:t> </a:t>
            </a:r>
            <a:r>
              <a:rPr lang="hu-HU" dirty="0" err="1">
                <a:solidFill>
                  <a:srgbClr val="000000"/>
                </a:solidFill>
              </a:rPr>
              <a:t>Buoyant</a:t>
            </a:r>
            <a:r>
              <a:rPr lang="hu-HU" dirty="0">
                <a:solidFill>
                  <a:srgbClr val="000000"/>
                </a:solidFill>
              </a:rPr>
              <a:t> </a:t>
            </a:r>
            <a:r>
              <a:rPr lang="hu-HU" dirty="0" err="1">
                <a:solidFill>
                  <a:srgbClr val="000000"/>
                </a:solidFill>
              </a:rPr>
              <a:t>In</a:t>
            </a:r>
            <a:r>
              <a:rPr lang="hu-HU" dirty="0">
                <a:solidFill>
                  <a:srgbClr val="000000"/>
                </a:solidFill>
              </a:rPr>
              <a:t> Q1 2012, IT </a:t>
            </a:r>
            <a:r>
              <a:rPr lang="hu-HU" dirty="0" err="1">
                <a:solidFill>
                  <a:srgbClr val="000000"/>
                </a:solidFill>
              </a:rPr>
              <a:t>Candor</a:t>
            </a:r>
            <a:r>
              <a:rPr lang="hu-HU" dirty="0">
                <a:solidFill>
                  <a:srgbClr val="000000"/>
                </a:solidFill>
              </a:rPr>
              <a:t>, </a:t>
            </a:r>
            <a:r>
              <a:rPr lang="hu-HU" dirty="0" err="1">
                <a:solidFill>
                  <a:srgbClr val="000000"/>
                </a:solidFill>
              </a:rPr>
              <a:t>July</a:t>
            </a:r>
            <a:r>
              <a:rPr lang="hu-HU" dirty="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00588"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a:solidFill>
                  <a:srgbClr val="000000"/>
                </a:solidFill>
              </a:rPr>
              <a:t>[15]: </a:t>
            </a:r>
            <a:r>
              <a:rPr lang="hu-HU" dirty="0" err="1">
                <a:solidFill>
                  <a:srgbClr val="000000"/>
                </a:solidFill>
              </a:rPr>
              <a:t>Shah</a:t>
            </a:r>
            <a:r>
              <a:rPr lang="hu-HU" dirty="0">
                <a:solidFill>
                  <a:srgbClr val="000000"/>
                </a:solidFill>
              </a:rPr>
              <a:t> A., </a:t>
            </a:r>
            <a:r>
              <a:rPr lang="en-US" dirty="0">
                <a:solidFill>
                  <a:srgbClr val="000000"/>
                </a:solidFill>
              </a:rPr>
              <a:t>Intel Loses Laptop Chip Market Share to AMD in Q3</a:t>
            </a:r>
            <a:r>
              <a:rPr lang="hu-HU" dirty="0">
                <a:solidFill>
                  <a:srgbClr val="000000"/>
                </a:solidFill>
              </a:rPr>
              <a:t>, PC World, Nov. 3 2011,</a:t>
            </a:r>
          </a:p>
          <a:p>
            <a:pPr eaLnBrk="1" hangingPunct="1"/>
            <a:r>
              <a:rPr lang="hu-HU" dirty="0">
                <a:solidFill>
                  <a:srgbClr val="000000"/>
                </a:solidFill>
              </a:rPr>
              <a:t>          http://www.pcworld.com/article/243114/intel_loses_laptop_chip_market_share_to_amd_</a:t>
            </a:r>
          </a:p>
          <a:p>
            <a:pPr eaLnBrk="1" hangingPunct="1"/>
            <a:r>
              <a:rPr lang="hu-HU" dirty="0">
                <a:solidFill>
                  <a:srgbClr val="000000"/>
                </a:solidFill>
              </a:rPr>
              <a:t>          </a:t>
            </a:r>
            <a:r>
              <a:rPr lang="hu-HU" dirty="0" err="1">
                <a:solidFill>
                  <a:srgbClr val="000000"/>
                </a:solidFill>
              </a:rPr>
              <a:t>in</a:t>
            </a:r>
            <a:r>
              <a:rPr lang="hu-HU" dirty="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14338"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[16]: </a:t>
            </a:r>
            <a:r>
              <a:rPr lang="hu-HU" kern="0" dirty="0" err="1">
                <a:solidFill>
                  <a:srgbClr val="000000"/>
                </a:solidFill>
                <a:cs typeface="Times New Roman" pitchFamily="18" charset="0"/>
              </a:rPr>
              <a:t>Perry</a:t>
            </a:r>
            <a:r>
              <a:rPr lang="hu-HU" kern="0" dirty="0">
                <a:solidFill>
                  <a:srgbClr val="000000"/>
                </a:solidFill>
                <a:cs typeface="Times New Roman" pitchFamily="18" charset="0"/>
              </a:rPr>
              <a:t> D., </a:t>
            </a:r>
            <a:r>
              <a:rPr lang="en-US" dirty="0">
                <a:solidFill>
                  <a:srgbClr val="000000"/>
                </a:solidFill>
              </a:rPr>
              <a:t>AMD Steals Market Share From Intel</a:t>
            </a:r>
            <a:r>
              <a:rPr lang="hu-HU" kern="0" dirty="0">
                <a:solidFill>
                  <a:srgbClr val="000000"/>
                </a:solidFill>
              </a:rPr>
              <a:t>, Tom’s Hardware, </a:t>
            </a:r>
            <a:r>
              <a:rPr lang="hu-HU" kern="0" dirty="0" err="1">
                <a:solidFill>
                  <a:srgbClr val="000000"/>
                </a:solidFill>
              </a:rPr>
              <a:t>March</a:t>
            </a:r>
            <a:r>
              <a:rPr lang="hu-HU" kern="0" dirty="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1871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a:solidFill>
                  <a:srgbClr val="000000"/>
                </a:solidFill>
              </a:rPr>
              <a:t>[17]: </a:t>
            </a:r>
            <a:r>
              <a:rPr lang="hu-HU" dirty="0" err="1">
                <a:solidFill>
                  <a:srgbClr val="000000"/>
                </a:solidFill>
              </a:rPr>
              <a:t>Shilov</a:t>
            </a:r>
            <a:r>
              <a:rPr lang="hu-HU" dirty="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a:solidFill>
                <a:srgbClr val="000000"/>
              </a:solidFill>
            </a:endParaRPr>
          </a:p>
          <a:p>
            <a:pPr eaLnBrk="1" hangingPunct="1"/>
            <a:r>
              <a:rPr lang="hu-HU" dirty="0">
                <a:solidFill>
                  <a:srgbClr val="000000"/>
                </a:solidFill>
              </a:rPr>
              <a:t>          </a:t>
            </a:r>
            <a:r>
              <a:rPr lang="en-US" dirty="0">
                <a:solidFill>
                  <a:srgbClr val="000000"/>
                </a:solidFill>
              </a:rPr>
              <a:t>No Design Wins, No Launch Date Announced</a:t>
            </a:r>
            <a:r>
              <a:rPr lang="hu-HU" dirty="0">
                <a:solidFill>
                  <a:srgbClr val="000000"/>
                </a:solidFill>
              </a:rPr>
              <a:t>, </a:t>
            </a:r>
            <a:r>
              <a:rPr lang="hu-HU" dirty="0" err="1">
                <a:solidFill>
                  <a:srgbClr val="000000"/>
                </a:solidFill>
              </a:rPr>
              <a:t>Xbit</a:t>
            </a:r>
            <a:r>
              <a:rPr lang="hu-HU" dirty="0">
                <a:solidFill>
                  <a:srgbClr val="000000"/>
                </a:solidFill>
              </a:rPr>
              <a:t> </a:t>
            </a:r>
            <a:r>
              <a:rPr lang="hu-HU" dirty="0" err="1">
                <a:solidFill>
                  <a:srgbClr val="000000"/>
                </a:solidFill>
              </a:rPr>
              <a:t>Labs</a:t>
            </a:r>
            <a:r>
              <a:rPr lang="hu-HU" dirty="0">
                <a:solidFill>
                  <a:srgbClr val="000000"/>
                </a:solidFill>
              </a:rPr>
              <a:t>, Aug. 3 2011,</a:t>
            </a:r>
          </a:p>
          <a:p>
            <a:pPr eaLnBrk="1" hangingPunct="1"/>
            <a:r>
              <a:rPr lang="hu-HU" dirty="0">
                <a:solidFill>
                  <a:srgbClr val="000000"/>
                </a:solidFill>
              </a:rPr>
              <a:t>          http://www.xbitlabs.com/news/cpu/display/20110803103016_AMD_Shows_Off_Opteron_</a:t>
            </a:r>
          </a:p>
          <a:p>
            <a:pPr eaLnBrk="1" hangingPunct="1"/>
            <a:r>
              <a:rPr lang="hu-HU" dirty="0">
                <a:solidFill>
                  <a:srgbClr val="000000"/>
                </a:solidFill>
              </a:rPr>
              <a:t>          </a:t>
            </a:r>
            <a:r>
              <a:rPr lang="hu-HU" dirty="0" err="1">
                <a:solidFill>
                  <a:srgbClr val="000000"/>
                </a:solidFill>
              </a:rPr>
              <a:t>Interlagos</a:t>
            </a:r>
            <a:r>
              <a:rPr lang="hu-HU" dirty="0">
                <a:solidFill>
                  <a:srgbClr val="000000"/>
                </a:solidFill>
              </a:rPr>
              <a:t>_Again_No_Performance_</a:t>
            </a:r>
            <a:r>
              <a:rPr lang="hu-HU" dirty="0" err="1">
                <a:solidFill>
                  <a:srgbClr val="000000"/>
                </a:solidFill>
              </a:rPr>
              <a:t>Benchmarks</a:t>
            </a:r>
            <a:r>
              <a:rPr lang="hu-HU" dirty="0">
                <a:solidFill>
                  <a:srgbClr val="000000"/>
                </a:solidFill>
              </a:rPr>
              <a:t>_No_Design_</a:t>
            </a:r>
            <a:r>
              <a:rPr lang="hu-HU" dirty="0" err="1">
                <a:solidFill>
                  <a:srgbClr val="000000"/>
                </a:solidFill>
              </a:rPr>
              <a:t>Wins</a:t>
            </a:r>
            <a:r>
              <a:rPr lang="hu-HU" dirty="0">
                <a:solidFill>
                  <a:srgbClr val="000000"/>
                </a:solidFill>
              </a:rPr>
              <a:t>_No_</a:t>
            </a:r>
            <a:r>
              <a:rPr lang="hu-HU" dirty="0" err="1">
                <a:solidFill>
                  <a:srgbClr val="000000"/>
                </a:solidFill>
              </a:rPr>
              <a:t>Launch</a:t>
            </a:r>
            <a:r>
              <a:rPr lang="hu-HU" dirty="0">
                <a:solidFill>
                  <a:srgbClr val="000000"/>
                </a:solidFill>
              </a:rPr>
              <a:t>_</a:t>
            </a:r>
            <a:r>
              <a:rPr lang="hu-HU" dirty="0" err="1">
                <a:solidFill>
                  <a:srgbClr val="000000"/>
                </a:solidFill>
              </a:rPr>
              <a:t>Date</a:t>
            </a:r>
            <a:r>
              <a:rPr lang="hu-HU" dirty="0">
                <a:solidFill>
                  <a:srgbClr val="000000"/>
                </a:solidFill>
              </a:rPr>
              <a:t>_</a:t>
            </a:r>
          </a:p>
          <a:p>
            <a:pPr eaLnBrk="1" hangingPunct="1"/>
            <a:r>
              <a:rPr lang="hu-HU" dirty="0">
                <a:solidFill>
                  <a:srgbClr val="000000"/>
                </a:solidFill>
              </a:rPr>
              <a:t>          </a:t>
            </a:r>
            <a:r>
              <a:rPr lang="hu-HU" dirty="0" err="1">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1871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[18]: Arthur C., PC business still waning as Microsoft's Windows 8 fails to lift it, </a:t>
            </a:r>
            <a:r>
              <a:rPr lang="en-US" dirty="0"/>
              <a:t>11 July 2013,</a:t>
            </a:r>
          </a:p>
          <a:p>
            <a:r>
              <a:rPr lang="en-US" dirty="0"/>
              <a:t>          http://www.theguardian.com/technology/2013/jul/11/pc-business-microsoft-windows-8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(3)</a:t>
            </a:r>
          </a:p>
        </p:txBody>
      </p:sp>
      <p:sp>
        <p:nvSpPr>
          <p:cNvPr id="14" name="Rectangle 4"/>
          <p:cNvSpPr>
            <a:spLocks noChangeArrowheads="1"/>
          </p:cNvSpPr>
          <p:nvPr/>
        </p:nvSpPr>
        <p:spPr bwMode="auto">
          <a:xfrm>
            <a:off x="119100"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[19]: </a:t>
            </a:r>
            <a:r>
              <a:rPr lang="en-US" sz="1400" dirty="0" err="1"/>
              <a:t>Golson</a:t>
            </a:r>
            <a:r>
              <a:rPr lang="en-US" sz="1400" dirty="0"/>
              <a:t> J., Steve Jobs Envisioned the </a:t>
            </a:r>
            <a:r>
              <a:rPr lang="en-US" sz="1400" dirty="0" err="1"/>
              <a:t>iPad</a:t>
            </a:r>
            <a:r>
              <a:rPr lang="en-US" sz="1400" dirty="0"/>
              <a:t> in 1983, </a:t>
            </a:r>
            <a:r>
              <a:rPr lang="en-US" sz="1400" dirty="0" err="1"/>
              <a:t>MacRumors</a:t>
            </a:r>
            <a:r>
              <a:rPr lang="en-US" sz="1400" dirty="0"/>
              <a:t>, Oct. 2, 2012,</a:t>
            </a:r>
          </a:p>
          <a:p>
            <a:r>
              <a:rPr lang="en-US" sz="1400" dirty="0"/>
              <a:t>          http://www.macrumors.com/2012/10/02/steve-jobs-envisioned-the-ipad-in-1983/ </a:t>
            </a:r>
            <a:endParaRPr lang="en-US" sz="1400" dirty="0">
              <a:solidFill>
                <a:srgbClr val="000000"/>
              </a:solidFill>
            </a:endParaRPr>
          </a:p>
        </p:txBody>
      </p:sp>
      <p:sp>
        <p:nvSpPr>
          <p:cNvPr id="3" name="TextBox 2"/>
          <p:cNvSpPr txBox="1"/>
          <p:nvPr/>
        </p:nvSpPr>
        <p:spPr>
          <a:xfrm>
            <a:off x="117157" y="1178750"/>
            <a:ext cx="8964967" cy="738664"/>
          </a:xfrm>
          <a:prstGeom prst="rect">
            <a:avLst/>
          </a:prstGeom>
          <a:noFill/>
        </p:spPr>
        <p:txBody>
          <a:bodyPr wrap="square" rtlCol="0">
            <a:spAutoFit/>
          </a:bodyPr>
          <a:lstStyle/>
          <a:p>
            <a:r>
              <a:rPr lang="en-US" sz="1400" dirty="0"/>
              <a:t>[20]: </a:t>
            </a:r>
            <a:r>
              <a:rPr lang="en-US" sz="1400" dirty="0" err="1"/>
              <a:t>Yarow</a:t>
            </a:r>
            <a:r>
              <a:rPr lang="en-US" sz="1400" dirty="0"/>
              <a:t> J., Steve Ballmer's Biggest Mistakes As CEO Of Microsoft, Business Insider, Aug. 27</a:t>
            </a:r>
          </a:p>
          <a:p>
            <a:r>
              <a:rPr lang="en-US" sz="1400" dirty="0"/>
              <a:t>           2013, </a:t>
            </a:r>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a:t>  http://www.businessinsider.com/steve-ballmers-most-epic-mistakes-as-ceo-of-microsoft-</a:t>
            </a:r>
          </a:p>
          <a:p>
            <a:r>
              <a:rPr lang="en-US" sz="1400" dirty="0"/>
              <a:t>  2013-8?op=1</a:t>
            </a:r>
          </a:p>
        </p:txBody>
      </p:sp>
      <p:sp>
        <p:nvSpPr>
          <p:cNvPr id="7" name="Rectangle 4"/>
          <p:cNvSpPr>
            <a:spLocks noChangeArrowheads="1"/>
          </p:cNvSpPr>
          <p:nvPr/>
        </p:nvSpPr>
        <p:spPr bwMode="auto">
          <a:xfrm>
            <a:off x="119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Arora, P., Microsoft Is Not Killing The Surface RT Lineup? Seeking Alpha, Aug. 25 2014, </a:t>
            </a:r>
          </a:p>
          <a:p>
            <a:r>
              <a:rPr lang="en-US" sz="1400" dirty="0">
                <a:solidFill>
                  <a:srgbClr val="000000"/>
                </a:solidFill>
              </a:rPr>
              <a:t>          </a:t>
            </a:r>
            <a:r>
              <a:rPr lang="en-US" sz="1400" dirty="0"/>
              <a:t>http://www.macrumors.com/2012/10/02/steve-jobs-envisioned-the-ipad-in-1983/ </a:t>
            </a:r>
            <a:endParaRPr lang="en-US" sz="1400" dirty="0">
              <a:solidFill>
                <a:srgbClr val="000000"/>
              </a:solidFill>
            </a:endParaRPr>
          </a:p>
        </p:txBody>
      </p:sp>
      <p:sp>
        <p:nvSpPr>
          <p:cNvPr id="9" name="Rectangle 4"/>
          <p:cNvSpPr>
            <a:spLocks noChangeArrowheads="1"/>
          </p:cNvSpPr>
          <p:nvPr/>
        </p:nvSpPr>
        <p:spPr bwMode="auto">
          <a:xfrm>
            <a:off x="12026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2014, Microsoft,</a:t>
            </a:r>
          </a:p>
          <a:p>
            <a:r>
              <a:rPr lang="en-US" sz="1400" dirty="0">
                <a:solidFill>
                  <a:srgbClr val="000000"/>
                </a:solidFill>
              </a:rPr>
              <a:t>          http://www.microsoft.com/global/eu/PublishingImages/Surfacepro3texhspecs.pdf</a:t>
            </a:r>
          </a:p>
        </p:txBody>
      </p:sp>
      <p:sp>
        <p:nvSpPr>
          <p:cNvPr id="11" name="Rectangle 4"/>
          <p:cNvSpPr>
            <a:spLocks noChangeArrowheads="1"/>
          </p:cNvSpPr>
          <p:nvPr/>
        </p:nvSpPr>
        <p:spPr bwMode="auto">
          <a:xfrm>
            <a:off x="140885"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[23]: Microsoft Surface Pro, NDTV Gadget, May 2014,</a:t>
            </a:r>
          </a:p>
          <a:p>
            <a:r>
              <a:rPr lang="en-US" sz="1400" dirty="0">
                <a:solidFill>
                  <a:srgbClr val="000000"/>
                </a:solidFill>
              </a:rPr>
              <a:t>          http://gadgets.ndtv.com/microsoft-surface-pro-3-1611</a:t>
            </a:r>
          </a:p>
        </p:txBody>
      </p:sp>
      <p:sp>
        <p:nvSpPr>
          <p:cNvPr id="12" name="Rectangle 4"/>
          <p:cNvSpPr>
            <a:spLocks noChangeArrowheads="1"/>
          </p:cNvSpPr>
          <p:nvPr/>
        </p:nvSpPr>
        <p:spPr bwMode="auto">
          <a:xfrm>
            <a:off x="119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Tablets, </a:t>
            </a:r>
          </a:p>
          <a:p>
            <a:r>
              <a:rPr lang="en-US" sz="1400" dirty="0">
                <a:solidFill>
                  <a:srgbClr val="000000"/>
                </a:solidFill>
              </a:rPr>
              <a:t>          Seeking Alpha, Aug. 8, 2014,</a:t>
            </a:r>
          </a:p>
          <a:p>
            <a:r>
              <a:rPr lang="en-US" sz="1400" dirty="0">
                <a:solidFill>
                  <a:srgbClr val="000000"/>
                </a:solidFill>
              </a:rPr>
              <a:t>          http://seekingalpha.com/article/2402725-nearly-2-billion-in-the-hole-microsoft-continues</a:t>
            </a:r>
          </a:p>
          <a:p>
            <a:r>
              <a:rPr lang="en-US" sz="1400" dirty="0">
                <a:solidFill>
                  <a:srgbClr val="000000"/>
                </a:solidFill>
              </a:rPr>
              <a:t>          -to-dive-deeper-into-tablets</a:t>
            </a:r>
          </a:p>
        </p:txBody>
      </p:sp>
      <p:sp>
        <p:nvSpPr>
          <p:cNvPr id="15" name="Rectangle 4"/>
          <p:cNvSpPr>
            <a:spLocks noChangeArrowheads="1"/>
          </p:cNvSpPr>
          <p:nvPr/>
        </p:nvSpPr>
        <p:spPr bwMode="auto">
          <a:xfrm>
            <a:off x="126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Seeking Alpha, Jul. 11, 2014</a:t>
            </a:r>
          </a:p>
          <a:p>
            <a:r>
              <a:rPr lang="en-US" sz="1400" dirty="0"/>
              <a:t>          http://seekingalpha.com/article/2309835-microsoft-a-monopoly-no-more</a:t>
            </a:r>
          </a:p>
        </p:txBody>
      </p:sp>
      <p:sp>
        <p:nvSpPr>
          <p:cNvPr id="17" name="Rectangle 4"/>
          <p:cNvSpPr>
            <a:spLocks noChangeArrowheads="1"/>
          </p:cNvSpPr>
          <p:nvPr/>
        </p:nvSpPr>
        <p:spPr bwMode="auto">
          <a:xfrm>
            <a:off x="126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Gill R., Intel’s Core i5-655K &amp; Core i7-875K: Overclocked and Analyzed, </a:t>
            </a:r>
            <a:r>
              <a:rPr lang="en-US" sz="1400" dirty="0" err="1">
                <a:solidFill>
                  <a:srgbClr val="000000"/>
                </a:solidFill>
              </a:rPr>
              <a:t>AnandTech</a:t>
            </a:r>
            <a:r>
              <a:rPr lang="en-US" sz="1400" dirty="0">
                <a:solidFill>
                  <a:srgbClr val="000000"/>
                </a:solidFill>
              </a:rPr>
              <a:t>,</a:t>
            </a:r>
          </a:p>
          <a:p>
            <a:r>
              <a:rPr lang="en-US" sz="1400" dirty="0">
                <a:solidFill>
                  <a:srgbClr val="000000"/>
                </a:solidFill>
              </a:rPr>
              <a:t>          May 28 2010, </a:t>
            </a:r>
            <a:r>
              <a:rPr lang="en-US" sz="1400" dirty="0"/>
              <a:t>http://www.anandtech.com/show/3742/intels-core-i5655k-core-i7875k-</a:t>
            </a:r>
          </a:p>
          <a:p>
            <a:r>
              <a:rPr lang="en-US" sz="1400" dirty="0"/>
              <a:t>          overclocked-and-</a:t>
            </a:r>
            <a:r>
              <a:rPr lang="en-US" sz="1400" dirty="0" err="1"/>
              <a:t>analysed</a:t>
            </a:r>
            <a:r>
              <a:rPr lang="en-US" sz="1400" dirty="0"/>
              <a:t>-/2          </a:t>
            </a:r>
          </a:p>
        </p:txBody>
      </p:sp>
      <p:sp>
        <p:nvSpPr>
          <p:cNvPr id="19" name="Rectangle 4"/>
          <p:cNvSpPr>
            <a:spLocks noChangeArrowheads="1"/>
          </p:cNvSpPr>
          <p:nvPr/>
        </p:nvSpPr>
        <p:spPr bwMode="auto">
          <a:xfrm>
            <a:off x="1340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a:solidFill>
                  <a:srgbClr val="000000"/>
                </a:solidFill>
              </a:rPr>
              <a:t>Shimpi</a:t>
            </a:r>
            <a:r>
              <a:rPr lang="en-US" sz="1400" dirty="0">
                <a:solidFill>
                  <a:srgbClr val="000000"/>
                </a:solidFill>
              </a:rPr>
              <a:t> A. L., AMD </a:t>
            </a:r>
            <a:r>
              <a:rPr lang="en-US" sz="1400" dirty="0" err="1">
                <a:solidFill>
                  <a:srgbClr val="000000"/>
                </a:solidFill>
              </a:rPr>
              <a:t>Beema</a:t>
            </a:r>
            <a:r>
              <a:rPr lang="en-US" sz="1400" dirty="0">
                <a:solidFill>
                  <a:srgbClr val="000000"/>
                </a:solidFill>
              </a:rPr>
              <a:t>/Mullins Architecture &amp; Performance Preview, </a:t>
            </a:r>
            <a:r>
              <a:rPr lang="en-US" sz="1400" dirty="0" err="1">
                <a:solidFill>
                  <a:srgbClr val="000000"/>
                </a:solidFill>
              </a:rPr>
              <a:t>AnandTech</a:t>
            </a:r>
            <a:r>
              <a:rPr lang="en-US" sz="1400" dirty="0">
                <a:solidFill>
                  <a:srgbClr val="000000"/>
                </a:solidFill>
              </a:rPr>
              <a:t>, </a:t>
            </a:r>
          </a:p>
          <a:p>
            <a:r>
              <a:rPr lang="en-US" sz="1400" dirty="0">
                <a:solidFill>
                  <a:srgbClr val="000000"/>
                </a:solidFill>
              </a:rPr>
              <a:t>           April 29, 2014, http://www.anandtech.com/show/7974/amd-beema-mullins-architecture-</a:t>
            </a:r>
          </a:p>
          <a:p>
            <a:r>
              <a:rPr lang="en-US" sz="1400" dirty="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16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[28]: Wilson S., &amp; </a:t>
            </a:r>
            <a:r>
              <a:rPr lang="en-US" sz="1400" dirty="0" err="1">
                <a:solidFill>
                  <a:srgbClr val="000000"/>
                </a:solidFill>
                <a:latin typeface="+mj-lt"/>
              </a:rPr>
              <a:t>Wigginton</a:t>
            </a:r>
            <a:r>
              <a:rPr lang="en-US" sz="1400" dirty="0">
                <a:solidFill>
                  <a:srgbClr val="000000"/>
                </a:solidFill>
                <a:latin typeface="+mj-lt"/>
              </a:rPr>
              <a:t> C., Making open innovation work in mobile - Insights from the</a:t>
            </a:r>
          </a:p>
          <a:p>
            <a:r>
              <a:rPr lang="en-US" sz="1400" dirty="0">
                <a:solidFill>
                  <a:srgbClr val="000000"/>
                </a:solidFill>
                <a:latin typeface="+mj-lt"/>
              </a:rPr>
              <a:t>           semiconductor industry, Deloitte University Press, July 24v2013,</a:t>
            </a:r>
          </a:p>
          <a:p>
            <a:r>
              <a:rPr lang="en-US" sz="1400" dirty="0">
                <a:solidFill>
                  <a:srgbClr val="000000"/>
                </a:solidFill>
                <a:latin typeface="+mj-lt"/>
              </a:rPr>
              <a:t>           </a:t>
            </a:r>
            <a:r>
              <a:rPr lang="en-US" sz="1400" dirty="0">
                <a:latin typeface="+mj-lt"/>
              </a:rPr>
              <a:t>http://dupress.com/articles/making-open-innovation-work-in-mobile/</a:t>
            </a:r>
            <a:endParaRPr lang="en-US" sz="1400" dirty="0">
              <a:solidFill>
                <a:srgbClr val="000000"/>
              </a:solidFill>
              <a:latin typeface="+mj-lt"/>
            </a:endParaRPr>
          </a:p>
        </p:txBody>
      </p:sp>
      <p:sp>
        <p:nvSpPr>
          <p:cNvPr id="10" name="Rectangle 4"/>
          <p:cNvSpPr>
            <a:spLocks noChangeArrowheads="1"/>
          </p:cNvSpPr>
          <p:nvPr/>
        </p:nvSpPr>
        <p:spPr bwMode="auto">
          <a:xfrm>
            <a:off x="1296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Arora P., Wait, Microsoft Is Not Killing The Surface RT Lineup? Seeking Alpha, Aug. 25, 2014,</a:t>
            </a:r>
          </a:p>
          <a:p>
            <a:r>
              <a:rPr lang="en-US" sz="1400" dirty="0">
                <a:latin typeface="+mj-lt"/>
              </a:rPr>
              <a:t>           http://seekingalpha.com/article/2447735-wait-microsoft-is-not-killing-the-surface-rt-lineup</a:t>
            </a:r>
          </a:p>
        </p:txBody>
      </p:sp>
      <p:sp>
        <p:nvSpPr>
          <p:cNvPr id="11" name="Rectangle 10"/>
          <p:cNvSpPr/>
          <p:nvPr/>
        </p:nvSpPr>
        <p:spPr>
          <a:xfrm>
            <a:off x="127344" y="1968690"/>
            <a:ext cx="8982490" cy="523220"/>
          </a:xfrm>
          <a:prstGeom prst="rect">
            <a:avLst/>
          </a:prstGeom>
        </p:spPr>
        <p:txBody>
          <a:bodyPr wrap="square">
            <a:spAutoFit/>
          </a:bodyPr>
          <a:lstStyle/>
          <a:p>
            <a:r>
              <a:rPr lang="en-US" sz="1400" dirty="0">
                <a:latin typeface="+mj-lt"/>
              </a:rPr>
              <a:t>[31]: Hodgins K., Apple Maintains Narrowing Lead in Tablet Market Share, </a:t>
            </a:r>
            <a:r>
              <a:rPr lang="en-US" sz="1400" dirty="0" err="1">
                <a:latin typeface="+mj-lt"/>
              </a:rPr>
              <a:t>MacRumors</a:t>
            </a:r>
            <a:r>
              <a:rPr lang="en-US" sz="1400" dirty="0">
                <a:latin typeface="+mj-lt"/>
              </a:rPr>
              <a:t>, May 1, </a:t>
            </a:r>
          </a:p>
          <a:p>
            <a:r>
              <a:rPr lang="en-US" sz="1400" dirty="0">
                <a:latin typeface="+mj-lt"/>
              </a:rPr>
              <a:t>           http://www.macrumors.com/2014/05/01/apple-tablet-market-share-1q14</a:t>
            </a:r>
          </a:p>
        </p:txBody>
      </p:sp>
      <p:sp>
        <p:nvSpPr>
          <p:cNvPr id="13" name="Rectangle 4"/>
          <p:cNvSpPr>
            <a:spLocks noChangeArrowheads="1"/>
          </p:cNvSpPr>
          <p:nvPr/>
        </p:nvSpPr>
        <p:spPr bwMode="auto">
          <a:xfrm>
            <a:off x="1252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[32]: Arora P., Wait, Microsoft Is Not Killing The Surface RT Lineup? Seeking Alpha, Aug. 25, 2014,</a:t>
            </a:r>
          </a:p>
          <a:p>
            <a:r>
              <a:rPr lang="en-US" sz="1400" dirty="0">
                <a:latin typeface="+mj-lt"/>
              </a:rPr>
              <a:t>           http://seekingalpha.com/article/2447735-wait-microsoft-is-not-killing-the-surface-rt-lineup</a:t>
            </a:r>
          </a:p>
        </p:txBody>
      </p:sp>
      <p:sp>
        <p:nvSpPr>
          <p:cNvPr id="15" name="Rectangle 4"/>
          <p:cNvSpPr>
            <a:spLocks noChangeArrowheads="1"/>
          </p:cNvSpPr>
          <p:nvPr/>
        </p:nvSpPr>
        <p:spPr bwMode="auto">
          <a:xfrm>
            <a:off x="1270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a:solidFill>
                  <a:srgbClr val="000000"/>
                </a:solidFill>
                <a:latin typeface="+mj-lt"/>
              </a:rPr>
              <a:t>Eul</a:t>
            </a:r>
            <a:r>
              <a:rPr lang="en-US" sz="1400" dirty="0">
                <a:solidFill>
                  <a:srgbClr val="000000"/>
                </a:solidFill>
                <a:latin typeface="+mj-lt"/>
              </a:rPr>
              <a:t> H., &amp; Bell M., Mobile at Intel, Investor Meeting 2012, Intel,</a:t>
            </a:r>
          </a:p>
          <a:p>
            <a:r>
              <a:rPr lang="en-US" sz="1400" dirty="0">
                <a:latin typeface="+mj-lt"/>
              </a:rPr>
              <a:t>           http://www.cnx-software.com/pdf/Intel_2012/2012_Intel_Investor_Meeting_Eul_Bell.pdf</a:t>
            </a:r>
            <a:r>
              <a:rPr lang="en-US" sz="1400" dirty="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270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markets, Mobile </a:t>
            </a:r>
          </a:p>
          <a:p>
            <a:r>
              <a:rPr lang="en-US" sz="1400" dirty="0">
                <a:solidFill>
                  <a:srgbClr val="000000"/>
                </a:solidFill>
                <a:latin typeface="+mj-lt"/>
              </a:rPr>
              <a:t>           Europe, </a:t>
            </a:r>
            <a:r>
              <a:rPr lang="en-US" sz="1400" dirty="0">
                <a:latin typeface="+mj-lt"/>
              </a:rPr>
              <a:t>February 17 2014</a:t>
            </a:r>
            <a:endParaRPr lang="en-US" sz="1400" dirty="0">
              <a:solidFill>
                <a:srgbClr val="000000"/>
              </a:solidFill>
              <a:latin typeface="+mj-lt"/>
            </a:endParaRPr>
          </a:p>
          <a:p>
            <a:r>
              <a:rPr lang="en-US" sz="1400" dirty="0">
                <a:latin typeface="+mj-lt"/>
              </a:rPr>
              <a:t>           http://www.mobileeurope.co.uk/Press-Wire/qualcomm-dominates-smartphone-chip-and</a:t>
            </a:r>
          </a:p>
          <a:p>
            <a:r>
              <a:rPr lang="en-US" sz="1400" dirty="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1762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62</a:t>
            </a:r>
          </a:p>
          <a:p>
            <a:r>
              <a:rPr lang="en-US" sz="1400" dirty="0">
                <a:solidFill>
                  <a:srgbClr val="000000"/>
                </a:solidFill>
                <a:latin typeface="+mj-lt"/>
              </a:rPr>
              <a:t>           Percent of the Market, Gartner, Newsroom, March 3, 2014,</a:t>
            </a:r>
          </a:p>
          <a:p>
            <a:r>
              <a:rPr lang="en-US" sz="1400" dirty="0">
                <a:solidFill>
                  <a:srgbClr val="000000"/>
                </a:solidFill>
                <a:latin typeface="+mj-lt"/>
              </a:rPr>
              <a:t>           http://www.gartner.com/newsroom/id/2674215 </a:t>
            </a:r>
          </a:p>
        </p:txBody>
      </p:sp>
      <p:sp>
        <p:nvSpPr>
          <p:cNvPr id="21" name="Rectangle 4"/>
          <p:cNvSpPr>
            <a:spLocks noChangeArrowheads="1"/>
          </p:cNvSpPr>
          <p:nvPr/>
        </p:nvSpPr>
        <p:spPr bwMode="auto">
          <a:xfrm>
            <a:off x="1296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[36]: </a:t>
            </a:r>
            <a:r>
              <a:rPr lang="en-US" sz="1400" dirty="0" err="1">
                <a:solidFill>
                  <a:srgbClr val="000000"/>
                </a:solidFill>
                <a:latin typeface="+mj-lt"/>
              </a:rPr>
              <a:t>Trefis</a:t>
            </a:r>
            <a:r>
              <a:rPr lang="en-US" sz="1400" dirty="0">
                <a:solidFill>
                  <a:srgbClr val="000000"/>
                </a:solidFill>
                <a:latin typeface="+mj-lt"/>
              </a:rPr>
              <a:t> Team, Why Intel Can Gain Additional Share In The Mobile Market, Forbes, 5/09/2014</a:t>
            </a:r>
          </a:p>
          <a:p>
            <a:r>
              <a:rPr lang="en-US" sz="1400" dirty="0">
                <a:latin typeface="+mj-lt"/>
              </a:rPr>
              <a:t>           http://www.forbes.com/sites/greatspeculations/2014/05/09/why-intel-can-gain-additional-</a:t>
            </a:r>
          </a:p>
          <a:p>
            <a:r>
              <a:rPr lang="en-US" sz="1400" dirty="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(4)</a:t>
            </a:r>
          </a:p>
        </p:txBody>
      </p:sp>
    </p:spTree>
    <p:extLst>
      <p:ext uri="{BB962C8B-B14F-4D97-AF65-F5344CB8AC3E}">
        <p14:creationId xmlns:p14="http://schemas.microsoft.com/office/powerpoint/2010/main" val="18057288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85" y="665111"/>
            <a:ext cx="8783558" cy="523220"/>
          </a:xfrm>
          <a:prstGeom prst="rect">
            <a:avLst/>
          </a:prstGeom>
        </p:spPr>
        <p:txBody>
          <a:bodyPr wrap="none">
            <a:spAutoFit/>
          </a:bodyPr>
          <a:lstStyle/>
          <a:p>
            <a:r>
              <a:rPr lang="en-US" sz="1400" dirty="0">
                <a:latin typeface="+mj-lt"/>
              </a:rPr>
              <a:t>[37]: Meeker M., Devitt S., Vu L., Internet Trends, CM Summit, Morgan Stanley, New York,</a:t>
            </a:r>
          </a:p>
          <a:p>
            <a:r>
              <a:rPr lang="en-US" sz="1400" dirty="0">
                <a:latin typeface="+mj-lt"/>
              </a:rPr>
              <a:t>          June 7, 2010, http://demo.tizra.com/Morgan-Stanley-Internet-Trends-June-7-2010/3</a:t>
            </a:r>
          </a:p>
        </p:txBody>
      </p:sp>
      <p:sp>
        <p:nvSpPr>
          <p:cNvPr id="5" name="Rectangle 4"/>
          <p:cNvSpPr/>
          <p:nvPr/>
        </p:nvSpPr>
        <p:spPr>
          <a:xfrm>
            <a:off x="113385" y="1205171"/>
            <a:ext cx="7438190" cy="523220"/>
          </a:xfrm>
          <a:prstGeom prst="rect">
            <a:avLst/>
          </a:prstGeom>
        </p:spPr>
        <p:txBody>
          <a:bodyPr wrap="none">
            <a:spAutoFit/>
          </a:bodyPr>
          <a:lstStyle/>
          <a:p>
            <a:r>
              <a:rPr lang="en-US" sz="1400" dirty="0">
                <a:latin typeface="+mj-lt"/>
              </a:rPr>
              <a:t>[38]: Hardy E., BlackBerry Pearl 8100 Review, </a:t>
            </a:r>
            <a:r>
              <a:rPr lang="en-US" sz="1400" dirty="0" err="1">
                <a:latin typeface="+mj-lt"/>
              </a:rPr>
              <a:t>Brighthand</a:t>
            </a:r>
            <a:r>
              <a:rPr lang="en-US" sz="1400" dirty="0">
                <a:latin typeface="+mj-lt"/>
              </a:rPr>
              <a:t>, November 15 2006,</a:t>
            </a:r>
          </a:p>
          <a:p>
            <a:r>
              <a:rPr lang="en-US" sz="1400" dirty="0">
                <a:latin typeface="+mj-lt"/>
              </a:rPr>
              <a:t>          http://www.brighthand.com/phonereview/blackberry-pearl-8100-review/</a:t>
            </a:r>
          </a:p>
        </p:txBody>
      </p:sp>
      <p:sp>
        <p:nvSpPr>
          <p:cNvPr id="7" name="Rectangle 6"/>
          <p:cNvSpPr/>
          <p:nvPr/>
        </p:nvSpPr>
        <p:spPr>
          <a:xfrm>
            <a:off x="120290" y="1762071"/>
            <a:ext cx="6631944" cy="307777"/>
          </a:xfrm>
          <a:prstGeom prst="rect">
            <a:avLst/>
          </a:prstGeom>
        </p:spPr>
        <p:txBody>
          <a:bodyPr wrap="none">
            <a:spAutoFit/>
          </a:bodyPr>
          <a:lstStyle/>
          <a:p>
            <a:r>
              <a:rPr lang="en-US" sz="1400" dirty="0">
                <a:latin typeface="+mj-lt"/>
              </a:rPr>
              <a:t>[39]: Nokia 7650, Wikipedia, http://en.wikipedia.org/wiki/Nokia_7650 </a:t>
            </a:r>
          </a:p>
        </p:txBody>
      </p:sp>
      <p:sp>
        <p:nvSpPr>
          <p:cNvPr id="11" name="Rectangle 10"/>
          <p:cNvSpPr/>
          <p:nvPr/>
        </p:nvSpPr>
        <p:spPr>
          <a:xfrm>
            <a:off x="113385" y="2112529"/>
            <a:ext cx="8834470" cy="738664"/>
          </a:xfrm>
          <a:prstGeom prst="rect">
            <a:avLst/>
          </a:prstGeom>
        </p:spPr>
        <p:txBody>
          <a:bodyPr wrap="none">
            <a:spAutoFit/>
          </a:bodyPr>
          <a:lstStyle/>
          <a:p>
            <a:r>
              <a:rPr lang="en-US" sz="1400" dirty="0">
                <a:latin typeface="+mj-lt"/>
              </a:rPr>
              <a:t>[40]: Bokil-</a:t>
            </a:r>
            <a:r>
              <a:rPr lang="en-US" sz="1400" dirty="0" err="1">
                <a:latin typeface="+mj-lt"/>
              </a:rPr>
              <a:t>Paranjape</a:t>
            </a:r>
            <a:r>
              <a:rPr lang="en-US" sz="1400" dirty="0">
                <a:latin typeface="+mj-lt"/>
              </a:rPr>
              <a:t> S., Worldwide smartphone sales hit 267 million in Q1 2014: Trend Force, </a:t>
            </a:r>
            <a:endParaRPr lang="hu-HU" sz="1400" dirty="0">
              <a:latin typeface="+mj-lt"/>
            </a:endParaRPr>
          </a:p>
          <a:p>
            <a:r>
              <a:rPr lang="hu-HU" sz="1400" dirty="0">
                <a:latin typeface="+mj-lt"/>
              </a:rPr>
              <a:t>           </a:t>
            </a:r>
            <a:r>
              <a:rPr lang="en-US" sz="1400" dirty="0" err="1">
                <a:latin typeface="+mj-lt"/>
              </a:rPr>
              <a:t>Phonearena</a:t>
            </a:r>
            <a:r>
              <a:rPr lang="en-US" sz="1400" dirty="0">
                <a:latin typeface="+mj-lt"/>
              </a:rPr>
              <a:t>,</a:t>
            </a:r>
            <a:r>
              <a:rPr lang="hu-HU" sz="1400" dirty="0">
                <a:latin typeface="+mj-lt"/>
              </a:rPr>
              <a:t> </a:t>
            </a:r>
            <a:r>
              <a:rPr lang="en-US" sz="1400" dirty="0">
                <a:latin typeface="+mj-lt"/>
              </a:rPr>
              <a:t>April 18 2014, http://www.fonearena.com/blog/101450/worldwide-</a:t>
            </a:r>
            <a:endParaRPr lang="hu-HU" sz="1400" dirty="0">
              <a:latin typeface="+mj-lt"/>
            </a:endParaRPr>
          </a:p>
          <a:p>
            <a:r>
              <a:rPr lang="hu-HU" sz="1400" dirty="0">
                <a:latin typeface="+mj-lt"/>
              </a:rPr>
              <a:t>           </a:t>
            </a:r>
            <a:r>
              <a:rPr lang="en-US" sz="1400" dirty="0">
                <a:latin typeface="+mj-lt"/>
              </a:rPr>
              <a:t>smartphone-sales-hit-267-million-in-q1-2014-trend-force.html</a:t>
            </a:r>
          </a:p>
        </p:txBody>
      </p:sp>
      <p:sp>
        <p:nvSpPr>
          <p:cNvPr id="13" name="Rectangle 12"/>
          <p:cNvSpPr/>
          <p:nvPr/>
        </p:nvSpPr>
        <p:spPr>
          <a:xfrm>
            <a:off x="129260" y="2861354"/>
            <a:ext cx="8870570" cy="738664"/>
          </a:xfrm>
          <a:prstGeom prst="rect">
            <a:avLst/>
          </a:prstGeom>
        </p:spPr>
        <p:txBody>
          <a:bodyPr wrap="none">
            <a:spAutoFit/>
          </a:bodyPr>
          <a:lstStyle/>
          <a:p>
            <a:r>
              <a:rPr lang="en-US" sz="1400" dirty="0">
                <a:latin typeface="+mj-lt"/>
              </a:rPr>
              <a:t>[41]: </a:t>
            </a:r>
            <a:r>
              <a:rPr lang="en-US" sz="1400" dirty="0" err="1">
                <a:latin typeface="+mj-lt"/>
              </a:rPr>
              <a:t>Grifiths</a:t>
            </a:r>
            <a:r>
              <a:rPr lang="en-US" sz="1400" dirty="0">
                <a:latin typeface="+mj-lt"/>
              </a:rPr>
              <a:t> H., How the ubiquity of today’s smartphones make an ideal platform for delivering</a:t>
            </a:r>
          </a:p>
          <a:p>
            <a:r>
              <a:rPr lang="en-US" sz="1400" dirty="0">
                <a:latin typeface="+mj-lt"/>
              </a:rPr>
              <a:t>          campus-based services, </a:t>
            </a:r>
            <a:r>
              <a:rPr lang="en-US" sz="1400" dirty="0" err="1">
                <a:latin typeface="+mj-lt"/>
              </a:rPr>
              <a:t>Ombiel</a:t>
            </a:r>
            <a:r>
              <a:rPr lang="en-US" sz="1400" dirty="0">
                <a:latin typeface="+mj-lt"/>
              </a:rPr>
              <a:t>, 2010,    </a:t>
            </a:r>
          </a:p>
          <a:p>
            <a:r>
              <a:rPr lang="en-US" sz="1400" dirty="0">
                <a:latin typeface="+mj-lt"/>
              </a:rPr>
              <a:t>          http://www.rms-inc.com/files/datasheets/Ombiel_Whitepaper.pdf</a:t>
            </a:r>
          </a:p>
        </p:txBody>
      </p:sp>
      <p:sp>
        <p:nvSpPr>
          <p:cNvPr id="16" name="Rectangle 15"/>
          <p:cNvSpPr/>
          <p:nvPr/>
        </p:nvSpPr>
        <p:spPr>
          <a:xfrm>
            <a:off x="113385" y="3590436"/>
            <a:ext cx="8973803" cy="954107"/>
          </a:xfrm>
          <a:prstGeom prst="rect">
            <a:avLst/>
          </a:prstGeom>
        </p:spPr>
        <p:txBody>
          <a:bodyPr wrap="none">
            <a:spAutoFit/>
          </a:bodyPr>
          <a:lstStyle/>
          <a:p>
            <a:r>
              <a:rPr lang="en-US" sz="1400" dirty="0">
                <a:latin typeface="+mj-lt"/>
              </a:rPr>
              <a:t>[42]: Global mobile OS market share in sales to end users from 1st quarter 2009 to 2nd quarter </a:t>
            </a:r>
          </a:p>
          <a:p>
            <a:r>
              <a:rPr lang="en-US" sz="1400" dirty="0">
                <a:latin typeface="+mj-lt"/>
              </a:rPr>
              <a:t>           2018, </a:t>
            </a:r>
            <a:r>
              <a:rPr lang="en-US" sz="1400" dirty="0" err="1">
                <a:latin typeface="+mj-lt"/>
              </a:rPr>
              <a:t>statista</a:t>
            </a:r>
            <a:r>
              <a:rPr lang="en-US" sz="1400" dirty="0">
                <a:latin typeface="+mj-lt"/>
              </a:rPr>
              <a:t>, 2018,</a:t>
            </a:r>
          </a:p>
          <a:p>
            <a:r>
              <a:rPr lang="en-US" sz="1400" dirty="0">
                <a:latin typeface="+mj-lt"/>
              </a:rPr>
              <a:t>           https://www.statista.com/statistics/266136/global-market-share-held-by-smartphone-</a:t>
            </a:r>
          </a:p>
          <a:p>
            <a:r>
              <a:rPr lang="en-US" sz="1400" dirty="0">
                <a:latin typeface="+mj-lt"/>
              </a:rPr>
              <a:t>           operating-systems/</a:t>
            </a:r>
          </a:p>
        </p:txBody>
      </p:sp>
      <p:sp>
        <p:nvSpPr>
          <p:cNvPr id="19" name="Rectangle 18"/>
          <p:cNvSpPr/>
          <p:nvPr/>
        </p:nvSpPr>
        <p:spPr>
          <a:xfrm>
            <a:off x="113385" y="4507376"/>
            <a:ext cx="8356327" cy="738664"/>
          </a:xfrm>
          <a:prstGeom prst="rect">
            <a:avLst/>
          </a:prstGeom>
        </p:spPr>
        <p:txBody>
          <a:bodyPr wrap="none">
            <a:spAutoFit/>
          </a:bodyPr>
          <a:lstStyle/>
          <a:p>
            <a:r>
              <a:rPr lang="en-US" sz="1400" dirty="0">
                <a:latin typeface="+mj-lt"/>
              </a:rPr>
              <a:t>[43]: Smartphone Apps Processor Revenue Reached $4.7 Billion in Q1 2014 says Strategy</a:t>
            </a:r>
          </a:p>
          <a:p>
            <a:r>
              <a:rPr lang="en-US" sz="1400" dirty="0">
                <a:latin typeface="+mj-lt"/>
              </a:rPr>
              <a:t>          Analytics, Strategy Analytics, July 14 2014, </a:t>
            </a:r>
          </a:p>
          <a:p>
            <a:r>
              <a:rPr lang="en-US" sz="1400" dirty="0">
                <a:latin typeface="+mj-lt"/>
              </a:rPr>
              <a:t>          http://www.strategyanalytics.com/default.aspx?mod=pressreleaseviewer&amp;a0=5543</a:t>
            </a:r>
          </a:p>
        </p:txBody>
      </p:sp>
      <p:sp>
        <p:nvSpPr>
          <p:cNvPr id="23" name="Rectangle 22"/>
          <p:cNvSpPr/>
          <p:nvPr/>
        </p:nvSpPr>
        <p:spPr>
          <a:xfrm>
            <a:off x="113385" y="523703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Architecture</a:t>
            </a:r>
          </a:p>
          <a:p>
            <a:r>
              <a:rPr lang="en-US" sz="1400" dirty="0">
                <a:latin typeface="+mj-lt"/>
              </a:rPr>
              <a:t>          Explored, </a:t>
            </a:r>
            <a:r>
              <a:rPr lang="en-US" sz="1400" dirty="0" err="1">
                <a:latin typeface="+mj-lt"/>
              </a:rPr>
              <a:t>AnandTech</a:t>
            </a:r>
            <a:r>
              <a:rPr lang="en-US" sz="1400" dirty="0">
                <a:latin typeface="+mj-lt"/>
              </a:rPr>
              <a:t>, Oct. 7 2011, http://www.anandtech.com/show/4940/qualcomm-</a:t>
            </a:r>
          </a:p>
          <a:p>
            <a:r>
              <a:rPr lang="en-US" sz="1400" dirty="0">
                <a:latin typeface="+mj-lt"/>
              </a:rPr>
              <a:t>          new-snapdragon-s4-msm8960-krait-architecture</a:t>
            </a:r>
          </a:p>
        </p:txBody>
      </p:sp>
      <p:sp>
        <p:nvSpPr>
          <p:cNvPr id="24" name="Rectangle 23"/>
          <p:cNvSpPr/>
          <p:nvPr/>
        </p:nvSpPr>
        <p:spPr>
          <a:xfrm>
            <a:off x="113723" y="5975701"/>
            <a:ext cx="9045667" cy="738664"/>
          </a:xfrm>
          <a:prstGeom prst="rect">
            <a:avLst/>
          </a:prstGeom>
        </p:spPr>
        <p:txBody>
          <a:bodyPr wrap="square">
            <a:spAutoFit/>
          </a:bodyPr>
          <a:lstStyle/>
          <a:p>
            <a:r>
              <a:rPr lang="en-US" sz="1400" dirty="0">
                <a:solidFill>
                  <a:srgbClr val="000000"/>
                </a:solidFill>
                <a:latin typeface="+mj-lt"/>
              </a:rPr>
              <a:t>[45]: Lomas N., Report: Intel Gained Just 0.2% Of Smartphone Chip Market In 1H As Qualcomm</a:t>
            </a:r>
          </a:p>
          <a:p>
            <a:r>
              <a:rPr lang="en-US" sz="1400" dirty="0">
                <a:solidFill>
                  <a:srgbClr val="000000"/>
                </a:solidFill>
                <a:latin typeface="+mj-lt"/>
              </a:rPr>
              <a:t>           Milked LTE Lead, 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(5)</a:t>
            </a:r>
          </a:p>
        </p:txBody>
      </p:sp>
    </p:spTree>
    <p:extLst>
      <p:ext uri="{BB962C8B-B14F-4D97-AF65-F5344CB8AC3E}">
        <p14:creationId xmlns:p14="http://schemas.microsoft.com/office/powerpoint/2010/main" val="11723474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010" y="637035"/>
            <a:ext cx="8979509" cy="738664"/>
          </a:xfrm>
          <a:prstGeom prst="rect">
            <a:avLst/>
          </a:prstGeom>
        </p:spPr>
        <p:txBody>
          <a:bodyPr wrap="none">
            <a:spAutoFit/>
          </a:bodyPr>
          <a:lstStyle/>
          <a:p>
            <a:r>
              <a:rPr lang="en-US" sz="1400" dirty="0">
                <a:latin typeface="+mj-lt"/>
              </a:rPr>
              <a:t>[46]: Klug B., Intel XMM7160 LTE Modem Demonstrated on Live Network, </a:t>
            </a:r>
            <a:r>
              <a:rPr lang="en-US" sz="1400" dirty="0" err="1">
                <a:latin typeface="+mj-lt"/>
              </a:rPr>
              <a:t>AnandTech</a:t>
            </a:r>
            <a:r>
              <a:rPr lang="en-US" sz="1400" dirty="0">
                <a:latin typeface="+mj-lt"/>
              </a:rPr>
              <a:t>, Sept. 11</a:t>
            </a:r>
          </a:p>
          <a:p>
            <a:r>
              <a:rPr lang="en-US" sz="1400" dirty="0">
                <a:latin typeface="+mj-lt"/>
              </a:rPr>
              <a:t>           2013, http://www.anandtech.com/show/7321/intel-xmm7160-lte-modem-demonstrated-</a:t>
            </a:r>
          </a:p>
          <a:p>
            <a:r>
              <a:rPr lang="en-US" sz="1400" dirty="0">
                <a:latin typeface="+mj-lt"/>
              </a:rPr>
              <a:t>           on-live-network</a:t>
            </a: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(6)</a:t>
            </a:r>
          </a:p>
        </p:txBody>
      </p:sp>
      <p:sp>
        <p:nvSpPr>
          <p:cNvPr id="6" name="Rectangle 5"/>
          <p:cNvSpPr/>
          <p:nvPr/>
        </p:nvSpPr>
        <p:spPr>
          <a:xfrm>
            <a:off x="1230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a:latin typeface="+mj-lt"/>
              </a:rPr>
              <a:t>megateszt</a:t>
            </a:r>
            <a:r>
              <a:rPr lang="en-US" sz="1400" dirty="0">
                <a:latin typeface="+mj-lt"/>
              </a:rPr>
              <a:t>, </a:t>
            </a:r>
            <a:r>
              <a:rPr lang="en-US" sz="1400" dirty="0" err="1">
                <a:latin typeface="+mj-lt"/>
              </a:rPr>
              <a:t>Mobilarena</a:t>
            </a:r>
            <a:r>
              <a:rPr lang="en-US" sz="1400" dirty="0">
                <a:latin typeface="+mj-lt"/>
              </a:rPr>
              <a:t>, </a:t>
            </a:r>
            <a:r>
              <a:rPr lang="en-US" sz="1400" dirty="0"/>
              <a:t>2007-07-23,</a:t>
            </a:r>
          </a:p>
          <a:p>
            <a:r>
              <a:rPr lang="en-US" sz="1400" dirty="0">
                <a:latin typeface="+mj-lt"/>
              </a:rPr>
              <a:t>           http://mobilarena.hu/teszt/apple_iphone_megateszt_a_bunbeeses_almaja/bevezeto.html</a:t>
            </a:r>
          </a:p>
        </p:txBody>
      </p:sp>
      <p:sp>
        <p:nvSpPr>
          <p:cNvPr id="7" name="Rectangle 6"/>
          <p:cNvSpPr/>
          <p:nvPr/>
        </p:nvSpPr>
        <p:spPr>
          <a:xfrm>
            <a:off x="123010" y="2017415"/>
            <a:ext cx="8392297" cy="523220"/>
          </a:xfrm>
          <a:prstGeom prst="rect">
            <a:avLst/>
          </a:prstGeom>
        </p:spPr>
        <p:txBody>
          <a:bodyPr wrap="none">
            <a:spAutoFit/>
          </a:bodyPr>
          <a:lstStyle/>
          <a:p>
            <a:r>
              <a:rPr lang="en-US" sz="1400" dirty="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http://www.anandtech.com/show/7910/apples-cyclone-microarchitecture-detailed</a:t>
            </a:r>
          </a:p>
        </p:txBody>
      </p:sp>
      <p:sp>
        <p:nvSpPr>
          <p:cNvPr id="8" name="Rectangle 7"/>
          <p:cNvSpPr/>
          <p:nvPr/>
        </p:nvSpPr>
        <p:spPr>
          <a:xfrm>
            <a:off x="138885" y="2595575"/>
            <a:ext cx="8836137" cy="954107"/>
          </a:xfrm>
          <a:prstGeom prst="rect">
            <a:avLst/>
          </a:prstGeom>
        </p:spPr>
        <p:txBody>
          <a:bodyPr wrap="none">
            <a:spAutoFit/>
          </a:bodyPr>
          <a:lstStyle/>
          <a:p>
            <a:r>
              <a:rPr lang="en-US" sz="1400" dirty="0">
                <a:latin typeface="+mj-lt"/>
              </a:rPr>
              <a:t>[49]: </a:t>
            </a:r>
            <a:r>
              <a:rPr lang="en-US" sz="1400" dirty="0" err="1">
                <a:latin typeface="+mj-lt"/>
              </a:rPr>
              <a:t>Dilger</a:t>
            </a:r>
            <a:r>
              <a:rPr lang="en-US" sz="1400" dirty="0">
                <a:latin typeface="+mj-lt"/>
              </a:rPr>
              <a:t> D.E., Apple's new A8X powered iPad Air 2 smokes new Android tablets, including </a:t>
            </a:r>
          </a:p>
          <a:p>
            <a:r>
              <a:rPr lang="en-US" sz="1400" dirty="0">
                <a:latin typeface="+mj-lt"/>
              </a:rPr>
              <a:t>           </a:t>
            </a:r>
            <a:r>
              <a:rPr lang="en-US" sz="1400" dirty="0" err="1">
                <a:latin typeface="+mj-lt"/>
              </a:rPr>
              <a:t>Nvidia's</a:t>
            </a:r>
            <a:r>
              <a:rPr lang="en-US" sz="1400" dirty="0">
                <a:latin typeface="+mj-lt"/>
              </a:rPr>
              <a:t> </a:t>
            </a:r>
            <a:r>
              <a:rPr lang="en-US" sz="1400" dirty="0" err="1">
                <a:latin typeface="+mj-lt"/>
              </a:rPr>
              <a:t>Tegra</a:t>
            </a:r>
            <a:r>
              <a:rPr lang="en-US" sz="1400" dirty="0">
                <a:latin typeface="+mj-lt"/>
              </a:rPr>
              <a:t> K1 Shield Tablet [u], Apple Insider, Oct. 21 2014,    </a:t>
            </a:r>
          </a:p>
          <a:p>
            <a:r>
              <a:rPr lang="en-US" sz="1400" dirty="0">
                <a:latin typeface="+mj-lt"/>
              </a:rPr>
              <a:t>           http://appleinsider.com/articles/14/10/21/apples-new-a8x-powered-ipad-air-2-smokes-</a:t>
            </a:r>
          </a:p>
          <a:p>
            <a:r>
              <a:rPr lang="en-US" sz="1400" dirty="0">
                <a:latin typeface="+mj-lt"/>
              </a:rPr>
              <a:t>           new-android-tablets-including-nvidias-tegra-k1</a:t>
            </a:r>
          </a:p>
        </p:txBody>
      </p:sp>
      <p:sp>
        <p:nvSpPr>
          <p:cNvPr id="9" name="Rectangle 8"/>
          <p:cNvSpPr/>
          <p:nvPr/>
        </p:nvSpPr>
        <p:spPr>
          <a:xfrm>
            <a:off x="123010" y="3633776"/>
            <a:ext cx="8993616" cy="954107"/>
          </a:xfrm>
          <a:prstGeom prst="rect">
            <a:avLst/>
          </a:prstGeom>
        </p:spPr>
        <p:txBody>
          <a:bodyPr wrap="none">
            <a:spAutoFit/>
          </a:bodyPr>
          <a:lstStyle/>
          <a:p>
            <a:r>
              <a:rPr lang="en-US" sz="1400" dirty="0">
                <a:latin typeface="+mj-lt"/>
              </a:rPr>
              <a:t>[50]: </a:t>
            </a:r>
            <a:r>
              <a:rPr lang="en-US" sz="1400" dirty="0" err="1">
                <a:latin typeface="+mj-lt"/>
              </a:rPr>
              <a:t>Dilger</a:t>
            </a:r>
            <a:r>
              <a:rPr lang="en-US" sz="1400" dirty="0">
                <a:latin typeface="+mj-lt"/>
              </a:rPr>
              <a:t> D.E., Apple Inc. A8X iPad chip causing big problems for Intel, Qualcomm, Samsung </a:t>
            </a:r>
          </a:p>
          <a:p>
            <a:r>
              <a:rPr lang="en-US" sz="1400" dirty="0">
                <a:latin typeface="+mj-lt"/>
              </a:rPr>
              <a:t>           and </a:t>
            </a:r>
            <a:r>
              <a:rPr lang="en-US" sz="1400" dirty="0" err="1">
                <a:latin typeface="+mj-lt"/>
              </a:rPr>
              <a:t>Nvidia</a:t>
            </a:r>
            <a:r>
              <a:rPr lang="en-US" sz="1400" dirty="0">
                <a:latin typeface="+mj-lt"/>
              </a:rPr>
              <a:t>, Apple Insider, Nov. 14 2014,</a:t>
            </a:r>
          </a:p>
          <a:p>
            <a:r>
              <a:rPr lang="en-US" sz="1400" dirty="0">
                <a:latin typeface="+mj-lt"/>
              </a:rPr>
              <a:t>           http://appleinsider.com/articles/14/11/15/apple-inc-a8x-ipad-chip-causing-big-problems-</a:t>
            </a:r>
          </a:p>
          <a:p>
            <a:r>
              <a:rPr lang="en-US" sz="1400" dirty="0">
                <a:latin typeface="+mj-lt"/>
              </a:rPr>
              <a:t>           for-intel-</a:t>
            </a:r>
            <a:r>
              <a:rPr lang="en-US" sz="1400" dirty="0" err="1">
                <a:latin typeface="+mj-lt"/>
              </a:rPr>
              <a:t>qualcomm</a:t>
            </a:r>
            <a:r>
              <a:rPr lang="en-US" sz="1400" dirty="0">
                <a:latin typeface="+mj-lt"/>
              </a:rPr>
              <a:t>-</a:t>
            </a:r>
            <a:r>
              <a:rPr lang="en-US" sz="1400" dirty="0" err="1">
                <a:latin typeface="+mj-lt"/>
              </a:rPr>
              <a:t>samsung</a:t>
            </a:r>
            <a:r>
              <a:rPr lang="en-US" sz="1400" dirty="0">
                <a:latin typeface="+mj-lt"/>
              </a:rPr>
              <a:t>-and-</a:t>
            </a:r>
            <a:r>
              <a:rPr lang="en-US" sz="1400" dirty="0" err="1">
                <a:latin typeface="+mj-lt"/>
              </a:rPr>
              <a:t>nvidia</a:t>
            </a:r>
            <a:endParaRPr lang="en-US" sz="1400" dirty="0">
              <a:latin typeface="+mj-lt"/>
            </a:endParaRPr>
          </a:p>
        </p:txBody>
      </p:sp>
      <p:sp>
        <p:nvSpPr>
          <p:cNvPr id="11" name="Rectangle 22"/>
          <p:cNvSpPr/>
          <p:nvPr/>
        </p:nvSpPr>
        <p:spPr>
          <a:xfrm>
            <a:off x="123010" y="4668425"/>
            <a:ext cx="8255850" cy="523220"/>
          </a:xfrm>
          <a:prstGeom prst="rect">
            <a:avLst/>
          </a:prstGeom>
        </p:spPr>
        <p:txBody>
          <a:bodyPr wrap="none">
            <a:spAutoFit/>
          </a:bodyPr>
          <a:lstStyle/>
          <a:p>
            <a:r>
              <a:rPr lang="en-US" sz="1400" dirty="0">
                <a:latin typeface="+mj-lt"/>
              </a:rPr>
              <a:t>[</a:t>
            </a:r>
            <a:r>
              <a:rPr lang="hu-HU" sz="1400" dirty="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a:latin typeface="+mj-lt"/>
              </a:rPr>
              <a:t> </a:t>
            </a:r>
            <a:r>
              <a:rPr lang="en-US" sz="1400" dirty="0">
                <a:latin typeface="+mj-lt"/>
              </a:rPr>
              <a:t>May 8, 2015, http://www.anandtech.com/show/9193/the-xeon-e78800-v3-review</a:t>
            </a:r>
          </a:p>
        </p:txBody>
      </p:sp>
      <p:sp>
        <p:nvSpPr>
          <p:cNvPr id="12" name="Rectangle 23"/>
          <p:cNvSpPr/>
          <p:nvPr/>
        </p:nvSpPr>
        <p:spPr>
          <a:xfrm>
            <a:off x="123348" y="5267300"/>
            <a:ext cx="9180682" cy="738664"/>
          </a:xfrm>
          <a:prstGeom prst="rect">
            <a:avLst/>
          </a:prstGeom>
        </p:spPr>
        <p:txBody>
          <a:bodyPr wrap="square">
            <a:spAutoFit/>
          </a:bodyPr>
          <a:lstStyle/>
          <a:p>
            <a:r>
              <a:rPr lang="en-US" sz="1400" dirty="0">
                <a:solidFill>
                  <a:srgbClr val="000000"/>
                </a:solidFill>
                <a:latin typeface="+mj-lt"/>
              </a:rPr>
              <a:t>[</a:t>
            </a:r>
            <a:r>
              <a:rPr lang="hu-HU" sz="1400" dirty="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hu-HU" sz="1400" dirty="0">
                <a:solidFill>
                  <a:srgbClr val="000000"/>
                </a:solidFill>
                <a:latin typeface="+mj-lt"/>
              </a:rPr>
              <a:t>,</a:t>
            </a:r>
          </a:p>
          <a:p>
            <a:r>
              <a:rPr lang="hu-HU" sz="1400" dirty="0">
                <a:solidFill>
                  <a:srgbClr val="000000"/>
                </a:solidFill>
                <a:latin typeface="+mj-lt"/>
              </a:rPr>
              <a:t>           </a:t>
            </a:r>
            <a:r>
              <a:rPr lang="hu-HU" sz="1400" dirty="0" err="1">
                <a:solidFill>
                  <a:srgbClr val="000000"/>
                </a:solidFill>
                <a:latin typeface="+mj-lt"/>
              </a:rPr>
              <a:t>Statista</a:t>
            </a:r>
            <a:r>
              <a:rPr lang="hu-HU" sz="1400" dirty="0">
                <a:solidFill>
                  <a:srgbClr val="000000"/>
                </a:solidFill>
                <a:latin typeface="+mj-lt"/>
              </a:rPr>
              <a:t>, http://www.statista.com/statistics/263393/global-pc-shipments-since-1st-</a:t>
            </a:r>
          </a:p>
          <a:p>
            <a:r>
              <a:rPr lang="hu-HU" sz="1400" dirty="0">
                <a:solidFill>
                  <a:srgbClr val="000000"/>
                </a:solidFill>
                <a:latin typeface="+mj-lt"/>
              </a:rPr>
              <a:t>           quarter-2009-by-vendor/</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239" y="637035"/>
            <a:ext cx="8601585"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53</a:t>
            </a:r>
            <a:r>
              <a:rPr lang="en-US" sz="1400" dirty="0">
                <a:solidFill>
                  <a:srgbClr val="000000"/>
                </a:solidFill>
                <a:latin typeface="Verdana"/>
              </a:rPr>
              <a:t>]: Gartner Says Worldwide Smartphone Sales Recorded Slowest Growth Rate Since 2013</a:t>
            </a:r>
            <a:r>
              <a:rPr lang="hu-HU" sz="1400" dirty="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Aug. 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Verdana"/>
              </a:rPr>
              <a:t>6. References (</a:t>
            </a:r>
            <a:r>
              <a:rPr lang="hu-HU" dirty="0">
                <a:solidFill>
                  <a:srgbClr val="FFFFFF"/>
                </a:solidFill>
                <a:latin typeface="Verdana"/>
              </a:rPr>
              <a:t>7</a:t>
            </a:r>
            <a:r>
              <a:rPr lang="en-US" dirty="0">
                <a:solidFill>
                  <a:srgbClr val="FFFFFF"/>
                </a:solidFill>
                <a:latin typeface="Verdana"/>
              </a:rPr>
              <a:t>)</a:t>
            </a:r>
          </a:p>
        </p:txBody>
      </p:sp>
      <p:sp>
        <p:nvSpPr>
          <p:cNvPr id="6" name="Rectangle 5"/>
          <p:cNvSpPr/>
          <p:nvPr/>
        </p:nvSpPr>
        <p:spPr>
          <a:xfrm>
            <a:off x="129240" y="1240185"/>
            <a:ext cx="8312468" cy="954107"/>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30205" y="2249345"/>
            <a:ext cx="7678769"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55</a:t>
            </a:r>
            <a:r>
              <a:rPr lang="en-US" sz="1400" dirty="0">
                <a:solidFill>
                  <a:srgbClr val="000000"/>
                </a:solidFill>
                <a:latin typeface="Verdana"/>
              </a:rPr>
              <a:t>]: </a:t>
            </a:r>
            <a:r>
              <a:rPr lang="hu-HU" sz="1400" dirty="0">
                <a:solidFill>
                  <a:srgbClr val="000000"/>
                </a:solidFill>
                <a:latin typeface="Verdana"/>
              </a:rPr>
              <a:t>Richter F., </a:t>
            </a:r>
            <a:r>
              <a:rPr lang="en-US" sz="1400" dirty="0">
                <a:solidFill>
                  <a:srgbClr val="000000"/>
                </a:solidFill>
                <a:latin typeface="Verdana"/>
              </a:rPr>
              <a:t>Tablets to Outsell PCs Worldwide by 2015</a:t>
            </a:r>
            <a:r>
              <a:rPr lang="hu-HU" sz="1400" dirty="0">
                <a:solidFill>
                  <a:srgbClr val="000000"/>
                </a:solidFill>
                <a:latin typeface="Verdana"/>
              </a:rPr>
              <a:t>, </a:t>
            </a:r>
            <a:r>
              <a:rPr lang="hu-HU" sz="1400" dirty="0" err="1">
                <a:solidFill>
                  <a:srgbClr val="000000"/>
                </a:solidFill>
                <a:latin typeface="Verdana"/>
              </a:rPr>
              <a:t>Statista</a:t>
            </a:r>
            <a:r>
              <a:rPr lang="hu-HU" sz="1400" dirty="0">
                <a:solidFill>
                  <a:srgbClr val="000000"/>
                </a:solidFill>
                <a:latin typeface="Verdana"/>
              </a:rPr>
              <a:t>, Febr. 28 2014,</a:t>
            </a:r>
          </a:p>
          <a:p>
            <a:r>
              <a:rPr lang="hu-HU" sz="1400" dirty="0">
                <a:solidFill>
                  <a:srgbClr val="000000"/>
                </a:solidFill>
                <a:latin typeface="Verdana"/>
              </a:rPr>
              <a:t>           </a:t>
            </a:r>
            <a:r>
              <a:rPr lang="en-US" sz="1400" dirty="0">
                <a:solidFill>
                  <a:srgbClr val="000000"/>
                </a:solidFill>
                <a:latin typeface="Verdana"/>
              </a:rPr>
              <a:t>http://www.statista.com/chart/1138/tablet-and-pc-shipment-forecast/</a:t>
            </a:r>
          </a:p>
        </p:txBody>
      </p:sp>
      <p:sp>
        <p:nvSpPr>
          <p:cNvPr id="9" name="Rectangle 8"/>
          <p:cNvSpPr/>
          <p:nvPr/>
        </p:nvSpPr>
        <p:spPr>
          <a:xfrm>
            <a:off x="129239" y="2834410"/>
            <a:ext cx="8993616" cy="954107"/>
          </a:xfrm>
          <a:prstGeom prst="rect">
            <a:avLst/>
          </a:prstGeom>
        </p:spPr>
        <p:txBody>
          <a:bodyPr wrap="none">
            <a:spAutoFit/>
          </a:bodyPr>
          <a:lstStyle/>
          <a:p>
            <a:r>
              <a:rPr lang="en-US" sz="1400" dirty="0">
                <a:solidFill>
                  <a:srgbClr val="000000"/>
                </a:solidFill>
                <a:latin typeface="Verdana"/>
              </a:rPr>
              <a:t>[5</a:t>
            </a:r>
            <a:r>
              <a:rPr lang="hu-HU" sz="1400" dirty="0">
                <a:solidFill>
                  <a:srgbClr val="000000"/>
                </a:solidFill>
                <a:latin typeface="Verdana"/>
              </a:rPr>
              <a:t>6</a:t>
            </a:r>
            <a:r>
              <a:rPr lang="en-US" sz="1400" dirty="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29239" y="3843570"/>
            <a:ext cx="8803307"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http://mobilesemi.blogspot.hu/2015/05/smartphone-and-tablet-processor-market.html</a:t>
            </a:r>
          </a:p>
        </p:txBody>
      </p:sp>
      <p:sp>
        <p:nvSpPr>
          <p:cNvPr id="12" name="Rectangle 23"/>
          <p:cNvSpPr/>
          <p:nvPr/>
        </p:nvSpPr>
        <p:spPr>
          <a:xfrm>
            <a:off x="129577" y="4442445"/>
            <a:ext cx="9180682" cy="738664"/>
          </a:xfrm>
          <a:prstGeom prst="rect">
            <a:avLst/>
          </a:prstGeom>
        </p:spPr>
        <p:txBody>
          <a:bodyPr wrap="square">
            <a:spAutoFit/>
          </a:bodyPr>
          <a:lstStyle/>
          <a:p>
            <a:r>
              <a:rPr lang="en-US" sz="1400" dirty="0">
                <a:solidFill>
                  <a:srgbClr val="000000"/>
                </a:solidFill>
                <a:latin typeface="Verdana"/>
              </a:rPr>
              <a:t>[</a:t>
            </a:r>
            <a:r>
              <a:rPr lang="hu-HU" sz="1400" dirty="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desktop-launch-architecture-analysis</a:t>
            </a:r>
          </a:p>
        </p:txBody>
      </p:sp>
      <p:sp>
        <p:nvSpPr>
          <p:cNvPr id="10" name="Rectangle 23"/>
          <p:cNvSpPr/>
          <p:nvPr/>
        </p:nvSpPr>
        <p:spPr>
          <a:xfrm>
            <a:off x="129576" y="5229200"/>
            <a:ext cx="9180682" cy="738664"/>
          </a:xfrm>
          <a:prstGeom prst="rect">
            <a:avLst/>
          </a:prstGeom>
        </p:spPr>
        <p:txBody>
          <a:bodyPr wrap="square">
            <a:spAutoFit/>
          </a:bodyPr>
          <a:lstStyle/>
          <a:p>
            <a:r>
              <a:rPr lang="en-US" sz="1400" dirty="0">
                <a:solidFill>
                  <a:srgbClr val="000000"/>
                </a:solidFill>
                <a:latin typeface="+mj-lt"/>
              </a:rPr>
              <a:t>[</a:t>
            </a:r>
            <a:r>
              <a:rPr lang="hu-HU" sz="1400" dirty="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a:solidFill>
                  <a:srgbClr val="000000"/>
                </a:solidFill>
                <a:latin typeface="+mj-lt"/>
              </a:rPr>
              <a:t> </a:t>
            </a:r>
            <a:r>
              <a:rPr lang="en-US" sz="1400" dirty="0">
                <a:solidFill>
                  <a:srgbClr val="000000"/>
                </a:solidFill>
                <a:latin typeface="+mj-lt"/>
              </a:rPr>
              <a:t>Jan. 4 2013, http://www.anandtech.com/print/6541/the-state-of-qualcomms-modems-</a:t>
            </a:r>
          </a:p>
          <a:p>
            <a:r>
              <a:rPr lang="en-US" sz="1400" dirty="0">
                <a:solidFill>
                  <a:srgbClr val="000000"/>
                </a:solidFill>
                <a:latin typeface="+mj-lt"/>
              </a:rPr>
              <a:t>          </a:t>
            </a:r>
            <a:r>
              <a:rPr lang="hu-HU" sz="1400" dirty="0">
                <a:solidFill>
                  <a:srgbClr val="000000"/>
                </a:solidFill>
                <a:latin typeface="+mj-lt"/>
              </a:rPr>
              <a:t> </a:t>
            </a:r>
            <a:r>
              <a:rPr lang="en-US" sz="1400" dirty="0">
                <a:solidFill>
                  <a:srgbClr val="000000"/>
                </a:solidFill>
                <a:latin typeface="+mj-lt"/>
              </a:rPr>
              <a:t>wtr1605-and-mdm9x25</a:t>
            </a:r>
          </a:p>
        </p:txBody>
      </p:sp>
      <p:sp>
        <p:nvSpPr>
          <p:cNvPr id="13" name="Rectangle 22"/>
          <p:cNvSpPr/>
          <p:nvPr/>
        </p:nvSpPr>
        <p:spPr>
          <a:xfrm>
            <a:off x="138184" y="6008505"/>
            <a:ext cx="6917406"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60</a:t>
            </a:r>
            <a:r>
              <a:rPr lang="en-US" sz="1400" dirty="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https://www.ifixit.com/Teardown/iPhone+6+Plus+Teardown/29206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85" y="637035"/>
            <a:ext cx="8849795" cy="738664"/>
          </a:xfrm>
          <a:prstGeom prst="rect">
            <a:avLst/>
          </a:prstGeom>
        </p:spPr>
        <p:txBody>
          <a:bodyPr wrap="square">
            <a:spAutoFit/>
          </a:bodyPr>
          <a:lstStyle/>
          <a:p>
            <a:r>
              <a:rPr lang="en-US" sz="1400" dirty="0">
                <a:solidFill>
                  <a:srgbClr val="000000"/>
                </a:solidFill>
                <a:latin typeface="Verdana"/>
              </a:rPr>
              <a:t>[</a:t>
            </a:r>
            <a:r>
              <a:rPr lang="hu-HU" sz="1400" dirty="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a:solidFill>
                  <a:srgbClr val="000000"/>
                </a:solidFill>
                <a:latin typeface="Verdana"/>
              </a:rPr>
              <a:t> </a:t>
            </a:r>
            <a:r>
              <a:rPr lang="en-US" sz="1400" dirty="0" err="1">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hexagon-680-dsp-in-snapdragon-820-accelerated-imaging</a:t>
            </a: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Verdana"/>
              </a:rPr>
              <a:t>6. References (</a:t>
            </a:r>
            <a:r>
              <a:rPr lang="hu-HU" dirty="0">
                <a:solidFill>
                  <a:srgbClr val="FFFFFF"/>
                </a:solidFill>
                <a:latin typeface="Verdana"/>
              </a:rPr>
              <a:t>8</a:t>
            </a:r>
            <a:r>
              <a:rPr lang="en-US" dirty="0">
                <a:solidFill>
                  <a:srgbClr val="FFFFFF"/>
                </a:solidFill>
                <a:latin typeface="Verdana"/>
              </a:rPr>
              <a:t>)</a:t>
            </a:r>
          </a:p>
        </p:txBody>
      </p:sp>
      <p:sp>
        <p:nvSpPr>
          <p:cNvPr id="6" name="Rectangle 5"/>
          <p:cNvSpPr/>
          <p:nvPr/>
        </p:nvSpPr>
        <p:spPr>
          <a:xfrm>
            <a:off x="113385" y="1430196"/>
            <a:ext cx="8502712" cy="738664"/>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62</a:t>
            </a:r>
            <a:r>
              <a:rPr lang="en-US" sz="1400" dirty="0">
                <a:solidFill>
                  <a:srgbClr val="000000"/>
                </a:solidFill>
                <a:latin typeface="Verdana"/>
              </a:rPr>
              <a:t>]: 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13565" y="2249345"/>
            <a:ext cx="8639032"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http://theconfab.com/wp-content/uploads/2014/dick_james_confab14.pdf</a:t>
            </a:r>
          </a:p>
        </p:txBody>
      </p:sp>
      <p:sp>
        <p:nvSpPr>
          <p:cNvPr id="9" name="Rectangle 8"/>
          <p:cNvSpPr/>
          <p:nvPr/>
        </p:nvSpPr>
        <p:spPr>
          <a:xfrm>
            <a:off x="114959" y="2782894"/>
            <a:ext cx="8921097" cy="738664"/>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a:solidFill>
                <a:srgbClr val="000000"/>
              </a:solidFill>
              <a:latin typeface="Verdana"/>
            </a:endParaRPr>
          </a:p>
          <a:p>
            <a:r>
              <a:rPr lang="hu-HU" sz="1400" dirty="0">
                <a:solidFill>
                  <a:srgbClr val="000000"/>
                </a:solidFill>
                <a:latin typeface="Verdana"/>
              </a:rPr>
              <a:t>           </a:t>
            </a:r>
            <a:r>
              <a:rPr lang="en-US" sz="1400" dirty="0">
                <a:solidFill>
                  <a:srgbClr val="000000"/>
                </a:solidFill>
                <a:latin typeface="Verdana"/>
              </a:rPr>
              <a:t>units)</a:t>
            </a:r>
            <a:r>
              <a:rPr lang="hu-HU" sz="1400" dirty="0">
                <a:solidFill>
                  <a:srgbClr val="000000"/>
                </a:solidFill>
                <a:latin typeface="Verdana"/>
              </a:rPr>
              <a:t>, </a:t>
            </a:r>
            <a:r>
              <a:rPr lang="hu-HU" sz="1400" dirty="0" err="1">
                <a:solidFill>
                  <a:srgbClr val="000000"/>
                </a:solidFill>
                <a:latin typeface="Verdana"/>
              </a:rPr>
              <a:t>Statista</a:t>
            </a:r>
            <a:r>
              <a:rPr lang="hu-HU" sz="1400" dirty="0">
                <a:solidFill>
                  <a:srgbClr val="000000"/>
                </a:solidFill>
                <a:latin typeface="Verdana"/>
              </a:rPr>
              <a:t>, http://www.statista.com/statistics/276768/global-unit-sales-of-video-</a:t>
            </a:r>
          </a:p>
          <a:p>
            <a:r>
              <a:rPr lang="hu-HU" sz="1400" dirty="0">
                <a:solidFill>
                  <a:srgbClr val="000000"/>
                </a:solidFill>
                <a:latin typeface="Verdana"/>
              </a:rPr>
              <a:t>           </a:t>
            </a:r>
            <a:r>
              <a:rPr lang="hu-HU" sz="1400" dirty="0" err="1">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17461" y="3550850"/>
            <a:ext cx="5697714" cy="523220"/>
          </a:xfrm>
          <a:prstGeom prst="rect">
            <a:avLst/>
          </a:prstGeom>
          <a:noFill/>
        </p:spPr>
        <p:txBody>
          <a:bodyPr wrap="none" rtlCol="0">
            <a:spAutoFit/>
          </a:bodyPr>
          <a:lstStyle/>
          <a:p>
            <a:r>
              <a:rPr lang="hu-HU" sz="1400" dirty="0">
                <a:latin typeface="+mj-lt"/>
              </a:rPr>
              <a:t>[65]: </a:t>
            </a:r>
            <a:r>
              <a:rPr lang="en-US" sz="1400" dirty="0">
                <a:latin typeface="+mj-lt"/>
              </a:rPr>
              <a:t>CPU Benchmarks</a:t>
            </a:r>
            <a:r>
              <a:rPr lang="hu-HU" sz="1400" dirty="0">
                <a:latin typeface="+mj-lt"/>
              </a:rPr>
              <a:t>, Passmark Software, 10th june 2016,</a:t>
            </a:r>
          </a:p>
          <a:p>
            <a:r>
              <a:rPr lang="hu-HU" sz="1400" dirty="0">
                <a:latin typeface="+mj-lt"/>
              </a:rPr>
              <a:t>           http://www.cpubenchmark.net/market_share.html</a:t>
            </a:r>
            <a:endParaRPr lang="en-US" sz="1400" dirty="0">
              <a:latin typeface="+mj-lt"/>
            </a:endParaRPr>
          </a:p>
        </p:txBody>
      </p:sp>
      <p:sp>
        <p:nvSpPr>
          <p:cNvPr id="3" name="TextBox 2"/>
          <p:cNvSpPr txBox="1"/>
          <p:nvPr/>
        </p:nvSpPr>
        <p:spPr>
          <a:xfrm>
            <a:off x="119492" y="4116382"/>
            <a:ext cx="9033755" cy="954107"/>
          </a:xfrm>
          <a:prstGeom prst="rect">
            <a:avLst/>
          </a:prstGeom>
          <a:noFill/>
        </p:spPr>
        <p:txBody>
          <a:bodyPr wrap="none" rtlCol="0">
            <a:spAutoFit/>
          </a:bodyPr>
          <a:lstStyle/>
          <a:p>
            <a:r>
              <a:rPr lang="hu-HU" sz="1400" dirty="0">
                <a:latin typeface="+mj-lt"/>
              </a:rPr>
              <a:t>[66]: Anchorite, </a:t>
            </a:r>
            <a:r>
              <a:rPr lang="en-US" sz="1400" dirty="0">
                <a:latin typeface="+mj-lt"/>
              </a:rPr>
              <a:t>AMD Is A Threat To Intel's X86 Market Share, Not Vice Versa</a:t>
            </a:r>
            <a:r>
              <a:rPr lang="hu-HU" sz="1400" dirty="0">
                <a:latin typeface="+mj-lt"/>
              </a:rPr>
              <a:t>, Seeking Alpha,</a:t>
            </a:r>
          </a:p>
          <a:p>
            <a:r>
              <a:rPr lang="hu-HU" sz="1400" dirty="0">
                <a:latin typeface="+mj-lt"/>
              </a:rPr>
              <a:t>           </a:t>
            </a:r>
            <a:r>
              <a:rPr lang="en-US" sz="1400" dirty="0"/>
              <a:t>Jun. 10, 2016 </a:t>
            </a:r>
            <a:r>
              <a:rPr lang="hu-HU" sz="1400" dirty="0"/>
              <a:t>,</a:t>
            </a:r>
          </a:p>
          <a:p>
            <a:r>
              <a:rPr lang="hu-HU" sz="1400" dirty="0">
                <a:latin typeface="+mj-lt"/>
              </a:rPr>
              <a:t>           </a:t>
            </a:r>
            <a:r>
              <a:rPr lang="en-US" sz="1400" dirty="0">
                <a:latin typeface="+mj-lt"/>
              </a:rPr>
              <a:t>http://seekingalpha.com/article/3981352-amd-threat-intels-x86-market-share-vice-versa?</a:t>
            </a:r>
            <a:endParaRPr lang="hu-HU" sz="1400" dirty="0">
              <a:latin typeface="+mj-lt"/>
            </a:endParaRPr>
          </a:p>
          <a:p>
            <a:r>
              <a:rPr lang="hu-HU" sz="1400" dirty="0">
                <a:latin typeface="+mj-lt"/>
              </a:rPr>
              <a:t>           </a:t>
            </a:r>
            <a:r>
              <a:rPr lang="en-US" sz="1400" dirty="0" err="1">
                <a:latin typeface="+mj-lt"/>
              </a:rPr>
              <a:t>auth_param</a:t>
            </a:r>
            <a:r>
              <a:rPr lang="en-US" sz="1400" dirty="0">
                <a:latin typeface="+mj-lt"/>
              </a:rPr>
              <a:t>=djq9a:1blm8ut:579a4c85ebfd66607461f023a383c45c</a:t>
            </a:r>
          </a:p>
        </p:txBody>
      </p:sp>
      <p:sp>
        <p:nvSpPr>
          <p:cNvPr id="7" name="TextBox 6"/>
          <p:cNvSpPr txBox="1"/>
          <p:nvPr/>
        </p:nvSpPr>
        <p:spPr>
          <a:xfrm>
            <a:off x="120185" y="5119657"/>
            <a:ext cx="7989880" cy="738664"/>
          </a:xfrm>
          <a:prstGeom prst="rect">
            <a:avLst/>
          </a:prstGeom>
          <a:noFill/>
        </p:spPr>
        <p:txBody>
          <a:bodyPr wrap="none" rtlCol="0">
            <a:spAutoFit/>
          </a:bodyPr>
          <a:lstStyle/>
          <a:p>
            <a:r>
              <a:rPr lang="hu-HU" sz="1400" dirty="0">
                <a:latin typeface="+mj-lt"/>
              </a:rPr>
              <a:t>[67]: </a:t>
            </a:r>
            <a:r>
              <a:rPr lang="en-US" sz="1400" dirty="0">
                <a:latin typeface="+mj-lt"/>
              </a:rPr>
              <a:t>Gartner Says Five of Top 10 Worldwide Mobile Phone Vendors Increased Sales in</a:t>
            </a:r>
            <a:endParaRPr lang="hu-HU" sz="1400" dirty="0">
              <a:latin typeface="+mj-lt"/>
            </a:endParaRPr>
          </a:p>
          <a:p>
            <a:r>
              <a:rPr lang="hu-HU" sz="1400" dirty="0">
                <a:latin typeface="+mj-lt"/>
              </a:rPr>
              <a:t>        </a:t>
            </a:r>
            <a:r>
              <a:rPr lang="en-US" sz="1400" dirty="0">
                <a:latin typeface="+mj-lt"/>
              </a:rPr>
              <a:t> Second Quarter of 2016</a:t>
            </a:r>
            <a:r>
              <a:rPr lang="hu-HU" sz="1400" dirty="0">
                <a:latin typeface="+mj-lt"/>
              </a:rPr>
              <a:t>, Gartner, Aug. 19, 2016,</a:t>
            </a:r>
          </a:p>
          <a:p>
            <a:r>
              <a:rPr lang="hu-HU" sz="1400" dirty="0">
                <a:latin typeface="+mj-lt"/>
              </a:rPr>
              <a:t>         http://www.gartner.com/newsroom/id/3415117</a:t>
            </a:r>
            <a:endParaRPr lang="en-US" sz="1400" dirty="0">
              <a:latin typeface="+mj-lt"/>
            </a:endParaRPr>
          </a:p>
        </p:txBody>
      </p:sp>
      <p:sp>
        <p:nvSpPr>
          <p:cNvPr id="10" name="TextBox 9"/>
          <p:cNvSpPr txBox="1"/>
          <p:nvPr/>
        </p:nvSpPr>
        <p:spPr>
          <a:xfrm>
            <a:off x="124817" y="5891110"/>
            <a:ext cx="8793561" cy="1169551"/>
          </a:xfrm>
          <a:prstGeom prst="rect">
            <a:avLst/>
          </a:prstGeom>
          <a:noFill/>
        </p:spPr>
        <p:txBody>
          <a:bodyPr wrap="none" rtlCol="0">
            <a:spAutoFit/>
          </a:bodyPr>
          <a:lstStyle/>
          <a:p>
            <a:r>
              <a:rPr lang="hu-HU" sz="1400" dirty="0">
                <a:latin typeface="+mj-lt"/>
              </a:rPr>
              <a:t>[68]: Jan C.-H., </a:t>
            </a:r>
            <a:r>
              <a:rPr lang="en-US" sz="1400" dirty="0">
                <a:latin typeface="+mj-lt"/>
              </a:rPr>
              <a:t>RF CMOS Technology Scaling in High-k/Metal Gate Era for RF </a:t>
            </a:r>
            <a:r>
              <a:rPr lang="en-US" sz="1400" dirty="0" err="1">
                <a:latin typeface="+mj-lt"/>
              </a:rPr>
              <a:t>SoC</a:t>
            </a:r>
            <a:r>
              <a:rPr lang="en-US" sz="1400" dirty="0">
                <a:latin typeface="+mj-lt"/>
              </a:rPr>
              <a:t> (System-on-</a:t>
            </a:r>
          </a:p>
          <a:p>
            <a:r>
              <a:rPr lang="en-US" sz="1400" dirty="0">
                <a:latin typeface="+mj-lt"/>
              </a:rPr>
              <a:t>            Chip) Applications</a:t>
            </a:r>
            <a:r>
              <a:rPr lang="hu-HU" sz="1400" dirty="0">
                <a:latin typeface="+mj-lt"/>
              </a:rPr>
              <a:t>,</a:t>
            </a:r>
            <a:r>
              <a:rPr lang="en-US" sz="1400" dirty="0">
                <a:latin typeface="+mj-lt"/>
              </a:rPr>
              <a:t> IEDM ’10, San Francisco</a:t>
            </a:r>
            <a:r>
              <a:rPr lang="hu-HU" sz="1400" dirty="0">
                <a:latin typeface="+mj-lt"/>
              </a:rPr>
              <a:t> 2010,</a:t>
            </a:r>
          </a:p>
          <a:p>
            <a:r>
              <a:rPr lang="hu-HU" sz="1400" dirty="0">
                <a:latin typeface="+mj-lt"/>
              </a:rPr>
              <a:t>            </a:t>
            </a:r>
            <a:r>
              <a:rPr lang="en-US" sz="1400" dirty="0">
                <a:latin typeface="+mj-lt"/>
              </a:rPr>
              <a:t>http://</a:t>
            </a:r>
            <a:r>
              <a:rPr lang="en-US" sz="1400" dirty="0" err="1">
                <a:latin typeface="+mj-lt"/>
              </a:rPr>
              <a:t>www.intel.com.br</a:t>
            </a:r>
            <a:r>
              <a:rPr lang="en-US" sz="1400" dirty="0">
                <a:latin typeface="+mj-lt"/>
              </a:rPr>
              <a:t>/content/dam/doc/technology-brief/</a:t>
            </a:r>
            <a:r>
              <a:rPr lang="en-US" sz="1400" dirty="0" err="1">
                <a:latin typeface="+mj-lt"/>
              </a:rPr>
              <a:t>32nm</a:t>
            </a:r>
            <a:r>
              <a:rPr lang="en-US" sz="1400" dirty="0">
                <a:latin typeface="+mj-lt"/>
              </a:rPr>
              <a:t>-</a:t>
            </a:r>
            <a:r>
              <a:rPr lang="en-US" sz="1400" dirty="0" err="1">
                <a:latin typeface="+mj-lt"/>
              </a:rPr>
              <a:t>soc</a:t>
            </a:r>
            <a:r>
              <a:rPr lang="en-US" sz="1400" dirty="0">
                <a:latin typeface="+mj-lt"/>
              </a:rPr>
              <a:t>-with-</a:t>
            </a:r>
            <a:r>
              <a:rPr lang="en-US" sz="1400" dirty="0" err="1">
                <a:latin typeface="+mj-lt"/>
              </a:rPr>
              <a:t>rf</a:t>
            </a:r>
            <a:r>
              <a:rPr lang="en-US" sz="1400" dirty="0">
                <a:latin typeface="+mj-lt"/>
              </a:rPr>
              <a:t>-</a:t>
            </a:r>
            <a:r>
              <a:rPr lang="en-US" sz="1400" dirty="0" err="1">
                <a:latin typeface="+mj-lt"/>
              </a:rPr>
              <a:t>cmos</a:t>
            </a:r>
            <a:r>
              <a:rPr lang="en-US" sz="1400" dirty="0">
                <a:latin typeface="+mj-lt"/>
              </a:rPr>
              <a:t>-</a:t>
            </a:r>
          </a:p>
          <a:p>
            <a:r>
              <a:rPr lang="en-US" sz="1400" dirty="0">
                <a:latin typeface="+mj-lt"/>
              </a:rPr>
              <a:t>            technology-</a:t>
            </a:r>
            <a:r>
              <a:rPr lang="en-US" sz="1400" dirty="0" err="1">
                <a:latin typeface="+mj-lt"/>
              </a:rPr>
              <a:t>presentation.pdf</a:t>
            </a:r>
            <a:endParaRPr lang="en-US" sz="1400" dirty="0">
              <a:latin typeface="+mj-lt"/>
            </a:endParaRPr>
          </a:p>
          <a:p>
            <a:r>
              <a:rPr lang="hu-HU" sz="1400" dirty="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(9)</a:t>
            </a:r>
            <a:endParaRPr lang="en-US" dirty="0"/>
          </a:p>
        </p:txBody>
      </p:sp>
      <p:sp>
        <p:nvSpPr>
          <p:cNvPr id="3" name="TextBox 2"/>
          <p:cNvSpPr txBox="1"/>
          <p:nvPr/>
        </p:nvSpPr>
        <p:spPr>
          <a:xfrm>
            <a:off x="119890" y="683695"/>
            <a:ext cx="6668620" cy="523220"/>
          </a:xfrm>
          <a:prstGeom prst="rect">
            <a:avLst/>
          </a:prstGeom>
          <a:noFill/>
        </p:spPr>
        <p:txBody>
          <a:bodyPr wrap="none" rtlCol="0">
            <a:spAutoFit/>
          </a:bodyPr>
          <a:lstStyle/>
          <a:p>
            <a:r>
              <a:rPr lang="en-US" sz="1400" dirty="0">
                <a:latin typeface="+mj-lt"/>
              </a:rPr>
              <a:t>[69]: Smartphone Vendor Market Share, 2017 </a:t>
            </a:r>
            <a:r>
              <a:rPr lang="en-US" sz="1400" dirty="0" err="1">
                <a:latin typeface="+mj-lt"/>
              </a:rPr>
              <a:t>Q1</a:t>
            </a:r>
            <a:r>
              <a:rPr lang="en-US" sz="1400" dirty="0">
                <a:latin typeface="+mj-lt"/>
              </a:rPr>
              <a:t>, IDC ,</a:t>
            </a:r>
          </a:p>
          <a:p>
            <a:r>
              <a:rPr lang="en-US" sz="1400" dirty="0">
                <a:latin typeface="+mj-lt"/>
              </a:rPr>
              <a:t>           https://</a:t>
            </a:r>
            <a:r>
              <a:rPr lang="en-US" sz="1400" dirty="0" err="1">
                <a:latin typeface="+mj-lt"/>
              </a:rPr>
              <a:t>www.idc.com</a:t>
            </a:r>
            <a:r>
              <a:rPr lang="en-US" sz="1400" dirty="0">
                <a:latin typeface="+mj-lt"/>
              </a:rPr>
              <a:t>/promo/smartphone-market-share/vendor  </a:t>
            </a:r>
          </a:p>
        </p:txBody>
      </p:sp>
      <p:sp>
        <p:nvSpPr>
          <p:cNvPr id="5" name="TextBox 4"/>
          <p:cNvSpPr txBox="1"/>
          <p:nvPr/>
        </p:nvSpPr>
        <p:spPr>
          <a:xfrm>
            <a:off x="124513"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a:latin typeface="+mj-lt"/>
              </a:rPr>
              <a:t>           https://</a:t>
            </a:r>
            <a:r>
              <a:rPr lang="en-US" sz="1400" dirty="0" err="1">
                <a:latin typeface="+mj-lt"/>
              </a:rPr>
              <a:t>www.idc.com</a:t>
            </a:r>
            <a:r>
              <a:rPr lang="en-US" sz="1400" dirty="0">
                <a:latin typeface="+mj-lt"/>
              </a:rPr>
              <a:t>/promo/smartphone-market-share/</a:t>
            </a:r>
            <a:r>
              <a:rPr lang="en-US" sz="1400" dirty="0" err="1">
                <a:latin typeface="+mj-lt"/>
              </a:rPr>
              <a:t>os</a:t>
            </a:r>
            <a:r>
              <a:rPr lang="en-US" sz="1400" dirty="0">
                <a:latin typeface="+mj-lt"/>
              </a:rPr>
              <a:t> </a:t>
            </a:r>
          </a:p>
        </p:txBody>
      </p:sp>
      <p:sp>
        <p:nvSpPr>
          <p:cNvPr id="7" name="TextBox 6"/>
          <p:cNvSpPr txBox="1"/>
          <p:nvPr/>
        </p:nvSpPr>
        <p:spPr>
          <a:xfrm>
            <a:off x="129556" y="1926269"/>
            <a:ext cx="9028497" cy="954107"/>
          </a:xfrm>
          <a:prstGeom prst="rect">
            <a:avLst/>
          </a:prstGeom>
          <a:noFill/>
        </p:spPr>
        <p:txBody>
          <a:bodyPr wrap="none" rtlCol="0">
            <a:spAutoFit/>
          </a:bodyPr>
          <a:lstStyle/>
          <a:p>
            <a:r>
              <a:rPr lang="en-US" sz="1400" dirty="0">
                <a:latin typeface="+mj-lt"/>
              </a:rPr>
              <a:t>[71]: Apple Tied with </a:t>
            </a:r>
            <a:r>
              <a:rPr lang="en-US" sz="1400" dirty="0" err="1">
                <a:latin typeface="+mj-lt"/>
              </a:rPr>
              <a:t>MediaTek</a:t>
            </a:r>
            <a:r>
              <a:rPr lang="en-US" sz="1400" dirty="0">
                <a:latin typeface="+mj-lt"/>
              </a:rPr>
              <a:t> for the #2 Spot in the Global Smartphone Applications Processor</a:t>
            </a:r>
          </a:p>
          <a:p>
            <a:r>
              <a:rPr lang="en-US" sz="1400" dirty="0">
                <a:latin typeface="+mj-lt"/>
              </a:rPr>
              <a:t>           Market, Patently Apple, 2107,</a:t>
            </a:r>
          </a:p>
          <a:p>
            <a:r>
              <a:rPr lang="en-US" sz="1400" dirty="0">
                <a:latin typeface="+mj-lt"/>
              </a:rPr>
              <a:t>           http://</a:t>
            </a:r>
            <a:r>
              <a:rPr lang="en-US" sz="1400" dirty="0" err="1">
                <a:latin typeface="+mj-lt"/>
              </a:rPr>
              <a:t>www.patentlyapple.com</a:t>
            </a:r>
            <a:r>
              <a:rPr lang="en-US" sz="1400" dirty="0">
                <a:latin typeface="+mj-lt"/>
              </a:rPr>
              <a:t>/patently-apple/2017/10/apple-tied-with-</a:t>
            </a:r>
            <a:r>
              <a:rPr lang="en-US" sz="1400" dirty="0" err="1">
                <a:latin typeface="+mj-lt"/>
              </a:rPr>
              <a:t>mediatek</a:t>
            </a:r>
            <a:r>
              <a:rPr lang="en-US" sz="1400" dirty="0">
                <a:latin typeface="+mj-lt"/>
              </a:rPr>
              <a:t>-for-the-</a:t>
            </a:r>
          </a:p>
          <a:p>
            <a:r>
              <a:rPr lang="en-US" sz="1400" dirty="0">
                <a:latin typeface="+mj-lt"/>
              </a:rPr>
              <a:t>          2-spot-in-the-global-smartphone-applications-processor-market.html</a:t>
            </a:r>
          </a:p>
        </p:txBody>
      </p:sp>
      <p:sp>
        <p:nvSpPr>
          <p:cNvPr id="8" name="TextBox 7"/>
          <p:cNvSpPr txBox="1"/>
          <p:nvPr/>
        </p:nvSpPr>
        <p:spPr>
          <a:xfrm>
            <a:off x="119890" y="2888940"/>
            <a:ext cx="8914941" cy="523220"/>
          </a:xfrm>
          <a:prstGeom prst="rect">
            <a:avLst/>
          </a:prstGeom>
          <a:noFill/>
        </p:spPr>
        <p:txBody>
          <a:bodyPr wrap="none" rtlCol="0">
            <a:spAutoFit/>
          </a:bodyPr>
          <a:lstStyle/>
          <a:p>
            <a:r>
              <a:rPr lang="en-US" sz="1400" dirty="0">
                <a:latin typeface="+mj-lt"/>
              </a:rPr>
              <a:t>[72]: Kay A. C., (Xerox Palo Alto Research Center) A Personal Computer for Children of All Ages,</a:t>
            </a:r>
          </a:p>
          <a:p>
            <a:r>
              <a:rPr lang="en-US" sz="1400" dirty="0">
                <a:latin typeface="+mj-lt"/>
              </a:rPr>
              <a:t>          Proceedings of the ACM National Conference, Boston Aug. 1972 Vol. 1 Article No. 1.</a:t>
            </a:r>
          </a:p>
        </p:txBody>
      </p:sp>
      <p:sp>
        <p:nvSpPr>
          <p:cNvPr id="10" name="TextBox 9"/>
          <p:cNvSpPr txBox="1"/>
          <p:nvPr/>
        </p:nvSpPr>
        <p:spPr>
          <a:xfrm>
            <a:off x="123924" y="3474005"/>
            <a:ext cx="8815427" cy="738664"/>
          </a:xfrm>
          <a:prstGeom prst="rect">
            <a:avLst/>
          </a:prstGeom>
          <a:noFill/>
        </p:spPr>
        <p:txBody>
          <a:bodyPr wrap="none" rtlCol="0">
            <a:spAutoFit/>
          </a:bodyPr>
          <a:lstStyle/>
          <a:p>
            <a:r>
              <a:rPr lang="en-US" sz="1400" dirty="0">
                <a:latin typeface="+mj-lt"/>
              </a:rPr>
              <a:t>[73]: </a:t>
            </a:r>
            <a:r>
              <a:rPr lang="en-US" sz="1400" dirty="0" err="1">
                <a:latin typeface="+mj-lt"/>
              </a:rPr>
              <a:t>Gruener</a:t>
            </a:r>
            <a:r>
              <a:rPr lang="en-US" sz="1400" dirty="0">
                <a:latin typeface="+mj-lt"/>
              </a:rPr>
              <a:t> W., Did Steve Jobs Steal The iPad? Genius Inventor Alan Kay Reveals All, Tom's </a:t>
            </a:r>
          </a:p>
          <a:p>
            <a:r>
              <a:rPr lang="en-US" sz="1400" dirty="0">
                <a:latin typeface="+mj-lt"/>
              </a:rPr>
              <a:t>         Hardware, April 17, 2010,</a:t>
            </a:r>
          </a:p>
          <a:p>
            <a:r>
              <a:rPr lang="en-US" sz="1400" dirty="0">
                <a:latin typeface="+mj-lt"/>
              </a:rPr>
              <a:t>          http://</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126150" y="4300935"/>
            <a:ext cx="8827160" cy="523220"/>
          </a:xfrm>
          <a:prstGeom prst="rect">
            <a:avLst/>
          </a:prstGeom>
          <a:noFill/>
        </p:spPr>
        <p:txBody>
          <a:bodyPr wrap="none" rtlCol="0">
            <a:spAutoFit/>
          </a:bodyPr>
          <a:lstStyle/>
          <a:p>
            <a:r>
              <a:rPr lang="en-US" sz="1400" dirty="0">
                <a:latin typeface="+mj-lt"/>
              </a:rPr>
              <a:t>[74]: </a:t>
            </a:r>
            <a:r>
              <a:rPr lang="en-US" sz="1400" dirty="0" err="1">
                <a:latin typeface="+mj-lt"/>
              </a:rPr>
              <a:t>Triggs</a:t>
            </a:r>
            <a:r>
              <a:rPr lang="en-US" sz="1400" dirty="0">
                <a:latin typeface="+mj-lt"/>
              </a:rPr>
              <a:t> R., Intel is losing billions on mobile development, Android Authority, April 16, 2014,</a:t>
            </a:r>
          </a:p>
          <a:p>
            <a:r>
              <a:rPr lang="en-US" sz="1400" dirty="0">
                <a:latin typeface="+mj-lt"/>
              </a:rPr>
              <a:t>          https://</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19859"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2021</a:t>
            </a:r>
          </a:p>
          <a:p>
            <a:r>
              <a:rPr lang="en-US" sz="1400" dirty="0">
                <a:latin typeface="+mj-lt"/>
              </a:rPr>
              <a:t>           (in million units), Statista,</a:t>
            </a:r>
          </a:p>
          <a:p>
            <a:r>
              <a:rPr lang="en-US" sz="1400" dirty="0">
                <a:latin typeface="+mj-lt"/>
              </a:rPr>
              <a:t>           https://</a:t>
            </a:r>
            <a:r>
              <a:rPr lang="en-US" sz="1400" dirty="0" err="1">
                <a:latin typeface="+mj-lt"/>
              </a:rPr>
              <a:t>www.statista.com</a:t>
            </a:r>
            <a:r>
              <a:rPr lang="en-US" sz="1400" dirty="0">
                <a:latin typeface="+mj-lt"/>
              </a:rPr>
              <a:t>/statistics/272595/global-shipments-forecast-for-tablets-laptops</a:t>
            </a:r>
          </a:p>
          <a:p>
            <a:r>
              <a:rPr lang="en-US" sz="1400" dirty="0">
                <a:latin typeface="+mj-lt"/>
              </a:rPr>
              <a:t>           -and-desktop-pcs/</a:t>
            </a:r>
          </a:p>
        </p:txBody>
      </p:sp>
      <p:sp>
        <p:nvSpPr>
          <p:cNvPr id="6" name="TextBox 5"/>
          <p:cNvSpPr txBox="1"/>
          <p:nvPr/>
        </p:nvSpPr>
        <p:spPr>
          <a:xfrm>
            <a:off x="123004" y="5909265"/>
            <a:ext cx="8556566" cy="756994"/>
          </a:xfrm>
          <a:prstGeom prst="rect">
            <a:avLst/>
          </a:prstGeom>
          <a:noFill/>
        </p:spPr>
        <p:txBody>
          <a:bodyPr wrap="square" rtlCol="0">
            <a:spAutoFit/>
          </a:bodyPr>
          <a:lstStyle/>
          <a:p>
            <a:r>
              <a:rPr lang="en-US" sz="1400" dirty="0">
                <a:latin typeface="+mj-lt"/>
              </a:rPr>
              <a:t>[76]: Worldwide Tablet Shipments Decline More Than 12% in Second Quarter as the Market </a:t>
            </a:r>
          </a:p>
          <a:p>
            <a:r>
              <a:rPr lang="en-US" sz="1400" dirty="0">
                <a:latin typeface="+mj-lt"/>
              </a:rPr>
              <a:t>          Shifts Its Focus Toward Productivity, IDC, 01 Aug 2016,</a:t>
            </a:r>
          </a:p>
          <a:p>
            <a:r>
              <a:rPr lang="en-US" sz="1400" dirty="0">
                <a:latin typeface="+mj-lt"/>
              </a:rPr>
              <a:t>          https://</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365C-094D-4EA8-9EEA-930A22DC39AE}"/>
              </a:ext>
            </a:extLst>
          </p:cNvPr>
          <p:cNvSpPr>
            <a:spLocks noGrp="1"/>
          </p:cNvSpPr>
          <p:nvPr>
            <p:ph type="title"/>
          </p:nvPr>
        </p:nvSpPr>
        <p:spPr/>
        <p:txBody>
          <a:bodyPr/>
          <a:lstStyle/>
          <a:p>
            <a:r>
              <a:rPr lang="en-US" dirty="0"/>
              <a:t>1. Emergence and spread of smartphones (10)</a:t>
            </a:r>
            <a:endParaRPr lang="hu-HU" dirty="0"/>
          </a:p>
        </p:txBody>
      </p:sp>
      <p:pic>
        <p:nvPicPr>
          <p:cNvPr id="3" name="Picture 2">
            <a:extLst>
              <a:ext uri="{FF2B5EF4-FFF2-40B4-BE49-F238E27FC236}">
                <a16:creationId xmlns:a16="http://schemas.microsoft.com/office/drawing/2014/main" id="{03CCCAE1-EABF-48BC-8DED-E64F23508653}"/>
              </a:ext>
            </a:extLst>
          </p:cNvPr>
          <p:cNvPicPr>
            <a:picLocks noChangeAspect="1"/>
          </p:cNvPicPr>
          <p:nvPr/>
        </p:nvPicPr>
        <p:blipFill rotWithShape="1">
          <a:blip r:embed="rId2"/>
          <a:srcRect l="7181" t="35122" r="40156" b="11501"/>
          <a:stretch/>
        </p:blipFill>
        <p:spPr>
          <a:xfrm>
            <a:off x="-11460" y="998730"/>
            <a:ext cx="8318875" cy="5213106"/>
          </a:xfrm>
          <a:prstGeom prst="rect">
            <a:avLst/>
          </a:prstGeom>
        </p:spPr>
      </p:pic>
      <p:sp>
        <p:nvSpPr>
          <p:cNvPr id="5" name="TextBox 4">
            <a:extLst>
              <a:ext uri="{FF2B5EF4-FFF2-40B4-BE49-F238E27FC236}">
                <a16:creationId xmlns:a16="http://schemas.microsoft.com/office/drawing/2014/main" id="{901BF021-35E6-4E9A-BBB0-489A3FB365D8}"/>
              </a:ext>
            </a:extLst>
          </p:cNvPr>
          <p:cNvSpPr txBox="1"/>
          <p:nvPr/>
        </p:nvSpPr>
        <p:spPr>
          <a:xfrm>
            <a:off x="124990" y="512064"/>
            <a:ext cx="8878649" cy="369332"/>
          </a:xfrm>
          <a:prstGeom prst="rect">
            <a:avLst/>
          </a:prstGeom>
          <a:noFill/>
        </p:spPr>
        <p:txBody>
          <a:bodyPr wrap="none" rtlCol="0">
            <a:spAutoFit/>
          </a:bodyPr>
          <a:lstStyle/>
          <a:p>
            <a:r>
              <a:rPr lang="en-US" dirty="0">
                <a:solidFill>
                  <a:schemeClr val="accent6"/>
                </a:solidFill>
              </a:rPr>
              <a:t>Worldwide smartphone market share 20</a:t>
            </a:r>
            <a:r>
              <a:rPr lang="hu-HU" dirty="0">
                <a:solidFill>
                  <a:schemeClr val="accent6"/>
                </a:solidFill>
              </a:rPr>
              <a:t>09</a:t>
            </a:r>
            <a:r>
              <a:rPr lang="en-US" dirty="0">
                <a:solidFill>
                  <a:schemeClr val="accent6"/>
                </a:solidFill>
              </a:rPr>
              <a:t>-201</a:t>
            </a:r>
            <a:r>
              <a:rPr lang="hu-HU" dirty="0">
                <a:solidFill>
                  <a:schemeClr val="accent6"/>
                </a:solidFill>
              </a:rPr>
              <a:t>9</a:t>
            </a:r>
            <a:r>
              <a:rPr lang="en-US" dirty="0">
                <a:solidFill>
                  <a:schemeClr val="accent6"/>
                </a:solidFill>
              </a:rPr>
              <a:t> (in unit shipments) [</a:t>
            </a:r>
            <a:r>
              <a:rPr lang="hu-HU" dirty="0">
                <a:solidFill>
                  <a:schemeClr val="accent6"/>
                </a:solidFill>
              </a:rPr>
              <a:t>108</a:t>
            </a:r>
            <a:r>
              <a:rPr lang="en-US" dirty="0">
                <a:solidFill>
                  <a:schemeClr val="accent6"/>
                </a:solidFill>
              </a:rPr>
              <a:t>]</a:t>
            </a:r>
          </a:p>
        </p:txBody>
      </p:sp>
      <p:sp>
        <p:nvSpPr>
          <p:cNvPr id="4" name="TextBox 3"/>
          <p:cNvSpPr txBox="1"/>
          <p:nvPr/>
        </p:nvSpPr>
        <p:spPr>
          <a:xfrm>
            <a:off x="252851" y="3841303"/>
            <a:ext cx="652743" cy="292388"/>
          </a:xfrm>
          <a:prstGeom prst="rect">
            <a:avLst/>
          </a:prstGeom>
          <a:noFill/>
        </p:spPr>
        <p:txBody>
          <a:bodyPr wrap="none" rtlCol="0">
            <a:spAutoFit/>
          </a:bodyPr>
          <a:lstStyle/>
          <a:p>
            <a:r>
              <a:rPr lang="en-US" sz="1300" dirty="0" smtClean="0">
                <a:solidFill>
                  <a:schemeClr val="bg1">
                    <a:lumMod val="65000"/>
                  </a:schemeClr>
                </a:solidFill>
              </a:rPr>
              <a:t>Apple</a:t>
            </a:r>
            <a:endParaRPr lang="en-US" sz="1300" dirty="0">
              <a:solidFill>
                <a:schemeClr val="bg1">
                  <a:lumMod val="65000"/>
                </a:schemeClr>
              </a:solidFill>
            </a:endParaRPr>
          </a:p>
        </p:txBody>
      </p:sp>
      <p:sp>
        <p:nvSpPr>
          <p:cNvPr id="6" name="TextBox 5"/>
          <p:cNvSpPr txBox="1"/>
          <p:nvPr/>
        </p:nvSpPr>
        <p:spPr>
          <a:xfrm>
            <a:off x="342481" y="3248980"/>
            <a:ext cx="511679" cy="292388"/>
          </a:xfrm>
          <a:prstGeom prst="rect">
            <a:avLst/>
          </a:prstGeom>
          <a:noFill/>
        </p:spPr>
        <p:txBody>
          <a:bodyPr wrap="none" rtlCol="0">
            <a:spAutoFit/>
          </a:bodyPr>
          <a:lstStyle/>
          <a:p>
            <a:r>
              <a:rPr lang="en-US" sz="1300" dirty="0" smtClean="0">
                <a:solidFill>
                  <a:schemeClr val="bg1">
                    <a:lumMod val="50000"/>
                  </a:schemeClr>
                </a:solidFill>
              </a:rPr>
              <a:t>RIM</a:t>
            </a:r>
            <a:endParaRPr lang="en-US" sz="1300" dirty="0">
              <a:solidFill>
                <a:schemeClr val="bg1">
                  <a:lumMod val="50000"/>
                </a:schemeClr>
              </a:solidFill>
            </a:endParaRPr>
          </a:p>
        </p:txBody>
      </p:sp>
      <p:sp>
        <p:nvSpPr>
          <p:cNvPr id="7" name="TextBox 6"/>
          <p:cNvSpPr txBox="1"/>
          <p:nvPr/>
        </p:nvSpPr>
        <p:spPr>
          <a:xfrm>
            <a:off x="384424" y="2921953"/>
            <a:ext cx="526041" cy="292388"/>
          </a:xfrm>
          <a:prstGeom prst="rect">
            <a:avLst/>
          </a:prstGeom>
          <a:noFill/>
        </p:spPr>
        <p:txBody>
          <a:bodyPr wrap="none" rtlCol="0">
            <a:spAutoFit/>
          </a:bodyPr>
          <a:lstStyle/>
          <a:p>
            <a:r>
              <a:rPr lang="en-US" sz="1300" dirty="0" smtClean="0">
                <a:solidFill>
                  <a:srgbClr val="CC00FF"/>
                </a:solidFill>
              </a:rPr>
              <a:t>HTC</a:t>
            </a:r>
            <a:endParaRPr lang="en-US" sz="1300" dirty="0">
              <a:solidFill>
                <a:srgbClr val="CC00FF"/>
              </a:solidFill>
            </a:endParaRPr>
          </a:p>
        </p:txBody>
      </p:sp>
      <p:sp>
        <p:nvSpPr>
          <p:cNvPr id="8" name="TextBox 7"/>
          <p:cNvSpPr txBox="1"/>
          <p:nvPr/>
        </p:nvSpPr>
        <p:spPr>
          <a:xfrm>
            <a:off x="318895" y="2266128"/>
            <a:ext cx="655949" cy="292388"/>
          </a:xfrm>
          <a:prstGeom prst="rect">
            <a:avLst/>
          </a:prstGeom>
          <a:noFill/>
        </p:spPr>
        <p:txBody>
          <a:bodyPr wrap="none" rtlCol="0">
            <a:spAutoFit/>
          </a:bodyPr>
          <a:lstStyle/>
          <a:p>
            <a:r>
              <a:rPr lang="en-US" sz="1300" dirty="0" smtClean="0">
                <a:solidFill>
                  <a:srgbClr val="00B050"/>
                </a:solidFill>
              </a:rPr>
              <a:t>Nokia</a:t>
            </a:r>
            <a:endParaRPr lang="en-US" sz="1300" dirty="0">
              <a:solidFill>
                <a:srgbClr val="00B050"/>
              </a:solidFill>
            </a:endParaRPr>
          </a:p>
        </p:txBody>
      </p:sp>
      <p:sp>
        <p:nvSpPr>
          <p:cNvPr id="9" name="TextBox 8"/>
          <p:cNvSpPr txBox="1"/>
          <p:nvPr/>
        </p:nvSpPr>
        <p:spPr>
          <a:xfrm>
            <a:off x="8262410" y="2737795"/>
            <a:ext cx="652743" cy="292388"/>
          </a:xfrm>
          <a:prstGeom prst="rect">
            <a:avLst/>
          </a:prstGeom>
          <a:noFill/>
        </p:spPr>
        <p:txBody>
          <a:bodyPr wrap="none" rtlCol="0">
            <a:spAutoFit/>
          </a:bodyPr>
          <a:lstStyle/>
          <a:p>
            <a:r>
              <a:rPr lang="en-US" sz="1300" dirty="0" smtClean="0">
                <a:solidFill>
                  <a:schemeClr val="bg1">
                    <a:lumMod val="65000"/>
                  </a:schemeClr>
                </a:solidFill>
              </a:rPr>
              <a:t>Apple</a:t>
            </a:r>
            <a:endParaRPr lang="en-US" sz="1300" dirty="0">
              <a:solidFill>
                <a:schemeClr val="bg1">
                  <a:lumMod val="65000"/>
                </a:schemeClr>
              </a:solidFill>
            </a:endParaRPr>
          </a:p>
        </p:txBody>
      </p:sp>
      <p:sp>
        <p:nvSpPr>
          <p:cNvPr id="10" name="TextBox 9"/>
          <p:cNvSpPr txBox="1"/>
          <p:nvPr/>
        </p:nvSpPr>
        <p:spPr>
          <a:xfrm>
            <a:off x="8217405" y="3856692"/>
            <a:ext cx="962123" cy="292388"/>
          </a:xfrm>
          <a:prstGeom prst="rect">
            <a:avLst/>
          </a:prstGeom>
          <a:noFill/>
        </p:spPr>
        <p:txBody>
          <a:bodyPr wrap="none" rtlCol="0">
            <a:spAutoFit/>
          </a:bodyPr>
          <a:lstStyle/>
          <a:p>
            <a:r>
              <a:rPr lang="en-US" sz="1300" dirty="0" smtClean="0">
                <a:solidFill>
                  <a:srgbClr val="0070C0"/>
                </a:solidFill>
              </a:rPr>
              <a:t>Samsung</a:t>
            </a:r>
            <a:endParaRPr lang="en-US" sz="1300" dirty="0">
              <a:solidFill>
                <a:srgbClr val="0070C0"/>
              </a:solidFill>
            </a:endParaRPr>
          </a:p>
        </p:txBody>
      </p:sp>
      <p:sp>
        <p:nvSpPr>
          <p:cNvPr id="11" name="TextBox 10"/>
          <p:cNvSpPr txBox="1"/>
          <p:nvPr/>
        </p:nvSpPr>
        <p:spPr>
          <a:xfrm>
            <a:off x="8217405" y="3226622"/>
            <a:ext cx="796180" cy="292388"/>
          </a:xfrm>
          <a:prstGeom prst="rect">
            <a:avLst/>
          </a:prstGeom>
          <a:noFill/>
        </p:spPr>
        <p:txBody>
          <a:bodyPr wrap="none" rtlCol="0">
            <a:spAutoFit/>
          </a:bodyPr>
          <a:lstStyle/>
          <a:p>
            <a:r>
              <a:rPr lang="en-US" sz="1300" dirty="0" smtClean="0"/>
              <a:t>Huawei</a:t>
            </a:r>
            <a:endParaRPr lang="en-US" sz="1300" dirty="0"/>
          </a:p>
        </p:txBody>
      </p:sp>
      <p:sp>
        <p:nvSpPr>
          <p:cNvPr id="12" name="TextBox 11"/>
          <p:cNvSpPr txBox="1"/>
          <p:nvPr/>
        </p:nvSpPr>
        <p:spPr>
          <a:xfrm>
            <a:off x="8227165" y="2406642"/>
            <a:ext cx="654346" cy="292388"/>
          </a:xfrm>
          <a:prstGeom prst="rect">
            <a:avLst/>
          </a:prstGeom>
          <a:noFill/>
        </p:spPr>
        <p:txBody>
          <a:bodyPr wrap="none" rtlCol="0">
            <a:spAutoFit/>
          </a:bodyPr>
          <a:lstStyle/>
          <a:p>
            <a:r>
              <a:rPr lang="en-US" sz="1300" dirty="0" err="1" smtClean="0">
                <a:solidFill>
                  <a:srgbClr val="C00000"/>
                </a:solidFill>
              </a:rPr>
              <a:t>Xiomi</a:t>
            </a:r>
            <a:endParaRPr lang="en-US" sz="1300" dirty="0">
              <a:solidFill>
                <a:srgbClr val="C00000"/>
              </a:solidFill>
            </a:endParaRPr>
          </a:p>
        </p:txBody>
      </p:sp>
      <p:sp>
        <p:nvSpPr>
          <p:cNvPr id="13" name="TextBox 12"/>
          <p:cNvSpPr txBox="1"/>
          <p:nvPr/>
        </p:nvSpPr>
        <p:spPr>
          <a:xfrm>
            <a:off x="8217405" y="2136877"/>
            <a:ext cx="649537" cy="292388"/>
          </a:xfrm>
          <a:prstGeom prst="rect">
            <a:avLst/>
          </a:prstGeom>
          <a:noFill/>
        </p:spPr>
        <p:txBody>
          <a:bodyPr wrap="none" rtlCol="0">
            <a:spAutoFit/>
          </a:bodyPr>
          <a:lstStyle/>
          <a:p>
            <a:r>
              <a:rPr lang="en-US" sz="1300" dirty="0" smtClean="0">
                <a:solidFill>
                  <a:srgbClr val="92D050"/>
                </a:solidFill>
              </a:rPr>
              <a:t>OPPO</a:t>
            </a:r>
            <a:endParaRPr lang="en-US" sz="1300" dirty="0">
              <a:solidFill>
                <a:srgbClr val="92D050"/>
              </a:solidFill>
            </a:endParaRPr>
          </a:p>
        </p:txBody>
      </p:sp>
      <p:sp>
        <p:nvSpPr>
          <p:cNvPr id="14" name="TextBox 13"/>
          <p:cNvSpPr txBox="1"/>
          <p:nvPr/>
        </p:nvSpPr>
        <p:spPr>
          <a:xfrm>
            <a:off x="115888" y="6470090"/>
            <a:ext cx="3652923" cy="292388"/>
          </a:xfrm>
          <a:prstGeom prst="rect">
            <a:avLst/>
          </a:prstGeom>
          <a:noFill/>
        </p:spPr>
        <p:txBody>
          <a:bodyPr wrap="none" rtlCol="0">
            <a:spAutoFit/>
          </a:bodyPr>
          <a:lstStyle/>
          <a:p>
            <a:r>
              <a:rPr lang="en-US" sz="1300" dirty="0" smtClean="0"/>
              <a:t>HTC: High Tech Computer Corp. (Taiwan)</a:t>
            </a:r>
            <a:endParaRPr lang="en-US" sz="1300" dirty="0"/>
          </a:p>
        </p:txBody>
      </p:sp>
    </p:spTree>
    <p:extLst>
      <p:ext uri="{BB962C8B-B14F-4D97-AF65-F5344CB8AC3E}">
        <p14:creationId xmlns:p14="http://schemas.microsoft.com/office/powerpoint/2010/main" val="16093959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(10)</a:t>
            </a:r>
            <a:endParaRPr lang="en-US" dirty="0"/>
          </a:p>
        </p:txBody>
      </p:sp>
      <p:sp>
        <p:nvSpPr>
          <p:cNvPr id="3" name="TextBox 2"/>
          <p:cNvSpPr txBox="1"/>
          <p:nvPr/>
        </p:nvSpPr>
        <p:spPr>
          <a:xfrm>
            <a:off x="108802" y="683695"/>
            <a:ext cx="9089861" cy="954107"/>
          </a:xfrm>
          <a:prstGeom prst="rect">
            <a:avLst/>
          </a:prstGeom>
          <a:noFill/>
        </p:spPr>
        <p:txBody>
          <a:bodyPr wrap="none" rtlCol="0">
            <a:spAutoFit/>
          </a:bodyPr>
          <a:lstStyle/>
          <a:p>
            <a:r>
              <a:rPr lang="en-US" sz="1400" dirty="0">
                <a:latin typeface="+mj-lt"/>
              </a:rPr>
              <a:t>[77]: </a:t>
            </a:r>
            <a:r>
              <a:rPr lang="en-US" sz="1400" dirty="0" err="1">
                <a:latin typeface="+mj-lt"/>
              </a:rPr>
              <a:t>Dilger</a:t>
            </a:r>
            <a:r>
              <a:rPr lang="en-US" sz="1400" dirty="0">
                <a:latin typeface="+mj-lt"/>
              </a:rPr>
              <a:t> D. E.: IDC offers a rosy forecast for Microsoft Surface, reminiscent of its 2012 </a:t>
            </a:r>
          </a:p>
          <a:p>
            <a:r>
              <a:rPr lang="en-US" sz="1400" dirty="0">
                <a:latin typeface="+mj-lt"/>
              </a:rPr>
              <a:t>           Windows Phone outlook, </a:t>
            </a:r>
            <a:r>
              <a:rPr lang="en-US" sz="1400" dirty="0" err="1">
                <a:latin typeface="+mj-lt"/>
              </a:rPr>
              <a:t>Appleinsider</a:t>
            </a:r>
            <a:r>
              <a:rPr lang="en-US" sz="1400" dirty="0">
                <a:latin typeface="+mj-lt"/>
              </a:rPr>
              <a:t>, Dec. 02, 2015,</a:t>
            </a:r>
          </a:p>
          <a:p>
            <a:r>
              <a:rPr lang="en-US" sz="1400" dirty="0">
                <a:latin typeface="+mj-lt"/>
              </a:rPr>
              <a:t>           http://</a:t>
            </a:r>
            <a:r>
              <a:rPr lang="en-US" sz="1400" dirty="0" err="1">
                <a:latin typeface="+mj-lt"/>
              </a:rPr>
              <a:t>appleinsider.com</a:t>
            </a:r>
            <a:r>
              <a:rPr lang="en-US" sz="1400" dirty="0">
                <a:latin typeface="+mj-lt"/>
              </a:rPr>
              <a:t>/articles/15/12/02/</a:t>
            </a:r>
            <a:r>
              <a:rPr lang="en-US" sz="1400" dirty="0" err="1">
                <a:latin typeface="+mj-lt"/>
              </a:rPr>
              <a:t>idc</a:t>
            </a:r>
            <a:r>
              <a:rPr lang="en-US" sz="1400" dirty="0">
                <a:latin typeface="+mj-lt"/>
              </a:rPr>
              <a:t>-offers-a-rosy-forecast-for-</a:t>
            </a:r>
            <a:r>
              <a:rPr lang="en-US" sz="1400" dirty="0" err="1">
                <a:latin typeface="+mj-lt"/>
              </a:rPr>
              <a:t>microsoft</a:t>
            </a:r>
            <a:r>
              <a:rPr lang="en-US" sz="1400" dirty="0">
                <a:latin typeface="+mj-lt"/>
              </a:rPr>
              <a:t>-surface-</a:t>
            </a:r>
          </a:p>
          <a:p>
            <a:r>
              <a:rPr lang="en-US" sz="1400" dirty="0">
                <a:latin typeface="+mj-lt"/>
              </a:rPr>
              <a:t>           reminiscent-of-its-2012-windows-phone-outlook</a:t>
            </a:r>
          </a:p>
        </p:txBody>
      </p:sp>
      <p:sp>
        <p:nvSpPr>
          <p:cNvPr id="5" name="TextBox 4"/>
          <p:cNvSpPr txBox="1"/>
          <p:nvPr/>
        </p:nvSpPr>
        <p:spPr>
          <a:xfrm>
            <a:off x="100831" y="1653549"/>
            <a:ext cx="8400056" cy="523220"/>
          </a:xfrm>
          <a:prstGeom prst="rect">
            <a:avLst/>
          </a:prstGeom>
          <a:noFill/>
        </p:spPr>
        <p:txBody>
          <a:bodyPr wrap="none" rtlCol="0">
            <a:spAutoFit/>
          </a:bodyPr>
          <a:lstStyle/>
          <a:p>
            <a:r>
              <a:rPr lang="en-US" sz="1400" dirty="0">
                <a:latin typeface="+mj-lt"/>
              </a:rPr>
              <a:t>[78]: Jourdan S., Broadwell Microarchitecture Disclosures, Intel, Aug. 11, 2014,</a:t>
            </a:r>
          </a:p>
          <a:p>
            <a:r>
              <a:rPr lang="en-US" sz="1400" dirty="0">
                <a:solidFill>
                  <a:srgbClr val="000000"/>
                </a:solidFill>
                <a:latin typeface="+mj-lt"/>
                <a:cs typeface="Arial" charset="0"/>
              </a:rPr>
              <a:t>           http://</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122645" y="2213865"/>
            <a:ext cx="6573210" cy="523220"/>
          </a:xfrm>
          <a:prstGeom prst="rect">
            <a:avLst/>
          </a:prstGeom>
          <a:noFill/>
        </p:spPr>
        <p:txBody>
          <a:bodyPr wrap="none" rtlCol="0">
            <a:spAutoFit/>
          </a:bodyPr>
          <a:lstStyle/>
          <a:p>
            <a:pPr lvl="0"/>
            <a:r>
              <a:rPr lang="en-US" sz="1400" dirty="0">
                <a:latin typeface="+mj-lt"/>
              </a:rPr>
              <a:t>[79]: </a:t>
            </a:r>
            <a:r>
              <a:rPr lang="hu-HU" sz="1400" dirty="0">
                <a:solidFill>
                  <a:srgbClr val="000000"/>
                </a:solidFill>
                <a:latin typeface="+mj-lt"/>
                <a:cs typeface="Times New Roman" pitchFamily="18" charset="0"/>
              </a:rPr>
              <a:t>iPad Air 2 Teardown, iFixit,</a:t>
            </a:r>
          </a:p>
          <a:p>
            <a:pPr lvl="0"/>
            <a:r>
              <a:rPr lang="hu-HU" sz="1400" dirty="0">
                <a:solidFill>
                  <a:srgbClr val="000000"/>
                </a:solidFill>
                <a:latin typeface="+mj-lt"/>
                <a:cs typeface="Times New Roman" pitchFamily="18" charset="0"/>
              </a:rPr>
              <a:t>         </a:t>
            </a:r>
            <a:r>
              <a:rPr lang="en-US" sz="1400" dirty="0">
                <a:solidFill>
                  <a:srgbClr val="000000"/>
                </a:solidFill>
                <a:latin typeface="+mj-lt"/>
                <a:cs typeface="Times New Roman" pitchFamily="18" charset="0"/>
              </a:rPr>
              <a:t> </a:t>
            </a:r>
            <a:r>
              <a:rPr lang="hu-HU" sz="1400" dirty="0">
                <a:solidFill>
                  <a:srgbClr val="000000"/>
                </a:solidFill>
                <a:latin typeface="+mj-lt"/>
                <a:cs typeface="Times New Roman" pitchFamily="18" charset="0"/>
              </a:rPr>
              <a:t> https://www.ifixit.com/Teardown/iPad+Air+2+Teardown/30592</a:t>
            </a:r>
            <a:endParaRPr lang="en-US" sz="1400" dirty="0">
              <a:latin typeface="+mj-lt"/>
            </a:endParaRPr>
          </a:p>
        </p:txBody>
      </p:sp>
      <p:sp>
        <p:nvSpPr>
          <p:cNvPr id="8" name="TextBox 7"/>
          <p:cNvSpPr txBox="1"/>
          <p:nvPr/>
        </p:nvSpPr>
        <p:spPr>
          <a:xfrm>
            <a:off x="137487" y="2794811"/>
            <a:ext cx="8430065" cy="738664"/>
          </a:xfrm>
          <a:prstGeom prst="rect">
            <a:avLst/>
          </a:prstGeom>
          <a:noFill/>
        </p:spPr>
        <p:txBody>
          <a:bodyPr wrap="none" rtlCol="0">
            <a:spAutoFit/>
          </a:bodyPr>
          <a:lstStyle/>
          <a:p>
            <a:r>
              <a:rPr lang="en-US" sz="1400" dirty="0">
                <a:latin typeface="+mj-lt"/>
              </a:rPr>
              <a:t>[80]: </a:t>
            </a:r>
            <a:r>
              <a:rPr lang="en-US" sz="1400" dirty="0" err="1">
                <a:latin typeface="+mj-lt"/>
              </a:rPr>
              <a:t>Shimpi</a:t>
            </a:r>
            <a:r>
              <a:rPr lang="en-US" sz="1400" dirty="0">
                <a:latin typeface="+mj-lt"/>
              </a:rPr>
              <a:t> A. L., The ARM vs </a:t>
            </a:r>
            <a:r>
              <a:rPr lang="en-US" sz="1400" dirty="0" err="1">
                <a:latin typeface="+mj-lt"/>
              </a:rPr>
              <a:t>x86</a:t>
            </a:r>
            <a:r>
              <a:rPr lang="en-US" sz="1400" dirty="0">
                <a:latin typeface="+mj-lt"/>
              </a:rPr>
              <a:t> Wars have Begun: In-Depth Power Analysis of Atom, </a:t>
            </a:r>
          </a:p>
          <a:p>
            <a:r>
              <a:rPr lang="en-US" sz="1400" dirty="0">
                <a:latin typeface="+mj-lt"/>
              </a:rPr>
              <a:t>          Krait C Cortex </a:t>
            </a:r>
            <a:r>
              <a:rPr lang="en-US" sz="1400" dirty="0" err="1">
                <a:latin typeface="+mj-lt"/>
              </a:rPr>
              <a:t>A15</a:t>
            </a:r>
            <a:r>
              <a:rPr lang="en-US" sz="1400" dirty="0">
                <a:latin typeface="+mj-lt"/>
              </a:rPr>
              <a:t>, </a:t>
            </a:r>
            <a:r>
              <a:rPr lang="en-US" sz="1400" dirty="0" err="1">
                <a:latin typeface="+mj-lt"/>
              </a:rPr>
              <a:t>AnandTech</a:t>
            </a:r>
            <a:r>
              <a:rPr lang="en-US" sz="1400" dirty="0">
                <a:latin typeface="+mj-lt"/>
              </a:rPr>
              <a:t>, Jan. 4, 2013,</a:t>
            </a:r>
          </a:p>
          <a:p>
            <a:r>
              <a:rPr lang="en-US" sz="1400" dirty="0">
                <a:latin typeface="+mj-lt"/>
              </a:rPr>
              <a:t>          https://</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122059" y="3542875"/>
            <a:ext cx="8963095" cy="1169551"/>
          </a:xfrm>
          <a:prstGeom prst="rect">
            <a:avLst/>
          </a:prstGeom>
          <a:noFill/>
        </p:spPr>
        <p:txBody>
          <a:bodyPr wrap="none" rtlCol="0">
            <a:spAutoFit/>
          </a:bodyPr>
          <a:lstStyle/>
          <a:p>
            <a:r>
              <a:rPr lang="en-US" sz="1400" dirty="0">
                <a:latin typeface="+mj-lt"/>
              </a:rPr>
              <a:t>[81]: Nguyen H., </a:t>
            </a:r>
            <a:r>
              <a:rPr lang="en-US" sz="1400" dirty="0">
                <a:solidFill>
                  <a:srgbClr val="000000"/>
                </a:solidFill>
                <a:latin typeface="+mj-lt"/>
              </a:rPr>
              <a:t>NVIDIA Definitely “Not Interested” In Building Smartphones </a:t>
            </a:r>
            <a:r>
              <a:rPr lang="en-US" sz="1400" dirty="0" err="1">
                <a:solidFill>
                  <a:srgbClr val="000000"/>
                </a:solidFill>
                <a:latin typeface="+mj-lt"/>
              </a:rPr>
              <a:t>SoCs</a:t>
            </a:r>
            <a:r>
              <a:rPr lang="en-US" sz="1400" dirty="0">
                <a:solidFill>
                  <a:srgbClr val="000000"/>
                </a:solidFill>
                <a:latin typeface="+mj-lt"/>
              </a:rPr>
              <a:t>, </a:t>
            </a:r>
            <a:r>
              <a:rPr lang="en-US" sz="1400" dirty="0" err="1">
                <a:solidFill>
                  <a:srgbClr val="000000"/>
                </a:solidFill>
                <a:latin typeface="+mj-lt"/>
              </a:rPr>
              <a:t>Ubrergizmo</a:t>
            </a:r>
            <a:r>
              <a:rPr lang="en-US" sz="1400" dirty="0">
                <a:solidFill>
                  <a:srgbClr val="000000"/>
                </a:solidFill>
                <a:latin typeface="+mj-lt"/>
              </a:rPr>
              <a:t>,</a:t>
            </a:r>
          </a:p>
          <a:p>
            <a:r>
              <a:rPr lang="en-US" sz="1400" dirty="0">
                <a:solidFill>
                  <a:srgbClr val="000000"/>
                </a:solidFill>
                <a:latin typeface="+mj-lt"/>
              </a:rPr>
              <a:t>          06/04/2016,</a:t>
            </a:r>
          </a:p>
          <a:p>
            <a:r>
              <a:rPr lang="en-US" sz="1400" dirty="0">
                <a:solidFill>
                  <a:srgbClr val="000000"/>
                </a:solidFill>
                <a:latin typeface="+mj-lt"/>
              </a:rPr>
              <a:t>          http://</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a:solidFill>
                  <a:srgbClr val="000000"/>
                </a:solidFill>
                <a:latin typeface="+mj-lt"/>
              </a:rPr>
              <a:t> </a:t>
            </a:r>
          </a:p>
          <a:p>
            <a:r>
              <a:rPr lang="en-US" sz="1400" dirty="0">
                <a:latin typeface="+mj-lt"/>
              </a:rPr>
              <a:t> </a:t>
            </a:r>
          </a:p>
        </p:txBody>
      </p:sp>
      <p:sp>
        <p:nvSpPr>
          <p:cNvPr id="11" name="TextBox 10"/>
          <p:cNvSpPr txBox="1"/>
          <p:nvPr/>
        </p:nvSpPr>
        <p:spPr>
          <a:xfrm>
            <a:off x="114702" y="4338973"/>
            <a:ext cx="8956426" cy="738664"/>
          </a:xfrm>
          <a:prstGeom prst="rect">
            <a:avLst/>
          </a:prstGeom>
          <a:noFill/>
        </p:spPr>
        <p:txBody>
          <a:bodyPr wrap="none" rtlCol="0">
            <a:spAutoFit/>
          </a:bodyPr>
          <a:lstStyle/>
          <a:p>
            <a:r>
              <a:rPr lang="en-US" sz="1400" dirty="0">
                <a:latin typeface="+mj-lt"/>
              </a:rPr>
              <a:t>[82]: Smith R. and </a:t>
            </a:r>
            <a:r>
              <a:rPr lang="en-US" sz="1400" dirty="0" err="1">
                <a:latin typeface="+mj-lt"/>
              </a:rPr>
              <a:t>Cutress</a:t>
            </a:r>
            <a:r>
              <a:rPr lang="en-US" sz="1400" dirty="0">
                <a:latin typeface="+mj-lt"/>
              </a:rPr>
              <a:t> I., Intel's Changing Future: Smartphone </a:t>
            </a:r>
            <a:r>
              <a:rPr lang="en-US" sz="1400" dirty="0" err="1">
                <a:latin typeface="+mj-lt"/>
              </a:rPr>
              <a:t>SoCs</a:t>
            </a:r>
            <a:r>
              <a:rPr lang="en-US" sz="1400" dirty="0">
                <a:latin typeface="+mj-lt"/>
              </a:rPr>
              <a:t> Broxton &amp; Sophia</a:t>
            </a:r>
          </a:p>
          <a:p>
            <a:r>
              <a:rPr lang="en-US" sz="1400" dirty="0">
                <a:latin typeface="+mj-lt"/>
              </a:rPr>
              <a:t>           Officially Cancelled, </a:t>
            </a:r>
            <a:r>
              <a:rPr lang="en-US" sz="1400" dirty="0" err="1">
                <a:latin typeface="+mj-lt"/>
              </a:rPr>
              <a:t>AnandTech</a:t>
            </a:r>
            <a:r>
              <a:rPr lang="en-US" sz="1400" dirty="0">
                <a:latin typeface="+mj-lt"/>
              </a:rPr>
              <a:t>, April 29, 2016, </a:t>
            </a:r>
          </a:p>
          <a:p>
            <a:r>
              <a:rPr lang="en-US" sz="1400" dirty="0">
                <a:latin typeface="+mj-lt"/>
              </a:rPr>
              <a:t>           https://</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p>
        </p:txBody>
      </p:sp>
      <p:sp>
        <p:nvSpPr>
          <p:cNvPr id="12" name="TextBox 11"/>
          <p:cNvSpPr txBox="1"/>
          <p:nvPr/>
        </p:nvSpPr>
        <p:spPr>
          <a:xfrm>
            <a:off x="137487" y="5175193"/>
            <a:ext cx="9017853" cy="954107"/>
          </a:xfrm>
          <a:prstGeom prst="rect">
            <a:avLst/>
          </a:prstGeom>
          <a:noFill/>
        </p:spPr>
        <p:txBody>
          <a:bodyPr wrap="none" rtlCol="0">
            <a:spAutoFit/>
          </a:bodyPr>
          <a:lstStyle/>
          <a:p>
            <a:r>
              <a:rPr lang="en-US" sz="1400" dirty="0">
                <a:latin typeface="+mj-lt"/>
              </a:rPr>
              <a:t>[83]: </a:t>
            </a:r>
            <a:r>
              <a:rPr lang="en-US" sz="1400" dirty="0" err="1">
                <a:latin typeface="+mj-lt"/>
              </a:rPr>
              <a:t>Hruska</a:t>
            </a:r>
            <a:r>
              <a:rPr lang="en-US" sz="1400" dirty="0">
                <a:latin typeface="+mj-lt"/>
              </a:rPr>
              <a:t> J., How Intel lost the mobile market, part 2: the rise and neglect of Atom, </a:t>
            </a:r>
          </a:p>
          <a:p>
            <a:r>
              <a:rPr lang="en-US" sz="1400" dirty="0">
                <a:latin typeface="+mj-lt"/>
              </a:rPr>
              <a:t>          Extreme Tech, May 4, 2016,</a:t>
            </a:r>
          </a:p>
          <a:p>
            <a:r>
              <a:rPr lang="en-US" sz="1400" dirty="0">
                <a:latin typeface="+mj-lt"/>
              </a:rPr>
              <a:t>          https://</a:t>
            </a:r>
            <a:r>
              <a:rPr lang="en-US" sz="1400" dirty="0" err="1">
                <a:latin typeface="+mj-lt"/>
              </a:rPr>
              <a:t>www.extremetech.com</a:t>
            </a:r>
            <a:r>
              <a:rPr lang="en-US" sz="1400" dirty="0">
                <a:latin typeface="+mj-lt"/>
              </a:rPr>
              <a:t>/computing/227816-how-intel-lost-the-mobile-market-part-</a:t>
            </a:r>
          </a:p>
          <a:p>
            <a:r>
              <a:rPr lang="en-US" sz="1400" dirty="0">
                <a:latin typeface="+mj-lt"/>
              </a:rPr>
              <a:t>          2-the-rise-and-neglect-of-atom</a:t>
            </a:r>
          </a:p>
        </p:txBody>
      </p:sp>
      <p:sp>
        <p:nvSpPr>
          <p:cNvPr id="13" name="TextBox 12"/>
          <p:cNvSpPr txBox="1"/>
          <p:nvPr/>
        </p:nvSpPr>
        <p:spPr>
          <a:xfrm>
            <a:off x="114702" y="6219310"/>
            <a:ext cx="5412059" cy="523220"/>
          </a:xfrm>
          <a:prstGeom prst="rect">
            <a:avLst/>
          </a:prstGeom>
          <a:noFill/>
        </p:spPr>
        <p:txBody>
          <a:bodyPr wrap="none" rtlCol="0">
            <a:spAutoFit/>
          </a:bodyPr>
          <a:lstStyle/>
          <a:p>
            <a:r>
              <a:rPr lang="en-US" sz="1400" dirty="0">
                <a:latin typeface="+mj-lt"/>
              </a:rPr>
              <a:t>[84]: Surface Pro (2017),</a:t>
            </a:r>
          </a:p>
          <a:p>
            <a:r>
              <a:rPr lang="en-US" sz="1400" dirty="0">
                <a:latin typeface="+mj-lt"/>
              </a:rPr>
              <a:t>           https://</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p>
        </p:txBody>
      </p:sp>
    </p:spTree>
    <p:extLst>
      <p:ext uri="{BB962C8B-B14F-4D97-AF65-F5344CB8AC3E}">
        <p14:creationId xmlns:p14="http://schemas.microsoft.com/office/powerpoint/2010/main" val="42761861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(11)</a:t>
            </a:r>
            <a:endParaRPr lang="en-US" dirty="0"/>
          </a:p>
        </p:txBody>
      </p:sp>
      <p:sp>
        <p:nvSpPr>
          <p:cNvPr id="3" name="TextBox 2"/>
          <p:cNvSpPr txBox="1"/>
          <p:nvPr/>
        </p:nvSpPr>
        <p:spPr>
          <a:xfrm>
            <a:off x="114415" y="646974"/>
            <a:ext cx="5059398" cy="523220"/>
          </a:xfrm>
          <a:prstGeom prst="rect">
            <a:avLst/>
          </a:prstGeom>
          <a:noFill/>
        </p:spPr>
        <p:txBody>
          <a:bodyPr wrap="none" rtlCol="0">
            <a:spAutoFit/>
          </a:bodyPr>
          <a:lstStyle/>
          <a:p>
            <a:r>
              <a:rPr lang="en-US" sz="1400" dirty="0">
                <a:latin typeface="+mj-lt"/>
              </a:rPr>
              <a:t>[85]: Microsoft Lumia, </a:t>
            </a:r>
          </a:p>
          <a:p>
            <a:r>
              <a:rPr lang="en-US" sz="1400" dirty="0">
                <a:latin typeface="+mj-lt"/>
              </a:rPr>
              <a:t>           https://</a:t>
            </a:r>
            <a:r>
              <a:rPr lang="en-US" sz="1400" dirty="0" err="1">
                <a:latin typeface="+mj-lt"/>
              </a:rPr>
              <a:t>en.wikipedia.org</a:t>
            </a:r>
            <a:r>
              <a:rPr lang="en-US" sz="1400" dirty="0">
                <a:latin typeface="+mj-lt"/>
              </a:rPr>
              <a:t>/wiki/</a:t>
            </a:r>
            <a:r>
              <a:rPr lang="en-US" sz="1400" dirty="0" err="1">
                <a:latin typeface="+mj-lt"/>
              </a:rPr>
              <a:t>Microsoft_Lumia</a:t>
            </a:r>
            <a:endParaRPr lang="en-US" sz="1400" dirty="0">
              <a:latin typeface="+mj-lt"/>
            </a:endParaRPr>
          </a:p>
        </p:txBody>
      </p:sp>
      <p:sp>
        <p:nvSpPr>
          <p:cNvPr id="4" name="TextBox 3"/>
          <p:cNvSpPr txBox="1"/>
          <p:nvPr/>
        </p:nvSpPr>
        <p:spPr>
          <a:xfrm>
            <a:off x="116543" y="1226950"/>
            <a:ext cx="8592545" cy="523220"/>
          </a:xfrm>
          <a:prstGeom prst="rect">
            <a:avLst/>
          </a:prstGeom>
          <a:noFill/>
        </p:spPr>
        <p:txBody>
          <a:bodyPr wrap="none" rtlCol="0">
            <a:spAutoFit/>
          </a:bodyPr>
          <a:lstStyle/>
          <a:p>
            <a:r>
              <a:rPr lang="en-US" sz="1400" dirty="0">
                <a:latin typeface="+mj-lt"/>
              </a:rPr>
              <a:t>[86]: Warren T., Microsoft just hinted it's the end of Lumia phones, The Verge, Mai 18, 2016,</a:t>
            </a:r>
          </a:p>
          <a:p>
            <a:r>
              <a:rPr lang="en-US" sz="1400" dirty="0">
                <a:latin typeface="+mj-lt"/>
              </a:rPr>
              <a:t>          https://</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p>
        </p:txBody>
      </p:sp>
      <p:sp>
        <p:nvSpPr>
          <p:cNvPr id="5" name="TextBox 4"/>
          <p:cNvSpPr txBox="1"/>
          <p:nvPr/>
        </p:nvSpPr>
        <p:spPr>
          <a:xfrm>
            <a:off x="101115" y="1848662"/>
            <a:ext cx="8382936" cy="954107"/>
          </a:xfrm>
          <a:prstGeom prst="rect">
            <a:avLst/>
          </a:prstGeom>
          <a:noFill/>
        </p:spPr>
        <p:txBody>
          <a:bodyPr wrap="none" rtlCol="0">
            <a:spAutoFit/>
          </a:bodyPr>
          <a:lstStyle/>
          <a:p>
            <a:r>
              <a:rPr lang="en-US" sz="1400" dirty="0">
                <a:latin typeface="+mj-lt"/>
              </a:rPr>
              <a:t>[87]: Tyson M., Leaked slides show AMD desktop and mobility roadmaps for 2016, </a:t>
            </a:r>
            <a:r>
              <a:rPr lang="en-US" sz="1400" dirty="0" err="1">
                <a:latin typeface="+mj-lt"/>
              </a:rPr>
              <a:t>Hexus</a:t>
            </a:r>
            <a:r>
              <a:rPr lang="en-US" sz="1400" dirty="0">
                <a:latin typeface="+mj-lt"/>
              </a:rPr>
              <a:t>, </a:t>
            </a:r>
          </a:p>
          <a:p>
            <a:r>
              <a:rPr lang="en-US" sz="1400" dirty="0">
                <a:latin typeface="+mj-lt"/>
              </a:rPr>
              <a:t>          April 30, 2015,</a:t>
            </a:r>
          </a:p>
          <a:p>
            <a:r>
              <a:rPr lang="en-US" sz="1400" dirty="0">
                <a:latin typeface="+mj-lt"/>
              </a:rPr>
              <a:t>          http://</a:t>
            </a:r>
            <a:r>
              <a:rPr lang="en-US" sz="1400" dirty="0" err="1">
                <a:latin typeface="+mj-lt"/>
              </a:rPr>
              <a:t>hexus.net</a:t>
            </a:r>
            <a:r>
              <a:rPr lang="en-US" sz="1400" dirty="0">
                <a:latin typeface="+mj-lt"/>
              </a:rPr>
              <a:t>/tech/news/</a:t>
            </a:r>
            <a:r>
              <a:rPr lang="en-US" sz="1400" dirty="0" err="1">
                <a:latin typeface="+mj-lt"/>
              </a:rPr>
              <a:t>cpu</a:t>
            </a:r>
            <a:r>
              <a:rPr lang="en-US" sz="1400" dirty="0">
                <a:latin typeface="+mj-lt"/>
              </a:rPr>
              <a:t>/82813-leaked-slides-show-</a:t>
            </a:r>
            <a:r>
              <a:rPr lang="en-US" sz="1400" dirty="0" err="1">
                <a:latin typeface="+mj-lt"/>
              </a:rPr>
              <a:t>amd</a:t>
            </a:r>
            <a:r>
              <a:rPr lang="en-US" sz="1400" dirty="0">
                <a:latin typeface="+mj-lt"/>
              </a:rPr>
              <a:t>-desktop-mobility-</a:t>
            </a:r>
          </a:p>
          <a:p>
            <a:r>
              <a:rPr lang="en-US" sz="1400" dirty="0">
                <a:latin typeface="+mj-lt"/>
              </a:rPr>
              <a:t>          roadmaps-2016/</a:t>
            </a:r>
          </a:p>
        </p:txBody>
      </p:sp>
      <p:sp>
        <p:nvSpPr>
          <p:cNvPr id="6" name="TextBox 5"/>
          <p:cNvSpPr txBox="1"/>
          <p:nvPr/>
        </p:nvSpPr>
        <p:spPr>
          <a:xfrm>
            <a:off x="101137" y="2798399"/>
            <a:ext cx="9056069" cy="738664"/>
          </a:xfrm>
          <a:prstGeom prst="rect">
            <a:avLst/>
          </a:prstGeom>
          <a:noFill/>
        </p:spPr>
        <p:txBody>
          <a:bodyPr wrap="none" rtlCol="0">
            <a:spAutoFit/>
          </a:bodyPr>
          <a:lstStyle/>
          <a:p>
            <a:r>
              <a:rPr lang="en-US" sz="1400" dirty="0">
                <a:latin typeface="+mj-lt"/>
              </a:rPr>
              <a:t>[88]:  Tablet operating systems' market share worldwide from 2013 to 2020, Statista, 2017,</a:t>
            </a:r>
          </a:p>
          <a:p>
            <a:r>
              <a:rPr lang="en-US" sz="1400" dirty="0">
                <a:latin typeface="+mj-lt"/>
              </a:rPr>
              <a:t>          https://</a:t>
            </a:r>
            <a:r>
              <a:rPr lang="en-US" sz="1400" dirty="0" err="1">
                <a:latin typeface="+mj-lt"/>
              </a:rPr>
              <a:t>www.statista.com</a:t>
            </a:r>
            <a:r>
              <a:rPr lang="en-US" sz="1400" dirty="0">
                <a:latin typeface="+mj-lt"/>
              </a:rPr>
              <a:t>/statistics/272446/global-market-share-held-by-tablet-operating-</a:t>
            </a:r>
          </a:p>
          <a:p>
            <a:r>
              <a:rPr lang="en-US" sz="1400" dirty="0">
                <a:latin typeface="+mj-lt"/>
              </a:rPr>
              <a:t>          systems/</a:t>
            </a:r>
          </a:p>
        </p:txBody>
      </p:sp>
      <p:sp>
        <p:nvSpPr>
          <p:cNvPr id="7" name="TextBox 6"/>
          <p:cNvSpPr txBox="1"/>
          <p:nvPr/>
        </p:nvSpPr>
        <p:spPr>
          <a:xfrm>
            <a:off x="103096" y="3554733"/>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p>
          <a:p>
            <a:r>
              <a:rPr lang="en-US" sz="1400" dirty="0">
                <a:latin typeface="+mj-lt"/>
              </a:rPr>
              <a:t>           Statista, 2017</a:t>
            </a:r>
          </a:p>
          <a:p>
            <a:r>
              <a:rPr lang="en-US" sz="1400" dirty="0">
                <a:latin typeface="+mj-lt"/>
              </a:rPr>
              <a:t>           https://</a:t>
            </a:r>
            <a:r>
              <a:rPr lang="en-US" sz="1400" dirty="0" err="1">
                <a:latin typeface="+mj-lt"/>
              </a:rPr>
              <a:t>www.statista.com</a:t>
            </a:r>
            <a:r>
              <a:rPr lang="en-US" sz="1400" dirty="0">
                <a:latin typeface="+mj-lt"/>
              </a:rPr>
              <a:t>/statistics/263437/global-smartphone-sales-to-end-users-since-</a:t>
            </a:r>
          </a:p>
          <a:p>
            <a:r>
              <a:rPr lang="en-US" sz="1400" dirty="0">
                <a:latin typeface="+mj-lt"/>
              </a:rPr>
              <a:t>           2007/</a:t>
            </a:r>
          </a:p>
        </p:txBody>
      </p:sp>
      <p:sp>
        <p:nvSpPr>
          <p:cNvPr id="8" name="TextBox 7"/>
          <p:cNvSpPr txBox="1"/>
          <p:nvPr/>
        </p:nvSpPr>
        <p:spPr>
          <a:xfrm>
            <a:off x="122346" y="4535515"/>
            <a:ext cx="8732583" cy="523220"/>
          </a:xfrm>
          <a:prstGeom prst="rect">
            <a:avLst/>
          </a:prstGeom>
          <a:noFill/>
        </p:spPr>
        <p:txBody>
          <a:bodyPr wrap="none" rtlCol="0">
            <a:spAutoFit/>
          </a:bodyPr>
          <a:lstStyle/>
          <a:p>
            <a:pPr lvl="0" fontAlgn="base">
              <a:spcBef>
                <a:spcPct val="0"/>
              </a:spcBef>
              <a:spcAft>
                <a:spcPct val="0"/>
              </a:spcAft>
            </a:pPr>
            <a:r>
              <a:rPr lang="en-US" altLang="en-US" sz="1400" dirty="0">
                <a:solidFill>
                  <a:srgbClr val="000000"/>
                </a:solidFill>
                <a:latin typeface="Verdana"/>
                <a:cs typeface="Arial" charset="0"/>
              </a:rPr>
              <a:t>[90]: 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New 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2010</a:t>
            </a:r>
            <a:endParaRPr lang="en-US" dirty="0">
              <a:latin typeface="+mj-lt"/>
            </a:endParaRPr>
          </a:p>
        </p:txBody>
      </p:sp>
      <p:sp>
        <p:nvSpPr>
          <p:cNvPr id="9" name="TextBox 8"/>
          <p:cNvSpPr txBox="1"/>
          <p:nvPr/>
        </p:nvSpPr>
        <p:spPr>
          <a:xfrm>
            <a:off x="111809" y="5165040"/>
            <a:ext cx="8707448" cy="523220"/>
          </a:xfrm>
          <a:prstGeom prst="rect">
            <a:avLst/>
          </a:prstGeom>
          <a:noFill/>
        </p:spPr>
        <p:txBody>
          <a:bodyPr wrap="none" rtlCol="0">
            <a:spAutoFit/>
          </a:bodyPr>
          <a:lstStyle/>
          <a:p>
            <a:r>
              <a:rPr lang="en-US" sz="1400" dirty="0">
                <a:latin typeface="+mj-lt"/>
              </a:rPr>
              <a:t>[91]: Desktop Windows Version Market Share Worldwide, </a:t>
            </a:r>
            <a:r>
              <a:rPr lang="en-US" sz="1400" dirty="0" err="1">
                <a:latin typeface="+mj-lt"/>
              </a:rPr>
              <a:t>Statcounter</a:t>
            </a:r>
            <a:r>
              <a:rPr lang="en-US" sz="1400" dirty="0">
                <a:latin typeface="+mj-lt"/>
              </a:rPr>
              <a:t>, Nov. 2016 - Nov. 2017,</a:t>
            </a:r>
          </a:p>
          <a:p>
            <a:r>
              <a:rPr lang="en-US" sz="1400" dirty="0">
                <a:latin typeface="+mj-lt"/>
              </a:rPr>
              <a:t>          http://</a:t>
            </a:r>
            <a:r>
              <a:rPr lang="en-US" sz="1400" dirty="0" err="1">
                <a:latin typeface="+mj-lt"/>
              </a:rPr>
              <a:t>gs.statcounter.com</a:t>
            </a:r>
            <a:r>
              <a:rPr lang="en-US" sz="1400" dirty="0">
                <a:latin typeface="+mj-lt"/>
              </a:rPr>
              <a:t>/</a:t>
            </a:r>
            <a:r>
              <a:rPr lang="en-US" sz="1400" dirty="0" err="1">
                <a:latin typeface="+mj-lt"/>
              </a:rPr>
              <a:t>os</a:t>
            </a:r>
            <a:r>
              <a:rPr lang="en-US" sz="1400" dirty="0">
                <a:latin typeface="+mj-lt"/>
              </a:rPr>
              <a:t>-version-market-share/windows/desktop/worldwide</a:t>
            </a:r>
          </a:p>
        </p:txBody>
      </p:sp>
      <p:sp>
        <p:nvSpPr>
          <p:cNvPr id="10" name="TextBox 9"/>
          <p:cNvSpPr txBox="1"/>
          <p:nvPr/>
        </p:nvSpPr>
        <p:spPr>
          <a:xfrm>
            <a:off x="107145" y="5745441"/>
            <a:ext cx="8842614" cy="1169551"/>
          </a:xfrm>
          <a:prstGeom prst="rect">
            <a:avLst/>
          </a:prstGeom>
          <a:noFill/>
        </p:spPr>
        <p:txBody>
          <a:bodyPr wrap="none" rtlCol="0">
            <a:spAutoFit/>
          </a:bodyPr>
          <a:lstStyle/>
          <a:p>
            <a:r>
              <a:rPr lang="en-US" sz="1400" dirty="0">
                <a:latin typeface="+mj-lt"/>
              </a:rPr>
              <a:t>[92]: Qualcomm Announces Flagship Companies to Build Windows 10 PCs Powered by </a:t>
            </a:r>
          </a:p>
          <a:p>
            <a:r>
              <a:rPr lang="en-US" sz="1400" dirty="0">
                <a:latin typeface="+mj-lt"/>
              </a:rPr>
              <a:t>          Snapdragon, Qualcomm, Press Release, May 31 2017</a:t>
            </a:r>
          </a:p>
          <a:p>
            <a:r>
              <a:rPr lang="en-US" sz="1400" dirty="0">
                <a:latin typeface="+mj-lt"/>
              </a:rPr>
              <a:t>          https://www.qualcomm.com/news/releases/2017/05/31/qualcomm-announces-flagship-</a:t>
            </a:r>
          </a:p>
          <a:p>
            <a:r>
              <a:rPr lang="en-US" sz="1400" dirty="0">
                <a:latin typeface="+mj-lt"/>
              </a:rPr>
              <a:t>          companies-build-windows-10-pcs-powered</a:t>
            </a:r>
          </a:p>
          <a:p>
            <a:endParaRPr lang="en-US" sz="1400" dirty="0">
              <a:latin typeface="+mj-lt"/>
            </a:endParaRPr>
          </a:p>
        </p:txBody>
      </p:sp>
    </p:spTree>
    <p:extLst>
      <p:ext uri="{BB962C8B-B14F-4D97-AF65-F5344CB8AC3E}">
        <p14:creationId xmlns:p14="http://schemas.microsoft.com/office/powerpoint/2010/main" val="24278621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(12)</a:t>
            </a:r>
            <a:endParaRPr lang="en-US" dirty="0"/>
          </a:p>
        </p:txBody>
      </p:sp>
      <p:sp>
        <p:nvSpPr>
          <p:cNvPr id="3" name="TextBox 2"/>
          <p:cNvSpPr txBox="1"/>
          <p:nvPr/>
        </p:nvSpPr>
        <p:spPr>
          <a:xfrm>
            <a:off x="125513" y="650968"/>
            <a:ext cx="8747587" cy="954107"/>
          </a:xfrm>
          <a:prstGeom prst="rect">
            <a:avLst/>
          </a:prstGeom>
          <a:noFill/>
        </p:spPr>
        <p:txBody>
          <a:bodyPr wrap="none" rtlCol="0">
            <a:spAutoFit/>
          </a:bodyPr>
          <a:lstStyle/>
          <a:p>
            <a:r>
              <a:rPr lang="en-US" sz="1400" dirty="0">
                <a:latin typeface="+mj-lt"/>
              </a:rPr>
              <a:t>[93]: Warren T., Microsoft is bringing Windows desktop apps to mobile ARM processors,</a:t>
            </a:r>
          </a:p>
          <a:p>
            <a:r>
              <a:rPr lang="en-US" sz="1400" dirty="0">
                <a:latin typeface="+mj-lt"/>
              </a:rPr>
              <a:t>           The Verge, Dec. 7, 2016,</a:t>
            </a:r>
          </a:p>
          <a:p>
            <a:r>
              <a:rPr lang="en-US" sz="1400" dirty="0">
                <a:latin typeface="+mj-lt"/>
              </a:rPr>
              <a:t>           https://www.theverge.com/2016/12/7/13866936/microsoft-windows-10-arm-desktop-</a:t>
            </a:r>
          </a:p>
          <a:p>
            <a:r>
              <a:rPr lang="en-US" sz="1400" dirty="0">
                <a:latin typeface="+mj-lt"/>
              </a:rPr>
              <a:t>           apps-support-</a:t>
            </a:r>
            <a:r>
              <a:rPr lang="en-US" sz="1400" dirty="0" err="1">
                <a:latin typeface="+mj-lt"/>
              </a:rPr>
              <a:t>qualcomm</a:t>
            </a:r>
            <a:endParaRPr lang="en-US" sz="1400" dirty="0">
              <a:latin typeface="+mj-lt"/>
            </a:endParaRPr>
          </a:p>
        </p:txBody>
      </p:sp>
      <p:sp>
        <p:nvSpPr>
          <p:cNvPr id="4" name="TextBox 3"/>
          <p:cNvSpPr txBox="1"/>
          <p:nvPr/>
        </p:nvSpPr>
        <p:spPr>
          <a:xfrm>
            <a:off x="86213" y="1608367"/>
            <a:ext cx="8984383" cy="738664"/>
          </a:xfrm>
          <a:prstGeom prst="rect">
            <a:avLst/>
          </a:prstGeom>
          <a:noFill/>
        </p:spPr>
        <p:txBody>
          <a:bodyPr wrap="none" rtlCol="0">
            <a:spAutoFit/>
          </a:bodyPr>
          <a:lstStyle/>
          <a:p>
            <a:r>
              <a:rPr lang="en-US" sz="1400" dirty="0">
                <a:latin typeface="+mj-lt"/>
              </a:rPr>
              <a:t>[94]: Global tablet shipments from 2010 to 2018, by operating system, Statista, 2018,   </a:t>
            </a:r>
          </a:p>
          <a:p>
            <a:r>
              <a:rPr lang="en-US" sz="1400" dirty="0">
                <a:latin typeface="+mj-lt"/>
              </a:rPr>
              <a:t>           https://www.statista.com/statistics/273268/worldwide-tablet-sales-by-operating-system-</a:t>
            </a:r>
          </a:p>
          <a:p>
            <a:r>
              <a:rPr lang="en-US" sz="1400" dirty="0">
                <a:latin typeface="+mj-lt"/>
              </a:rPr>
              <a:t>           since-2nd-quarter-2010</a:t>
            </a:r>
          </a:p>
        </p:txBody>
      </p:sp>
      <p:sp>
        <p:nvSpPr>
          <p:cNvPr id="5" name="TextBox 4"/>
          <p:cNvSpPr txBox="1"/>
          <p:nvPr/>
        </p:nvSpPr>
        <p:spPr>
          <a:xfrm>
            <a:off x="125513" y="2438890"/>
            <a:ext cx="8922892" cy="954107"/>
          </a:xfrm>
          <a:prstGeom prst="rect">
            <a:avLst/>
          </a:prstGeom>
          <a:noFill/>
        </p:spPr>
        <p:txBody>
          <a:bodyPr wrap="none" rtlCol="0">
            <a:spAutoFit/>
          </a:bodyPr>
          <a:lstStyle/>
          <a:p>
            <a:r>
              <a:rPr lang="en-US" sz="1400" dirty="0">
                <a:latin typeface="+mj-lt"/>
              </a:rPr>
              <a:t>[95]: </a:t>
            </a:r>
            <a:r>
              <a:rPr lang="en-US" sz="1400" dirty="0" err="1">
                <a:latin typeface="+mj-lt"/>
              </a:rPr>
              <a:t>Hachman</a:t>
            </a:r>
            <a:r>
              <a:rPr lang="en-US" sz="1400" dirty="0">
                <a:latin typeface="+mj-lt"/>
              </a:rPr>
              <a:t> M., ARM challenges Intel in PCs with Deimos and Hercules chips, </a:t>
            </a:r>
            <a:r>
              <a:rPr lang="en-US" sz="1400" dirty="0" err="1">
                <a:latin typeface="+mj-lt"/>
              </a:rPr>
              <a:t>PCWorld</a:t>
            </a:r>
            <a:r>
              <a:rPr lang="en-US" sz="1400" dirty="0">
                <a:latin typeface="+mj-lt"/>
              </a:rPr>
              <a:t>, </a:t>
            </a:r>
          </a:p>
          <a:p>
            <a:r>
              <a:rPr lang="en-US" sz="1400" dirty="0">
                <a:latin typeface="+mj-lt"/>
              </a:rPr>
              <a:t>          Aug. 16, 2018,</a:t>
            </a:r>
          </a:p>
          <a:p>
            <a:r>
              <a:rPr lang="en-US" sz="1400" dirty="0">
                <a:latin typeface="+mj-lt"/>
              </a:rPr>
              <a:t>          https://www.pcworld.com/article/3297941/components-processors/arm-challenges-intel-</a:t>
            </a:r>
          </a:p>
          <a:p>
            <a:r>
              <a:rPr lang="en-US" sz="1400" dirty="0">
                <a:latin typeface="+mj-lt"/>
              </a:rPr>
              <a:t>          in-pcs-with-deimos-and-hercules-chips.html</a:t>
            </a:r>
          </a:p>
        </p:txBody>
      </p:sp>
      <p:sp>
        <p:nvSpPr>
          <p:cNvPr id="6" name="TextBox 5"/>
          <p:cNvSpPr txBox="1"/>
          <p:nvPr/>
        </p:nvSpPr>
        <p:spPr>
          <a:xfrm>
            <a:off x="164895" y="3519010"/>
            <a:ext cx="8572027" cy="738664"/>
          </a:xfrm>
          <a:prstGeom prst="rect">
            <a:avLst/>
          </a:prstGeom>
          <a:noFill/>
        </p:spPr>
        <p:txBody>
          <a:bodyPr wrap="none" rtlCol="0">
            <a:spAutoFit/>
          </a:bodyPr>
          <a:lstStyle/>
          <a:p>
            <a:r>
              <a:rPr lang="en-US" sz="1400" dirty="0">
                <a:latin typeface="+mj-lt"/>
              </a:rPr>
              <a:t>[96]: </a:t>
            </a:r>
            <a:r>
              <a:rPr lang="en-US" sz="1400" dirty="0" err="1">
                <a:latin typeface="+mj-lt"/>
              </a:rPr>
              <a:t>Branscombe</a:t>
            </a:r>
            <a:r>
              <a:rPr lang="en-US" sz="1400" dirty="0">
                <a:latin typeface="+mj-lt"/>
              </a:rPr>
              <a:t> M., Windows 10 on ARM: S versus Pro, emulation and 64-bit app support,</a:t>
            </a:r>
          </a:p>
          <a:p>
            <a:r>
              <a:rPr lang="en-US" sz="1400" dirty="0">
                <a:latin typeface="+mj-lt"/>
              </a:rPr>
              <a:t>          ZDNet, February 5, 2018,</a:t>
            </a:r>
          </a:p>
          <a:p>
            <a:r>
              <a:rPr lang="en-US" sz="1400" dirty="0">
                <a:latin typeface="+mj-lt"/>
              </a:rPr>
              <a:t>          Windows 10 on ARM: S versus Pro, emulation and 64-bit app support</a:t>
            </a:r>
          </a:p>
        </p:txBody>
      </p:sp>
      <p:sp>
        <p:nvSpPr>
          <p:cNvPr id="7" name="TextBox 6"/>
          <p:cNvSpPr txBox="1"/>
          <p:nvPr/>
        </p:nvSpPr>
        <p:spPr>
          <a:xfrm>
            <a:off x="125513" y="4374105"/>
            <a:ext cx="9124421" cy="738664"/>
          </a:xfrm>
          <a:prstGeom prst="rect">
            <a:avLst/>
          </a:prstGeom>
          <a:noFill/>
        </p:spPr>
        <p:txBody>
          <a:bodyPr wrap="none" rtlCol="0">
            <a:spAutoFit/>
          </a:bodyPr>
          <a:lstStyle/>
          <a:p>
            <a:r>
              <a:rPr lang="en-US" sz="1400" dirty="0">
                <a:latin typeface="+mj-lt"/>
              </a:rPr>
              <a:t>[97]: </a:t>
            </a:r>
            <a:r>
              <a:rPr lang="en-US" sz="1400" dirty="0" err="1">
                <a:latin typeface="+mj-lt"/>
              </a:rPr>
              <a:t>Pulapaka</a:t>
            </a:r>
            <a:r>
              <a:rPr lang="en-US" sz="1400" dirty="0">
                <a:latin typeface="+mj-lt"/>
              </a:rPr>
              <a:t> H. and </a:t>
            </a:r>
            <a:r>
              <a:rPr lang="en-US" sz="1400" dirty="0" err="1">
                <a:latin typeface="+mj-lt"/>
              </a:rPr>
              <a:t>Kishan</a:t>
            </a:r>
            <a:r>
              <a:rPr lang="en-US" sz="1400" dirty="0">
                <a:latin typeface="+mj-lt"/>
              </a:rPr>
              <a:t> A., Windows 10 on ARM, Presentation, Microsoft Build 2018, Seattle,</a:t>
            </a:r>
          </a:p>
          <a:p>
            <a:r>
              <a:rPr lang="en-US" sz="1400" dirty="0">
                <a:latin typeface="+mj-lt"/>
              </a:rPr>
              <a:t>          May 7-9, 2018,</a:t>
            </a:r>
          </a:p>
          <a:p>
            <a:r>
              <a:rPr lang="en-US" sz="1400" dirty="0">
                <a:latin typeface="+mj-lt"/>
              </a:rPr>
              <a:t>          https://channel9.msdn.com/Events/Build/2018/BRK2438</a:t>
            </a:r>
          </a:p>
        </p:txBody>
      </p:sp>
      <p:sp>
        <p:nvSpPr>
          <p:cNvPr id="8" name="TextBox 7"/>
          <p:cNvSpPr txBox="1"/>
          <p:nvPr/>
        </p:nvSpPr>
        <p:spPr>
          <a:xfrm>
            <a:off x="116505" y="5165611"/>
            <a:ext cx="8967070" cy="738664"/>
          </a:xfrm>
          <a:prstGeom prst="rect">
            <a:avLst/>
          </a:prstGeom>
          <a:noFill/>
        </p:spPr>
        <p:txBody>
          <a:bodyPr wrap="none" rtlCol="0">
            <a:spAutoFit/>
          </a:bodyPr>
          <a:lstStyle/>
          <a:p>
            <a:r>
              <a:rPr lang="en-US" sz="1400" dirty="0">
                <a:latin typeface="+mj-lt"/>
              </a:rPr>
              <a:t>[98]: </a:t>
            </a:r>
            <a:r>
              <a:rPr lang="en-US" sz="1400" dirty="0" err="1"/>
              <a:t>Kishan</a:t>
            </a:r>
            <a:r>
              <a:rPr lang="en-US" sz="1400" dirty="0"/>
              <a:t> A. and </a:t>
            </a:r>
            <a:r>
              <a:rPr lang="en-US" sz="1400" dirty="0" err="1">
                <a:latin typeface="+mj-lt"/>
              </a:rPr>
              <a:t>Pulapaka</a:t>
            </a:r>
            <a:r>
              <a:rPr lang="en-US" sz="1400" dirty="0">
                <a:latin typeface="+mj-lt"/>
              </a:rPr>
              <a:t> H., Windows 10 on ARM, Presentation, Microsoft Build 2017, Seattle,</a:t>
            </a:r>
          </a:p>
          <a:p>
            <a:r>
              <a:rPr lang="en-US" sz="1400" dirty="0">
                <a:latin typeface="+mj-lt"/>
              </a:rPr>
              <a:t>          May 11, 2017,</a:t>
            </a:r>
          </a:p>
          <a:p>
            <a:r>
              <a:rPr lang="en-US" sz="1400" dirty="0">
                <a:latin typeface="+mj-lt"/>
              </a:rPr>
              <a:t>          https://channel9.msdn.com/Events/Build/2017/P4171</a:t>
            </a:r>
          </a:p>
        </p:txBody>
      </p:sp>
      <p:sp>
        <p:nvSpPr>
          <p:cNvPr id="9" name="TextBox 8"/>
          <p:cNvSpPr txBox="1"/>
          <p:nvPr/>
        </p:nvSpPr>
        <p:spPr>
          <a:xfrm>
            <a:off x="71500" y="6039290"/>
            <a:ext cx="9235285" cy="523220"/>
          </a:xfrm>
          <a:prstGeom prst="rect">
            <a:avLst/>
          </a:prstGeom>
          <a:noFill/>
        </p:spPr>
        <p:txBody>
          <a:bodyPr wrap="none" rtlCol="0">
            <a:spAutoFit/>
          </a:bodyPr>
          <a:lstStyle/>
          <a:p>
            <a:r>
              <a:rPr lang="en-US" sz="1400" dirty="0">
                <a:latin typeface="+mj-lt"/>
              </a:rPr>
              <a:t>[99]: Accelerating mobile and laptop performance: Arm, ARM Newsroom, 2018,</a:t>
            </a:r>
          </a:p>
          <a:p>
            <a:r>
              <a:rPr lang="en-US" sz="1400" dirty="0">
                <a:latin typeface="+mj-lt"/>
              </a:rPr>
              <a:t>          https://www.arm.com/company/news/2018/08/accelerating-mobile-and-laptop-performance</a:t>
            </a:r>
          </a:p>
        </p:txBody>
      </p:sp>
    </p:spTree>
    <p:extLst>
      <p:ext uri="{BB962C8B-B14F-4D97-AF65-F5344CB8AC3E}">
        <p14:creationId xmlns:p14="http://schemas.microsoft.com/office/powerpoint/2010/main" val="26229514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(13)</a:t>
            </a:r>
            <a:endParaRPr lang="en-US" dirty="0"/>
          </a:p>
        </p:txBody>
      </p:sp>
      <p:sp>
        <p:nvSpPr>
          <p:cNvPr id="4" name="TextBox 3"/>
          <p:cNvSpPr txBox="1"/>
          <p:nvPr/>
        </p:nvSpPr>
        <p:spPr>
          <a:xfrm>
            <a:off x="125513" y="650968"/>
            <a:ext cx="9127627" cy="738664"/>
          </a:xfrm>
          <a:prstGeom prst="rect">
            <a:avLst/>
          </a:prstGeom>
          <a:noFill/>
        </p:spPr>
        <p:txBody>
          <a:bodyPr wrap="none" rtlCol="0">
            <a:spAutoFit/>
          </a:bodyPr>
          <a:lstStyle/>
          <a:p>
            <a:r>
              <a:rPr lang="en-US" sz="1400" dirty="0">
                <a:latin typeface="+mj-lt"/>
              </a:rPr>
              <a:t>[100]: </a:t>
            </a:r>
            <a:r>
              <a:rPr lang="en-US" sz="1400" dirty="0" err="1">
                <a:latin typeface="+mj-lt"/>
              </a:rPr>
              <a:t>Frumusanu</a:t>
            </a:r>
            <a:r>
              <a:rPr lang="en-US" sz="1400" dirty="0">
                <a:latin typeface="+mj-lt"/>
              </a:rPr>
              <a:t> A., Arm Unveils Client CPU Performance Roadmap Through 2020, </a:t>
            </a:r>
            <a:r>
              <a:rPr lang="en-US" sz="1400" dirty="0" err="1">
                <a:latin typeface="+mj-lt"/>
              </a:rPr>
              <a:t>AnandTech</a:t>
            </a:r>
            <a:r>
              <a:rPr lang="en-US" sz="1400" dirty="0">
                <a:latin typeface="+mj-lt"/>
              </a:rPr>
              <a:t>,</a:t>
            </a:r>
          </a:p>
          <a:p>
            <a:r>
              <a:rPr lang="en-US" sz="1400" dirty="0">
                <a:latin typeface="+mj-lt"/>
              </a:rPr>
              <a:t>             Aug. 16, 2018,</a:t>
            </a:r>
          </a:p>
          <a:p>
            <a:r>
              <a:rPr lang="en-US" sz="1400" dirty="0">
                <a:latin typeface="+mj-lt"/>
              </a:rPr>
              <a:t>             https://www.anandtech.com/show/13226/arm-unveils-client-cpu-performance-roadmap</a:t>
            </a:r>
          </a:p>
        </p:txBody>
      </p:sp>
      <p:sp>
        <p:nvSpPr>
          <p:cNvPr id="5" name="TextBox 4"/>
          <p:cNvSpPr txBox="1"/>
          <p:nvPr/>
        </p:nvSpPr>
        <p:spPr>
          <a:xfrm>
            <a:off x="125512" y="1493785"/>
            <a:ext cx="9307027" cy="523220"/>
          </a:xfrm>
          <a:prstGeom prst="rect">
            <a:avLst/>
          </a:prstGeom>
          <a:noFill/>
        </p:spPr>
        <p:txBody>
          <a:bodyPr wrap="square" rtlCol="0">
            <a:spAutoFit/>
          </a:bodyPr>
          <a:lstStyle/>
          <a:p>
            <a:r>
              <a:rPr lang="en-US" sz="1400" dirty="0">
                <a:latin typeface="+mj-lt"/>
              </a:rPr>
              <a:t>[101]: Limitations of apps and experiences on ARM, Microsoft, Windows Dev. Center, ‎02‎/‎15‎/‎2018, </a:t>
            </a:r>
          </a:p>
          <a:p>
            <a:r>
              <a:rPr lang="en-US" sz="1400" dirty="0">
                <a:latin typeface="+mj-lt"/>
              </a:rPr>
              <a:t>             https://docs.microsoft.com/en-us/windows/uwp/porting/apps-on-arm-limitations</a:t>
            </a:r>
          </a:p>
        </p:txBody>
      </p:sp>
      <p:sp>
        <p:nvSpPr>
          <p:cNvPr id="6" name="TextBox 5"/>
          <p:cNvSpPr txBox="1"/>
          <p:nvPr/>
        </p:nvSpPr>
        <p:spPr>
          <a:xfrm>
            <a:off x="125513" y="2123855"/>
            <a:ext cx="7271414" cy="523220"/>
          </a:xfrm>
          <a:prstGeom prst="rect">
            <a:avLst/>
          </a:prstGeom>
          <a:noFill/>
        </p:spPr>
        <p:txBody>
          <a:bodyPr wrap="none" rtlCol="0">
            <a:spAutoFit/>
          </a:bodyPr>
          <a:lstStyle/>
          <a:p>
            <a:r>
              <a:rPr lang="en-US" sz="1400" dirty="0">
                <a:latin typeface="+mj-lt"/>
              </a:rPr>
              <a:t>[102]: Windows 10 on ARM, Windows Dev Center, ‎02‎/‎15‎/‎2018,</a:t>
            </a:r>
          </a:p>
          <a:p>
            <a:r>
              <a:rPr lang="en-US" sz="1400" dirty="0">
                <a:latin typeface="+mj-lt"/>
              </a:rPr>
              <a:t>             https://docs.microsoft.com/en-us/windows/uwp/porting/apps-on-arm</a:t>
            </a:r>
          </a:p>
        </p:txBody>
      </p:sp>
      <p:sp>
        <p:nvSpPr>
          <p:cNvPr id="8" name="TextBox 7"/>
          <p:cNvSpPr txBox="1"/>
          <p:nvPr/>
        </p:nvSpPr>
        <p:spPr>
          <a:xfrm>
            <a:off x="125513" y="2708920"/>
            <a:ext cx="8725081" cy="523220"/>
          </a:xfrm>
          <a:prstGeom prst="rect">
            <a:avLst/>
          </a:prstGeom>
          <a:noFill/>
        </p:spPr>
        <p:txBody>
          <a:bodyPr wrap="none" rtlCol="0">
            <a:spAutoFit/>
          </a:bodyPr>
          <a:lstStyle/>
          <a:p>
            <a:r>
              <a:rPr lang="en-US" sz="1400" dirty="0">
                <a:latin typeface="+mj-lt"/>
              </a:rPr>
              <a:t>[103]: </a:t>
            </a:r>
            <a:r>
              <a:rPr lang="en-US" sz="1400" dirty="0" err="1">
                <a:latin typeface="+mj-lt"/>
              </a:rPr>
              <a:t>Menear</a:t>
            </a:r>
            <a:r>
              <a:rPr lang="en-US" sz="1400" dirty="0">
                <a:latin typeface="+mj-lt"/>
              </a:rPr>
              <a:t> H., Top 10 enterprise software companies, </a:t>
            </a:r>
            <a:r>
              <a:rPr lang="en-US" sz="1400" dirty="0" err="1">
                <a:latin typeface="+mj-lt"/>
              </a:rPr>
              <a:t>GigabitMagazine</a:t>
            </a:r>
            <a:r>
              <a:rPr lang="en-US" sz="1400" dirty="0">
                <a:latin typeface="+mj-lt"/>
              </a:rPr>
              <a:t>, Apr 19, 2018,</a:t>
            </a:r>
          </a:p>
          <a:p>
            <a:r>
              <a:rPr lang="en-US" sz="1400" dirty="0">
                <a:latin typeface="+mj-lt"/>
              </a:rPr>
              <a:t>             https://www.gigabitmagazine.com/top10/top-10-enterprise-software-companies-0</a:t>
            </a:r>
          </a:p>
        </p:txBody>
      </p:sp>
      <p:sp>
        <p:nvSpPr>
          <p:cNvPr id="9" name="TextBox 8"/>
          <p:cNvSpPr txBox="1"/>
          <p:nvPr/>
        </p:nvSpPr>
        <p:spPr>
          <a:xfrm>
            <a:off x="125513" y="3429000"/>
            <a:ext cx="8316917" cy="523220"/>
          </a:xfrm>
          <a:prstGeom prst="rect">
            <a:avLst/>
          </a:prstGeom>
          <a:noFill/>
        </p:spPr>
        <p:txBody>
          <a:bodyPr wrap="square" rtlCol="0">
            <a:spAutoFit/>
          </a:bodyPr>
          <a:lstStyle/>
          <a:p>
            <a:r>
              <a:rPr lang="en-US" sz="1400" dirty="0">
                <a:latin typeface="+mj-lt"/>
              </a:rPr>
              <a:t>[104]: How To Start Windows 8 In Desktop Mode, </a:t>
            </a:r>
            <a:r>
              <a:rPr lang="en-US" sz="1400" dirty="0" err="1">
                <a:latin typeface="+mj-lt"/>
              </a:rPr>
              <a:t>WebPro</a:t>
            </a:r>
            <a:r>
              <a:rPr lang="en-US" sz="1400" dirty="0">
                <a:latin typeface="+mj-lt"/>
              </a:rPr>
              <a:t> Education, July 28, 2014,</a:t>
            </a:r>
          </a:p>
          <a:p>
            <a:r>
              <a:rPr lang="en-US" sz="1400" dirty="0">
                <a:latin typeface="+mj-lt"/>
              </a:rPr>
              <a:t>             https://www.youtube.com/watch?v=7QmNb6TnyuM</a:t>
            </a:r>
          </a:p>
        </p:txBody>
      </p:sp>
      <p:sp>
        <p:nvSpPr>
          <p:cNvPr id="3" name="TextBox 2"/>
          <p:cNvSpPr txBox="1"/>
          <p:nvPr/>
        </p:nvSpPr>
        <p:spPr>
          <a:xfrm>
            <a:off x="135138" y="4078842"/>
            <a:ext cx="8937255" cy="307777"/>
          </a:xfrm>
          <a:prstGeom prst="rect">
            <a:avLst/>
          </a:prstGeom>
          <a:noFill/>
        </p:spPr>
        <p:txBody>
          <a:bodyPr wrap="none" rtlCol="0">
            <a:spAutoFit/>
          </a:bodyPr>
          <a:lstStyle/>
          <a:p>
            <a:r>
              <a:rPr lang="en-US" sz="1400" dirty="0">
                <a:latin typeface="+mj-lt"/>
              </a:rPr>
              <a:t>[105]: Johnson B., </a:t>
            </a:r>
            <a:r>
              <a:rPr lang="en-US" sz="1400" dirty="0" err="1">
                <a:latin typeface="+mj-lt"/>
              </a:rPr>
              <a:t>Photostream</a:t>
            </a:r>
            <a:r>
              <a:rPr lang="en-US" sz="1400" dirty="0">
                <a:latin typeface="+mj-lt"/>
              </a:rPr>
              <a:t>, https://www.flickr.com/photos/154918400@N05/42748177621</a:t>
            </a:r>
          </a:p>
        </p:txBody>
      </p:sp>
      <p:sp>
        <p:nvSpPr>
          <p:cNvPr id="10" name="TextBox 9"/>
          <p:cNvSpPr txBox="1"/>
          <p:nvPr/>
        </p:nvSpPr>
        <p:spPr>
          <a:xfrm>
            <a:off x="129250" y="4518745"/>
            <a:ext cx="9031703" cy="954107"/>
          </a:xfrm>
          <a:prstGeom prst="rect">
            <a:avLst/>
          </a:prstGeom>
          <a:noFill/>
        </p:spPr>
        <p:txBody>
          <a:bodyPr wrap="none" rtlCol="0">
            <a:spAutoFit/>
          </a:bodyPr>
          <a:lstStyle/>
          <a:p>
            <a:r>
              <a:rPr lang="en-US" sz="1400" dirty="0">
                <a:latin typeface="+mj-lt"/>
              </a:rPr>
              <a:t>[106]: </a:t>
            </a:r>
            <a:r>
              <a:rPr lang="en-US" sz="1400" dirty="0" err="1">
                <a:latin typeface="+mj-lt"/>
              </a:rPr>
              <a:t>Frumusanu</a:t>
            </a:r>
            <a:r>
              <a:rPr lang="en-US" sz="1400" dirty="0">
                <a:latin typeface="+mj-lt"/>
              </a:rPr>
              <a:t> A., The iPhone XS &amp; XS Max Review: Unveiling the Silicon Secrets, </a:t>
            </a:r>
            <a:r>
              <a:rPr lang="en-US" sz="1400" dirty="0" err="1">
                <a:latin typeface="+mj-lt"/>
              </a:rPr>
              <a:t>AnandTech</a:t>
            </a:r>
            <a:r>
              <a:rPr lang="en-US" sz="1400" dirty="0">
                <a:latin typeface="+mj-lt"/>
              </a:rPr>
              <a:t>,</a:t>
            </a:r>
          </a:p>
          <a:p>
            <a:r>
              <a:rPr lang="en-US" sz="1400" dirty="0">
                <a:latin typeface="+mj-lt"/>
              </a:rPr>
              <a:t>             Oct. 5, 2018,</a:t>
            </a:r>
          </a:p>
          <a:p>
            <a:r>
              <a:rPr lang="en-US" sz="1400" dirty="0">
                <a:latin typeface="+mj-lt"/>
              </a:rPr>
              <a:t>             https://www.anandtech.com/show/13392/the-iphone-xs-xs-max-review-unveiling-the-</a:t>
            </a:r>
          </a:p>
          <a:p>
            <a:r>
              <a:rPr lang="en-US" sz="1400" dirty="0">
                <a:latin typeface="+mj-lt"/>
              </a:rPr>
              <a:t>             silicon-secrets</a:t>
            </a:r>
          </a:p>
        </p:txBody>
      </p:sp>
      <p:sp>
        <p:nvSpPr>
          <p:cNvPr id="11" name="TextBox 10"/>
          <p:cNvSpPr txBox="1"/>
          <p:nvPr/>
        </p:nvSpPr>
        <p:spPr>
          <a:xfrm>
            <a:off x="122970" y="5454225"/>
            <a:ext cx="8885830" cy="738664"/>
          </a:xfrm>
          <a:prstGeom prst="rect">
            <a:avLst/>
          </a:prstGeom>
          <a:noFill/>
        </p:spPr>
        <p:txBody>
          <a:bodyPr wrap="none" rtlCol="0">
            <a:spAutoFit/>
          </a:bodyPr>
          <a:lstStyle/>
          <a:p>
            <a:r>
              <a:rPr lang="en-US" sz="1400" dirty="0">
                <a:latin typeface="+mj-lt"/>
              </a:rPr>
              <a:t>[107]: </a:t>
            </a:r>
            <a:r>
              <a:rPr lang="en-US" sz="1400" dirty="0" err="1">
                <a:latin typeface="+mj-lt"/>
              </a:rPr>
              <a:t>Frumunanu</a:t>
            </a:r>
            <a:r>
              <a:rPr lang="en-US" sz="1400" dirty="0">
                <a:latin typeface="+mj-lt"/>
              </a:rPr>
              <a:t> A., The Apple iPhone 11, 11 Pro &amp; 11 Pro Max Review: Performance, Battery,</a:t>
            </a:r>
          </a:p>
          <a:p>
            <a:r>
              <a:rPr lang="en-US" sz="1400" dirty="0">
                <a:latin typeface="+mj-lt"/>
              </a:rPr>
              <a:t>             &amp; Camera Elevated, </a:t>
            </a:r>
            <a:r>
              <a:rPr lang="en-US" sz="1400" dirty="0" err="1">
                <a:latin typeface="+mj-lt"/>
              </a:rPr>
              <a:t>AnandTech</a:t>
            </a:r>
            <a:r>
              <a:rPr lang="en-US" sz="1400" dirty="0">
                <a:latin typeface="+mj-lt"/>
              </a:rPr>
              <a:t>, Oct. 16, 2019,</a:t>
            </a:r>
          </a:p>
          <a:p>
            <a:r>
              <a:rPr lang="en-US" sz="1400" dirty="0">
                <a:latin typeface="+mj-lt"/>
              </a:rPr>
              <a:t>             https://www.anandtech.com/show/14892/the-apple-iphone-11-pro-and-max-review/2</a:t>
            </a:r>
          </a:p>
        </p:txBody>
      </p:sp>
    </p:spTree>
    <p:extLst>
      <p:ext uri="{BB962C8B-B14F-4D97-AF65-F5344CB8AC3E}">
        <p14:creationId xmlns:p14="http://schemas.microsoft.com/office/powerpoint/2010/main" val="9958138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5B25-1483-4589-99E0-1EFC4FF7C6AB}"/>
              </a:ext>
            </a:extLst>
          </p:cNvPr>
          <p:cNvSpPr>
            <a:spLocks noGrp="1"/>
          </p:cNvSpPr>
          <p:nvPr>
            <p:ph type="title"/>
          </p:nvPr>
        </p:nvSpPr>
        <p:spPr/>
        <p:txBody>
          <a:bodyPr/>
          <a:lstStyle/>
          <a:p>
            <a:r>
              <a:rPr lang="en-US" dirty="0">
                <a:solidFill>
                  <a:srgbClr val="FFFFFF"/>
                </a:solidFill>
              </a:rPr>
              <a:t>6. References (1</a:t>
            </a:r>
            <a:r>
              <a:rPr lang="hu-HU" dirty="0">
                <a:solidFill>
                  <a:srgbClr val="FFFFFF"/>
                </a:solidFill>
              </a:rPr>
              <a:t>4</a:t>
            </a:r>
            <a:r>
              <a:rPr lang="en-US" dirty="0">
                <a:solidFill>
                  <a:srgbClr val="FFFFFF"/>
                </a:solidFill>
              </a:rPr>
              <a:t>)</a:t>
            </a:r>
            <a:endParaRPr lang="hu-HU" dirty="0"/>
          </a:p>
        </p:txBody>
      </p:sp>
      <p:sp>
        <p:nvSpPr>
          <p:cNvPr id="3" name="TextBox 2">
            <a:extLst>
              <a:ext uri="{FF2B5EF4-FFF2-40B4-BE49-F238E27FC236}">
                <a16:creationId xmlns:a16="http://schemas.microsoft.com/office/drawing/2014/main" id="{37EA5838-8393-4820-B5C4-6CE80810C4B3}"/>
              </a:ext>
            </a:extLst>
          </p:cNvPr>
          <p:cNvSpPr txBox="1"/>
          <p:nvPr/>
        </p:nvSpPr>
        <p:spPr>
          <a:xfrm>
            <a:off x="121429" y="646182"/>
            <a:ext cx="8944308" cy="954107"/>
          </a:xfrm>
          <a:prstGeom prst="rect">
            <a:avLst/>
          </a:prstGeom>
          <a:noFill/>
        </p:spPr>
        <p:txBody>
          <a:bodyPr wrap="none" rtlCol="0">
            <a:spAutoFit/>
          </a:bodyPr>
          <a:lstStyle/>
          <a:p>
            <a:r>
              <a:rPr lang="hu-HU" sz="1400" dirty="0">
                <a:latin typeface="+mj-lt"/>
              </a:rPr>
              <a:t>[108]: Holst A., </a:t>
            </a:r>
            <a:r>
              <a:rPr lang="en-US" sz="1400" dirty="0">
                <a:latin typeface="+mj-lt"/>
              </a:rPr>
              <a:t>Global market share held by leading smartphone vendors from 4th quarter 2009</a:t>
            </a:r>
            <a:endParaRPr lang="hu-HU" sz="1400" dirty="0">
              <a:latin typeface="+mj-lt"/>
            </a:endParaRPr>
          </a:p>
          <a:p>
            <a:r>
              <a:rPr lang="hu-HU" sz="1400" dirty="0">
                <a:latin typeface="+mj-lt"/>
              </a:rPr>
              <a:t>            </a:t>
            </a:r>
            <a:r>
              <a:rPr lang="en-US" sz="1400" dirty="0">
                <a:latin typeface="+mj-lt"/>
              </a:rPr>
              <a:t> to 3rd quarter 2019</a:t>
            </a:r>
            <a:r>
              <a:rPr lang="hu-HU" sz="1400" dirty="0">
                <a:latin typeface="+mj-lt"/>
              </a:rPr>
              <a:t>, Statista, </a:t>
            </a:r>
            <a:r>
              <a:rPr lang="hu-HU" sz="1400" dirty="0"/>
              <a:t>Nov 11, 2019,</a:t>
            </a:r>
            <a:endParaRPr lang="hu-HU" sz="1400" dirty="0">
              <a:latin typeface="+mj-lt"/>
            </a:endParaRPr>
          </a:p>
          <a:p>
            <a:r>
              <a:rPr lang="hu-HU" sz="1400" dirty="0">
                <a:latin typeface="+mj-lt"/>
              </a:rPr>
              <a:t>             https://www.statista.com/statistics/271496/global-market-share-held-by-smartphone-</a:t>
            </a:r>
          </a:p>
          <a:p>
            <a:r>
              <a:rPr lang="hu-HU" sz="1400" dirty="0">
                <a:latin typeface="+mj-lt"/>
              </a:rPr>
              <a:t>             vendors-since-4th-quarter-2009</a:t>
            </a:r>
          </a:p>
        </p:txBody>
      </p:sp>
      <p:sp>
        <p:nvSpPr>
          <p:cNvPr id="4" name="TextBox 3">
            <a:extLst>
              <a:ext uri="{FF2B5EF4-FFF2-40B4-BE49-F238E27FC236}">
                <a16:creationId xmlns:a16="http://schemas.microsoft.com/office/drawing/2014/main" id="{18B70B2C-165C-4111-B750-29E19F646587}"/>
              </a:ext>
            </a:extLst>
          </p:cNvPr>
          <p:cNvSpPr txBox="1"/>
          <p:nvPr/>
        </p:nvSpPr>
        <p:spPr>
          <a:xfrm>
            <a:off x="116364" y="1667054"/>
            <a:ext cx="9213613" cy="523220"/>
          </a:xfrm>
          <a:prstGeom prst="rect">
            <a:avLst/>
          </a:prstGeom>
          <a:noFill/>
        </p:spPr>
        <p:txBody>
          <a:bodyPr wrap="none" rtlCol="0">
            <a:spAutoFit/>
          </a:bodyPr>
          <a:lstStyle/>
          <a:p>
            <a:r>
              <a:rPr lang="hu-HU" sz="1400" dirty="0">
                <a:latin typeface="+mj-lt"/>
              </a:rPr>
              <a:t>[109]: </a:t>
            </a:r>
            <a:r>
              <a:rPr lang="en-US" sz="1400" dirty="0">
                <a:latin typeface="+mj-lt"/>
              </a:rPr>
              <a:t>24 Tablet Market Share Statistics and Analysis</a:t>
            </a:r>
            <a:r>
              <a:rPr lang="hu-HU" sz="1400" dirty="0">
                <a:latin typeface="+mj-lt"/>
              </a:rPr>
              <a:t>, ejectejecteject, Dec. 2019, </a:t>
            </a:r>
          </a:p>
          <a:p>
            <a:r>
              <a:rPr lang="hu-HU" sz="1400" dirty="0">
                <a:latin typeface="+mj-lt"/>
              </a:rPr>
              <a:t>             https://www.ejectejecteject.com/statistics/24-tablet-market-share-statistics-and-analysis/</a:t>
            </a:r>
          </a:p>
        </p:txBody>
      </p:sp>
      <p:sp>
        <p:nvSpPr>
          <p:cNvPr id="5" name="TextBox 4"/>
          <p:cNvSpPr txBox="1"/>
          <p:nvPr/>
        </p:nvSpPr>
        <p:spPr>
          <a:xfrm>
            <a:off x="116505" y="2213865"/>
            <a:ext cx="8693214" cy="738664"/>
          </a:xfrm>
          <a:prstGeom prst="rect">
            <a:avLst/>
          </a:prstGeom>
          <a:noFill/>
        </p:spPr>
        <p:txBody>
          <a:bodyPr wrap="none" rtlCol="0">
            <a:spAutoFit/>
          </a:bodyPr>
          <a:lstStyle/>
          <a:p>
            <a:r>
              <a:rPr lang="en-US" sz="1400" dirty="0">
                <a:latin typeface="+mj-lt"/>
              </a:rPr>
              <a:t>[110]: </a:t>
            </a:r>
            <a:r>
              <a:rPr lang="en-US" sz="1400" dirty="0" err="1" smtClean="0">
                <a:latin typeface="+mj-lt"/>
              </a:rPr>
              <a:t>Frumusanu</a:t>
            </a:r>
            <a:r>
              <a:rPr lang="en-US" sz="1400" dirty="0" smtClean="0">
                <a:latin typeface="+mj-lt"/>
              </a:rPr>
              <a:t> </a:t>
            </a:r>
            <a:r>
              <a:rPr lang="en-US" sz="1400" dirty="0">
                <a:latin typeface="+mj-lt"/>
              </a:rPr>
              <a:t>A., Apple Announces The Apple Silicon M1: Ditching x86 - What to Expect, </a:t>
            </a:r>
          </a:p>
          <a:p>
            <a:r>
              <a:rPr lang="en-US" sz="1400" dirty="0">
                <a:latin typeface="+mj-lt"/>
              </a:rPr>
              <a:t>          Based on A14, </a:t>
            </a:r>
            <a:r>
              <a:rPr lang="en-US" sz="1400" dirty="0" err="1">
                <a:latin typeface="+mj-lt"/>
              </a:rPr>
              <a:t>AnandTech</a:t>
            </a:r>
            <a:r>
              <a:rPr lang="en-US" sz="1400" dirty="0">
                <a:latin typeface="+mj-lt"/>
              </a:rPr>
              <a:t>, Nov. 10, 2020,</a:t>
            </a:r>
          </a:p>
          <a:p>
            <a:r>
              <a:rPr lang="en-US" sz="1400" dirty="0">
                <a:latin typeface="+mj-lt"/>
              </a:rPr>
              <a:t>          https://</a:t>
            </a:r>
            <a:r>
              <a:rPr lang="en-US" sz="1400" dirty="0" smtClean="0">
                <a:latin typeface="+mj-lt"/>
              </a:rPr>
              <a:t>www.anandtech.com/show/16226/apple-silicon-m1-a14-deep-dive</a:t>
            </a:r>
            <a:endParaRPr lang="en-US" sz="1400" dirty="0" smtClean="0">
              <a:latin typeface="+mj-lt"/>
            </a:endParaRPr>
          </a:p>
        </p:txBody>
      </p:sp>
      <p:sp>
        <p:nvSpPr>
          <p:cNvPr id="6" name="TextBox 5"/>
          <p:cNvSpPr txBox="1"/>
          <p:nvPr/>
        </p:nvSpPr>
        <p:spPr>
          <a:xfrm>
            <a:off x="108486" y="3023955"/>
            <a:ext cx="9099029" cy="954107"/>
          </a:xfrm>
          <a:prstGeom prst="rect">
            <a:avLst/>
          </a:prstGeom>
          <a:noFill/>
        </p:spPr>
        <p:txBody>
          <a:bodyPr wrap="none" rtlCol="0">
            <a:spAutoFit/>
          </a:bodyPr>
          <a:lstStyle/>
          <a:p>
            <a:r>
              <a:rPr lang="en-US" sz="1400" dirty="0">
                <a:latin typeface="+mj-lt"/>
              </a:rPr>
              <a:t>[111</a:t>
            </a:r>
            <a:r>
              <a:rPr lang="en-US" sz="1400" dirty="0" smtClean="0">
                <a:latin typeface="+mj-lt"/>
              </a:rPr>
              <a:t>]: </a:t>
            </a:r>
            <a:r>
              <a:rPr lang="en-US" sz="1400" dirty="0">
                <a:latin typeface="+mj-lt"/>
              </a:rPr>
              <a:t>Owen M., M1 benchmarks prove Apple Silicon outclasses nearly all current Intel Mac chips,</a:t>
            </a:r>
          </a:p>
          <a:p>
            <a:r>
              <a:rPr lang="en-US" sz="1400" dirty="0">
                <a:latin typeface="+mj-lt"/>
              </a:rPr>
              <a:t>           </a:t>
            </a:r>
            <a:r>
              <a:rPr lang="en-US" sz="1400" dirty="0" err="1">
                <a:latin typeface="+mj-lt"/>
              </a:rPr>
              <a:t>Appleinsider</a:t>
            </a:r>
            <a:r>
              <a:rPr lang="en-US" sz="1400" dirty="0">
                <a:latin typeface="+mj-lt"/>
              </a:rPr>
              <a:t>, Nov. 17, 2020,</a:t>
            </a:r>
          </a:p>
          <a:p>
            <a:r>
              <a:rPr lang="en-US" sz="1400" dirty="0">
                <a:latin typeface="+mj-lt"/>
              </a:rPr>
              <a:t>           https://appleinsider.com/articles/20/11/17/m1-benchmarks-proves-apple-silicon-</a:t>
            </a:r>
          </a:p>
          <a:p>
            <a:r>
              <a:rPr lang="en-US" sz="1400" dirty="0">
                <a:latin typeface="+mj-lt"/>
              </a:rPr>
              <a:t>           outclasses-nearly-all-current-intel-mac-chips </a:t>
            </a:r>
            <a:endParaRPr lang="en-US" sz="1400" dirty="0" smtClean="0">
              <a:latin typeface="+mj-lt"/>
            </a:endParaRPr>
          </a:p>
        </p:txBody>
      </p:sp>
    </p:spTree>
    <p:extLst>
      <p:ext uri="{BB962C8B-B14F-4D97-AF65-F5344CB8AC3E}">
        <p14:creationId xmlns:p14="http://schemas.microsoft.com/office/powerpoint/2010/main" val="938191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(11)</a:t>
            </a:r>
            <a:endParaRPr lang="en-US" dirty="0"/>
          </a:p>
        </p:txBody>
      </p:sp>
      <p:sp>
        <p:nvSpPr>
          <p:cNvPr id="11" name="TextBox 10"/>
          <p:cNvSpPr txBox="1"/>
          <p:nvPr/>
        </p:nvSpPr>
        <p:spPr>
          <a:xfrm>
            <a:off x="124242" y="516661"/>
            <a:ext cx="9005286" cy="369332"/>
          </a:xfrm>
          <a:prstGeom prst="rect">
            <a:avLst/>
          </a:prstGeom>
          <a:noFill/>
        </p:spPr>
        <p:txBody>
          <a:bodyPr wrap="none" rtlCol="0">
            <a:spAutoFit/>
          </a:bodyPr>
          <a:lstStyle/>
          <a:p>
            <a:r>
              <a:rPr lang="en-US" dirty="0">
                <a:solidFill>
                  <a:schemeClr val="accent6"/>
                </a:solidFill>
              </a:rPr>
              <a:t>Worldwide market share of smartphone OSs to end users in 20</a:t>
            </a:r>
            <a:r>
              <a:rPr lang="hu-HU" dirty="0">
                <a:solidFill>
                  <a:schemeClr val="accent6"/>
                </a:solidFill>
              </a:rPr>
              <a:t>09</a:t>
            </a:r>
            <a:r>
              <a:rPr lang="en-US" dirty="0">
                <a:solidFill>
                  <a:schemeClr val="accent6"/>
                </a:solidFill>
              </a:rPr>
              <a:t>-201</a:t>
            </a:r>
            <a:r>
              <a:rPr lang="hu-HU" dirty="0">
                <a:solidFill>
                  <a:schemeClr val="accent6"/>
                </a:solidFill>
              </a:rPr>
              <a:t>5</a:t>
            </a:r>
            <a:r>
              <a:rPr lang="en-US" dirty="0">
                <a:solidFill>
                  <a:schemeClr val="accent6"/>
                </a:solidFill>
              </a:rPr>
              <a:t> </a:t>
            </a:r>
            <a:r>
              <a:rPr lang="en-US" dirty="0"/>
              <a:t>[42]</a:t>
            </a:r>
          </a:p>
        </p:txBody>
      </p:sp>
      <p:sp>
        <p:nvSpPr>
          <p:cNvPr id="12" name="TextBox 11"/>
          <p:cNvSpPr txBox="1"/>
          <p:nvPr/>
        </p:nvSpPr>
        <p:spPr>
          <a:xfrm>
            <a:off x="8795288" y="6384993"/>
            <a:ext cx="348172" cy="400110"/>
          </a:xfrm>
          <a:prstGeom prst="rect">
            <a:avLst/>
          </a:prstGeom>
          <a:noFill/>
        </p:spPr>
        <p:txBody>
          <a:bodyPr wrap="none" rtlCol="0">
            <a:spAutoFit/>
          </a:bodyPr>
          <a:lstStyle/>
          <a:p>
            <a:r>
              <a:rPr lang="en-US" sz="2000" dirty="0">
                <a:solidFill>
                  <a:srgbClr val="FF0000"/>
                </a:solidFill>
                <a:latin typeface="+mj-lt"/>
              </a:rPr>
              <a:t>*</a:t>
            </a:r>
          </a:p>
        </p:txBody>
      </p:sp>
      <p:pic>
        <p:nvPicPr>
          <p:cNvPr id="13" name="Picture 12"/>
          <p:cNvPicPr>
            <a:picLocks noChangeAspect="1"/>
          </p:cNvPicPr>
          <p:nvPr/>
        </p:nvPicPr>
        <p:blipFill rotWithShape="1">
          <a:blip r:embed="rId2"/>
          <a:srcRect l="3336" t="17025" r="2394" b="2152"/>
          <a:stretch/>
        </p:blipFill>
        <p:spPr>
          <a:xfrm>
            <a:off x="26495" y="953725"/>
            <a:ext cx="9001000" cy="5625625"/>
          </a:xfrm>
          <a:prstGeom prst="rect">
            <a:avLst/>
          </a:prstGeom>
        </p:spPr>
      </p:pic>
      <p:sp>
        <p:nvSpPr>
          <p:cNvPr id="6" name="TextBox 5"/>
          <p:cNvSpPr txBox="1"/>
          <p:nvPr/>
        </p:nvSpPr>
        <p:spPr>
          <a:xfrm>
            <a:off x="8815117" y="6494275"/>
            <a:ext cx="329406" cy="400110"/>
          </a:xfrm>
          <a:prstGeom prst="rect">
            <a:avLst/>
          </a:prstGeom>
          <a:noFill/>
        </p:spPr>
        <p:txBody>
          <a:bodyPr wrap="square" rtlCol="0">
            <a:spAutoFit/>
          </a:bodyPr>
          <a:lstStyle/>
          <a:p>
            <a:r>
              <a:rPr lang="en-US" sz="2000" dirty="0">
                <a:solidFill>
                  <a:srgbClr val="FF0000"/>
                </a:solidFill>
                <a:latin typeface="+mj-lt"/>
              </a:rPr>
              <a:t>*</a:t>
            </a:r>
          </a:p>
        </p:txBody>
      </p:sp>
      <p:sp>
        <p:nvSpPr>
          <p:cNvPr id="3" name="TextBox 2"/>
          <p:cNvSpPr txBox="1"/>
          <p:nvPr/>
        </p:nvSpPr>
        <p:spPr>
          <a:xfrm>
            <a:off x="3640303" y="6444335"/>
            <a:ext cx="1516762" cy="261610"/>
          </a:xfrm>
          <a:prstGeom prst="rect">
            <a:avLst/>
          </a:prstGeom>
          <a:noFill/>
        </p:spPr>
        <p:txBody>
          <a:bodyPr wrap="none" rtlCol="0">
            <a:spAutoFit/>
          </a:bodyPr>
          <a:lstStyle/>
          <a:p>
            <a:r>
              <a:rPr lang="en-US" sz="1100" b="1" dirty="0" smtClean="0">
                <a:solidFill>
                  <a:srgbClr val="820000"/>
                </a:solidFill>
              </a:rPr>
              <a:t>(Black Berry OS)</a:t>
            </a:r>
            <a:endParaRPr lang="en-US" sz="1100" b="1" dirty="0">
              <a:solidFill>
                <a:srgbClr val="820000"/>
              </a:solidFill>
            </a:endParaRPr>
          </a:p>
        </p:txBody>
      </p:sp>
    </p:spTree>
    <p:extLst>
      <p:ext uri="{BB962C8B-B14F-4D97-AF65-F5344CB8AC3E}">
        <p14:creationId xmlns:p14="http://schemas.microsoft.com/office/powerpoint/2010/main" val="2321591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a:solidFill>
                  <a:srgbClr val="0070C0"/>
                </a:solidFill>
              </a:rPr>
              <a:t>Remember</a:t>
            </a:r>
          </a:p>
        </p:txBody>
      </p:sp>
      <p:sp>
        <p:nvSpPr>
          <p:cNvPr id="4" name="TextBox 3"/>
          <p:cNvSpPr txBox="1"/>
          <p:nvPr/>
        </p:nvSpPr>
        <p:spPr>
          <a:xfrm>
            <a:off x="117064" y="883528"/>
            <a:ext cx="8760540" cy="584775"/>
          </a:xfrm>
          <a:prstGeom prst="rect">
            <a:avLst/>
          </a:prstGeom>
          <a:noFill/>
        </p:spPr>
        <p:txBody>
          <a:bodyPr wrap="none" rtlCol="0">
            <a:spAutoFit/>
          </a:bodyPr>
          <a:lstStyle/>
          <a:p>
            <a:r>
              <a:rPr lang="en-US" sz="1600" dirty="0">
                <a:solidFill>
                  <a:srgbClr val="0070C0"/>
                </a:solidFill>
              </a:rPr>
              <a:t>After the introduction of iPhone (2007) Steve Ballmer</a:t>
            </a:r>
            <a:r>
              <a:rPr lang="en-US" sz="1600" dirty="0">
                <a:solidFill>
                  <a:srgbClr val="3333FF"/>
                </a:solidFill>
              </a:rPr>
              <a:t> </a:t>
            </a:r>
            <a:r>
              <a:rPr lang="en-US" sz="1600" dirty="0"/>
              <a:t>(CEO of Microsoft) said in an</a:t>
            </a:r>
          </a:p>
          <a:p>
            <a:r>
              <a:rPr lang="en-US" sz="1600" dirty="0"/>
              <a:t>  interview [20]:</a:t>
            </a:r>
          </a:p>
        </p:txBody>
      </p:sp>
      <p:sp>
        <p:nvSpPr>
          <p:cNvPr id="5" name="TextBox 4"/>
          <p:cNvSpPr txBox="1"/>
          <p:nvPr/>
        </p:nvSpPr>
        <p:spPr>
          <a:xfrm>
            <a:off x="127900" y="1475657"/>
            <a:ext cx="8835677" cy="1374735"/>
          </a:xfrm>
          <a:prstGeom prst="rect">
            <a:avLst/>
          </a:prstGeom>
          <a:noFill/>
        </p:spPr>
        <p:txBody>
          <a:bodyPr wrap="square" rtlCol="0">
            <a:spAutoFit/>
          </a:bodyPr>
          <a:lstStyle/>
          <a:p>
            <a:r>
              <a:rPr lang="en-US" sz="1600" dirty="0"/>
              <a:t>“</a:t>
            </a:r>
            <a:r>
              <a:rPr lang="en-US" sz="1600" dirty="0">
                <a:solidFill>
                  <a:srgbClr val="FF0000"/>
                </a:solidFill>
              </a:rPr>
              <a:t>There's no chance that the iPhone is going to get any significant market share.</a:t>
            </a:r>
          </a:p>
          <a:p>
            <a:pPr>
              <a:spcAft>
                <a:spcPts val="400"/>
              </a:spcAft>
            </a:pPr>
            <a:r>
              <a:rPr lang="en-US" sz="1600" dirty="0">
                <a:solidFill>
                  <a:srgbClr val="FF0000"/>
                </a:solidFill>
              </a:rPr>
              <a:t>   No chance…</a:t>
            </a:r>
          </a:p>
          <a:p>
            <a:r>
              <a:rPr lang="en-US" sz="1600" dirty="0"/>
              <a:t>But if you actually take a look at the 1.3 billion phones that get sold, I'd prefer</a:t>
            </a:r>
          </a:p>
          <a:p>
            <a:r>
              <a:rPr lang="en-US" sz="1600" dirty="0"/>
              <a:t>  </a:t>
            </a:r>
            <a:r>
              <a:rPr lang="en-US" sz="1600" dirty="0">
                <a:solidFill>
                  <a:srgbClr val="0070C0"/>
                </a:solidFill>
              </a:rPr>
              <a:t>to have our software in 60% or 70% or 80% </a:t>
            </a:r>
            <a:r>
              <a:rPr lang="en-US" sz="1600" dirty="0"/>
              <a:t>of them, than I would to have </a:t>
            </a:r>
            <a:r>
              <a:rPr lang="en-US" sz="1600" dirty="0">
                <a:solidFill>
                  <a:srgbClr val="0070C0"/>
                </a:solidFill>
              </a:rPr>
              <a:t>2%</a:t>
            </a:r>
          </a:p>
          <a:p>
            <a:r>
              <a:rPr lang="en-US" sz="1600" dirty="0">
                <a:solidFill>
                  <a:srgbClr val="0070C0"/>
                </a:solidFill>
              </a:rPr>
              <a:t>  or 3%, which is what Apple might get”.</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(12)</a:t>
            </a:r>
            <a:endParaRPr lang="en-US" dirty="0"/>
          </a:p>
        </p:txBody>
      </p:sp>
    </p:spTree>
    <p:extLst>
      <p:ext uri="{BB962C8B-B14F-4D97-AF65-F5344CB8AC3E}">
        <p14:creationId xmlns:p14="http://schemas.microsoft.com/office/powerpoint/2010/main" val="203296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a:t>
            </a:r>
            <a:r>
              <a:rPr lang="en-US" altLang="en-US" dirty="0" smtClean="0">
                <a:solidFill>
                  <a:srgbClr val="FFFFFF"/>
                </a:solidFill>
                <a:latin typeface="Verdana" pitchFamily="34" charset="0"/>
                <a:cs typeface="Arial" charset="0"/>
              </a:rPr>
              <a:t>13)</a:t>
            </a:r>
            <a:endParaRPr lang="en-US" dirty="0"/>
          </a:p>
        </p:txBody>
      </p:sp>
      <p:sp>
        <p:nvSpPr>
          <p:cNvPr id="11" name="TextBox 10"/>
          <p:cNvSpPr txBox="1"/>
          <p:nvPr/>
        </p:nvSpPr>
        <p:spPr>
          <a:xfrm>
            <a:off x="124242" y="516661"/>
            <a:ext cx="9005286" cy="369332"/>
          </a:xfrm>
          <a:prstGeom prst="rect">
            <a:avLst/>
          </a:prstGeom>
          <a:noFill/>
        </p:spPr>
        <p:txBody>
          <a:bodyPr wrap="none" rtlCol="0">
            <a:spAutoFit/>
          </a:bodyPr>
          <a:lstStyle/>
          <a:p>
            <a:r>
              <a:rPr lang="en-US" dirty="0">
                <a:solidFill>
                  <a:schemeClr val="accent6"/>
                </a:solidFill>
              </a:rPr>
              <a:t>Worldwide market share of smartphone OSs to end users in 20</a:t>
            </a:r>
            <a:r>
              <a:rPr lang="hu-HU" dirty="0">
                <a:solidFill>
                  <a:schemeClr val="accent6"/>
                </a:solidFill>
              </a:rPr>
              <a:t>09</a:t>
            </a:r>
            <a:r>
              <a:rPr lang="en-US" dirty="0">
                <a:solidFill>
                  <a:schemeClr val="accent6"/>
                </a:solidFill>
              </a:rPr>
              <a:t>-201</a:t>
            </a:r>
            <a:r>
              <a:rPr lang="hu-HU" dirty="0">
                <a:solidFill>
                  <a:schemeClr val="accent6"/>
                </a:solidFill>
              </a:rPr>
              <a:t>5</a:t>
            </a:r>
            <a:r>
              <a:rPr lang="en-US" dirty="0">
                <a:solidFill>
                  <a:schemeClr val="accent6"/>
                </a:solidFill>
              </a:rPr>
              <a:t> </a:t>
            </a:r>
            <a:r>
              <a:rPr lang="en-US" dirty="0"/>
              <a:t>[42]</a:t>
            </a:r>
          </a:p>
        </p:txBody>
      </p:sp>
      <p:sp>
        <p:nvSpPr>
          <p:cNvPr id="12" name="TextBox 11"/>
          <p:cNvSpPr txBox="1"/>
          <p:nvPr/>
        </p:nvSpPr>
        <p:spPr>
          <a:xfrm>
            <a:off x="8795288" y="6384993"/>
            <a:ext cx="348172" cy="400110"/>
          </a:xfrm>
          <a:prstGeom prst="rect">
            <a:avLst/>
          </a:prstGeom>
          <a:noFill/>
        </p:spPr>
        <p:txBody>
          <a:bodyPr wrap="none" rtlCol="0">
            <a:spAutoFit/>
          </a:bodyPr>
          <a:lstStyle/>
          <a:p>
            <a:r>
              <a:rPr lang="en-US" sz="2000" dirty="0">
                <a:solidFill>
                  <a:srgbClr val="FF0000"/>
                </a:solidFill>
                <a:latin typeface="+mj-lt"/>
              </a:rPr>
              <a:t>*</a:t>
            </a:r>
          </a:p>
        </p:txBody>
      </p:sp>
      <p:pic>
        <p:nvPicPr>
          <p:cNvPr id="13" name="Picture 12"/>
          <p:cNvPicPr>
            <a:picLocks noChangeAspect="1"/>
          </p:cNvPicPr>
          <p:nvPr/>
        </p:nvPicPr>
        <p:blipFill rotWithShape="1">
          <a:blip r:embed="rId2"/>
          <a:srcRect l="3336" t="17025" r="2394" b="2152"/>
          <a:stretch/>
        </p:blipFill>
        <p:spPr>
          <a:xfrm>
            <a:off x="26495" y="953725"/>
            <a:ext cx="9001000" cy="5625625"/>
          </a:xfrm>
          <a:prstGeom prst="rect">
            <a:avLst/>
          </a:prstGeom>
        </p:spPr>
      </p:pic>
    </p:spTree>
    <p:extLst>
      <p:ext uri="{BB962C8B-B14F-4D97-AF65-F5344CB8AC3E}">
        <p14:creationId xmlns:p14="http://schemas.microsoft.com/office/powerpoint/2010/main" val="2859810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in </a:t>
            </a:r>
            <a:r>
              <a:rPr lang="en-US" dirty="0" err="1">
                <a:solidFill>
                  <a:srgbClr val="2D2D8A"/>
                </a:solidFill>
              </a:rPr>
              <a:t>1H</a:t>
            </a:r>
            <a:r>
              <a:rPr lang="en-US" dirty="0">
                <a:solidFill>
                  <a:srgbClr val="2D2D8A"/>
                </a:solidFill>
              </a:rPr>
              <a:t> 2017 used in </a:t>
            </a:r>
          </a:p>
          <a:p>
            <a:r>
              <a:rPr lang="en-US" dirty="0">
                <a:solidFill>
                  <a:srgbClr val="2D2D8A"/>
                </a:solidFill>
              </a:rPr>
              <a:t>  smartphones (based on revenue) </a:t>
            </a:r>
            <a:r>
              <a:rPr lang="en-US" dirty="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3761410">
                  <a:extLst>
                    <a:ext uri="{9D8B030D-6E8A-4147-A177-3AD203B41FA5}">
                      <a16:colId xmlns:a16="http://schemas.microsoft.com/office/drawing/2014/main" val="20002"/>
                    </a:ext>
                  </a:extLst>
                </a:gridCol>
                <a:gridCol w="1639190">
                  <a:extLst>
                    <a:ext uri="{9D8B030D-6E8A-4147-A177-3AD203B41FA5}">
                      <a16:colId xmlns:a16="http://schemas.microsoft.com/office/drawing/2014/main" val="20003"/>
                    </a:ext>
                  </a:extLst>
                </a:gridCol>
              </a:tblGrid>
              <a:tr h="370840">
                <a:tc>
                  <a:txBody>
                    <a:bodyPr/>
                    <a:lstStyle/>
                    <a:p>
                      <a:pPr algn="ctr"/>
                      <a:r>
                        <a:rPr kumimoji="0" lang="en-US" sz="1300" b="1" i="0" u="none" strike="noStrike" kern="1200" cap="none" spc="0" normalizeH="0" baseline="0" noProof="0" dirty="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a:t>Market </a:t>
                      </a:r>
                      <a:r>
                        <a:rPr lang="hu-HU" sz="1300" b="1" dirty="0" err="1"/>
                        <a:t>share</a:t>
                      </a:r>
                      <a:endParaRPr lang="hu-HU" sz="1300" b="1" dirty="0"/>
                    </a:p>
                  </a:txBody>
                  <a:tcPr anchor="ctr">
                    <a:solidFill>
                      <a:srgbClr val="CCECFF"/>
                    </a:solidFill>
                  </a:tcPr>
                </a:tc>
                <a:tc>
                  <a:txBody>
                    <a:bodyPr/>
                    <a:lstStyle/>
                    <a:p>
                      <a:pPr algn="ctr"/>
                      <a:r>
                        <a:rPr lang="hu-HU" sz="1300" b="1" dirty="0"/>
                        <a:t>Processor lines</a:t>
                      </a:r>
                    </a:p>
                    <a:p>
                      <a:pPr algn="ctr"/>
                      <a:r>
                        <a:rPr lang="hu-HU" sz="1300" b="1" dirty="0"/>
                        <a:t>(examples)</a:t>
                      </a:r>
                    </a:p>
                  </a:txBody>
                  <a:tcPr anchor="ctr">
                    <a:solidFill>
                      <a:srgbClr val="CCECFF"/>
                    </a:solidFill>
                  </a:tcPr>
                </a:tc>
                <a:tc>
                  <a:txBody>
                    <a:bodyPr/>
                    <a:lstStyle/>
                    <a:p>
                      <a:pPr algn="ctr"/>
                      <a:r>
                        <a:rPr lang="hu-HU" sz="1300" b="1" dirty="0"/>
                        <a:t>ISA</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en-US" sz="1300" dirty="0">
                          <a:solidFill>
                            <a:srgbClr val="000000"/>
                          </a:solidFill>
                        </a:rPr>
                        <a:t>Qualcomm</a:t>
                      </a:r>
                    </a:p>
                    <a:p>
                      <a:pPr algn="ctr"/>
                      <a:r>
                        <a:rPr lang="en-US" sz="1300" dirty="0">
                          <a:solidFill>
                            <a:srgbClr val="000000"/>
                          </a:solidFill>
                        </a:rPr>
                        <a:t> (USA) </a:t>
                      </a:r>
                      <a:endParaRPr lang="hu-HU" sz="1300" dirty="0"/>
                    </a:p>
                  </a:txBody>
                  <a:tcPr anchor="ctr">
                    <a:solidFill>
                      <a:srgbClr val="FFEAD5"/>
                    </a:solidFill>
                  </a:tcPr>
                </a:tc>
                <a:tc>
                  <a:txBody>
                    <a:bodyPr/>
                    <a:lstStyle/>
                    <a:p>
                      <a:pPr algn="ctr"/>
                      <a:r>
                        <a:rPr lang="hu-HU" sz="1300" dirty="0"/>
                        <a:t>42 %</a:t>
                      </a:r>
                    </a:p>
                  </a:txBody>
                  <a:tcPr anchor="ctr">
                    <a:solidFill>
                      <a:srgbClr val="FFEAD5"/>
                    </a:solidFill>
                  </a:tcPr>
                </a:tc>
                <a:tc>
                  <a:txBody>
                    <a:bodyPr/>
                    <a:lstStyle/>
                    <a:p>
                      <a:pPr algn="ctr"/>
                      <a:r>
                        <a:rPr lang="en-US" sz="1300" dirty="0">
                          <a:solidFill>
                            <a:srgbClr val="000000"/>
                          </a:solidFill>
                        </a:rPr>
                        <a:t>Snapdragon line 200-805</a:t>
                      </a:r>
                    </a:p>
                    <a:p>
                      <a:pPr algn="ctr"/>
                      <a:r>
                        <a:rPr lang="en-US" sz="1300" dirty="0">
                          <a:solidFill>
                            <a:srgbClr val="000000"/>
                          </a:solidFill>
                        </a:rPr>
                        <a:t> </a:t>
                      </a:r>
                      <a:r>
                        <a:rPr lang="en-US" sz="1300" dirty="0" err="1">
                          <a:solidFill>
                            <a:srgbClr val="000000"/>
                          </a:solidFill>
                        </a:rPr>
                        <a:t>Snapdragoon</a:t>
                      </a:r>
                      <a:r>
                        <a:rPr lang="en-US" sz="1300" dirty="0">
                          <a:solidFill>
                            <a:srgbClr val="000000"/>
                          </a:solidFill>
                        </a:rPr>
                        <a:t> 808-845 </a:t>
                      </a:r>
                      <a:endParaRPr lang="hu-HU" sz="1300" dirty="0"/>
                    </a:p>
                  </a:txBody>
                  <a:tcPr anchor="ctr">
                    <a:solidFill>
                      <a:srgbClr val="FFEAD5"/>
                    </a:solidFill>
                  </a:tcPr>
                </a:tc>
                <a:tc>
                  <a:txBody>
                    <a:bodyPr/>
                    <a:lstStyle/>
                    <a:p>
                      <a:pPr algn="ctr"/>
                      <a:r>
                        <a:rPr lang="hu-HU" sz="1300" dirty="0"/>
                        <a:t>ARMv7</a:t>
                      </a:r>
                    </a:p>
                    <a:p>
                      <a:pPr algn="ctr"/>
                      <a:r>
                        <a:rPr lang="hu-HU" sz="1300" dirty="0"/>
                        <a:t>ARMv</a:t>
                      </a:r>
                      <a:r>
                        <a:rPr lang="en-US" sz="1300" dirty="0"/>
                        <a:t>8</a:t>
                      </a:r>
                      <a:endParaRPr lang="hu-HU" sz="1300" dirty="0"/>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en-US" sz="1300" dirty="0">
                          <a:solidFill>
                            <a:srgbClr val="000000"/>
                          </a:solidFill>
                        </a:rPr>
                        <a:t>Apple</a:t>
                      </a:r>
                    </a:p>
                    <a:p>
                      <a:pPr algn="ctr"/>
                      <a:r>
                        <a:rPr lang="en-US" sz="1300" dirty="0">
                          <a:solidFill>
                            <a:srgbClr val="000000"/>
                          </a:solidFill>
                        </a:rPr>
                        <a:t> (USA) </a:t>
                      </a:r>
                      <a:endParaRPr lang="hu-HU" sz="1300" dirty="0"/>
                    </a:p>
                  </a:txBody>
                  <a:tcPr anchor="ctr">
                    <a:solidFill>
                      <a:srgbClr val="FFEAD5"/>
                    </a:solidFill>
                  </a:tcPr>
                </a:tc>
                <a:tc>
                  <a:txBody>
                    <a:bodyPr/>
                    <a:lstStyle/>
                    <a:p>
                      <a:pPr algn="ctr"/>
                      <a:r>
                        <a:rPr lang="en-US" sz="1300" dirty="0"/>
                        <a:t>18</a:t>
                      </a:r>
                      <a:r>
                        <a:rPr lang="hu-HU" sz="1300" dirty="0"/>
                        <a:t> %</a:t>
                      </a:r>
                    </a:p>
                  </a:txBody>
                  <a:tcPr anchor="ctr">
                    <a:solidFill>
                      <a:srgbClr val="FFEAD5"/>
                    </a:solidFill>
                  </a:tcPr>
                </a:tc>
                <a:tc>
                  <a:txBody>
                    <a:bodyPr/>
                    <a:lstStyle/>
                    <a:p>
                      <a:pPr algn="ctr"/>
                      <a:r>
                        <a:rPr lang="hu-HU" sz="1300" dirty="0">
                          <a:solidFill>
                            <a:srgbClr val="000000"/>
                          </a:solidFill>
                        </a:rPr>
                        <a:t>Apple</a:t>
                      </a:r>
                      <a:r>
                        <a:rPr lang="hu-HU" sz="1300" baseline="0" dirty="0">
                          <a:solidFill>
                            <a:srgbClr val="000000"/>
                          </a:solidFill>
                        </a:rPr>
                        <a:t> A</a:t>
                      </a:r>
                      <a:r>
                        <a:rPr lang="en-US" sz="1300" baseline="0" dirty="0">
                          <a:solidFill>
                            <a:srgbClr val="000000"/>
                          </a:solidFill>
                        </a:rPr>
                        <a:t>4</a:t>
                      </a:r>
                      <a:r>
                        <a:rPr lang="hu-HU" sz="1300" baseline="0" dirty="0">
                          <a:solidFill>
                            <a:srgbClr val="000000"/>
                          </a:solidFill>
                        </a:rPr>
                        <a:t>-A</a:t>
                      </a:r>
                      <a:r>
                        <a:rPr lang="en-US" sz="1300" baseline="0" dirty="0" err="1">
                          <a:solidFill>
                            <a:srgbClr val="000000"/>
                          </a:solidFill>
                        </a:rPr>
                        <a:t>6X</a:t>
                      </a:r>
                      <a:endParaRPr lang="hu-HU" sz="1300" baseline="0" dirty="0">
                        <a:solidFill>
                          <a:srgbClr val="000000"/>
                        </a:solidFill>
                      </a:endParaRPr>
                    </a:p>
                    <a:p>
                      <a:pPr algn="ctr"/>
                      <a:r>
                        <a:rPr lang="hu-HU" sz="1300" baseline="0" dirty="0">
                          <a:solidFill>
                            <a:srgbClr val="000000"/>
                          </a:solidFill>
                        </a:rPr>
                        <a:t>Apple A</a:t>
                      </a:r>
                      <a:r>
                        <a:rPr lang="en-US" sz="1300" baseline="0" dirty="0">
                          <a:solidFill>
                            <a:srgbClr val="000000"/>
                          </a:solidFill>
                        </a:rPr>
                        <a:t>7-A</a:t>
                      </a:r>
                      <a:r>
                        <a:rPr lang="hu-HU" sz="1300" baseline="0" dirty="0">
                          <a:solidFill>
                            <a:srgbClr val="000000"/>
                          </a:solidFill>
                        </a:rPr>
                        <a:t>1</a:t>
                      </a:r>
                      <a:r>
                        <a:rPr lang="en-US" sz="1300" baseline="0" dirty="0">
                          <a:solidFill>
                            <a:srgbClr val="000000"/>
                          </a:solidFill>
                        </a:rPr>
                        <a:t>1</a:t>
                      </a:r>
                      <a:endParaRPr lang="hu-HU" sz="1300" dirty="0"/>
                    </a:p>
                  </a:txBody>
                  <a:tcPr anchor="ctr">
                    <a:solidFill>
                      <a:srgbClr val="FFEAD5"/>
                    </a:solidFill>
                  </a:tcPr>
                </a:tc>
                <a:tc>
                  <a:txBody>
                    <a:bodyPr/>
                    <a:lstStyle/>
                    <a:p>
                      <a:pPr algn="ctr"/>
                      <a:r>
                        <a:rPr lang="en-US" sz="1300" dirty="0" err="1"/>
                        <a:t>ARMv7</a:t>
                      </a:r>
                      <a:endParaRPr lang="en-US" sz="1300" dirty="0"/>
                    </a:p>
                    <a:p>
                      <a:pPr algn="ctr"/>
                      <a:r>
                        <a:rPr lang="hu-HU" sz="1300" dirty="0"/>
                        <a:t>ARMv8</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err="1">
                          <a:solidFill>
                            <a:srgbClr val="000000"/>
                          </a:solidFill>
                        </a:rPr>
                        <a:t>MediaTek</a:t>
                      </a:r>
                      <a:endParaRPr lang="en-US" sz="1300" dirty="0">
                        <a:solidFill>
                          <a:srgbClr val="000000"/>
                        </a:solidFill>
                      </a:endParaRPr>
                    </a:p>
                    <a:p>
                      <a:pPr algn="ctr"/>
                      <a:r>
                        <a:rPr lang="en-US" sz="1300" dirty="0">
                          <a:solidFill>
                            <a:srgbClr val="000000"/>
                          </a:solidFill>
                        </a:rPr>
                        <a:t> (Taiwan) </a:t>
                      </a:r>
                      <a:endParaRPr lang="hu-HU" sz="1300" dirty="0"/>
                    </a:p>
                  </a:txBody>
                  <a:tcPr anchor="ctr">
                    <a:solidFill>
                      <a:srgbClr val="FFEAD5"/>
                    </a:solidFill>
                  </a:tcPr>
                </a:tc>
                <a:tc>
                  <a:txBody>
                    <a:bodyPr/>
                    <a:lstStyle/>
                    <a:p>
                      <a:pPr algn="ctr"/>
                      <a:r>
                        <a:rPr lang="hu-HU" sz="1300" dirty="0"/>
                        <a:t>1</a:t>
                      </a:r>
                      <a:r>
                        <a:rPr lang="en-US" sz="1300" dirty="0"/>
                        <a:t>8</a:t>
                      </a:r>
                      <a:r>
                        <a:rPr lang="hu-HU" sz="1300" dirty="0"/>
                        <a:t> %</a:t>
                      </a:r>
                    </a:p>
                  </a:txBody>
                  <a:tcPr anchor="ctr">
                    <a:solidFill>
                      <a:srgbClr val="FFEAD5"/>
                    </a:solidFill>
                  </a:tcPr>
                </a:tc>
                <a:tc>
                  <a:txBody>
                    <a:bodyPr/>
                    <a:lstStyle/>
                    <a:p>
                      <a:pPr algn="ctr"/>
                      <a:r>
                        <a:rPr lang="hu-HU" sz="1300" dirty="0">
                          <a:solidFill>
                            <a:srgbClr val="000000"/>
                          </a:solidFill>
                        </a:rPr>
                        <a:t>Helio x10</a:t>
                      </a:r>
                    </a:p>
                    <a:p>
                      <a:pPr algn="ctr"/>
                      <a:r>
                        <a:rPr lang="hu-HU" sz="1300" dirty="0">
                          <a:solidFill>
                            <a:srgbClr val="000000"/>
                          </a:solidFill>
                        </a:rPr>
                        <a:t>Helio X20</a:t>
                      </a:r>
                      <a:endParaRPr lang="hu-HU" sz="1300" dirty="0"/>
                    </a:p>
                  </a:txBody>
                  <a:tcPr anchor="ctr">
                    <a:solidFill>
                      <a:srgbClr val="FFEAD5"/>
                    </a:solidFill>
                  </a:tcPr>
                </a:tc>
                <a:tc>
                  <a:txBody>
                    <a:bodyPr/>
                    <a:lstStyle/>
                    <a:p>
                      <a:pPr algn="ctr"/>
                      <a:r>
                        <a:rPr lang="hu-HU" sz="1300" dirty="0"/>
                        <a:t>ARMv7</a:t>
                      </a:r>
                    </a:p>
                    <a:p>
                      <a:pPr algn="ctr"/>
                      <a:r>
                        <a:rPr lang="hu-HU" sz="1300" dirty="0"/>
                        <a:t>ARMv8</a:t>
                      </a: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a:solidFill>
                            <a:srgbClr val="000000"/>
                          </a:solidFill>
                        </a:rPr>
                        <a:t>Samsung</a:t>
                      </a:r>
                    </a:p>
                    <a:p>
                      <a:pPr algn="ctr"/>
                      <a:r>
                        <a:rPr lang="en-US" sz="1300" dirty="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a:solidFill>
                            <a:srgbClr val="000000"/>
                          </a:solidFill>
                        </a:rPr>
                        <a:t>Exynos</a:t>
                      </a:r>
                      <a:r>
                        <a:rPr lang="en-US" sz="1200" dirty="0">
                          <a:solidFill>
                            <a:srgbClr val="000000"/>
                          </a:solidFill>
                        </a:rPr>
                        <a:t> 5 line</a:t>
                      </a:r>
                    </a:p>
                    <a:p>
                      <a:pPr algn="ctr"/>
                      <a:r>
                        <a:rPr lang="en-US" sz="1200" dirty="0" err="1">
                          <a:solidFill>
                            <a:srgbClr val="000000"/>
                          </a:solidFill>
                        </a:rPr>
                        <a:t>Exynos</a:t>
                      </a:r>
                      <a:r>
                        <a:rPr lang="en-US" sz="1200" dirty="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ARMv7</a:t>
                      </a:r>
                      <a:endParaRPr lang="en-US" sz="1200" dirty="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ARMv8</a:t>
                      </a:r>
                      <a:endParaRPr lang="en-US" sz="1200" dirty="0">
                        <a:solidFill>
                          <a:srgbClr val="000000"/>
                        </a:solidFill>
                      </a:endParaRPr>
                    </a:p>
                  </a:txBody>
                  <a:tcPr anchor="ctr">
                    <a:solidFill>
                      <a:srgbClr val="FFEAD5"/>
                    </a:solidFill>
                  </a:tcPr>
                </a:tc>
                <a:extLst>
                  <a:ext uri="{0D108BD9-81ED-4DB2-BD59-A6C34878D82A}">
                    <a16:rowId xmlns:a16="http://schemas.microsoft.com/office/drawing/2014/main" val="10004"/>
                  </a:ext>
                </a:extLst>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a:t>[Source: Strategy Analytics</a:t>
            </a:r>
            <a:r>
              <a:rPr lang="en-US" sz="1200" dirty="0"/>
              <a:t>]</a:t>
            </a:r>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94880" y="6383370"/>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a:t>ARMv7</a:t>
            </a:r>
            <a:r>
              <a:rPr lang="en-US" sz="1200" dirty="0"/>
              <a:t>: 32-bit</a:t>
            </a:r>
          </a:p>
          <a:p>
            <a:r>
              <a:rPr lang="en-US" sz="1200" dirty="0" err="1"/>
              <a:t>ARMv8</a:t>
            </a:r>
            <a:r>
              <a:rPr lang="en-US" sz="1200" dirty="0"/>
              <a:t>: 64-bit</a:t>
            </a:r>
          </a:p>
        </p:txBody>
      </p:sp>
    </p:spTree>
    <p:extLst>
      <p:ext uri="{BB962C8B-B14F-4D97-AF65-F5344CB8AC3E}">
        <p14:creationId xmlns:p14="http://schemas.microsoft.com/office/powerpoint/2010/main" val="3777112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2115235">
                  <a:extLst>
                    <a:ext uri="{9D8B030D-6E8A-4147-A177-3AD203B41FA5}">
                      <a16:colId xmlns:a16="http://schemas.microsoft.com/office/drawing/2014/main" val="20003"/>
                    </a:ext>
                  </a:extLst>
                </a:gridCol>
                <a:gridCol w="112512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800200">
                  <a:extLst>
                    <a:ext uri="{9D8B030D-6E8A-4147-A177-3AD203B41FA5}">
                      <a16:colId xmlns:a16="http://schemas.microsoft.com/office/drawing/2014/main" val="20006"/>
                    </a:ext>
                  </a:extLst>
                </a:gridCol>
              </a:tblGrid>
              <a:tr h="442075">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Word length</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en-US" sz="1200" dirty="0">
                          <a:latin typeface="Verdana" panose="020B0604030504040204" pitchFamily="34" charset="0"/>
                          <a:ea typeface="Verdana" panose="020B0604030504040204" pitchFamily="34" charset="0"/>
                          <a:cs typeface="Verdana" panose="020B0604030504040204" pitchFamily="34" charset="0"/>
                        </a:rPr>
                        <a:t>bit</a:t>
                      </a:r>
                      <a:r>
                        <a:rPr lang="en-US" sz="1200" baseline="0" dirty="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Clock rate</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a:t>
                      </a:r>
                      <a:r>
                        <a:rPr lang="hu-HU" sz="1200" dirty="0" err="1">
                          <a:latin typeface="Verdana" panose="020B0604030504040204" pitchFamily="34" charset="0"/>
                          <a:ea typeface="Verdana" panose="020B0604030504040204" pitchFamily="34" charset="0"/>
                          <a:cs typeface="Verdana" panose="020B0604030504040204" pitchFamily="34" charset="0"/>
                        </a:rPr>
                        <a:t>up</a:t>
                      </a:r>
                      <a:r>
                        <a:rPr lang="hu-HU" sz="1200" dirty="0">
                          <a:latin typeface="Verdana" panose="020B0604030504040204" pitchFamily="34" charset="0"/>
                          <a:ea typeface="Verdana" panose="020B0604030504040204" pitchFamily="34" charset="0"/>
                          <a:cs typeface="Verdana" panose="020B0604030504040204" pitchFamily="34" charset="0"/>
                        </a:rPr>
                        <a:t> </a:t>
                      </a:r>
                      <a:r>
                        <a:rPr lang="hu-HU" sz="1200" dirty="0" err="1">
                          <a:latin typeface="Verdana" panose="020B0604030504040204" pitchFamily="34" charset="0"/>
                          <a:ea typeface="Verdana" panose="020B0604030504040204" pitchFamily="34" charset="0"/>
                          <a:cs typeface="Verdana" panose="020B0604030504040204" pitchFamily="34" charset="0"/>
                        </a:rPr>
                        <a:t>to</a:t>
                      </a:r>
                      <a:r>
                        <a:rPr lang="hu-HU" sz="1200" dirty="0">
                          <a:latin typeface="Verdana" panose="020B0604030504040204" pitchFamily="34" charset="0"/>
                          <a:ea typeface="Verdana" panose="020B0604030504040204" pitchFamily="34" charset="0"/>
                          <a:cs typeface="Verdana" panose="020B0604030504040204" pitchFamily="34" charset="0"/>
                        </a:rPr>
                        <a:t>)</a:t>
                      </a: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44944">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a:latin typeface="Verdana" panose="020B0604030504040204" pitchFamily="34" charset="0"/>
                          <a:ea typeface="Verdana" panose="020B0604030504040204" pitchFamily="34" charset="0"/>
                          <a:cs typeface="Verdana" panose="020B0604030504040204" pitchFamily="34" charset="0"/>
                        </a:rPr>
                        <a:t>Q2</a:t>
                      </a:r>
                      <a:r>
                        <a:rPr lang="en-US" sz="1200" dirty="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4+4</a:t>
                      </a:r>
                      <a:r>
                        <a:rPr lang="en-US" sz="1200" baseline="0" dirty="0">
                          <a:latin typeface="Verdana" panose="020B0604030504040204" pitchFamily="34" charset="0"/>
                          <a:ea typeface="Verdana" panose="020B0604030504040204" pitchFamily="34" charset="0"/>
                          <a:cs typeface="Verdana" panose="020B0604030504040204" pitchFamily="34" charset="0"/>
                        </a:rPr>
                        <a:t> </a:t>
                      </a:r>
                      <a:r>
                        <a:rPr lang="en-US" sz="1200" baseline="0" dirty="0" err="1">
                          <a:latin typeface="Verdana" panose="020B0604030504040204" pitchFamily="34" charset="0"/>
                          <a:ea typeface="Verdana" panose="020B0604030504040204" pitchFamily="34" charset="0"/>
                          <a:cs typeface="Verdana" panose="020B0604030504040204" pitchFamily="34" charset="0"/>
                        </a:rPr>
                        <a:t>Kryo</a:t>
                      </a:r>
                      <a:r>
                        <a:rPr lang="en-US" sz="1200" baseline="0" dirty="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4494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821</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Q3/2016</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nm</a:t>
                      </a: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2+2 </a:t>
                      </a:r>
                      <a:r>
                        <a:rPr lang="hu-HU" sz="1200" dirty="0">
                          <a:latin typeface="Verdana" panose="020B0604030504040204" pitchFamily="34" charset="0"/>
                          <a:ea typeface="Verdana" panose="020B0604030504040204" pitchFamily="34" charset="0"/>
                          <a:cs typeface="Verdana" panose="020B0604030504040204" pitchFamily="34" charset="0"/>
                        </a:rPr>
                        <a:t>Kryo</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GHz</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integrated LTE + RF</a:t>
                      </a:r>
                    </a:p>
                  </a:txBody>
                  <a:tcPr anchor="ctr">
                    <a:solidFill>
                      <a:srgbClr val="FFEAD5"/>
                    </a:solidFill>
                  </a:tcPr>
                </a:tc>
                <a:extLst>
                  <a:ext uri="{0D108BD9-81ED-4DB2-BD59-A6C34878D82A}">
                    <a16:rowId xmlns:a16="http://schemas.microsoft.com/office/drawing/2014/main" val="10002"/>
                  </a:ext>
                </a:extLst>
              </a:tr>
              <a:tr h="34494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820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Q4/2015</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nm</a:t>
                      </a: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2+2 </a:t>
                      </a:r>
                      <a:r>
                        <a:rPr lang="hu-HU" sz="1200" dirty="0">
                          <a:latin typeface="Verdana" panose="020B0604030504040204" pitchFamily="34" charset="0"/>
                          <a:ea typeface="Verdana" panose="020B0604030504040204" pitchFamily="34" charset="0"/>
                          <a:cs typeface="Verdana" panose="020B0604030504040204" pitchFamily="34" charset="0"/>
                        </a:rPr>
                        <a:t>Kryo</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2.2 GHz</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integrated LTE + RF</a:t>
                      </a:r>
                    </a:p>
                  </a:txBody>
                  <a:tcPr anchor="ctr">
                    <a:solidFill>
                      <a:srgbClr val="FFEAD5"/>
                    </a:solidFill>
                  </a:tcPr>
                </a:tc>
                <a:extLst>
                  <a:ext uri="{0D108BD9-81ED-4DB2-BD59-A6C34878D82A}">
                    <a16:rowId xmlns:a16="http://schemas.microsoft.com/office/drawing/2014/main" val="10003"/>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810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H2/2014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a:t>
                      </a:r>
                      <a:r>
                        <a:rPr lang="hu-HU" sz="1200" baseline="0" dirty="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 </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 GHz</a:t>
                      </a: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4"/>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808</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H1/2015</a:t>
                      </a: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20</a:t>
                      </a:r>
                      <a:r>
                        <a:rPr lang="hu-HU" sz="1200" baseline="0" dirty="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 GHz</a:t>
                      </a: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5"/>
                  </a:ext>
                </a:extLst>
              </a:tr>
              <a:tr h="352818">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805</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Q1/2014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Krait 450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2.7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6"/>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801</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2.5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7"/>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Q2/2013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2.3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8"/>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Q1/2013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300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1.9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a:t>
                      </a:r>
                      <a:r>
                        <a:rPr lang="hu-HU" sz="1200" dirty="0" err="1">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9"/>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410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1H/2014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0"/>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A7</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1.7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11"/>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2013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A7</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1.2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3G + RF</a:t>
                      </a:r>
                    </a:p>
                  </a:txBody>
                  <a:tcPr anchor="ctr">
                    <a:solidFill>
                      <a:srgbClr val="FFEAD5"/>
                    </a:solidFill>
                  </a:tcPr>
                </a:tc>
                <a:extLst>
                  <a:ext uri="{0D108BD9-81ED-4DB2-BD59-A6C34878D82A}">
                    <a16:rowId xmlns:a16="http://schemas.microsoft.com/office/drawing/2014/main" val="10012"/>
                  </a:ext>
                </a:extLst>
              </a:tr>
            </a:tbl>
          </a:graphicData>
        </a:graphic>
      </p:graphicFrame>
      <p:sp>
        <p:nvSpPr>
          <p:cNvPr id="4" name="TextBox 3"/>
          <p:cNvSpPr txBox="1"/>
          <p:nvPr/>
        </p:nvSpPr>
        <p:spPr>
          <a:xfrm>
            <a:off x="107398" y="516661"/>
            <a:ext cx="8542018" cy="369332"/>
          </a:xfrm>
          <a:prstGeom prst="rect">
            <a:avLst/>
          </a:prstGeom>
          <a:noFill/>
        </p:spPr>
        <p:txBody>
          <a:bodyPr wrap="none" rtlCol="0">
            <a:spAutoFit/>
          </a:bodyPr>
          <a:lstStyle/>
          <a:p>
            <a:r>
              <a:rPr lang="en-US" dirty="0">
                <a:solidFill>
                  <a:schemeClr val="accent6"/>
                </a:solidFill>
              </a:rPr>
              <a:t>Main features of </a:t>
            </a:r>
            <a:r>
              <a:rPr lang="en-US" dirty="0" smtClean="0">
                <a:solidFill>
                  <a:schemeClr val="accent6"/>
                </a:solidFill>
              </a:rPr>
              <a:t>Qualcomm’s Snapdragon lines used about 2013 - 2017</a:t>
            </a:r>
            <a:endParaRPr lang="en-US" dirty="0">
              <a:solidFill>
                <a:schemeClr val="accent6"/>
              </a:solidFill>
            </a:endParaRP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(15)</a:t>
            </a:r>
            <a:endParaRPr lang="en-US" dirty="0"/>
          </a:p>
        </p:txBody>
      </p:sp>
      <p:sp>
        <p:nvSpPr>
          <p:cNvPr id="2" name="TextBox 1"/>
          <p:cNvSpPr txBox="1"/>
          <p:nvPr/>
        </p:nvSpPr>
        <p:spPr>
          <a:xfrm>
            <a:off x="1826695" y="6543506"/>
            <a:ext cx="5310493" cy="276999"/>
          </a:xfrm>
          <a:prstGeom prst="rect">
            <a:avLst/>
          </a:prstGeom>
          <a:noFill/>
        </p:spPr>
        <p:txBody>
          <a:bodyPr wrap="none" rtlCol="0">
            <a:spAutoFit/>
          </a:bodyPr>
          <a:lstStyle/>
          <a:p>
            <a:r>
              <a:rPr lang="hu-HU" sz="1200" dirty="0"/>
              <a:t>RF: Radio Frequency Front End implemented </a:t>
            </a:r>
            <a:r>
              <a:rPr lang="en-US" sz="1200" dirty="0" smtClean="0"/>
              <a:t>on</a:t>
            </a:r>
            <a:r>
              <a:rPr lang="hu-HU" sz="1200" dirty="0" smtClean="0"/>
              <a:t> </a:t>
            </a:r>
            <a:r>
              <a:rPr lang="hu-HU" sz="1200" dirty="0"/>
              <a:t>a separate chip</a:t>
            </a:r>
            <a:endParaRPr lang="en-US" sz="1200" dirty="0"/>
          </a:p>
        </p:txBody>
      </p:sp>
    </p:spTree>
    <p:extLst>
      <p:ext uri="{BB962C8B-B14F-4D97-AF65-F5344CB8AC3E}">
        <p14:creationId xmlns:p14="http://schemas.microsoft.com/office/powerpoint/2010/main" val="4186623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898830"/>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2946955"/>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3. Key requirements of mobile 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014375"/>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516335"/>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42296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487015"/>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19118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414411"/>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294695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44952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02707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52964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rPr>
              <a:t>  </a:t>
            </a:r>
            <a:r>
              <a:rPr kumimoji="0" lang="en-US" altLang="en-US" sz="13800" b="0" i="0" u="none" strike="noStrike" cap="none" normalizeH="0" baseline="0" dirty="0">
                <a:ln>
                  <a:noFill/>
                </a:ln>
                <a:solidFill>
                  <a:schemeClr val="tx1"/>
                </a:solidFill>
                <a:effectLst/>
                <a:latin typeface="+mj-lt"/>
              </a:rPr>
              <a:t/>
            </a:r>
            <a:br>
              <a:rPr kumimoji="0" lang="en-US" altLang="en-US" sz="13800" b="0" i="0" u="none" strike="noStrike" cap="none" normalizeH="0" baseline="0" dirty="0">
                <a:ln>
                  <a:noFill/>
                </a:ln>
                <a:solidFill>
                  <a:schemeClr val="tx1"/>
                </a:solidFill>
                <a:effectLst/>
                <a:latin typeface="+mj-lt"/>
              </a:rPr>
            </a:br>
            <a:r>
              <a:rPr kumimoji="0" lang="en-US" altLang="en-US" sz="1600" b="0" i="0" u="none" strike="noStrike" cap="none" normalizeH="0" baseline="0" dirty="0">
                <a:ln>
                  <a:noFill/>
                </a:ln>
                <a:solidFill>
                  <a:schemeClr val="tx1"/>
                </a:solidFill>
                <a:effectLst/>
                <a:latin typeface="+mj-lt"/>
              </a:rPr>
              <a:t>Picture of a </a:t>
            </a:r>
            <a:r>
              <a:rPr kumimoji="0" lang="en-US" altLang="en-US" sz="1600" b="0" i="0" u="none" strike="noStrike" cap="none" normalizeH="0" baseline="0" dirty="0" err="1">
                <a:ln>
                  <a:noFill/>
                </a:ln>
                <a:solidFill>
                  <a:schemeClr val="tx1"/>
                </a:solidFill>
                <a:effectLst/>
                <a:latin typeface="+mj-lt"/>
              </a:rPr>
              <a:t>DynaBook</a:t>
            </a:r>
            <a:r>
              <a:rPr kumimoji="0" lang="en-US" altLang="en-US" sz="1600" b="0" i="0" u="none" strike="noStrike" cap="none" normalizeH="0" baseline="0" dirty="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a:latin typeface="+mj-lt"/>
              </a:rPr>
              <a:t>Picture 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a:solidFill>
                  <a:schemeClr val="accent6"/>
                </a:solidFill>
                <a:latin typeface="+mj-lt"/>
              </a:rPr>
              <a:t>2. Emergence and spread of tablets</a:t>
            </a:r>
          </a:p>
          <a:p>
            <a:r>
              <a:rPr lang="en-US" dirty="0">
                <a:solidFill>
                  <a:schemeClr val="accent6"/>
                </a:solidFill>
                <a:latin typeface="+mj-lt"/>
              </a:rPr>
              <a:t>An early vision of tablets targeting children - the </a:t>
            </a:r>
            <a:r>
              <a:rPr lang="en-US" dirty="0" err="1">
                <a:solidFill>
                  <a:schemeClr val="accent6"/>
                </a:solidFill>
                <a:latin typeface="+mj-lt"/>
              </a:rPr>
              <a:t>Dynabook</a:t>
            </a:r>
            <a:r>
              <a:rPr lang="en-US" dirty="0">
                <a:solidFill>
                  <a:schemeClr val="accent6"/>
                </a:solidFill>
                <a:latin typeface="+mj-lt"/>
              </a:rPr>
              <a:t> [] </a:t>
            </a:r>
          </a:p>
        </p:txBody>
      </p:sp>
      <p:sp>
        <p:nvSpPr>
          <p:cNvPr id="7" name="TextBox 6"/>
          <p:cNvSpPr txBox="1"/>
          <p:nvPr/>
        </p:nvSpPr>
        <p:spPr>
          <a:xfrm>
            <a:off x="115767" y="1279393"/>
            <a:ext cx="8969315" cy="948978"/>
          </a:xfrm>
          <a:prstGeom prst="rect">
            <a:avLst/>
          </a:prstGeom>
          <a:noFill/>
        </p:spPr>
        <p:txBody>
          <a:bodyPr wrap="none" rtlCol="0">
            <a:spAutoFit/>
          </a:bodyPr>
          <a:lstStyle/>
          <a:p>
            <a:r>
              <a:rPr lang="en-US" dirty="0"/>
              <a:t>In 1972 at the ACM National Conference Alan Kay from the Xerox Palo Alto Research </a:t>
            </a:r>
          </a:p>
          <a:p>
            <a:pPr>
              <a:spcAft>
                <a:spcPts val="200"/>
              </a:spcAft>
            </a:pPr>
            <a:r>
              <a:rPr lang="en-US" dirty="0"/>
              <a:t>  Center (PARC) introduced a Personal Computer for Children, called the </a:t>
            </a:r>
            <a:r>
              <a:rPr lang="en-US" dirty="0" err="1">
                <a:solidFill>
                  <a:srgbClr val="FF0000"/>
                </a:solidFill>
              </a:rPr>
              <a:t>Dynabook</a:t>
            </a:r>
            <a:r>
              <a:rPr lang="en-US" dirty="0">
                <a:solidFill>
                  <a:srgbClr val="FF0000"/>
                </a:solidFill>
              </a:rPr>
              <a:t>.</a:t>
            </a:r>
            <a:endParaRPr lang="hu-HU" dirty="0">
              <a:solidFill>
                <a:srgbClr val="FF0000"/>
              </a:solidFill>
            </a:endParaRPr>
          </a:p>
          <a:p>
            <a:r>
              <a:rPr lang="hu-HU" dirty="0"/>
              <a:t>  (Intel 8008: 1972).</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p>
        </p:txBody>
      </p:sp>
      <p:sp>
        <p:nvSpPr>
          <p:cNvPr id="10" name="TextBox 9"/>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a:solidFill>
                  <a:srgbClr val="000000"/>
                </a:solidFill>
              </a:rPr>
              <a:t>In a talk given at the Center for Design Innovation </a:t>
            </a:r>
            <a:r>
              <a:rPr lang="en-US" sz="1600" dirty="0">
                <a:solidFill>
                  <a:srgbClr val="3333FF"/>
                </a:solidFill>
              </a:rPr>
              <a:t>Steve Jobs envisioned tablets </a:t>
            </a:r>
          </a:p>
          <a:p>
            <a:r>
              <a:rPr lang="en-US" sz="1600" dirty="0">
                <a:solidFill>
                  <a:srgbClr val="3333FF"/>
                </a:solidFill>
              </a:rPr>
              <a:t>  </a:t>
            </a:r>
            <a:r>
              <a:rPr lang="en-US" sz="1600" dirty="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20957"/>
          </a:xfrm>
          <a:prstGeom prst="rect">
            <a:avLst/>
          </a:prstGeom>
          <a:noFill/>
        </p:spPr>
        <p:txBody>
          <a:bodyPr wrap="square" rtlCol="0">
            <a:spAutoFit/>
          </a:bodyPr>
          <a:lstStyle/>
          <a:p>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[19].</a:t>
            </a: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a:solidFill>
                  <a:schemeClr val="accent6"/>
                </a:solidFill>
              </a:rPr>
              <a:t>Steve Jobs vision of tablets</a:t>
            </a:r>
          </a:p>
        </p:txBody>
      </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(2)</a:t>
            </a:r>
            <a:endParaRPr lang="en-US" dirty="0"/>
          </a:p>
        </p:txBody>
      </p:sp>
      <p:sp>
        <p:nvSpPr>
          <p:cNvPr id="6" name="TextBox 5"/>
          <p:cNvSpPr txBox="1"/>
          <p:nvPr/>
        </p:nvSpPr>
        <p:spPr>
          <a:xfrm>
            <a:off x="8794880" y="6385058"/>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(3)</a:t>
            </a:r>
            <a:endParaRPr lang="en-US" dirty="0"/>
          </a:p>
        </p:txBody>
      </p:sp>
      <p:sp>
        <p:nvSpPr>
          <p:cNvPr id="5" name="TextBox 4"/>
          <p:cNvSpPr txBox="1"/>
          <p:nvPr/>
        </p:nvSpPr>
        <p:spPr>
          <a:xfrm>
            <a:off x="291453" y="971836"/>
            <a:ext cx="9112211" cy="293926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We note that </a:t>
            </a:r>
            <a:r>
              <a:rPr lang="en-US" sz="1600" dirty="0">
                <a:solidFill>
                  <a:srgbClr val="0070C0"/>
                </a:solidFill>
              </a:rPr>
              <a:t>Steve Jobs and Apple engineers visited PARC in 1979</a:t>
            </a:r>
            <a:r>
              <a:rPr lang="en-US" sz="1600" dirty="0"/>
              <a:t>. </a:t>
            </a:r>
          </a:p>
          <a:p>
            <a:pPr marL="285750" indent="-285750">
              <a:buFont typeface="Arial" panose="020B0604020202020204" pitchFamily="34" charset="0"/>
              <a:buChar char="•"/>
            </a:pPr>
            <a:r>
              <a:rPr lang="en-US" sz="1600" dirty="0"/>
              <a:t>In an interview </a:t>
            </a:r>
            <a:r>
              <a:rPr lang="en-US" sz="1600" dirty="0">
                <a:solidFill>
                  <a:srgbClr val="0070C0"/>
                </a:solidFill>
              </a:rPr>
              <a:t>in 2010 w</a:t>
            </a:r>
            <a:r>
              <a:rPr lang="en-US" sz="1600" dirty="0"/>
              <a:t>hile asking "</a:t>
            </a:r>
            <a:r>
              <a:rPr lang="en-US" sz="1600" dirty="0">
                <a:solidFill>
                  <a:srgbClr val="0070C0"/>
                </a:solidFill>
              </a:rPr>
              <a:t>whether he felt that Jobs had stolen</a:t>
            </a:r>
          </a:p>
          <a:p>
            <a:pPr>
              <a:spcAft>
                <a:spcPts val="600"/>
              </a:spcAft>
            </a:pPr>
            <a:r>
              <a:rPr lang="en-US" sz="1600" dirty="0">
                <a:solidFill>
                  <a:srgbClr val="0070C0"/>
                </a:solidFill>
              </a:rPr>
              <a:t>      the idea </a:t>
            </a:r>
            <a:r>
              <a:rPr lang="en-US" sz="1600" dirty="0"/>
              <a:t>for the iPad" </a:t>
            </a:r>
            <a:r>
              <a:rPr lang="en-US" sz="1600" dirty="0">
                <a:solidFill>
                  <a:srgbClr val="0070C0"/>
                </a:solidFill>
              </a:rPr>
              <a:t>Kay denied such a thought.</a:t>
            </a:r>
          </a:p>
          <a:p>
            <a:pPr marL="285750" indent="-285750">
              <a:buFont typeface="Arial" panose="020B0604020202020204" pitchFamily="34" charset="0"/>
              <a:buChar char="•"/>
            </a:pPr>
            <a:r>
              <a:rPr lang="en-US" sz="1600" dirty="0"/>
              <a:t>He said that "</a:t>
            </a:r>
            <a:r>
              <a:rPr lang="en-US" sz="1600" dirty="0">
                <a:solidFill>
                  <a:srgbClr val="0070C0"/>
                </a:solidFill>
              </a:rPr>
              <a:t>Jobs has known about the </a:t>
            </a:r>
            <a:r>
              <a:rPr lang="en-US" sz="1600" dirty="0" err="1">
                <a:solidFill>
                  <a:srgbClr val="0070C0"/>
                </a:solidFill>
              </a:rPr>
              <a:t>Dynabook</a:t>
            </a:r>
            <a:r>
              <a:rPr lang="en-US" sz="1600" dirty="0">
                <a:solidFill>
                  <a:srgbClr val="0070C0"/>
                </a:solidFill>
              </a:rPr>
              <a:t> idea </a:t>
            </a:r>
            <a:r>
              <a:rPr lang="en-US" sz="1600" dirty="0"/>
              <a:t>and the interim-</a:t>
            </a:r>
            <a:r>
              <a:rPr lang="en-US" sz="1600" dirty="0" err="1"/>
              <a:t>Dynabook</a:t>
            </a:r>
            <a:endParaRPr lang="en-US" sz="1600" dirty="0"/>
          </a:p>
          <a:p>
            <a:pPr>
              <a:spcAft>
                <a:spcPts val="600"/>
              </a:spcAft>
            </a:pPr>
            <a:r>
              <a:rPr lang="en-US" sz="1600" dirty="0"/>
              <a:t>      machine (called the PARC Alto) for several decades".</a:t>
            </a:r>
          </a:p>
          <a:p>
            <a:pPr marL="285750" indent="-285750">
              <a:spcAft>
                <a:spcPts val="600"/>
              </a:spcAft>
              <a:buFont typeface="Arial" panose="020B0604020202020204" pitchFamily="34" charset="0"/>
              <a:buChar char="•"/>
            </a:pPr>
            <a:r>
              <a:rPr lang="en-US" sz="1600" dirty="0"/>
              <a:t>But </a:t>
            </a:r>
            <a:r>
              <a:rPr lang="en-US" sz="1600" dirty="0">
                <a:solidFill>
                  <a:srgbClr val="FF0000"/>
                </a:solidFill>
              </a:rPr>
              <a:t>there is a difference in the usage models of </a:t>
            </a:r>
            <a:r>
              <a:rPr lang="en-US" sz="1600" dirty="0" err="1">
                <a:solidFill>
                  <a:srgbClr val="FF0000"/>
                </a:solidFill>
              </a:rPr>
              <a:t>Dynabook</a:t>
            </a:r>
            <a:r>
              <a:rPr lang="en-US" sz="1600" dirty="0">
                <a:solidFill>
                  <a:srgbClr val="FF0000"/>
                </a:solidFill>
              </a:rPr>
              <a:t> and IPad.</a:t>
            </a:r>
          </a:p>
          <a:p>
            <a:r>
              <a:rPr lang="en-US" sz="1600" dirty="0"/>
              <a:t>    </a:t>
            </a:r>
            <a:r>
              <a:rPr lang="en-US" sz="1600" dirty="0" err="1">
                <a:solidFill>
                  <a:srgbClr val="FF0000"/>
                </a:solidFill>
              </a:rPr>
              <a:t>Dynabook</a:t>
            </a:r>
            <a:r>
              <a:rPr lang="en-US" sz="1600" dirty="0"/>
              <a:t> represented an idea of </a:t>
            </a:r>
            <a:r>
              <a:rPr lang="en-US" sz="1600" dirty="0">
                <a:solidFill>
                  <a:srgbClr val="0070C0"/>
                </a:solidFill>
              </a:rPr>
              <a:t>active computing </a:t>
            </a:r>
            <a:r>
              <a:rPr lang="en-US" sz="1600" dirty="0"/>
              <a:t>e.g. with children </a:t>
            </a:r>
          </a:p>
          <a:p>
            <a:pPr>
              <a:spcAft>
                <a:spcPts val="600"/>
              </a:spcAft>
            </a:pPr>
            <a:r>
              <a:rPr lang="en-US" sz="1600" dirty="0"/>
              <a:t>       programming it by means of its keyboard in Smalltalk.</a:t>
            </a:r>
          </a:p>
          <a:p>
            <a:r>
              <a:rPr lang="en-US" sz="1600" dirty="0"/>
              <a:t>    By contrast, </a:t>
            </a:r>
            <a:r>
              <a:rPr lang="en-US" sz="1600" dirty="0">
                <a:solidFill>
                  <a:srgbClr val="FF0000"/>
                </a:solidFill>
              </a:rPr>
              <a:t>iPad </a:t>
            </a:r>
            <a:r>
              <a:rPr lang="en-US" sz="1600" dirty="0"/>
              <a:t>is built for </a:t>
            </a:r>
            <a:r>
              <a:rPr lang="en-US" sz="1600" dirty="0">
                <a:solidFill>
                  <a:srgbClr val="0070C0"/>
                </a:solidFill>
              </a:rPr>
              <a:t>passive computing </a:t>
            </a:r>
            <a:r>
              <a:rPr lang="en-US" sz="1600" dirty="0"/>
              <a:t>while using applications  </a:t>
            </a:r>
          </a:p>
          <a:p>
            <a:r>
              <a:rPr lang="en-US" sz="1600" dirty="0"/>
              <a:t>      downloaded e.g. from the App Store. </a:t>
            </a:r>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a:solidFill>
                  <a:schemeClr val="accent6"/>
                </a:solidFill>
              </a:rPr>
              <a:t>The relation of the </a:t>
            </a:r>
            <a:r>
              <a:rPr lang="en-US" dirty="0" err="1">
                <a:solidFill>
                  <a:schemeClr val="accent6"/>
                </a:solidFill>
              </a:rPr>
              <a:t>Dynabook</a:t>
            </a:r>
            <a:r>
              <a:rPr lang="en-US" dirty="0">
                <a:solidFill>
                  <a:schemeClr val="accent6"/>
                </a:solidFill>
              </a:rPr>
              <a:t> and iPad [73]</a:t>
            </a:r>
          </a:p>
        </p:txBody>
      </p:sp>
      <p:sp>
        <p:nvSpPr>
          <p:cNvPr id="7" name="TextBox 6"/>
          <p:cNvSpPr txBox="1"/>
          <p:nvPr/>
        </p:nvSpPr>
        <p:spPr>
          <a:xfrm>
            <a:off x="8852630" y="6490933"/>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a:solidFill>
                  <a:srgbClr val="0070C0"/>
                </a:solidFill>
              </a:rPr>
              <a:t>In 2010</a:t>
            </a:r>
            <a:r>
              <a:rPr lang="en-US" sz="1600" dirty="0">
                <a:solidFill>
                  <a:srgbClr val="000000"/>
                </a:solidFill>
              </a:rPr>
              <a:t> Apple’s </a:t>
            </a:r>
            <a:r>
              <a:rPr lang="en-US" sz="1600" dirty="0">
                <a:solidFill>
                  <a:srgbClr val="FF0000"/>
                </a:solidFill>
              </a:rPr>
              <a:t>iPad</a:t>
            </a:r>
            <a:r>
              <a:rPr lang="en-US" sz="1600" dirty="0">
                <a:solidFill>
                  <a:srgbClr val="000000"/>
                </a:solidFill>
              </a:rPr>
              <a:t> was introduced with </a:t>
            </a:r>
            <a:r>
              <a:rPr lang="en-US" sz="1600" dirty="0">
                <a:solidFill>
                  <a:srgbClr val="3333FF"/>
                </a:solidFill>
              </a:rPr>
              <a:t>9.7 “ </a:t>
            </a:r>
            <a:r>
              <a:rPr lang="en-US" sz="1600" dirty="0" smtClean="0">
                <a:solidFill>
                  <a:srgbClr val="3333FF"/>
                </a:solidFill>
              </a:rPr>
              <a:t>touch </a:t>
            </a:r>
            <a:r>
              <a:rPr lang="en-US" sz="1600" dirty="0">
                <a:solidFill>
                  <a:srgbClr val="3333FF"/>
                </a:solidFill>
              </a:rPr>
              <a:t>screen </a:t>
            </a:r>
            <a:r>
              <a:rPr lang="en-US" sz="1600" dirty="0">
                <a:solidFill>
                  <a:srgbClr val="000000"/>
                </a:solidFill>
              </a:rPr>
              <a:t>and </a:t>
            </a:r>
            <a:r>
              <a:rPr lang="en-US" sz="1600" dirty="0">
                <a:solidFill>
                  <a:srgbClr val="3333FF"/>
                </a:solidFill>
              </a:rPr>
              <a:t>Wi-Fi or </a:t>
            </a:r>
          </a:p>
          <a:p>
            <a:r>
              <a:rPr lang="en-US" sz="1600" dirty="0">
                <a:solidFill>
                  <a:srgbClr val="3333FF"/>
                </a:solidFill>
              </a:rPr>
              <a:t>  </a:t>
            </a:r>
            <a:r>
              <a:rPr lang="en-US" sz="1600" dirty="0">
                <a:solidFill>
                  <a:srgbClr val="000000"/>
                </a:solidFill>
              </a:rPr>
              <a:t>additionally </a:t>
            </a:r>
            <a:r>
              <a:rPr lang="en-US" sz="1600" dirty="0">
                <a:solidFill>
                  <a:srgbClr val="3333FF"/>
                </a:solidFill>
              </a:rPr>
              <a:t>wireless </a:t>
            </a:r>
            <a:r>
              <a:rPr lang="en-US" sz="1600" dirty="0" err="1">
                <a:solidFill>
                  <a:srgbClr val="3333FF"/>
                </a:solidFill>
              </a:rPr>
              <a:t>3G</a:t>
            </a:r>
            <a:r>
              <a:rPr lang="en-US" sz="1600" dirty="0">
                <a:solidFill>
                  <a:srgbClr val="3333FF"/>
                </a:solidFill>
              </a:rPr>
              <a:t> broadband internet connection </a:t>
            </a:r>
            <a:r>
              <a:rPr lang="en-US" sz="1600" dirty="0">
                <a:solidFill>
                  <a:srgbClr val="000000"/>
                </a:solidFill>
              </a:rPr>
              <a:t>(mobile internet connection),</a:t>
            </a:r>
          </a:p>
          <a:p>
            <a:r>
              <a:rPr lang="en-US" sz="1600" dirty="0">
                <a:solidFill>
                  <a:srgbClr val="000000"/>
                </a:solidFill>
              </a:rPr>
              <a:t>  operating under </a:t>
            </a:r>
            <a:r>
              <a:rPr lang="en-US" sz="1600" dirty="0">
                <a:solidFill>
                  <a:srgbClr val="3333FF"/>
                </a:solidFill>
              </a:rPr>
              <a:t>iOS</a:t>
            </a:r>
            <a:r>
              <a:rPr lang="en-US" sz="1600" dirty="0">
                <a:solidFill>
                  <a:srgbClr val="000000"/>
                </a:solidFill>
              </a:rPr>
              <a:t> [12].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leading to the 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1601670" y="5899757"/>
            <a:ext cx="5604035" cy="338554"/>
          </a:xfrm>
          <a:prstGeom prst="rect">
            <a:avLst/>
          </a:prstGeom>
          <a:noFill/>
        </p:spPr>
        <p:txBody>
          <a:bodyPr wrap="none" rtlCol="0">
            <a:spAutoFit/>
          </a:bodyPr>
          <a:lstStyle/>
          <a:p>
            <a:r>
              <a:rPr lang="en-US" sz="1600" dirty="0">
                <a:solidFill>
                  <a:srgbClr val="000000"/>
                </a:solidFill>
              </a:rPr>
              <a:t>Figure: Steve Jobs introducing the iPad in 2010 [12]</a:t>
            </a:r>
          </a:p>
        </p:txBody>
      </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(4)</a:t>
            </a:r>
            <a:endParaRPr lang="en-US" dirty="0"/>
          </a:p>
        </p:txBody>
      </p:sp>
      <p:sp>
        <p:nvSpPr>
          <p:cNvPr id="8" name="TextBox 7"/>
          <p:cNvSpPr txBox="1"/>
          <p:nvPr/>
        </p:nvSpPr>
        <p:spPr>
          <a:xfrm>
            <a:off x="8794880" y="6383364"/>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(5)</a:t>
            </a:r>
            <a:endParaRPr lang="en-US" dirty="0"/>
          </a:p>
        </p:txBody>
      </p:sp>
    </p:spTree>
    <p:extLst>
      <p:ext uri="{BB962C8B-B14F-4D97-AF65-F5344CB8AC3E}">
        <p14:creationId xmlns:p14="http://schemas.microsoft.com/office/powerpoint/2010/main" val="2846009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a:t>Intel’s Surface Pro 3</a:t>
            </a:r>
          </a:p>
          <a:p>
            <a:pPr algn="ctr"/>
            <a:r>
              <a:rPr lang="en-US" sz="1600" dirty="0"/>
              <a:t> used as a laptop [22]</a:t>
            </a:r>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a:t>Intel’s Surface Pro 3</a:t>
            </a:r>
          </a:p>
          <a:p>
            <a:pPr algn="ctr"/>
            <a:r>
              <a:rPr lang="en-US" sz="1600" dirty="0"/>
              <a:t> used as a tablet [23]</a:t>
            </a:r>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a:t>2 in 1 tablets (≈ attachable keyboard + touchscreen)</a:t>
            </a:r>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(6)</a:t>
            </a:r>
            <a:endParaRPr lang="en-US" dirty="0"/>
          </a:p>
        </p:txBody>
      </p:sp>
      <p:sp>
        <p:nvSpPr>
          <p:cNvPr id="10" name="TextBox 9"/>
          <p:cNvSpPr txBox="1"/>
          <p:nvPr/>
        </p:nvSpPr>
        <p:spPr>
          <a:xfrm>
            <a:off x="8815117" y="6494275"/>
            <a:ext cx="329406"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tablets </a:t>
            </a:r>
            <a:r>
              <a:rPr lang="en-US" sz="1600" dirty="0">
                <a:solidFill>
                  <a:srgbClr val="000000"/>
                </a:solidFill>
              </a:rPr>
              <a:t>and </a:t>
            </a:r>
            <a:r>
              <a:rPr lang="en-US" sz="1600" dirty="0">
                <a:solidFill>
                  <a:srgbClr val="3333FF"/>
                </a:solidFill>
              </a:rPr>
              <a:t>all their alternative designs </a:t>
            </a:r>
            <a:r>
              <a:rPr lang="en-US" sz="1600" dirty="0"/>
              <a:t>(</a:t>
            </a:r>
            <a:r>
              <a:rPr lang="en-US" sz="1600" dirty="0">
                <a:solidFill>
                  <a:srgbClr val="000000"/>
                </a:solidFill>
              </a:rPr>
              <a:t>that  provide also keyboard/mouse input, such as convertibles 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a:solidFill>
                  <a:srgbClr val="000000"/>
                </a:solidFill>
              </a:rPr>
              <a:t>Figure: Yearly worldwide sales figures of desktops, notebooks and tablets [3]</a:t>
            </a: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(7)</a:t>
            </a:r>
            <a:endParaRPr lang="en-US" dirty="0"/>
          </a:p>
        </p:txBody>
      </p:sp>
    </p:spTree>
    <p:extLst>
      <p:ext uri="{BB962C8B-B14F-4D97-AF65-F5344CB8AC3E}">
        <p14:creationId xmlns:p14="http://schemas.microsoft.com/office/powerpoint/2010/main" val="57412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a:solidFill>
                  <a:schemeClr val="accent6"/>
                </a:solidFill>
              </a:rPr>
              <a:t>Worldwide shipment of desktop PCs, laptops and tablets from 2010 to 2016 </a:t>
            </a:r>
          </a:p>
          <a:p>
            <a:r>
              <a:rPr lang="en-US" dirty="0">
                <a:solidFill>
                  <a:schemeClr val="accent6"/>
                </a:solidFill>
              </a:rPr>
              <a:t>  as well as sale forecasts until 2021 (in million units) [35]</a:t>
            </a: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a:t>Source: Gartner</a:t>
            </a:r>
          </a:p>
        </p:txBody>
      </p:sp>
    </p:spTree>
    <p:extLst>
      <p:ext uri="{BB962C8B-B14F-4D97-AF65-F5344CB8AC3E}">
        <p14:creationId xmlns:p14="http://schemas.microsoft.com/office/powerpoint/2010/main" val="2502891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7C93-EE4F-499B-8DB8-D688953EEBDA}"/>
              </a:ext>
            </a:extLst>
          </p:cNvPr>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(9)</a:t>
            </a:r>
            <a:endParaRPr lang="hu-HU" dirty="0"/>
          </a:p>
        </p:txBody>
      </p:sp>
      <p:pic>
        <p:nvPicPr>
          <p:cNvPr id="4" name="Picture 3" descr="A close up of a device&#10;&#10;Description automatically generated">
            <a:extLst>
              <a:ext uri="{FF2B5EF4-FFF2-40B4-BE49-F238E27FC236}">
                <a16:creationId xmlns:a16="http://schemas.microsoft.com/office/drawing/2014/main" id="{9CC550CF-7316-49A6-9829-56E5E8CFC2DF}"/>
              </a:ext>
            </a:extLst>
          </p:cNvPr>
          <p:cNvPicPr>
            <a:picLocks noChangeAspect="1"/>
          </p:cNvPicPr>
          <p:nvPr/>
        </p:nvPicPr>
        <p:blipFill rotWithShape="1">
          <a:blip r:embed="rId2">
            <a:extLst>
              <a:ext uri="{28A0092B-C50C-407E-A947-70E740481C1C}">
                <a14:useLocalDpi xmlns:a14="http://schemas.microsoft.com/office/drawing/2010/main" val="0"/>
              </a:ext>
            </a:extLst>
          </a:blip>
          <a:srcRect t="15395"/>
          <a:stretch/>
        </p:blipFill>
        <p:spPr>
          <a:xfrm>
            <a:off x="0" y="1718809"/>
            <a:ext cx="9144000" cy="4181171"/>
          </a:xfrm>
          <a:prstGeom prst="rect">
            <a:avLst/>
          </a:prstGeom>
        </p:spPr>
      </p:pic>
      <p:sp>
        <p:nvSpPr>
          <p:cNvPr id="7" name="TextBox 6">
            <a:extLst>
              <a:ext uri="{FF2B5EF4-FFF2-40B4-BE49-F238E27FC236}">
                <a16:creationId xmlns:a16="http://schemas.microsoft.com/office/drawing/2014/main" id="{1186A547-8261-4AE7-BFBC-E472D064CA94}"/>
              </a:ext>
            </a:extLst>
          </p:cNvPr>
          <p:cNvSpPr txBox="1"/>
          <p:nvPr/>
        </p:nvSpPr>
        <p:spPr>
          <a:xfrm>
            <a:off x="123799" y="516661"/>
            <a:ext cx="7177927" cy="369332"/>
          </a:xfrm>
          <a:prstGeom prst="rect">
            <a:avLst/>
          </a:prstGeom>
          <a:noFill/>
        </p:spPr>
        <p:txBody>
          <a:bodyPr wrap="none" rtlCol="0">
            <a:spAutoFit/>
          </a:bodyPr>
          <a:lstStyle/>
          <a:p>
            <a:r>
              <a:rPr lang="en-US" dirty="0">
                <a:solidFill>
                  <a:schemeClr val="accent6"/>
                </a:solidFill>
              </a:rPr>
              <a:t>Global market share of tablet OSs </a:t>
            </a:r>
            <a:r>
              <a:rPr lang="hu-HU" dirty="0">
                <a:solidFill>
                  <a:schemeClr val="accent6"/>
                </a:solidFill>
              </a:rPr>
              <a:t>Q1</a:t>
            </a:r>
            <a:r>
              <a:rPr lang="en-US" dirty="0">
                <a:solidFill>
                  <a:schemeClr val="accent6"/>
                </a:solidFill>
              </a:rPr>
              <a:t>/201</a:t>
            </a:r>
            <a:r>
              <a:rPr lang="hu-HU" dirty="0">
                <a:solidFill>
                  <a:schemeClr val="accent6"/>
                </a:solidFill>
              </a:rPr>
              <a:t>6</a:t>
            </a:r>
            <a:r>
              <a:rPr lang="en-US" dirty="0">
                <a:solidFill>
                  <a:schemeClr val="accent6"/>
                </a:solidFill>
              </a:rPr>
              <a:t>-Q</a:t>
            </a:r>
            <a:r>
              <a:rPr lang="hu-HU" dirty="0">
                <a:solidFill>
                  <a:schemeClr val="accent6"/>
                </a:solidFill>
              </a:rPr>
              <a:t>1</a:t>
            </a:r>
            <a:r>
              <a:rPr lang="en-US" dirty="0">
                <a:solidFill>
                  <a:schemeClr val="accent6"/>
                </a:solidFill>
              </a:rPr>
              <a:t>/201</a:t>
            </a:r>
            <a:r>
              <a:rPr lang="hu-HU" dirty="0">
                <a:solidFill>
                  <a:schemeClr val="accent6"/>
                </a:solidFill>
              </a:rPr>
              <a:t>9</a:t>
            </a:r>
            <a:r>
              <a:rPr lang="en-US" dirty="0">
                <a:solidFill>
                  <a:schemeClr val="accent6"/>
                </a:solidFill>
              </a:rPr>
              <a:t> </a:t>
            </a:r>
            <a:r>
              <a:rPr lang="en-US" dirty="0"/>
              <a:t>[</a:t>
            </a:r>
            <a:r>
              <a:rPr lang="hu-HU" dirty="0"/>
              <a:t>109</a:t>
            </a:r>
            <a:r>
              <a:rPr lang="en-US" dirty="0"/>
              <a:t>] </a:t>
            </a:r>
          </a:p>
        </p:txBody>
      </p:sp>
      <p:pic>
        <p:nvPicPr>
          <p:cNvPr id="8" name="Picture 7" descr="A close up of a device&#10;&#10;Description automatically generated">
            <a:extLst>
              <a:ext uri="{FF2B5EF4-FFF2-40B4-BE49-F238E27FC236}">
                <a16:creationId xmlns:a16="http://schemas.microsoft.com/office/drawing/2014/main" id="{9CC550CF-7316-49A6-9829-56E5E8CFC2DF}"/>
              </a:ext>
            </a:extLst>
          </p:cNvPr>
          <p:cNvPicPr>
            <a:picLocks noChangeAspect="1"/>
          </p:cNvPicPr>
          <p:nvPr/>
        </p:nvPicPr>
        <p:blipFill rotWithShape="1">
          <a:blip r:embed="rId2">
            <a:extLst>
              <a:ext uri="{28A0092B-C50C-407E-A947-70E740481C1C}">
                <a14:useLocalDpi xmlns:a14="http://schemas.microsoft.com/office/drawing/2010/main" val="0"/>
              </a:ext>
            </a:extLst>
          </a:blip>
          <a:srcRect l="36219" t="9020" r="36219" b="85516"/>
          <a:stretch/>
        </p:blipFill>
        <p:spPr>
          <a:xfrm>
            <a:off x="2681790" y="1133745"/>
            <a:ext cx="4050450" cy="433977"/>
          </a:xfrm>
          <a:prstGeom prst="rect">
            <a:avLst/>
          </a:prstGeom>
        </p:spPr>
      </p:pic>
    </p:spTree>
    <p:extLst>
      <p:ext uri="{BB962C8B-B14F-4D97-AF65-F5344CB8AC3E}">
        <p14:creationId xmlns:p14="http://schemas.microsoft.com/office/powerpoint/2010/main" val="3254544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3. Key requirements of mobile devices (tablets, smartphones)</a:t>
            </a:r>
          </a:p>
        </p:txBody>
      </p:sp>
    </p:spTree>
    <p:extLst>
      <p:ext uri="{BB962C8B-B14F-4D97-AF65-F5344CB8AC3E}">
        <p14:creationId xmlns:p14="http://schemas.microsoft.com/office/powerpoint/2010/main" val="1974910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 Key requirement of mobile devices (tablets, smartphones)</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requirements of mobile devices (tablets, smartphones)</a:t>
            </a: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a:solidFill>
                  <a:srgbClr val="2D2D8A"/>
                </a:solidFill>
                <a:latin typeface="Verdana"/>
              </a:rPr>
              <a:t>3. Key requirements of mobile devices (tablets, smartphones)</a:t>
            </a: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a:t>(Section 3.1)</a:t>
            </a:r>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a:t>(Section 3.2)</a:t>
            </a:r>
          </a:p>
        </p:txBody>
      </p:sp>
      <p:sp>
        <p:nvSpPr>
          <p:cNvPr id="15" name="TextBox 14"/>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3.1 Low power operation</a:t>
            </a:r>
          </a:p>
        </p:txBody>
      </p:sp>
    </p:spTree>
    <p:extLst>
      <p:ext uri="{BB962C8B-B14F-4D97-AF65-F5344CB8AC3E}">
        <p14:creationId xmlns:p14="http://schemas.microsoft.com/office/powerpoint/2010/main" val="2961764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a:solidFill>
                  <a:srgbClr val="2D2D8A"/>
                </a:solidFill>
              </a:rPr>
              <a:t>3.1 Low power operation</a:t>
            </a: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a:t>It will be expressed</a:t>
            </a:r>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a:t>either by specifying </a:t>
            </a:r>
            <a:r>
              <a:rPr lang="en-US" sz="1600" dirty="0">
                <a:solidFill>
                  <a:srgbClr val="FF0000"/>
                </a:solidFill>
              </a:rPr>
              <a:t>the power consumption</a:t>
            </a:r>
            <a:r>
              <a:rPr lang="en-US" sz="1600" dirty="0"/>
              <a:t>, e.g. the TDP value of</a:t>
            </a:r>
          </a:p>
          <a:p>
            <a:pPr>
              <a:spcAft>
                <a:spcPts val="400"/>
              </a:spcAft>
            </a:pPr>
            <a:r>
              <a:rPr lang="en-US" sz="1600" dirty="0"/>
              <a:t>      the processor in Watt, </a:t>
            </a:r>
          </a:p>
          <a:p>
            <a:pPr marL="285750" indent="-285750">
              <a:buFont typeface="Arial" panose="020B0604020202020204" pitchFamily="34" charset="0"/>
              <a:buChar char="•"/>
            </a:pPr>
            <a:r>
              <a:rPr lang="en-US" sz="1600" dirty="0"/>
              <a:t>or in in </a:t>
            </a:r>
            <a:r>
              <a:rPr lang="en-US" sz="1600" dirty="0">
                <a:solidFill>
                  <a:srgbClr val="FF0000"/>
                </a:solidFill>
              </a:rPr>
              <a:t>length of the operating hours </a:t>
            </a:r>
            <a:r>
              <a:rPr lang="en-US" sz="1600" dirty="0"/>
              <a:t>of the device under given conditions.</a:t>
            </a:r>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a:t>Power consumption = Active power (</a:t>
            </a:r>
            <a:r>
              <a:rPr lang="en-US" sz="1600" dirty="0" err="1"/>
              <a:t>C</a:t>
            </a:r>
            <a:r>
              <a:rPr lang="en-US" sz="1600" baseline="-25000" dirty="0" err="1"/>
              <a:t>dyn</a:t>
            </a:r>
            <a:r>
              <a:rPr lang="en-US" sz="1600" dirty="0" err="1">
                <a:latin typeface="Cambria Math" panose="02040503050406030204" pitchFamily="18" charset="0"/>
                <a:ea typeface="Cambria Math" panose="02040503050406030204" pitchFamily="18" charset="0"/>
              </a:rPr>
              <a:t>∗</a:t>
            </a:r>
            <a:r>
              <a:rPr lang="en-US" sz="1600" dirty="0" err="1"/>
              <a:t>V</a:t>
            </a:r>
            <a:r>
              <a:rPr lang="en-US" sz="1600" baseline="-25000" dirty="0" err="1"/>
              <a:t>CC</a:t>
            </a:r>
            <a:r>
              <a:rPr lang="en-US" sz="1600" baseline="30000" dirty="0" err="1"/>
              <a:t>2</a:t>
            </a:r>
            <a:r>
              <a:rPr lang="en-US" sz="1600" dirty="0">
                <a:latin typeface="Cambria Math" panose="02040503050406030204" pitchFamily="18" charset="0"/>
                <a:ea typeface="Cambria Math" panose="02040503050406030204" pitchFamily="18" charset="0"/>
              </a:rPr>
              <a:t> ∗ </a:t>
            </a:r>
            <a:r>
              <a:rPr lang="en-US" sz="1600" dirty="0"/>
              <a:t>f</a:t>
            </a:r>
            <a:r>
              <a:rPr lang="en-US" sz="1600" baseline="-25000" dirty="0"/>
              <a:t>c</a:t>
            </a:r>
            <a:r>
              <a:rPr lang="en-US" sz="1600" dirty="0"/>
              <a:t>) + Leakage power (</a:t>
            </a:r>
            <a:r>
              <a:rPr lang="en-US" sz="1600" dirty="0" err="1"/>
              <a:t>V</a:t>
            </a:r>
            <a:r>
              <a:rPr lang="en-US" sz="1600" baseline="-25000" dirty="0" err="1"/>
              <a:t>CC</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I</a:t>
            </a:r>
            <a:r>
              <a:rPr lang="en-US" sz="1600" baseline="-25000" dirty="0" err="1"/>
              <a:t>leak</a:t>
            </a:r>
            <a:r>
              <a:rPr lang="en-US" sz="1600" dirty="0"/>
              <a:t>)</a:t>
            </a:r>
          </a:p>
        </p:txBody>
      </p:sp>
      <p:sp>
        <p:nvSpPr>
          <p:cNvPr id="10" name="TextBox 9"/>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a:solidFill>
                  <a:srgbClr val="2D2D8A"/>
                </a:solidFill>
                <a:latin typeface="Verdana"/>
              </a:rPr>
              <a:t>Contrasting the design 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performance/power</a:t>
            </a:r>
          </a:p>
          <a:p>
            <a:pPr algn="ctr">
              <a:spcAft>
                <a:spcPts val="400"/>
              </a:spcAft>
            </a:pPr>
            <a:r>
              <a:rPr lang="en-US" sz="1600" dirty="0">
                <a:solidFill>
                  <a:srgbClr val="FF0000"/>
                </a:solidFill>
                <a:latin typeface="Verdana"/>
              </a:rPr>
              <a:t>(Power efficiency) </a:t>
            </a: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power consumption</a:t>
            </a: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a:t>
            </a:r>
            <a:endParaRPr lang="en-US" dirty="0"/>
          </a:p>
        </p:txBody>
      </p:sp>
      <p:sp>
        <p:nvSpPr>
          <p:cNvPr id="16" name="TextBox 15"/>
          <p:cNvSpPr txBox="1"/>
          <p:nvPr/>
        </p:nvSpPr>
        <p:spPr>
          <a:xfrm>
            <a:off x="8794880" y="639250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(3)</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a:solidFill>
                  <a:schemeClr val="accent6"/>
                </a:solidFill>
              </a:rPr>
              <a:t>Sustainable power for </a:t>
            </a:r>
            <a:r>
              <a:rPr lang="en-US" dirty="0" err="1">
                <a:solidFill>
                  <a:schemeClr val="accent6"/>
                </a:solidFill>
              </a:rPr>
              <a:t>fanless</a:t>
            </a:r>
            <a:r>
              <a:rPr lang="en-US" dirty="0">
                <a:solidFill>
                  <a:schemeClr val="accent6"/>
                </a:solidFill>
              </a:rPr>
              <a:t> tablets [78]</a:t>
            </a: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794880" y="6383363"/>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(4)</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3200" b="0" i="0" u="none" strike="noStrike" cap="none" normalizeH="0" baseline="0">
                <a:ln>
                  <a:noFill/>
                </a:ln>
                <a:solidFill>
                  <a:schemeClr val="tx1"/>
                </a:solidFill>
                <a:effectLst/>
                <a:latin typeface="Arial" panose="020B0604020202020204" pitchFamily="34" charset="0"/>
              </a:rPr>
              <a:t/>
            </a:r>
            <a:br>
              <a:rPr kumimoji="0" lang="en-US" altLang="en-US" sz="13200" b="0" i="0" u="none" strike="noStrike" cap="none" normalizeH="0" baseline="0">
                <a:ln>
                  <a:noFill/>
                </a:ln>
                <a:solidFill>
                  <a:schemeClr val="tx1"/>
                </a:solidFill>
                <a:effectLst/>
                <a:latin typeface="Arial" panose="020B0604020202020204" pitchFamily="34" charset="0"/>
              </a:rPr>
            </a:br>
            <a:r>
              <a:rPr kumimoji="0" lang="en-US" altLang="en-US" sz="1000" b="0" i="1" u="none" strike="noStrike" cap="none" normalizeH="0" baseline="0">
                <a:ln>
                  <a:noFill/>
                </a:ln>
                <a:solidFill>
                  <a:srgbClr val="444444"/>
                </a:solidFill>
                <a:effectLst/>
                <a:latin typeface="Arimo"/>
              </a:rPr>
              <a:t>Basic LC filter modified with an inline resistor</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a:t>e.g. 20 m</a:t>
              </a:r>
              <a:r>
                <a:rPr lang="el-GR" sz="1200" dirty="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a:solidFill>
                  <a:schemeClr val="accent6"/>
                </a:solidFill>
              </a:rPr>
              <a:t>Measuring the power consumption of a CPU [80]</a:t>
            </a:r>
          </a:p>
        </p:txBody>
      </p:sp>
    </p:spTree>
    <p:extLst>
      <p:ext uri="{BB962C8B-B14F-4D97-AF65-F5344CB8AC3E}">
        <p14:creationId xmlns:p14="http://schemas.microsoft.com/office/powerpoint/2010/main" val="1131083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510115" cy="646331"/>
          </a:xfrm>
          <a:prstGeom prst="rect">
            <a:avLst/>
          </a:prstGeom>
          <a:noFill/>
        </p:spPr>
        <p:txBody>
          <a:bodyPr wrap="none" rtlCol="0">
            <a:spAutoFit/>
          </a:bodyPr>
          <a:lstStyle/>
          <a:p>
            <a:r>
              <a:rPr lang="en-US" dirty="0">
                <a:solidFill>
                  <a:schemeClr val="accent6"/>
                </a:solidFill>
              </a:rPr>
              <a:t>Example: Total power consumption of tablets</a:t>
            </a:r>
          </a:p>
          <a:p>
            <a:r>
              <a:rPr lang="en-US" dirty="0">
                <a:solidFill>
                  <a:schemeClr val="accent6"/>
                </a:solidFill>
              </a:rPr>
              <a:t>  </a:t>
            </a:r>
            <a:r>
              <a:rPr lang="en-US" dirty="0" smtClean="0">
                <a:solidFill>
                  <a:schemeClr val="accent6"/>
                </a:solidFill>
              </a:rPr>
              <a:t>(while </a:t>
            </a:r>
            <a:r>
              <a:rPr lang="en-US" dirty="0">
                <a:solidFill>
                  <a:schemeClr val="accent6"/>
                </a:solidFill>
              </a:rPr>
              <a:t>running the </a:t>
            </a:r>
            <a:r>
              <a:rPr lang="en-US" dirty="0" err="1" smtClean="0">
                <a:solidFill>
                  <a:schemeClr val="accent6"/>
                </a:solidFill>
              </a:rPr>
              <a:t>SunSpider</a:t>
            </a:r>
            <a:r>
              <a:rPr lang="en-US" dirty="0" smtClean="0">
                <a:solidFill>
                  <a:schemeClr val="accent6"/>
                </a:solidFill>
              </a:rPr>
              <a:t> </a:t>
            </a:r>
            <a:r>
              <a:rPr lang="en-US" dirty="0">
                <a:solidFill>
                  <a:schemeClr val="accent6"/>
                </a:solidFill>
              </a:rPr>
              <a:t>0.9.1 benchmark) [80]</a:t>
            </a:r>
          </a:p>
        </p:txBody>
      </p:sp>
      <p:sp>
        <p:nvSpPr>
          <p:cNvPr id="5" name="TextBox 4"/>
          <p:cNvSpPr txBox="1"/>
          <p:nvPr/>
        </p:nvSpPr>
        <p:spPr>
          <a:xfrm>
            <a:off x="831021" y="6058453"/>
            <a:ext cx="2754280"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smtClean="0">
                <a:solidFill>
                  <a:schemeClr val="bg1">
                    <a:lumMod val="50000"/>
                  </a:schemeClr>
                </a:solidFill>
              </a:rPr>
              <a:t>(4+1C, 4x Cortex </a:t>
            </a:r>
            <a:r>
              <a:rPr lang="en-US" sz="1100" dirty="0">
                <a:solidFill>
                  <a:schemeClr val="bg1">
                    <a:lumMod val="50000"/>
                  </a:schemeClr>
                </a:solidFill>
              </a:rPr>
              <a:t>A9, 1.3 </a:t>
            </a:r>
            <a:r>
              <a:rPr lang="en-US" sz="1100" dirty="0" smtClean="0">
                <a:solidFill>
                  <a:schemeClr val="bg1">
                    <a:lumMod val="50000"/>
                  </a:schemeClr>
                </a:solidFill>
              </a:rPr>
              <a:t>GHz+ 1C)</a:t>
            </a:r>
            <a:endParaRPr lang="en-US" sz="1100" dirty="0">
              <a:solidFill>
                <a:schemeClr val="bg1">
                  <a:lumMod val="50000"/>
                </a:schemeClr>
              </a:solidFill>
            </a:endParaRP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
        <p:nvSpPr>
          <p:cNvPr id="8" name="TextBox 7"/>
          <p:cNvSpPr txBox="1"/>
          <p:nvPr/>
        </p:nvSpPr>
        <p:spPr>
          <a:xfrm>
            <a:off x="8332383" y="2098013"/>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0" name="TextBox 9"/>
          <p:cNvSpPr txBox="1"/>
          <p:nvPr/>
        </p:nvSpPr>
        <p:spPr>
          <a:xfrm>
            <a:off x="6282190" y="2969325"/>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1" name="TextBox 10"/>
          <p:cNvSpPr txBox="1"/>
          <p:nvPr/>
        </p:nvSpPr>
        <p:spPr>
          <a:xfrm>
            <a:off x="7182290" y="2888940"/>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35964808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(6)</a:t>
            </a:r>
            <a:endParaRPr lang="en-US" dirty="0"/>
          </a:p>
        </p:txBody>
      </p:sp>
      <p:sp>
        <p:nvSpPr>
          <p:cNvPr id="3" name="TextBox 2"/>
          <p:cNvSpPr txBox="1"/>
          <p:nvPr/>
        </p:nvSpPr>
        <p:spPr>
          <a:xfrm>
            <a:off x="296525" y="953725"/>
            <a:ext cx="3686778"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a:t>Apple iPad: 32.4 </a:t>
            </a:r>
            <a:r>
              <a:rPr lang="en-US" sz="1600" dirty="0" err="1"/>
              <a:t>Wh</a:t>
            </a:r>
            <a:endParaRPr lang="en-US" sz="1600" dirty="0"/>
          </a:p>
          <a:p>
            <a:pPr marL="285750" indent="-285750">
              <a:buFont typeface="Arial" panose="020B0604020202020204" pitchFamily="34" charset="0"/>
              <a:buChar char="•"/>
            </a:pPr>
            <a:r>
              <a:rPr lang="en-US" sz="1600" dirty="0"/>
              <a:t>Apple iPad Air: 32.4 </a:t>
            </a:r>
            <a:r>
              <a:rPr lang="en-US" sz="1600" dirty="0" err="1"/>
              <a:t>Wh</a:t>
            </a:r>
            <a:endParaRPr lang="en-US" sz="1600" dirty="0"/>
          </a:p>
          <a:p>
            <a:pPr marL="285750" indent="-285750">
              <a:buFont typeface="Arial" panose="020B0604020202020204" pitchFamily="34" charset="0"/>
              <a:buChar char="•"/>
            </a:pPr>
            <a:r>
              <a:rPr lang="en-US" sz="1600" dirty="0"/>
              <a:t>Microsoft Surface RT: 31.5 </a:t>
            </a:r>
            <a:r>
              <a:rPr lang="en-US" sz="1600" dirty="0" err="1"/>
              <a:t>Wh</a:t>
            </a:r>
            <a:r>
              <a:rPr lang="en-US" sz="1600" dirty="0"/>
              <a:t> </a:t>
            </a:r>
          </a:p>
          <a:p>
            <a:pPr marL="285750" indent="-285750">
              <a:buFont typeface="Arial" panose="020B0604020202020204" pitchFamily="34" charset="0"/>
              <a:buChar char="•"/>
            </a:pPr>
            <a:r>
              <a:rPr lang="en-US" sz="1600" dirty="0"/>
              <a:t>Acer </a:t>
            </a:r>
            <a:r>
              <a:rPr lang="en-US" sz="1600" dirty="0" err="1"/>
              <a:t>Iconia</a:t>
            </a:r>
            <a:r>
              <a:rPr lang="en-US" sz="1600" dirty="0"/>
              <a:t> W510: </a:t>
            </a:r>
            <a:r>
              <a:rPr lang="en-US" sz="1600" dirty="0" smtClean="0"/>
              <a:t>27 </a:t>
            </a:r>
            <a:r>
              <a:rPr lang="en-US" sz="1600" dirty="0" err="1" smtClean="0"/>
              <a:t>Wh</a:t>
            </a:r>
            <a:endParaRPr lang="en-US" sz="1600" dirty="0"/>
          </a:p>
          <a:p>
            <a:pPr marL="285750" indent="-285750">
              <a:buFont typeface="Arial" panose="020B0604020202020204" pitchFamily="34" charset="0"/>
              <a:buChar char="•"/>
            </a:pPr>
            <a:r>
              <a:rPr lang="en-US" sz="1600" dirty="0"/>
              <a:t>Dell XPS 10: 28 </a:t>
            </a:r>
            <a:r>
              <a:rPr lang="en-US" sz="1600" dirty="0" err="1"/>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a:solidFill>
                  <a:schemeClr val="accent6"/>
                </a:solidFill>
              </a:rPr>
              <a:t>Battery sizes of tablets - examples</a:t>
            </a:r>
          </a:p>
        </p:txBody>
      </p:sp>
      <p:sp>
        <p:nvSpPr>
          <p:cNvPr id="6" name="TextBox 5"/>
          <p:cNvSpPr txBox="1"/>
          <p:nvPr/>
        </p:nvSpPr>
        <p:spPr>
          <a:xfrm>
            <a:off x="116505" y="6399330"/>
            <a:ext cx="1603324" cy="338554"/>
          </a:xfrm>
          <a:prstGeom prst="rect">
            <a:avLst/>
          </a:prstGeom>
          <a:noFill/>
        </p:spPr>
        <p:txBody>
          <a:bodyPr wrap="none" rtlCol="0">
            <a:spAutoFit/>
          </a:bodyPr>
          <a:lstStyle/>
          <a:p>
            <a:r>
              <a:rPr lang="en-US" sz="1600" dirty="0" smtClean="0"/>
              <a:t>Battery: </a:t>
            </a:r>
            <a:r>
              <a:rPr lang="en-US" sz="1600" dirty="0" err="1" smtClean="0"/>
              <a:t>akku</a:t>
            </a:r>
            <a:endParaRPr lang="en-US" sz="1600" dirty="0"/>
          </a:p>
        </p:txBody>
      </p:sp>
    </p:spTree>
    <p:extLst>
      <p:ext uri="{BB962C8B-B14F-4D97-AF65-F5344CB8AC3E}">
        <p14:creationId xmlns:p14="http://schemas.microsoft.com/office/powerpoint/2010/main" val="1768691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(7)</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a:solidFill>
                  <a:schemeClr val="accent6"/>
                </a:solidFill>
              </a:rPr>
              <a:t>Total platform power consumption</a:t>
            </a:r>
          </a:p>
        </p:txBody>
      </p:sp>
      <p:sp>
        <p:nvSpPr>
          <p:cNvPr id="7" name="TextBox 6"/>
          <p:cNvSpPr txBox="1"/>
          <p:nvPr/>
        </p:nvSpPr>
        <p:spPr>
          <a:xfrm>
            <a:off x="116465" y="929728"/>
            <a:ext cx="9398920" cy="584775"/>
          </a:xfrm>
          <a:prstGeom prst="rect">
            <a:avLst/>
          </a:prstGeom>
          <a:noFill/>
        </p:spPr>
        <p:txBody>
          <a:bodyPr wrap="none" rtlCol="0">
            <a:spAutoFit/>
          </a:bodyPr>
          <a:lstStyle/>
          <a:p>
            <a:r>
              <a:rPr lang="en-US" sz="1600" dirty="0"/>
              <a:t>It results from the power consumption of the </a:t>
            </a:r>
            <a:r>
              <a:rPr lang="en-US" sz="1600" dirty="0">
                <a:solidFill>
                  <a:srgbClr val="0070C0"/>
                </a:solidFill>
              </a:rPr>
              <a:t>SOC, Flash memory, co-processors etc</a:t>
            </a:r>
            <a:r>
              <a:rPr lang="en-US" sz="1600" dirty="0"/>
              <a:t>. </a:t>
            </a:r>
          </a:p>
          <a:p>
            <a:r>
              <a:rPr lang="en-US" sz="1600" dirty="0"/>
              <a:t>  i.e. from any circuit that is mounted on the motherboard. </a:t>
            </a:r>
          </a:p>
        </p:txBody>
      </p:sp>
      <p:grpSp>
        <p:nvGrpSpPr>
          <p:cNvPr id="8" name="Group 7"/>
          <p:cNvGrpSpPr/>
          <p:nvPr/>
        </p:nvGrpSpPr>
        <p:grpSpPr>
          <a:xfrm>
            <a:off x="213246" y="1808820"/>
            <a:ext cx="8753475" cy="4500500"/>
            <a:chOff x="250824" y="1358770"/>
            <a:chExt cx="8753475" cy="4185465"/>
          </a:xfrm>
        </p:grpSpPr>
        <p:pic>
          <p:nvPicPr>
            <p:cNvPr id="9"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331600" y="6330806"/>
            <a:ext cx="7155835" cy="338554"/>
          </a:xfrm>
          <a:prstGeom prst="rect">
            <a:avLst/>
          </a:prstGeom>
          <a:noFill/>
        </p:spPr>
        <p:txBody>
          <a:bodyPr wrap="square" rtlCol="0">
            <a:spAutoFit/>
          </a:bodyPr>
          <a:lstStyle/>
          <a:p>
            <a:r>
              <a:rPr lang="en-US" sz="1600" dirty="0"/>
              <a:t>Figure: Example: one side of the iPad Air 2 motherboard [79]</a:t>
            </a:r>
          </a:p>
        </p:txBody>
      </p:sp>
    </p:spTree>
    <p:extLst>
      <p:ext uri="{BB962C8B-B14F-4D97-AF65-F5344CB8AC3E}">
        <p14:creationId xmlns:p14="http://schemas.microsoft.com/office/powerpoint/2010/main" val="22358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(8)</a:t>
            </a:r>
            <a:endParaRPr lang="en-US" dirty="0"/>
          </a:p>
        </p:txBody>
      </p:sp>
      <p:pic>
        <p:nvPicPr>
          <p:cNvPr id="3" name="Picture 2"/>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4" name="Picture 3"/>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5" name="TextBox 4"/>
          <p:cNvSpPr txBox="1"/>
          <p:nvPr/>
        </p:nvSpPr>
        <p:spPr>
          <a:xfrm>
            <a:off x="6727031" y="6542765"/>
            <a:ext cx="2347117" cy="261610"/>
          </a:xfrm>
          <a:prstGeom prst="rect">
            <a:avLst/>
          </a:prstGeom>
          <a:noFill/>
        </p:spPr>
        <p:txBody>
          <a:bodyPr wrap="none" rtlCol="0">
            <a:spAutoFit/>
          </a:bodyPr>
          <a:lstStyle/>
          <a:p>
            <a:r>
              <a:rPr lang="en-US" sz="1100" dirty="0"/>
              <a:t>1.3 GHz </a:t>
            </a:r>
            <a:r>
              <a:rPr lang="en-US" sz="1100" dirty="0" err="1"/>
              <a:t>2C</a:t>
            </a:r>
            <a:r>
              <a:rPr lang="en-US" sz="1100" dirty="0"/>
              <a:t> </a:t>
            </a:r>
            <a:r>
              <a:rPr lang="en-US" sz="1100" dirty="0" err="1"/>
              <a:t>A6</a:t>
            </a:r>
            <a:r>
              <a:rPr lang="en-US" sz="1100" dirty="0"/>
              <a:t> (Swift, </a:t>
            </a:r>
            <a:r>
              <a:rPr lang="en-US" sz="1100" dirty="0" err="1"/>
              <a:t>ARMv7</a:t>
            </a:r>
            <a:r>
              <a:rPr lang="en-US" sz="1100" dirty="0"/>
              <a:t>)</a:t>
            </a:r>
          </a:p>
        </p:txBody>
      </p:sp>
      <p:sp>
        <p:nvSpPr>
          <p:cNvPr id="6" name="TextBox 5"/>
          <p:cNvSpPr txBox="1"/>
          <p:nvPr/>
        </p:nvSpPr>
        <p:spPr>
          <a:xfrm>
            <a:off x="3401870" y="6542765"/>
            <a:ext cx="3219151" cy="261610"/>
          </a:xfrm>
          <a:prstGeom prst="rect">
            <a:avLst/>
          </a:prstGeom>
          <a:noFill/>
        </p:spPr>
        <p:txBody>
          <a:bodyPr wrap="none" rtlCol="0">
            <a:spAutoFit/>
          </a:bodyPr>
          <a:lstStyle/>
          <a:p>
            <a:r>
              <a:rPr lang="en-US" sz="1100" dirty="0"/>
              <a:t>1.5 GHz </a:t>
            </a:r>
            <a:r>
              <a:rPr lang="en-US" sz="1100" dirty="0" err="1"/>
              <a:t>2C</a:t>
            </a:r>
            <a:r>
              <a:rPr lang="en-US" sz="1100" dirty="0"/>
              <a:t> </a:t>
            </a:r>
            <a:r>
              <a:rPr lang="en-US" sz="1100" dirty="0" err="1"/>
              <a:t>MSM8960</a:t>
            </a:r>
            <a:r>
              <a:rPr lang="en-US" sz="1100" dirty="0"/>
              <a:t> (Krait 200, </a:t>
            </a:r>
            <a:r>
              <a:rPr lang="en-US" sz="1100" dirty="0" err="1"/>
              <a:t>ARMv7</a:t>
            </a:r>
            <a:r>
              <a:rPr lang="en-US" sz="1100" dirty="0"/>
              <a:t>)</a:t>
            </a:r>
          </a:p>
        </p:txBody>
      </p:sp>
      <p:sp>
        <p:nvSpPr>
          <p:cNvPr id="7" name="TextBox 6"/>
          <p:cNvSpPr txBox="1"/>
          <p:nvPr/>
        </p:nvSpPr>
        <p:spPr>
          <a:xfrm>
            <a:off x="676139" y="6542765"/>
            <a:ext cx="2367956" cy="261610"/>
          </a:xfrm>
          <a:prstGeom prst="rect">
            <a:avLst/>
          </a:prstGeom>
          <a:noFill/>
        </p:spPr>
        <p:txBody>
          <a:bodyPr wrap="none" rtlCol="0">
            <a:spAutoFit/>
          </a:bodyPr>
          <a:lstStyle/>
          <a:p>
            <a:r>
              <a:rPr lang="en-US" sz="1100" dirty="0"/>
              <a:t>1.6 GHz Atom </a:t>
            </a:r>
            <a:r>
              <a:rPr lang="en-US" sz="1100" dirty="0" err="1"/>
              <a:t>Z2460</a:t>
            </a:r>
            <a:r>
              <a:rPr lang="en-US" sz="1100" dirty="0"/>
              <a:t> (</a:t>
            </a:r>
            <a:r>
              <a:rPr lang="en-US" sz="1100" dirty="0" err="1"/>
              <a:t>x86</a:t>
            </a:r>
            <a:r>
              <a:rPr lang="en-US" sz="1100" dirty="0"/>
              <a:t>-32)</a:t>
            </a:r>
          </a:p>
        </p:txBody>
      </p:sp>
      <p:sp>
        <p:nvSpPr>
          <p:cNvPr id="8" name="TextBox 7"/>
          <p:cNvSpPr txBox="1"/>
          <p:nvPr/>
        </p:nvSpPr>
        <p:spPr>
          <a:xfrm>
            <a:off x="126444" y="519510"/>
            <a:ext cx="7705123" cy="646331"/>
          </a:xfrm>
          <a:prstGeom prst="rect">
            <a:avLst/>
          </a:prstGeom>
          <a:noFill/>
        </p:spPr>
        <p:txBody>
          <a:bodyPr wrap="none" rtlCol="0">
            <a:spAutoFit/>
          </a:bodyPr>
          <a:lstStyle/>
          <a:p>
            <a:r>
              <a:rPr lang="en-US" dirty="0">
                <a:solidFill>
                  <a:schemeClr val="accent6"/>
                </a:solidFill>
              </a:rPr>
              <a:t>Example: Power consumption of smartphones while running the </a:t>
            </a:r>
          </a:p>
          <a:p>
            <a:r>
              <a:rPr lang="en-US" dirty="0">
                <a:solidFill>
                  <a:schemeClr val="accent6"/>
                </a:solidFill>
              </a:rPr>
              <a:t>  (Kraken Benchmark 2 [80] </a:t>
            </a:r>
          </a:p>
        </p:txBody>
      </p:sp>
      <p:sp>
        <p:nvSpPr>
          <p:cNvPr id="9" name="TextBox 8"/>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0" name="TextBox 9"/>
          <p:cNvSpPr txBox="1"/>
          <p:nvPr/>
        </p:nvSpPr>
        <p:spPr>
          <a:xfrm>
            <a:off x="2123054" y="3699030"/>
            <a:ext cx="689612" cy="523220"/>
          </a:xfrm>
          <a:prstGeom prst="rect">
            <a:avLst/>
          </a:prstGeom>
          <a:noFill/>
        </p:spPr>
        <p:txBody>
          <a:bodyPr wrap="none" rtlCol="0">
            <a:spAutoFit/>
          </a:bodyPr>
          <a:lstStyle/>
          <a:p>
            <a:pPr algn="ctr"/>
            <a:r>
              <a:rPr lang="en-US" sz="1400" dirty="0">
                <a:solidFill>
                  <a:srgbClr val="DEA900"/>
                </a:solidFill>
              </a:rPr>
              <a:t>Apple</a:t>
            </a:r>
          </a:p>
          <a:p>
            <a:pPr algn="ctr"/>
            <a:r>
              <a:rPr lang="en-US" sz="1400" dirty="0">
                <a:solidFill>
                  <a:srgbClr val="DEA900"/>
                </a:solidFill>
              </a:rPr>
              <a:t> A6</a:t>
            </a:r>
          </a:p>
        </p:txBody>
      </p:sp>
      <p:sp>
        <p:nvSpPr>
          <p:cNvPr id="11" name="TextBox 10"/>
          <p:cNvSpPr txBox="1"/>
          <p:nvPr/>
        </p:nvSpPr>
        <p:spPr>
          <a:xfrm>
            <a:off x="5917948" y="1538790"/>
            <a:ext cx="1148070" cy="523220"/>
          </a:xfrm>
          <a:prstGeom prst="rect">
            <a:avLst/>
          </a:prstGeom>
          <a:noFill/>
        </p:spPr>
        <p:txBody>
          <a:bodyPr wrap="none" rtlCol="0">
            <a:spAutoFit/>
          </a:bodyPr>
          <a:lstStyle/>
          <a:p>
            <a:pPr algn="ctr"/>
            <a:r>
              <a:rPr lang="en-US" sz="1400" dirty="0">
                <a:solidFill>
                  <a:srgbClr val="C00000"/>
                </a:solidFill>
              </a:rPr>
              <a:t>Qualcomm</a:t>
            </a:r>
          </a:p>
          <a:p>
            <a:pPr algn="ctr"/>
            <a:r>
              <a:rPr lang="en-US" sz="1400" dirty="0">
                <a:solidFill>
                  <a:srgbClr val="C00000"/>
                </a:solidFill>
              </a:rPr>
              <a:t>S4</a:t>
            </a:r>
          </a:p>
        </p:txBody>
      </p:sp>
      <p:sp>
        <p:nvSpPr>
          <p:cNvPr id="12" name="TextBox 11"/>
          <p:cNvSpPr txBox="1"/>
          <p:nvPr/>
        </p:nvSpPr>
        <p:spPr>
          <a:xfrm>
            <a:off x="3630403" y="1149875"/>
            <a:ext cx="1301831" cy="523220"/>
          </a:xfrm>
          <a:prstGeom prst="rect">
            <a:avLst/>
          </a:prstGeom>
          <a:noFill/>
        </p:spPr>
        <p:txBody>
          <a:bodyPr wrap="none" rtlCol="0">
            <a:spAutoFit/>
          </a:bodyPr>
          <a:lstStyle/>
          <a:p>
            <a:pPr algn="ctr"/>
            <a:r>
              <a:rPr lang="en-US" sz="1400" dirty="0">
                <a:solidFill>
                  <a:srgbClr val="0070C0"/>
                </a:solidFill>
              </a:rPr>
              <a:t>Intel</a:t>
            </a:r>
          </a:p>
          <a:p>
            <a:pPr algn="ctr"/>
            <a:r>
              <a:rPr lang="en-US" sz="1400" dirty="0">
                <a:solidFill>
                  <a:srgbClr val="0070C0"/>
                </a:solidFill>
              </a:rPr>
              <a:t>Atom Z2460</a:t>
            </a:r>
          </a:p>
        </p:txBody>
      </p:sp>
    </p:spTree>
    <p:extLst>
      <p:ext uri="{BB962C8B-B14F-4D97-AF65-F5344CB8AC3E}">
        <p14:creationId xmlns:p14="http://schemas.microsoft.com/office/powerpoint/2010/main" val="1897852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 Emergence and spread of smartphones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a:solidFill>
                  <a:schemeClr val="accent6"/>
                </a:solidFill>
                <a:latin typeface="+mj-lt"/>
              </a:rPr>
              <a:t>1. Emergence and spread of smartphones</a:t>
            </a:r>
          </a:p>
          <a:p>
            <a:r>
              <a:rPr lang="en-US" dirty="0">
                <a:solidFill>
                  <a:schemeClr val="accent6"/>
                </a:solidFill>
                <a:latin typeface="+mj-lt"/>
              </a:rPr>
              <a:t>The traditional computer market around 1995</a:t>
            </a: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Desktops</a:t>
            </a: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Embedded</a:t>
            </a:r>
          </a:p>
          <a:p>
            <a:pPr algn="ctr" eaLnBrk="1" fontAlgn="base" hangingPunct="1">
              <a:spcBef>
                <a:spcPct val="0"/>
              </a:spcBef>
              <a:spcAft>
                <a:spcPct val="0"/>
              </a:spcAft>
            </a:pPr>
            <a:r>
              <a:rPr lang="en-US" b="1" dirty="0">
                <a:solidFill>
                  <a:srgbClr val="000000"/>
                </a:solidFill>
              </a:rPr>
              <a:t>computer devices</a:t>
            </a: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Main computer market segments around 1995</a:t>
            </a:r>
          </a:p>
        </p:txBody>
      </p:sp>
      <p:sp>
        <p:nvSpPr>
          <p:cNvPr id="9" name="Text Box 14"/>
          <p:cNvSpPr txBox="1">
            <a:spLocks noChangeArrowheads="1"/>
          </p:cNvSpPr>
          <p:nvPr/>
        </p:nvSpPr>
        <p:spPr bwMode="auto">
          <a:xfrm>
            <a:off x="3710501" y="2950700"/>
            <a:ext cx="202010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Intel’s Pentium lines</a:t>
            </a:r>
          </a:p>
          <a:p>
            <a:pPr algn="ctr" eaLnBrk="1" fontAlgn="base" hangingPunct="1">
              <a:spcBef>
                <a:spcPct val="0"/>
              </a:spcBef>
              <a:spcAft>
                <a:spcPct val="30000"/>
              </a:spcAft>
            </a:pPr>
            <a:r>
              <a:rPr lang="en-US" i="1" dirty="0">
                <a:solidFill>
                  <a:srgbClr val="000000"/>
                </a:solidFill>
              </a:rPr>
              <a:t>AMD’s K5, K6 lines</a:t>
            </a: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ARM’s lines</a:t>
            </a: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Servers</a:t>
            </a:r>
          </a:p>
        </p:txBody>
      </p:sp>
      <p:sp>
        <p:nvSpPr>
          <p:cNvPr id="12" name="Text Box 14"/>
          <p:cNvSpPr txBox="1">
            <a:spLocks noChangeArrowheads="1"/>
          </p:cNvSpPr>
          <p:nvPr/>
        </p:nvSpPr>
        <p:spPr bwMode="auto">
          <a:xfrm>
            <a:off x="905246" y="2939029"/>
            <a:ext cx="17972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Intel’s  Xeon lines</a:t>
            </a: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21" name="Oval 13"/>
          <p:cNvSpPr>
            <a:spLocks noChangeArrowheads="1"/>
          </p:cNvSpPr>
          <p:nvPr/>
        </p:nvSpPr>
        <p:spPr bwMode="auto">
          <a:xfrm>
            <a:off x="4703662" y="23643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8"/>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0"/>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5117" y="6494275"/>
            <a:ext cx="329406" cy="400110"/>
          </a:xfrm>
          <a:prstGeom prst="rect">
            <a:avLst/>
          </a:prstGeom>
          <a:noFill/>
        </p:spPr>
        <p:txBody>
          <a:bodyPr wrap="square" rtlCol="0">
            <a:spAutoFit/>
          </a:bodyPr>
          <a:lstStyle/>
          <a:p>
            <a:r>
              <a:rPr lang="en-US" sz="2000" dirty="0">
                <a:solidFill>
                  <a:srgbClr val="FF0000"/>
                </a:solidFill>
                <a:latin typeface="+mj-lt"/>
              </a:rPr>
              <a:t>*</a:t>
            </a:r>
          </a:p>
        </p:txBody>
      </p:sp>
      <p:sp>
        <p:nvSpPr>
          <p:cNvPr id="24" name="Text Box 6"/>
          <p:cNvSpPr txBox="1">
            <a:spLocks noChangeArrowheads="1"/>
          </p:cNvSpPr>
          <p:nvPr/>
        </p:nvSpPr>
        <p:spPr bwMode="auto">
          <a:xfrm>
            <a:off x="5284579" y="5190296"/>
            <a:ext cx="1491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Laptops</a:t>
            </a:r>
          </a:p>
          <a:p>
            <a:pPr algn="ctr" eaLnBrk="1" fontAlgn="base" hangingPunct="1">
              <a:spcBef>
                <a:spcPct val="0"/>
              </a:spcBef>
              <a:spcAft>
                <a:spcPct val="0"/>
              </a:spcAft>
            </a:pPr>
            <a:r>
              <a:rPr lang="en-US" b="1" dirty="0">
                <a:solidFill>
                  <a:srgbClr val="000000"/>
                </a:solidFill>
              </a:rPr>
              <a:t> (notebooks)</a:t>
            </a:r>
          </a:p>
        </p:txBody>
      </p:sp>
      <p:sp>
        <p:nvSpPr>
          <p:cNvPr id="25" name="Line 9"/>
          <p:cNvSpPr>
            <a:spLocks noChangeShapeType="1"/>
          </p:cNvSpPr>
          <p:nvPr/>
        </p:nvSpPr>
        <p:spPr bwMode="auto">
          <a:xfrm>
            <a:off x="4707015" y="4540345"/>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26" name="Text Box 5"/>
          <p:cNvSpPr txBox="1">
            <a:spLocks noChangeArrowheads="1"/>
          </p:cNvSpPr>
          <p:nvPr/>
        </p:nvSpPr>
        <p:spPr bwMode="auto">
          <a:xfrm>
            <a:off x="2962537" y="5190296"/>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Desktops</a:t>
            </a:r>
          </a:p>
        </p:txBody>
      </p:sp>
      <p:cxnSp>
        <p:nvCxnSpPr>
          <p:cNvPr id="27" name="Straight Connector 26"/>
          <p:cNvCxnSpPr>
            <a:endCxn id="29" idx="0"/>
          </p:cNvCxnSpPr>
          <p:nvPr/>
        </p:nvCxnSpPr>
        <p:spPr>
          <a:xfrm flipH="1">
            <a:off x="3500936" y="4786408"/>
            <a:ext cx="1206079" cy="275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0" idx="1"/>
          </p:cNvCxnSpPr>
          <p:nvPr/>
        </p:nvCxnSpPr>
        <p:spPr>
          <a:xfrm>
            <a:off x="4675256" y="4786176"/>
            <a:ext cx="1363261" cy="27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3"/>
          <p:cNvSpPr>
            <a:spLocks noChangeArrowheads="1"/>
          </p:cNvSpPr>
          <p:nvPr/>
        </p:nvSpPr>
        <p:spPr bwMode="auto">
          <a:xfrm>
            <a:off x="3464936" y="50615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0" name="Oval 13"/>
          <p:cNvSpPr>
            <a:spLocks noChangeArrowheads="1"/>
          </p:cNvSpPr>
          <p:nvPr/>
        </p:nvSpPr>
        <p:spPr bwMode="auto">
          <a:xfrm>
            <a:off x="6027973" y="5052195"/>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2" name="TextBox 31"/>
          <p:cNvSpPr txBox="1"/>
          <p:nvPr/>
        </p:nvSpPr>
        <p:spPr>
          <a:xfrm>
            <a:off x="5292080" y="5731513"/>
            <a:ext cx="1577676" cy="307777"/>
          </a:xfrm>
          <a:prstGeom prst="rect">
            <a:avLst/>
          </a:prstGeom>
          <a:noFill/>
        </p:spPr>
        <p:txBody>
          <a:bodyPr wrap="none" rtlCol="0">
            <a:spAutoFit/>
          </a:bodyPr>
          <a:lstStyle/>
          <a:p>
            <a:r>
              <a:rPr lang="en-US" sz="1400" i="1" dirty="0"/>
              <a:t>Since about 1995</a:t>
            </a:r>
          </a:p>
        </p:txBody>
      </p:sp>
      <p:sp>
        <p:nvSpPr>
          <p:cNvPr id="35" name="TextBox 34"/>
          <p:cNvSpPr txBox="1"/>
          <p:nvPr/>
        </p:nvSpPr>
        <p:spPr>
          <a:xfrm>
            <a:off x="71500" y="3813613"/>
            <a:ext cx="8023350" cy="923330"/>
          </a:xfrm>
          <a:prstGeom prst="rect">
            <a:avLst/>
          </a:prstGeom>
          <a:noFill/>
        </p:spPr>
        <p:txBody>
          <a:bodyPr wrap="none" rtlCol="0">
            <a:spAutoFit/>
          </a:bodyPr>
          <a:lstStyle/>
          <a:p>
            <a:r>
              <a:rPr lang="en-US" dirty="0">
                <a:latin typeface="Verdana"/>
              </a:rPr>
              <a:t>Around 1995: </a:t>
            </a:r>
            <a:r>
              <a:rPr lang="en-US" dirty="0">
                <a:solidFill>
                  <a:srgbClr val="000000"/>
                </a:solidFill>
                <a:latin typeface="Verdana"/>
              </a:rPr>
              <a:t>spreading of </a:t>
            </a:r>
            <a:r>
              <a:rPr lang="en-US" dirty="0">
                <a:solidFill>
                  <a:srgbClr val="0070C0"/>
                </a:solidFill>
                <a:latin typeface="Verdana"/>
              </a:rPr>
              <a:t>multimedia, graphics and internet and</a:t>
            </a:r>
          </a:p>
          <a:p>
            <a:r>
              <a:rPr lang="en-US" dirty="0">
                <a:latin typeface="Verdana"/>
              </a:rPr>
              <a:t>  </a:t>
            </a:r>
            <a:r>
              <a:rPr lang="en-US" sz="1600" dirty="0">
                <a:latin typeface="Verdana"/>
              </a:rPr>
              <a:t>emergence</a:t>
            </a:r>
            <a:r>
              <a:rPr lang="en-US" dirty="0">
                <a:latin typeface="Verdana"/>
              </a:rPr>
              <a:t> o</a:t>
            </a:r>
            <a:r>
              <a:rPr lang="en-US" dirty="0">
                <a:solidFill>
                  <a:srgbClr val="0070C0"/>
                </a:solidFill>
                <a:latin typeface="Verdana"/>
              </a:rPr>
              <a:t>f </a:t>
            </a:r>
            <a:r>
              <a:rPr lang="en-US" dirty="0">
                <a:solidFill>
                  <a:srgbClr val="FF0000"/>
                </a:solidFill>
                <a:latin typeface="Verdana"/>
              </a:rPr>
              <a:t>laptops (</a:t>
            </a:r>
            <a:r>
              <a:rPr lang="en-US" dirty="0">
                <a:latin typeface="Verdana"/>
              </a:rPr>
              <a:t>aka</a:t>
            </a:r>
            <a:r>
              <a:rPr lang="en-US" dirty="0">
                <a:solidFill>
                  <a:srgbClr val="FF0000"/>
                </a:solidFill>
                <a:latin typeface="Verdana"/>
              </a:rPr>
              <a:t> notebooks) </a:t>
            </a:r>
            <a:r>
              <a:rPr lang="en-US" dirty="0">
                <a:solidFill>
                  <a:srgbClr val="000000"/>
                </a:solidFill>
                <a:latin typeface="Verdana"/>
              </a:rPr>
              <a:t>(portable computers).</a:t>
            </a:r>
          </a:p>
          <a:p>
            <a:endParaRPr lang="en-US" dirty="0">
              <a:solidFill>
                <a:srgbClr val="000000"/>
              </a:solidFill>
              <a:latin typeface="Verdana"/>
            </a:endParaRPr>
          </a:p>
        </p:txBody>
      </p:sp>
    </p:spTree>
    <p:extLst>
      <p:ext uri="{BB962C8B-B14F-4D97-AF65-F5344CB8AC3E}">
        <p14:creationId xmlns:p14="http://schemas.microsoft.com/office/powerpoint/2010/main" val="8505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9" grpId="0" animBg="1"/>
      <p:bldP spid="30" grpId="0" animBg="1"/>
      <p:bldP spid="32"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(9)</a:t>
            </a:r>
            <a:endParaRPr lang="en-US" dirty="0"/>
          </a:p>
        </p:txBody>
      </p:sp>
      <p:pic>
        <p:nvPicPr>
          <p:cNvPr id="3" name="Picture 2"/>
          <p:cNvPicPr>
            <a:picLocks noChangeAspect="1"/>
          </p:cNvPicPr>
          <p:nvPr/>
        </p:nvPicPr>
        <p:blipFill rotWithShape="1">
          <a:blip r:embed="rId2"/>
          <a:srcRect t="13179"/>
          <a:stretch/>
        </p:blipFill>
        <p:spPr>
          <a:xfrm>
            <a:off x="0" y="1154554"/>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a:t>, is a mid-length JavaScript benchmark.</a:t>
            </a:r>
          </a:p>
          <a:p>
            <a:pPr marL="171450" indent="-171450">
              <a:buFont typeface="Arial" panose="020B0604020202020204" pitchFamily="34" charset="0"/>
              <a:buChar char="•"/>
            </a:pPr>
            <a:r>
              <a:rPr lang="en-US" sz="1200" dirty="0"/>
              <a:t>In the power consumption of Qualcomm's </a:t>
            </a:r>
            <a:r>
              <a:rPr lang="en-US" sz="1200" dirty="0" err="1"/>
              <a:t>S4</a:t>
            </a:r>
            <a:endParaRPr lang="en-US" sz="1200" dirty="0"/>
          </a:p>
          <a:p>
            <a:r>
              <a:rPr lang="en-US" sz="1200" dirty="0"/>
              <a:t>     the </a:t>
            </a:r>
            <a:r>
              <a:rPr lang="en-US" sz="1200" dirty="0" err="1"/>
              <a:t>L2</a:t>
            </a:r>
            <a:r>
              <a:rPr lang="en-US" sz="1200" dirty="0"/>
              <a:t> cache is not taken into account.</a:t>
            </a:r>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err="1">
                <a:solidFill>
                  <a:schemeClr val="bg1">
                    <a:lumMod val="50000"/>
                  </a:schemeClr>
                </a:solidFill>
              </a:rPr>
              <a:t>4+1x</a:t>
            </a:r>
            <a:r>
              <a:rPr lang="en-US" sz="1100" dirty="0">
                <a:solidFill>
                  <a:schemeClr val="bg1">
                    <a:lumMod val="50000"/>
                  </a:schemeClr>
                </a:solidFill>
              </a:rPr>
              <a:t> Cortex </a:t>
            </a:r>
            <a:r>
              <a:rPr lang="en-US" sz="1100" dirty="0" err="1">
                <a:solidFill>
                  <a:schemeClr val="bg1">
                    <a:lumMod val="50000"/>
                  </a:schemeClr>
                </a:solidFill>
              </a:rPr>
              <a:t>A9</a:t>
            </a:r>
            <a:r>
              <a:rPr lang="en-US" sz="1100" dirty="0">
                <a:solidFill>
                  <a:schemeClr val="bg1">
                    <a:lumMod val="50000"/>
                  </a:schemeClr>
                </a:solidFill>
              </a:rPr>
              <a:t>, 1.3 GHz)</a:t>
            </a: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a:solidFill>
                  <a:schemeClr val="accent6"/>
                </a:solidFill>
              </a:rPr>
              <a:t>Example: Power consumption of CPUs </a:t>
            </a:r>
            <a:r>
              <a:rPr lang="en-US" dirty="0" smtClean="0">
                <a:solidFill>
                  <a:schemeClr val="accent6"/>
                </a:solidFill>
              </a:rPr>
              <a:t>(while </a:t>
            </a:r>
            <a:r>
              <a:rPr lang="en-US" dirty="0">
                <a:solidFill>
                  <a:schemeClr val="accent6"/>
                </a:solidFill>
              </a:rPr>
              <a:t>running the </a:t>
            </a:r>
            <a:r>
              <a:rPr lang="en-US" dirty="0" err="1" smtClean="0">
                <a:solidFill>
                  <a:schemeClr val="accent6"/>
                </a:solidFill>
              </a:rPr>
              <a:t>SunSpider</a:t>
            </a:r>
            <a:r>
              <a:rPr lang="en-US" dirty="0" smtClean="0">
                <a:solidFill>
                  <a:schemeClr val="accent6"/>
                </a:solidFill>
              </a:rPr>
              <a:t> </a:t>
            </a:r>
            <a:r>
              <a:rPr lang="en-US" dirty="0">
                <a:solidFill>
                  <a:schemeClr val="accent6"/>
                </a:solidFill>
              </a:rPr>
              <a:t>0.9.1</a:t>
            </a:r>
          </a:p>
          <a:p>
            <a:r>
              <a:rPr lang="en-US" dirty="0">
                <a:solidFill>
                  <a:schemeClr val="accent6"/>
                </a:solidFill>
              </a:rPr>
              <a:t>  </a:t>
            </a:r>
            <a:r>
              <a:rPr lang="en-US" dirty="0" smtClean="0">
                <a:solidFill>
                  <a:schemeClr val="accent6"/>
                </a:solidFill>
              </a:rPr>
              <a:t>benchmark) </a:t>
            </a:r>
            <a:r>
              <a:rPr lang="en-US" dirty="0">
                <a:solidFill>
                  <a:schemeClr val="accent6"/>
                </a:solidFill>
              </a:rPr>
              <a:t>[80]</a:t>
            </a:r>
          </a:p>
        </p:txBody>
      </p:sp>
      <p:sp>
        <p:nvSpPr>
          <p:cNvPr id="12" name="TextBox 11"/>
          <p:cNvSpPr txBox="1"/>
          <p:nvPr/>
        </p:nvSpPr>
        <p:spPr>
          <a:xfrm>
            <a:off x="8794880" y="6392509"/>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0" name="TextBox 9"/>
          <p:cNvSpPr txBox="1"/>
          <p:nvPr/>
        </p:nvSpPr>
        <p:spPr>
          <a:xfrm>
            <a:off x="8293883" y="2348880"/>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3" name="TextBox 12"/>
          <p:cNvSpPr txBox="1"/>
          <p:nvPr/>
        </p:nvSpPr>
        <p:spPr>
          <a:xfrm>
            <a:off x="5327115" y="2292260"/>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4" name="TextBox 13"/>
          <p:cNvSpPr txBox="1"/>
          <p:nvPr/>
        </p:nvSpPr>
        <p:spPr>
          <a:xfrm>
            <a:off x="6109636" y="4227475"/>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2088381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(10)</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a:solidFill>
                  <a:srgbClr val="FF0000"/>
                </a:solidFill>
              </a:rPr>
              <a:t>Remark to the power management of the referenced processors [80]</a:t>
            </a:r>
          </a:p>
        </p:txBody>
      </p:sp>
      <p:sp>
        <p:nvSpPr>
          <p:cNvPr id="5" name="TextBox 4"/>
          <p:cNvSpPr txBox="1"/>
          <p:nvPr/>
        </p:nvSpPr>
        <p:spPr>
          <a:xfrm>
            <a:off x="224081" y="922167"/>
            <a:ext cx="91434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the </a:t>
            </a:r>
            <a:r>
              <a:rPr lang="en-US" sz="1600" dirty="0">
                <a:solidFill>
                  <a:srgbClr val="0070C0"/>
                </a:solidFill>
              </a:rPr>
              <a:t>dual core Atom </a:t>
            </a:r>
            <a:r>
              <a:rPr lang="en-US" sz="1600" dirty="0"/>
              <a:t>and</a:t>
            </a:r>
            <a:r>
              <a:rPr lang="en-US" sz="1600" dirty="0">
                <a:solidFill>
                  <a:srgbClr val="0070C0"/>
                </a:solidFill>
              </a:rPr>
              <a:t> </a:t>
            </a:r>
            <a:r>
              <a:rPr lang="en-US" sz="1600" dirty="0" smtClean="0">
                <a:solidFill>
                  <a:srgbClr val="0070C0"/>
                </a:solidFill>
              </a:rPr>
              <a:t>4 ARM9 cores of NVIDIA's </a:t>
            </a:r>
            <a:r>
              <a:rPr lang="en-US" sz="1600" dirty="0" err="1">
                <a:solidFill>
                  <a:srgbClr val="0070C0"/>
                </a:solidFill>
              </a:rPr>
              <a:t>Tegra</a:t>
            </a:r>
            <a:r>
              <a:rPr lang="en-US" sz="1600" dirty="0">
                <a:solidFill>
                  <a:srgbClr val="0070C0"/>
                </a:solidFill>
              </a:rPr>
              <a:t> 3 share </a:t>
            </a:r>
          </a:p>
          <a:p>
            <a:pPr>
              <a:spcAft>
                <a:spcPts val="600"/>
              </a:spcAft>
            </a:pPr>
            <a:r>
              <a:rPr lang="en-US" sz="1600" dirty="0">
                <a:solidFill>
                  <a:srgbClr val="0070C0"/>
                </a:solidFill>
              </a:rPr>
              <a:t>     </a:t>
            </a:r>
            <a:r>
              <a:rPr lang="en-US" sz="1600" dirty="0" smtClean="0">
                <a:solidFill>
                  <a:srgbClr val="0070C0"/>
                </a:solidFill>
              </a:rPr>
              <a:t> the same </a:t>
            </a:r>
            <a:r>
              <a:rPr lang="en-US" sz="1600" dirty="0">
                <a:solidFill>
                  <a:srgbClr val="0070C0"/>
                </a:solidFill>
              </a:rPr>
              <a:t>voltage and frequency</a:t>
            </a:r>
            <a:r>
              <a:rPr lang="en-US" sz="1600" dirty="0"/>
              <a:t> during power management. </a:t>
            </a:r>
            <a:endParaRPr lang="en-US" sz="1600" dirty="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61899" y="6480335"/>
            <a:ext cx="9422579" cy="338554"/>
          </a:xfrm>
          <a:prstGeom prst="rect">
            <a:avLst/>
          </a:prstGeom>
          <a:noFill/>
        </p:spPr>
        <p:txBody>
          <a:bodyPr wrap="none" rtlCol="0">
            <a:spAutoFit/>
          </a:bodyPr>
          <a:lstStyle/>
          <a:p>
            <a:r>
              <a:rPr lang="en-US" sz="1600" dirty="0"/>
              <a:t>Figure: Power consumption of the </a:t>
            </a:r>
            <a:r>
              <a:rPr lang="en-US" sz="1600" dirty="0" err="1"/>
              <a:t>S4</a:t>
            </a:r>
            <a:r>
              <a:rPr lang="en-US" sz="1600" dirty="0"/>
              <a:t> while running the </a:t>
            </a:r>
            <a:r>
              <a:rPr lang="en-US" sz="1600" dirty="0" err="1"/>
              <a:t>Sunspider</a:t>
            </a:r>
            <a:r>
              <a:rPr lang="en-US" sz="1600" dirty="0"/>
              <a:t> 0.9.1 benchmark [80] </a:t>
            </a:r>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the dual core Qualcomm's </a:t>
            </a:r>
            <a:r>
              <a:rPr lang="en-US" sz="1600" dirty="0" err="1">
                <a:solidFill>
                  <a:srgbClr val="0070C0"/>
                </a:solidFill>
              </a:rPr>
              <a:t>S4</a:t>
            </a:r>
            <a:r>
              <a:rPr lang="en-US" sz="1600" dirty="0">
                <a:solidFill>
                  <a:srgbClr val="0070C0"/>
                </a:solidFill>
              </a:rPr>
              <a:t> </a:t>
            </a:r>
            <a:r>
              <a:rPr lang="en-US" sz="1600" dirty="0"/>
              <a:t>make use of </a:t>
            </a:r>
            <a:r>
              <a:rPr lang="en-US" sz="1600" dirty="0">
                <a:solidFill>
                  <a:srgbClr val="0070C0"/>
                </a:solidFill>
              </a:rPr>
              <a:t>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a:solidFill>
                  <a:srgbClr val="0070C0"/>
                </a:solidFill>
              </a:rPr>
              <a:t>frequency scaling</a:t>
            </a:r>
            <a:r>
              <a:rPr lang="en-US" sz="1600" dirty="0">
                <a:solidFill>
                  <a:srgbClr val="000000"/>
                </a:solidFill>
              </a:rPr>
              <a:t>, as 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a:solidFill>
                  <a:schemeClr val="accent6"/>
                </a:solidFill>
              </a:rPr>
              <a:t>Example: AMD’s technologies to reduce power consumption (2008-2014) </a:t>
            </a:r>
            <a:r>
              <a:rPr lang="en-US" dirty="0"/>
              <a:t>[27] </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11)</a:t>
            </a:r>
            <a:endParaRPr lang="en-US" dirty="0"/>
          </a:p>
        </p:txBody>
      </p:sp>
    </p:spTree>
    <p:extLst>
      <p:ext uri="{BB962C8B-B14F-4D97-AF65-F5344CB8AC3E}">
        <p14:creationId xmlns:p14="http://schemas.microsoft.com/office/powerpoint/2010/main" val="27500177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5012462" cy="369332"/>
          </a:xfrm>
          <a:prstGeom prst="rect">
            <a:avLst/>
          </a:prstGeom>
          <a:noFill/>
        </p:spPr>
        <p:txBody>
          <a:bodyPr wrap="none" rtlCol="0">
            <a:spAutoFit/>
          </a:bodyPr>
          <a:lstStyle/>
          <a:p>
            <a:r>
              <a:rPr lang="en-US" dirty="0" smtClean="0">
                <a:solidFill>
                  <a:srgbClr val="2D2D8A"/>
                </a:solidFill>
                <a:latin typeface="Verdana"/>
              </a:rPr>
              <a:t>How to achieve </a:t>
            </a:r>
            <a:r>
              <a:rPr lang="en-US" dirty="0">
                <a:solidFill>
                  <a:srgbClr val="2D2D8A"/>
                </a:solidFill>
                <a:latin typeface="Verdana"/>
              </a:rPr>
              <a:t>low power </a:t>
            </a:r>
            <a:r>
              <a:rPr lang="en-US" dirty="0" smtClean="0">
                <a:solidFill>
                  <a:srgbClr val="2D2D8A"/>
                </a:solidFill>
                <a:latin typeface="Verdana"/>
              </a:rPr>
              <a:t>consumption? </a:t>
            </a:r>
            <a:endParaRPr lang="en-US" dirty="0">
              <a:solidFill>
                <a:srgbClr val="2D2D8A"/>
              </a:solidFill>
              <a:latin typeface="Verdana"/>
            </a:endParaRP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a:latin typeface="Verdana"/>
              </a:rPr>
              <a:t>(processor cores).</a:t>
            </a:r>
          </a:p>
        </p:txBody>
      </p:sp>
      <p:sp>
        <p:nvSpPr>
          <p:cNvPr id="1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12)</a:t>
            </a:r>
            <a:endParaRPr lang="en-US" dirty="0"/>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8291180" cy="369332"/>
          </a:xfrm>
          <a:prstGeom prst="rect">
            <a:avLst/>
          </a:prstGeom>
          <a:noFill/>
        </p:spPr>
        <p:txBody>
          <a:bodyPr wrap="none" rtlCol="0">
            <a:spAutoFit/>
          </a:bodyPr>
          <a:lstStyle/>
          <a:p>
            <a:r>
              <a:rPr lang="en-US" altLang="en-US" dirty="0">
                <a:solidFill>
                  <a:schemeClr val="accent6"/>
                </a:solidFill>
                <a:latin typeface="Verdana" pitchFamily="34" charset="0"/>
              </a:rPr>
              <a:t>Key enabler of low power microarchitectures – low clock </a:t>
            </a:r>
            <a:r>
              <a:rPr lang="en-US" altLang="en-US" dirty="0" smtClean="0">
                <a:solidFill>
                  <a:schemeClr val="accent6"/>
                </a:solidFill>
                <a:latin typeface="Verdana" pitchFamily="34" charset="0"/>
              </a:rPr>
              <a:t>frequency -1</a:t>
            </a:r>
            <a:endParaRPr lang="en-US" dirty="0">
              <a:solidFill>
                <a:schemeClr val="accent6"/>
              </a:solidFill>
            </a:endParaRPr>
          </a:p>
        </p:txBody>
      </p:sp>
      <p:sp>
        <p:nvSpPr>
          <p:cNvPr id="5" name="TextBox 4"/>
          <p:cNvSpPr txBox="1"/>
          <p:nvPr/>
        </p:nvSpPr>
        <p:spPr>
          <a:xfrm>
            <a:off x="1172057" y="1420663"/>
            <a:ext cx="6567824" cy="338554"/>
          </a:xfrm>
          <a:prstGeom prst="rect">
            <a:avLst/>
          </a:prstGeom>
          <a:noFill/>
        </p:spPr>
        <p:txBody>
          <a:bodyPr wrap="none" rtlCol="0">
            <a:spAutoFit/>
          </a:bodyPr>
          <a:lstStyle/>
          <a:p>
            <a:r>
              <a:rPr lang="en-US" sz="1600" dirty="0"/>
              <a:t>In addition: higher fc requires higher </a:t>
            </a:r>
            <a:r>
              <a:rPr lang="en-US" sz="1600" dirty="0" err="1"/>
              <a:t>V</a:t>
            </a:r>
            <a:r>
              <a:rPr lang="en-US" sz="1600" baseline="-25000" dirty="0" err="1"/>
              <a:t>CC</a:t>
            </a:r>
            <a:r>
              <a:rPr lang="en-US" sz="1600" baseline="-25000" dirty="0"/>
              <a:t> </a:t>
            </a:r>
            <a:r>
              <a:rPr lang="en-US" sz="1600" dirty="0"/>
              <a:t>(</a:t>
            </a:r>
            <a:r>
              <a:rPr lang="en-US" sz="1600" dirty="0" err="1"/>
              <a:t>V</a:t>
            </a:r>
            <a:r>
              <a:rPr lang="en-US" sz="1600" baseline="-25000" dirty="0" err="1"/>
              <a:t>CC</a:t>
            </a:r>
            <a:r>
              <a:rPr lang="en-US" sz="1600" dirty="0"/>
              <a:t> ≈ </a:t>
            </a:r>
            <a:r>
              <a:rPr lang="en-US" sz="1600" dirty="0" err="1"/>
              <a:t>const</a:t>
            </a:r>
            <a:r>
              <a:rPr lang="en-US" sz="1600" dirty="0"/>
              <a:t> x </a:t>
            </a:r>
            <a:r>
              <a:rPr lang="en-US" sz="1600" dirty="0" err="1"/>
              <a:t>f</a:t>
            </a:r>
            <a:r>
              <a:rPr lang="en-US" sz="1600" baseline="-25000" dirty="0" err="1"/>
              <a:t>C</a:t>
            </a:r>
            <a:r>
              <a:rPr lang="en-US" sz="1600" dirty="0"/>
              <a:t>).</a:t>
            </a:r>
          </a:p>
        </p:txBody>
      </p:sp>
      <p:sp>
        <p:nvSpPr>
          <p:cNvPr id="6" name="TextBox 5"/>
          <p:cNvSpPr txBox="1"/>
          <p:nvPr/>
        </p:nvSpPr>
        <p:spPr>
          <a:xfrm>
            <a:off x="136942" y="996960"/>
            <a:ext cx="827471" cy="338554"/>
          </a:xfrm>
          <a:prstGeom prst="rect">
            <a:avLst/>
          </a:prstGeom>
          <a:noFill/>
        </p:spPr>
        <p:txBody>
          <a:bodyPr wrap="none" rtlCol="0">
            <a:spAutoFit/>
          </a:bodyPr>
          <a:lstStyle/>
          <a:p>
            <a:r>
              <a:rPr lang="en-US" sz="1600" dirty="0">
                <a:solidFill>
                  <a:srgbClr val="FF0000"/>
                </a:solidFill>
              </a:rPr>
              <a:t>Basics</a:t>
            </a: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2039422"/>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565721"/>
            <a:ext cx="9670083" cy="338554"/>
          </a:xfrm>
          <a:prstGeom prst="rect">
            <a:avLst/>
          </a:prstGeom>
          <a:noFill/>
        </p:spPr>
        <p:txBody>
          <a:bodyPr wrap="none" rtlCol="0">
            <a:spAutoFit/>
          </a:bodyPr>
          <a:lstStyle/>
          <a:p>
            <a:r>
              <a:rPr lang="en-US" sz="1600" dirty="0"/>
              <a:t>Figure: Core voltage (</a:t>
            </a:r>
            <a:r>
              <a:rPr lang="en-US" sz="1600" dirty="0" err="1"/>
              <a:t>V</a:t>
            </a:r>
            <a:r>
              <a:rPr lang="en-US" sz="1600" baseline="-25000" dirty="0" err="1"/>
              <a:t>CC</a:t>
            </a:r>
            <a:r>
              <a:rPr lang="en-US" sz="1600" dirty="0"/>
              <a:t>) vs. clock frequency (</a:t>
            </a:r>
            <a:r>
              <a:rPr lang="en-US" sz="1600" dirty="0" err="1"/>
              <a:t>f</a:t>
            </a:r>
            <a:r>
              <a:rPr lang="en-US" sz="1600" baseline="-25000" dirty="0" err="1"/>
              <a:t>C</a:t>
            </a:r>
            <a:r>
              <a:rPr lang="en-US" sz="1600" dirty="0"/>
              <a:t>) for Intel’s </a:t>
            </a:r>
            <a:r>
              <a:rPr lang="en-US" sz="1600" dirty="0" err="1"/>
              <a:t>Westmere</a:t>
            </a:r>
            <a:r>
              <a:rPr lang="en-US" sz="1600" dirty="0"/>
              <a:t> processors [26] </a:t>
            </a:r>
          </a:p>
        </p:txBody>
      </p:sp>
      <p:sp>
        <p:nvSpPr>
          <p:cNvPr id="10"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(13)</a:t>
            </a:r>
            <a:endParaRPr lang="en-US" dirty="0"/>
          </a:p>
        </p:txBody>
      </p:sp>
      <p:sp>
        <p:nvSpPr>
          <p:cNvPr id="11" name="TextBox 10"/>
          <p:cNvSpPr txBox="1"/>
          <p:nvPr/>
        </p:nvSpPr>
        <p:spPr>
          <a:xfrm>
            <a:off x="1223586" y="1020479"/>
            <a:ext cx="4464492" cy="338554"/>
          </a:xfrm>
          <a:prstGeom prst="rect">
            <a:avLst/>
          </a:prstGeom>
          <a:noFill/>
        </p:spPr>
        <p:txBody>
          <a:bodyPr wrap="none" rtlCol="0">
            <a:spAutoFit/>
          </a:bodyPr>
          <a:lstStyle/>
          <a:p>
            <a:r>
              <a:rPr lang="en-US" sz="1600" dirty="0"/>
              <a:t>Active power consumption = </a:t>
            </a:r>
            <a:r>
              <a:rPr lang="en-US" sz="1600" dirty="0" err="1"/>
              <a:t>C</a:t>
            </a:r>
            <a:r>
              <a:rPr lang="en-US" sz="1600" baseline="-25000" dirty="0" err="1"/>
              <a:t>dyn</a:t>
            </a:r>
            <a:r>
              <a:rPr lang="en-US" sz="1600" dirty="0" err="1">
                <a:latin typeface="Cambria Math" panose="02040503050406030204" pitchFamily="18" charset="0"/>
                <a:ea typeface="Cambria Math" panose="02040503050406030204" pitchFamily="18" charset="0"/>
              </a:rPr>
              <a:t>∗</a:t>
            </a:r>
            <a:r>
              <a:rPr lang="en-US" sz="1600" dirty="0" err="1"/>
              <a:t>V</a:t>
            </a:r>
            <a:r>
              <a:rPr lang="en-US" sz="1600" baseline="-25000" dirty="0" err="1"/>
              <a:t>CC</a:t>
            </a:r>
            <a:r>
              <a:rPr lang="en-US" sz="1600" baseline="30000" dirty="0" err="1"/>
              <a:t>2</a:t>
            </a:r>
            <a:r>
              <a:rPr lang="en-US" sz="1600" dirty="0">
                <a:latin typeface="Cambria Math" panose="02040503050406030204" pitchFamily="18" charset="0"/>
                <a:ea typeface="Cambria Math" panose="02040503050406030204" pitchFamily="18" charset="0"/>
              </a:rPr>
              <a:t> ∗ </a:t>
            </a:r>
            <a:r>
              <a:rPr lang="en-US" sz="1600" dirty="0"/>
              <a:t>f</a:t>
            </a:r>
            <a:r>
              <a:rPr lang="en-US" sz="1600" baseline="-25000" dirty="0"/>
              <a:t>c</a:t>
            </a:r>
            <a:endParaRPr lang="en-US" sz="1600" dirty="0"/>
          </a:p>
        </p:txBody>
      </p:sp>
      <p:sp>
        <p:nvSpPr>
          <p:cNvPr id="12" name="TextBox 11"/>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355139"/>
            <a:ext cx="3754169"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high base clock frequency</a:t>
            </a:r>
          </a:p>
          <a:p>
            <a:pPr algn="ctr">
              <a:spcAft>
                <a:spcPts val="200"/>
              </a:spcAft>
            </a:pPr>
            <a:r>
              <a:rPr lang="en-US" sz="1600" dirty="0">
                <a:solidFill>
                  <a:srgbClr val="000000"/>
                </a:solidFill>
                <a:latin typeface="Verdana"/>
              </a:rPr>
              <a:t>(typically 2-4 GHz)</a:t>
            </a:r>
          </a:p>
        </p:txBody>
      </p:sp>
      <p:sp>
        <p:nvSpPr>
          <p:cNvPr id="5" name="TextBox 4"/>
          <p:cNvSpPr txBox="1"/>
          <p:nvPr/>
        </p:nvSpPr>
        <p:spPr>
          <a:xfrm>
            <a:off x="1033259" y="1808820"/>
            <a:ext cx="1850571" cy="338554"/>
          </a:xfrm>
          <a:prstGeom prst="rect">
            <a:avLst/>
          </a:prstGeom>
          <a:noFill/>
        </p:spPr>
        <p:txBody>
          <a:bodyPr wrap="none" rtlCol="0">
            <a:spAutoFit/>
          </a:bodyPr>
          <a:lstStyle/>
          <a:p>
            <a:r>
              <a:rPr lang="en-US" sz="1600" dirty="0">
                <a:solidFill>
                  <a:srgbClr val="0070C0"/>
                </a:solidFill>
              </a:rPr>
              <a:t>Traditional CPUs</a:t>
            </a:r>
          </a:p>
        </p:txBody>
      </p:sp>
      <p:sp>
        <p:nvSpPr>
          <p:cNvPr id="6" name="TextBox 5"/>
          <p:cNvSpPr txBox="1"/>
          <p:nvPr/>
        </p:nvSpPr>
        <p:spPr>
          <a:xfrm>
            <a:off x="5899165" y="1808820"/>
            <a:ext cx="1441420" cy="338554"/>
          </a:xfrm>
          <a:prstGeom prst="rect">
            <a:avLst/>
          </a:prstGeom>
          <a:noFill/>
        </p:spPr>
        <p:txBody>
          <a:bodyPr wrap="none" rtlCol="0">
            <a:spAutoFit/>
          </a:bodyPr>
          <a:lstStyle/>
          <a:p>
            <a:r>
              <a:rPr lang="en-US" sz="1600" dirty="0">
                <a:solidFill>
                  <a:srgbClr val="0070C0"/>
                </a:solidFill>
              </a:rPr>
              <a:t>Mobile CPUs</a:t>
            </a:r>
          </a:p>
        </p:txBody>
      </p:sp>
      <p:sp>
        <p:nvSpPr>
          <p:cNvPr id="7" name="TextBox 6"/>
          <p:cNvSpPr txBox="1"/>
          <p:nvPr/>
        </p:nvSpPr>
        <p:spPr>
          <a:xfrm>
            <a:off x="4917515" y="3358636"/>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base clock frequency</a:t>
            </a:r>
          </a:p>
          <a:p>
            <a:pPr algn="ctr"/>
            <a:r>
              <a:rPr lang="en-US" sz="1600" dirty="0">
                <a:solidFill>
                  <a:srgbClr val="000000"/>
                </a:solidFill>
                <a:latin typeface="Verdana"/>
              </a:rPr>
              <a:t>(typically 1-2 GHz)</a:t>
            </a:r>
          </a:p>
        </p:txBody>
      </p:sp>
      <p:sp>
        <p:nvSpPr>
          <p:cNvPr id="8" name="Left-Right Arrow 7"/>
          <p:cNvSpPr/>
          <p:nvPr/>
        </p:nvSpPr>
        <p:spPr>
          <a:xfrm>
            <a:off x="4035642" y="3485907"/>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ight Arrow 16"/>
          <p:cNvSpPr/>
          <p:nvPr/>
        </p:nvSpPr>
        <p:spPr>
          <a:xfrm>
            <a:off x="3052088" y="1486378"/>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a:t>Higher </a:t>
            </a:r>
            <a:r>
              <a:rPr lang="en-US" sz="1600" dirty="0" err="1"/>
              <a:t>f</a:t>
            </a:r>
            <a:r>
              <a:rPr lang="en-US" sz="1600" baseline="-25000" dirty="0" err="1"/>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a:t>higher </a:t>
            </a:r>
            <a:r>
              <a:rPr lang="en-US" sz="1600" dirty="0" err="1"/>
              <a:t>V</a:t>
            </a:r>
            <a:r>
              <a:rPr lang="en-US" sz="1600" baseline="-25000" dirty="0" err="1"/>
              <a:t>CC</a:t>
            </a:r>
            <a:endParaRPr lang="en-US" sz="1600" baseline="-25000" dirty="0"/>
          </a:p>
        </p:txBody>
      </p:sp>
      <p:sp>
        <p:nvSpPr>
          <p:cNvPr id="20" name="Right Arrow 19"/>
          <p:cNvSpPr/>
          <p:nvPr/>
        </p:nvSpPr>
        <p:spPr>
          <a:xfrm>
            <a:off x="5122318" y="1486379"/>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a:t>higher D</a:t>
            </a:r>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a:t>It follows</a:t>
            </a:r>
          </a:p>
        </p:txBody>
      </p:sp>
      <p:sp>
        <p:nvSpPr>
          <p:cNvPr id="16"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(14)</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a:t>D ≈ </a:t>
            </a:r>
            <a:r>
              <a:rPr lang="en-US" sz="1600" dirty="0" err="1"/>
              <a:t>f</a:t>
            </a:r>
            <a:r>
              <a:rPr lang="en-US" sz="1600" baseline="-25000" dirty="0" err="1"/>
              <a:t>C</a:t>
            </a:r>
            <a:r>
              <a:rPr lang="en-US" sz="1600" baseline="30000" dirty="0" err="1"/>
              <a:t>3</a:t>
            </a:r>
            <a:endParaRPr lang="en-US" sz="1600" baseline="30000" dirty="0"/>
          </a:p>
        </p:txBody>
      </p:sp>
      <p:sp>
        <p:nvSpPr>
          <p:cNvPr id="22" name="TextBox 21"/>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9" name="TextBox 8"/>
          <p:cNvSpPr txBox="1"/>
          <p:nvPr/>
        </p:nvSpPr>
        <p:spPr>
          <a:xfrm>
            <a:off x="5292080" y="2483895"/>
            <a:ext cx="2855269" cy="338554"/>
          </a:xfrm>
          <a:prstGeom prst="rect">
            <a:avLst/>
          </a:prstGeom>
          <a:noFill/>
        </p:spPr>
        <p:txBody>
          <a:bodyPr wrap="none" rtlCol="0">
            <a:spAutoFit/>
          </a:bodyPr>
          <a:lstStyle/>
          <a:p>
            <a:r>
              <a:rPr lang="en-US" sz="1600" dirty="0" smtClean="0">
                <a:solidFill>
                  <a:srgbClr val="0070C0"/>
                </a:solidFill>
              </a:rPr>
              <a:t>Allow lower power budget</a:t>
            </a:r>
            <a:endParaRPr lang="en-US" sz="1600" dirty="0">
              <a:solidFill>
                <a:srgbClr val="0070C0"/>
              </a:solidFill>
            </a:endParaRPr>
          </a:p>
        </p:txBody>
      </p:sp>
      <p:sp>
        <p:nvSpPr>
          <p:cNvPr id="23" name="TextBox 22"/>
          <p:cNvSpPr txBox="1"/>
          <p:nvPr/>
        </p:nvSpPr>
        <p:spPr>
          <a:xfrm>
            <a:off x="566555" y="2483895"/>
            <a:ext cx="3094117" cy="338554"/>
          </a:xfrm>
          <a:prstGeom prst="rect">
            <a:avLst/>
          </a:prstGeom>
          <a:noFill/>
        </p:spPr>
        <p:txBody>
          <a:bodyPr wrap="none" rtlCol="0">
            <a:spAutoFit/>
          </a:bodyPr>
          <a:lstStyle/>
          <a:p>
            <a:r>
              <a:rPr lang="en-US" sz="1600" dirty="0" smtClean="0">
                <a:solidFill>
                  <a:srgbClr val="0070C0"/>
                </a:solidFill>
              </a:rPr>
              <a:t>Allow higher power </a:t>
            </a:r>
            <a:r>
              <a:rPr lang="en-US" sz="1600" dirty="0">
                <a:solidFill>
                  <a:srgbClr val="0070C0"/>
                </a:solidFill>
              </a:rPr>
              <a:t>budget </a:t>
            </a:r>
          </a:p>
        </p:txBody>
      </p:sp>
      <p:sp>
        <p:nvSpPr>
          <p:cNvPr id="10" name="Down Arrow 9"/>
          <p:cNvSpPr/>
          <p:nvPr/>
        </p:nvSpPr>
        <p:spPr>
          <a:xfrm>
            <a:off x="1916704" y="2147374"/>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141966"/>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92894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88393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27417" y="513614"/>
            <a:ext cx="8291180" cy="369332"/>
          </a:xfrm>
          <a:prstGeom prst="rect">
            <a:avLst/>
          </a:prstGeom>
          <a:noFill/>
        </p:spPr>
        <p:txBody>
          <a:bodyPr wrap="none" rtlCol="0">
            <a:spAutoFit/>
          </a:bodyPr>
          <a:lstStyle/>
          <a:p>
            <a:r>
              <a:rPr lang="en-US" altLang="en-US" dirty="0">
                <a:solidFill>
                  <a:schemeClr val="accent6"/>
                </a:solidFill>
                <a:latin typeface="Verdana" pitchFamily="34" charset="0"/>
              </a:rPr>
              <a:t>Key enabler of low power microarchitectures – low clock </a:t>
            </a:r>
            <a:r>
              <a:rPr lang="en-US" altLang="en-US" dirty="0" smtClean="0">
                <a:solidFill>
                  <a:schemeClr val="accent6"/>
                </a:solidFill>
                <a:latin typeface="Verdana" pitchFamily="34" charset="0"/>
              </a:rPr>
              <a:t>frequency -1</a:t>
            </a:r>
            <a:endParaRPr lang="en-US" dirty="0">
              <a:solidFill>
                <a:schemeClr val="accent6"/>
              </a:solidFill>
            </a:endParaRPr>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a:t>
            </a:r>
            <a:r>
              <a:rPr lang="en-US" altLang="en-US" dirty="0" smtClean="0">
                <a:solidFill>
                  <a:srgbClr val="FFFFFF"/>
                </a:solidFill>
                <a:latin typeface="Verdana" pitchFamily="34" charset="0"/>
                <a:cs typeface="Arial" charset="0"/>
              </a:rPr>
              <a:t>(15)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15321056"/>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extLst>
                    <a:ext uri="{9D8B030D-6E8A-4147-A177-3AD203B41FA5}">
                      <a16:colId xmlns:a16="http://schemas.microsoft.com/office/drawing/2014/main" val="20000"/>
                    </a:ext>
                  </a:extLst>
                </a:gridCol>
                <a:gridCol w="1406013">
                  <a:extLst>
                    <a:ext uri="{9D8B030D-6E8A-4147-A177-3AD203B41FA5}">
                      <a16:colId xmlns:a16="http://schemas.microsoft.com/office/drawing/2014/main" val="20001"/>
                    </a:ext>
                  </a:extLst>
                </a:gridCol>
                <a:gridCol w="1406013">
                  <a:extLst>
                    <a:ext uri="{9D8B030D-6E8A-4147-A177-3AD203B41FA5}">
                      <a16:colId xmlns:a16="http://schemas.microsoft.com/office/drawing/2014/main" val="20002"/>
                    </a:ext>
                  </a:extLst>
                </a:gridCol>
                <a:gridCol w="1406013">
                  <a:extLst>
                    <a:ext uri="{9D8B030D-6E8A-4147-A177-3AD203B41FA5}">
                      <a16:colId xmlns:a16="http://schemas.microsoft.com/office/drawing/2014/main" val="20003"/>
                    </a:ext>
                  </a:extLst>
                </a:gridCol>
                <a:gridCol w="1406013">
                  <a:extLst>
                    <a:ext uri="{9D8B030D-6E8A-4147-A177-3AD203B41FA5}">
                      <a16:colId xmlns:a16="http://schemas.microsoft.com/office/drawing/2014/main" val="20004"/>
                    </a:ext>
                  </a:extLst>
                </a:gridCol>
                <a:gridCol w="1406013">
                  <a:extLst>
                    <a:ext uri="{9D8B030D-6E8A-4147-A177-3AD203B41FA5}">
                      <a16:colId xmlns:a16="http://schemas.microsoft.com/office/drawing/2014/main" val="20005"/>
                    </a:ext>
                  </a:extLst>
                </a:gridCol>
              </a:tblGrid>
              <a:tr h="869248">
                <a:tc>
                  <a:txBody>
                    <a:bodyPr/>
                    <a:lstStyle/>
                    <a:p>
                      <a:pPr algn="ctr"/>
                      <a:r>
                        <a:rPr lang="en-US" sz="1400" b="1" dirty="0"/>
                        <a:t>TDP</a:t>
                      </a:r>
                    </a:p>
                    <a:p>
                      <a:pPr algn="ctr"/>
                      <a:r>
                        <a:rPr lang="en-US" sz="1400" b="1" dirty="0"/>
                        <a:t>(W)</a:t>
                      </a:r>
                    </a:p>
                  </a:txBody>
                  <a:tcPr anchor="ctr">
                    <a:solidFill>
                      <a:srgbClr val="0070C0"/>
                    </a:solidFill>
                  </a:tcPr>
                </a:tc>
                <a:tc>
                  <a:txBody>
                    <a:bodyPr/>
                    <a:lstStyle/>
                    <a:p>
                      <a:pPr algn="ctr"/>
                      <a:r>
                        <a:rPr lang="en-US" sz="1400" b="1" dirty="0"/>
                        <a:t>No. of cores</a:t>
                      </a:r>
                    </a:p>
                  </a:txBody>
                  <a:tcPr anchor="ctr">
                    <a:solidFill>
                      <a:srgbClr val="0070C0"/>
                    </a:solidFill>
                  </a:tcPr>
                </a:tc>
                <a:tc>
                  <a:txBody>
                    <a:bodyPr/>
                    <a:lstStyle/>
                    <a:p>
                      <a:pPr algn="ctr"/>
                      <a:r>
                        <a:rPr lang="en-US" sz="1400" b="1" dirty="0"/>
                        <a:t>Graphics</a:t>
                      </a:r>
                    </a:p>
                  </a:txBody>
                  <a:tcPr anchor="ctr">
                    <a:solidFill>
                      <a:srgbClr val="0070C0"/>
                    </a:solidFill>
                  </a:tcPr>
                </a:tc>
                <a:tc>
                  <a:txBody>
                    <a:bodyPr/>
                    <a:lstStyle/>
                    <a:p>
                      <a:pPr algn="ctr"/>
                      <a:r>
                        <a:rPr lang="en-US" sz="1400" b="1" dirty="0"/>
                        <a:t>No. of</a:t>
                      </a:r>
                    </a:p>
                    <a:p>
                      <a:pPr algn="ctr"/>
                      <a:r>
                        <a:rPr lang="en-US" sz="1400" b="1" dirty="0"/>
                        <a:t>graphics EUs</a:t>
                      </a:r>
                    </a:p>
                  </a:txBody>
                  <a:tcPr anchor="ctr">
                    <a:solidFill>
                      <a:srgbClr val="0070C0"/>
                    </a:solidFill>
                  </a:tcPr>
                </a:tc>
                <a:tc>
                  <a:txBody>
                    <a:bodyPr/>
                    <a:lstStyle/>
                    <a:p>
                      <a:pPr algn="ctr"/>
                      <a:r>
                        <a:rPr lang="en-US" sz="1400" b="1" dirty="0" err="1"/>
                        <a:t>eDRAM</a:t>
                      </a:r>
                      <a:endParaRPr lang="en-US" sz="1400" b="1" dirty="0"/>
                    </a:p>
                  </a:txBody>
                  <a:tcPr anchor="ctr">
                    <a:solidFill>
                      <a:srgbClr val="0070C0"/>
                    </a:solidFill>
                  </a:tcPr>
                </a:tc>
                <a:tc>
                  <a:txBody>
                    <a:bodyPr/>
                    <a:lstStyle/>
                    <a:p>
                      <a:pPr algn="ctr"/>
                      <a:r>
                        <a:rPr lang="en-US" sz="1400" b="1" dirty="0"/>
                        <a:t>Base frequency</a:t>
                      </a:r>
                    </a:p>
                    <a:p>
                      <a:pPr algn="ctr"/>
                      <a:r>
                        <a:rPr lang="en-US" sz="1400" b="1" dirty="0"/>
                        <a:t>up to (GHz)</a:t>
                      </a:r>
                    </a:p>
                  </a:txBody>
                  <a:tcPr anchor="ctr">
                    <a:solidFill>
                      <a:srgbClr val="0070C0"/>
                    </a:solidFill>
                  </a:tcPr>
                </a:tc>
                <a:extLst>
                  <a:ext uri="{0D108BD9-81ED-4DB2-BD59-A6C34878D82A}">
                    <a16:rowId xmlns:a16="http://schemas.microsoft.com/office/drawing/2014/main" val="10000"/>
                  </a:ext>
                </a:extLst>
              </a:tr>
              <a:tr h="341157">
                <a:tc>
                  <a:txBody>
                    <a:bodyPr/>
                    <a:lstStyle/>
                    <a:p>
                      <a:pPr algn="ctr"/>
                      <a:r>
                        <a:rPr lang="en-US" sz="1400" dirty="0"/>
                        <a:t>4.5 </a:t>
                      </a:r>
                    </a:p>
                  </a:txBody>
                  <a:tcPr anchor="ctr"/>
                </a:tc>
                <a:tc>
                  <a:txBody>
                    <a:bodyPr/>
                    <a:lstStyle/>
                    <a:p>
                      <a:pPr algn="ctr"/>
                      <a:r>
                        <a:rPr lang="en-US" sz="1400" dirty="0"/>
                        <a:t>2</a:t>
                      </a:r>
                    </a:p>
                  </a:txBody>
                  <a:tcPr anchor="ctr"/>
                </a:tc>
                <a:tc>
                  <a:txBody>
                    <a:bodyPr/>
                    <a:lstStyle/>
                    <a:p>
                      <a:pPr algn="ctr"/>
                      <a:r>
                        <a:rPr lang="en-US" sz="1400" dirty="0"/>
                        <a:t>HD 515</a:t>
                      </a:r>
                    </a:p>
                  </a:txBody>
                  <a:tcPr anchor="ctr"/>
                </a:tc>
                <a:tc>
                  <a:txBody>
                    <a:bodyPr/>
                    <a:lstStyle/>
                    <a:p>
                      <a:pPr algn="ctr"/>
                      <a:r>
                        <a:rPr lang="en-US" sz="1400" dirty="0"/>
                        <a:t>18</a:t>
                      </a:r>
                    </a:p>
                  </a:txBody>
                  <a:tcPr anchor="ctr"/>
                </a:tc>
                <a:tc>
                  <a:txBody>
                    <a:bodyPr/>
                    <a:lstStyle/>
                    <a:p>
                      <a:pPr algn="ctr"/>
                      <a:r>
                        <a:rPr lang="en-US" sz="1400" dirty="0"/>
                        <a:t>--</a:t>
                      </a:r>
                    </a:p>
                  </a:txBody>
                  <a:tcPr anchor="ctr"/>
                </a:tc>
                <a:tc>
                  <a:txBody>
                    <a:bodyPr/>
                    <a:lstStyle/>
                    <a:p>
                      <a:pPr algn="ctr"/>
                      <a:r>
                        <a:rPr lang="en-US" sz="1400" dirty="0"/>
                        <a:t>1.2</a:t>
                      </a:r>
                    </a:p>
                  </a:txBody>
                  <a:tcPr anchor="ctr"/>
                </a:tc>
                <a:extLst>
                  <a:ext uri="{0D108BD9-81ED-4DB2-BD59-A6C34878D82A}">
                    <a16:rowId xmlns:a16="http://schemas.microsoft.com/office/drawing/2014/main" val="10001"/>
                  </a:ext>
                </a:extLst>
              </a:tr>
              <a:tr h="341157">
                <a:tc>
                  <a:txBody>
                    <a:bodyPr/>
                    <a:lstStyle/>
                    <a:p>
                      <a:pPr algn="ctr"/>
                      <a:r>
                        <a:rPr lang="en-US" sz="1400" dirty="0"/>
                        <a:t>15</a:t>
                      </a:r>
                    </a:p>
                  </a:txBody>
                  <a:tcPr anchor="ctr"/>
                </a:tc>
                <a:tc>
                  <a:txBody>
                    <a:bodyPr/>
                    <a:lstStyle/>
                    <a:p>
                      <a:pPr algn="ctr"/>
                      <a:r>
                        <a:rPr lang="en-US" sz="1400" dirty="0"/>
                        <a:t>2</a:t>
                      </a:r>
                    </a:p>
                  </a:txBody>
                  <a:tcPr anchor="ctr"/>
                </a:tc>
                <a:tc>
                  <a:txBody>
                    <a:bodyPr/>
                    <a:lstStyle/>
                    <a:p>
                      <a:pPr algn="ctr"/>
                      <a:r>
                        <a:rPr lang="en-US" sz="1400" dirty="0"/>
                        <a:t>HD 540</a:t>
                      </a:r>
                    </a:p>
                  </a:txBody>
                  <a:tcPr anchor="ctr"/>
                </a:tc>
                <a:tc>
                  <a:txBody>
                    <a:bodyPr/>
                    <a:lstStyle/>
                    <a:p>
                      <a:pPr algn="ctr"/>
                      <a:r>
                        <a:rPr lang="en-US" sz="1400" dirty="0"/>
                        <a:t>48</a:t>
                      </a:r>
                    </a:p>
                  </a:txBody>
                  <a:tcPr anchor="ctr"/>
                </a:tc>
                <a:tc>
                  <a:txBody>
                    <a:bodyPr/>
                    <a:lstStyle/>
                    <a:p>
                      <a:pPr algn="ctr"/>
                      <a:r>
                        <a:rPr lang="en-US" sz="1400" dirty="0"/>
                        <a:t>64 MB</a:t>
                      </a:r>
                    </a:p>
                  </a:txBody>
                  <a:tcPr anchor="ctr"/>
                </a:tc>
                <a:tc>
                  <a:txBody>
                    <a:bodyPr/>
                    <a:lstStyle/>
                    <a:p>
                      <a:pPr algn="ctr"/>
                      <a:r>
                        <a:rPr lang="en-US" sz="1400" dirty="0"/>
                        <a:t>2.2</a:t>
                      </a:r>
                    </a:p>
                  </a:txBody>
                  <a:tcPr anchor="ctr"/>
                </a:tc>
                <a:extLst>
                  <a:ext uri="{0D108BD9-81ED-4DB2-BD59-A6C34878D82A}">
                    <a16:rowId xmlns:a16="http://schemas.microsoft.com/office/drawing/2014/main" val="10002"/>
                  </a:ext>
                </a:extLst>
              </a:tr>
              <a:tr h="341157">
                <a:tc>
                  <a:txBody>
                    <a:bodyPr/>
                    <a:lstStyle/>
                    <a:p>
                      <a:pPr algn="ctr"/>
                      <a:r>
                        <a:rPr lang="en-US" sz="1400" dirty="0"/>
                        <a:t>15</a:t>
                      </a:r>
                    </a:p>
                  </a:txBody>
                  <a:tcPr anchor="ctr"/>
                </a:tc>
                <a:tc>
                  <a:txBody>
                    <a:bodyPr/>
                    <a:lstStyle/>
                    <a:p>
                      <a:pPr algn="ctr"/>
                      <a:r>
                        <a:rPr lang="en-US" sz="1400" dirty="0"/>
                        <a:t>2</a:t>
                      </a:r>
                    </a:p>
                  </a:txBody>
                  <a:tcPr anchor="ctr"/>
                </a:tc>
                <a:tc>
                  <a:txBody>
                    <a:bodyPr/>
                    <a:lstStyle/>
                    <a:p>
                      <a:pPr algn="ctr"/>
                      <a:r>
                        <a:rPr lang="en-US" sz="1400" dirty="0"/>
                        <a:t>HD 520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2.6</a:t>
                      </a:r>
                    </a:p>
                  </a:txBody>
                  <a:tcPr anchor="ctr"/>
                </a:tc>
                <a:extLst>
                  <a:ext uri="{0D108BD9-81ED-4DB2-BD59-A6C34878D82A}">
                    <a16:rowId xmlns:a16="http://schemas.microsoft.com/office/drawing/2014/main" val="10003"/>
                  </a:ext>
                </a:extLst>
              </a:tr>
              <a:tr h="341157">
                <a:tc>
                  <a:txBody>
                    <a:bodyPr/>
                    <a:lstStyle/>
                    <a:p>
                      <a:pPr algn="ctr"/>
                      <a:r>
                        <a:rPr lang="en-US" sz="1400" dirty="0"/>
                        <a:t>28</a:t>
                      </a:r>
                    </a:p>
                  </a:txBody>
                  <a:tcPr anchor="ctr"/>
                </a:tc>
                <a:tc>
                  <a:txBody>
                    <a:bodyPr/>
                    <a:lstStyle/>
                    <a:p>
                      <a:pPr algn="ctr"/>
                      <a:r>
                        <a:rPr lang="en-US" sz="1400" dirty="0"/>
                        <a:t>2</a:t>
                      </a:r>
                    </a:p>
                  </a:txBody>
                  <a:tcPr anchor="ctr"/>
                </a:tc>
                <a:tc>
                  <a:txBody>
                    <a:bodyPr/>
                    <a:lstStyle/>
                    <a:p>
                      <a:pPr algn="ctr"/>
                      <a:r>
                        <a:rPr lang="en-US" sz="1400" dirty="0"/>
                        <a:t>HD 550</a:t>
                      </a:r>
                    </a:p>
                  </a:txBody>
                  <a:tcPr anchor="ctr"/>
                </a:tc>
                <a:tc>
                  <a:txBody>
                    <a:bodyPr/>
                    <a:lstStyle/>
                    <a:p>
                      <a:pPr algn="ctr"/>
                      <a:r>
                        <a:rPr lang="en-US" sz="1400" dirty="0"/>
                        <a:t>48</a:t>
                      </a:r>
                    </a:p>
                  </a:txBody>
                  <a:tcPr anchor="ctr"/>
                </a:tc>
                <a:tc>
                  <a:txBody>
                    <a:bodyPr/>
                    <a:lstStyle/>
                    <a:p>
                      <a:pPr algn="ctr"/>
                      <a:r>
                        <a:rPr lang="en-US" sz="1400" dirty="0"/>
                        <a:t>64 MB</a:t>
                      </a:r>
                    </a:p>
                  </a:txBody>
                  <a:tcPr anchor="ctr"/>
                </a:tc>
                <a:tc>
                  <a:txBody>
                    <a:bodyPr/>
                    <a:lstStyle/>
                    <a:p>
                      <a:pPr algn="ctr"/>
                      <a:r>
                        <a:rPr lang="en-US" sz="1400" dirty="0"/>
                        <a:t>3.3</a:t>
                      </a:r>
                    </a:p>
                  </a:txBody>
                  <a:tcPr anchor="ctr"/>
                </a:tc>
                <a:extLst>
                  <a:ext uri="{0D108BD9-81ED-4DB2-BD59-A6C34878D82A}">
                    <a16:rowId xmlns:a16="http://schemas.microsoft.com/office/drawing/2014/main" val="10004"/>
                  </a:ext>
                </a:extLst>
              </a:tr>
              <a:tr h="341157">
                <a:tc>
                  <a:txBody>
                    <a:bodyPr/>
                    <a:lstStyle/>
                    <a:p>
                      <a:pPr algn="ctr"/>
                      <a:r>
                        <a:rPr lang="en-US" sz="1400" dirty="0"/>
                        <a:t>35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2.8</a:t>
                      </a:r>
                    </a:p>
                  </a:txBody>
                  <a:tcPr anchor="ctr"/>
                </a:tc>
                <a:extLst>
                  <a:ext uri="{0D108BD9-81ED-4DB2-BD59-A6C34878D82A}">
                    <a16:rowId xmlns:a16="http://schemas.microsoft.com/office/drawing/2014/main" val="10005"/>
                  </a:ext>
                </a:extLst>
              </a:tr>
              <a:tr h="341157">
                <a:tc>
                  <a:txBody>
                    <a:bodyPr/>
                    <a:lstStyle/>
                    <a:p>
                      <a:pPr algn="ctr"/>
                      <a:r>
                        <a:rPr lang="en-US" sz="1400" dirty="0"/>
                        <a:t>45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2.9</a:t>
                      </a:r>
                    </a:p>
                  </a:txBody>
                  <a:tcPr anchor="ctr"/>
                </a:tc>
                <a:extLst>
                  <a:ext uri="{0D108BD9-81ED-4DB2-BD59-A6C34878D82A}">
                    <a16:rowId xmlns:a16="http://schemas.microsoft.com/office/drawing/2014/main" val="10006"/>
                  </a:ext>
                </a:extLst>
              </a:tr>
              <a:tr h="341157">
                <a:tc>
                  <a:txBody>
                    <a:bodyPr/>
                    <a:lstStyle/>
                    <a:p>
                      <a:pPr algn="ctr"/>
                      <a:r>
                        <a:rPr lang="en-US" sz="1400" dirty="0"/>
                        <a:t>65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3.4</a:t>
                      </a:r>
                    </a:p>
                  </a:txBody>
                  <a:tcPr anchor="ctr"/>
                </a:tc>
                <a:extLst>
                  <a:ext uri="{0D108BD9-81ED-4DB2-BD59-A6C34878D82A}">
                    <a16:rowId xmlns:a16="http://schemas.microsoft.com/office/drawing/2014/main" val="10007"/>
                  </a:ext>
                </a:extLst>
              </a:tr>
              <a:tr h="341157">
                <a:tc>
                  <a:txBody>
                    <a:bodyPr/>
                    <a:lstStyle/>
                    <a:p>
                      <a:pPr algn="ctr"/>
                      <a:r>
                        <a:rPr lang="en-US" sz="1400" dirty="0"/>
                        <a:t>91</a:t>
                      </a:r>
                    </a:p>
                  </a:txBody>
                  <a:tcPr anchor="ctr"/>
                </a:tc>
                <a:tc>
                  <a:txBody>
                    <a:bodyPr/>
                    <a:lstStyle/>
                    <a:p>
                      <a:pPr algn="ctr"/>
                      <a:r>
                        <a:rPr lang="en-US" sz="1400" dirty="0"/>
                        <a:t>4</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4.2</a:t>
                      </a:r>
                    </a:p>
                  </a:txBody>
                  <a:tcPr anchor="ctr"/>
                </a:tc>
                <a:extLst>
                  <a:ext uri="{0D108BD9-81ED-4DB2-BD59-A6C34878D82A}">
                    <a16:rowId xmlns:a16="http://schemas.microsoft.com/office/drawing/2014/main" val="10008"/>
                  </a:ext>
                </a:extLst>
              </a:tr>
            </a:tbl>
          </a:graphicData>
        </a:graphic>
      </p:graphicFrame>
      <p:sp>
        <p:nvSpPr>
          <p:cNvPr id="4" name="TextBox 3"/>
          <p:cNvSpPr txBox="1"/>
          <p:nvPr/>
        </p:nvSpPr>
        <p:spPr>
          <a:xfrm>
            <a:off x="120926" y="519422"/>
            <a:ext cx="8235909" cy="646331"/>
          </a:xfrm>
          <a:prstGeom prst="rect">
            <a:avLst/>
          </a:prstGeom>
          <a:noFill/>
        </p:spPr>
        <p:txBody>
          <a:bodyPr wrap="none" rtlCol="0">
            <a:spAutoFit/>
          </a:bodyPr>
          <a:lstStyle/>
          <a:p>
            <a:r>
              <a:rPr lang="en-US" dirty="0">
                <a:solidFill>
                  <a:srgbClr val="2D2D8A"/>
                </a:solidFill>
              </a:rPr>
              <a:t>Example: Base frequency of </a:t>
            </a:r>
            <a:r>
              <a:rPr lang="en-US" dirty="0" err="1">
                <a:solidFill>
                  <a:srgbClr val="2D2D8A"/>
                </a:solidFill>
              </a:rPr>
              <a:t>Skylake</a:t>
            </a:r>
            <a:r>
              <a:rPr lang="en-US" dirty="0">
                <a:solidFill>
                  <a:srgbClr val="2D2D8A"/>
                </a:solidFill>
              </a:rPr>
              <a:t> models with different TDPs and </a:t>
            </a:r>
          </a:p>
          <a:p>
            <a:r>
              <a:rPr lang="en-US" dirty="0">
                <a:solidFill>
                  <a:srgbClr val="2D2D8A"/>
                </a:solidFill>
              </a:rPr>
              <a:t>  configurations </a:t>
            </a:r>
            <a:r>
              <a:rPr lang="en-US" dirty="0">
                <a:solidFill>
                  <a:srgbClr val="000000"/>
                </a:solidFill>
              </a:rPr>
              <a:t>(Based on data from [</a:t>
            </a:r>
            <a:r>
              <a:rPr lang="hu-HU" dirty="0">
                <a:solidFill>
                  <a:srgbClr val="000000"/>
                </a:solidFill>
              </a:rPr>
              <a:t>58</a:t>
            </a:r>
            <a:r>
              <a:rPr lang="en-US" dirty="0">
                <a:solidFill>
                  <a:srgbClr val="000000"/>
                </a:solidFill>
              </a:rPr>
              <a:t>]) </a:t>
            </a: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a:solidFill>
                  <a:srgbClr val="FF0000"/>
                </a:solidFill>
              </a:rPr>
              <a:t>Note</a:t>
            </a:r>
            <a:r>
              <a:rPr lang="en-US" sz="1600" dirty="0">
                <a:solidFill>
                  <a:srgbClr val="000000"/>
                </a:solidFill>
              </a:rPr>
              <a:t> that low TDP can be achieved first of all </a:t>
            </a:r>
            <a:r>
              <a:rPr lang="en-US" sz="1600" dirty="0">
                <a:solidFill>
                  <a:srgbClr val="0070C0"/>
                </a:solidFill>
              </a:rPr>
              <a:t>by reducing the core frequency </a:t>
            </a:r>
            <a:r>
              <a:rPr lang="en-US" sz="1600" dirty="0">
                <a:solidFill>
                  <a:srgbClr val="000000"/>
                </a:solidFill>
              </a:rPr>
              <a:t>and</a:t>
            </a:r>
          </a:p>
          <a:p>
            <a:r>
              <a:rPr lang="en-US" sz="1600" dirty="0">
                <a:solidFill>
                  <a:srgbClr val="000000"/>
                </a:solidFill>
              </a:rPr>
              <a:t>  limiting the computer resources (cores, GPU EUs) provided.  </a:t>
            </a: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3.2 Connectivity</a:t>
            </a:r>
          </a:p>
        </p:txBody>
      </p:sp>
    </p:spTree>
    <p:extLst>
      <p:ext uri="{BB962C8B-B14F-4D97-AF65-F5344CB8AC3E}">
        <p14:creationId xmlns:p14="http://schemas.microsoft.com/office/powerpoint/2010/main" val="7609259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a:solidFill>
                  <a:schemeClr val="accent6"/>
                </a:solidFill>
              </a:rPr>
              <a:t>3.2 Connectivity</a:t>
            </a:r>
          </a:p>
        </p:txBody>
      </p:sp>
      <p:sp>
        <p:nvSpPr>
          <p:cNvPr id="4" name="TextBox 3"/>
          <p:cNvSpPr txBox="1"/>
          <p:nvPr/>
        </p:nvSpPr>
        <p:spPr>
          <a:xfrm>
            <a:off x="131420" y="924467"/>
            <a:ext cx="6778394" cy="338554"/>
          </a:xfrm>
          <a:prstGeom prst="rect">
            <a:avLst/>
          </a:prstGeom>
          <a:noFill/>
        </p:spPr>
        <p:txBody>
          <a:bodyPr wrap="none" rtlCol="0">
            <a:spAutoFit/>
          </a:bodyPr>
          <a:lstStyle/>
          <a:p>
            <a:r>
              <a:rPr lang="en-US" sz="1600" dirty="0"/>
              <a:t>Connectivity may include (depending on the model features) </a:t>
            </a:r>
          </a:p>
        </p:txBody>
      </p:sp>
      <p:sp>
        <p:nvSpPr>
          <p:cNvPr id="5" name="TextBox 4"/>
          <p:cNvSpPr txBox="1"/>
          <p:nvPr/>
        </p:nvSpPr>
        <p:spPr>
          <a:xfrm>
            <a:off x="352028" y="1284507"/>
            <a:ext cx="6000938"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LAN connectivity  </a:t>
            </a:r>
          </a:p>
          <a:p>
            <a:pPr marL="285750" indent="-285750">
              <a:spcAft>
                <a:spcPts val="300"/>
              </a:spcAft>
              <a:buFont typeface="Arial" panose="020B0604020202020204" pitchFamily="34" charset="0"/>
              <a:buChar char="•"/>
            </a:pPr>
            <a:r>
              <a:rPr lang="en-US" sz="1600" dirty="0"/>
              <a:t>Wi-Fi connectivity (coined after Hi-Fi)</a:t>
            </a:r>
          </a:p>
          <a:p>
            <a:pPr marL="285750" indent="-285750">
              <a:spcAft>
                <a:spcPts val="300"/>
              </a:spcAft>
              <a:buFont typeface="Arial" panose="020B0604020202020204" pitchFamily="34" charset="0"/>
              <a:buChar char="•"/>
            </a:pPr>
            <a:r>
              <a:rPr lang="en-US" sz="1600" dirty="0"/>
              <a:t>mobile broadband connectivity (recently </a:t>
            </a:r>
            <a:r>
              <a:rPr lang="en-US" sz="1600" dirty="0" smtClean="0"/>
              <a:t>3G/4G/5G). </a:t>
            </a:r>
            <a:endParaRPr lang="en-US" sz="1600" dirty="0"/>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a:t>Subsequently, we will focus only on the </a:t>
            </a:r>
            <a:r>
              <a:rPr lang="en-US" sz="1600" dirty="0">
                <a:solidFill>
                  <a:srgbClr val="FF0000"/>
                </a:solidFill>
              </a:rPr>
              <a:t>mobile broadband connectivity</a:t>
            </a:r>
            <a:r>
              <a:rPr lang="en-US" sz="1600" dirty="0"/>
              <a:t>.</a:t>
            </a:r>
          </a:p>
        </p:txBody>
      </p:sp>
      <p:sp>
        <p:nvSpPr>
          <p:cNvPr id="7" name="TextBox 6"/>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a:solidFill>
                  <a:schemeClr val="accent6"/>
                </a:solidFill>
              </a:rPr>
              <a:t>Simplified view of a platform providing mobile broadband connectivity </a:t>
            </a:r>
            <a:r>
              <a:rPr lang="en-US" dirty="0"/>
              <a:t>[</a:t>
            </a:r>
            <a:r>
              <a:rPr lang="hu-HU" dirty="0"/>
              <a:t>59</a:t>
            </a:r>
            <a:r>
              <a:rPr lang="en-US" dirty="0"/>
              <a:t>]</a:t>
            </a:r>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a:t>PA: Power Amplifier</a:t>
            </a:r>
            <a:r>
              <a:rPr lang="hu-HU" sz="1200" dirty="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a:t>(DSP)</a:t>
                </a:r>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Modem + Application Processor</a:t>
                </a:r>
              </a:p>
              <a:p>
                <a:pPr algn="ctr"/>
                <a:r>
                  <a:rPr lang="en-US" sz="1350" dirty="0">
                    <a:latin typeface="Arial" panose="020B0604020202020204" pitchFamily="34" charset="0"/>
                    <a:cs typeface="Arial" panose="020B0604020202020204" pitchFamily="34" charset="0"/>
                  </a:rPr>
                  <a:t>(</a:t>
                </a:r>
                <a:r>
                  <a:rPr lang="hu-HU" sz="1350" dirty="0">
                    <a:latin typeface="Arial" panose="020B0604020202020204" pitchFamily="34" charset="0"/>
                    <a:cs typeface="Arial" panose="020B0604020202020204" pitchFamily="34" charset="0"/>
                  </a:rPr>
                  <a:t>if</a:t>
                </a:r>
                <a:r>
                  <a:rPr lang="en-US" sz="1350" dirty="0">
                    <a:latin typeface="Arial" panose="020B0604020202020204" pitchFamily="34" charset="0"/>
                    <a:cs typeface="Arial" panose="020B0604020202020204" pitchFamily="34" charset="0"/>
                  </a:rPr>
                  <a:t> integrated implementation)</a:t>
                </a: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a:t>RF</a:t>
              </a:r>
            </a:p>
          </p:txBody>
        </p:sp>
      </p:grpSp>
      <p:sp>
        <p:nvSpPr>
          <p:cNvPr id="14"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3.2 Connectivity (2)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a:t>Modem: Actually a baseband</a:t>
            </a:r>
          </a:p>
          <a:p>
            <a:r>
              <a:rPr lang="hu-HU" sz="1350" dirty="0"/>
              <a:t> processor that runs under a</a:t>
            </a:r>
          </a:p>
          <a:p>
            <a:r>
              <a:rPr lang="hu-HU" sz="1350" dirty="0"/>
              <a:t> proprietary real-time OS).</a:t>
            </a:r>
          </a:p>
          <a:p>
            <a:r>
              <a:rPr lang="hu-HU" sz="1350" dirty="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a:t>to performe modulation/</a:t>
            </a:r>
          </a:p>
          <a:p>
            <a:r>
              <a:rPr lang="hu-HU" sz="1350" dirty="0"/>
              <a:t>       demodulation and</a:t>
            </a:r>
          </a:p>
          <a:p>
            <a:pPr marL="285750" indent="-285750">
              <a:buFont typeface="Arial" panose="020B0604020202020204" pitchFamily="34" charset="0"/>
              <a:buChar char="•"/>
            </a:pPr>
            <a:r>
              <a:rPr lang="hu-HU" sz="1350" dirty="0"/>
              <a:t>to manage the </a:t>
            </a:r>
          </a:p>
          <a:p>
            <a:r>
              <a:rPr lang="hu-HU" sz="1350" dirty="0"/>
              <a:t>       communication</a:t>
            </a:r>
          </a:p>
          <a:p>
            <a:r>
              <a:rPr lang="hu-HU" sz="1350" dirty="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a:t>Multiband: multiple frequency bands, e.g. 900/1800 MHz</a:t>
            </a:r>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a:t>Multimode: </a:t>
            </a:r>
            <a:r>
              <a:rPr lang="en-US" sz="1200" dirty="0" err="1"/>
              <a:t>3G</a:t>
            </a:r>
            <a:r>
              <a:rPr lang="en-US" sz="1200" dirty="0"/>
              <a:t>/ </a:t>
            </a:r>
            <a:r>
              <a:rPr lang="en-US" sz="1200" dirty="0" err="1"/>
              <a:t>4G</a:t>
            </a:r>
            <a:r>
              <a:rPr lang="en-US" sz="1200" dirty="0"/>
              <a:t> (LTE)</a:t>
            </a:r>
          </a:p>
        </p:txBody>
      </p:sp>
      <p:sp>
        <p:nvSpPr>
          <p:cNvPr id="19" name="TextBox 18"/>
          <p:cNvSpPr txBox="1"/>
          <p:nvPr/>
        </p:nvSpPr>
        <p:spPr>
          <a:xfrm>
            <a:off x="8794880" y="640165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358771"/>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527054"/>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358770"/>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358770"/>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845978"/>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76390" y="514173"/>
            <a:ext cx="9355446" cy="646331"/>
          </a:xfrm>
          <a:prstGeom prst="rect">
            <a:avLst/>
          </a:prstGeom>
          <a:noFill/>
        </p:spPr>
        <p:txBody>
          <a:bodyPr wrap="none" rtlCol="0">
            <a:spAutoFit/>
          </a:bodyPr>
          <a:lstStyle/>
          <a:p>
            <a:r>
              <a:rPr lang="en-US" dirty="0">
                <a:solidFill>
                  <a:srgbClr val="333399"/>
                </a:solidFill>
              </a:rPr>
              <a:t>Emerging of mobile devices, first smartphones (</a:t>
            </a:r>
            <a:r>
              <a:rPr lang="en-US" dirty="0">
                <a:solidFill>
                  <a:srgbClr val="333399"/>
                </a:solidFill>
                <a:latin typeface="Verdana" panose="020B0604030504040204" pitchFamily="34" charset="0"/>
                <a:ea typeface="Verdana" panose="020B0604030504040204" pitchFamily="34" charset="0"/>
              </a:rPr>
              <a:t>≈</a:t>
            </a:r>
            <a:r>
              <a:rPr lang="en-US" dirty="0">
                <a:solidFill>
                  <a:srgbClr val="333399"/>
                </a:solidFill>
              </a:rPr>
              <a:t>2006) then tablets (</a:t>
            </a:r>
            <a:r>
              <a:rPr lang="en-US" dirty="0">
                <a:solidFill>
                  <a:srgbClr val="333399"/>
                </a:solidFill>
                <a:latin typeface="Verdana" panose="020B0604030504040204" pitchFamily="34" charset="0"/>
                <a:ea typeface="Verdana" panose="020B0604030504040204" pitchFamily="34" charset="0"/>
              </a:rPr>
              <a:t>≈2010)</a:t>
            </a:r>
          </a:p>
          <a:p>
            <a:r>
              <a:rPr lang="en-US" dirty="0">
                <a:solidFill>
                  <a:srgbClr val="333399"/>
                </a:solidFill>
                <a:latin typeface="Verdana" panose="020B0604030504040204" pitchFamily="34" charset="0"/>
                <a:ea typeface="Verdana" panose="020B0604030504040204" pitchFamily="34" charset="0"/>
              </a:rPr>
              <a:t> </a:t>
            </a:r>
            <a:r>
              <a:rPr lang="en-US" dirty="0">
                <a:solidFill>
                  <a:srgbClr val="333399"/>
                </a:solidFill>
              </a:rPr>
              <a:t> </a:t>
            </a:r>
            <a:r>
              <a:rPr lang="en-US" dirty="0">
                <a:solidFill>
                  <a:srgbClr val="000000"/>
                </a:solidFill>
              </a:rPr>
              <a:t>[2]</a:t>
            </a:r>
          </a:p>
        </p:txBody>
      </p:sp>
      <p:sp>
        <p:nvSpPr>
          <p:cNvPr id="11" name="Title 1"/>
          <p:cNvSpPr>
            <a:spLocks noGrp="1"/>
          </p:cNvSpPr>
          <p:nvPr>
            <p:ph type="title"/>
          </p:nvPr>
        </p:nvSpPr>
        <p:spPr/>
        <p:txBody>
          <a:bodyPr/>
          <a:lstStyle/>
          <a:p>
            <a:r>
              <a:rPr lang="en-US" dirty="0"/>
              <a:t/>
            </a:r>
            <a:br>
              <a:rPr lang="en-US" dirty="0"/>
            </a:br>
            <a:r>
              <a:rPr lang="en-US" altLang="en-US" dirty="0">
                <a:solidFill>
                  <a:srgbClr val="FFFFFF"/>
                </a:solidFill>
                <a:latin typeface="Verdana" pitchFamily="34" charset="0"/>
                <a:cs typeface="Arial" charset="0"/>
              </a:rPr>
              <a:t>1. Emergence and spread of smartphones (1)</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378769"/>
            <a:ext cx="1917513" cy="307777"/>
          </a:xfrm>
          <a:prstGeom prst="rect">
            <a:avLst/>
          </a:prstGeom>
          <a:noFill/>
        </p:spPr>
        <p:txBody>
          <a:bodyPr wrap="none" rtlCol="0">
            <a:spAutoFit/>
          </a:bodyPr>
          <a:lstStyle/>
          <a:p>
            <a:r>
              <a:rPr lang="en-US" sz="1400" b="1" dirty="0">
                <a:solidFill>
                  <a:srgbClr val="FF0000"/>
                </a:solidFill>
              </a:rPr>
              <a:t>The mobile boom</a:t>
            </a: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a:t>Netbooks: Small size laptops (e.g. with a display size of 10" or smaller.) </a:t>
            </a:r>
          </a:p>
        </p:txBody>
      </p:sp>
      <p:sp>
        <p:nvSpPr>
          <p:cNvPr id="12" name="TextBox 11"/>
          <p:cNvSpPr txBox="1"/>
          <p:nvPr/>
        </p:nvSpPr>
        <p:spPr>
          <a:xfrm>
            <a:off x="8815117" y="6494275"/>
            <a:ext cx="329406"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834238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Use of integrated </a:t>
            </a:r>
          </a:p>
          <a:p>
            <a:pPr algn="ctr" eaLnBrk="1" fontAlgn="base" hangingPunct="1">
              <a:spcBef>
                <a:spcPct val="0"/>
              </a:spcBef>
              <a:spcAft>
                <a:spcPct val="0"/>
              </a:spcAft>
            </a:pPr>
            <a:r>
              <a:rPr lang="en-US" b="1" dirty="0">
                <a:solidFill>
                  <a:srgbClr val="000000"/>
                </a:solidFill>
              </a:rPr>
              <a:t>application processor and modem</a:t>
            </a: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Integration of the application processor and the modem </a:t>
            </a: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Qualcomm’s MSM product offerings</a:t>
            </a:r>
          </a:p>
          <a:p>
            <a:pPr algn="ctr" eaLnBrk="1" fontAlgn="base" hangingPunct="1">
              <a:spcBef>
                <a:spcPct val="0"/>
              </a:spcBef>
            </a:pPr>
            <a:r>
              <a:rPr lang="en-US" i="1" dirty="0">
                <a:solidFill>
                  <a:srgbClr val="000000"/>
                </a:solidFill>
              </a:rPr>
              <a:t>since ~ 1996</a:t>
            </a:r>
          </a:p>
          <a:p>
            <a:pPr algn="ctr" eaLnBrk="1" fontAlgn="base" hangingPunct="1">
              <a:spcBef>
                <a:spcPct val="0"/>
              </a:spcBef>
              <a:spcAft>
                <a:spcPct val="30000"/>
              </a:spcAft>
            </a:pPr>
            <a:r>
              <a:rPr lang="en-US" i="1" dirty="0">
                <a:solidFill>
                  <a:srgbClr val="000000"/>
                </a:solidFill>
              </a:rPr>
              <a:t>including their Snapdragon families</a:t>
            </a: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Use of discrete </a:t>
            </a:r>
          </a:p>
          <a:p>
            <a:pPr algn="ctr" eaLnBrk="1" fontAlgn="base" hangingPunct="1">
              <a:spcBef>
                <a:spcPct val="0"/>
              </a:spcBef>
              <a:spcAft>
                <a:spcPct val="0"/>
              </a:spcAft>
            </a:pPr>
            <a:r>
              <a:rPr lang="en-US" b="1" dirty="0">
                <a:solidFill>
                  <a:srgbClr val="000000"/>
                </a:solidFill>
              </a:rPr>
              <a:t>application processor and modem</a:t>
            </a: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a:t>NVIDIA’s </a:t>
            </a:r>
            <a:r>
              <a:rPr lang="en-US" sz="1400" i="1" dirty="0" err="1"/>
              <a:t>Tegra</a:t>
            </a:r>
            <a:r>
              <a:rPr lang="en-US" sz="1400" i="1" dirty="0"/>
              <a:t> 2-4, K1 (since 2011) </a:t>
            </a:r>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a:t>NVIDIA’s </a:t>
            </a:r>
            <a:r>
              <a:rPr lang="en-US" sz="1400" i="1" dirty="0" err="1"/>
              <a:t>Tegra</a:t>
            </a:r>
            <a:r>
              <a:rPr lang="en-US" sz="1400" i="1" dirty="0"/>
              <a:t> 4i (2014)</a:t>
            </a:r>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a:t>MediaTek’s</a:t>
            </a:r>
            <a:r>
              <a:rPr lang="en-US" sz="1400" i="1" dirty="0"/>
              <a:t> 6xxx/8xxx families (since ~ 2009)</a:t>
            </a:r>
          </a:p>
          <a:p>
            <a:pPr algn="ctr"/>
            <a:r>
              <a:rPr lang="en-US" sz="1400" i="1" dirty="0"/>
              <a:t>except the 81xx line</a:t>
            </a:r>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a:t>MediaTek’s</a:t>
            </a:r>
            <a:r>
              <a:rPr lang="en-US" sz="1400" i="1" dirty="0"/>
              <a:t> 81xx line (2013)</a:t>
            </a:r>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a:solidFill>
                  <a:schemeClr val="accent6"/>
                </a:solidFill>
              </a:rPr>
              <a:t>Integration of the application processor and the modem</a:t>
            </a: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a:t>Samsung’s </a:t>
            </a:r>
            <a:r>
              <a:rPr lang="en-US" sz="1400" dirty="0" err="1"/>
              <a:t>Exynos</a:t>
            </a:r>
            <a:r>
              <a:rPr lang="en-US" sz="1400" dirty="0"/>
              <a:t> 3/4/5/7 families</a:t>
            </a:r>
          </a:p>
          <a:p>
            <a:pPr algn="ctr"/>
            <a:r>
              <a:rPr lang="en-US" sz="1400" dirty="0"/>
              <a:t>(since ~ 2010)</a:t>
            </a:r>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Integrating the modem </a:t>
            </a:r>
            <a:r>
              <a:rPr lang="en-US" sz="1600" dirty="0"/>
              <a:t>onto the application processor die results in </a:t>
            </a:r>
            <a:r>
              <a:rPr lang="en-US" sz="1600" dirty="0">
                <a:solidFill>
                  <a:srgbClr val="0070C0"/>
                </a:solidFill>
              </a:rPr>
              <a:t>less costs </a:t>
            </a:r>
            <a:r>
              <a:rPr lang="en-US" sz="1600" dirty="0"/>
              <a:t>and</a:t>
            </a:r>
          </a:p>
          <a:p>
            <a:pPr>
              <a:spcAft>
                <a:spcPts val="600"/>
              </a:spcAft>
              <a:buClr>
                <a:schemeClr val="tx1"/>
              </a:buClr>
            </a:pPr>
            <a:r>
              <a:rPr lang="en-US" sz="1600" dirty="0"/>
              <a:t>      </a:t>
            </a:r>
            <a:r>
              <a:rPr lang="en-US" sz="1600" dirty="0">
                <a:solidFill>
                  <a:srgbClr val="0070C0"/>
                </a:solidFill>
              </a:rPr>
              <a:t>shorter time to market</a:t>
            </a:r>
            <a:r>
              <a:rPr lang="en-US" sz="1600" dirty="0"/>
              <a:t>.</a:t>
            </a:r>
          </a:p>
          <a:p>
            <a:pPr marL="285750" indent="-285750">
              <a:buClr>
                <a:schemeClr val="tx1"/>
              </a:buClr>
              <a:buFont typeface="Arial" panose="020B0604020202020204" pitchFamily="34" charset="0"/>
              <a:buChar char="•"/>
            </a:pPr>
            <a:r>
              <a:rPr lang="en-US" sz="1600" dirty="0">
                <a:solidFill>
                  <a:srgbClr val="0070C0"/>
                </a:solidFill>
              </a:rPr>
              <a:t>Qualcomm pioneered </a:t>
            </a:r>
            <a:r>
              <a:rPr lang="en-US" sz="1600" dirty="0"/>
              <a:t>this move designing integrated parts already about 1996.</a:t>
            </a:r>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a:t>Samsung’s </a:t>
            </a:r>
            <a:r>
              <a:rPr lang="en-US" sz="1400" i="1" dirty="0" err="1"/>
              <a:t>Exynos</a:t>
            </a:r>
            <a:r>
              <a:rPr lang="en-US" sz="1400" i="1" dirty="0"/>
              <a:t> 8 </a:t>
            </a:r>
            <a:r>
              <a:rPr lang="en-US" sz="1400" i="1" dirty="0" err="1"/>
              <a:t>Octa</a:t>
            </a:r>
            <a:r>
              <a:rPr lang="en-US" sz="1400" i="1" dirty="0"/>
              <a:t> 8890</a:t>
            </a:r>
          </a:p>
          <a:p>
            <a:pPr algn="ctr"/>
            <a:r>
              <a:rPr lang="en-US" sz="1400" i="1" dirty="0"/>
              <a:t>(2015)</a:t>
            </a:r>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a:solidFill>
                  <a:srgbClr val="000000"/>
                </a:solidFill>
              </a:rPr>
              <a:t>except recent Atom X3 (Sophia (2015)</a:t>
            </a: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X3 (Sophia) (2015)</a:t>
            </a: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794880" y="639251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a:solidFill>
                  <a:schemeClr val="bg1">
                    <a:lumMod val="50000"/>
                  </a:schemeClr>
                </a:solidFill>
                <a:latin typeface="Arial" panose="020B0604020202020204" pitchFamily="34" charset="0"/>
                <a:cs typeface="Arial" panose="020B0604020202020204" pitchFamily="34" charset="0"/>
              </a:rPr>
              <a:t>PAD: Integrated Power Amplifier-Duplexer</a:t>
            </a:r>
          </a:p>
        </p:txBody>
      </p:sp>
      <p:sp>
        <p:nvSpPr>
          <p:cNvPr id="11"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3.2 Connectivity (4)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a:solidFill>
                  <a:schemeClr val="accent6"/>
                </a:solidFill>
              </a:rPr>
              <a:t>The front side of the</a:t>
            </a:r>
          </a:p>
          <a:p>
            <a:pPr algn="ctr"/>
            <a:r>
              <a:rPr lang="en-US" dirty="0">
                <a:solidFill>
                  <a:schemeClr val="accent6"/>
                </a:solidFill>
              </a:rPr>
              <a:t>logic board </a:t>
            </a:r>
            <a:r>
              <a:rPr lang="en-US" dirty="0"/>
              <a:t>[</a:t>
            </a:r>
            <a:r>
              <a:rPr lang="hu-HU" dirty="0"/>
              <a:t>60</a:t>
            </a:r>
            <a:r>
              <a:rPr lang="en-US" dirty="0"/>
              <a:t>] </a:t>
            </a:r>
          </a:p>
        </p:txBody>
      </p:sp>
    </p:spTree>
    <p:extLst>
      <p:ext uri="{BB962C8B-B14F-4D97-AF65-F5344CB8AC3E}">
        <p14:creationId xmlns:p14="http://schemas.microsoft.com/office/powerpoint/2010/main" val="9525460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a:solidFill>
                  <a:schemeClr val="accent6"/>
                </a:solidFill>
                <a:latin typeface="+mj-lt"/>
              </a:rPr>
              <a:t>Example</a:t>
            </a:r>
            <a:r>
              <a:rPr lang="en-US" dirty="0">
                <a:solidFill>
                  <a:schemeClr val="accent6"/>
                </a:solidFill>
              </a:rPr>
              <a:t> of using an integrated application processor and a modem </a:t>
            </a:r>
          </a:p>
          <a:p>
            <a:r>
              <a:rPr lang="en-US" dirty="0">
                <a:solidFill>
                  <a:schemeClr val="accent6"/>
                </a:solidFill>
              </a:rPr>
              <a:t>  (Qualcomm’s </a:t>
            </a:r>
            <a:r>
              <a:rPr lang="en-US" dirty="0">
                <a:solidFill>
                  <a:schemeClr val="accent6"/>
                </a:solidFill>
                <a:latin typeface="+mj-lt"/>
              </a:rPr>
              <a:t>Snapdragon</a:t>
            </a:r>
            <a:r>
              <a:rPr lang="en-US" dirty="0">
                <a:solidFill>
                  <a:schemeClr val="accent6"/>
                </a:solidFill>
              </a:rPr>
              <a:t> 820) </a:t>
            </a:r>
            <a:r>
              <a:rPr lang="en-US" dirty="0"/>
              <a:t>[</a:t>
            </a:r>
            <a:r>
              <a:rPr lang="hu-HU" dirty="0"/>
              <a:t>61</a:t>
            </a:r>
            <a:r>
              <a:rPr lang="en-US" dirty="0"/>
              <a:t>]</a:t>
            </a:r>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a:solidFill>
                  <a:srgbClr val="FFFFFF"/>
                </a:solidFill>
                <a:latin typeface="Verdana" pitchFamily="34" charset="0"/>
                <a:cs typeface="Arial" charset="0"/>
              </a:rPr>
              <a:t>4. How leading IT vendors addressed the mobile boom?</a:t>
            </a:r>
          </a:p>
        </p:txBody>
      </p:sp>
      <p:sp>
        <p:nvSpPr>
          <p:cNvPr id="3" name="Text Box 4"/>
          <p:cNvSpPr txBox="1">
            <a:spLocks noChangeArrowheads="1"/>
          </p:cNvSpPr>
          <p:nvPr/>
        </p:nvSpPr>
        <p:spPr bwMode="auto">
          <a:xfrm>
            <a:off x="1331641" y="2425880"/>
            <a:ext cx="6975747" cy="438903"/>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4.2 AMD’s response to the mobile boom</a:t>
            </a: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4.1 Intel’s response to the mobile boom</a:t>
            </a: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7" name="Text Box 4"/>
          <p:cNvSpPr txBox="1">
            <a:spLocks noChangeArrowheads="1"/>
          </p:cNvSpPr>
          <p:nvPr/>
        </p:nvSpPr>
        <p:spPr bwMode="auto">
          <a:xfrm>
            <a:off x="1331641" y="2927951"/>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4.3 Microsoft’s response to the mobile boom</a:t>
            </a:r>
          </a:p>
        </p:txBody>
      </p:sp>
      <p:sp>
        <p:nvSpPr>
          <p:cNvPr id="8" name="Text Box 6"/>
          <p:cNvSpPr txBox="1">
            <a:spLocks noChangeArrowheads="1"/>
          </p:cNvSpPr>
          <p:nvPr/>
        </p:nvSpPr>
        <p:spPr bwMode="auto">
          <a:xfrm>
            <a:off x="971600" y="29243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9" name="Text Box 4"/>
          <p:cNvSpPr txBox="1">
            <a:spLocks noChangeArrowheads="1"/>
          </p:cNvSpPr>
          <p:nvPr/>
        </p:nvSpPr>
        <p:spPr bwMode="auto">
          <a:xfrm>
            <a:off x="1331641" y="3488509"/>
            <a:ext cx="6975747" cy="923330"/>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smtClean="0">
                <a:solidFill>
                  <a:srgbClr val="FFFFFF"/>
                </a:solidFill>
                <a:latin typeface="Verdana" pitchFamily="34" charset="0"/>
              </a:rPr>
              <a:t>4.4 </a:t>
            </a:r>
            <a:r>
              <a:rPr lang="en-US" sz="2000" dirty="0" smtClean="0">
                <a:solidFill>
                  <a:srgbClr val="FFFFFF"/>
                </a:solidFill>
                <a:latin typeface="Verdana" pitchFamily="34" charset="0"/>
              </a:rPr>
              <a:t>A </a:t>
            </a:r>
            <a:r>
              <a:rPr lang="en-US" sz="2000" dirty="0">
                <a:solidFill>
                  <a:srgbClr val="FFFFFF"/>
                </a:solidFill>
                <a:latin typeface="Verdana" pitchFamily="34" charset="0"/>
              </a:rPr>
              <a:t>new challenge </a:t>
            </a:r>
            <a:r>
              <a:rPr lang="en-US" sz="2000" dirty="0" smtClean="0">
                <a:solidFill>
                  <a:srgbClr val="FFFFFF"/>
                </a:solidFill>
                <a:latin typeface="Verdana" pitchFamily="34" charset="0"/>
              </a:rPr>
              <a:t>for Intel and AMD: presented</a:t>
            </a:r>
          </a:p>
          <a:p>
            <a:pPr eaLnBrk="1" fontAlgn="base" hangingPunct="1">
              <a:lnSpc>
                <a:spcPct val="135000"/>
              </a:lnSpc>
              <a:spcBef>
                <a:spcPct val="0"/>
              </a:spcBef>
              <a:spcAft>
                <a:spcPct val="0"/>
              </a:spcAft>
            </a:pPr>
            <a:r>
              <a:rPr lang="en-US" sz="2000" dirty="0">
                <a:solidFill>
                  <a:srgbClr val="FFFFFF"/>
                </a:solidFill>
                <a:latin typeface="Verdana" pitchFamily="34" charset="0"/>
              </a:rPr>
              <a:t> </a:t>
            </a:r>
            <a:r>
              <a:rPr lang="en-US" sz="2000" dirty="0" smtClean="0">
                <a:solidFill>
                  <a:srgbClr val="FFFFFF"/>
                </a:solidFill>
                <a:latin typeface="Verdana" pitchFamily="34" charset="0"/>
              </a:rPr>
              <a:t>       </a:t>
            </a:r>
            <a:r>
              <a:rPr lang="en-US" sz="2000" dirty="0">
                <a:solidFill>
                  <a:srgbClr val="FFFFFF"/>
                </a:solidFill>
                <a:latin typeface="Verdana" pitchFamily="34" charset="0"/>
              </a:rPr>
              <a:t>by </a:t>
            </a:r>
            <a:r>
              <a:rPr lang="en-US" sz="2000" dirty="0" smtClean="0">
                <a:solidFill>
                  <a:srgbClr val="FFFFFF"/>
                </a:solidFill>
                <a:latin typeface="Verdana" pitchFamily="34" charset="0"/>
              </a:rPr>
              <a:t>Apple                                                                                                                                                                                                                                                                                                                                                                                                                                                                                                                                                                                                                                                                                                                                                                                                                                                                                                                                                                                                                                                                                                                                                                                                                                                                      </a:t>
            </a:r>
            <a:endParaRPr lang="en-US" sz="1900" dirty="0">
              <a:solidFill>
                <a:srgbClr val="FFFFFF"/>
              </a:solidFill>
              <a:latin typeface="Verdana" pitchFamily="34" charset="0"/>
            </a:endParaRPr>
          </a:p>
        </p:txBody>
      </p:sp>
      <p:sp>
        <p:nvSpPr>
          <p:cNvPr id="10" name="Text Box 6"/>
          <p:cNvSpPr txBox="1">
            <a:spLocks noChangeArrowheads="1"/>
          </p:cNvSpPr>
          <p:nvPr/>
        </p:nvSpPr>
        <p:spPr bwMode="auto">
          <a:xfrm>
            <a:off x="971600" y="34848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a:solidFill>
                  <a:srgbClr val="FFFFFF"/>
                </a:solidFill>
                <a:latin typeface="Verdana" pitchFamily="34" charset="0"/>
              </a:rPr>
              <a:t>4.1 Intel’s response to the mobile boom</a:t>
            </a:r>
          </a:p>
        </p:txBody>
      </p:sp>
    </p:spTree>
    <p:extLst>
      <p:ext uri="{BB962C8B-B14F-4D97-AF65-F5344CB8AC3E}">
        <p14:creationId xmlns:p14="http://schemas.microsoft.com/office/powerpoint/2010/main" val="41831265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50277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6" name="TextBox 5"/>
          <p:cNvSpPr txBox="1"/>
          <p:nvPr/>
        </p:nvSpPr>
        <p:spPr>
          <a:xfrm>
            <a:off x="137770" y="519836"/>
            <a:ext cx="5088381" cy="369332"/>
          </a:xfrm>
          <a:prstGeom prst="rect">
            <a:avLst/>
          </a:prstGeom>
          <a:noFill/>
        </p:spPr>
        <p:txBody>
          <a:bodyPr wrap="none" rtlCol="0">
            <a:spAutoFit/>
          </a:bodyPr>
          <a:lstStyle/>
          <a:p>
            <a:r>
              <a:rPr lang="en-US" dirty="0">
                <a:solidFill>
                  <a:srgbClr val="2D2D8A"/>
                </a:solidFill>
              </a:rPr>
              <a:t>4.1 Intel’s response to the mobile boom-1</a:t>
            </a:r>
          </a:p>
        </p:txBody>
      </p:sp>
      <p:sp>
        <p:nvSpPr>
          <p:cNvPr id="7"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4.1 Intel’s response to the mobile boom (1)</a:t>
            </a:r>
            <a:br>
              <a:rPr lang="en-US" dirty="0">
                <a:solidFill>
                  <a:srgbClr val="FFFFFF"/>
                </a:solidFill>
                <a:latin typeface="Verdana" pitchFamily="34" charset="0"/>
              </a:rPr>
            </a:br>
            <a:endParaRPr lang="en-US" dirty="0"/>
          </a:p>
        </p:txBody>
      </p:sp>
      <p:sp>
        <p:nvSpPr>
          <p:cNvPr id="8" name="TextBox 7"/>
          <p:cNvSpPr txBox="1"/>
          <p:nvPr/>
        </p:nvSpPr>
        <p:spPr>
          <a:xfrm>
            <a:off x="8794880" y="6383367"/>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9" name="TextBox 8"/>
          <p:cNvSpPr txBox="1"/>
          <p:nvPr/>
        </p:nvSpPr>
        <p:spPr>
          <a:xfrm>
            <a:off x="98565" y="1146650"/>
            <a:ext cx="8828122" cy="1138773"/>
          </a:xfrm>
          <a:prstGeom prst="rect">
            <a:avLst/>
          </a:prstGeom>
          <a:noFill/>
        </p:spPr>
        <p:txBody>
          <a:bodyPr wrap="none" rtlCol="0">
            <a:spAutoFit/>
          </a:bodyPr>
          <a:lstStyle/>
          <a:p>
            <a:pPr algn="ctr">
              <a:spcAft>
                <a:spcPts val="1200"/>
              </a:spcAft>
            </a:pPr>
            <a:r>
              <a:rPr lang="en-US" sz="1600" dirty="0">
                <a:solidFill>
                  <a:srgbClr val="FF0000"/>
                </a:solidFill>
                <a:latin typeface="+mj-lt"/>
              </a:rPr>
              <a:t>Intel’s and AMD’s traditional CPUs </a:t>
            </a:r>
            <a:r>
              <a:rPr lang="en-US" sz="1600" dirty="0">
                <a:solidFill>
                  <a:srgbClr val="0070C0"/>
                </a:solidFill>
                <a:latin typeface="+mj-lt"/>
              </a:rPr>
              <a:t>are</a:t>
            </a:r>
            <a:r>
              <a:rPr lang="en-US" sz="1600" dirty="0">
                <a:solidFill>
                  <a:srgbClr val="000000"/>
                </a:solidFill>
                <a:latin typeface="+mj-lt"/>
              </a:rPr>
              <a:t> </a:t>
            </a:r>
            <a:r>
              <a:rPr lang="en-US" sz="1600" dirty="0">
                <a:solidFill>
                  <a:srgbClr val="0070C0"/>
                </a:solidFill>
                <a:latin typeface="+mj-lt"/>
              </a:rPr>
              <a:t>designed for high performance/power</a:t>
            </a:r>
            <a:r>
              <a:rPr lang="en-US" sz="1600" dirty="0">
                <a:solidFill>
                  <a:srgbClr val="000000"/>
                </a:solidFill>
                <a:latin typeface="+mj-lt"/>
              </a:rPr>
              <a:t>,</a:t>
            </a:r>
          </a:p>
          <a:p>
            <a:pPr algn="ctr">
              <a:spcAft>
                <a:spcPts val="1200"/>
              </a:spcAft>
            </a:pPr>
            <a:r>
              <a:rPr lang="en-US" sz="1600" dirty="0">
                <a:solidFill>
                  <a:srgbClr val="000000"/>
                </a:solidFill>
                <a:latin typeface="+mj-lt"/>
              </a:rPr>
              <a:t>but </a:t>
            </a:r>
            <a:r>
              <a:rPr lang="en-US" sz="1600" dirty="0">
                <a:solidFill>
                  <a:srgbClr val="FF0000"/>
                </a:solidFill>
                <a:latin typeface="+mj-lt"/>
              </a:rPr>
              <a:t>mobile devices </a:t>
            </a:r>
            <a:r>
              <a:rPr lang="en-US" sz="1600" dirty="0">
                <a:solidFill>
                  <a:srgbClr val="000000"/>
                </a:solidFill>
                <a:latin typeface="+mj-lt"/>
              </a:rPr>
              <a:t>require </a:t>
            </a:r>
            <a:r>
              <a:rPr lang="en-US" sz="1600" dirty="0">
                <a:solidFill>
                  <a:srgbClr val="0070C0"/>
                </a:solidFill>
                <a:latin typeface="+mj-lt"/>
              </a:rPr>
              <a:t>low power consumption</a:t>
            </a:r>
            <a:r>
              <a:rPr lang="en-US" sz="1600" dirty="0">
                <a:solidFill>
                  <a:srgbClr val="3333FF"/>
                </a:solidFill>
                <a:latin typeface="+mj-lt"/>
              </a:rPr>
              <a:t>, </a:t>
            </a:r>
            <a:r>
              <a:rPr lang="en-US" sz="1600" dirty="0">
                <a:latin typeface="+mj-lt"/>
              </a:rPr>
              <a:t>consequently</a:t>
            </a:r>
          </a:p>
          <a:p>
            <a:pPr algn="ctr">
              <a:spcAft>
                <a:spcPts val="400"/>
              </a:spcAft>
            </a:pPr>
            <a:r>
              <a:rPr lang="en-US" sz="1600" dirty="0">
                <a:solidFill>
                  <a:srgbClr val="3333FF"/>
                </a:solidFill>
                <a:latin typeface="+mj-lt"/>
              </a:rPr>
              <a:t>  </a:t>
            </a:r>
            <a:r>
              <a:rPr lang="en-US" sz="1600" dirty="0">
                <a:solidFill>
                  <a:srgbClr val="FF0000"/>
                </a:solidFill>
                <a:latin typeface="+mj-lt"/>
              </a:rPr>
              <a:t>Intel’s and AMD’s traditional microarchitectures are not suited for mobile devices. </a:t>
            </a: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646331"/>
          </a:xfrm>
          <a:prstGeom prst="rect">
            <a:avLst/>
          </a:prstGeom>
          <a:noFill/>
        </p:spPr>
        <p:txBody>
          <a:bodyPr wrap="square" rtlCol="0">
            <a:spAutoFit/>
          </a:bodyPr>
          <a:lstStyle/>
          <a:p>
            <a:r>
              <a:rPr lang="en-US" dirty="0">
                <a:solidFill>
                  <a:schemeClr val="accent6"/>
                </a:solidFill>
                <a:latin typeface="+mj-lt"/>
              </a:rPr>
              <a:t>Dynamic increase of smartphone and tablet shipments vs. PCs (2011-2017)</a:t>
            </a:r>
          </a:p>
          <a:p>
            <a:r>
              <a:rPr lang="en-US" dirty="0">
                <a:solidFill>
                  <a:schemeClr val="accent6"/>
                </a:solidFill>
                <a:latin typeface="+mj-lt"/>
              </a:rPr>
              <a:t>  </a:t>
            </a:r>
            <a:r>
              <a:rPr lang="en-US" dirty="0">
                <a:latin typeface="+mj-lt"/>
              </a:rPr>
              <a:t>[28]</a:t>
            </a: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a:t>Source: Gartner (2013)</a:t>
            </a:r>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a:solidFill>
                  <a:srgbClr val="FF0000"/>
                </a:solidFill>
                <a:latin typeface="+mj-lt"/>
              </a:rPr>
              <a:t>Smartphone and tablet shipments</a:t>
            </a:r>
          </a:p>
          <a:p>
            <a:r>
              <a:rPr lang="en-US" sz="1500" dirty="0">
                <a:solidFill>
                  <a:srgbClr val="FF0000"/>
                </a:solidFill>
                <a:latin typeface="+mj-lt"/>
              </a:rPr>
              <a:t>will vastly exceed PC shipments</a:t>
            </a:r>
          </a:p>
          <a:p>
            <a:r>
              <a:rPr lang="en-US" sz="1500" dirty="0">
                <a:solidFill>
                  <a:srgbClr val="FF0000"/>
                </a:solidFill>
                <a:latin typeface="+mj-lt"/>
              </a:rPr>
              <a:t>(desktops and notebooks)</a:t>
            </a:r>
          </a:p>
          <a:p>
            <a:r>
              <a:rPr lang="en-US" sz="1500" dirty="0">
                <a:solidFill>
                  <a:srgbClr val="FF0000"/>
                </a:solidFill>
                <a:latin typeface="+mj-lt"/>
              </a:rPr>
              <a:t>in a few years </a:t>
            </a:r>
          </a:p>
        </p:txBody>
      </p:sp>
      <p:sp>
        <p:nvSpPr>
          <p:cNvPr id="11"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4.1 Intel’s response to the mobile boom (2)</a:t>
            </a:r>
            <a:br>
              <a:rPr lang="en-US" dirty="0">
                <a:solidFill>
                  <a:srgbClr val="FFFFFF"/>
                </a:solidFill>
                <a:latin typeface="Verdana" pitchFamily="34" charset="0"/>
              </a:rPr>
            </a:br>
            <a:r>
              <a:rPr lang="en-US" dirty="0"/>
              <a:t> (1)</a:t>
            </a:r>
          </a:p>
        </p:txBody>
      </p:sp>
    </p:spTree>
    <p:extLst>
      <p:ext uri="{BB962C8B-B14F-4D97-AF65-F5344CB8AC3E}">
        <p14:creationId xmlns:p14="http://schemas.microsoft.com/office/powerpoint/2010/main" val="15769995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solidFill>
                  <a:srgbClr val="FFFFFF"/>
                </a:solidFill>
                <a:latin typeface="Verdana" pitchFamily="34" charset="0"/>
              </a:rPr>
              <a:t>4.1 Intel’s response to the mobile boom (3)</a:t>
            </a:r>
            <a:br>
              <a:rPr lang="en-US" dirty="0">
                <a:solidFill>
                  <a:srgbClr val="FFFFFF"/>
                </a:solidFill>
                <a:latin typeface="Verdana" pitchFamily="34" charset="0"/>
              </a:rPr>
            </a:br>
            <a:endParaRPr lang="en-US" dirty="0"/>
          </a:p>
        </p:txBody>
      </p:sp>
      <p:sp>
        <p:nvSpPr>
          <p:cNvPr id="3" name="Rectangle 2"/>
          <p:cNvSpPr/>
          <p:nvPr/>
        </p:nvSpPr>
        <p:spPr>
          <a:xfrm>
            <a:off x="71500" y="1673805"/>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a:solidFill>
                  <a:srgbClr val="0070C0"/>
                </a:solidFill>
                <a:latin typeface="+mj-lt"/>
              </a:rPr>
              <a:t>Thus Intel and AMD were forced</a:t>
            </a:r>
          </a:p>
        </p:txBody>
      </p:sp>
      <p:sp>
        <p:nvSpPr>
          <p:cNvPr id="5" name="TextBox 4"/>
          <p:cNvSpPr txBox="1"/>
          <p:nvPr/>
        </p:nvSpPr>
        <p:spPr>
          <a:xfrm>
            <a:off x="476546" y="3041762"/>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new, narrow </a:t>
            </a:r>
            <a:r>
              <a:rPr lang="en-US" sz="1600" dirty="0">
                <a:solidFill>
                  <a:srgbClr val="0070C0"/>
                </a:solidFill>
                <a:latin typeface="+mj-lt"/>
              </a:rPr>
              <a:t>(i.e. 2-wide)</a:t>
            </a:r>
            <a:r>
              <a:rPr lang="en-US" sz="1600" dirty="0">
                <a:solidFill>
                  <a:srgbClr val="3333FF"/>
                </a:solidFill>
                <a:latin typeface="+mj-lt"/>
              </a:rPr>
              <a:t>, </a:t>
            </a:r>
            <a:r>
              <a:rPr lang="en-US" sz="1600" dirty="0">
                <a:solidFill>
                  <a:srgbClr val="FF0000"/>
                </a:solidFill>
                <a:latin typeface="+mj-lt"/>
              </a:rPr>
              <a:t>low-power microarchitectures</a:t>
            </a:r>
            <a:r>
              <a:rPr lang="en-US" sz="1600" dirty="0">
                <a:solidFill>
                  <a:srgbClr val="0070C0"/>
                </a:solidFill>
                <a:latin typeface="+mj-lt"/>
              </a:rPr>
              <a:t> </a:t>
            </a:r>
          </a:p>
          <a:p>
            <a:pPr>
              <a:spcAft>
                <a:spcPts val="400"/>
              </a:spcAft>
            </a:pPr>
            <a:r>
              <a:rPr lang="en-US" sz="1600" dirty="0">
                <a:solidFill>
                  <a:srgbClr val="0070C0"/>
                </a:solidFill>
                <a:latin typeface="+mj-lt"/>
              </a:rPr>
              <a:t>      </a:t>
            </a:r>
            <a:r>
              <a:rPr lang="en-US" sz="1600" dirty="0">
                <a:solidFill>
                  <a:srgbClr val="000000"/>
                </a:solidFill>
                <a:latin typeface="+mj-lt"/>
              </a:rPr>
              <a:t>for their  CPUs and</a:t>
            </a:r>
          </a:p>
          <a:p>
            <a:pPr marL="285750" indent="-285750">
              <a:buClr>
                <a:schemeClr val="tx1"/>
              </a:buClr>
              <a:buFont typeface="Arial" pitchFamily="34" charset="0"/>
              <a:buChar char="•"/>
            </a:pPr>
            <a:r>
              <a:rPr lang="en-US" sz="1600" dirty="0">
                <a:solidFill>
                  <a:srgbClr val="FF0000"/>
                </a:solidFill>
                <a:latin typeface="+mj-lt"/>
              </a:rPr>
              <a:t>clock them at a relative low 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319098" y="1204150"/>
            <a:ext cx="8463985" cy="830997"/>
          </a:xfrm>
          <a:prstGeom prst="rect">
            <a:avLst/>
          </a:prstGeom>
          <a:noFill/>
        </p:spPr>
        <p:txBody>
          <a:bodyPr wrap="none" rtlCol="0">
            <a:spAutoFit/>
          </a:bodyPr>
          <a:lstStyle/>
          <a:p>
            <a:pPr algn="ctr"/>
            <a:r>
              <a:rPr lang="en-US" sz="1600" dirty="0">
                <a:solidFill>
                  <a:srgbClr val="0070C0"/>
                </a:solidFill>
                <a:latin typeface="+mj-lt"/>
              </a:rPr>
              <a:t>To avoid shrinking market shares on the global processor market</a:t>
            </a:r>
          </a:p>
          <a:p>
            <a:pPr algn="ctr"/>
            <a:r>
              <a:rPr lang="en-US" sz="1600" dirty="0">
                <a:solidFill>
                  <a:srgbClr val="0070C0"/>
                </a:solidFill>
                <a:latin typeface="+mj-lt"/>
              </a:rPr>
              <a:t> and benefit from the rapidly increasing mobile market </a:t>
            </a:r>
          </a:p>
          <a:p>
            <a:pPr algn="ctr"/>
            <a:r>
              <a:rPr lang="en-US" sz="1600" dirty="0">
                <a:solidFill>
                  <a:srgbClr val="FF0000"/>
                </a:solidFill>
                <a:latin typeface="+mj-lt"/>
              </a:rPr>
              <a:t>Intel and AMD needed processors that are competitive with ARM based designs</a:t>
            </a:r>
            <a:r>
              <a:rPr lang="en-US" sz="1600" dirty="0">
                <a:latin typeface="+mj-lt"/>
              </a:rPr>
              <a:t>.</a:t>
            </a: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a:solidFill>
                  <a:srgbClr val="2D2D8A"/>
                </a:solidFill>
              </a:rPr>
              <a:t>Intel’s and AMD’s response to the mobile boom-2</a:t>
            </a:r>
          </a:p>
        </p:txBody>
      </p:sp>
      <p:sp>
        <p:nvSpPr>
          <p:cNvPr id="10" name="TextBox 9"/>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(4)</a:t>
            </a:r>
            <a:endParaRPr lang="en-US" dirty="0"/>
          </a:p>
        </p:txBody>
      </p:sp>
      <p:grpSp>
        <p:nvGrpSpPr>
          <p:cNvPr id="3" name="Group 2"/>
          <p:cNvGrpSpPr/>
          <p:nvPr/>
        </p:nvGrpSpPr>
        <p:grpSpPr>
          <a:xfrm>
            <a:off x="86116" y="15477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in-order</a:t>
              </a: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a:solidFill>
                    <a:schemeClr val="bg1"/>
                  </a:solidFill>
                </a:rPr>
                <a:t>3-wide</a:t>
              </a:r>
            </a:p>
            <a:p>
              <a:pPr algn="ctr"/>
              <a:r>
                <a:rPr lang="en-US" sz="950" i="1" dirty="0">
                  <a:solidFill>
                    <a:schemeClr val="bg1"/>
                  </a:solidFill>
                </a:rPr>
                <a:t>out-of-order</a:t>
              </a:r>
            </a:p>
          </p:txBody>
        </p:sp>
      </p:grpSp>
      <p:sp>
        <p:nvSpPr>
          <p:cNvPr id="11"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333399"/>
                </a:solidFill>
                <a:latin typeface="Verdana"/>
              </a:rPr>
              <a:t>Intel's </a:t>
            </a:r>
            <a:r>
              <a:rPr lang="en-US" dirty="0" smtClean="0">
                <a:solidFill>
                  <a:srgbClr val="333399"/>
                </a:solidFill>
                <a:latin typeface="Verdana"/>
              </a:rPr>
              <a:t>effort </a:t>
            </a:r>
            <a:r>
              <a:rPr lang="en-US" dirty="0">
                <a:solidFill>
                  <a:srgbClr val="333399"/>
                </a:solidFill>
                <a:latin typeface="Verdana"/>
              </a:rPr>
              <a:t>to enter the mobile market</a:t>
            </a:r>
            <a:r>
              <a:rPr lang="hu-HU" dirty="0">
                <a:solidFill>
                  <a:srgbClr val="333399"/>
                </a:solidFill>
                <a:latin typeface="Verdana"/>
              </a:rPr>
              <a:t> </a:t>
            </a:r>
            <a:r>
              <a:rPr lang="hu-HU" dirty="0">
                <a:solidFill>
                  <a:srgbClr val="000000"/>
                </a:solidFill>
                <a:latin typeface="Verdana"/>
              </a:rPr>
              <a:t>[</a:t>
            </a:r>
            <a:r>
              <a:rPr lang="en-US" dirty="0">
                <a:solidFill>
                  <a:srgbClr val="000000"/>
                </a:solidFill>
                <a:latin typeface="Verdana"/>
              </a:rPr>
              <a:t>Based on 2</a:t>
            </a:r>
            <a:r>
              <a:rPr lang="hu-HU" dirty="0">
                <a:solidFill>
                  <a:srgbClr val="000000"/>
                </a:solidFill>
                <a:latin typeface="Verdana"/>
              </a:rPr>
              <a:t>]</a:t>
            </a:r>
            <a:endParaRPr lang="en-US" dirty="0">
              <a:solidFill>
                <a:srgbClr val="000000"/>
              </a:solidFill>
              <a:latin typeface="Verdana"/>
            </a:endParaRPr>
          </a:p>
        </p:txBody>
      </p:sp>
      <p:sp>
        <p:nvSpPr>
          <p:cNvPr id="12" name="TextBox 11"/>
          <p:cNvSpPr txBox="1"/>
          <p:nvPr/>
        </p:nvSpPr>
        <p:spPr>
          <a:xfrm>
            <a:off x="158028" y="848165"/>
            <a:ext cx="6907981" cy="369332"/>
          </a:xfrm>
          <a:prstGeom prst="rect">
            <a:avLst/>
          </a:prstGeom>
          <a:noFill/>
        </p:spPr>
        <p:txBody>
          <a:bodyPr wrap="none" rtlCol="0">
            <a:spAutoFit/>
          </a:bodyPr>
          <a:lstStyle/>
          <a:p>
            <a:r>
              <a:rPr lang="en-US" dirty="0">
                <a:solidFill>
                  <a:schemeClr val="accent6"/>
                </a:solidFill>
              </a:rPr>
              <a:t>Introduction of the Atom line targeting the mobile market</a:t>
            </a:r>
          </a:p>
        </p:txBody>
      </p:sp>
      <p:sp>
        <p:nvSpPr>
          <p:cNvPr id="13" name="TextBox 12"/>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668689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618188"/>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7371249" cy="684803"/>
          </a:xfrm>
          <a:prstGeom prst="rect">
            <a:avLst/>
          </a:prstGeom>
          <a:noFill/>
        </p:spPr>
        <p:txBody>
          <a:bodyPr wrap="none" rtlCol="0">
            <a:spAutoFit/>
          </a:bodyPr>
          <a:lstStyle/>
          <a:p>
            <a:pPr>
              <a:spcAft>
                <a:spcPts val="300"/>
              </a:spcAft>
            </a:pPr>
            <a:r>
              <a:rPr lang="en-US" dirty="0">
                <a:solidFill>
                  <a:schemeClr val="accent6"/>
                </a:solidFill>
              </a:rPr>
              <a:t>Intel’s </a:t>
            </a:r>
            <a:r>
              <a:rPr lang="en-US" dirty="0" smtClean="0">
                <a:solidFill>
                  <a:schemeClr val="accent6"/>
                </a:solidFill>
              </a:rPr>
              <a:t>(off-die) XMM modem line </a:t>
            </a:r>
          </a:p>
          <a:p>
            <a:r>
              <a:rPr lang="en-US" dirty="0" smtClean="0">
                <a:solidFill>
                  <a:schemeClr val="accent6"/>
                </a:solidFill>
              </a:rPr>
              <a:t> (including a 3G/4G modem </a:t>
            </a:r>
            <a:r>
              <a:rPr lang="en-US" dirty="0">
                <a:solidFill>
                  <a:schemeClr val="accent6"/>
                </a:solidFill>
              </a:rPr>
              <a:t>and a transceiver (on two chips</a:t>
            </a:r>
            <a:r>
              <a:rPr lang="en-US" dirty="0" smtClean="0">
                <a:solidFill>
                  <a:schemeClr val="accent6"/>
                </a:solidFill>
              </a:rPr>
              <a:t>))</a:t>
            </a:r>
            <a:endParaRPr lang="en-US" dirty="0">
              <a:solidFill>
                <a:schemeClr val="accent6"/>
              </a:solidFill>
            </a:endParaRPr>
          </a:p>
        </p:txBody>
      </p:sp>
      <p:sp>
        <p:nvSpPr>
          <p:cNvPr id="9" name="TextBox 8"/>
          <p:cNvSpPr txBox="1"/>
          <p:nvPr/>
        </p:nvSpPr>
        <p:spPr>
          <a:xfrm>
            <a:off x="7234775" y="4877894"/>
            <a:ext cx="1702710" cy="338554"/>
          </a:xfrm>
          <a:prstGeom prst="rect">
            <a:avLst/>
          </a:prstGeom>
          <a:noFill/>
        </p:spPr>
        <p:txBody>
          <a:bodyPr wrap="none" rtlCol="0">
            <a:spAutoFit/>
          </a:bodyPr>
          <a:lstStyle/>
          <a:p>
            <a:r>
              <a:rPr lang="en-US" sz="1600" dirty="0"/>
              <a:t>3G/4G modem</a:t>
            </a:r>
          </a:p>
        </p:txBody>
      </p:sp>
      <p:sp>
        <p:nvSpPr>
          <p:cNvPr id="10" name="TextBox 9"/>
          <p:cNvSpPr txBox="1"/>
          <p:nvPr/>
        </p:nvSpPr>
        <p:spPr>
          <a:xfrm>
            <a:off x="7369790" y="3505678"/>
            <a:ext cx="1685270" cy="338554"/>
          </a:xfrm>
          <a:prstGeom prst="rect">
            <a:avLst/>
          </a:prstGeom>
          <a:noFill/>
        </p:spPr>
        <p:txBody>
          <a:bodyPr wrap="none" rtlCol="0">
            <a:spAutoFit/>
          </a:bodyPr>
          <a:lstStyle/>
          <a:p>
            <a:r>
              <a:rPr lang="hu-HU" sz="1600" dirty="0"/>
              <a:t>RF </a:t>
            </a:r>
            <a:r>
              <a:rPr lang="en-US" sz="1600" dirty="0"/>
              <a:t>Transceiver</a:t>
            </a:r>
          </a:p>
        </p:txBody>
      </p:sp>
      <p:cxnSp>
        <p:nvCxnSpPr>
          <p:cNvPr id="12" name="Straight Arrow Connector 11"/>
          <p:cNvCxnSpPr/>
          <p:nvPr/>
        </p:nvCxnSpPr>
        <p:spPr>
          <a:xfrm flipH="1">
            <a:off x="5151773" y="3695741"/>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5043385"/>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613338"/>
            <a:ext cx="2670924" cy="830997"/>
          </a:xfrm>
          <a:prstGeom prst="rect">
            <a:avLst/>
          </a:prstGeom>
          <a:noFill/>
        </p:spPr>
        <p:txBody>
          <a:bodyPr wrap="none" rtlCol="0">
            <a:spAutoFit/>
          </a:bodyPr>
          <a:lstStyle/>
          <a:p>
            <a:r>
              <a:rPr lang="en-US" sz="1600" dirty="0"/>
              <a:t>Figure: Implementation</a:t>
            </a:r>
          </a:p>
          <a:p>
            <a:r>
              <a:rPr lang="hu-HU" sz="1600" dirty="0"/>
              <a:t>  </a:t>
            </a:r>
            <a:r>
              <a:rPr lang="en-US" sz="1600" dirty="0"/>
              <a:t>example of the </a:t>
            </a:r>
          </a:p>
          <a:p>
            <a:r>
              <a:rPr lang="hu-HU" sz="1600" dirty="0"/>
              <a:t>  </a:t>
            </a:r>
            <a:r>
              <a:rPr lang="en-US" sz="1600" dirty="0"/>
              <a:t>XMM7160 [46]</a:t>
            </a:r>
          </a:p>
        </p:txBody>
      </p:sp>
      <p:sp>
        <p:nvSpPr>
          <p:cNvPr id="14" name="Title 1"/>
          <p:cNvSpPr>
            <a:spLocks noGrp="1"/>
          </p:cNvSpPr>
          <p:nvPr>
            <p:ph type="title"/>
          </p:nvPr>
        </p:nvSpPr>
        <p:spPr>
          <a:xfrm>
            <a:off x="-11113" y="3175"/>
            <a:ext cx="9144001" cy="393700"/>
          </a:xfrm>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(5)</a:t>
            </a:r>
            <a:endParaRPr lang="en-US" dirty="0"/>
          </a:p>
        </p:txBody>
      </p:sp>
      <p:sp>
        <p:nvSpPr>
          <p:cNvPr id="13" name="TextBox 12"/>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883388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a:solidFill>
                  <a:srgbClr val="333399"/>
                </a:solidFill>
              </a:rPr>
              <a:t>Emergence of smartphones-1</a:t>
            </a: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Forerunners</a:t>
            </a:r>
            <a:r>
              <a:rPr lang="en-US" sz="1600" dirty="0"/>
              <a:t> of smartphones emerged already</a:t>
            </a:r>
          </a:p>
          <a:p>
            <a:r>
              <a:rPr lang="en-US" sz="1600" dirty="0"/>
              <a:t>      </a:t>
            </a:r>
            <a:r>
              <a:rPr lang="en-US" sz="1600" dirty="0">
                <a:solidFill>
                  <a:srgbClr val="3333FF"/>
                </a:solidFill>
              </a:rPr>
              <a:t>at the beginning of the 2000’s</a:t>
            </a:r>
            <a:r>
              <a:rPr lang="en-US" sz="1600" dirty="0"/>
              <a:t>, like </a:t>
            </a:r>
            <a:r>
              <a:rPr lang="en-US" sz="1600" dirty="0">
                <a:solidFill>
                  <a:srgbClr val="3333FF"/>
                </a:solidFill>
              </a:rPr>
              <a:t>Nokia’s 7650</a:t>
            </a:r>
          </a:p>
          <a:p>
            <a:r>
              <a:rPr lang="en-US" sz="1600" dirty="0"/>
              <a:t>     (shipped in 2002). </a:t>
            </a:r>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a:t>Figure: Nokia’s 7650 [39]</a:t>
            </a:r>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a:t>The 7650 became the </a:t>
            </a:r>
            <a:r>
              <a:rPr lang="en-US" sz="1600" dirty="0">
                <a:solidFill>
                  <a:srgbClr val="3333FF"/>
                </a:solidFill>
              </a:rPr>
              <a:t>first widely available phone</a:t>
            </a:r>
          </a:p>
          <a:p>
            <a:r>
              <a:rPr lang="en-US" sz="1600" dirty="0">
                <a:solidFill>
                  <a:srgbClr val="3333FF"/>
                </a:solidFill>
              </a:rPr>
              <a:t>      with camera and color screen </a:t>
            </a:r>
            <a:r>
              <a:rPr lang="en-US" sz="1600" dirty="0"/>
              <a:t>but supported </a:t>
            </a:r>
          </a:p>
          <a:p>
            <a:pPr>
              <a:spcAft>
                <a:spcPts val="600"/>
              </a:spcAft>
            </a:pPr>
            <a:r>
              <a:rPr lang="en-US" sz="1600" dirty="0"/>
              <a:t>      </a:t>
            </a:r>
            <a:r>
              <a:rPr lang="en-US" sz="1600" dirty="0">
                <a:solidFill>
                  <a:srgbClr val="3333FF"/>
                </a:solidFill>
              </a:rPr>
              <a:t>no video</a:t>
            </a:r>
            <a:r>
              <a:rPr lang="en-US" sz="1600" dirty="0"/>
              <a:t>.</a:t>
            </a:r>
          </a:p>
          <a:p>
            <a:pPr marL="285750" indent="-285750">
              <a:buFont typeface="Arial" panose="020B0604020202020204" pitchFamily="34" charset="0"/>
              <a:buChar char="•"/>
            </a:pPr>
            <a:r>
              <a:rPr lang="en-US" sz="1600" dirty="0"/>
              <a:t>It was the first Nokia phone running under</a:t>
            </a:r>
          </a:p>
          <a:p>
            <a:r>
              <a:rPr lang="en-US" sz="1600" dirty="0"/>
              <a:t>      the</a:t>
            </a:r>
            <a:r>
              <a:rPr lang="en-US" sz="1600" dirty="0">
                <a:solidFill>
                  <a:schemeClr val="accent6"/>
                </a:solidFill>
              </a:rPr>
              <a:t> </a:t>
            </a:r>
            <a:r>
              <a:rPr lang="en-US" sz="1600" dirty="0">
                <a:solidFill>
                  <a:srgbClr val="3333FF"/>
                </a:solidFill>
              </a:rPr>
              <a:t>Symbian OS.</a:t>
            </a: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(6)</a:t>
            </a:r>
            <a:endParaRPr lang="en-US" dirty="0"/>
          </a:p>
        </p:txBody>
      </p:sp>
      <p:cxnSp>
        <p:nvCxnSpPr>
          <p:cNvPr id="3" name="Straight Arrow Connector 2"/>
          <p:cNvCxnSpPr/>
          <p:nvPr/>
        </p:nvCxnSpPr>
        <p:spPr>
          <a:xfrm>
            <a:off x="423271"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71" y="1151995"/>
            <a:ext cx="9144000" cy="5670668"/>
            <a:chOff x="32305" y="1133707"/>
            <a:chExt cx="9144000" cy="5670668"/>
          </a:xfrm>
        </p:grpSpPr>
        <p:sp>
          <p:nvSpPr>
            <p:cNvPr id="5" name="Right Arrow 4"/>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33707"/>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925767" y="1635295"/>
              <a:ext cx="921708" cy="1026529"/>
              <a:chOff x="6722587" y="2216856"/>
              <a:chExt cx="921708" cy="1026529"/>
            </a:xfrm>
          </p:grpSpPr>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2096845" y="3392835"/>
              <a:ext cx="921708" cy="1026529"/>
              <a:chOff x="6722587" y="2216856"/>
              <a:chExt cx="921708" cy="1026529"/>
            </a:xfrm>
          </p:grpSpPr>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569558" y="2979204"/>
              <a:ext cx="921708" cy="1026529"/>
              <a:chOff x="6722587" y="2216856"/>
              <a:chExt cx="921708" cy="1026529"/>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041486" y="2485766"/>
              <a:ext cx="921708" cy="1026529"/>
              <a:chOff x="6722587" y="2216856"/>
              <a:chExt cx="921708" cy="1026529"/>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481305" y="2022774"/>
              <a:ext cx="921708" cy="1026529"/>
              <a:chOff x="6722587" y="2216856"/>
              <a:chExt cx="921708" cy="1026529"/>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a:solidFill>
                    <a:srgbClr val="FFFF00"/>
                  </a:solidFill>
                </a:rPr>
                <a:t>Clover Trail</a:t>
              </a:r>
              <a:endParaRPr lang="en-US" sz="1100" b="1" dirty="0">
                <a:solidFill>
                  <a:srgbClr val="FFFF00"/>
                </a:solidFill>
              </a:endParaRPr>
            </a:p>
            <a:p>
              <a:pPr algn="ctr">
                <a:lnSpc>
                  <a:spcPts val="1500"/>
                </a:lnSpc>
              </a:pPr>
              <a:r>
                <a:rPr lang="en-US" sz="1100" dirty="0">
                  <a:solidFill>
                    <a:srgbClr val="FFFF00"/>
                  </a:solidFill>
                </a:rPr>
                <a:t>(2012)</a:t>
              </a:r>
            </a:p>
          </p:txBody>
        </p:sp>
        <p:sp>
          <p:nvSpPr>
            <p:cNvPr id="13" name="TextBox 12"/>
            <p:cNvSpPr txBox="1"/>
            <p:nvPr/>
          </p:nvSpPr>
          <p:spPr>
            <a:xfrm>
              <a:off x="2096845" y="2997635"/>
              <a:ext cx="1029449" cy="461665"/>
            </a:xfrm>
            <a:prstGeom prst="rect">
              <a:avLst/>
            </a:prstGeom>
            <a:noFill/>
          </p:spPr>
          <p:txBody>
            <a:bodyPr wrap="none" rtlCol="0">
              <a:spAutoFit/>
            </a:bodyPr>
            <a:lstStyle/>
            <a:p>
              <a:r>
                <a:rPr lang="en-US" sz="1300" b="1" dirty="0">
                  <a:solidFill>
                    <a:srgbClr val="FFFF00"/>
                  </a:solidFill>
                </a:rPr>
                <a:t>Oak Trail</a:t>
              </a:r>
            </a:p>
            <a:p>
              <a:pPr algn="ctr"/>
              <a:r>
                <a:rPr lang="en-US" sz="1100" dirty="0">
                  <a:solidFill>
                    <a:srgbClr val="FFFF00"/>
                  </a:solidFill>
                </a:rPr>
                <a:t>(2011)</a:t>
              </a:r>
            </a:p>
          </p:txBody>
        </p:sp>
        <p:sp>
          <p:nvSpPr>
            <p:cNvPr id="14" name="TextBox 13"/>
            <p:cNvSpPr txBox="1"/>
            <p:nvPr/>
          </p:nvSpPr>
          <p:spPr>
            <a:xfrm>
              <a:off x="4980971" y="2074926"/>
              <a:ext cx="1011815" cy="461665"/>
            </a:xfrm>
            <a:prstGeom prst="rect">
              <a:avLst/>
            </a:prstGeom>
            <a:noFill/>
          </p:spPr>
          <p:txBody>
            <a:bodyPr wrap="none" rtlCol="0">
              <a:spAutoFit/>
            </a:bodyPr>
            <a:lstStyle/>
            <a:p>
              <a:r>
                <a:rPr lang="en-US" sz="1300" b="1" dirty="0">
                  <a:solidFill>
                    <a:srgbClr val="FFFF00"/>
                  </a:solidFill>
                </a:rPr>
                <a:t>Bay Trail</a:t>
              </a:r>
            </a:p>
            <a:p>
              <a:pPr algn="ctr"/>
              <a:r>
                <a:rPr lang="en-US" sz="1100" dirty="0">
                  <a:solidFill>
                    <a:srgbClr val="FFFF00"/>
                  </a:solidFill>
                </a:rPr>
                <a:t>(2013)</a:t>
              </a:r>
            </a:p>
          </p:txBody>
        </p:sp>
        <p:sp>
          <p:nvSpPr>
            <p:cNvPr id="15" name="TextBox 14"/>
            <p:cNvSpPr txBox="1"/>
            <p:nvPr/>
          </p:nvSpPr>
          <p:spPr>
            <a:xfrm>
              <a:off x="6296597" y="1618839"/>
              <a:ext cx="1290738" cy="461665"/>
            </a:xfrm>
            <a:prstGeom prst="rect">
              <a:avLst/>
            </a:prstGeom>
            <a:noFill/>
          </p:spPr>
          <p:txBody>
            <a:bodyPr wrap="none" rtlCol="0">
              <a:spAutoFit/>
            </a:bodyPr>
            <a:lstStyle/>
            <a:p>
              <a:r>
                <a:rPr lang="en-US" sz="1300" b="1" dirty="0">
                  <a:solidFill>
                    <a:srgbClr val="FFFF00"/>
                  </a:solidFill>
                </a:rPr>
                <a:t>Cherry Trail</a:t>
              </a:r>
            </a:p>
            <a:p>
              <a:pPr algn="ctr"/>
              <a:r>
                <a:rPr lang="en-US" sz="1100" dirty="0">
                  <a:solidFill>
                    <a:srgbClr val="FFFF00"/>
                  </a:solidFill>
                </a:rPr>
                <a:t>(2015)</a:t>
              </a:r>
            </a:p>
          </p:txBody>
        </p:sp>
        <p:sp>
          <p:nvSpPr>
            <p:cNvPr id="16" name="TextBox 15"/>
            <p:cNvSpPr txBox="1"/>
            <p:nvPr/>
          </p:nvSpPr>
          <p:spPr>
            <a:xfrm>
              <a:off x="7745519" y="1230250"/>
              <a:ext cx="1303562" cy="461665"/>
            </a:xfrm>
            <a:prstGeom prst="rect">
              <a:avLst/>
            </a:prstGeom>
            <a:noFill/>
          </p:spPr>
          <p:txBody>
            <a:bodyPr wrap="none" rtlCol="0">
              <a:spAutoFit/>
            </a:bodyPr>
            <a:lstStyle/>
            <a:p>
              <a:pPr algn="ctr"/>
              <a:r>
                <a:rPr lang="en-US" sz="1300" b="1" dirty="0">
                  <a:solidFill>
                    <a:srgbClr val="FFFF00"/>
                  </a:solidFill>
                </a:rPr>
                <a:t>Willow Trail</a:t>
              </a:r>
            </a:p>
            <a:p>
              <a:pPr algn="ctr"/>
              <a:r>
                <a:rPr lang="en-US" sz="1100" dirty="0">
                  <a:solidFill>
                    <a:srgbClr val="FFFF00"/>
                  </a:solidFill>
                </a:rPr>
                <a:t>(201</a:t>
              </a:r>
              <a:r>
                <a:rPr lang="hu-HU" sz="1100" dirty="0">
                  <a:solidFill>
                    <a:srgbClr val="FFFF00"/>
                  </a:solidFill>
                </a:rPr>
                <a:t>6</a:t>
              </a:r>
              <a:r>
                <a:rPr lang="en-US" sz="1100" dirty="0">
                  <a:solidFill>
                    <a:srgbClr val="FFFF00"/>
                  </a:solidFill>
                </a:rPr>
                <a:t>)</a:t>
              </a:r>
            </a:p>
          </p:txBody>
        </p:sp>
        <p:sp>
          <p:nvSpPr>
            <p:cNvPr id="17" name="TextBox 16"/>
            <p:cNvSpPr txBox="1"/>
            <p:nvPr/>
          </p:nvSpPr>
          <p:spPr>
            <a:xfrm>
              <a:off x="3511579" y="3950819"/>
              <a:ext cx="1042272" cy="938719"/>
            </a:xfrm>
            <a:prstGeom prst="rect">
              <a:avLst/>
            </a:prstGeom>
            <a:noFill/>
          </p:spPr>
          <p:txBody>
            <a:bodyPr wrap="none" rtlCol="0">
              <a:spAutoFit/>
            </a:bodyPr>
            <a:lstStyle/>
            <a:p>
              <a:pPr algn="ctr"/>
              <a:r>
                <a:rPr lang="en-US" sz="1100" dirty="0">
                  <a:solidFill>
                    <a:srgbClr val="FFFF00"/>
                  </a:solidFill>
                </a:rPr>
                <a:t>Z2760</a:t>
              </a:r>
            </a:p>
            <a:p>
              <a:pPr algn="ctr"/>
              <a:r>
                <a:rPr lang="en-US" sz="1100" dirty="0">
                  <a:solidFill>
                    <a:srgbClr val="FFFF00"/>
                  </a:solidFill>
                </a:rPr>
                <a:t>2x </a:t>
              </a:r>
              <a:r>
                <a:rPr lang="en-US" sz="1100" dirty="0" err="1">
                  <a:solidFill>
                    <a:srgbClr val="FFFF00"/>
                  </a:solidFill>
                </a:rPr>
                <a:t>Saltwell</a:t>
              </a:r>
              <a:endParaRPr lang="en-US" sz="1100" dirty="0">
                <a:solidFill>
                  <a:srgbClr val="FFFF00"/>
                </a:solidFill>
              </a:endParaRPr>
            </a:p>
            <a:p>
              <a:pPr algn="ctr"/>
              <a:r>
                <a:rPr lang="en-US" sz="1100" dirty="0">
                  <a:solidFill>
                    <a:srgbClr val="FFFF00"/>
                  </a:solidFill>
                </a:rPr>
                <a:t>32 nm</a:t>
              </a:r>
            </a:p>
            <a:p>
              <a:pPr algn="ctr"/>
              <a:r>
                <a:rPr lang="en-US" sz="1100" dirty="0">
                  <a:solidFill>
                    <a:srgbClr val="FFFF00"/>
                  </a:solidFill>
                </a:rPr>
                <a:t>+XMM 6260</a:t>
              </a:r>
            </a:p>
            <a:p>
              <a:pPr algn="ctr"/>
              <a:r>
                <a:rPr lang="en-US" sz="1100" dirty="0">
                  <a:solidFill>
                    <a:srgbClr val="FFFF00"/>
                  </a:solidFill>
                </a:rPr>
                <a:t>W</a:t>
              </a:r>
            </a:p>
          </p:txBody>
        </p:sp>
        <p:sp>
          <p:nvSpPr>
            <p:cNvPr id="18" name="TextBox 17"/>
            <p:cNvSpPr txBox="1"/>
            <p:nvPr/>
          </p:nvSpPr>
          <p:spPr>
            <a:xfrm>
              <a:off x="1997276" y="4364208"/>
              <a:ext cx="1047082" cy="938719"/>
            </a:xfrm>
            <a:prstGeom prst="rect">
              <a:avLst/>
            </a:prstGeom>
            <a:noFill/>
          </p:spPr>
          <p:txBody>
            <a:bodyPr wrap="none" rtlCol="0">
              <a:spAutoFit/>
            </a:bodyPr>
            <a:lstStyle/>
            <a:p>
              <a:pPr algn="ctr"/>
              <a:r>
                <a:rPr lang="en-US" sz="1100" dirty="0">
                  <a:solidFill>
                    <a:srgbClr val="FFFF00"/>
                  </a:solidFill>
                </a:rPr>
                <a:t>Z650/670</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 </a:t>
              </a:r>
            </a:p>
            <a:p>
              <a:pPr algn="ctr"/>
              <a:r>
                <a:rPr lang="en-US" sz="1100" dirty="0">
                  <a:solidFill>
                    <a:srgbClr val="FFFF00"/>
                  </a:solidFill>
                </a:rPr>
                <a:t>W/</a:t>
              </a:r>
              <a:r>
                <a:rPr lang="en-US" sz="1100" dirty="0" err="1">
                  <a:solidFill>
                    <a:srgbClr val="FFFF00"/>
                  </a:solidFill>
                </a:rPr>
                <a:t>MeeGo</a:t>
              </a:r>
              <a:r>
                <a:rPr lang="en-US" sz="1100" dirty="0">
                  <a:solidFill>
                    <a:srgbClr val="FFFF00"/>
                  </a:solidFill>
                </a:rPr>
                <a:t>/A</a:t>
              </a:r>
            </a:p>
          </p:txBody>
        </p:sp>
        <p:sp>
          <p:nvSpPr>
            <p:cNvPr id="19" name="TextBox 18"/>
            <p:cNvSpPr txBox="1"/>
            <p:nvPr/>
          </p:nvSpPr>
          <p:spPr>
            <a:xfrm>
              <a:off x="4768173" y="3447685"/>
              <a:ext cx="1523174" cy="938719"/>
            </a:xfrm>
            <a:prstGeom prst="rect">
              <a:avLst/>
            </a:prstGeom>
            <a:noFill/>
          </p:spPr>
          <p:txBody>
            <a:bodyPr wrap="none" rtlCol="0">
              <a:spAutoFit/>
            </a:bodyPr>
            <a:lstStyle/>
            <a:p>
              <a:pPr algn="ctr"/>
              <a:r>
                <a:rPr lang="en-US" sz="1100" dirty="0">
                  <a:solidFill>
                    <a:srgbClr val="FFFF00"/>
                  </a:solidFill>
                </a:rPr>
                <a:t>Z37x0</a:t>
              </a:r>
            </a:p>
            <a:p>
              <a:pPr algn="ctr"/>
              <a:r>
                <a:rPr lang="en-US" sz="1100" dirty="0">
                  <a:solidFill>
                    <a:srgbClr val="FFFF00"/>
                  </a:solidFill>
                </a:rPr>
                <a:t>2x/4x </a:t>
              </a:r>
              <a:r>
                <a:rPr lang="en-US" sz="1100" dirty="0" err="1">
                  <a:solidFill>
                    <a:srgbClr val="FFFF00"/>
                  </a:solidFill>
                </a:rPr>
                <a:t>Silvermont</a:t>
              </a:r>
              <a:endParaRPr lang="en-US" sz="1100" dirty="0">
                <a:solidFill>
                  <a:srgbClr val="FFFF00"/>
                </a:solidFill>
              </a:endParaRPr>
            </a:p>
            <a:p>
              <a:pPr algn="ctr"/>
              <a:r>
                <a:rPr lang="en-US" sz="1100" dirty="0">
                  <a:solidFill>
                    <a:srgbClr val="FFFF00"/>
                  </a:solidFill>
                </a:rPr>
                <a:t>22 nm</a:t>
              </a:r>
            </a:p>
            <a:p>
              <a:pPr algn="ctr"/>
              <a:r>
                <a:rPr lang="en-US" sz="1100" dirty="0">
                  <a:solidFill>
                    <a:srgbClr val="FFFF00"/>
                  </a:solidFill>
                </a:rPr>
                <a:t>+XMM 6260/7160</a:t>
              </a:r>
            </a:p>
            <a:p>
              <a:pPr algn="ctr"/>
              <a:r>
                <a:rPr lang="en-US" sz="1100" dirty="0">
                  <a:solidFill>
                    <a:srgbClr val="FFFF00"/>
                  </a:solidFill>
                </a:rPr>
                <a:t>W/A</a:t>
              </a:r>
            </a:p>
          </p:txBody>
        </p:sp>
        <p:sp>
          <p:nvSpPr>
            <p:cNvPr id="20" name="TextBox 19"/>
            <p:cNvSpPr txBox="1"/>
            <p:nvPr/>
          </p:nvSpPr>
          <p:spPr>
            <a:xfrm>
              <a:off x="6224704" y="2987484"/>
              <a:ext cx="1465466" cy="938719"/>
            </a:xfrm>
            <a:prstGeom prst="rect">
              <a:avLst/>
            </a:prstGeom>
            <a:noFill/>
          </p:spPr>
          <p:txBody>
            <a:bodyPr wrap="none" rtlCol="0">
              <a:spAutoFit/>
            </a:bodyPr>
            <a:lstStyle/>
            <a:p>
              <a:pPr algn="ctr"/>
              <a:r>
                <a:rPr lang="en-US" sz="1100" dirty="0">
                  <a:solidFill>
                    <a:srgbClr val="FFFF00"/>
                  </a:solidFill>
                </a:rPr>
                <a:t>Z4xxx</a:t>
              </a:r>
            </a:p>
            <a:p>
              <a:pPr algn="ctr"/>
              <a:r>
                <a:rPr lang="en-US" sz="1100" dirty="0">
                  <a:solidFill>
                    <a:srgbClr val="FFFF00"/>
                  </a:solidFill>
                </a:rPr>
                <a:t>4x </a:t>
              </a:r>
              <a:r>
                <a:rPr lang="en-US" sz="1100" dirty="0" err="1">
                  <a:solidFill>
                    <a:srgbClr val="FFFF00"/>
                  </a:solidFill>
                </a:rPr>
                <a:t>Airmont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7160/7260</a:t>
              </a:r>
            </a:p>
            <a:p>
              <a:pPr algn="ctr"/>
              <a:r>
                <a:rPr lang="en-US" sz="1100" dirty="0">
                  <a:solidFill>
                    <a:srgbClr val="FFFF00"/>
                  </a:solidFill>
                </a:rPr>
                <a:t>W/A</a:t>
              </a:r>
            </a:p>
          </p:txBody>
        </p:sp>
        <p:sp>
          <p:nvSpPr>
            <p:cNvPr id="21" name="TextBox 20"/>
            <p:cNvSpPr txBox="1"/>
            <p:nvPr/>
          </p:nvSpPr>
          <p:spPr>
            <a:xfrm>
              <a:off x="7830116" y="2629761"/>
              <a:ext cx="1096775" cy="938719"/>
            </a:xfrm>
            <a:prstGeom prst="rect">
              <a:avLst/>
            </a:prstGeom>
            <a:noFill/>
          </p:spPr>
          <p:txBody>
            <a:bodyPr wrap="none" rtlCol="0">
              <a:spAutoFit/>
            </a:bodyPr>
            <a:lstStyle/>
            <a:p>
              <a:pPr algn="ctr"/>
              <a:r>
                <a:rPr lang="en-US" sz="1100" dirty="0">
                  <a:solidFill>
                    <a:srgbClr val="FFFF00"/>
                  </a:solidFill>
                </a:rPr>
                <a:t>Z5xxx</a:t>
              </a:r>
            </a:p>
            <a:p>
              <a:pPr algn="ctr"/>
              <a:r>
                <a:rPr lang="en-US" sz="1100" dirty="0">
                  <a:solidFill>
                    <a:srgbClr val="FFFF00"/>
                  </a:solidFill>
                </a:rPr>
                <a:t>4x </a:t>
              </a:r>
              <a:r>
                <a:rPr lang="en-US" sz="1100" dirty="0" err="1">
                  <a:solidFill>
                    <a:srgbClr val="FFFF00"/>
                  </a:solidFill>
                </a:rPr>
                <a:t>Goldmont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7360</a:t>
              </a:r>
            </a:p>
            <a:p>
              <a:pPr algn="ctr"/>
              <a:r>
                <a:rPr lang="en-US" sz="1100" dirty="0">
                  <a:solidFill>
                    <a:srgbClr val="FFFF00"/>
                  </a:solidFill>
                </a:rPr>
                <a:t>W/A</a:t>
              </a:r>
            </a:p>
          </p:txBody>
        </p:sp>
        <p:sp>
          <p:nvSpPr>
            <p:cNvPr id="22" name="TextBox 21"/>
            <p:cNvSpPr txBox="1"/>
            <p:nvPr/>
          </p:nvSpPr>
          <p:spPr>
            <a:xfrm>
              <a:off x="71500" y="2226937"/>
              <a:ext cx="400110" cy="2500493"/>
            </a:xfrm>
            <a:prstGeom prst="rect">
              <a:avLst/>
            </a:prstGeom>
            <a:noFill/>
          </p:spPr>
          <p:txBody>
            <a:bodyPr vert="vert270" wrap="none" rtlCol="0">
              <a:spAutoFit/>
            </a:bodyPr>
            <a:lstStyle/>
            <a:p>
              <a:r>
                <a:rPr lang="en-US" sz="1400" dirty="0">
                  <a:solidFill>
                    <a:srgbClr val="FFFF00"/>
                  </a:solidFill>
                </a:rPr>
                <a:t>Performance (not to scale)</a:t>
              </a:r>
            </a:p>
          </p:txBody>
        </p:sp>
        <p:grpSp>
          <p:nvGrpSpPr>
            <p:cNvPr id="23" name="Group 22"/>
            <p:cNvGrpSpPr/>
            <p:nvPr/>
          </p:nvGrpSpPr>
          <p:grpSpPr>
            <a:xfrm>
              <a:off x="618596" y="3682470"/>
              <a:ext cx="921708" cy="1026529"/>
              <a:chOff x="6722587" y="2216856"/>
              <a:chExt cx="921708" cy="1026529"/>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649044" y="3287270"/>
              <a:ext cx="907621" cy="461665"/>
            </a:xfrm>
            <a:prstGeom prst="rect">
              <a:avLst/>
            </a:prstGeom>
            <a:noFill/>
          </p:spPr>
          <p:txBody>
            <a:bodyPr wrap="none" rtlCol="0">
              <a:spAutoFit/>
            </a:bodyPr>
            <a:lstStyle/>
            <a:p>
              <a:r>
                <a:rPr lang="en-US" sz="1300" b="1" dirty="0" err="1">
                  <a:solidFill>
                    <a:srgbClr val="FFFF00"/>
                  </a:solidFill>
                </a:rPr>
                <a:t>Menlow</a:t>
              </a:r>
              <a:endParaRPr lang="en-US" sz="1300" b="1" dirty="0">
                <a:solidFill>
                  <a:srgbClr val="FFFF00"/>
                </a:solidFill>
              </a:endParaRPr>
            </a:p>
            <a:p>
              <a:pPr algn="ctr"/>
              <a:r>
                <a:rPr lang="en-US" sz="1100" dirty="0">
                  <a:solidFill>
                    <a:srgbClr val="FFFF00"/>
                  </a:solidFill>
                </a:rPr>
                <a:t>(2008)</a:t>
              </a:r>
            </a:p>
          </p:txBody>
        </p:sp>
        <p:sp>
          <p:nvSpPr>
            <p:cNvPr id="25" name="TextBox 24"/>
            <p:cNvSpPr txBox="1"/>
            <p:nvPr/>
          </p:nvSpPr>
          <p:spPr>
            <a:xfrm>
              <a:off x="578341" y="4653843"/>
              <a:ext cx="928459" cy="938719"/>
            </a:xfrm>
            <a:prstGeom prst="rect">
              <a:avLst/>
            </a:prstGeom>
            <a:noFill/>
          </p:spPr>
          <p:txBody>
            <a:bodyPr wrap="none" rtlCol="0">
              <a:spAutoFit/>
            </a:bodyPr>
            <a:lstStyle/>
            <a:p>
              <a:pPr algn="ctr"/>
              <a:r>
                <a:rPr lang="en-US" sz="1100" dirty="0">
                  <a:solidFill>
                    <a:srgbClr val="FFFF00"/>
                  </a:solidFill>
                </a:rPr>
                <a:t>Z5xx</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a:t>
              </a:r>
            </a:p>
            <a:p>
              <a:pPr algn="ctr"/>
              <a:r>
                <a:rPr lang="en-US" sz="1100" dirty="0">
                  <a:solidFill>
                    <a:srgbClr val="FFFF00"/>
                  </a:solidFill>
                </a:rPr>
                <a:t>W/</a:t>
              </a:r>
              <a:r>
                <a:rPr lang="en-US" sz="1100" dirty="0" err="1">
                  <a:solidFill>
                    <a:srgbClr val="FFFF00"/>
                  </a:solidFill>
                </a:rPr>
                <a:t>Moblin</a:t>
              </a:r>
              <a:endParaRPr lang="en-US" sz="1100" dirty="0">
                <a:solidFill>
                  <a:srgbClr val="FFFF00"/>
                </a:solidFill>
              </a:endParaRPr>
            </a:p>
          </p:txBody>
        </p:sp>
        <p:sp>
          <p:nvSpPr>
            <p:cNvPr id="28" name="TextBox 27"/>
            <p:cNvSpPr txBox="1"/>
            <p:nvPr/>
          </p:nvSpPr>
          <p:spPr>
            <a:xfrm>
              <a:off x="7907034" y="3506070"/>
              <a:ext cx="965329" cy="430887"/>
            </a:xfrm>
            <a:prstGeom prst="rect">
              <a:avLst/>
            </a:prstGeom>
            <a:noFill/>
          </p:spPr>
          <p:txBody>
            <a:bodyPr wrap="none" rtlCol="0">
              <a:spAutoFit/>
            </a:bodyPr>
            <a:lstStyle/>
            <a:p>
              <a:r>
                <a:rPr lang="en-US" sz="1100" dirty="0">
                  <a:solidFill>
                    <a:srgbClr val="FFFF00"/>
                  </a:solidFill>
                </a:rPr>
                <a:t>Cancelled</a:t>
              </a:r>
            </a:p>
            <a:p>
              <a:r>
                <a:rPr lang="en-US" sz="1100" dirty="0">
                  <a:solidFill>
                    <a:srgbClr val="FFFF00"/>
                  </a:solidFill>
                </a:rPr>
                <a:t>in 04/2016</a:t>
              </a:r>
            </a:p>
          </p:txBody>
        </p:sp>
        <p:sp>
          <p:nvSpPr>
            <p:cNvPr id="29" name="TextBox 28"/>
            <p:cNvSpPr txBox="1"/>
            <p:nvPr/>
          </p:nvSpPr>
          <p:spPr>
            <a:xfrm>
              <a:off x="2051720" y="5955238"/>
              <a:ext cx="1143646" cy="461665"/>
            </a:xfrm>
            <a:prstGeom prst="rect">
              <a:avLst/>
            </a:prstGeom>
            <a:noFill/>
          </p:spPr>
          <p:txBody>
            <a:bodyPr wrap="none" rtlCol="0">
              <a:spAutoFit/>
            </a:bodyPr>
            <a:lstStyle/>
            <a:p>
              <a:r>
                <a:rPr lang="en-US" sz="1200" dirty="0">
                  <a:solidFill>
                    <a:srgbClr val="FFFF00"/>
                  </a:solidFill>
                </a:rPr>
                <a:t>W: Windows</a:t>
              </a:r>
            </a:p>
            <a:p>
              <a:r>
                <a:rPr lang="en-US" sz="1200" dirty="0">
                  <a:solidFill>
                    <a:srgbClr val="FFFF00"/>
                  </a:solidFill>
                </a:rPr>
                <a:t>A: Android</a:t>
              </a:r>
            </a:p>
          </p:txBody>
        </p:sp>
      </p:grpSp>
      <p:sp>
        <p:nvSpPr>
          <p:cNvPr id="43" name="TextBox 42"/>
          <p:cNvSpPr txBox="1"/>
          <p:nvPr/>
        </p:nvSpPr>
        <p:spPr>
          <a:xfrm>
            <a:off x="3904488" y="5949280"/>
            <a:ext cx="4186331" cy="830997"/>
          </a:xfrm>
          <a:prstGeom prst="rect">
            <a:avLst/>
          </a:prstGeom>
          <a:noFill/>
        </p:spPr>
        <p:txBody>
          <a:bodyPr wrap="square" rtlCol="0">
            <a:spAutoFit/>
          </a:bodyPr>
          <a:lstStyle/>
          <a:p>
            <a:pPr algn="ctr"/>
            <a:r>
              <a:rPr lang="en-US" sz="1200" dirty="0">
                <a:solidFill>
                  <a:srgbClr val="FFFF00"/>
                </a:solidFill>
              </a:rPr>
              <a:t>(Clover Trail+ (2013) not shown in the Figure!)</a:t>
            </a:r>
          </a:p>
          <a:p>
            <a:pPr algn="ctr"/>
            <a:r>
              <a:rPr lang="en-US" sz="1200" dirty="0">
                <a:solidFill>
                  <a:srgbClr val="FFFF00"/>
                </a:solidFill>
              </a:rPr>
              <a:t>(It is used both for tablets and smartphones)</a:t>
            </a:r>
          </a:p>
          <a:p>
            <a:pPr algn="ctr"/>
            <a:r>
              <a:rPr lang="en-US" sz="1200" dirty="0">
                <a:solidFill>
                  <a:srgbClr val="FFFF00"/>
                </a:solidFill>
              </a:rPr>
              <a:t>(Z2520-2580))</a:t>
            </a:r>
          </a:p>
          <a:p>
            <a:pPr algn="ctr"/>
            <a:r>
              <a:rPr lang="en-US" sz="1200" dirty="0">
                <a:solidFill>
                  <a:srgbClr val="FFFF00"/>
                </a:solidFill>
              </a:rPr>
              <a:t>(A )</a:t>
            </a:r>
          </a:p>
        </p:txBody>
      </p:sp>
      <p:sp>
        <p:nvSpPr>
          <p:cNvPr id="44" name="TextBox 43"/>
          <p:cNvSpPr txBox="1"/>
          <p:nvPr/>
        </p:nvSpPr>
        <p:spPr>
          <a:xfrm>
            <a:off x="121195" y="520564"/>
            <a:ext cx="6019597" cy="369332"/>
          </a:xfrm>
          <a:prstGeom prst="rect">
            <a:avLst/>
          </a:prstGeom>
          <a:noFill/>
        </p:spPr>
        <p:txBody>
          <a:bodyPr wrap="none" rtlCol="0">
            <a:spAutoFit/>
          </a:bodyPr>
          <a:lstStyle/>
          <a:p>
            <a:r>
              <a:rPr lang="en-US" dirty="0">
                <a:solidFill>
                  <a:schemeClr val="accent6"/>
                </a:solidFill>
              </a:rPr>
              <a:t>Intel's platforms targeting tablets (based on [11])</a:t>
            </a:r>
          </a:p>
        </p:txBody>
      </p:sp>
    </p:spTree>
    <p:extLst>
      <p:ext uri="{BB962C8B-B14F-4D97-AF65-F5344CB8AC3E}">
        <p14:creationId xmlns:p14="http://schemas.microsoft.com/office/powerpoint/2010/main" val="16294082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(7)</a:t>
            </a:r>
            <a:endParaRPr lang="en-US" dirty="0"/>
          </a:p>
        </p:txBody>
      </p:sp>
      <p:grpSp>
        <p:nvGrpSpPr>
          <p:cNvPr id="3" name="Group 2"/>
          <p:cNvGrpSpPr/>
          <p:nvPr/>
        </p:nvGrpSpPr>
        <p:grpSpPr>
          <a:xfrm>
            <a:off x="79312" y="114459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algn="ctr">
                  <a:lnSpc>
                    <a:spcPts val="1500"/>
                  </a:lnSpc>
                </a:pPr>
                <a:r>
                  <a:rPr lang="en-US" sz="1300" b="1" dirty="0">
                    <a:solidFill>
                      <a:srgbClr val="FFC000"/>
                    </a:solidFill>
                  </a:rPr>
                  <a:t>Clover Trail+</a:t>
                </a:r>
                <a:endParaRPr lang="en-US" sz="1100" b="1" dirty="0">
                  <a:solidFill>
                    <a:srgbClr val="FFFFFF"/>
                  </a:solidFill>
                </a:endParaRPr>
              </a:p>
              <a:p>
                <a:pPr algn="ctr">
                  <a:lnSpc>
                    <a:spcPts val="1500"/>
                  </a:lnSpc>
                </a:pPr>
                <a:r>
                  <a:rPr lang="en-US" sz="1100" dirty="0">
                    <a:solidFill>
                      <a:srgbClr val="FFFFFF"/>
                    </a:solidFill>
                  </a:rPr>
                  <a:t>(2013)</a:t>
                </a:r>
              </a:p>
            </p:txBody>
          </p:sp>
          <p:sp>
            <p:nvSpPr>
              <p:cNvPr id="21" name="TextBox 20"/>
              <p:cNvSpPr txBox="1"/>
              <p:nvPr/>
            </p:nvSpPr>
            <p:spPr>
              <a:xfrm>
                <a:off x="2029496" y="3068960"/>
                <a:ext cx="994017" cy="466859"/>
              </a:xfrm>
              <a:prstGeom prst="rect">
                <a:avLst/>
              </a:prstGeom>
              <a:noFill/>
            </p:spPr>
            <p:txBody>
              <a:bodyPr wrap="none" rtlCol="0">
                <a:spAutoFit/>
              </a:bodyPr>
              <a:lstStyle/>
              <a:p>
                <a:r>
                  <a:rPr lang="en-US" sz="1300" b="1" dirty="0">
                    <a:solidFill>
                      <a:srgbClr val="FFC000"/>
                    </a:solidFill>
                  </a:rPr>
                  <a:t>Medfield</a:t>
                </a:r>
              </a:p>
              <a:p>
                <a:pPr algn="ctr"/>
                <a:r>
                  <a:rPr lang="en-US" sz="1100" dirty="0">
                    <a:solidFill>
                      <a:srgbClr val="FFFFFF"/>
                    </a:solidFill>
                  </a:rPr>
                  <a:t>(2012)</a:t>
                </a:r>
              </a:p>
            </p:txBody>
          </p:sp>
          <p:sp>
            <p:nvSpPr>
              <p:cNvPr id="22" name="TextBox 21"/>
              <p:cNvSpPr txBox="1"/>
              <p:nvPr/>
            </p:nvSpPr>
            <p:spPr>
              <a:xfrm>
                <a:off x="4941309" y="1870111"/>
                <a:ext cx="1102449" cy="466859"/>
              </a:xfrm>
              <a:prstGeom prst="rect">
                <a:avLst/>
              </a:prstGeom>
              <a:noFill/>
            </p:spPr>
            <p:txBody>
              <a:bodyPr wrap="none" rtlCol="0">
                <a:spAutoFit/>
              </a:bodyPr>
              <a:lstStyle/>
              <a:p>
                <a:r>
                  <a:rPr lang="en-US" sz="1300" b="1" dirty="0">
                    <a:solidFill>
                      <a:srgbClr val="FFC000"/>
                    </a:solidFill>
                  </a:rPr>
                  <a:t>Merrifield</a:t>
                </a:r>
              </a:p>
              <a:p>
                <a:pPr algn="ctr"/>
                <a:r>
                  <a:rPr lang="en-US" sz="1100" dirty="0">
                    <a:solidFill>
                      <a:srgbClr val="FFFFFF"/>
                    </a:solidFill>
                  </a:rPr>
                  <a:t>(2014)</a:t>
                </a:r>
              </a:p>
            </p:txBody>
          </p:sp>
          <p:sp>
            <p:nvSpPr>
              <p:cNvPr id="23" name="TextBox 22"/>
              <p:cNvSpPr txBox="1"/>
              <p:nvPr/>
            </p:nvSpPr>
            <p:spPr>
              <a:xfrm>
                <a:off x="6373099" y="1408892"/>
                <a:ext cx="1189842" cy="466859"/>
              </a:xfrm>
              <a:prstGeom prst="rect">
                <a:avLst/>
              </a:prstGeom>
              <a:noFill/>
            </p:spPr>
            <p:txBody>
              <a:bodyPr wrap="none" rtlCol="0">
                <a:spAutoFit/>
              </a:bodyPr>
              <a:lstStyle/>
              <a:p>
                <a:r>
                  <a:rPr lang="en-US" sz="1300" b="1" dirty="0">
                    <a:solidFill>
                      <a:srgbClr val="FFC000"/>
                    </a:solidFill>
                  </a:rPr>
                  <a:t>Moorefield</a:t>
                </a:r>
              </a:p>
              <a:p>
                <a:pPr algn="ctr"/>
                <a:r>
                  <a:rPr lang="en-US" sz="1100" dirty="0">
                    <a:solidFill>
                      <a:srgbClr val="FFFFFF"/>
                    </a:solidFill>
                  </a:rPr>
                  <a:t>(2014)</a:t>
                </a:r>
              </a:p>
            </p:txBody>
          </p:sp>
          <p:sp>
            <p:nvSpPr>
              <p:cNvPr id="24" name="TextBox 23"/>
              <p:cNvSpPr txBox="1"/>
              <p:nvPr/>
            </p:nvSpPr>
            <p:spPr>
              <a:xfrm>
                <a:off x="3428616" y="4710630"/>
                <a:ext cx="1125106" cy="459078"/>
              </a:xfrm>
              <a:prstGeom prst="rect">
                <a:avLst/>
              </a:prstGeom>
              <a:noFill/>
            </p:spPr>
            <p:txBody>
              <a:bodyPr wrap="none" rtlCol="0">
                <a:spAutoFit/>
              </a:bodyPr>
              <a:lstStyle/>
              <a:p>
                <a:pPr algn="ctr">
                  <a:lnSpc>
                    <a:spcPts val="1500"/>
                  </a:lnSpc>
                </a:pPr>
                <a:r>
                  <a:rPr lang="en-US" sz="1300" b="1" dirty="0">
                    <a:solidFill>
                      <a:srgbClr val="FFC000"/>
                    </a:solidFill>
                  </a:rPr>
                  <a:t>Lexington</a:t>
                </a:r>
              </a:p>
              <a:p>
                <a:pPr algn="ctr"/>
                <a:r>
                  <a:rPr lang="en-US" sz="1100" dirty="0">
                    <a:solidFill>
                      <a:srgbClr val="FFFFFF"/>
                    </a:solidFill>
                  </a:rPr>
                  <a:t>(2013)</a:t>
                </a:r>
              </a:p>
            </p:txBody>
          </p:sp>
          <p:sp>
            <p:nvSpPr>
              <p:cNvPr id="25" name="TextBox 24"/>
              <p:cNvSpPr txBox="1"/>
              <p:nvPr/>
            </p:nvSpPr>
            <p:spPr>
              <a:xfrm>
                <a:off x="5029186" y="4330787"/>
                <a:ext cx="900927" cy="466859"/>
              </a:xfrm>
              <a:prstGeom prst="rect">
                <a:avLst/>
              </a:prstGeom>
              <a:noFill/>
            </p:spPr>
            <p:txBody>
              <a:bodyPr wrap="none" rtlCol="0">
                <a:spAutoFit/>
              </a:bodyPr>
              <a:lstStyle/>
              <a:p>
                <a:pPr algn="ctr"/>
                <a:r>
                  <a:rPr lang="en-US" sz="1300" b="1" dirty="0">
                    <a:solidFill>
                      <a:srgbClr val="FFC000"/>
                    </a:solidFill>
                  </a:rPr>
                  <a:t>Slayton</a:t>
                </a:r>
              </a:p>
              <a:p>
                <a:pPr algn="ctr"/>
                <a:r>
                  <a:rPr lang="en-US" sz="1100" dirty="0">
                    <a:solidFill>
                      <a:srgbClr val="FFFFFF"/>
                    </a:solidFill>
                  </a:rPr>
                  <a:t>(2014)</a:t>
                </a:r>
              </a:p>
            </p:txBody>
          </p:sp>
          <p:sp>
            <p:nvSpPr>
              <p:cNvPr id="26" name="TextBox 25"/>
              <p:cNvSpPr txBox="1"/>
              <p:nvPr/>
            </p:nvSpPr>
            <p:spPr>
              <a:xfrm>
                <a:off x="3030556" y="3767110"/>
                <a:ext cx="1906790" cy="778098"/>
              </a:xfrm>
              <a:prstGeom prst="rect">
                <a:avLst/>
              </a:prstGeom>
              <a:noFill/>
            </p:spPr>
            <p:txBody>
              <a:bodyPr wrap="none" rtlCol="0">
                <a:spAutoFit/>
              </a:bodyPr>
              <a:lstStyle/>
              <a:p>
                <a:pPr algn="ctr"/>
                <a:r>
                  <a:rPr lang="en-US" sz="1100" dirty="0">
                    <a:solidFill>
                      <a:srgbClr val="FFFFFF"/>
                    </a:solidFill>
                  </a:rPr>
                  <a:t>Z2520-2580</a:t>
                </a:r>
              </a:p>
              <a:p>
                <a:pPr algn="ctr"/>
                <a:r>
                  <a:rPr lang="en-US" sz="1100" dirty="0">
                    <a:solidFill>
                      <a:srgbClr val="FFFFFF"/>
                    </a:solidFill>
                  </a:rPr>
                  <a:t>2x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6268/6360/7160</a:t>
                </a:r>
              </a:p>
            </p:txBody>
          </p:sp>
          <p:sp>
            <p:nvSpPr>
              <p:cNvPr id="27" name="TextBox 26"/>
              <p:cNvSpPr txBox="1"/>
              <p:nvPr/>
            </p:nvSpPr>
            <p:spPr>
              <a:xfrm>
                <a:off x="3473798" y="6095439"/>
                <a:ext cx="1052278" cy="778098"/>
              </a:xfrm>
              <a:prstGeom prst="rect">
                <a:avLst/>
              </a:prstGeom>
              <a:noFill/>
            </p:spPr>
            <p:txBody>
              <a:bodyPr wrap="none" rtlCol="0">
                <a:spAutoFit/>
              </a:bodyPr>
              <a:lstStyle/>
              <a:p>
                <a:pPr algn="ctr"/>
                <a:r>
                  <a:rPr lang="en-US" sz="1100" dirty="0">
                    <a:solidFill>
                      <a:srgbClr val="FFFFFF"/>
                    </a:solidFill>
                  </a:rPr>
                  <a:t>Z2420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6265</a:t>
                </a:r>
              </a:p>
            </p:txBody>
          </p:sp>
          <p:sp>
            <p:nvSpPr>
              <p:cNvPr id="28" name="TextBox 27"/>
              <p:cNvSpPr txBox="1"/>
              <p:nvPr/>
            </p:nvSpPr>
            <p:spPr>
              <a:xfrm>
                <a:off x="1925979" y="4450909"/>
                <a:ext cx="1063112" cy="938719"/>
              </a:xfrm>
              <a:prstGeom prst="rect">
                <a:avLst/>
              </a:prstGeom>
              <a:noFill/>
            </p:spPr>
            <p:txBody>
              <a:bodyPr wrap="none" rtlCol="0">
                <a:spAutoFit/>
              </a:bodyPr>
              <a:lstStyle/>
              <a:p>
                <a:pPr algn="ctr"/>
                <a:r>
                  <a:rPr lang="en-US" sz="1100" dirty="0">
                    <a:solidFill>
                      <a:srgbClr val="FFFFFF"/>
                    </a:solidFill>
                  </a:rPr>
                  <a:t>Z2460/2480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6260</a:t>
                </a:r>
              </a:p>
              <a:p>
                <a:pPr algn="ctr"/>
                <a:endParaRPr lang="en-US" sz="1100" dirty="0">
                  <a:solidFill>
                    <a:srgbClr val="FFFFFF"/>
                  </a:solidFill>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algn="ctr"/>
                <a:r>
                  <a:rPr lang="en-US" sz="1100" dirty="0">
                    <a:solidFill>
                      <a:srgbClr val="FFFFFF"/>
                    </a:solidFill>
                  </a:rPr>
                  <a:t>Z34x0</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7160/7260</a:t>
                </a:r>
              </a:p>
            </p:txBody>
          </p:sp>
          <p:sp>
            <p:nvSpPr>
              <p:cNvPr id="30" name="TextBox 29"/>
              <p:cNvSpPr txBox="1"/>
              <p:nvPr/>
            </p:nvSpPr>
            <p:spPr>
              <a:xfrm>
                <a:off x="4873088" y="5729919"/>
                <a:ext cx="1197933" cy="778098"/>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+A-GOLD 620</a:t>
                </a:r>
              </a:p>
            </p:txBody>
          </p:sp>
          <p:sp>
            <p:nvSpPr>
              <p:cNvPr id="31" name="TextBox 30"/>
              <p:cNvSpPr txBox="1"/>
              <p:nvPr/>
            </p:nvSpPr>
            <p:spPr>
              <a:xfrm>
                <a:off x="6223705" y="2792936"/>
                <a:ext cx="1453640" cy="778098"/>
              </a:xfrm>
              <a:prstGeom prst="rect">
                <a:avLst/>
              </a:prstGeom>
              <a:noFill/>
            </p:spPr>
            <p:txBody>
              <a:bodyPr wrap="none" rtlCol="0">
                <a:spAutoFit/>
              </a:bodyPr>
              <a:lstStyle/>
              <a:p>
                <a:pPr algn="ctr"/>
                <a:r>
                  <a:rPr lang="en-US" sz="1100" dirty="0">
                    <a:solidFill>
                      <a:srgbClr val="FFFFFF"/>
                    </a:solidFill>
                  </a:rPr>
                  <a:t>Z35xx</a:t>
                </a:r>
              </a:p>
              <a:p>
                <a:pPr algn="ctr"/>
                <a:r>
                  <a:rPr lang="en-US" sz="1100" dirty="0">
                    <a:solidFill>
                      <a:srgbClr val="FFFFFF"/>
                    </a:solidFill>
                  </a:rPr>
                  <a:t>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7260/2/35</a:t>
                </a: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r>
                  <a:rPr lang="en-US" sz="1400" dirty="0">
                    <a:solidFill>
                      <a:srgbClr val="CCECFF"/>
                    </a:solidFill>
                  </a:rPr>
                  <a:t>Performance (not to scale)</a:t>
                </a: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r>
                  <a:rPr lang="en-US" sz="1300" b="1" dirty="0" err="1">
                    <a:solidFill>
                      <a:srgbClr val="FFC000"/>
                    </a:solidFill>
                  </a:rPr>
                  <a:t>Morestown</a:t>
                </a:r>
                <a:endParaRPr lang="en-US" sz="1300" b="1" dirty="0">
                  <a:solidFill>
                    <a:srgbClr val="FFC000"/>
                  </a:solidFill>
                </a:endParaRPr>
              </a:p>
              <a:p>
                <a:pPr algn="ctr"/>
                <a:r>
                  <a:rPr lang="en-US" sz="1100" dirty="0">
                    <a:solidFill>
                      <a:srgbClr val="FFFFFF"/>
                    </a:solidFill>
                  </a:rPr>
                  <a:t>(2010)</a:t>
                </a:r>
              </a:p>
            </p:txBody>
          </p:sp>
          <p:sp>
            <p:nvSpPr>
              <p:cNvPr id="36" name="TextBox 35"/>
              <p:cNvSpPr txBox="1"/>
              <p:nvPr/>
            </p:nvSpPr>
            <p:spPr>
              <a:xfrm>
                <a:off x="500870" y="4911521"/>
                <a:ext cx="928459" cy="938719"/>
              </a:xfrm>
              <a:prstGeom prst="rect">
                <a:avLst/>
              </a:prstGeom>
              <a:noFill/>
            </p:spPr>
            <p:txBody>
              <a:bodyPr wrap="none" rtlCol="0">
                <a:spAutoFit/>
              </a:bodyPr>
              <a:lstStyle/>
              <a:p>
                <a:pPr algn="ctr"/>
                <a:r>
                  <a:rPr lang="en-US" sz="1100" dirty="0">
                    <a:solidFill>
                      <a:srgbClr val="FFFFFF"/>
                    </a:solidFill>
                  </a:rPr>
                  <a:t>Z6xx</a:t>
                </a:r>
              </a:p>
              <a:p>
                <a:pPr algn="ctr"/>
                <a:r>
                  <a:rPr lang="en-US" sz="1100" dirty="0">
                    <a:solidFill>
                      <a:srgbClr val="FFFFFF"/>
                    </a:solidFill>
                  </a:rPr>
                  <a:t>1x </a:t>
                </a:r>
                <a:r>
                  <a:rPr lang="en-US" sz="1100" dirty="0" err="1">
                    <a:solidFill>
                      <a:srgbClr val="FFFFFF"/>
                    </a:solidFill>
                  </a:rPr>
                  <a:t>Bonnell</a:t>
                </a:r>
                <a:endParaRPr lang="en-US" sz="1100" dirty="0">
                  <a:solidFill>
                    <a:srgbClr val="FFFFFF"/>
                  </a:solidFill>
                </a:endParaRPr>
              </a:p>
              <a:p>
                <a:pPr algn="ctr"/>
                <a:r>
                  <a:rPr lang="en-US" sz="1100" dirty="0">
                    <a:solidFill>
                      <a:srgbClr val="FFFFFF"/>
                    </a:solidFill>
                  </a:rPr>
                  <a:t>45 nm</a:t>
                </a:r>
              </a:p>
              <a:p>
                <a:pPr algn="ctr"/>
                <a:r>
                  <a:rPr lang="en-US" sz="1100" dirty="0">
                    <a:solidFill>
                      <a:srgbClr val="FFFFFF"/>
                    </a:solidFill>
                  </a:rPr>
                  <a:t>+Wireless</a:t>
                </a:r>
              </a:p>
              <a:p>
                <a:pPr algn="ctr"/>
                <a:r>
                  <a:rPr lang="en-US" sz="1100" dirty="0">
                    <a:solidFill>
                      <a:srgbClr val="FFFFFF"/>
                    </a:solidFill>
                  </a:rPr>
                  <a:t> module</a:t>
                </a: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algn="ctr"/>
                <a:r>
                  <a:rPr lang="en-US" sz="1300" b="1" dirty="0">
                    <a:solidFill>
                      <a:srgbClr val="FFC000"/>
                    </a:solidFill>
                  </a:rPr>
                  <a:t>Riverton</a:t>
                </a:r>
              </a:p>
              <a:p>
                <a:pPr algn="ctr"/>
                <a:r>
                  <a:rPr lang="en-US" sz="1100" dirty="0">
                    <a:solidFill>
                      <a:srgbClr val="FFFFFF"/>
                    </a:solidFill>
                  </a:rPr>
                  <a:t>(2015)</a:t>
                </a:r>
              </a:p>
            </p:txBody>
          </p:sp>
          <p:sp>
            <p:nvSpPr>
              <p:cNvPr id="40" name="Rectangle 39"/>
              <p:cNvSpPr/>
              <p:nvPr/>
            </p:nvSpPr>
            <p:spPr>
              <a:xfrm>
                <a:off x="7663237" y="3789040"/>
                <a:ext cx="1358064" cy="692497"/>
              </a:xfrm>
              <a:prstGeom prst="rect">
                <a:avLst/>
              </a:prstGeom>
            </p:spPr>
            <p:txBody>
              <a:bodyPr wrap="none">
                <a:spAutoFit/>
              </a:bodyPr>
              <a:lstStyle/>
              <a:p>
                <a:pPr algn="ctr"/>
                <a:r>
                  <a:rPr lang="en-US" sz="1300" b="1" dirty="0" err="1">
                    <a:solidFill>
                      <a:srgbClr val="FFC000"/>
                    </a:solidFill>
                  </a:rPr>
                  <a:t>SoFIA</a:t>
                </a:r>
                <a:endParaRPr lang="en-US" sz="1300" b="1" dirty="0">
                  <a:solidFill>
                    <a:srgbClr val="FFC000"/>
                  </a:solidFill>
                </a:endParaRPr>
              </a:p>
              <a:p>
                <a:pPr algn="ctr"/>
                <a:r>
                  <a:rPr lang="en-US" sz="1300" b="1" dirty="0">
                    <a:solidFill>
                      <a:srgbClr val="FFC000"/>
                    </a:solidFill>
                  </a:rPr>
                  <a:t>(x3 3G/LTE)</a:t>
                </a:r>
              </a:p>
              <a:p>
                <a:pPr algn="ctr"/>
                <a:r>
                  <a:rPr lang="en-US" sz="1300" b="1" dirty="0">
                    <a:solidFill>
                      <a:srgbClr val="FFC000"/>
                    </a:solidFill>
                  </a:rPr>
                  <a:t> </a:t>
                </a:r>
                <a:r>
                  <a:rPr lang="en-US" sz="1100" dirty="0">
                    <a:solidFill>
                      <a:srgbClr val="FFFFFF"/>
                    </a:solidFill>
                  </a:rPr>
                  <a:t>(2015)</a:t>
                </a:r>
              </a:p>
            </p:txBody>
          </p:sp>
          <p:sp>
            <p:nvSpPr>
              <p:cNvPr id="41" name="TextBox 40"/>
              <p:cNvSpPr txBox="1"/>
              <p:nvPr/>
            </p:nvSpPr>
            <p:spPr>
              <a:xfrm>
                <a:off x="6368099" y="5490678"/>
                <a:ext cx="1071127" cy="938719"/>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Airmont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 Integrated</a:t>
                </a:r>
              </a:p>
              <a:p>
                <a:pPr algn="ctr"/>
                <a:r>
                  <a:rPr lang="en-US" sz="1100" dirty="0">
                    <a:solidFill>
                      <a:srgbClr val="FFFFFF"/>
                    </a:solidFill>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algn="ctr"/>
                <a:r>
                  <a:rPr lang="en-US" sz="1100" dirty="0">
                    <a:solidFill>
                      <a:srgbClr val="FFFFFF"/>
                    </a:solidFill>
                  </a:rPr>
                  <a:t>C31xx/32xx/34xx</a:t>
                </a:r>
              </a:p>
              <a:p>
                <a:pPr algn="ctr"/>
                <a:r>
                  <a:rPr lang="en-US" sz="1100" dirty="0">
                    <a:solidFill>
                      <a:srgbClr val="FFFFFF"/>
                    </a:solidFill>
                  </a:rPr>
                  <a:t>2x/4x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28 nm</a:t>
                </a:r>
              </a:p>
              <a:p>
                <a:pPr algn="ctr"/>
                <a:r>
                  <a:rPr lang="en-US" sz="1100" dirty="0">
                    <a:solidFill>
                      <a:srgbClr val="FFFFFF"/>
                    </a:solidFill>
                  </a:rPr>
                  <a:t>Integrated LTE</a:t>
                </a:r>
              </a:p>
              <a:p>
                <a:pPr algn="ctr"/>
                <a:r>
                  <a:rPr lang="en-US" sz="1100" dirty="0">
                    <a:solidFill>
                      <a:srgbClr val="FFFFFF"/>
                    </a:solidFill>
                  </a:rPr>
                  <a:t>3G/4G modem</a:t>
                </a:r>
              </a:p>
            </p:txBody>
          </p:sp>
          <p:sp>
            <p:nvSpPr>
              <p:cNvPr id="43" name="TextBox 42"/>
              <p:cNvSpPr txBox="1"/>
              <p:nvPr/>
            </p:nvSpPr>
            <p:spPr>
              <a:xfrm>
                <a:off x="4818888" y="6492240"/>
                <a:ext cx="1387688" cy="427987"/>
              </a:xfrm>
              <a:prstGeom prst="rect">
                <a:avLst/>
              </a:prstGeom>
              <a:noFill/>
            </p:spPr>
            <p:txBody>
              <a:bodyPr wrap="square" rtlCol="0">
                <a:spAutoFit/>
              </a:bodyPr>
              <a:lstStyle/>
              <a:p>
                <a:pPr algn="ctr"/>
                <a:r>
                  <a:rPr lang="en-US" sz="1100" dirty="0">
                    <a:solidFill>
                      <a:srgbClr val="FFFFFF"/>
                    </a:solidFill>
                  </a:rPr>
                  <a:t>Planned, not </a:t>
                </a:r>
                <a:r>
                  <a:rPr lang="en-US" sz="1100" dirty="0" err="1">
                    <a:solidFill>
                      <a:srgbClr val="FFFFFF"/>
                    </a:solidFill>
                  </a:rPr>
                  <a:t>mplemented</a:t>
                </a:r>
                <a:endParaRPr lang="en-US" sz="1100" dirty="0">
                  <a:solidFill>
                    <a:srgbClr val="FFFFFF"/>
                  </a:solidFill>
                </a:endParaRPr>
              </a:p>
            </p:txBody>
          </p:sp>
          <p:sp>
            <p:nvSpPr>
              <p:cNvPr id="50" name="TextBox 49"/>
              <p:cNvSpPr txBox="1"/>
              <p:nvPr/>
            </p:nvSpPr>
            <p:spPr>
              <a:xfrm>
                <a:off x="7918737" y="6219310"/>
                <a:ext cx="974596" cy="435735"/>
              </a:xfrm>
              <a:prstGeom prst="rect">
                <a:avLst/>
              </a:prstGeom>
              <a:noFill/>
            </p:spPr>
            <p:txBody>
              <a:bodyPr wrap="square" rtlCol="0">
                <a:spAutoFit/>
              </a:bodyPr>
              <a:lstStyle/>
              <a:p>
                <a:r>
                  <a:rPr lang="en-US" sz="1100" dirty="0">
                    <a:solidFill>
                      <a:srgbClr val="FFFFFF"/>
                    </a:solidFill>
                  </a:rPr>
                  <a:t> Cancelled</a:t>
                </a:r>
              </a:p>
              <a:p>
                <a:pPr algn="ctr"/>
                <a:r>
                  <a:rPr lang="en-US" sz="1100" dirty="0">
                    <a:solidFill>
                      <a:srgbClr val="FFFFFF"/>
                    </a:solidFill>
                  </a:rPr>
                  <a:t>in 04/2016</a:t>
                </a:r>
              </a:p>
            </p:txBody>
          </p:sp>
          <p:sp>
            <p:nvSpPr>
              <p:cNvPr id="51" name="TextBox 50"/>
              <p:cNvSpPr txBox="1"/>
              <p:nvPr/>
            </p:nvSpPr>
            <p:spPr>
              <a:xfrm>
                <a:off x="6398779" y="6390059"/>
                <a:ext cx="1207559" cy="600164"/>
              </a:xfrm>
              <a:prstGeom prst="rect">
                <a:avLst/>
              </a:prstGeom>
              <a:noFill/>
            </p:spPr>
            <p:txBody>
              <a:bodyPr wrap="square" rtlCol="0">
                <a:spAutoFit/>
              </a:bodyPr>
              <a:lstStyle/>
              <a:p>
                <a:r>
                  <a:rPr lang="en-US" sz="1100" dirty="0">
                    <a:solidFill>
                      <a:srgbClr val="FFFFFF"/>
                    </a:solidFill>
                  </a:rPr>
                  <a:t>Planned, not implemented </a:t>
                </a:r>
              </a:p>
              <a:p>
                <a:endParaRPr lang="en-US" sz="1100" dirty="0">
                  <a:solidFill>
                    <a:srgbClr val="FFFFFF"/>
                  </a:solidFill>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algn="ctr"/>
              <a:r>
                <a:rPr lang="en-US" sz="1300" b="1" dirty="0">
                  <a:solidFill>
                    <a:srgbClr val="FFC000"/>
                  </a:solidFill>
                </a:rPr>
                <a:t>Morganfield</a:t>
              </a:r>
            </a:p>
            <a:p>
              <a:pPr algn="ctr"/>
              <a:r>
                <a:rPr lang="en-US" sz="1100" dirty="0">
                  <a:solidFill>
                    <a:srgbClr val="FFFFFF"/>
                  </a:solidFill>
                </a:rPr>
                <a:t>(2016)</a:t>
              </a:r>
            </a:p>
          </p:txBody>
        </p:sp>
        <p:sp>
          <p:nvSpPr>
            <p:cNvPr id="7" name="TextBox 6"/>
            <p:cNvSpPr txBox="1"/>
            <p:nvPr/>
          </p:nvSpPr>
          <p:spPr>
            <a:xfrm>
              <a:off x="7823071" y="2635163"/>
              <a:ext cx="1096775" cy="769441"/>
            </a:xfrm>
            <a:prstGeom prst="rect">
              <a:avLst/>
            </a:prstGeom>
            <a:noFill/>
          </p:spPr>
          <p:txBody>
            <a:bodyPr wrap="none" rtlCol="0">
              <a:spAutoFit/>
            </a:bodyPr>
            <a:lstStyle/>
            <a:p>
              <a:pPr algn="ctr"/>
              <a:r>
                <a:rPr lang="en-US" sz="1100" dirty="0">
                  <a:solidFill>
                    <a:srgbClr val="FFFFFF"/>
                  </a:solidFill>
                </a:rPr>
                <a:t>Z5xxx</a:t>
              </a:r>
            </a:p>
            <a:p>
              <a:pPr algn="ctr"/>
              <a:r>
                <a:rPr lang="en-US" sz="1100" dirty="0">
                  <a:solidFill>
                    <a:srgbClr val="FFFFFF"/>
                  </a:solidFill>
                </a:rPr>
                <a:t>4x </a:t>
              </a:r>
              <a:r>
                <a:rPr lang="en-US" sz="1100" dirty="0" err="1">
                  <a:solidFill>
                    <a:srgbClr val="FFFFFF"/>
                  </a:solidFill>
                </a:rPr>
                <a:t>Goldmont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+XMM 7360</a:t>
              </a:r>
            </a:p>
          </p:txBody>
        </p:sp>
        <p:sp>
          <p:nvSpPr>
            <p:cNvPr id="10" name="TextBox 9"/>
            <p:cNvSpPr txBox="1"/>
            <p:nvPr/>
          </p:nvSpPr>
          <p:spPr>
            <a:xfrm>
              <a:off x="7936191" y="3324107"/>
              <a:ext cx="974596" cy="435735"/>
            </a:xfrm>
            <a:prstGeom prst="rect">
              <a:avLst/>
            </a:prstGeom>
            <a:noFill/>
          </p:spPr>
          <p:txBody>
            <a:bodyPr wrap="square" rtlCol="0">
              <a:spAutoFit/>
            </a:bodyPr>
            <a:lstStyle/>
            <a:p>
              <a:r>
                <a:rPr lang="en-US" sz="1100" dirty="0">
                  <a:solidFill>
                    <a:srgbClr val="FFFFFF"/>
                  </a:solidFill>
                </a:rPr>
                <a:t>Cancelled</a:t>
              </a:r>
            </a:p>
            <a:p>
              <a:r>
                <a:rPr lang="en-US" sz="1100" dirty="0">
                  <a:solidFill>
                    <a:srgbClr val="FFFFFF"/>
                  </a:solidFill>
                </a:rPr>
                <a:t>in 04/2016</a:t>
              </a:r>
            </a:p>
          </p:txBody>
        </p:sp>
      </p:grpSp>
      <p:sp>
        <p:nvSpPr>
          <p:cNvPr id="71" name="TextBox 70"/>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smartphones (based on [11])</a:t>
            </a:r>
          </a:p>
        </p:txBody>
      </p:sp>
    </p:spTree>
    <p:extLst>
      <p:ext uri="{BB962C8B-B14F-4D97-AF65-F5344CB8AC3E}">
        <p14:creationId xmlns:p14="http://schemas.microsoft.com/office/powerpoint/2010/main" val="16054494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(8)</a:t>
            </a:r>
            <a:endParaRPr lang="en-US" dirty="0"/>
          </a:p>
        </p:txBody>
      </p:sp>
      <p:sp>
        <p:nvSpPr>
          <p:cNvPr id="9" name="TextBox 8"/>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68926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08720"/>
            <a:ext cx="8997591" cy="1477328"/>
          </a:xfrm>
          <a:prstGeom prst="rect">
            <a:avLst/>
          </a:prstGeom>
          <a:noFill/>
        </p:spPr>
        <p:txBody>
          <a:bodyPr wrap="none" rtlCol="0">
            <a:spAutoFit/>
          </a:bodyPr>
          <a:lstStyle/>
          <a:p>
            <a:r>
              <a:rPr lang="en-US" sz="1600" dirty="0">
                <a:solidFill>
                  <a:srgbClr val="000000"/>
                </a:solidFill>
              </a:rPr>
              <a:t>Despite great efforts Intel could not become one of the 5 largest suppliers </a:t>
            </a:r>
          </a:p>
          <a:p>
            <a:pPr>
              <a:spcAft>
                <a:spcPts val="600"/>
              </a:spcAft>
            </a:pPr>
            <a:r>
              <a:rPr lang="en-US" sz="1600" dirty="0">
                <a:solidFill>
                  <a:srgbClr val="000000"/>
                </a:solidFill>
              </a:rPr>
              <a:t>   of smartphone application processors. </a:t>
            </a:r>
          </a:p>
          <a:p>
            <a:r>
              <a:rPr lang="en-US" sz="1600" dirty="0">
                <a:solidFill>
                  <a:srgbClr val="000000"/>
                </a:solidFill>
              </a:rPr>
              <a:t>According to industry sources in 2014 </a:t>
            </a:r>
            <a:r>
              <a:rPr lang="en-US" sz="1600" dirty="0">
                <a:solidFill>
                  <a:srgbClr val="0070C0"/>
                </a:solidFill>
              </a:rPr>
              <a:t>Intel achieved </a:t>
            </a:r>
            <a:r>
              <a:rPr lang="en-US" sz="1600" dirty="0">
                <a:solidFill>
                  <a:srgbClr val="FF0000"/>
                </a:solidFill>
              </a:rPr>
              <a:t>less than 1 % share in revenue </a:t>
            </a:r>
            <a:endParaRPr lang="en-US" sz="1600" dirty="0">
              <a:solidFill>
                <a:srgbClr val="3333FF"/>
              </a:solidFill>
            </a:endParaRPr>
          </a:p>
          <a:p>
            <a:pPr>
              <a:spcAft>
                <a:spcPts val="600"/>
              </a:spcAft>
            </a:pPr>
            <a:r>
              <a:rPr lang="en-US" sz="1600" dirty="0">
                <a:solidFill>
                  <a:srgbClr val="0070C0"/>
                </a:solidFill>
              </a:rPr>
              <a:t> in smartphone application processors</a:t>
            </a:r>
            <a:r>
              <a:rPr lang="en-US" sz="1600" dirty="0" smtClean="0">
                <a:solidFill>
                  <a:srgbClr val="0070C0"/>
                </a:solidFill>
              </a:rPr>
              <a:t>.</a:t>
            </a:r>
          </a:p>
          <a:p>
            <a:r>
              <a:rPr lang="en-US" sz="1600" dirty="0" smtClean="0"/>
              <a:t>As a consequence, in </a:t>
            </a:r>
            <a:r>
              <a:rPr lang="en-US" sz="1600" dirty="0" smtClean="0">
                <a:solidFill>
                  <a:srgbClr val="0070C0"/>
                </a:solidFill>
              </a:rPr>
              <a:t>04/2016</a:t>
            </a:r>
            <a:r>
              <a:rPr lang="en-US" sz="1600" dirty="0" smtClean="0"/>
              <a:t> Intel </a:t>
            </a:r>
            <a:r>
              <a:rPr lang="en-US" sz="1600" dirty="0" smtClean="0">
                <a:solidFill>
                  <a:srgbClr val="FF0000"/>
                </a:solidFill>
              </a:rPr>
              <a:t>cancelled </a:t>
            </a:r>
            <a:r>
              <a:rPr lang="en-US" sz="1600" dirty="0" smtClean="0"/>
              <a:t>their </a:t>
            </a:r>
            <a:r>
              <a:rPr lang="en-US" sz="1600" dirty="0" smtClean="0">
                <a:solidFill>
                  <a:srgbClr val="FF0000"/>
                </a:solidFill>
              </a:rPr>
              <a:t>smartphone processor designs. </a:t>
            </a:r>
            <a:endParaRPr lang="en-US" sz="1600" dirty="0">
              <a:solidFill>
                <a:srgbClr val="FF0000"/>
              </a:solidFill>
            </a:endParaRP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a:solidFill>
                  <a:srgbClr val="2D2D8A"/>
                </a:solidFill>
              </a:rPr>
              <a:t>Intel’s share in smartphone application processors in 2014 </a:t>
            </a:r>
            <a:r>
              <a:rPr lang="en-US" dirty="0"/>
              <a:t>[</a:t>
            </a:r>
            <a:r>
              <a:rPr lang="hu-HU" dirty="0"/>
              <a:t>54</a:t>
            </a:r>
            <a:r>
              <a:rPr lang="en-US" dirty="0"/>
              <a:t>]</a:t>
            </a:r>
          </a:p>
        </p:txBody>
      </p:sp>
      <p:sp>
        <p:nvSpPr>
          <p:cNvPr id="7" name="Title 1"/>
          <p:cNvSpPr>
            <a:spLocks noGrp="1"/>
          </p:cNvSpPr>
          <p:nvPr>
            <p:ph type="title"/>
          </p:nvPr>
        </p:nvSpPr>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(9)</a:t>
            </a:r>
            <a:endParaRPr lang="en-US" dirty="0"/>
          </a:p>
        </p:txBody>
      </p:sp>
      <p:sp>
        <p:nvSpPr>
          <p:cNvPr id="5" name="TextBox 4"/>
          <p:cNvSpPr txBox="1"/>
          <p:nvPr/>
        </p:nvSpPr>
        <p:spPr>
          <a:xfrm>
            <a:off x="8833380" y="648971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03451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(10)</a:t>
            </a:r>
            <a:endParaRPr lang="en-US" dirty="0">
              <a:solidFill>
                <a:schemeClr val="accent4"/>
              </a:solidFill>
            </a:endParaRPr>
          </a:p>
        </p:txBody>
      </p:sp>
      <p:grpSp>
        <p:nvGrpSpPr>
          <p:cNvPr id="3" name="Group 2"/>
          <p:cNvGrpSpPr/>
          <p:nvPr/>
        </p:nvGrpSpPr>
        <p:grpSpPr>
          <a:xfrm>
            <a:off x="79312" y="114459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algn="ctr">
                  <a:lnSpc>
                    <a:spcPts val="1500"/>
                  </a:lnSpc>
                </a:pPr>
                <a:r>
                  <a:rPr lang="en-US" sz="1300" b="1" dirty="0">
                    <a:solidFill>
                      <a:srgbClr val="FFC000"/>
                    </a:solidFill>
                  </a:rPr>
                  <a:t>Clover Trail+</a:t>
                </a:r>
                <a:endParaRPr lang="en-US" sz="1100" b="1" dirty="0">
                  <a:solidFill>
                    <a:srgbClr val="FFFFFF"/>
                  </a:solidFill>
                </a:endParaRPr>
              </a:p>
              <a:p>
                <a:pPr algn="ctr">
                  <a:lnSpc>
                    <a:spcPts val="1500"/>
                  </a:lnSpc>
                </a:pPr>
                <a:r>
                  <a:rPr lang="en-US" sz="1100" dirty="0">
                    <a:solidFill>
                      <a:srgbClr val="FFFFFF"/>
                    </a:solidFill>
                  </a:rPr>
                  <a:t>(2013)</a:t>
                </a:r>
              </a:p>
            </p:txBody>
          </p:sp>
          <p:sp>
            <p:nvSpPr>
              <p:cNvPr id="21" name="TextBox 20"/>
              <p:cNvSpPr txBox="1"/>
              <p:nvPr/>
            </p:nvSpPr>
            <p:spPr>
              <a:xfrm>
                <a:off x="2029496" y="3068960"/>
                <a:ext cx="994017" cy="466859"/>
              </a:xfrm>
              <a:prstGeom prst="rect">
                <a:avLst/>
              </a:prstGeom>
              <a:noFill/>
            </p:spPr>
            <p:txBody>
              <a:bodyPr wrap="none" rtlCol="0">
                <a:spAutoFit/>
              </a:bodyPr>
              <a:lstStyle/>
              <a:p>
                <a:r>
                  <a:rPr lang="en-US" sz="1300" b="1" dirty="0">
                    <a:solidFill>
                      <a:srgbClr val="FFC000"/>
                    </a:solidFill>
                  </a:rPr>
                  <a:t>Medfield</a:t>
                </a:r>
              </a:p>
              <a:p>
                <a:pPr algn="ctr"/>
                <a:r>
                  <a:rPr lang="en-US" sz="1100" dirty="0">
                    <a:solidFill>
                      <a:srgbClr val="FFFFFF"/>
                    </a:solidFill>
                  </a:rPr>
                  <a:t>(2012)</a:t>
                </a:r>
              </a:p>
            </p:txBody>
          </p:sp>
          <p:sp>
            <p:nvSpPr>
              <p:cNvPr id="22" name="TextBox 21"/>
              <p:cNvSpPr txBox="1"/>
              <p:nvPr/>
            </p:nvSpPr>
            <p:spPr>
              <a:xfrm>
                <a:off x="4941309" y="1870111"/>
                <a:ext cx="1102449" cy="466859"/>
              </a:xfrm>
              <a:prstGeom prst="rect">
                <a:avLst/>
              </a:prstGeom>
              <a:noFill/>
            </p:spPr>
            <p:txBody>
              <a:bodyPr wrap="none" rtlCol="0">
                <a:spAutoFit/>
              </a:bodyPr>
              <a:lstStyle/>
              <a:p>
                <a:r>
                  <a:rPr lang="en-US" sz="1300" b="1" dirty="0">
                    <a:solidFill>
                      <a:srgbClr val="FFC000"/>
                    </a:solidFill>
                  </a:rPr>
                  <a:t>Merrifield</a:t>
                </a:r>
              </a:p>
              <a:p>
                <a:pPr algn="ctr"/>
                <a:r>
                  <a:rPr lang="en-US" sz="1100" dirty="0">
                    <a:solidFill>
                      <a:srgbClr val="FFFFFF"/>
                    </a:solidFill>
                  </a:rPr>
                  <a:t>(2014)</a:t>
                </a:r>
              </a:p>
            </p:txBody>
          </p:sp>
          <p:sp>
            <p:nvSpPr>
              <p:cNvPr id="23" name="TextBox 22"/>
              <p:cNvSpPr txBox="1"/>
              <p:nvPr/>
            </p:nvSpPr>
            <p:spPr>
              <a:xfrm>
                <a:off x="6373099" y="1408892"/>
                <a:ext cx="1189842" cy="466859"/>
              </a:xfrm>
              <a:prstGeom prst="rect">
                <a:avLst/>
              </a:prstGeom>
              <a:noFill/>
            </p:spPr>
            <p:txBody>
              <a:bodyPr wrap="none" rtlCol="0">
                <a:spAutoFit/>
              </a:bodyPr>
              <a:lstStyle/>
              <a:p>
                <a:r>
                  <a:rPr lang="en-US" sz="1300" b="1" dirty="0">
                    <a:solidFill>
                      <a:srgbClr val="FFC000"/>
                    </a:solidFill>
                  </a:rPr>
                  <a:t>Moorefield</a:t>
                </a:r>
              </a:p>
              <a:p>
                <a:pPr algn="ctr"/>
                <a:r>
                  <a:rPr lang="en-US" sz="1100" dirty="0">
                    <a:solidFill>
                      <a:srgbClr val="FFFFFF"/>
                    </a:solidFill>
                  </a:rPr>
                  <a:t>(2014)</a:t>
                </a:r>
              </a:p>
            </p:txBody>
          </p:sp>
          <p:sp>
            <p:nvSpPr>
              <p:cNvPr id="24" name="TextBox 23"/>
              <p:cNvSpPr txBox="1"/>
              <p:nvPr/>
            </p:nvSpPr>
            <p:spPr>
              <a:xfrm>
                <a:off x="3428616" y="4710630"/>
                <a:ext cx="1125106" cy="459078"/>
              </a:xfrm>
              <a:prstGeom prst="rect">
                <a:avLst/>
              </a:prstGeom>
              <a:noFill/>
            </p:spPr>
            <p:txBody>
              <a:bodyPr wrap="none" rtlCol="0">
                <a:spAutoFit/>
              </a:bodyPr>
              <a:lstStyle/>
              <a:p>
                <a:pPr algn="ctr">
                  <a:lnSpc>
                    <a:spcPts val="1500"/>
                  </a:lnSpc>
                </a:pPr>
                <a:r>
                  <a:rPr lang="en-US" sz="1300" b="1" dirty="0">
                    <a:solidFill>
                      <a:srgbClr val="FFC000"/>
                    </a:solidFill>
                  </a:rPr>
                  <a:t>Lexington</a:t>
                </a:r>
              </a:p>
              <a:p>
                <a:pPr algn="ctr"/>
                <a:r>
                  <a:rPr lang="en-US" sz="1100" dirty="0">
                    <a:solidFill>
                      <a:srgbClr val="FFFFFF"/>
                    </a:solidFill>
                  </a:rPr>
                  <a:t>(2013)</a:t>
                </a:r>
              </a:p>
            </p:txBody>
          </p:sp>
          <p:sp>
            <p:nvSpPr>
              <p:cNvPr id="25" name="TextBox 24"/>
              <p:cNvSpPr txBox="1"/>
              <p:nvPr/>
            </p:nvSpPr>
            <p:spPr>
              <a:xfrm>
                <a:off x="5029186" y="4330787"/>
                <a:ext cx="900927" cy="466859"/>
              </a:xfrm>
              <a:prstGeom prst="rect">
                <a:avLst/>
              </a:prstGeom>
              <a:noFill/>
            </p:spPr>
            <p:txBody>
              <a:bodyPr wrap="none" rtlCol="0">
                <a:spAutoFit/>
              </a:bodyPr>
              <a:lstStyle/>
              <a:p>
                <a:pPr algn="ctr"/>
                <a:r>
                  <a:rPr lang="en-US" sz="1300" b="1" dirty="0">
                    <a:solidFill>
                      <a:srgbClr val="FFC000"/>
                    </a:solidFill>
                  </a:rPr>
                  <a:t>Slayton</a:t>
                </a:r>
              </a:p>
              <a:p>
                <a:pPr algn="ctr"/>
                <a:r>
                  <a:rPr lang="en-US" sz="1100" dirty="0">
                    <a:solidFill>
                      <a:srgbClr val="FFFFFF"/>
                    </a:solidFill>
                  </a:rPr>
                  <a:t>(2014)</a:t>
                </a:r>
              </a:p>
            </p:txBody>
          </p:sp>
          <p:sp>
            <p:nvSpPr>
              <p:cNvPr id="26" name="TextBox 25"/>
              <p:cNvSpPr txBox="1"/>
              <p:nvPr/>
            </p:nvSpPr>
            <p:spPr>
              <a:xfrm>
                <a:off x="3030556" y="3767110"/>
                <a:ext cx="1906790" cy="778098"/>
              </a:xfrm>
              <a:prstGeom prst="rect">
                <a:avLst/>
              </a:prstGeom>
              <a:noFill/>
            </p:spPr>
            <p:txBody>
              <a:bodyPr wrap="none" rtlCol="0">
                <a:spAutoFit/>
              </a:bodyPr>
              <a:lstStyle/>
              <a:p>
                <a:pPr algn="ctr"/>
                <a:r>
                  <a:rPr lang="en-US" sz="1100" dirty="0">
                    <a:solidFill>
                      <a:srgbClr val="FFFFFF"/>
                    </a:solidFill>
                  </a:rPr>
                  <a:t>Z2520-2580</a:t>
                </a:r>
              </a:p>
              <a:p>
                <a:pPr algn="ctr"/>
                <a:r>
                  <a:rPr lang="en-US" sz="1100" dirty="0">
                    <a:solidFill>
                      <a:srgbClr val="FFFFFF"/>
                    </a:solidFill>
                  </a:rPr>
                  <a:t>2x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6268/6360/7160</a:t>
                </a:r>
              </a:p>
            </p:txBody>
          </p:sp>
          <p:sp>
            <p:nvSpPr>
              <p:cNvPr id="27" name="TextBox 26"/>
              <p:cNvSpPr txBox="1"/>
              <p:nvPr/>
            </p:nvSpPr>
            <p:spPr>
              <a:xfrm>
                <a:off x="3473798" y="6095439"/>
                <a:ext cx="1052278" cy="778098"/>
              </a:xfrm>
              <a:prstGeom prst="rect">
                <a:avLst/>
              </a:prstGeom>
              <a:noFill/>
            </p:spPr>
            <p:txBody>
              <a:bodyPr wrap="none" rtlCol="0">
                <a:spAutoFit/>
              </a:bodyPr>
              <a:lstStyle/>
              <a:p>
                <a:pPr algn="ctr"/>
                <a:r>
                  <a:rPr lang="en-US" sz="1100" dirty="0">
                    <a:solidFill>
                      <a:srgbClr val="FFFFFF"/>
                    </a:solidFill>
                  </a:rPr>
                  <a:t>Z2420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6265</a:t>
                </a:r>
              </a:p>
            </p:txBody>
          </p:sp>
          <p:sp>
            <p:nvSpPr>
              <p:cNvPr id="28" name="TextBox 27"/>
              <p:cNvSpPr txBox="1"/>
              <p:nvPr/>
            </p:nvSpPr>
            <p:spPr>
              <a:xfrm>
                <a:off x="1925979" y="4450909"/>
                <a:ext cx="1063112" cy="938719"/>
              </a:xfrm>
              <a:prstGeom prst="rect">
                <a:avLst/>
              </a:prstGeom>
              <a:noFill/>
            </p:spPr>
            <p:txBody>
              <a:bodyPr wrap="none" rtlCol="0">
                <a:spAutoFit/>
              </a:bodyPr>
              <a:lstStyle/>
              <a:p>
                <a:pPr algn="ctr"/>
                <a:r>
                  <a:rPr lang="en-US" sz="1100" dirty="0">
                    <a:solidFill>
                      <a:srgbClr val="FFFFFF"/>
                    </a:solidFill>
                  </a:rPr>
                  <a:t>Z2460/2480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6260</a:t>
                </a:r>
              </a:p>
              <a:p>
                <a:pPr algn="ctr"/>
                <a:endParaRPr lang="en-US" sz="1100" dirty="0">
                  <a:solidFill>
                    <a:srgbClr val="FFFFFF"/>
                  </a:solidFill>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algn="ctr"/>
                <a:r>
                  <a:rPr lang="en-US" sz="1100" dirty="0">
                    <a:solidFill>
                      <a:srgbClr val="FFFFFF"/>
                    </a:solidFill>
                  </a:rPr>
                  <a:t>Z34x0</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7160/7260</a:t>
                </a:r>
              </a:p>
            </p:txBody>
          </p:sp>
          <p:sp>
            <p:nvSpPr>
              <p:cNvPr id="30" name="TextBox 29"/>
              <p:cNvSpPr txBox="1"/>
              <p:nvPr/>
            </p:nvSpPr>
            <p:spPr>
              <a:xfrm>
                <a:off x="4873088" y="5729919"/>
                <a:ext cx="1197933" cy="778098"/>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+A-GOLD 620</a:t>
                </a:r>
              </a:p>
            </p:txBody>
          </p:sp>
          <p:sp>
            <p:nvSpPr>
              <p:cNvPr id="31" name="TextBox 30"/>
              <p:cNvSpPr txBox="1"/>
              <p:nvPr/>
            </p:nvSpPr>
            <p:spPr>
              <a:xfrm>
                <a:off x="6223705" y="2792936"/>
                <a:ext cx="1453640" cy="778098"/>
              </a:xfrm>
              <a:prstGeom prst="rect">
                <a:avLst/>
              </a:prstGeom>
              <a:noFill/>
            </p:spPr>
            <p:txBody>
              <a:bodyPr wrap="none" rtlCol="0">
                <a:spAutoFit/>
              </a:bodyPr>
              <a:lstStyle/>
              <a:p>
                <a:pPr algn="ctr"/>
                <a:r>
                  <a:rPr lang="en-US" sz="1100" dirty="0">
                    <a:solidFill>
                      <a:srgbClr val="FFFFFF"/>
                    </a:solidFill>
                  </a:rPr>
                  <a:t>Z35xx</a:t>
                </a:r>
              </a:p>
              <a:p>
                <a:pPr algn="ctr"/>
                <a:r>
                  <a:rPr lang="en-US" sz="1100" dirty="0">
                    <a:solidFill>
                      <a:srgbClr val="FFFFFF"/>
                    </a:solidFill>
                  </a:rPr>
                  <a:t>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7260/2/35</a:t>
                </a: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r>
                  <a:rPr lang="en-US" sz="1400" dirty="0">
                    <a:solidFill>
                      <a:srgbClr val="CCECFF"/>
                    </a:solidFill>
                  </a:rPr>
                  <a:t>Performance (not to scale)</a:t>
                </a: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r>
                  <a:rPr lang="en-US" sz="1300" b="1" dirty="0" err="1">
                    <a:solidFill>
                      <a:srgbClr val="FFC000"/>
                    </a:solidFill>
                  </a:rPr>
                  <a:t>Morestown</a:t>
                </a:r>
                <a:endParaRPr lang="en-US" sz="1300" b="1" dirty="0">
                  <a:solidFill>
                    <a:srgbClr val="FFC000"/>
                  </a:solidFill>
                </a:endParaRPr>
              </a:p>
              <a:p>
                <a:pPr algn="ctr"/>
                <a:r>
                  <a:rPr lang="en-US" sz="1100" dirty="0">
                    <a:solidFill>
                      <a:srgbClr val="FFFFFF"/>
                    </a:solidFill>
                  </a:rPr>
                  <a:t>(2010)</a:t>
                </a:r>
              </a:p>
            </p:txBody>
          </p:sp>
          <p:sp>
            <p:nvSpPr>
              <p:cNvPr id="36" name="TextBox 35"/>
              <p:cNvSpPr txBox="1"/>
              <p:nvPr/>
            </p:nvSpPr>
            <p:spPr>
              <a:xfrm>
                <a:off x="500870" y="4911521"/>
                <a:ext cx="928459" cy="938719"/>
              </a:xfrm>
              <a:prstGeom prst="rect">
                <a:avLst/>
              </a:prstGeom>
              <a:noFill/>
            </p:spPr>
            <p:txBody>
              <a:bodyPr wrap="none" rtlCol="0">
                <a:spAutoFit/>
              </a:bodyPr>
              <a:lstStyle/>
              <a:p>
                <a:pPr algn="ctr"/>
                <a:r>
                  <a:rPr lang="en-US" sz="1100" dirty="0">
                    <a:solidFill>
                      <a:srgbClr val="FFFFFF"/>
                    </a:solidFill>
                  </a:rPr>
                  <a:t>Z6xx</a:t>
                </a:r>
              </a:p>
              <a:p>
                <a:pPr algn="ctr"/>
                <a:r>
                  <a:rPr lang="en-US" sz="1100" dirty="0">
                    <a:solidFill>
                      <a:srgbClr val="FFFFFF"/>
                    </a:solidFill>
                  </a:rPr>
                  <a:t>1x </a:t>
                </a:r>
                <a:r>
                  <a:rPr lang="en-US" sz="1100" dirty="0" err="1">
                    <a:solidFill>
                      <a:srgbClr val="FFFFFF"/>
                    </a:solidFill>
                  </a:rPr>
                  <a:t>Bonnell</a:t>
                </a:r>
                <a:endParaRPr lang="en-US" sz="1100" dirty="0">
                  <a:solidFill>
                    <a:srgbClr val="FFFFFF"/>
                  </a:solidFill>
                </a:endParaRPr>
              </a:p>
              <a:p>
                <a:pPr algn="ctr"/>
                <a:r>
                  <a:rPr lang="en-US" sz="1100" dirty="0">
                    <a:solidFill>
                      <a:srgbClr val="FFFFFF"/>
                    </a:solidFill>
                  </a:rPr>
                  <a:t>45 nm</a:t>
                </a:r>
              </a:p>
              <a:p>
                <a:pPr algn="ctr"/>
                <a:r>
                  <a:rPr lang="en-US" sz="1100" dirty="0">
                    <a:solidFill>
                      <a:srgbClr val="FFFFFF"/>
                    </a:solidFill>
                  </a:rPr>
                  <a:t>+Wireless</a:t>
                </a:r>
              </a:p>
              <a:p>
                <a:pPr algn="ctr"/>
                <a:r>
                  <a:rPr lang="en-US" sz="1100" dirty="0">
                    <a:solidFill>
                      <a:srgbClr val="FFFFFF"/>
                    </a:solidFill>
                  </a:rPr>
                  <a:t> module</a:t>
                </a: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algn="ctr"/>
                <a:r>
                  <a:rPr lang="en-US" sz="1300" b="1" dirty="0">
                    <a:solidFill>
                      <a:srgbClr val="FFC000"/>
                    </a:solidFill>
                  </a:rPr>
                  <a:t>Riverton</a:t>
                </a:r>
              </a:p>
              <a:p>
                <a:pPr algn="ctr"/>
                <a:r>
                  <a:rPr lang="en-US" sz="1100" dirty="0">
                    <a:solidFill>
                      <a:srgbClr val="FFFFFF"/>
                    </a:solidFill>
                  </a:rPr>
                  <a:t>(2015)</a:t>
                </a:r>
              </a:p>
            </p:txBody>
          </p:sp>
          <p:sp>
            <p:nvSpPr>
              <p:cNvPr id="40" name="Rectangle 39"/>
              <p:cNvSpPr/>
              <p:nvPr/>
            </p:nvSpPr>
            <p:spPr>
              <a:xfrm>
                <a:off x="7663237" y="3789040"/>
                <a:ext cx="1358064" cy="692497"/>
              </a:xfrm>
              <a:prstGeom prst="rect">
                <a:avLst/>
              </a:prstGeom>
            </p:spPr>
            <p:txBody>
              <a:bodyPr wrap="none">
                <a:spAutoFit/>
              </a:bodyPr>
              <a:lstStyle/>
              <a:p>
                <a:pPr algn="ctr"/>
                <a:r>
                  <a:rPr lang="en-US" sz="1300" b="1" dirty="0" err="1">
                    <a:solidFill>
                      <a:srgbClr val="FFC000"/>
                    </a:solidFill>
                  </a:rPr>
                  <a:t>SoFIA</a:t>
                </a:r>
                <a:endParaRPr lang="en-US" sz="1300" b="1" dirty="0">
                  <a:solidFill>
                    <a:srgbClr val="FFC000"/>
                  </a:solidFill>
                </a:endParaRPr>
              </a:p>
              <a:p>
                <a:pPr algn="ctr"/>
                <a:r>
                  <a:rPr lang="en-US" sz="1300" b="1" dirty="0">
                    <a:solidFill>
                      <a:srgbClr val="FFC000"/>
                    </a:solidFill>
                  </a:rPr>
                  <a:t>(x3 3G/LTE)</a:t>
                </a:r>
              </a:p>
              <a:p>
                <a:pPr algn="ctr"/>
                <a:r>
                  <a:rPr lang="en-US" sz="1300" b="1" dirty="0">
                    <a:solidFill>
                      <a:srgbClr val="FFC000"/>
                    </a:solidFill>
                  </a:rPr>
                  <a:t> </a:t>
                </a:r>
                <a:r>
                  <a:rPr lang="en-US" sz="1100" dirty="0">
                    <a:solidFill>
                      <a:srgbClr val="FFFFFF"/>
                    </a:solidFill>
                  </a:rPr>
                  <a:t>(2015)</a:t>
                </a:r>
              </a:p>
            </p:txBody>
          </p:sp>
          <p:sp>
            <p:nvSpPr>
              <p:cNvPr id="41" name="TextBox 40"/>
              <p:cNvSpPr txBox="1"/>
              <p:nvPr/>
            </p:nvSpPr>
            <p:spPr>
              <a:xfrm>
                <a:off x="6368099" y="5490678"/>
                <a:ext cx="1071127" cy="938719"/>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Airmont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 Integrated</a:t>
                </a:r>
              </a:p>
              <a:p>
                <a:pPr algn="ctr"/>
                <a:r>
                  <a:rPr lang="en-US" sz="1100" dirty="0">
                    <a:solidFill>
                      <a:srgbClr val="FFFFFF"/>
                    </a:solidFill>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algn="ctr"/>
                <a:r>
                  <a:rPr lang="en-US" sz="1100" dirty="0">
                    <a:solidFill>
                      <a:srgbClr val="FFFFFF"/>
                    </a:solidFill>
                  </a:rPr>
                  <a:t>C31xx/32xx/34xx</a:t>
                </a:r>
              </a:p>
              <a:p>
                <a:pPr algn="ctr"/>
                <a:r>
                  <a:rPr lang="en-US" sz="1100" dirty="0">
                    <a:solidFill>
                      <a:srgbClr val="FFFFFF"/>
                    </a:solidFill>
                  </a:rPr>
                  <a:t>2x/4x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28 nm</a:t>
                </a:r>
              </a:p>
              <a:p>
                <a:pPr algn="ctr"/>
                <a:r>
                  <a:rPr lang="en-US" sz="1100" dirty="0">
                    <a:solidFill>
                      <a:srgbClr val="FFFFFF"/>
                    </a:solidFill>
                  </a:rPr>
                  <a:t>Integrated LTE</a:t>
                </a:r>
              </a:p>
              <a:p>
                <a:pPr algn="ctr"/>
                <a:r>
                  <a:rPr lang="en-US" sz="1100" dirty="0">
                    <a:solidFill>
                      <a:srgbClr val="FFFFFF"/>
                    </a:solidFill>
                  </a:rPr>
                  <a:t>3G/4G modem</a:t>
                </a:r>
              </a:p>
            </p:txBody>
          </p:sp>
          <p:sp>
            <p:nvSpPr>
              <p:cNvPr id="43" name="TextBox 42"/>
              <p:cNvSpPr txBox="1"/>
              <p:nvPr/>
            </p:nvSpPr>
            <p:spPr>
              <a:xfrm>
                <a:off x="4818888" y="6492240"/>
                <a:ext cx="1387688" cy="427987"/>
              </a:xfrm>
              <a:prstGeom prst="rect">
                <a:avLst/>
              </a:prstGeom>
              <a:noFill/>
            </p:spPr>
            <p:txBody>
              <a:bodyPr wrap="square" rtlCol="0">
                <a:spAutoFit/>
              </a:bodyPr>
              <a:lstStyle/>
              <a:p>
                <a:pPr algn="ctr"/>
                <a:r>
                  <a:rPr lang="en-US" sz="1100" dirty="0">
                    <a:solidFill>
                      <a:srgbClr val="FFFFFF"/>
                    </a:solidFill>
                  </a:rPr>
                  <a:t>Planned, not </a:t>
                </a:r>
                <a:r>
                  <a:rPr lang="en-US" sz="1100" dirty="0" err="1">
                    <a:solidFill>
                      <a:srgbClr val="FFFFFF"/>
                    </a:solidFill>
                  </a:rPr>
                  <a:t>mplemented</a:t>
                </a:r>
                <a:endParaRPr lang="en-US" sz="1100" dirty="0">
                  <a:solidFill>
                    <a:srgbClr val="FFFFFF"/>
                  </a:solidFill>
                </a:endParaRPr>
              </a:p>
            </p:txBody>
          </p:sp>
          <p:cxnSp>
            <p:nvCxnSpPr>
              <p:cNvPr id="44" name="Straight Connector 43"/>
              <p:cNvCxnSpPr/>
              <p:nvPr/>
            </p:nvCxnSpPr>
            <p:spPr>
              <a:xfrm>
                <a:off x="5022050" y="4374105"/>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11774" y="4391861"/>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952" y="4040067"/>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97650" y="3863178"/>
                <a:ext cx="1241012" cy="19960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42054" y="4054687"/>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757404" y="3848665"/>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18737" y="6219310"/>
                <a:ext cx="974596" cy="435735"/>
              </a:xfrm>
              <a:prstGeom prst="rect">
                <a:avLst/>
              </a:prstGeom>
              <a:noFill/>
            </p:spPr>
            <p:txBody>
              <a:bodyPr wrap="square" rtlCol="0">
                <a:spAutoFit/>
              </a:bodyPr>
              <a:lstStyle/>
              <a:p>
                <a:r>
                  <a:rPr lang="en-US" sz="1100" dirty="0">
                    <a:solidFill>
                      <a:srgbClr val="FFFFFF"/>
                    </a:solidFill>
                  </a:rPr>
                  <a:t> Cancelled</a:t>
                </a:r>
              </a:p>
              <a:p>
                <a:pPr algn="ctr"/>
                <a:r>
                  <a:rPr lang="en-US" sz="1100" dirty="0">
                    <a:solidFill>
                      <a:srgbClr val="FFFFFF"/>
                    </a:solidFill>
                  </a:rPr>
                  <a:t>in 04/2016</a:t>
                </a:r>
              </a:p>
            </p:txBody>
          </p:sp>
          <p:sp>
            <p:nvSpPr>
              <p:cNvPr id="51" name="TextBox 50"/>
              <p:cNvSpPr txBox="1"/>
              <p:nvPr/>
            </p:nvSpPr>
            <p:spPr>
              <a:xfrm>
                <a:off x="6398779" y="6390059"/>
                <a:ext cx="1207559" cy="600164"/>
              </a:xfrm>
              <a:prstGeom prst="rect">
                <a:avLst/>
              </a:prstGeom>
              <a:noFill/>
            </p:spPr>
            <p:txBody>
              <a:bodyPr wrap="square" rtlCol="0">
                <a:spAutoFit/>
              </a:bodyPr>
              <a:lstStyle/>
              <a:p>
                <a:r>
                  <a:rPr lang="en-US" sz="1100" dirty="0">
                    <a:solidFill>
                      <a:srgbClr val="FFFFFF"/>
                    </a:solidFill>
                  </a:rPr>
                  <a:t>Planned, not implemented </a:t>
                </a:r>
              </a:p>
              <a:p>
                <a:endParaRPr lang="en-US" sz="1100" dirty="0">
                  <a:solidFill>
                    <a:srgbClr val="FFFFFF"/>
                  </a:solidFill>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algn="ctr"/>
              <a:r>
                <a:rPr lang="en-US" sz="1300" b="1" dirty="0">
                  <a:solidFill>
                    <a:srgbClr val="FFC000"/>
                  </a:solidFill>
                </a:rPr>
                <a:t>Morganfield</a:t>
              </a:r>
            </a:p>
            <a:p>
              <a:pPr algn="ctr"/>
              <a:r>
                <a:rPr lang="en-US" sz="1100" dirty="0">
                  <a:solidFill>
                    <a:srgbClr val="FFFFFF"/>
                  </a:solidFill>
                </a:rPr>
                <a:t>(2016)</a:t>
              </a:r>
            </a:p>
          </p:txBody>
        </p:sp>
        <p:sp>
          <p:nvSpPr>
            <p:cNvPr id="7" name="TextBox 6"/>
            <p:cNvSpPr txBox="1"/>
            <p:nvPr/>
          </p:nvSpPr>
          <p:spPr>
            <a:xfrm>
              <a:off x="7823071" y="2635163"/>
              <a:ext cx="1096775" cy="769441"/>
            </a:xfrm>
            <a:prstGeom prst="rect">
              <a:avLst/>
            </a:prstGeom>
            <a:noFill/>
          </p:spPr>
          <p:txBody>
            <a:bodyPr wrap="none" rtlCol="0">
              <a:spAutoFit/>
            </a:bodyPr>
            <a:lstStyle/>
            <a:p>
              <a:pPr algn="ctr"/>
              <a:r>
                <a:rPr lang="en-US" sz="1100" dirty="0">
                  <a:solidFill>
                    <a:srgbClr val="FFFFFF"/>
                  </a:solidFill>
                </a:rPr>
                <a:t>Z5xxx</a:t>
              </a:r>
            </a:p>
            <a:p>
              <a:pPr algn="ctr"/>
              <a:r>
                <a:rPr lang="en-US" sz="1100" dirty="0">
                  <a:solidFill>
                    <a:srgbClr val="FFFFFF"/>
                  </a:solidFill>
                </a:rPr>
                <a:t>4x </a:t>
              </a:r>
              <a:r>
                <a:rPr lang="en-US" sz="1100" dirty="0" err="1">
                  <a:solidFill>
                    <a:srgbClr val="FFFFFF"/>
                  </a:solidFill>
                </a:rPr>
                <a:t>Goldmont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+XMM 7360</a:t>
              </a:r>
            </a:p>
          </p:txBody>
        </p:sp>
        <p:cxnSp>
          <p:nvCxnSpPr>
            <p:cNvPr id="8" name="Straight Connector 7"/>
            <p:cNvCxnSpPr/>
            <p:nvPr/>
          </p:nvCxnSpPr>
          <p:spPr>
            <a:xfrm>
              <a:off x="7824010" y="1223755"/>
              <a:ext cx="1313800" cy="201519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690993" y="1223755"/>
              <a:ext cx="1355862" cy="19363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36191" y="3324107"/>
              <a:ext cx="974596" cy="435735"/>
            </a:xfrm>
            <a:prstGeom prst="rect">
              <a:avLst/>
            </a:prstGeom>
            <a:noFill/>
          </p:spPr>
          <p:txBody>
            <a:bodyPr wrap="square" rtlCol="0">
              <a:spAutoFit/>
            </a:bodyPr>
            <a:lstStyle/>
            <a:p>
              <a:r>
                <a:rPr lang="en-US" sz="1100" dirty="0">
                  <a:solidFill>
                    <a:srgbClr val="FFFFFF"/>
                  </a:solidFill>
                </a:rPr>
                <a:t>Cancelled</a:t>
              </a:r>
            </a:p>
            <a:p>
              <a:r>
                <a:rPr lang="en-US" sz="1100" dirty="0">
                  <a:solidFill>
                    <a:srgbClr val="FFFFFF"/>
                  </a:solidFill>
                </a:rPr>
                <a:t>in 04/2016</a:t>
              </a:r>
            </a:p>
          </p:txBody>
        </p:sp>
      </p:grpSp>
      <p:sp>
        <p:nvSpPr>
          <p:cNvPr id="71" name="TextBox 70"/>
          <p:cNvSpPr txBox="1"/>
          <p:nvPr/>
        </p:nvSpPr>
        <p:spPr>
          <a:xfrm>
            <a:off x="132109" y="514836"/>
            <a:ext cx="8661085" cy="369332"/>
          </a:xfrm>
          <a:prstGeom prst="rect">
            <a:avLst/>
          </a:prstGeom>
          <a:noFill/>
        </p:spPr>
        <p:txBody>
          <a:bodyPr wrap="square" rtlCol="0">
            <a:spAutoFit/>
          </a:bodyPr>
          <a:lstStyle/>
          <a:p>
            <a:r>
              <a:rPr lang="en-US" dirty="0">
                <a:solidFill>
                  <a:schemeClr val="accent6"/>
                </a:solidFill>
              </a:rPr>
              <a:t>Intel's withdrawal from the mobile </a:t>
            </a:r>
            <a:r>
              <a:rPr lang="en-US" dirty="0" smtClean="0">
                <a:solidFill>
                  <a:schemeClr val="accent6"/>
                </a:solidFill>
              </a:rPr>
              <a:t>smartphone market in 04/2016</a:t>
            </a:r>
            <a:endParaRPr lang="en-US" dirty="0">
              <a:solidFill>
                <a:schemeClr val="accent6"/>
              </a:solidFill>
            </a:endParaRPr>
          </a:p>
        </p:txBody>
      </p:sp>
    </p:spTree>
    <p:extLst>
      <p:ext uri="{BB962C8B-B14F-4D97-AF65-F5344CB8AC3E}">
        <p14:creationId xmlns:p14="http://schemas.microsoft.com/office/powerpoint/2010/main" val="36779136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11)</a:t>
            </a:r>
            <a:endParaRPr lang="en-US" dirty="0"/>
          </a:p>
        </p:txBody>
      </p:sp>
      <p:sp>
        <p:nvSpPr>
          <p:cNvPr id="3" name="TextBox 2"/>
          <p:cNvSpPr txBox="1"/>
          <p:nvPr/>
        </p:nvSpPr>
        <p:spPr>
          <a:xfrm>
            <a:off x="129279" y="516661"/>
            <a:ext cx="9036576" cy="369332"/>
          </a:xfrm>
          <a:prstGeom prst="rect">
            <a:avLst/>
          </a:prstGeom>
          <a:noFill/>
        </p:spPr>
        <p:txBody>
          <a:bodyPr wrap="none" rtlCol="0">
            <a:spAutoFit/>
          </a:bodyPr>
          <a:lstStyle/>
          <a:p>
            <a:r>
              <a:rPr lang="en-US" dirty="0">
                <a:solidFill>
                  <a:srgbClr val="2D2D8A"/>
                </a:solidFill>
              </a:rPr>
              <a:t>Intel’s </a:t>
            </a:r>
            <a:r>
              <a:rPr lang="en-US" dirty="0" smtClean="0">
                <a:solidFill>
                  <a:srgbClr val="2D2D8A"/>
                </a:solidFill>
              </a:rPr>
              <a:t>effort to rise its share </a:t>
            </a:r>
            <a:r>
              <a:rPr lang="en-US" dirty="0">
                <a:solidFill>
                  <a:srgbClr val="2D2D8A"/>
                </a:solidFill>
              </a:rPr>
              <a:t>in tablet application processors </a:t>
            </a:r>
            <a:r>
              <a:rPr lang="en-US" dirty="0"/>
              <a:t>[</a:t>
            </a:r>
            <a:r>
              <a:rPr lang="hu-HU" dirty="0"/>
              <a:t>35</a:t>
            </a:r>
            <a:r>
              <a:rPr lang="en-US" dirty="0"/>
              <a:t>], [</a:t>
            </a:r>
            <a:r>
              <a:rPr lang="hu-HU" dirty="0"/>
              <a:t>36</a:t>
            </a:r>
            <a:r>
              <a:rPr lang="en-US" dirty="0"/>
              <a:t>], [</a:t>
            </a:r>
            <a:r>
              <a:rPr lang="hu-HU" dirty="0"/>
              <a:t>56</a:t>
            </a:r>
            <a:r>
              <a:rPr lang="en-US" dirty="0"/>
              <a:t>]</a:t>
            </a:r>
          </a:p>
        </p:txBody>
      </p:sp>
      <p:sp>
        <p:nvSpPr>
          <p:cNvPr id="5" name="TextBox 4"/>
          <p:cNvSpPr txBox="1"/>
          <p:nvPr/>
        </p:nvSpPr>
        <p:spPr>
          <a:xfrm>
            <a:off x="120926" y="943189"/>
            <a:ext cx="7921399" cy="338554"/>
          </a:xfrm>
          <a:prstGeom prst="rect">
            <a:avLst/>
          </a:prstGeom>
          <a:noFill/>
        </p:spPr>
        <p:txBody>
          <a:bodyPr wrap="none" rtlCol="0">
            <a:spAutoFit/>
          </a:bodyPr>
          <a:lstStyle/>
          <a:p>
            <a:r>
              <a:rPr lang="en-US" sz="1600" dirty="0">
                <a:solidFill>
                  <a:srgbClr val="FF0000"/>
                </a:solidFill>
              </a:rPr>
              <a:t>Intel ’s </a:t>
            </a:r>
            <a:r>
              <a:rPr lang="en-US" sz="1600" dirty="0" smtClean="0">
                <a:solidFill>
                  <a:srgbClr val="FF0000"/>
                </a:solidFill>
              </a:rPr>
              <a:t>action to pay subsidies to OEMs if they change to Atom processors </a:t>
            </a:r>
            <a:endParaRPr lang="en-US" sz="1600" dirty="0">
              <a:solidFill>
                <a:srgbClr val="FF0000"/>
              </a:solidFill>
            </a:endParaRPr>
          </a:p>
        </p:txBody>
      </p:sp>
      <p:sp>
        <p:nvSpPr>
          <p:cNvPr id="6" name="TextBox 5"/>
          <p:cNvSpPr txBox="1"/>
          <p:nvPr/>
        </p:nvSpPr>
        <p:spPr>
          <a:xfrm>
            <a:off x="273367" y="1258224"/>
            <a:ext cx="8816837"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Since about 2013 </a:t>
            </a:r>
            <a:r>
              <a:rPr lang="en-US" sz="1600" dirty="0"/>
              <a:t>Intel </a:t>
            </a:r>
            <a:r>
              <a:rPr lang="en-US" sz="1600" dirty="0" smtClean="0"/>
              <a:t>offered </a:t>
            </a:r>
            <a:r>
              <a:rPr lang="en-US" sz="1600" dirty="0">
                <a:solidFill>
                  <a:srgbClr val="FF0000"/>
                </a:solidFill>
              </a:rPr>
              <a:t>significant subsidies </a:t>
            </a:r>
            <a:r>
              <a:rPr lang="en-US" sz="1600" dirty="0"/>
              <a:t>(~ 50 $/tablet) </a:t>
            </a:r>
            <a:r>
              <a:rPr lang="en-US" sz="1600" dirty="0">
                <a:solidFill>
                  <a:srgbClr val="0070C0"/>
                </a:solidFill>
              </a:rPr>
              <a:t>to </a:t>
            </a:r>
            <a:r>
              <a:rPr lang="en-US" sz="1600" dirty="0" smtClean="0">
                <a:solidFill>
                  <a:srgbClr val="0070C0"/>
                </a:solidFill>
              </a:rPr>
              <a:t>netbook</a:t>
            </a:r>
            <a:endParaRPr lang="en-US" sz="1600" dirty="0">
              <a:solidFill>
                <a:srgbClr val="0070C0"/>
              </a:solidFill>
            </a:endParaRPr>
          </a:p>
          <a:p>
            <a:r>
              <a:rPr lang="en-US" sz="1600" dirty="0">
                <a:solidFill>
                  <a:srgbClr val="0070C0"/>
                </a:solidFill>
              </a:rPr>
              <a:t>     </a:t>
            </a:r>
            <a:r>
              <a:rPr lang="en-US" sz="1600" dirty="0" smtClean="0">
                <a:solidFill>
                  <a:srgbClr val="0070C0"/>
                </a:solidFill>
              </a:rPr>
              <a:t> and </a:t>
            </a:r>
            <a:r>
              <a:rPr lang="en-US" sz="1600" dirty="0">
                <a:solidFill>
                  <a:srgbClr val="0070C0"/>
                </a:solidFill>
              </a:rPr>
              <a:t>tablet manufacturers </a:t>
            </a:r>
            <a:r>
              <a:rPr lang="en-US" sz="1600" dirty="0"/>
              <a:t>to </a:t>
            </a:r>
            <a:r>
              <a:rPr lang="en-US" sz="1600" dirty="0" smtClean="0"/>
              <a:t>let them </a:t>
            </a:r>
            <a:r>
              <a:rPr lang="en-US" sz="1600" dirty="0"/>
              <a:t>switch from ARM based </a:t>
            </a:r>
            <a:r>
              <a:rPr lang="en-US" sz="1600" dirty="0" smtClean="0"/>
              <a:t>processors</a:t>
            </a:r>
            <a:endParaRPr lang="en-US" sz="1600" dirty="0"/>
          </a:p>
          <a:p>
            <a:r>
              <a:rPr lang="en-US" sz="1600" dirty="0"/>
              <a:t>     </a:t>
            </a:r>
            <a:r>
              <a:rPr lang="en-US" sz="1600" dirty="0" smtClean="0"/>
              <a:t> to </a:t>
            </a:r>
            <a:r>
              <a:rPr lang="en-US" sz="1600" dirty="0"/>
              <a:t>x86 Atom processors.</a:t>
            </a:r>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In 2015 Intel achieved the 3</a:t>
            </a:r>
            <a:r>
              <a:rPr lang="en-US" sz="1600" dirty="0">
                <a:solidFill>
                  <a:srgbClr val="0070C0"/>
                </a:solidFill>
              </a:rPr>
              <a:t>. place in the worldwide market share in</a:t>
            </a:r>
          </a:p>
          <a:p>
            <a:pPr>
              <a:spcAft>
                <a:spcPts val="400"/>
              </a:spcAft>
            </a:pPr>
            <a:r>
              <a:rPr lang="en-US" sz="1600" dirty="0">
                <a:solidFill>
                  <a:srgbClr val="0070C0"/>
                </a:solidFill>
              </a:rPr>
              <a:t>       tablet application processor revenue, </a:t>
            </a:r>
            <a:r>
              <a:rPr lang="en-US" sz="1600" dirty="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a:solidFill>
                  <a:srgbClr val="FF0000"/>
                </a:solidFill>
              </a:rPr>
              <a:t>Achieved market share in 2015 due to paying subsidies</a:t>
            </a:r>
          </a:p>
        </p:txBody>
      </p:sp>
      <p:graphicFrame>
        <p:nvGraphicFramePr>
          <p:cNvPr id="9" name="Táblázat 8"/>
          <p:cNvGraphicFramePr>
            <a:graphicFrameLocks noGrp="1"/>
          </p:cNvGraphicFramePr>
          <p:nvPr>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tblGrid>
              <a:tr h="370840">
                <a:tc gridSpan="2">
                  <a:txBody>
                    <a:bodyPr/>
                    <a:lstStyle/>
                    <a:p>
                      <a:pPr algn="ctr"/>
                      <a:r>
                        <a:rPr lang="en-US" sz="1200" dirty="0"/>
                        <a:t>Tablet application processors</a:t>
                      </a:r>
                    </a:p>
                    <a:p>
                      <a:pPr algn="ctr"/>
                      <a:r>
                        <a:rPr lang="en-US" sz="1200" dirty="0"/>
                        <a:t>worldwide market share 201</a:t>
                      </a:r>
                      <a:r>
                        <a:rPr lang="hu-HU" sz="1200" dirty="0"/>
                        <a:t>5</a:t>
                      </a:r>
                      <a:r>
                        <a:rPr lang="en-US" sz="1200" dirty="0"/>
                        <a:t> (revenue</a:t>
                      </a:r>
                      <a:r>
                        <a:rPr lang="hu-HU" sz="1200" dirty="0"/>
                        <a:t>)</a:t>
                      </a:r>
                      <a:r>
                        <a:rPr lang="en-US" sz="1200" dirty="0"/>
                        <a:t> [</a:t>
                      </a:r>
                      <a:r>
                        <a:rPr lang="hu-HU" sz="1200" dirty="0"/>
                        <a:t>57</a:t>
                      </a:r>
                      <a:r>
                        <a:rPr lang="en-US" sz="1200" dirty="0"/>
                        <a:t>] </a:t>
                      </a:r>
                    </a:p>
                  </a:txBody>
                  <a:tcPr anchor="ctr">
                    <a:solidFill>
                      <a:srgbClr val="CCECFF"/>
                    </a:solidFill>
                  </a:tcPr>
                </a:tc>
                <a:tc hMerge="1">
                  <a:txBody>
                    <a:bodyPr/>
                    <a:lstStyle/>
                    <a:p>
                      <a:endParaRPr lang="hu-HU" sz="1400" dirty="0"/>
                    </a:p>
                  </a:txBody>
                  <a:tcPr/>
                </a:tc>
                <a:extLst>
                  <a:ext uri="{0D108BD9-81ED-4DB2-BD59-A6C34878D82A}">
                    <a16:rowId xmlns:a16="http://schemas.microsoft.com/office/drawing/2014/main" val="10000"/>
                  </a:ext>
                </a:extLst>
              </a:tr>
              <a:tr h="370840">
                <a:tc>
                  <a:txBody>
                    <a:bodyPr/>
                    <a:lstStyle/>
                    <a:p>
                      <a:pPr algn="ctr"/>
                      <a:r>
                        <a:rPr lang="en-US" sz="1200" dirty="0"/>
                        <a:t>Apple (USA) </a:t>
                      </a:r>
                      <a:endParaRPr lang="hu-HU" sz="1200" dirty="0"/>
                    </a:p>
                  </a:txBody>
                  <a:tcPr anchor="ctr">
                    <a:solidFill>
                      <a:srgbClr val="FFEAD5"/>
                    </a:solidFill>
                  </a:tcPr>
                </a:tc>
                <a:tc>
                  <a:txBody>
                    <a:bodyPr/>
                    <a:lstStyle/>
                    <a:p>
                      <a:pPr algn="ctr"/>
                      <a:r>
                        <a:rPr lang="hu-HU" sz="1200" dirty="0"/>
                        <a:t>31</a:t>
                      </a:r>
                      <a:r>
                        <a:rPr lang="en-US" sz="1200" dirty="0"/>
                        <a:t> %</a:t>
                      </a:r>
                      <a:endParaRPr lang="hu-HU" sz="1200" dirty="0"/>
                    </a:p>
                  </a:txBody>
                  <a:tcPr anchor="ctr">
                    <a:solidFill>
                      <a:srgbClr val="FFEAD5"/>
                    </a:solid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Qualcomm (USA)</a:t>
                      </a:r>
                      <a:endParaRPr lang="hu-HU" sz="1200" dirty="0"/>
                    </a:p>
                  </a:txBody>
                  <a:tcPr anchor="ctr">
                    <a:solidFill>
                      <a:srgbClr val="FFEAD5"/>
                    </a:solidFill>
                  </a:tcPr>
                </a:tc>
                <a:tc>
                  <a:txBody>
                    <a:bodyPr/>
                    <a:lstStyle/>
                    <a:p>
                      <a:pPr algn="ctr"/>
                      <a:r>
                        <a:rPr lang="en-US" sz="1200" dirty="0"/>
                        <a:t>1</a:t>
                      </a:r>
                      <a:r>
                        <a:rPr lang="hu-HU" sz="1200" dirty="0"/>
                        <a:t>6</a:t>
                      </a:r>
                      <a:r>
                        <a:rPr lang="en-US" sz="1200" dirty="0"/>
                        <a:t> %</a:t>
                      </a:r>
                      <a:endParaRPr lang="hu-HU" sz="1200" dirty="0"/>
                    </a:p>
                  </a:txBody>
                  <a:tcPr anchor="ctr">
                    <a:solidFill>
                      <a:srgbClr val="FFEAD5"/>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t>Intel </a:t>
                      </a:r>
                      <a:r>
                        <a:rPr lang="en-US" sz="1200" dirty="0"/>
                        <a:t>(USA) </a:t>
                      </a:r>
                      <a:endParaRPr lang="hu-HU" sz="1200" dirty="0"/>
                    </a:p>
                  </a:txBody>
                  <a:tcPr anchor="ctr">
                    <a:solidFill>
                      <a:srgbClr val="FFEAD5"/>
                    </a:solidFill>
                  </a:tcPr>
                </a:tc>
                <a:tc>
                  <a:txBody>
                    <a:bodyPr/>
                    <a:lstStyle/>
                    <a:p>
                      <a:pPr algn="ctr"/>
                      <a:r>
                        <a:rPr lang="en-US" sz="1200" dirty="0"/>
                        <a:t>1</a:t>
                      </a:r>
                      <a:r>
                        <a:rPr lang="hu-HU" sz="1200" dirty="0"/>
                        <a:t>4</a:t>
                      </a:r>
                      <a:r>
                        <a:rPr lang="en-US" sz="1200" dirty="0"/>
                        <a:t> %</a:t>
                      </a:r>
                      <a:endParaRPr lang="hu-HU" sz="12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tabLst>
                          <a:tab pos="1257300" algn="l"/>
                        </a:tabLst>
                      </a:pPr>
                      <a:r>
                        <a:rPr lang="en-US" sz="1200" dirty="0" err="1"/>
                        <a:t>MediaTek</a:t>
                      </a:r>
                      <a:r>
                        <a:rPr lang="en-US" sz="1200" dirty="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200" dirty="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521550" y="5958063"/>
            <a:ext cx="8466613" cy="584775"/>
          </a:xfrm>
          <a:prstGeom prst="rect">
            <a:avLst/>
          </a:prstGeom>
          <a:noFill/>
        </p:spPr>
        <p:txBody>
          <a:bodyPr wrap="none" rtlCol="0">
            <a:spAutoFit/>
          </a:bodyPr>
          <a:lstStyle/>
          <a:p>
            <a:r>
              <a:rPr lang="en-US" sz="1600" dirty="0"/>
              <a:t>Table: Worldwide market share of application processors used in tablets in 201</a:t>
            </a:r>
            <a:r>
              <a:rPr lang="hu-HU" sz="1600" dirty="0"/>
              <a:t>5</a:t>
            </a:r>
            <a:endParaRPr lang="en-US" sz="1600" dirty="0"/>
          </a:p>
          <a:p>
            <a:pPr algn="ctr"/>
            <a:r>
              <a:rPr lang="en-US" sz="1600" dirty="0"/>
              <a:t>  (based on revenue) </a:t>
            </a:r>
          </a:p>
        </p:txBody>
      </p:sp>
      <p:sp>
        <p:nvSpPr>
          <p:cNvPr id="10" name="TextBox 9"/>
          <p:cNvSpPr txBox="1"/>
          <p:nvPr/>
        </p:nvSpPr>
        <p:spPr>
          <a:xfrm>
            <a:off x="296863" y="6489340"/>
            <a:ext cx="2295628" cy="338554"/>
          </a:xfrm>
          <a:prstGeom prst="rect">
            <a:avLst/>
          </a:prstGeom>
          <a:noFill/>
        </p:spPr>
        <p:txBody>
          <a:bodyPr wrap="none" rtlCol="0">
            <a:spAutoFit/>
          </a:bodyPr>
          <a:lstStyle/>
          <a:p>
            <a:r>
              <a:rPr lang="en-US" sz="1600" dirty="0"/>
              <a:t>Subsidy: </a:t>
            </a:r>
            <a:r>
              <a:rPr lang="en-US" sz="1600" dirty="0" err="1"/>
              <a:t>szubvenció</a:t>
            </a:r>
            <a:endParaRPr lang="en-US" sz="1600" dirty="0"/>
          </a:p>
        </p:txBody>
      </p:sp>
      <p:sp>
        <p:nvSpPr>
          <p:cNvPr id="11" name="TextBox 10"/>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4434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4"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en-US" altLang="en-US" dirty="0" smtClean="0">
                <a:solidFill>
                  <a:srgbClr val="FFFFFF"/>
                </a:solidFill>
                <a:latin typeface="Verdana" pitchFamily="34" charset="0"/>
                <a:cs typeface="Arial" charset="0"/>
              </a:rPr>
              <a:t>12)</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a:solidFill>
                  <a:schemeClr val="accent6"/>
                </a:solidFill>
              </a:rPr>
              <a:t>Intel's losses on the mobile development in 2013 - 2014 [74]</a:t>
            </a: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owing to subsidies Intel's mobile and communication division has lost</a:t>
            </a:r>
          </a:p>
          <a:p>
            <a:r>
              <a:rPr lang="en-US" sz="1600" dirty="0"/>
              <a:t>   </a:t>
            </a:r>
            <a:r>
              <a:rPr lang="en-US" sz="1600" dirty="0">
                <a:solidFill>
                  <a:srgbClr val="0070C0"/>
                </a:solidFill>
              </a:rPr>
              <a:t>7 billion $ in the years 2013-2014 </a:t>
            </a:r>
            <a:r>
              <a:rPr lang="en-US" sz="1600" dirty="0"/>
              <a:t>, as indicated in the next Figure [83].</a:t>
            </a:r>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a:t>Figure: Revenues/operating income of Intel's Mobile and Communications segment [83]</a:t>
            </a:r>
          </a:p>
        </p:txBody>
      </p:sp>
      <p:sp>
        <p:nvSpPr>
          <p:cNvPr id="8" name="TextBox 7"/>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6935198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a:t>
            </a:r>
            <a:r>
              <a:rPr lang="en-US" dirty="0" smtClean="0">
                <a:solidFill>
                  <a:srgbClr val="FFFFFF"/>
                </a:solidFill>
                <a:latin typeface="Verdana" pitchFamily="34" charset="0"/>
              </a:rPr>
              <a:t>(13)</a:t>
            </a:r>
            <a:endParaRPr lang="en-US" dirty="0"/>
          </a:p>
        </p:txBody>
      </p:sp>
      <p:cxnSp>
        <p:nvCxnSpPr>
          <p:cNvPr id="3" name="Straight Arrow Connector 2"/>
          <p:cNvCxnSpPr/>
          <p:nvPr/>
        </p:nvCxnSpPr>
        <p:spPr>
          <a:xfrm>
            <a:off x="423271"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71" y="1151995"/>
            <a:ext cx="9144000" cy="5670668"/>
            <a:chOff x="32305" y="1133707"/>
            <a:chExt cx="9144000" cy="5670668"/>
          </a:xfrm>
        </p:grpSpPr>
        <p:sp>
          <p:nvSpPr>
            <p:cNvPr id="5" name="Right Arrow 4"/>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33707"/>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925767" y="1635295"/>
              <a:ext cx="921708" cy="1026529"/>
              <a:chOff x="6722587" y="2216856"/>
              <a:chExt cx="921708" cy="1026529"/>
            </a:xfrm>
          </p:grpSpPr>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2096845" y="3392835"/>
              <a:ext cx="921708" cy="1026529"/>
              <a:chOff x="6722587" y="2216856"/>
              <a:chExt cx="921708" cy="1026529"/>
            </a:xfrm>
          </p:grpSpPr>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569558" y="2979204"/>
              <a:ext cx="921708" cy="1026529"/>
              <a:chOff x="6722587" y="2216856"/>
              <a:chExt cx="921708" cy="1026529"/>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041486" y="2485766"/>
              <a:ext cx="921708" cy="1026529"/>
              <a:chOff x="6722587" y="2216856"/>
              <a:chExt cx="921708" cy="1026529"/>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481305" y="2022774"/>
              <a:ext cx="921708" cy="1026529"/>
              <a:chOff x="6722587" y="2216856"/>
              <a:chExt cx="921708" cy="1026529"/>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a:solidFill>
                    <a:srgbClr val="FFFF00"/>
                  </a:solidFill>
                </a:rPr>
                <a:t>Clover Trail</a:t>
              </a:r>
              <a:endParaRPr lang="en-US" sz="1100" b="1" dirty="0">
                <a:solidFill>
                  <a:srgbClr val="FFFF00"/>
                </a:solidFill>
              </a:endParaRPr>
            </a:p>
            <a:p>
              <a:pPr algn="ctr">
                <a:lnSpc>
                  <a:spcPts val="1500"/>
                </a:lnSpc>
              </a:pPr>
              <a:r>
                <a:rPr lang="en-US" sz="1100" dirty="0">
                  <a:solidFill>
                    <a:srgbClr val="FFFF00"/>
                  </a:solidFill>
                </a:rPr>
                <a:t>(2012)</a:t>
              </a:r>
            </a:p>
          </p:txBody>
        </p:sp>
        <p:sp>
          <p:nvSpPr>
            <p:cNvPr id="13" name="TextBox 12"/>
            <p:cNvSpPr txBox="1"/>
            <p:nvPr/>
          </p:nvSpPr>
          <p:spPr>
            <a:xfrm>
              <a:off x="2096845" y="2997635"/>
              <a:ext cx="1029449" cy="461665"/>
            </a:xfrm>
            <a:prstGeom prst="rect">
              <a:avLst/>
            </a:prstGeom>
            <a:noFill/>
          </p:spPr>
          <p:txBody>
            <a:bodyPr wrap="none" rtlCol="0">
              <a:spAutoFit/>
            </a:bodyPr>
            <a:lstStyle/>
            <a:p>
              <a:r>
                <a:rPr lang="en-US" sz="1300" b="1" dirty="0">
                  <a:solidFill>
                    <a:srgbClr val="FFFF00"/>
                  </a:solidFill>
                </a:rPr>
                <a:t>Oak Trail</a:t>
              </a:r>
            </a:p>
            <a:p>
              <a:pPr algn="ctr"/>
              <a:r>
                <a:rPr lang="en-US" sz="1100" dirty="0">
                  <a:solidFill>
                    <a:srgbClr val="FFFF00"/>
                  </a:solidFill>
                </a:rPr>
                <a:t>(2011)</a:t>
              </a:r>
            </a:p>
          </p:txBody>
        </p:sp>
        <p:sp>
          <p:nvSpPr>
            <p:cNvPr id="14" name="TextBox 13"/>
            <p:cNvSpPr txBox="1"/>
            <p:nvPr/>
          </p:nvSpPr>
          <p:spPr>
            <a:xfrm>
              <a:off x="4980971" y="2074926"/>
              <a:ext cx="1011815" cy="461665"/>
            </a:xfrm>
            <a:prstGeom prst="rect">
              <a:avLst/>
            </a:prstGeom>
            <a:noFill/>
          </p:spPr>
          <p:txBody>
            <a:bodyPr wrap="none" rtlCol="0">
              <a:spAutoFit/>
            </a:bodyPr>
            <a:lstStyle/>
            <a:p>
              <a:r>
                <a:rPr lang="en-US" sz="1300" b="1" dirty="0">
                  <a:solidFill>
                    <a:srgbClr val="FFFF00"/>
                  </a:solidFill>
                </a:rPr>
                <a:t>Bay Trail</a:t>
              </a:r>
            </a:p>
            <a:p>
              <a:pPr algn="ctr"/>
              <a:r>
                <a:rPr lang="en-US" sz="1100" dirty="0">
                  <a:solidFill>
                    <a:srgbClr val="FFFF00"/>
                  </a:solidFill>
                </a:rPr>
                <a:t>(2013)</a:t>
              </a:r>
            </a:p>
          </p:txBody>
        </p:sp>
        <p:sp>
          <p:nvSpPr>
            <p:cNvPr id="15" name="TextBox 14"/>
            <p:cNvSpPr txBox="1"/>
            <p:nvPr/>
          </p:nvSpPr>
          <p:spPr>
            <a:xfrm>
              <a:off x="6296597" y="1618839"/>
              <a:ext cx="1290738" cy="461665"/>
            </a:xfrm>
            <a:prstGeom prst="rect">
              <a:avLst/>
            </a:prstGeom>
            <a:noFill/>
          </p:spPr>
          <p:txBody>
            <a:bodyPr wrap="none" rtlCol="0">
              <a:spAutoFit/>
            </a:bodyPr>
            <a:lstStyle/>
            <a:p>
              <a:r>
                <a:rPr lang="en-US" sz="1300" b="1" dirty="0">
                  <a:solidFill>
                    <a:srgbClr val="FFFF00"/>
                  </a:solidFill>
                </a:rPr>
                <a:t>Cherry Trail</a:t>
              </a:r>
            </a:p>
            <a:p>
              <a:pPr algn="ctr"/>
              <a:r>
                <a:rPr lang="en-US" sz="1100" dirty="0">
                  <a:solidFill>
                    <a:srgbClr val="FFFF00"/>
                  </a:solidFill>
                </a:rPr>
                <a:t>(2015)</a:t>
              </a:r>
            </a:p>
          </p:txBody>
        </p:sp>
        <p:sp>
          <p:nvSpPr>
            <p:cNvPr id="16" name="TextBox 15"/>
            <p:cNvSpPr txBox="1"/>
            <p:nvPr/>
          </p:nvSpPr>
          <p:spPr>
            <a:xfrm>
              <a:off x="7745519" y="1230250"/>
              <a:ext cx="1303562" cy="461665"/>
            </a:xfrm>
            <a:prstGeom prst="rect">
              <a:avLst/>
            </a:prstGeom>
            <a:noFill/>
          </p:spPr>
          <p:txBody>
            <a:bodyPr wrap="none" rtlCol="0">
              <a:spAutoFit/>
            </a:bodyPr>
            <a:lstStyle/>
            <a:p>
              <a:pPr algn="ctr"/>
              <a:r>
                <a:rPr lang="en-US" sz="1300" b="1" dirty="0">
                  <a:solidFill>
                    <a:srgbClr val="FFFF00"/>
                  </a:solidFill>
                </a:rPr>
                <a:t>Willow Trail</a:t>
              </a:r>
            </a:p>
            <a:p>
              <a:pPr algn="ctr"/>
              <a:r>
                <a:rPr lang="en-US" sz="1100" dirty="0">
                  <a:solidFill>
                    <a:srgbClr val="FFFF00"/>
                  </a:solidFill>
                </a:rPr>
                <a:t>(201</a:t>
              </a:r>
              <a:r>
                <a:rPr lang="hu-HU" sz="1100" dirty="0">
                  <a:solidFill>
                    <a:srgbClr val="FFFF00"/>
                  </a:solidFill>
                </a:rPr>
                <a:t>6</a:t>
              </a:r>
              <a:r>
                <a:rPr lang="en-US" sz="1100" dirty="0">
                  <a:solidFill>
                    <a:srgbClr val="FFFF00"/>
                  </a:solidFill>
                </a:rPr>
                <a:t>)</a:t>
              </a:r>
            </a:p>
          </p:txBody>
        </p:sp>
        <p:sp>
          <p:nvSpPr>
            <p:cNvPr id="17" name="TextBox 16"/>
            <p:cNvSpPr txBox="1"/>
            <p:nvPr/>
          </p:nvSpPr>
          <p:spPr>
            <a:xfrm>
              <a:off x="3511579" y="3950819"/>
              <a:ext cx="1042272" cy="938719"/>
            </a:xfrm>
            <a:prstGeom prst="rect">
              <a:avLst/>
            </a:prstGeom>
            <a:noFill/>
          </p:spPr>
          <p:txBody>
            <a:bodyPr wrap="none" rtlCol="0">
              <a:spAutoFit/>
            </a:bodyPr>
            <a:lstStyle/>
            <a:p>
              <a:pPr algn="ctr"/>
              <a:r>
                <a:rPr lang="en-US" sz="1100" dirty="0">
                  <a:solidFill>
                    <a:srgbClr val="FFFF00"/>
                  </a:solidFill>
                </a:rPr>
                <a:t>Z2760</a:t>
              </a:r>
            </a:p>
            <a:p>
              <a:pPr algn="ctr"/>
              <a:r>
                <a:rPr lang="en-US" sz="1100" dirty="0">
                  <a:solidFill>
                    <a:srgbClr val="FFFF00"/>
                  </a:solidFill>
                </a:rPr>
                <a:t>2x </a:t>
              </a:r>
              <a:r>
                <a:rPr lang="en-US" sz="1100" dirty="0" err="1">
                  <a:solidFill>
                    <a:srgbClr val="FFFF00"/>
                  </a:solidFill>
                </a:rPr>
                <a:t>Saltwell</a:t>
              </a:r>
              <a:endParaRPr lang="en-US" sz="1100" dirty="0">
                <a:solidFill>
                  <a:srgbClr val="FFFF00"/>
                </a:solidFill>
              </a:endParaRPr>
            </a:p>
            <a:p>
              <a:pPr algn="ctr"/>
              <a:r>
                <a:rPr lang="en-US" sz="1100" dirty="0">
                  <a:solidFill>
                    <a:srgbClr val="FFFF00"/>
                  </a:solidFill>
                </a:rPr>
                <a:t>32 nm</a:t>
              </a:r>
            </a:p>
            <a:p>
              <a:pPr algn="ctr"/>
              <a:r>
                <a:rPr lang="en-US" sz="1100" dirty="0">
                  <a:solidFill>
                    <a:srgbClr val="FFFF00"/>
                  </a:solidFill>
                </a:rPr>
                <a:t>+XMM 6260</a:t>
              </a:r>
            </a:p>
            <a:p>
              <a:pPr algn="ctr"/>
              <a:r>
                <a:rPr lang="en-US" sz="1100" dirty="0">
                  <a:solidFill>
                    <a:srgbClr val="FFFF00"/>
                  </a:solidFill>
                </a:rPr>
                <a:t>W</a:t>
              </a:r>
            </a:p>
          </p:txBody>
        </p:sp>
        <p:sp>
          <p:nvSpPr>
            <p:cNvPr id="18" name="TextBox 17"/>
            <p:cNvSpPr txBox="1"/>
            <p:nvPr/>
          </p:nvSpPr>
          <p:spPr>
            <a:xfrm>
              <a:off x="1997276" y="4364208"/>
              <a:ext cx="1047082" cy="938719"/>
            </a:xfrm>
            <a:prstGeom prst="rect">
              <a:avLst/>
            </a:prstGeom>
            <a:noFill/>
          </p:spPr>
          <p:txBody>
            <a:bodyPr wrap="none" rtlCol="0">
              <a:spAutoFit/>
            </a:bodyPr>
            <a:lstStyle/>
            <a:p>
              <a:pPr algn="ctr"/>
              <a:r>
                <a:rPr lang="en-US" sz="1100" dirty="0">
                  <a:solidFill>
                    <a:srgbClr val="FFFF00"/>
                  </a:solidFill>
                </a:rPr>
                <a:t>Z650/670</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 </a:t>
              </a:r>
            </a:p>
            <a:p>
              <a:pPr algn="ctr"/>
              <a:r>
                <a:rPr lang="en-US" sz="1100" dirty="0">
                  <a:solidFill>
                    <a:srgbClr val="FFFF00"/>
                  </a:solidFill>
                </a:rPr>
                <a:t>W/</a:t>
              </a:r>
              <a:r>
                <a:rPr lang="en-US" sz="1100" dirty="0" err="1">
                  <a:solidFill>
                    <a:srgbClr val="FFFF00"/>
                  </a:solidFill>
                </a:rPr>
                <a:t>MeeGo</a:t>
              </a:r>
              <a:r>
                <a:rPr lang="en-US" sz="1100" dirty="0">
                  <a:solidFill>
                    <a:srgbClr val="FFFF00"/>
                  </a:solidFill>
                </a:rPr>
                <a:t>/A</a:t>
              </a:r>
            </a:p>
          </p:txBody>
        </p:sp>
        <p:sp>
          <p:nvSpPr>
            <p:cNvPr id="19" name="TextBox 18"/>
            <p:cNvSpPr txBox="1"/>
            <p:nvPr/>
          </p:nvSpPr>
          <p:spPr>
            <a:xfrm>
              <a:off x="4768173" y="3447685"/>
              <a:ext cx="1523174" cy="938719"/>
            </a:xfrm>
            <a:prstGeom prst="rect">
              <a:avLst/>
            </a:prstGeom>
            <a:noFill/>
          </p:spPr>
          <p:txBody>
            <a:bodyPr wrap="none" rtlCol="0">
              <a:spAutoFit/>
            </a:bodyPr>
            <a:lstStyle/>
            <a:p>
              <a:pPr algn="ctr"/>
              <a:r>
                <a:rPr lang="en-US" sz="1100" dirty="0">
                  <a:solidFill>
                    <a:srgbClr val="FFFF00"/>
                  </a:solidFill>
                </a:rPr>
                <a:t>Z37x0</a:t>
              </a:r>
            </a:p>
            <a:p>
              <a:pPr algn="ctr"/>
              <a:r>
                <a:rPr lang="en-US" sz="1100" dirty="0">
                  <a:solidFill>
                    <a:srgbClr val="FFFF00"/>
                  </a:solidFill>
                </a:rPr>
                <a:t>2x/4x </a:t>
              </a:r>
              <a:r>
                <a:rPr lang="en-US" sz="1100" dirty="0" err="1">
                  <a:solidFill>
                    <a:srgbClr val="FFFF00"/>
                  </a:solidFill>
                </a:rPr>
                <a:t>Silvermont</a:t>
              </a:r>
              <a:endParaRPr lang="en-US" sz="1100" dirty="0">
                <a:solidFill>
                  <a:srgbClr val="FFFF00"/>
                </a:solidFill>
              </a:endParaRPr>
            </a:p>
            <a:p>
              <a:pPr algn="ctr"/>
              <a:r>
                <a:rPr lang="en-US" sz="1100" dirty="0">
                  <a:solidFill>
                    <a:srgbClr val="FFFF00"/>
                  </a:solidFill>
                </a:rPr>
                <a:t>22 nm</a:t>
              </a:r>
            </a:p>
            <a:p>
              <a:pPr algn="ctr"/>
              <a:r>
                <a:rPr lang="en-US" sz="1100" dirty="0">
                  <a:solidFill>
                    <a:srgbClr val="FFFF00"/>
                  </a:solidFill>
                </a:rPr>
                <a:t>+XMM 6260/7160</a:t>
              </a:r>
            </a:p>
            <a:p>
              <a:pPr algn="ctr"/>
              <a:r>
                <a:rPr lang="en-US" sz="1100" dirty="0">
                  <a:solidFill>
                    <a:srgbClr val="FFFF00"/>
                  </a:solidFill>
                </a:rPr>
                <a:t>W/A</a:t>
              </a:r>
            </a:p>
          </p:txBody>
        </p:sp>
        <p:sp>
          <p:nvSpPr>
            <p:cNvPr id="20" name="TextBox 19"/>
            <p:cNvSpPr txBox="1"/>
            <p:nvPr/>
          </p:nvSpPr>
          <p:spPr>
            <a:xfrm>
              <a:off x="6224704" y="2987484"/>
              <a:ext cx="1465466" cy="938719"/>
            </a:xfrm>
            <a:prstGeom prst="rect">
              <a:avLst/>
            </a:prstGeom>
            <a:noFill/>
          </p:spPr>
          <p:txBody>
            <a:bodyPr wrap="none" rtlCol="0">
              <a:spAutoFit/>
            </a:bodyPr>
            <a:lstStyle/>
            <a:p>
              <a:pPr algn="ctr"/>
              <a:r>
                <a:rPr lang="en-US" sz="1100" dirty="0">
                  <a:solidFill>
                    <a:srgbClr val="FFFF00"/>
                  </a:solidFill>
                </a:rPr>
                <a:t>Z4xxx</a:t>
              </a:r>
            </a:p>
            <a:p>
              <a:pPr algn="ctr"/>
              <a:r>
                <a:rPr lang="en-US" sz="1100" dirty="0">
                  <a:solidFill>
                    <a:srgbClr val="FFFF00"/>
                  </a:solidFill>
                </a:rPr>
                <a:t>4x </a:t>
              </a:r>
              <a:r>
                <a:rPr lang="en-US" sz="1100" dirty="0" err="1">
                  <a:solidFill>
                    <a:srgbClr val="FFFF00"/>
                  </a:solidFill>
                </a:rPr>
                <a:t>Airmont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7160/7260</a:t>
              </a:r>
            </a:p>
            <a:p>
              <a:pPr algn="ctr"/>
              <a:r>
                <a:rPr lang="en-US" sz="1100" dirty="0">
                  <a:solidFill>
                    <a:srgbClr val="FFFF00"/>
                  </a:solidFill>
                </a:rPr>
                <a:t>W/A</a:t>
              </a:r>
            </a:p>
          </p:txBody>
        </p:sp>
        <p:sp>
          <p:nvSpPr>
            <p:cNvPr id="21" name="TextBox 20"/>
            <p:cNvSpPr txBox="1"/>
            <p:nvPr/>
          </p:nvSpPr>
          <p:spPr>
            <a:xfrm>
              <a:off x="7830116" y="2629761"/>
              <a:ext cx="1096775" cy="938719"/>
            </a:xfrm>
            <a:prstGeom prst="rect">
              <a:avLst/>
            </a:prstGeom>
            <a:noFill/>
          </p:spPr>
          <p:txBody>
            <a:bodyPr wrap="none" rtlCol="0">
              <a:spAutoFit/>
            </a:bodyPr>
            <a:lstStyle/>
            <a:p>
              <a:pPr algn="ctr"/>
              <a:r>
                <a:rPr lang="en-US" sz="1100" dirty="0">
                  <a:solidFill>
                    <a:srgbClr val="FFFF00"/>
                  </a:solidFill>
                </a:rPr>
                <a:t>Z5xxx</a:t>
              </a:r>
            </a:p>
            <a:p>
              <a:pPr algn="ctr"/>
              <a:r>
                <a:rPr lang="en-US" sz="1100" dirty="0">
                  <a:solidFill>
                    <a:srgbClr val="FFFF00"/>
                  </a:solidFill>
                </a:rPr>
                <a:t>4x </a:t>
              </a:r>
              <a:r>
                <a:rPr lang="en-US" sz="1100" dirty="0" err="1">
                  <a:solidFill>
                    <a:srgbClr val="FFFF00"/>
                  </a:solidFill>
                </a:rPr>
                <a:t>Goldmont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7360</a:t>
              </a:r>
            </a:p>
            <a:p>
              <a:pPr algn="ctr"/>
              <a:r>
                <a:rPr lang="en-US" sz="1100" dirty="0">
                  <a:solidFill>
                    <a:srgbClr val="FFFF00"/>
                  </a:solidFill>
                </a:rPr>
                <a:t>W/A</a:t>
              </a:r>
            </a:p>
          </p:txBody>
        </p:sp>
        <p:sp>
          <p:nvSpPr>
            <p:cNvPr id="22" name="TextBox 21"/>
            <p:cNvSpPr txBox="1"/>
            <p:nvPr/>
          </p:nvSpPr>
          <p:spPr>
            <a:xfrm>
              <a:off x="71500" y="2226937"/>
              <a:ext cx="400110" cy="2500493"/>
            </a:xfrm>
            <a:prstGeom prst="rect">
              <a:avLst/>
            </a:prstGeom>
            <a:noFill/>
          </p:spPr>
          <p:txBody>
            <a:bodyPr vert="vert270" wrap="none" rtlCol="0">
              <a:spAutoFit/>
            </a:bodyPr>
            <a:lstStyle/>
            <a:p>
              <a:r>
                <a:rPr lang="en-US" sz="1400" dirty="0">
                  <a:solidFill>
                    <a:srgbClr val="FFFF00"/>
                  </a:solidFill>
                </a:rPr>
                <a:t>Performance (not to scale)</a:t>
              </a:r>
            </a:p>
          </p:txBody>
        </p:sp>
        <p:grpSp>
          <p:nvGrpSpPr>
            <p:cNvPr id="23" name="Group 22"/>
            <p:cNvGrpSpPr/>
            <p:nvPr/>
          </p:nvGrpSpPr>
          <p:grpSpPr>
            <a:xfrm>
              <a:off x="618596" y="3682470"/>
              <a:ext cx="921708" cy="1026529"/>
              <a:chOff x="6722587" y="2216856"/>
              <a:chExt cx="921708" cy="1026529"/>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649044" y="3287270"/>
              <a:ext cx="907621" cy="461665"/>
            </a:xfrm>
            <a:prstGeom prst="rect">
              <a:avLst/>
            </a:prstGeom>
            <a:noFill/>
          </p:spPr>
          <p:txBody>
            <a:bodyPr wrap="none" rtlCol="0">
              <a:spAutoFit/>
            </a:bodyPr>
            <a:lstStyle/>
            <a:p>
              <a:r>
                <a:rPr lang="en-US" sz="1300" b="1" dirty="0" err="1">
                  <a:solidFill>
                    <a:srgbClr val="FFFF00"/>
                  </a:solidFill>
                </a:rPr>
                <a:t>Menlow</a:t>
              </a:r>
              <a:endParaRPr lang="en-US" sz="1300" b="1" dirty="0">
                <a:solidFill>
                  <a:srgbClr val="FFFF00"/>
                </a:solidFill>
              </a:endParaRPr>
            </a:p>
            <a:p>
              <a:pPr algn="ctr"/>
              <a:r>
                <a:rPr lang="en-US" sz="1100" dirty="0">
                  <a:solidFill>
                    <a:srgbClr val="FFFF00"/>
                  </a:solidFill>
                </a:rPr>
                <a:t>(2008)</a:t>
              </a:r>
            </a:p>
          </p:txBody>
        </p:sp>
        <p:sp>
          <p:nvSpPr>
            <p:cNvPr id="25" name="TextBox 24"/>
            <p:cNvSpPr txBox="1"/>
            <p:nvPr/>
          </p:nvSpPr>
          <p:spPr>
            <a:xfrm>
              <a:off x="578341" y="4653843"/>
              <a:ext cx="928459" cy="938719"/>
            </a:xfrm>
            <a:prstGeom prst="rect">
              <a:avLst/>
            </a:prstGeom>
            <a:noFill/>
          </p:spPr>
          <p:txBody>
            <a:bodyPr wrap="none" rtlCol="0">
              <a:spAutoFit/>
            </a:bodyPr>
            <a:lstStyle/>
            <a:p>
              <a:pPr algn="ctr"/>
              <a:r>
                <a:rPr lang="en-US" sz="1100" dirty="0">
                  <a:solidFill>
                    <a:srgbClr val="FFFF00"/>
                  </a:solidFill>
                </a:rPr>
                <a:t>Z5xx</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a:t>
              </a:r>
            </a:p>
            <a:p>
              <a:pPr algn="ctr"/>
              <a:r>
                <a:rPr lang="en-US" sz="1100" dirty="0">
                  <a:solidFill>
                    <a:srgbClr val="FFFF00"/>
                  </a:solidFill>
                </a:rPr>
                <a:t>W/</a:t>
              </a:r>
              <a:r>
                <a:rPr lang="en-US" sz="1100" dirty="0" err="1">
                  <a:solidFill>
                    <a:srgbClr val="FFFF00"/>
                  </a:solidFill>
                </a:rPr>
                <a:t>Moblin</a:t>
              </a:r>
              <a:endParaRPr lang="en-US" sz="1100" dirty="0">
                <a:solidFill>
                  <a:srgbClr val="FFFF00"/>
                </a:solidFill>
              </a:endParaRPr>
            </a:p>
          </p:txBody>
        </p:sp>
        <p:cxnSp>
          <p:nvCxnSpPr>
            <p:cNvPr id="26" name="Straight Connector 25"/>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07034" y="3506070"/>
              <a:ext cx="965329" cy="430887"/>
            </a:xfrm>
            <a:prstGeom prst="rect">
              <a:avLst/>
            </a:prstGeom>
            <a:noFill/>
          </p:spPr>
          <p:txBody>
            <a:bodyPr wrap="none" rtlCol="0">
              <a:spAutoFit/>
            </a:bodyPr>
            <a:lstStyle/>
            <a:p>
              <a:r>
                <a:rPr lang="en-US" sz="1100" dirty="0">
                  <a:solidFill>
                    <a:srgbClr val="FFFF00"/>
                  </a:solidFill>
                </a:rPr>
                <a:t>Cancelled</a:t>
              </a:r>
            </a:p>
            <a:p>
              <a:r>
                <a:rPr lang="en-US" sz="1100" dirty="0">
                  <a:solidFill>
                    <a:srgbClr val="FFFF00"/>
                  </a:solidFill>
                </a:rPr>
                <a:t>in 04/2016</a:t>
              </a:r>
            </a:p>
          </p:txBody>
        </p:sp>
        <p:sp>
          <p:nvSpPr>
            <p:cNvPr id="29" name="TextBox 28"/>
            <p:cNvSpPr txBox="1"/>
            <p:nvPr/>
          </p:nvSpPr>
          <p:spPr>
            <a:xfrm>
              <a:off x="2051720" y="5955238"/>
              <a:ext cx="1143646" cy="461665"/>
            </a:xfrm>
            <a:prstGeom prst="rect">
              <a:avLst/>
            </a:prstGeom>
            <a:noFill/>
          </p:spPr>
          <p:txBody>
            <a:bodyPr wrap="none" rtlCol="0">
              <a:spAutoFit/>
            </a:bodyPr>
            <a:lstStyle/>
            <a:p>
              <a:r>
                <a:rPr lang="en-US" sz="1200" dirty="0">
                  <a:solidFill>
                    <a:srgbClr val="FFFF00"/>
                  </a:solidFill>
                </a:rPr>
                <a:t>W: Windows</a:t>
              </a:r>
            </a:p>
            <a:p>
              <a:r>
                <a:rPr lang="en-US" sz="1200" dirty="0">
                  <a:solidFill>
                    <a:srgbClr val="FFFF00"/>
                  </a:solidFill>
                </a:rPr>
                <a:t>A: Android</a:t>
              </a:r>
            </a:p>
          </p:txBody>
        </p:sp>
      </p:grpSp>
      <p:sp>
        <p:nvSpPr>
          <p:cNvPr id="43" name="TextBox 42"/>
          <p:cNvSpPr txBox="1"/>
          <p:nvPr/>
        </p:nvSpPr>
        <p:spPr>
          <a:xfrm>
            <a:off x="3904488" y="5949280"/>
            <a:ext cx="4186331" cy="830997"/>
          </a:xfrm>
          <a:prstGeom prst="rect">
            <a:avLst/>
          </a:prstGeom>
          <a:noFill/>
        </p:spPr>
        <p:txBody>
          <a:bodyPr wrap="square" rtlCol="0">
            <a:spAutoFit/>
          </a:bodyPr>
          <a:lstStyle/>
          <a:p>
            <a:pPr algn="ctr"/>
            <a:r>
              <a:rPr lang="en-US" sz="1200" dirty="0">
                <a:solidFill>
                  <a:srgbClr val="FFFF00"/>
                </a:solidFill>
              </a:rPr>
              <a:t>(Clover Trail+ (2013) not shown in the Figure!)</a:t>
            </a:r>
          </a:p>
          <a:p>
            <a:pPr algn="ctr"/>
            <a:r>
              <a:rPr lang="en-US" sz="1200" dirty="0">
                <a:solidFill>
                  <a:srgbClr val="FFFF00"/>
                </a:solidFill>
              </a:rPr>
              <a:t>(It is used both for tablets and smartphones)</a:t>
            </a:r>
          </a:p>
          <a:p>
            <a:pPr algn="ctr"/>
            <a:r>
              <a:rPr lang="en-US" sz="1200" dirty="0">
                <a:solidFill>
                  <a:srgbClr val="FFFF00"/>
                </a:solidFill>
              </a:rPr>
              <a:t>(Z2520-2580))</a:t>
            </a:r>
          </a:p>
          <a:p>
            <a:pPr algn="ctr"/>
            <a:r>
              <a:rPr lang="en-US" sz="1200" dirty="0">
                <a:solidFill>
                  <a:srgbClr val="FFFF00"/>
                </a:solidFill>
              </a:rPr>
              <a:t>(A )</a:t>
            </a:r>
          </a:p>
        </p:txBody>
      </p:sp>
      <p:sp>
        <p:nvSpPr>
          <p:cNvPr id="44" name="TextBox 43"/>
          <p:cNvSpPr txBox="1"/>
          <p:nvPr/>
        </p:nvSpPr>
        <p:spPr>
          <a:xfrm>
            <a:off x="121195" y="520564"/>
            <a:ext cx="7478266" cy="369332"/>
          </a:xfrm>
          <a:prstGeom prst="rect">
            <a:avLst/>
          </a:prstGeom>
          <a:noFill/>
        </p:spPr>
        <p:txBody>
          <a:bodyPr wrap="none" rtlCol="0">
            <a:spAutoFit/>
          </a:bodyPr>
          <a:lstStyle/>
          <a:p>
            <a:r>
              <a:rPr lang="en-US" dirty="0">
                <a:solidFill>
                  <a:schemeClr val="accent6"/>
                </a:solidFill>
              </a:rPr>
              <a:t>Intel's withdrawal from the mobile </a:t>
            </a:r>
            <a:r>
              <a:rPr lang="en-US" dirty="0" smtClean="0">
                <a:solidFill>
                  <a:schemeClr val="accent6"/>
                </a:solidFill>
              </a:rPr>
              <a:t>tablet </a:t>
            </a:r>
            <a:r>
              <a:rPr lang="en-US" dirty="0">
                <a:solidFill>
                  <a:schemeClr val="accent6"/>
                </a:solidFill>
              </a:rPr>
              <a:t>market in </a:t>
            </a:r>
            <a:r>
              <a:rPr lang="en-US" dirty="0" smtClean="0">
                <a:solidFill>
                  <a:schemeClr val="accent6"/>
                </a:solidFill>
              </a:rPr>
              <a:t>04/2016</a:t>
            </a:r>
            <a:endParaRPr lang="en-US" dirty="0">
              <a:solidFill>
                <a:schemeClr val="accent6"/>
              </a:solidFill>
            </a:endParaRPr>
          </a:p>
        </p:txBody>
      </p:sp>
    </p:spTree>
    <p:extLst>
      <p:ext uri="{BB962C8B-B14F-4D97-AF65-F5344CB8AC3E}">
        <p14:creationId xmlns:p14="http://schemas.microsoft.com/office/powerpoint/2010/main" val="19042609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rPr>
              <a:t>4.2 AMD’s response to the mobile boom</a:t>
            </a:r>
          </a:p>
        </p:txBody>
      </p:sp>
    </p:spTree>
    <p:extLst>
      <p:ext uri="{BB962C8B-B14F-4D97-AF65-F5344CB8AC3E}">
        <p14:creationId xmlns:p14="http://schemas.microsoft.com/office/powerpoint/2010/main" val="19673341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951553"/>
            <a:ext cx="6684522" cy="369332"/>
          </a:xfrm>
          <a:prstGeom prst="rect">
            <a:avLst/>
          </a:prstGeom>
        </p:spPr>
        <p:txBody>
          <a:bodyPr wrap="none">
            <a:spAutoFit/>
          </a:bodyPr>
          <a:lstStyle/>
          <a:p>
            <a:pPr fontAlgn="base">
              <a:spcBef>
                <a:spcPct val="0"/>
              </a:spcBef>
              <a:spcAft>
                <a:spcPct val="0"/>
              </a:spcAft>
            </a:pPr>
            <a:r>
              <a:rPr lang="en-US" dirty="0" smtClean="0">
                <a:solidFill>
                  <a:srgbClr val="333399"/>
                </a:solidFill>
              </a:rPr>
              <a:t>Emergence and evolution </a:t>
            </a:r>
            <a:r>
              <a:rPr lang="en-US" dirty="0">
                <a:solidFill>
                  <a:srgbClr val="333399"/>
                </a:solidFill>
              </a:rPr>
              <a:t>of AMD’s </a:t>
            </a:r>
            <a:r>
              <a:rPr lang="en-US" dirty="0" smtClean="0">
                <a:solidFill>
                  <a:srgbClr val="333399"/>
                </a:solidFill>
              </a:rPr>
              <a:t>low power “Cat”-line</a:t>
            </a:r>
            <a:endParaRPr lang="en-US" dirty="0">
              <a:solidFill>
                <a:srgbClr val="000000"/>
              </a:solidFill>
            </a:endParaRPr>
          </a:p>
        </p:txBody>
      </p:sp>
      <p:sp>
        <p:nvSpPr>
          <p:cNvPr id="33" name="Szövegdoboz 51"/>
          <p:cNvSpPr txBox="1"/>
          <p:nvPr/>
        </p:nvSpPr>
        <p:spPr>
          <a:xfrm>
            <a:off x="7857365" y="6139378"/>
            <a:ext cx="575799" cy="276999"/>
          </a:xfrm>
          <a:prstGeom prst="rect">
            <a:avLst/>
          </a:prstGeom>
          <a:noFill/>
        </p:spPr>
        <p:txBody>
          <a:bodyPr wrap="none" rtlCol="0">
            <a:spAutoFit/>
          </a:bodyPr>
          <a:lstStyle/>
          <a:p>
            <a:r>
              <a:rPr lang="hu-HU" sz="1200" dirty="0">
                <a:solidFill>
                  <a:srgbClr val="FFFFFF"/>
                </a:solidFill>
                <a:ea typeface="Verdana" pitchFamily="34" charset="0"/>
                <a:cs typeface="Verdana" pitchFamily="34" charset="0"/>
              </a:rPr>
              <a:t>201</a:t>
            </a:r>
            <a:r>
              <a:rPr lang="en-US" sz="1200" dirty="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534345"/>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6374648"/>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6370703"/>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6371372"/>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530112"/>
            <a:ext cx="651140" cy="246221"/>
          </a:xfrm>
          <a:prstGeom prst="rect">
            <a:avLst/>
          </a:prstGeom>
          <a:noFill/>
        </p:spPr>
        <p:txBody>
          <a:bodyPr wrap="none" rtlCol="0">
            <a:spAutoFit/>
          </a:bodyPr>
          <a:lstStyle/>
          <a:p>
            <a:r>
              <a:rPr lang="en-US" sz="1000" dirty="0">
                <a:solidFill>
                  <a:srgbClr val="FFFFFF"/>
                </a:solidFill>
                <a:ea typeface="Verdana" pitchFamily="34" charset="0"/>
                <a:cs typeface="Verdana" pitchFamily="34" charset="0"/>
              </a:rPr>
              <a:t>4</a:t>
            </a:r>
            <a:r>
              <a:rPr lang="hu-HU" sz="1000" dirty="0">
                <a:solidFill>
                  <a:srgbClr val="FFFFFF"/>
                </a:solidFill>
                <a:ea typeface="Verdana" pitchFamily="34" charset="0"/>
                <a:cs typeface="Verdana" pitchFamily="34" charset="0"/>
              </a:rPr>
              <a:t>/201</a:t>
            </a:r>
            <a:r>
              <a:rPr lang="en-US" sz="1000" dirty="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584390"/>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4" name="TextBox 43"/>
          <p:cNvSpPr txBox="1"/>
          <p:nvPr/>
        </p:nvSpPr>
        <p:spPr>
          <a:xfrm>
            <a:off x="6147175" y="5610232"/>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5" name="TextBox 44"/>
          <p:cNvSpPr txBox="1"/>
          <p:nvPr/>
        </p:nvSpPr>
        <p:spPr>
          <a:xfrm>
            <a:off x="7835780" y="5610232"/>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6" name="TextBox 45"/>
          <p:cNvSpPr txBox="1"/>
          <p:nvPr/>
        </p:nvSpPr>
        <p:spPr>
          <a:xfrm>
            <a:off x="4730435" y="3224967"/>
            <a:ext cx="1056700" cy="430887"/>
          </a:xfrm>
          <a:prstGeom prst="rect">
            <a:avLst/>
          </a:prstGeom>
          <a:noFill/>
        </p:spPr>
        <p:txBody>
          <a:bodyPr wrap="none" rtlCol="0">
            <a:spAutoFit/>
          </a:bodyPr>
          <a:lstStyle/>
          <a:p>
            <a:pPr algn="ctr"/>
            <a:r>
              <a:rPr lang="en-US" sz="1100" dirty="0">
                <a:solidFill>
                  <a:schemeClr val="bg1"/>
                </a:solidFill>
              </a:rPr>
              <a:t>4-wide</a:t>
            </a:r>
          </a:p>
          <a:p>
            <a:pPr algn="ctr"/>
            <a:r>
              <a:rPr lang="en-US" sz="1100" dirty="0">
                <a:solidFill>
                  <a:schemeClr val="bg1"/>
                </a:solidFill>
              </a:rPr>
              <a:t>out-of-order</a:t>
            </a:r>
          </a:p>
        </p:txBody>
      </p:sp>
      <p:sp>
        <p:nvSpPr>
          <p:cNvPr id="48"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4.2 AMD’s response to the mobile boom (1)</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658647"/>
            <a:ext cx="9083325" cy="4875697"/>
          </a:xfrm>
          <a:prstGeom prst="rect">
            <a:avLst/>
          </a:prstGeom>
        </p:spPr>
      </p:pic>
      <p:sp>
        <p:nvSpPr>
          <p:cNvPr id="53" name="Rounded Rectangle 52"/>
          <p:cNvSpPr/>
          <p:nvPr/>
        </p:nvSpPr>
        <p:spPr>
          <a:xfrm>
            <a:off x="72402" y="4625317"/>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960" y="493796"/>
            <a:ext cx="4828694" cy="369332"/>
          </a:xfrm>
          <a:prstGeom prst="rect">
            <a:avLst/>
          </a:prstGeom>
          <a:noFill/>
        </p:spPr>
        <p:txBody>
          <a:bodyPr wrap="none" rtlCol="0">
            <a:spAutoFit/>
          </a:bodyPr>
          <a:lstStyle/>
          <a:p>
            <a:r>
              <a:rPr lang="en-US" dirty="0">
                <a:solidFill>
                  <a:schemeClr val="accent6"/>
                </a:solidFill>
              </a:rPr>
              <a:t>4.2 AMD’s response to the mobile boom</a:t>
            </a:r>
          </a:p>
        </p:txBody>
      </p:sp>
      <p:sp>
        <p:nvSpPr>
          <p:cNvPr id="20" name="TextBox 19"/>
          <p:cNvSpPr txBox="1"/>
          <p:nvPr/>
        </p:nvSpPr>
        <p:spPr>
          <a:xfrm>
            <a:off x="8794880" y="649427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9126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a:t>The </a:t>
            </a:r>
            <a:r>
              <a:rPr lang="en-US" sz="1600" dirty="0">
                <a:solidFill>
                  <a:srgbClr val="3333FF"/>
                </a:solidFill>
              </a:rPr>
              <a:t>emergence of </a:t>
            </a:r>
            <a:r>
              <a:rPr lang="en-US" sz="1600" dirty="0">
                <a:solidFill>
                  <a:srgbClr val="FF0000"/>
                </a:solidFill>
              </a:rPr>
              <a:t>smartphones</a:t>
            </a:r>
            <a:r>
              <a:rPr lang="en-US" sz="1600" dirty="0">
                <a:solidFill>
                  <a:srgbClr val="3333FF"/>
                </a:solidFill>
              </a:rPr>
              <a:t> </a:t>
            </a:r>
            <a:r>
              <a:rPr lang="en-US" sz="1600" dirty="0"/>
              <a:t>is often</a:t>
            </a:r>
          </a:p>
          <a:p>
            <a:r>
              <a:rPr lang="en-US" sz="1600" dirty="0"/>
              <a:t>      contributed to the </a:t>
            </a:r>
            <a:r>
              <a:rPr lang="en-US" sz="1600" dirty="0">
                <a:solidFill>
                  <a:srgbClr val="3333FF"/>
                </a:solidFill>
              </a:rPr>
              <a:t>BlackBerry Pearl 8100</a:t>
            </a:r>
          </a:p>
          <a:p>
            <a:r>
              <a:rPr lang="en-US" sz="1600" dirty="0"/>
              <a:t>      line of the Canadian firm </a:t>
            </a:r>
            <a:r>
              <a:rPr lang="en-US" sz="1600" dirty="0">
                <a:solidFill>
                  <a:srgbClr val="3333FF"/>
                </a:solidFill>
              </a:rPr>
              <a:t>RIM</a:t>
            </a:r>
            <a:r>
              <a:rPr lang="en-US" sz="1600" dirty="0"/>
              <a:t> </a:t>
            </a:r>
          </a:p>
          <a:p>
            <a:pPr>
              <a:spcAft>
                <a:spcPts val="600"/>
              </a:spcAft>
            </a:pPr>
            <a:r>
              <a:rPr lang="en-US" sz="1600" dirty="0"/>
              <a:t>      (Research in Motion)[5].</a:t>
            </a:r>
          </a:p>
          <a:p>
            <a:pPr marL="285750" indent="-285750">
              <a:buFont typeface="Arial" panose="020B0604020202020204" pitchFamily="34" charset="0"/>
              <a:buChar char="•"/>
            </a:pPr>
            <a:r>
              <a:rPr lang="en-US" sz="1600" dirty="0"/>
              <a:t>This phone – shipped in </a:t>
            </a:r>
            <a:r>
              <a:rPr lang="en-US" sz="1600" dirty="0">
                <a:solidFill>
                  <a:srgbClr val="3333FF"/>
                </a:solidFill>
              </a:rPr>
              <a:t>2006</a:t>
            </a:r>
            <a:r>
              <a:rPr lang="en-US" sz="1600" dirty="0"/>
              <a:t> -  supported</a:t>
            </a:r>
          </a:p>
          <a:p>
            <a:r>
              <a:rPr lang="en-US" sz="1600" dirty="0"/>
              <a:t>      beyond a camera also </a:t>
            </a:r>
            <a:r>
              <a:rPr lang="en-US" sz="1600" dirty="0">
                <a:solidFill>
                  <a:srgbClr val="3333FF"/>
                </a:solidFill>
              </a:rPr>
              <a:t>video and became</a:t>
            </a:r>
          </a:p>
          <a:p>
            <a:pPr>
              <a:spcAft>
                <a:spcPts val="600"/>
              </a:spcAft>
            </a:pPr>
            <a:r>
              <a:rPr lang="en-US" sz="1600" dirty="0">
                <a:solidFill>
                  <a:srgbClr val="3333FF"/>
                </a:solidFill>
              </a:rPr>
              <a:t>      very popular in the US.</a:t>
            </a:r>
          </a:p>
          <a:p>
            <a:pPr marL="285750" indent="-285750">
              <a:buFont typeface="Arial" panose="020B0604020202020204" pitchFamily="34" charset="0"/>
              <a:buChar char="•"/>
            </a:pPr>
            <a:r>
              <a:rPr lang="en-US" sz="1600" dirty="0"/>
              <a:t>It was run under the </a:t>
            </a:r>
            <a:r>
              <a:rPr lang="en-US" sz="1600" dirty="0">
                <a:solidFill>
                  <a:srgbClr val="3333FF"/>
                </a:solidFill>
              </a:rPr>
              <a:t>BlackBerry OS</a:t>
            </a:r>
            <a:r>
              <a:rPr lang="en-US" sz="1600" dirty="0"/>
              <a:t>.</a:t>
            </a:r>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a:solidFill>
                  <a:schemeClr val="accent6"/>
                </a:solidFill>
              </a:rPr>
              <a:t>Emergence of smartphones-2</a:t>
            </a: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a:t>Figure: RIM’s </a:t>
            </a:r>
            <a:r>
              <a:rPr lang="en-US" sz="1400" dirty="0" err="1"/>
              <a:t>BlackBarry</a:t>
            </a:r>
            <a:r>
              <a:rPr lang="en-US" sz="1400" dirty="0"/>
              <a:t> Perl 8100</a:t>
            </a:r>
          </a:p>
          <a:p>
            <a:pPr algn="ctr"/>
            <a:r>
              <a:rPr lang="en-US" sz="1400" dirty="0"/>
              <a:t> (2006) [38]</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(3)</a:t>
            </a:r>
            <a:endParaRPr lang="en-US" dirty="0"/>
          </a:p>
        </p:txBody>
      </p:sp>
      <p:sp>
        <p:nvSpPr>
          <p:cNvPr id="7" name="TextBox 6"/>
          <p:cNvSpPr txBox="1"/>
          <p:nvPr/>
        </p:nvSpPr>
        <p:spPr>
          <a:xfrm>
            <a:off x="8777241" y="6382999"/>
            <a:ext cx="36598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(2)</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a:solidFill>
                  <a:schemeClr val="accent6"/>
                </a:solidFill>
              </a:rPr>
              <a:t>Cancellation of AMD's Cat line </a:t>
            </a:r>
            <a:r>
              <a:rPr lang="hu-HU">
                <a:solidFill>
                  <a:schemeClr val="accent6"/>
                </a:solidFill>
              </a:rPr>
              <a:t>in 2015</a:t>
            </a:r>
            <a:endParaRPr lang="en-US" dirty="0">
              <a:solidFill>
                <a:schemeClr val="accent6"/>
              </a:solidFill>
            </a:endParaRPr>
          </a:p>
        </p:txBody>
      </p:sp>
      <p:sp>
        <p:nvSpPr>
          <p:cNvPr id="4" name="TextBox 3"/>
          <p:cNvSpPr txBox="1"/>
          <p:nvPr/>
        </p:nvSpPr>
        <p:spPr>
          <a:xfrm>
            <a:off x="380559" y="919777"/>
            <a:ext cx="8698407" cy="1723549"/>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As the previous market share tables show neither </a:t>
            </a:r>
            <a:r>
              <a:rPr lang="en-US" sz="1600" dirty="0"/>
              <a:t>Intel nor AMD </a:t>
            </a:r>
            <a:r>
              <a:rPr lang="en-US" sz="1600" dirty="0" smtClean="0"/>
              <a:t>became</a:t>
            </a:r>
          </a:p>
          <a:p>
            <a:r>
              <a:rPr lang="en-US" sz="1600" dirty="0"/>
              <a:t> </a:t>
            </a:r>
            <a:r>
              <a:rPr lang="en-US" sz="1600" dirty="0" smtClean="0"/>
              <a:t>     successful </a:t>
            </a:r>
            <a:r>
              <a:rPr lang="en-US" sz="1600" dirty="0"/>
              <a:t>on the mobile market, so </a:t>
            </a:r>
            <a:r>
              <a:rPr lang="en-US" sz="1600" dirty="0" smtClean="0"/>
              <a:t>beyond Intel </a:t>
            </a:r>
            <a:r>
              <a:rPr lang="en-US" sz="1600" dirty="0">
                <a:solidFill>
                  <a:srgbClr val="0070C0"/>
                </a:solidFill>
              </a:rPr>
              <a:t>also AMD cancelled </a:t>
            </a:r>
            <a:r>
              <a:rPr lang="en-US" sz="1600" dirty="0" smtClean="0">
                <a:solidFill>
                  <a:srgbClr val="0070C0"/>
                </a:solidFill>
              </a:rPr>
              <a:t>their</a:t>
            </a:r>
          </a:p>
          <a:p>
            <a:pPr>
              <a:spcAft>
                <a:spcPts val="600"/>
              </a:spcAft>
            </a:pPr>
            <a:r>
              <a:rPr lang="en-US" sz="1600" dirty="0">
                <a:solidFill>
                  <a:srgbClr val="0070C0"/>
                </a:solidFill>
              </a:rPr>
              <a:t> </a:t>
            </a:r>
            <a:r>
              <a:rPr lang="en-US" sz="1600" dirty="0" smtClean="0">
                <a:solidFill>
                  <a:srgbClr val="0070C0"/>
                </a:solidFill>
              </a:rPr>
              <a:t>     activities </a:t>
            </a:r>
            <a:r>
              <a:rPr lang="en-US" sz="1600" dirty="0">
                <a:solidFill>
                  <a:srgbClr val="0070C0"/>
                </a:solidFill>
              </a:rPr>
              <a:t>on this market.</a:t>
            </a:r>
          </a:p>
          <a:p>
            <a:pPr marL="285750" indent="-285750">
              <a:buFont typeface="Arial" panose="020B0604020202020204" pitchFamily="34" charset="0"/>
              <a:buChar char="•"/>
            </a:pPr>
            <a:r>
              <a:rPr lang="hu-HU" sz="1600" dirty="0"/>
              <a:t>The </a:t>
            </a:r>
            <a:r>
              <a:rPr lang="hu-HU" sz="1600" dirty="0">
                <a:solidFill>
                  <a:srgbClr val="0070C0"/>
                </a:solidFill>
              </a:rPr>
              <a:t>last core of AMD's Cat line </a:t>
            </a:r>
            <a:r>
              <a:rPr lang="hu-HU" sz="1600" dirty="0"/>
              <a:t>was the </a:t>
            </a:r>
            <a:r>
              <a:rPr lang="hu-HU" sz="1600" dirty="0">
                <a:solidFill>
                  <a:srgbClr val="FF0000"/>
                </a:solidFill>
              </a:rPr>
              <a:t>Puma+ core </a:t>
            </a:r>
            <a:r>
              <a:rPr lang="hu-HU" sz="1600" dirty="0"/>
              <a:t>(launched in 6/2015 in the</a:t>
            </a:r>
          </a:p>
          <a:p>
            <a:pPr>
              <a:spcAft>
                <a:spcPts val="600"/>
              </a:spcAft>
            </a:pPr>
            <a:r>
              <a:rPr lang="hu-HU" sz="1600" dirty="0"/>
              <a:t>      Carrizo-L APU).</a:t>
            </a:r>
          </a:p>
          <a:p>
            <a:pPr marL="285750" indent="-285750">
              <a:buFont typeface="Arial" panose="020B0604020202020204" pitchFamily="34" charset="0"/>
              <a:buChar char="•"/>
            </a:pPr>
            <a:r>
              <a:rPr lang="hu-HU" sz="1600" dirty="0" smtClean="0"/>
              <a:t>Instead </a:t>
            </a:r>
            <a:r>
              <a:rPr lang="hu-HU" sz="1600" dirty="0"/>
              <a:t>AMD place</a:t>
            </a:r>
            <a:r>
              <a:rPr lang="en-US" sz="1600" dirty="0"/>
              <a:t>d</a:t>
            </a:r>
            <a:r>
              <a:rPr lang="hu-HU" sz="1600" dirty="0"/>
              <a:t> </a:t>
            </a:r>
            <a:r>
              <a:rPr lang="hu-HU" sz="1600" dirty="0">
                <a:solidFill>
                  <a:srgbClr val="0070C0"/>
                </a:solidFill>
              </a:rPr>
              <a:t>emphasis on</a:t>
            </a:r>
            <a:r>
              <a:rPr lang="en-US" sz="1600" dirty="0">
                <a:solidFill>
                  <a:srgbClr val="0070C0"/>
                </a:solidFill>
              </a:rPr>
              <a:t> </a:t>
            </a:r>
            <a:r>
              <a:rPr lang="hu-HU" sz="1600" dirty="0">
                <a:solidFill>
                  <a:srgbClr val="0070C0"/>
                </a:solidFill>
              </a:rPr>
              <a:t>Zen </a:t>
            </a:r>
            <a:r>
              <a:rPr lang="en-US" sz="1600" dirty="0">
                <a:solidFill>
                  <a:srgbClr val="0070C0"/>
                </a:solidFill>
              </a:rPr>
              <a:t>core based products in the mobile sector</a:t>
            </a:r>
            <a:r>
              <a:rPr lang="en-US" sz="1600" dirty="0"/>
              <a:t>.</a:t>
            </a: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(4)</a:t>
            </a:r>
            <a:endParaRPr lang="en-US" dirty="0"/>
          </a:p>
        </p:txBody>
      </p:sp>
      <p:sp>
        <p:nvSpPr>
          <p:cNvPr id="3" name="TextBox 2"/>
          <p:cNvSpPr txBox="1"/>
          <p:nvPr/>
        </p:nvSpPr>
        <p:spPr>
          <a:xfrm>
            <a:off x="692681" y="1448780"/>
            <a:ext cx="3595471" cy="176202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Nintendo Wii U (2012)</a:t>
            </a:r>
          </a:p>
          <a:p>
            <a:pPr marL="285750" indent="-285750">
              <a:spcAft>
                <a:spcPts val="300"/>
              </a:spcAft>
              <a:buFont typeface="Arial" panose="020B0604020202020204" pitchFamily="34" charset="0"/>
              <a:buChar char="•"/>
            </a:pPr>
            <a:r>
              <a:rPr lang="en-US" sz="1600" dirty="0"/>
              <a:t>Sony </a:t>
            </a:r>
            <a:r>
              <a:rPr lang="en-US" sz="1600" dirty="0" err="1"/>
              <a:t>Playstation</a:t>
            </a:r>
            <a:r>
              <a:rPr lang="en-US" sz="1600" dirty="0"/>
              <a:t> 4 (2013)</a:t>
            </a:r>
          </a:p>
          <a:p>
            <a:pPr marL="285750" indent="-285750">
              <a:spcAft>
                <a:spcPts val="300"/>
              </a:spcAft>
              <a:buFont typeface="Arial" panose="020B0604020202020204" pitchFamily="34" charset="0"/>
              <a:buChar char="•"/>
            </a:pPr>
            <a:r>
              <a:rPr lang="en-US" sz="1600" dirty="0"/>
              <a:t>Microsoft Xbox One (2013)</a:t>
            </a:r>
          </a:p>
          <a:p>
            <a:pPr marL="285750" indent="-285750">
              <a:spcAft>
                <a:spcPts val="300"/>
              </a:spcAft>
              <a:buFont typeface="Arial" panose="020B0604020202020204" pitchFamily="34" charset="0"/>
              <a:buChar char="•"/>
            </a:pPr>
            <a:r>
              <a:rPr lang="en-US" sz="1600" dirty="0"/>
              <a:t>Microsoft Xbox One S (2016)</a:t>
            </a:r>
          </a:p>
          <a:p>
            <a:pPr marL="285750" indent="-285750">
              <a:spcAft>
                <a:spcPts val="300"/>
              </a:spcAft>
              <a:buFont typeface="Arial" panose="020B0604020202020204" pitchFamily="34" charset="0"/>
              <a:buChar char="•"/>
            </a:pPr>
            <a:r>
              <a:rPr lang="en-US" sz="1600" dirty="0"/>
              <a:t>Microsoft Xbox One X (2017)</a:t>
            </a:r>
          </a:p>
          <a:p>
            <a:pPr marL="285750" indent="-285750">
              <a:spcAft>
                <a:spcPts val="300"/>
              </a:spcAft>
              <a:buFont typeface="Arial" panose="020B0604020202020204" pitchFamily="34" charset="0"/>
              <a:buChar char="•"/>
            </a:pPr>
            <a:r>
              <a:rPr lang="en-US" sz="1600" dirty="0" err="1"/>
              <a:t>Ataribox</a:t>
            </a:r>
            <a:r>
              <a:rPr lang="en-US" sz="1600" dirty="0"/>
              <a:t> (2017).</a:t>
            </a:r>
          </a:p>
        </p:txBody>
      </p:sp>
      <p:sp>
        <p:nvSpPr>
          <p:cNvPr id="4" name="TextBox 3"/>
          <p:cNvSpPr txBox="1"/>
          <p:nvPr/>
        </p:nvSpPr>
        <p:spPr>
          <a:xfrm>
            <a:off x="122929" y="518881"/>
            <a:ext cx="8730403" cy="369332"/>
          </a:xfrm>
          <a:prstGeom prst="rect">
            <a:avLst/>
          </a:prstGeom>
          <a:noFill/>
        </p:spPr>
        <p:txBody>
          <a:bodyPr wrap="none" rtlCol="0">
            <a:spAutoFit/>
          </a:bodyPr>
          <a:lstStyle/>
          <a:p>
            <a:r>
              <a:rPr lang="en-US" dirty="0">
                <a:solidFill>
                  <a:schemeClr val="accent6"/>
                </a:solidFill>
              </a:rPr>
              <a:t>Use of AMD’s low power Jaguar and Puma architectures in game consoles</a:t>
            </a:r>
          </a:p>
        </p:txBody>
      </p:sp>
      <p:sp>
        <p:nvSpPr>
          <p:cNvPr id="5" name="TextBox 4"/>
          <p:cNvSpPr txBox="1"/>
          <p:nvPr/>
        </p:nvSpPr>
        <p:spPr>
          <a:xfrm>
            <a:off x="306802" y="863715"/>
            <a:ext cx="8262262"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Many game </a:t>
            </a:r>
            <a:r>
              <a:rPr lang="en-US" sz="1600" dirty="0">
                <a:solidFill>
                  <a:srgbClr val="0070C0"/>
                </a:solidFill>
              </a:rPr>
              <a:t>consoles </a:t>
            </a:r>
            <a:r>
              <a:rPr lang="en-US" sz="1600" dirty="0" smtClean="0">
                <a:solidFill>
                  <a:srgbClr val="0070C0"/>
                </a:solidFill>
              </a:rPr>
              <a:t>in the 2010’s </a:t>
            </a:r>
            <a:r>
              <a:rPr lang="en-US" sz="1600" dirty="0" smtClean="0"/>
              <a:t>were </a:t>
            </a:r>
            <a:r>
              <a:rPr lang="en-US" sz="1600" dirty="0"/>
              <a:t>based </a:t>
            </a:r>
            <a:r>
              <a:rPr lang="en-US" sz="1600" dirty="0" smtClean="0"/>
              <a:t>on </a:t>
            </a:r>
            <a:r>
              <a:rPr lang="en-US" sz="1600" dirty="0"/>
              <a:t>AMD’s low power </a:t>
            </a:r>
            <a:r>
              <a:rPr lang="en-US" sz="1600" dirty="0">
                <a:solidFill>
                  <a:srgbClr val="FF0000"/>
                </a:solidFill>
              </a:rPr>
              <a:t>Jaguar </a:t>
            </a:r>
            <a:endParaRPr lang="en-US" sz="1600" dirty="0" smtClean="0">
              <a:solidFill>
                <a:srgbClr val="FF0000"/>
              </a:solidFill>
            </a:endParaRPr>
          </a:p>
          <a:p>
            <a:pPr>
              <a:buClr>
                <a:schemeClr val="tx1"/>
              </a:buClr>
            </a:pPr>
            <a:r>
              <a:rPr lang="en-US" sz="1600" dirty="0">
                <a:solidFill>
                  <a:srgbClr val="FF0000"/>
                </a:solidFill>
              </a:rPr>
              <a:t> </a:t>
            </a:r>
            <a:r>
              <a:rPr lang="en-US" sz="1600" dirty="0" smtClean="0">
                <a:solidFill>
                  <a:srgbClr val="FF0000"/>
                </a:solidFill>
              </a:rPr>
              <a:t>    architecture</a:t>
            </a:r>
            <a:r>
              <a:rPr lang="en-US" sz="1600" dirty="0" smtClean="0"/>
              <a:t>, including  </a:t>
            </a:r>
            <a:endParaRPr lang="en-US" sz="1600" dirty="0"/>
          </a:p>
        </p:txBody>
      </p:sp>
      <p:sp>
        <p:nvSpPr>
          <p:cNvPr id="6" name="TextBox 5"/>
          <p:cNvSpPr txBox="1"/>
          <p:nvPr/>
        </p:nvSpPr>
        <p:spPr>
          <a:xfrm>
            <a:off x="306802" y="3230310"/>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These consoles have a noticeable global market share, as indicated in the next</a:t>
            </a:r>
          </a:p>
          <a:p>
            <a:r>
              <a:rPr lang="en-US" sz="1600" dirty="0"/>
              <a:t>      Figure. </a:t>
            </a:r>
          </a:p>
        </p:txBody>
      </p:sp>
      <p:sp>
        <p:nvSpPr>
          <p:cNvPr id="7" name="TextBox 6"/>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 calcmode="lin" valueType="num">
                                      <p:cBhvr additive="base">
                                        <p:cTn id="4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(5)</a:t>
            </a:r>
            <a:endParaRPr lang="en-US" dirty="0"/>
          </a:p>
        </p:txBody>
      </p:sp>
      <p:pic>
        <p:nvPicPr>
          <p:cNvPr id="3" name="Picture 2"/>
          <p:cNvPicPr>
            <a:picLocks noChangeAspect="1"/>
          </p:cNvPicPr>
          <p:nvPr/>
        </p:nvPicPr>
        <p:blipFill rotWithShape="1">
          <a:blip r:embed="rId2"/>
          <a:srcRect t="17182" b="7308"/>
          <a:stretch/>
        </p:blipFill>
        <p:spPr>
          <a:xfrm>
            <a:off x="2079210" y="1133745"/>
            <a:ext cx="5238095" cy="5580620"/>
          </a:xfrm>
          <a:prstGeom prst="rect">
            <a:avLst/>
          </a:prstGeom>
        </p:spPr>
      </p:pic>
      <p:sp>
        <p:nvSpPr>
          <p:cNvPr id="5" name="TextBox 4"/>
          <p:cNvSpPr txBox="1"/>
          <p:nvPr/>
        </p:nvSpPr>
        <p:spPr>
          <a:xfrm>
            <a:off x="46557" y="517734"/>
            <a:ext cx="8071440" cy="646331"/>
          </a:xfrm>
          <a:prstGeom prst="rect">
            <a:avLst/>
          </a:prstGeom>
          <a:noFill/>
        </p:spPr>
        <p:txBody>
          <a:bodyPr wrap="none" rtlCol="0">
            <a:spAutoFit/>
          </a:bodyPr>
          <a:lstStyle/>
          <a:p>
            <a:r>
              <a:rPr lang="en-US" dirty="0">
                <a:solidFill>
                  <a:schemeClr val="accent6"/>
                </a:solidFill>
              </a:rPr>
              <a:t>Global unit sales of </a:t>
            </a:r>
            <a:r>
              <a:rPr lang="en-US" dirty="0" smtClean="0">
                <a:solidFill>
                  <a:schemeClr val="accent6"/>
                </a:solidFill>
              </a:rPr>
              <a:t>video </a:t>
            </a:r>
            <a:r>
              <a:rPr lang="en-US" dirty="0">
                <a:solidFill>
                  <a:schemeClr val="accent6"/>
                </a:solidFill>
              </a:rPr>
              <a:t>game consoles </a:t>
            </a:r>
            <a:r>
              <a:rPr lang="en-US" dirty="0" smtClean="0">
                <a:solidFill>
                  <a:schemeClr val="accent6"/>
                </a:solidFill>
              </a:rPr>
              <a:t>between 2008-2017</a:t>
            </a:r>
            <a:r>
              <a:rPr lang="hu-HU" dirty="0" smtClean="0">
                <a:solidFill>
                  <a:schemeClr val="accent6"/>
                </a:solidFill>
              </a:rPr>
              <a:t> </a:t>
            </a:r>
            <a:r>
              <a:rPr lang="en-US" dirty="0"/>
              <a:t>[105]</a:t>
            </a:r>
          </a:p>
          <a:p>
            <a:r>
              <a:rPr lang="en-US" dirty="0">
                <a:solidFill>
                  <a:schemeClr val="accent6"/>
                </a:solidFill>
              </a:rPr>
              <a:t>  (in million units)</a:t>
            </a:r>
          </a:p>
        </p:txBody>
      </p:sp>
      <p:sp>
        <p:nvSpPr>
          <p:cNvPr id="6" name="TextBox 5"/>
          <p:cNvSpPr txBox="1"/>
          <p:nvPr/>
        </p:nvSpPr>
        <p:spPr>
          <a:xfrm>
            <a:off x="5946337" y="1432793"/>
            <a:ext cx="3081158" cy="148502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300" dirty="0"/>
              <a:t>Nintendo Wii U (2012)</a:t>
            </a:r>
          </a:p>
          <a:p>
            <a:pPr marL="285750" indent="-285750">
              <a:spcAft>
                <a:spcPts val="300"/>
              </a:spcAft>
              <a:buFont typeface="Arial" panose="020B0604020202020204" pitchFamily="34" charset="0"/>
              <a:buChar char="•"/>
            </a:pPr>
            <a:r>
              <a:rPr lang="en-US" sz="1300" dirty="0"/>
              <a:t>Sony </a:t>
            </a:r>
            <a:r>
              <a:rPr lang="en-US" sz="1300" dirty="0" err="1" smtClean="0"/>
              <a:t>Playtation</a:t>
            </a:r>
            <a:r>
              <a:rPr lang="en-US" sz="1300" dirty="0" smtClean="0"/>
              <a:t> </a:t>
            </a:r>
            <a:r>
              <a:rPr lang="en-US" sz="1300" dirty="0"/>
              <a:t>4 (2013)</a:t>
            </a:r>
          </a:p>
          <a:p>
            <a:pPr marL="285750" indent="-285750">
              <a:spcAft>
                <a:spcPts val="300"/>
              </a:spcAft>
              <a:buFont typeface="Arial" panose="020B0604020202020204" pitchFamily="34" charset="0"/>
              <a:buChar char="•"/>
            </a:pPr>
            <a:r>
              <a:rPr lang="en-US" sz="1300" dirty="0"/>
              <a:t>Microsoft Xbox One (2013)</a:t>
            </a:r>
          </a:p>
          <a:p>
            <a:pPr marL="285750" indent="-285750">
              <a:spcAft>
                <a:spcPts val="300"/>
              </a:spcAft>
              <a:buFont typeface="Arial" panose="020B0604020202020204" pitchFamily="34" charset="0"/>
              <a:buChar char="•"/>
            </a:pPr>
            <a:r>
              <a:rPr lang="en-US" sz="1300" dirty="0"/>
              <a:t>Microsoft Xbox One S (2016)</a:t>
            </a:r>
          </a:p>
          <a:p>
            <a:pPr marL="285750" indent="-285750">
              <a:spcAft>
                <a:spcPts val="300"/>
              </a:spcAft>
              <a:buFont typeface="Arial" panose="020B0604020202020204" pitchFamily="34" charset="0"/>
              <a:buChar char="•"/>
            </a:pPr>
            <a:r>
              <a:rPr lang="en-US" sz="1300" dirty="0"/>
              <a:t>Microsoft Xbox One X (2017)</a:t>
            </a:r>
          </a:p>
          <a:p>
            <a:pPr marL="285750" indent="-285750">
              <a:spcAft>
                <a:spcPts val="300"/>
              </a:spcAft>
              <a:buFont typeface="Arial" panose="020B0604020202020204" pitchFamily="34" charset="0"/>
              <a:buChar char="•"/>
            </a:pPr>
            <a:r>
              <a:rPr lang="en-US" sz="1300" dirty="0" err="1" smtClean="0"/>
              <a:t>AtariBox</a:t>
            </a:r>
            <a:r>
              <a:rPr lang="en-US" sz="1300" dirty="0" smtClean="0"/>
              <a:t> </a:t>
            </a:r>
            <a:r>
              <a:rPr lang="en-US" sz="1300" dirty="0"/>
              <a:t>(2017).</a:t>
            </a:r>
          </a:p>
        </p:txBody>
      </p:sp>
      <p:sp>
        <p:nvSpPr>
          <p:cNvPr id="7" name="Rounded Rectangle 6"/>
          <p:cNvSpPr/>
          <p:nvPr/>
        </p:nvSpPr>
        <p:spPr>
          <a:xfrm>
            <a:off x="5472099" y="5650375"/>
            <a:ext cx="1215135"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63191" y="5319210"/>
            <a:ext cx="913954"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321750" y="5319210"/>
            <a:ext cx="1404000"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87135" y="1133745"/>
            <a:ext cx="2088136" cy="292388"/>
          </a:xfrm>
          <a:prstGeom prst="rect">
            <a:avLst/>
          </a:prstGeom>
          <a:noFill/>
        </p:spPr>
        <p:txBody>
          <a:bodyPr wrap="none" rtlCol="0">
            <a:spAutoFit/>
          </a:bodyPr>
          <a:lstStyle/>
          <a:p>
            <a:r>
              <a:rPr lang="en-US" sz="1300" dirty="0"/>
              <a:t>With AMD’s processors</a:t>
            </a:r>
          </a:p>
        </p:txBody>
      </p:sp>
    </p:spTree>
    <p:extLst>
      <p:ext uri="{BB962C8B-B14F-4D97-AF65-F5344CB8AC3E}">
        <p14:creationId xmlns:p14="http://schemas.microsoft.com/office/powerpoint/2010/main" val="18100104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a:t>
            </a:r>
            <a:r>
              <a:rPr lang="en-US" dirty="0" smtClean="0">
                <a:solidFill>
                  <a:srgbClr val="FFFFFF"/>
                </a:solidFill>
                <a:latin typeface="Verdana" pitchFamily="34" charset="0"/>
              </a:rPr>
              <a:t>(6)</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78215999"/>
              </p:ext>
            </p:extLst>
          </p:nvPr>
        </p:nvGraphicFramePr>
        <p:xfrm>
          <a:off x="385919" y="1314365"/>
          <a:ext cx="8416551" cy="2159640"/>
        </p:xfrm>
        <a:graphic>
          <a:graphicData uri="http://schemas.openxmlformats.org/drawingml/2006/table">
            <a:tbl>
              <a:tblPr firstRow="1" bandRow="1">
                <a:tableStyleId>{5C22544A-7EE6-4342-B048-85BDC9FD1C3A}</a:tableStyleId>
              </a:tblPr>
              <a:tblGrid>
                <a:gridCol w="3060956">
                  <a:extLst>
                    <a:ext uri="{9D8B030D-6E8A-4147-A177-3AD203B41FA5}">
                      <a16:colId xmlns:a16="http://schemas.microsoft.com/office/drawing/2014/main" val="3839645038"/>
                    </a:ext>
                  </a:extLst>
                </a:gridCol>
                <a:gridCol w="1980220">
                  <a:extLst>
                    <a:ext uri="{9D8B030D-6E8A-4147-A177-3AD203B41FA5}">
                      <a16:colId xmlns:a16="http://schemas.microsoft.com/office/drawing/2014/main" val="1010003752"/>
                    </a:ext>
                  </a:extLst>
                </a:gridCol>
                <a:gridCol w="3375375">
                  <a:extLst>
                    <a:ext uri="{9D8B030D-6E8A-4147-A177-3AD203B41FA5}">
                      <a16:colId xmlns:a16="http://schemas.microsoft.com/office/drawing/2014/main" val="1281212579"/>
                    </a:ext>
                  </a:extLst>
                </a:gridCol>
              </a:tblGrid>
              <a:tr h="370840">
                <a:tc>
                  <a:txBody>
                    <a:bodyPr/>
                    <a:lstStyle/>
                    <a:p>
                      <a:pPr algn="ctr"/>
                      <a:r>
                        <a:rPr lang="en-US" sz="1400" dirty="0" smtClean="0"/>
                        <a:t>Game console</a:t>
                      </a:r>
                      <a:endParaRPr lang="en-US" sz="1400" dirty="0"/>
                    </a:p>
                  </a:txBody>
                  <a:tcPr anchor="ctr">
                    <a:solidFill>
                      <a:srgbClr val="0070C0"/>
                    </a:solidFill>
                  </a:tcPr>
                </a:tc>
                <a:tc>
                  <a:txBody>
                    <a:bodyPr/>
                    <a:lstStyle/>
                    <a:p>
                      <a:pPr algn="ctr"/>
                      <a:r>
                        <a:rPr lang="en-US" sz="1400" dirty="0" smtClean="0"/>
                        <a:t>Release date</a:t>
                      </a:r>
                      <a:endParaRPr lang="en-US" sz="1400" dirty="0"/>
                    </a:p>
                  </a:txBody>
                  <a:tcPr anchor="ctr">
                    <a:solidFill>
                      <a:srgbClr val="0070C0"/>
                    </a:solidFill>
                  </a:tcPr>
                </a:tc>
                <a:tc>
                  <a:txBody>
                    <a:bodyPr/>
                    <a:lstStyle/>
                    <a:p>
                      <a:pPr algn="ctr"/>
                      <a:r>
                        <a:rPr lang="en-US" sz="1400" dirty="0" smtClean="0"/>
                        <a:t>CPU</a:t>
                      </a:r>
                      <a:endParaRPr lang="en-US" sz="1400" dirty="0"/>
                    </a:p>
                  </a:txBody>
                  <a:tcPr anchor="ctr">
                    <a:solidFill>
                      <a:srgbClr val="0070C0"/>
                    </a:solidFill>
                  </a:tcPr>
                </a:tc>
                <a:extLst>
                  <a:ext uri="{0D108BD9-81ED-4DB2-BD59-A6C34878D82A}">
                    <a16:rowId xmlns:a16="http://schemas.microsoft.com/office/drawing/2014/main" val="1593195651"/>
                  </a:ext>
                </a:extLst>
              </a:tr>
              <a:tr h="752480">
                <a:tc>
                  <a:txBody>
                    <a:bodyPr/>
                    <a:lstStyle/>
                    <a:p>
                      <a:pPr algn="ctr"/>
                      <a:r>
                        <a:rPr lang="en-US" sz="1400" dirty="0" smtClean="0"/>
                        <a:t>Nintendo Switch Lite </a:t>
                      </a:r>
                      <a:endParaRPr lang="en-US" sz="1400" dirty="0"/>
                    </a:p>
                  </a:txBody>
                  <a:tcPr anchor="ctr"/>
                </a:tc>
                <a:tc>
                  <a:txBody>
                    <a:bodyPr/>
                    <a:lstStyle/>
                    <a:p>
                      <a:pPr algn="ctr"/>
                      <a:r>
                        <a:rPr lang="en-US" sz="1400" dirty="0" smtClean="0"/>
                        <a:t>09)2019</a:t>
                      </a:r>
                      <a:endParaRPr lang="en-US" sz="1400" dirty="0"/>
                    </a:p>
                  </a:txBody>
                  <a:tcPr anchor="ctr"/>
                </a:tc>
                <a:tc>
                  <a:txBody>
                    <a:bodyPr/>
                    <a:lstStyle/>
                    <a:p>
                      <a:pPr algn="ctr"/>
                      <a:r>
                        <a:rPr lang="en-US" sz="1400" dirty="0" smtClean="0"/>
                        <a:t>Custom NVIDIA </a:t>
                      </a:r>
                      <a:r>
                        <a:rPr lang="en-US" sz="1400" dirty="0" err="1" smtClean="0"/>
                        <a:t>Tegra</a:t>
                      </a:r>
                      <a:endParaRPr lang="en-US" sz="1400" dirty="0"/>
                    </a:p>
                  </a:txBody>
                  <a:tcPr anchor="ctr"/>
                </a:tc>
                <a:extLst>
                  <a:ext uri="{0D108BD9-81ED-4DB2-BD59-A6C34878D82A}">
                    <a16:rowId xmlns:a16="http://schemas.microsoft.com/office/drawing/2014/main" val="3690346720"/>
                  </a:ext>
                </a:extLst>
              </a:tr>
              <a:tr h="370840">
                <a:tc>
                  <a:txBody>
                    <a:bodyPr/>
                    <a:lstStyle/>
                    <a:p>
                      <a:pPr algn="ctr"/>
                      <a:r>
                        <a:rPr lang="en-US" sz="1400" dirty="0" smtClean="0"/>
                        <a:t>Microsoft Xbox Series X </a:t>
                      </a:r>
                      <a:endParaRPr lang="en-US" sz="1400" dirty="0"/>
                    </a:p>
                  </a:txBody>
                  <a:tcPr anchor="ctr"/>
                </a:tc>
                <a:tc>
                  <a:txBody>
                    <a:bodyPr/>
                    <a:lstStyle/>
                    <a:p>
                      <a:pPr algn="ctr"/>
                      <a:r>
                        <a:rPr lang="en-US" sz="1400" dirty="0" smtClean="0"/>
                        <a:t>11/2020</a:t>
                      </a:r>
                      <a:endParaRPr lang="en-US" sz="1400" dirty="0"/>
                    </a:p>
                  </a:txBody>
                  <a:tcPr anchor="ctr"/>
                </a:tc>
                <a:tc>
                  <a:txBody>
                    <a:bodyPr/>
                    <a:lstStyle/>
                    <a:p>
                      <a:pPr algn="ctr"/>
                      <a:r>
                        <a:rPr lang="en-US" sz="1400" dirty="0" smtClean="0"/>
                        <a:t>AMD Zen 2 custom CPU,</a:t>
                      </a:r>
                    </a:p>
                    <a:p>
                      <a:pPr algn="ctr"/>
                      <a:r>
                        <a:rPr lang="en-US" sz="1400" dirty="0" smtClean="0"/>
                        <a:t> 8 cores, 16 threads </a:t>
                      </a:r>
                      <a:endParaRPr lang="en-US" sz="1400" dirty="0"/>
                    </a:p>
                  </a:txBody>
                  <a:tcPr anchor="ctr"/>
                </a:tc>
                <a:extLst>
                  <a:ext uri="{0D108BD9-81ED-4DB2-BD59-A6C34878D82A}">
                    <a16:rowId xmlns:a16="http://schemas.microsoft.com/office/drawing/2014/main" val="3596073686"/>
                  </a:ext>
                </a:extLst>
              </a:tr>
              <a:tr h="370840">
                <a:tc>
                  <a:txBody>
                    <a:bodyPr/>
                    <a:lstStyle/>
                    <a:p>
                      <a:pPr algn="ctr"/>
                      <a:r>
                        <a:rPr lang="en-US" sz="1400" dirty="0" smtClean="0"/>
                        <a:t>Sony PlayStation 5 </a:t>
                      </a:r>
                      <a:endParaRPr lang="en-US" sz="1400" dirty="0"/>
                    </a:p>
                  </a:txBody>
                  <a:tcPr anchor="ctr"/>
                </a:tc>
                <a:tc>
                  <a:txBody>
                    <a:bodyPr/>
                    <a:lstStyle/>
                    <a:p>
                      <a:pPr algn="ctr"/>
                      <a:r>
                        <a:rPr lang="en-US" sz="1400" dirty="0" smtClean="0"/>
                        <a:t>11/2020</a:t>
                      </a:r>
                      <a:endParaRPr lang="en-US" sz="1400" dirty="0"/>
                    </a:p>
                  </a:txBody>
                  <a:tcPr anchor="ctr"/>
                </a:tc>
                <a:tc>
                  <a:txBody>
                    <a:bodyPr/>
                    <a:lstStyle/>
                    <a:p>
                      <a:pPr algn="ctr"/>
                      <a:r>
                        <a:rPr lang="en-US" sz="1400" dirty="0" smtClean="0"/>
                        <a:t>AMD Zen 2 custom CPU,</a:t>
                      </a:r>
                    </a:p>
                    <a:p>
                      <a:pPr algn="ctr"/>
                      <a:r>
                        <a:rPr lang="en-US" sz="1400" dirty="0" smtClean="0"/>
                        <a:t> 8 cores, 16 threads </a:t>
                      </a:r>
                      <a:endParaRPr lang="en-US" sz="1400" dirty="0"/>
                    </a:p>
                  </a:txBody>
                  <a:tcPr anchor="ctr"/>
                </a:tc>
                <a:extLst>
                  <a:ext uri="{0D108BD9-81ED-4DB2-BD59-A6C34878D82A}">
                    <a16:rowId xmlns:a16="http://schemas.microsoft.com/office/drawing/2014/main" val="3332887115"/>
                  </a:ext>
                </a:extLst>
              </a:tr>
            </a:tbl>
          </a:graphicData>
        </a:graphic>
      </p:graphicFrame>
      <p:sp>
        <p:nvSpPr>
          <p:cNvPr id="5" name="TextBox 4"/>
          <p:cNvSpPr txBox="1"/>
          <p:nvPr/>
        </p:nvSpPr>
        <p:spPr>
          <a:xfrm>
            <a:off x="115888" y="513047"/>
            <a:ext cx="6631624" cy="369332"/>
          </a:xfrm>
          <a:prstGeom prst="rect">
            <a:avLst/>
          </a:prstGeom>
          <a:noFill/>
        </p:spPr>
        <p:txBody>
          <a:bodyPr wrap="none" rtlCol="0">
            <a:spAutoFit/>
          </a:bodyPr>
          <a:lstStyle/>
          <a:p>
            <a:r>
              <a:rPr lang="en-US" dirty="0" smtClean="0">
                <a:solidFill>
                  <a:schemeClr val="accent6"/>
                </a:solidFill>
              </a:rPr>
              <a:t>Use of AMD Zen 2-based CPUs in recent game consoles</a:t>
            </a:r>
            <a:endParaRPr lang="en-US" dirty="0">
              <a:solidFill>
                <a:schemeClr val="accent6"/>
              </a:solidFill>
            </a:endParaRPr>
          </a:p>
        </p:txBody>
      </p:sp>
    </p:spTree>
    <p:extLst>
      <p:ext uri="{BB962C8B-B14F-4D97-AF65-F5344CB8AC3E}">
        <p14:creationId xmlns:p14="http://schemas.microsoft.com/office/powerpoint/2010/main" val="28191840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a:solidFill>
                  <a:srgbClr val="FFFFFF"/>
                </a:solidFill>
                <a:latin typeface="Verdana" pitchFamily="34" charset="0"/>
              </a:rPr>
              <a:t>4.3 Microsoft’s response to </a:t>
            </a:r>
            <a:r>
              <a:rPr lang="hu-HU" sz="1900" dirty="0">
                <a:solidFill>
                  <a:srgbClr val="FFFFFF"/>
                </a:solidFill>
                <a:latin typeface="Verdana" pitchFamily="34" charset="0"/>
              </a:rPr>
              <a:t>address </a:t>
            </a:r>
            <a:r>
              <a:rPr lang="en-US" sz="1900" dirty="0">
                <a:solidFill>
                  <a:srgbClr val="FFFFFF"/>
                </a:solidFill>
                <a:latin typeface="Verdana" pitchFamily="34" charset="0"/>
              </a:rPr>
              <a:t>the mobile boom</a:t>
            </a:r>
          </a:p>
        </p:txBody>
      </p:sp>
    </p:spTree>
    <p:extLst>
      <p:ext uri="{BB962C8B-B14F-4D97-AF65-F5344CB8AC3E}">
        <p14:creationId xmlns:p14="http://schemas.microsoft.com/office/powerpoint/2010/main" val="2080869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868" y="516661"/>
            <a:ext cx="6815455" cy="369332"/>
          </a:xfrm>
          <a:prstGeom prst="rect">
            <a:avLst/>
          </a:prstGeom>
          <a:noFill/>
        </p:spPr>
        <p:txBody>
          <a:bodyPr wrap="none" rtlCol="0">
            <a:spAutoFit/>
          </a:bodyPr>
          <a:lstStyle/>
          <a:p>
            <a:r>
              <a:rPr lang="en-US" dirty="0">
                <a:solidFill>
                  <a:schemeClr val="accent6"/>
                </a:solidFill>
                <a:latin typeface="+mj-lt"/>
              </a:rPr>
              <a:t>4.3 Microsoft’s response to </a:t>
            </a:r>
            <a:r>
              <a:rPr lang="hu-HU" dirty="0">
                <a:solidFill>
                  <a:schemeClr val="accent6"/>
                </a:solidFill>
                <a:latin typeface="+mj-lt"/>
              </a:rPr>
              <a:t>address </a:t>
            </a:r>
            <a:r>
              <a:rPr lang="en-US" dirty="0">
                <a:solidFill>
                  <a:schemeClr val="accent6"/>
                </a:solidFill>
                <a:latin typeface="+mj-lt"/>
              </a:rPr>
              <a:t>the mobile boom</a:t>
            </a:r>
            <a:r>
              <a:rPr lang="hu-HU" dirty="0">
                <a:solidFill>
                  <a:schemeClr val="accent6"/>
                </a:solidFill>
                <a:latin typeface="+mj-lt"/>
              </a:rPr>
              <a:t> </a:t>
            </a:r>
            <a:r>
              <a:rPr lang="en-US" dirty="0">
                <a:solidFill>
                  <a:schemeClr val="accent6"/>
                </a:solidFill>
                <a:latin typeface="+mj-lt"/>
              </a:rPr>
              <a:t>-1</a:t>
            </a:r>
          </a:p>
        </p:txBody>
      </p:sp>
      <p:sp>
        <p:nvSpPr>
          <p:cNvPr id="6" name="TextBox 5"/>
          <p:cNvSpPr txBox="1"/>
          <p:nvPr/>
        </p:nvSpPr>
        <p:spPr>
          <a:xfrm>
            <a:off x="127003" y="925114"/>
            <a:ext cx="7025128" cy="369332"/>
          </a:xfrm>
          <a:prstGeom prst="rect">
            <a:avLst/>
          </a:prstGeom>
          <a:noFill/>
        </p:spPr>
        <p:txBody>
          <a:bodyPr wrap="none" rtlCol="0">
            <a:spAutoFit/>
          </a:bodyPr>
          <a:lstStyle/>
          <a:p>
            <a:r>
              <a:rPr lang="en-US" dirty="0">
                <a:solidFill>
                  <a:schemeClr val="accent6"/>
                </a:solidFill>
                <a:latin typeface="+mj-lt"/>
              </a:rPr>
              <a:t>Worldwide software revenues in 2017 (billion US $) </a:t>
            </a:r>
            <a:r>
              <a:rPr lang="en-US" dirty="0">
                <a:latin typeface="+mj-lt"/>
              </a:rPr>
              <a:t>[103]</a:t>
            </a:r>
          </a:p>
        </p:txBody>
      </p:sp>
      <p:sp>
        <p:nvSpPr>
          <p:cNvPr id="7"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(1)</a:t>
            </a:r>
            <a:br>
              <a:rPr lang="en-US" dirty="0">
                <a:solidFill>
                  <a:srgbClr val="FFFFFF"/>
                </a:solidFill>
                <a:latin typeface="Verdana" pitchFamily="34" charset="0"/>
              </a:rPr>
            </a:br>
            <a:endParaRPr lang="en-US" dirty="0"/>
          </a:p>
        </p:txBody>
      </p:sp>
      <p:pic>
        <p:nvPicPr>
          <p:cNvPr id="4" name="Picture 3"/>
          <p:cNvPicPr>
            <a:picLocks noChangeAspect="1"/>
          </p:cNvPicPr>
          <p:nvPr/>
        </p:nvPicPr>
        <p:blipFill>
          <a:blip r:embed="rId2"/>
          <a:stretch>
            <a:fillRect/>
          </a:stretch>
        </p:blipFill>
        <p:spPr>
          <a:xfrm>
            <a:off x="447716" y="1685392"/>
            <a:ext cx="8235869" cy="4353897"/>
          </a:xfrm>
          <a:prstGeom prst="rect">
            <a:avLst/>
          </a:prstGeom>
        </p:spPr>
      </p:pic>
      <p:sp>
        <p:nvSpPr>
          <p:cNvPr id="2" name="TextBox 1"/>
          <p:cNvSpPr txBox="1"/>
          <p:nvPr/>
        </p:nvSpPr>
        <p:spPr>
          <a:xfrm>
            <a:off x="447716" y="6300028"/>
            <a:ext cx="5159399" cy="369332"/>
          </a:xfrm>
          <a:prstGeom prst="rect">
            <a:avLst/>
          </a:prstGeom>
          <a:noFill/>
        </p:spPr>
        <p:txBody>
          <a:bodyPr wrap="square" rtlCol="0">
            <a:spAutoFit/>
          </a:bodyPr>
          <a:lstStyle/>
          <a:p>
            <a:r>
              <a:rPr lang="en-US" dirty="0"/>
              <a:t>(</a:t>
            </a:r>
            <a:r>
              <a:rPr lang="en-US" sz="1600" dirty="0">
                <a:latin typeface="+mj-lt"/>
              </a:rPr>
              <a:t>GDP</a:t>
            </a:r>
            <a:r>
              <a:rPr lang="en-US" dirty="0"/>
              <a:t> of Hungary in 2017: </a:t>
            </a:r>
            <a:r>
              <a:rPr lang="en-US" dirty="0">
                <a:latin typeface="Verdana" panose="020B0604030504040204" pitchFamily="34" charset="0"/>
                <a:ea typeface="Verdana" panose="020B0604030504040204" pitchFamily="34" charset="0"/>
              </a:rPr>
              <a:t>~ 140 billion US $)</a:t>
            </a:r>
            <a:r>
              <a:rPr lang="en-US" dirty="0"/>
              <a:t> </a:t>
            </a:r>
          </a:p>
        </p:txBody>
      </p:sp>
      <p:sp>
        <p:nvSpPr>
          <p:cNvPr id="8" name="TextBox 7"/>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28668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hu-HU" dirty="0">
                <a:solidFill>
                  <a:srgbClr val="FFFFFF"/>
                </a:solidFill>
                <a:latin typeface="Verdana" pitchFamily="34" charset="0"/>
              </a:rPr>
              <a:t>2</a:t>
            </a:r>
            <a:r>
              <a:rPr lang="en-US" dirty="0">
                <a:solidFill>
                  <a:srgbClr val="FFFFFF"/>
                </a:solidFill>
                <a:latin typeface="Verdana" pitchFamily="34" charset="0"/>
              </a:rPr>
              <a:t>)</a:t>
            </a:r>
            <a:endParaRPr lang="en-US" dirty="0"/>
          </a:p>
        </p:txBody>
      </p:sp>
      <p:sp>
        <p:nvSpPr>
          <p:cNvPr id="6" name="Rectangle 5"/>
          <p:cNvSpPr/>
          <p:nvPr/>
        </p:nvSpPr>
        <p:spPr>
          <a:xfrm>
            <a:off x="1871700" y="1178750"/>
            <a:ext cx="4951997" cy="292388"/>
          </a:xfrm>
          <a:prstGeom prst="rect">
            <a:avLst/>
          </a:prstGeom>
        </p:spPr>
        <p:txBody>
          <a:bodyPr wrap="none">
            <a:spAutoFit/>
          </a:bodyPr>
          <a:lstStyle/>
          <a:p>
            <a:pPr lvl="0" algn="ctr"/>
            <a:r>
              <a:rPr lang="hu-HU" altLang="en-US" sz="1300" b="1" dirty="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58942" y="2044472"/>
            <a:ext cx="17227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Introduc</a:t>
            </a:r>
            <a:r>
              <a:rPr lang="en-US" altLang="en-US" sz="1300" b="1" dirty="0" err="1">
                <a:solidFill>
                  <a:srgbClr val="000000"/>
                </a:solidFill>
              </a:rPr>
              <a:t>ing</a:t>
            </a:r>
            <a:r>
              <a:rPr lang="en-US" altLang="en-US" sz="1300" b="1" dirty="0">
                <a:solidFill>
                  <a:srgbClr val="000000"/>
                </a:solidFill>
              </a:rPr>
              <a:t> </a:t>
            </a:r>
            <a:r>
              <a:rPr lang="hu-HU" altLang="en-US" sz="1300" b="1" dirty="0">
                <a:solidFill>
                  <a:srgbClr val="000000"/>
                </a:solidFill>
              </a:rPr>
              <a:t> </a:t>
            </a:r>
          </a:p>
          <a:p>
            <a:pPr algn="ctr">
              <a:spcBef>
                <a:spcPct val="0"/>
              </a:spcBef>
              <a:buClrTx/>
              <a:buSzTx/>
              <a:buFontTx/>
              <a:buNone/>
            </a:pPr>
            <a:r>
              <a:rPr lang="hu-HU" altLang="en-US" sz="1300" b="1" dirty="0">
                <a:solidFill>
                  <a:srgbClr val="000000"/>
                </a:solidFill>
              </a:rPr>
              <a:t>Windows for </a:t>
            </a:r>
            <a:endParaRPr lang="en-US" altLang="en-US" sz="1300" b="1" dirty="0">
              <a:solidFill>
                <a:srgbClr val="000000"/>
              </a:solidFill>
            </a:endParaRPr>
          </a:p>
          <a:p>
            <a:pPr algn="ctr">
              <a:spcBef>
                <a:spcPct val="0"/>
              </a:spcBef>
              <a:buClrTx/>
              <a:buSzTx/>
              <a:buFontTx/>
              <a:buNone/>
            </a:pPr>
            <a:r>
              <a:rPr lang="hu-HU" altLang="en-US" sz="1300" b="1" dirty="0">
                <a:solidFill>
                  <a:srgbClr val="000000"/>
                </a:solidFill>
              </a:rPr>
              <a:t>smartphones</a:t>
            </a:r>
            <a:endParaRPr lang="en-US" altLang="en-US" sz="1300" b="1" dirty="0">
              <a:solidFill>
                <a:srgbClr val="000000"/>
              </a:solidFill>
            </a:endParaRPr>
          </a:p>
        </p:txBody>
      </p:sp>
      <p:sp>
        <p:nvSpPr>
          <p:cNvPr id="8" name="Oval 13"/>
          <p:cNvSpPr>
            <a:spLocks noChangeArrowheads="1"/>
          </p:cNvSpPr>
          <p:nvPr/>
        </p:nvSpPr>
        <p:spPr bwMode="auto">
          <a:xfrm>
            <a:off x="926595" y="1988155"/>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971600" y="1809363"/>
            <a:ext cx="687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958372"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818337" y="1989742"/>
            <a:ext cx="50155"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853351"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346975"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6648872" y="2048370"/>
            <a:ext cx="23786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Microsoft’s v</a:t>
            </a:r>
            <a:r>
              <a:rPr lang="hu-HU" altLang="en-US" sz="1300" b="1" dirty="0">
                <a:solidFill>
                  <a:srgbClr val="000000"/>
                </a:solidFill>
              </a:rPr>
              <a:t>ision to become</a:t>
            </a:r>
            <a:r>
              <a:rPr lang="en-US" altLang="en-US" sz="1300" b="1" dirty="0">
                <a:solidFill>
                  <a:srgbClr val="000000"/>
                </a:solidFill>
              </a:rPr>
              <a:t> a</a:t>
            </a:r>
          </a:p>
          <a:p>
            <a:pPr algn="ctr">
              <a:spcBef>
                <a:spcPct val="0"/>
              </a:spcBef>
              <a:buClrTx/>
              <a:buSzTx/>
              <a:buFontTx/>
              <a:buNone/>
            </a:pPr>
            <a:r>
              <a:rPr lang="en-US" altLang="en-US" sz="1300" b="1" dirty="0">
                <a:solidFill>
                  <a:srgbClr val="000000"/>
                </a:solidFill>
              </a:rPr>
              <a:t>devices and services </a:t>
            </a:r>
          </a:p>
          <a:p>
            <a:pPr algn="ctr">
              <a:spcBef>
                <a:spcPct val="0"/>
              </a:spcBef>
              <a:buClrTx/>
              <a:buSzTx/>
              <a:buFontTx/>
              <a:buNone/>
            </a:pPr>
            <a:r>
              <a:rPr lang="en-US" altLang="en-US" sz="1300" b="1" dirty="0">
                <a:solidFill>
                  <a:srgbClr val="000000"/>
                </a:solidFill>
              </a:rPr>
              <a:t>company</a:t>
            </a:r>
          </a:p>
        </p:txBody>
      </p:sp>
      <p:sp>
        <p:nvSpPr>
          <p:cNvPr id="16" name="Oval 13"/>
          <p:cNvSpPr>
            <a:spLocks noChangeArrowheads="1"/>
          </p:cNvSpPr>
          <p:nvPr/>
        </p:nvSpPr>
        <p:spPr bwMode="auto">
          <a:xfrm>
            <a:off x="5542028"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5573984"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a:solidFill>
                  <a:schemeClr val="accent6"/>
                </a:solidFill>
                <a:latin typeface="+mj-lt"/>
              </a:rPr>
              <a:t>Microsoft's response to address the mobile boom -2</a:t>
            </a:r>
            <a:endParaRPr lang="en-US" dirty="0">
              <a:solidFill>
                <a:schemeClr val="accent6"/>
              </a:solidFill>
              <a:latin typeface="+mj-lt"/>
            </a:endParaRPr>
          </a:p>
        </p:txBody>
      </p:sp>
      <p:sp>
        <p:nvSpPr>
          <p:cNvPr id="19" name="Text Box 4"/>
          <p:cNvSpPr txBox="1">
            <a:spLocks noChangeArrowheads="1"/>
          </p:cNvSpPr>
          <p:nvPr/>
        </p:nvSpPr>
        <p:spPr bwMode="auto">
          <a:xfrm>
            <a:off x="1736685" y="2051377"/>
            <a:ext cx="249327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Widening</a:t>
            </a:r>
            <a:r>
              <a:rPr lang="en-US" altLang="en-US" sz="1300" b="1" dirty="0">
                <a:solidFill>
                  <a:srgbClr val="000000"/>
                </a:solidFill>
              </a:rPr>
              <a:t> the scope</a:t>
            </a:r>
            <a:endParaRPr lang="hu-HU" altLang="en-US" sz="1300" b="1" dirty="0">
              <a:solidFill>
                <a:srgbClr val="000000"/>
              </a:solidFill>
            </a:endParaRPr>
          </a:p>
          <a:p>
            <a:pPr algn="ctr">
              <a:spcBef>
                <a:spcPct val="0"/>
              </a:spcBef>
              <a:buClrTx/>
              <a:buSzTx/>
              <a:buFontTx/>
              <a:buNone/>
            </a:pPr>
            <a:r>
              <a:rPr lang="en-US" altLang="en-US" sz="1300" b="1" dirty="0">
                <a:solidFill>
                  <a:srgbClr val="000000"/>
                </a:solidFill>
              </a:rPr>
              <a:t> of Windows</a:t>
            </a:r>
            <a:r>
              <a:rPr lang="hu-HU" altLang="en-US" sz="1300" b="1" dirty="0">
                <a:solidFill>
                  <a:srgbClr val="000000"/>
                </a:solidFill>
              </a:rPr>
              <a:t> </a:t>
            </a:r>
            <a:r>
              <a:rPr lang="en-US" altLang="en-US" sz="1300" b="1" dirty="0">
                <a:solidFill>
                  <a:srgbClr val="000000"/>
                </a:solidFill>
              </a:rPr>
              <a:t>to cover also touchscreen tablets</a:t>
            </a:r>
          </a:p>
        </p:txBody>
      </p:sp>
      <p:sp>
        <p:nvSpPr>
          <p:cNvPr id="3" name="TextBox 2"/>
          <p:cNvSpPr txBox="1"/>
          <p:nvPr/>
        </p:nvSpPr>
        <p:spPr>
          <a:xfrm>
            <a:off x="192310" y="2982335"/>
            <a:ext cx="1409360" cy="292388"/>
          </a:xfrm>
          <a:prstGeom prst="rect">
            <a:avLst/>
          </a:prstGeom>
          <a:noFill/>
        </p:spPr>
        <p:txBody>
          <a:bodyPr wrap="none" rtlCol="0">
            <a:spAutoFit/>
          </a:bodyPr>
          <a:lstStyle/>
          <a:p>
            <a:r>
              <a:rPr lang="en-US" sz="1300" i="1" dirty="0"/>
              <a:t>(Subsection a)</a:t>
            </a:r>
          </a:p>
        </p:txBody>
      </p:sp>
      <p:sp>
        <p:nvSpPr>
          <p:cNvPr id="21" name="TextBox 20"/>
          <p:cNvSpPr txBox="1"/>
          <p:nvPr/>
        </p:nvSpPr>
        <p:spPr>
          <a:xfrm>
            <a:off x="4932040" y="2978950"/>
            <a:ext cx="1252266" cy="292388"/>
          </a:xfrm>
          <a:prstGeom prst="rect">
            <a:avLst/>
          </a:prstGeom>
          <a:noFill/>
        </p:spPr>
        <p:txBody>
          <a:bodyPr wrap="none" rtlCol="0">
            <a:spAutoFit/>
          </a:bodyPr>
          <a:lstStyle/>
          <a:p>
            <a:r>
              <a:rPr lang="en-US" sz="1300" i="1" dirty="0"/>
              <a:t>(Subsection c)</a:t>
            </a:r>
          </a:p>
        </p:txBody>
      </p:sp>
      <p:sp>
        <p:nvSpPr>
          <p:cNvPr id="22" name="TextBox 21"/>
          <p:cNvSpPr txBox="1"/>
          <p:nvPr/>
        </p:nvSpPr>
        <p:spPr>
          <a:xfrm>
            <a:off x="7196911" y="2978950"/>
            <a:ext cx="1306913" cy="292388"/>
          </a:xfrm>
          <a:prstGeom prst="rect">
            <a:avLst/>
          </a:prstGeom>
          <a:noFill/>
        </p:spPr>
        <p:txBody>
          <a:bodyPr wrap="square" rtlCol="0">
            <a:spAutoFit/>
          </a:bodyPr>
          <a:lstStyle/>
          <a:p>
            <a:r>
              <a:rPr lang="en-US" sz="1300" i="1" dirty="0"/>
              <a:t>(Subsection d)</a:t>
            </a:r>
          </a:p>
        </p:txBody>
      </p:sp>
      <p:sp>
        <p:nvSpPr>
          <p:cNvPr id="23" name="Oval 13"/>
          <p:cNvSpPr>
            <a:spLocks noChangeArrowheads="1"/>
          </p:cNvSpPr>
          <p:nvPr/>
        </p:nvSpPr>
        <p:spPr bwMode="auto">
          <a:xfrm>
            <a:off x="2996825" y="1991318"/>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24" name="Line 25"/>
          <p:cNvSpPr>
            <a:spLocks noChangeShapeType="1"/>
          </p:cNvSpPr>
          <p:nvPr/>
        </p:nvSpPr>
        <p:spPr bwMode="auto">
          <a:xfrm>
            <a:off x="3019268"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5" name="Text Box 4"/>
          <p:cNvSpPr txBox="1">
            <a:spLocks noChangeArrowheads="1"/>
          </p:cNvSpPr>
          <p:nvPr/>
        </p:nvSpPr>
        <p:spPr bwMode="auto">
          <a:xfrm>
            <a:off x="4256965" y="2054540"/>
            <a:ext cx="256528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Widening</a:t>
            </a:r>
            <a:r>
              <a:rPr lang="en-US" altLang="en-US" sz="1300" b="1" dirty="0">
                <a:solidFill>
                  <a:srgbClr val="000000"/>
                </a:solidFill>
              </a:rPr>
              <a:t> the scope</a:t>
            </a:r>
            <a:endParaRPr lang="hu-HU" altLang="en-US" sz="1300" b="1" dirty="0">
              <a:solidFill>
                <a:srgbClr val="000000"/>
              </a:solidFill>
            </a:endParaRPr>
          </a:p>
          <a:p>
            <a:pPr algn="ctr">
              <a:spcBef>
                <a:spcPct val="0"/>
              </a:spcBef>
              <a:buClrTx/>
              <a:buSzTx/>
              <a:buFontTx/>
              <a:buNone/>
            </a:pPr>
            <a:r>
              <a:rPr lang="en-US" altLang="en-US" sz="1300" b="1" dirty="0">
                <a:solidFill>
                  <a:srgbClr val="000000"/>
                </a:solidFill>
              </a:rPr>
              <a:t> of Windows</a:t>
            </a:r>
            <a:r>
              <a:rPr lang="hu-HU" altLang="en-US" sz="1300" b="1" dirty="0">
                <a:solidFill>
                  <a:srgbClr val="000000"/>
                </a:solidFill>
              </a:rPr>
              <a:t> </a:t>
            </a:r>
            <a:r>
              <a:rPr lang="en-US" altLang="en-US" sz="1300" b="1" dirty="0">
                <a:solidFill>
                  <a:srgbClr val="000000"/>
                </a:solidFill>
              </a:rPr>
              <a:t>to cover also ARM processors</a:t>
            </a:r>
          </a:p>
        </p:txBody>
      </p:sp>
      <p:sp>
        <p:nvSpPr>
          <p:cNvPr id="26" name="TextBox 25"/>
          <p:cNvSpPr txBox="1"/>
          <p:nvPr/>
        </p:nvSpPr>
        <p:spPr>
          <a:xfrm>
            <a:off x="2366755" y="2985498"/>
            <a:ext cx="1261884" cy="292388"/>
          </a:xfrm>
          <a:prstGeom prst="rect">
            <a:avLst/>
          </a:prstGeom>
          <a:noFill/>
        </p:spPr>
        <p:txBody>
          <a:bodyPr wrap="none" rtlCol="0">
            <a:spAutoFit/>
          </a:bodyPr>
          <a:lstStyle/>
          <a:p>
            <a:r>
              <a:rPr lang="en-US" sz="1300" i="1" dirty="0"/>
              <a:t>(Subsection b)</a:t>
            </a:r>
          </a:p>
        </p:txBody>
      </p:sp>
      <p:sp>
        <p:nvSpPr>
          <p:cNvPr id="27" name="TextBox 2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5965690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(3)</a:t>
            </a:r>
            <a:endParaRPr lang="en-US" dirty="0"/>
          </a:p>
        </p:txBody>
      </p:sp>
      <p:sp>
        <p:nvSpPr>
          <p:cNvPr id="3" name="TextBox 2"/>
          <p:cNvSpPr txBox="1"/>
          <p:nvPr/>
        </p:nvSpPr>
        <p:spPr>
          <a:xfrm>
            <a:off x="121949" y="518302"/>
            <a:ext cx="44246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D2D8A"/>
                </a:solidFill>
                <a:effectLst/>
                <a:uLnTx/>
                <a:uFillTx/>
                <a:latin typeface="+mj-lt"/>
                <a:ea typeface="+mn-ea"/>
                <a:cs typeface="+mn-cs"/>
              </a:rPr>
              <a:t>a</a:t>
            </a:r>
            <a:r>
              <a:rPr kumimoji="0" lang="hu-HU" sz="1600" b="0" i="0" u="none" strike="noStrike" kern="1200" cap="none" spc="0" normalizeH="0" baseline="0" noProof="0" dirty="0">
                <a:ln>
                  <a:noFill/>
                </a:ln>
                <a:solidFill>
                  <a:srgbClr val="2D2D8A"/>
                </a:solidFill>
                <a:effectLst/>
                <a:uLnTx/>
                <a:uFillTx/>
                <a:latin typeface="+mj-lt"/>
                <a:ea typeface="+mn-ea"/>
                <a:cs typeface="+mn-cs"/>
              </a:rPr>
              <a:t>) Introduc</a:t>
            </a:r>
            <a:r>
              <a:rPr kumimoji="0" lang="en-US" sz="1600" b="0" i="0" u="none" strike="noStrike" kern="1200" cap="none" spc="0" normalizeH="0" baseline="0" noProof="0" dirty="0" err="1">
                <a:ln>
                  <a:noFill/>
                </a:ln>
                <a:solidFill>
                  <a:srgbClr val="2D2D8A"/>
                </a:solidFill>
                <a:effectLst/>
                <a:uLnTx/>
                <a:uFillTx/>
                <a:latin typeface="+mj-lt"/>
                <a:ea typeface="+mn-ea"/>
                <a:cs typeface="+mn-cs"/>
              </a:rPr>
              <a:t>ing</a:t>
            </a:r>
            <a:r>
              <a:rPr kumimoji="0" lang="hu-HU" sz="1600" b="0" i="0" u="none" strike="noStrike" kern="1200" cap="none" spc="0" normalizeH="0" baseline="0" noProof="0" dirty="0">
                <a:ln>
                  <a:noFill/>
                </a:ln>
                <a:solidFill>
                  <a:srgbClr val="2D2D8A"/>
                </a:solidFill>
                <a:effectLst/>
                <a:uLnTx/>
                <a:uFillTx/>
                <a:latin typeface="+mj-lt"/>
                <a:ea typeface="+mn-ea"/>
                <a:cs typeface="+mn-cs"/>
              </a:rPr>
              <a:t> Windows </a:t>
            </a:r>
            <a:r>
              <a:rPr kumimoji="0" lang="en-US" sz="1600" b="0" i="0" u="none" strike="noStrike" kern="1200" cap="none" spc="0" normalizeH="0" baseline="0" noProof="0" dirty="0">
                <a:ln>
                  <a:noFill/>
                </a:ln>
                <a:solidFill>
                  <a:srgbClr val="2D2D8A"/>
                </a:solidFill>
                <a:effectLst/>
                <a:uLnTx/>
                <a:uFillTx/>
                <a:latin typeface="+mj-lt"/>
                <a:ea typeface="+mn-ea"/>
                <a:cs typeface="+mn-cs"/>
              </a:rPr>
              <a:t>for</a:t>
            </a:r>
            <a:r>
              <a:rPr kumimoji="0" lang="hu-HU" sz="1600" b="0" i="0" u="none" strike="noStrike" kern="1200" cap="none" spc="0" normalizeH="0" baseline="0" noProof="0" dirty="0">
                <a:ln>
                  <a:noFill/>
                </a:ln>
                <a:solidFill>
                  <a:srgbClr val="2D2D8A"/>
                </a:solidFill>
                <a:effectLst/>
                <a:uLnTx/>
                <a:uFillTx/>
                <a:latin typeface="+mj-lt"/>
                <a:ea typeface="+mn-ea"/>
                <a:cs typeface="+mn-cs"/>
              </a:rPr>
              <a:t> smartphones</a:t>
            </a:r>
            <a:endParaRPr kumimoji="0" lang="en-US" sz="1600" b="0" i="0" u="none" strike="noStrike" kern="1200" cap="none" spc="0" normalizeH="0" baseline="0" noProof="0" dirty="0">
              <a:ln>
                <a:noFill/>
              </a:ln>
              <a:solidFill>
                <a:srgbClr val="2D2D8A"/>
              </a:solidFill>
              <a:effectLst/>
              <a:uLnTx/>
              <a:uFillTx/>
              <a:latin typeface="+mj-lt"/>
              <a:ea typeface="+mn-ea"/>
              <a:cs typeface="+mn-cs"/>
            </a:endParaRPr>
          </a:p>
        </p:txBody>
      </p:sp>
      <p:sp>
        <p:nvSpPr>
          <p:cNvPr id="4" name="TextBox 3"/>
          <p:cNvSpPr txBox="1"/>
          <p:nvPr/>
        </p:nvSpPr>
        <p:spPr>
          <a:xfrm>
            <a:off x="451055" y="890818"/>
            <a:ext cx="31117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mj-lt"/>
                <a:ea typeface="+mn-ea"/>
                <a:cs typeface="+mn-cs"/>
              </a:rPr>
              <a:t>2003</a:t>
            </a:r>
            <a:r>
              <a:rPr kumimoji="0" lang="en-US" sz="1600" b="0" i="0" u="none" strike="noStrike" kern="1200" cap="none" spc="0" normalizeH="0" baseline="0" noProof="0" dirty="0" smtClean="0">
                <a:ln>
                  <a:noFill/>
                </a:ln>
                <a:solidFill>
                  <a:srgbClr val="000000"/>
                </a:solidFill>
                <a:effectLst/>
                <a:uLnTx/>
                <a:uFillTx/>
                <a:latin typeface="+mj-lt"/>
                <a:ea typeface="+mn-ea"/>
                <a:cs typeface="+mn-cs"/>
              </a:rPr>
              <a:t>: </a:t>
            </a:r>
            <a:r>
              <a:rPr kumimoji="0" lang="en-US" sz="1600" b="0" i="0" u="none" strike="noStrike" kern="1200" cap="none" spc="0" normalizeH="0" baseline="0" noProof="0" dirty="0">
                <a:ln>
                  <a:noFill/>
                </a:ln>
                <a:solidFill>
                  <a:srgbClr val="FF0000"/>
                </a:solidFill>
                <a:effectLst/>
                <a:uLnTx/>
                <a:uFillTx/>
                <a:latin typeface="+mj-lt"/>
                <a:ea typeface="+mn-ea"/>
                <a:cs typeface="+mn-cs"/>
              </a:rPr>
              <a:t>Windows Mobile 2003</a:t>
            </a:r>
          </a:p>
        </p:txBody>
      </p:sp>
      <p:sp>
        <p:nvSpPr>
          <p:cNvPr id="5" name="TextBox 4"/>
          <p:cNvSpPr txBox="1"/>
          <p:nvPr/>
        </p:nvSpPr>
        <p:spPr>
          <a:xfrm>
            <a:off x="1196625" y="1223547"/>
            <a:ext cx="7875875" cy="8822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It was based on the kernel of Microsoft's </a:t>
            </a:r>
            <a:r>
              <a:rPr kumimoji="0" lang="en-US" sz="1600" b="0" i="0" u="none" strike="noStrike" kern="1200" cap="none" spc="0" normalizeH="0" baseline="0" noProof="0" dirty="0">
                <a:ln>
                  <a:noFill/>
                </a:ln>
                <a:solidFill>
                  <a:srgbClr val="FF0000"/>
                </a:solidFill>
                <a:effectLst/>
                <a:uLnTx/>
                <a:uFillTx/>
                <a:latin typeface="+mj-lt"/>
                <a:ea typeface="+mn-ea"/>
                <a:cs typeface="+mn-cs"/>
              </a:rPr>
              <a:t>Windows CE</a:t>
            </a:r>
            <a:r>
              <a:rPr kumimoji="0" lang="en-US" sz="1600" b="0" i="0" u="none" strike="noStrike" kern="1200" cap="none" spc="0" normalizeH="0" baseline="0" noProof="0" dirty="0">
                <a:ln>
                  <a:noFill/>
                </a:ln>
                <a:solidFill>
                  <a:srgbClr val="000000"/>
                </a:solidFill>
                <a:effectLst/>
                <a:uLnTx/>
                <a:uFillTx/>
                <a:latin typeface="+mj-lt"/>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smtClean="0">
                <a:ln>
                  <a:noFill/>
                </a:ln>
                <a:solidFill>
                  <a:srgbClr val="0070C0"/>
                </a:solidFill>
                <a:effectLst/>
                <a:uLnTx/>
                <a:uFillTx/>
                <a:latin typeface="+mj-lt"/>
                <a:ea typeface="+mn-ea"/>
                <a:cs typeface="+mn-cs"/>
              </a:rPr>
              <a:t>    (</a:t>
            </a:r>
            <a:r>
              <a:rPr kumimoji="0" lang="hu-HU" sz="1600" b="0" i="0" u="none" strike="noStrike" kern="1200" cap="none" spc="0" normalizeH="0" baseline="0" noProof="0" dirty="0" smtClean="0">
                <a:ln>
                  <a:noFill/>
                </a:ln>
                <a:solidFill>
                  <a:srgbClr val="0070C0"/>
                </a:solidFill>
                <a:effectLst/>
                <a:uLnTx/>
                <a:uFillTx/>
                <a:latin typeface="+mj-lt"/>
                <a:ea typeface="+mn-ea"/>
                <a:cs typeface="+mn-cs"/>
              </a:rPr>
              <a:t>Windows </a:t>
            </a:r>
            <a:r>
              <a:rPr kumimoji="0" lang="hu-HU" sz="1600" b="0" i="0" u="none" strike="noStrike" kern="1200" cap="none" spc="0" normalizeH="0" baseline="0" noProof="0" dirty="0">
                <a:ln>
                  <a:noFill/>
                </a:ln>
                <a:solidFill>
                  <a:srgbClr val="0070C0"/>
                </a:solidFill>
                <a:effectLst/>
                <a:uLnTx/>
                <a:uFillTx/>
                <a:latin typeface="+mj-lt"/>
                <a:ea typeface="+mn-ea"/>
                <a:cs typeface="+mn-cs"/>
              </a:rPr>
              <a:t>CE</a:t>
            </a:r>
            <a:r>
              <a:rPr kumimoji="0" lang="en-US" sz="1600" b="0" i="0" u="none" strike="noStrike" kern="1200" cap="none" spc="0" normalizeH="0" baseline="0" noProof="0" dirty="0">
                <a:ln>
                  <a:noFill/>
                </a:ln>
                <a:solidFill>
                  <a:srgbClr val="FF0000"/>
                </a:solidFill>
                <a:effectLst/>
                <a:uLnTx/>
                <a:uFillTx/>
                <a:latin typeface="+mj-lt"/>
                <a:ea typeface="+mn-ea"/>
                <a:cs typeface="+mn-cs"/>
              </a:rPr>
              <a:t> </a:t>
            </a:r>
            <a:r>
              <a:rPr kumimoji="0" lang="en-US" sz="1600" b="0" i="0" u="none" strike="noStrike" kern="1200" cap="none" spc="0" normalizeH="0" baseline="0" noProof="0" dirty="0">
                <a:ln>
                  <a:noFill/>
                </a:ln>
                <a:solidFill>
                  <a:srgbClr val="000000"/>
                </a:solidFill>
                <a:effectLst/>
                <a:uLnTx/>
                <a:uFillTx/>
                <a:latin typeface="+mj-lt"/>
                <a:ea typeface="+mn-ea"/>
                <a:cs typeface="+mn-cs"/>
              </a:rPr>
              <a:t>was</a:t>
            </a:r>
            <a:r>
              <a:rPr kumimoji="0" lang="hu-HU" sz="1600" b="0" i="0" u="none" strike="noStrike" kern="1200" cap="none" spc="0" normalizeH="0" baseline="0" noProof="0" dirty="0">
                <a:ln>
                  <a:noFill/>
                </a:ln>
                <a:solidFill>
                  <a:srgbClr val="000000"/>
                </a:solidFill>
                <a:effectLst/>
                <a:uLnTx/>
                <a:uFillTx/>
                <a:latin typeface="+mj-lt"/>
                <a:ea typeface="+mn-ea"/>
                <a:cs typeface="+mn-cs"/>
              </a:rPr>
              <a:t> an OS for embedded devices, optimized for minimal</a:t>
            </a:r>
            <a:endParaRPr kumimoji="0" lang="en-US" sz="16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    </a:t>
            </a:r>
            <a:r>
              <a:rPr kumimoji="0" lang="hu-HU" sz="1600" b="0"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a:ln>
                  <a:noFill/>
                </a:ln>
                <a:solidFill>
                  <a:srgbClr val="000000"/>
                </a:solidFill>
                <a:effectLst/>
                <a:uLnTx/>
                <a:uFillTx/>
                <a:latin typeface="+mj-lt"/>
                <a:ea typeface="+mn-ea"/>
                <a:cs typeface="+mn-cs"/>
              </a:rPr>
              <a:t> </a:t>
            </a:r>
            <a:r>
              <a:rPr kumimoji="0" lang="hu-HU" sz="1600" b="0" i="0" u="none" strike="noStrike" kern="1200" cap="none" spc="0" normalizeH="0" baseline="0" noProof="0" dirty="0">
                <a:ln>
                  <a:noFill/>
                </a:ln>
                <a:solidFill>
                  <a:srgbClr val="000000"/>
                </a:solidFill>
                <a:effectLst/>
                <a:uLnTx/>
                <a:uFillTx/>
                <a:latin typeface="+mj-lt"/>
                <a:ea typeface="+mn-ea"/>
                <a:cs typeface="+mn-cs"/>
              </a:rPr>
              <a:t>memory). </a:t>
            </a:r>
            <a:endParaRPr kumimoji="0" lang="en-US" sz="1600" b="0" i="0" u="none" strike="noStrike" kern="1200" cap="none" spc="0" normalizeH="0" baseline="0" noProof="0" dirty="0">
              <a:ln>
                <a:noFill/>
              </a:ln>
              <a:solidFill>
                <a:srgbClr val="000000"/>
              </a:solidFill>
              <a:effectLst/>
              <a:uLnTx/>
              <a:uFillTx/>
              <a:latin typeface="+mj-lt"/>
              <a:ea typeface="+mn-ea"/>
              <a:cs typeface="+mn-cs"/>
            </a:endParaRPr>
          </a:p>
        </p:txBody>
      </p:sp>
      <p:sp>
        <p:nvSpPr>
          <p:cNvPr id="6" name="TextBox 5"/>
          <p:cNvSpPr txBox="1"/>
          <p:nvPr/>
        </p:nvSpPr>
        <p:spPr>
          <a:xfrm>
            <a:off x="356521" y="2426145"/>
            <a:ext cx="2908168" cy="33855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2010:</a:t>
            </a:r>
            <a:r>
              <a:rPr kumimoji="0" lang="en-US" sz="1600" b="0" i="0" u="none" strike="noStrike" kern="1200" cap="none" spc="0" normalizeH="0" baseline="0" noProof="0" dirty="0" smtClean="0">
                <a:ln>
                  <a:noFill/>
                </a:ln>
                <a:solidFill>
                  <a:srgbClr val="000000"/>
                </a:solidFill>
                <a:effectLst/>
                <a:uLnTx/>
                <a:uFillTx/>
                <a:latin typeface="+mj-lt"/>
                <a:ea typeface="+mn-ea"/>
                <a:cs typeface="+mn-cs"/>
              </a:rPr>
              <a:t> </a:t>
            </a:r>
            <a:r>
              <a:rPr kumimoji="0" lang="en-US" sz="1600" b="0" i="0" u="none" strike="noStrike" kern="1200" cap="none" spc="0" normalizeH="0" baseline="0" noProof="0" dirty="0" smtClean="0">
                <a:ln>
                  <a:noFill/>
                </a:ln>
                <a:solidFill>
                  <a:srgbClr val="FF0000"/>
                </a:solidFill>
                <a:effectLst/>
                <a:uLnTx/>
                <a:uFillTx/>
                <a:latin typeface="+mj-lt"/>
                <a:ea typeface="+mn-ea"/>
                <a:cs typeface="+mn-cs"/>
              </a:rPr>
              <a:t>Windows </a:t>
            </a:r>
            <a:r>
              <a:rPr kumimoji="0" lang="en-US" sz="1600" b="0" i="0" u="none" strike="noStrike" kern="1200" cap="none" spc="0" normalizeH="0" baseline="0" noProof="0" dirty="0">
                <a:ln>
                  <a:noFill/>
                </a:ln>
                <a:solidFill>
                  <a:srgbClr val="FF0000"/>
                </a:solidFill>
                <a:effectLst/>
                <a:uLnTx/>
                <a:uFillTx/>
                <a:latin typeface="+mj-lt"/>
                <a:ea typeface="+mn-ea"/>
                <a:cs typeface="+mn-cs"/>
              </a:rPr>
              <a:t>Phone 7 </a:t>
            </a:r>
            <a:endParaRPr kumimoji="0" lang="hu-HU" sz="1600" b="0" i="0" u="none" strike="noStrike" kern="1200" cap="none" spc="0" normalizeH="0" baseline="0" noProof="0" dirty="0">
              <a:ln>
                <a:noFill/>
              </a:ln>
              <a:solidFill>
                <a:srgbClr val="FF0000"/>
              </a:solidFill>
              <a:effectLst/>
              <a:uLnTx/>
              <a:uFillTx/>
              <a:latin typeface="+mj-lt"/>
              <a:ea typeface="+mn-ea"/>
              <a:cs typeface="+mn-cs"/>
            </a:endParaRPr>
          </a:p>
        </p:txBody>
      </p:sp>
      <p:sp>
        <p:nvSpPr>
          <p:cNvPr id="7" name="TextBox 6"/>
          <p:cNvSpPr txBox="1"/>
          <p:nvPr/>
        </p:nvSpPr>
        <p:spPr>
          <a:xfrm>
            <a:off x="566555" y="5176354"/>
            <a:ext cx="8280920" cy="9079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hu-HU" sz="1600" b="0" i="0" u="none" strike="noStrike" kern="1200" cap="none" spc="0" normalizeH="0" baseline="0" noProof="0" dirty="0">
                <a:ln>
                  <a:noFill/>
                </a:ln>
                <a:solidFill>
                  <a:srgbClr val="000000"/>
                </a:solidFill>
                <a:effectLst/>
                <a:uLnTx/>
                <a:uFillTx/>
                <a:latin typeface="+mj-lt"/>
                <a:ea typeface="+mn-ea"/>
                <a:cs typeface="+mn-cs"/>
              </a:rPr>
              <a:t>Despite Microsoft's efforts, </a:t>
            </a:r>
            <a:r>
              <a:rPr kumimoji="0" lang="hu-HU" sz="1600" b="0" i="0" u="none" strike="noStrike" kern="1200" cap="none" spc="0" normalizeH="0" baseline="0" noProof="0" dirty="0">
                <a:ln>
                  <a:noFill/>
                </a:ln>
                <a:solidFill>
                  <a:srgbClr val="FF0000"/>
                </a:solidFill>
                <a:effectLst/>
                <a:uLnTx/>
                <a:uFillTx/>
                <a:latin typeface="+mj-lt"/>
                <a:ea typeface="+mn-ea"/>
                <a:cs typeface="+mn-cs"/>
              </a:rPr>
              <a:t>Windows based phone OSs could </a:t>
            </a:r>
            <a:r>
              <a:rPr kumimoji="0" lang="hu-HU" sz="1600" b="0" i="0" u="none" strike="noStrike" kern="1200" cap="none" spc="0" normalizeH="0" baseline="0" noProof="0" dirty="0" smtClean="0">
                <a:ln>
                  <a:noFill/>
                </a:ln>
                <a:solidFill>
                  <a:srgbClr val="FF0000"/>
                </a:solidFill>
                <a:effectLst/>
                <a:uLnTx/>
                <a:uFillTx/>
                <a:latin typeface="+mj-lt"/>
                <a:ea typeface="+mn-ea"/>
                <a:cs typeface="+mn-cs"/>
              </a:rPr>
              <a:t>not</a:t>
            </a:r>
            <a:r>
              <a:rPr kumimoji="0" lang="en-US" sz="1600" b="0" i="0" u="none" strike="noStrike" kern="1200" cap="none" spc="0" normalizeH="0" baseline="0" noProof="0" dirty="0" smtClean="0">
                <a:ln>
                  <a:noFill/>
                </a:ln>
                <a:solidFill>
                  <a:srgbClr val="FF0000"/>
                </a:solidFill>
                <a:effectLst/>
                <a:uLnTx/>
                <a:uFillTx/>
                <a:latin typeface="+mj-lt"/>
                <a:ea typeface="+mn-ea"/>
                <a:cs typeface="+mn-cs"/>
              </a:rPr>
              <a:t> achieve</a:t>
            </a:r>
            <a:endParaRPr kumimoji="0" lang="en-US" sz="1600" b="0" i="0" u="none" strike="noStrike" kern="1200" cap="none" spc="0" normalizeH="0" baseline="0" noProof="0" dirty="0">
              <a:ln>
                <a:noFill/>
              </a:ln>
              <a:solidFill>
                <a:srgbClr val="FF0000"/>
              </a:solidFill>
              <a:effectLst/>
              <a:uLnTx/>
              <a:uFillTx/>
              <a:latin typeface="+mj-lt"/>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a:ln>
                  <a:noFill/>
                </a:ln>
                <a:solidFill>
                  <a:srgbClr val="FF0000"/>
                </a:solidFill>
                <a:effectLst/>
                <a:uLnTx/>
                <a:uFillTx/>
                <a:latin typeface="+mj-lt"/>
                <a:ea typeface="+mn-ea"/>
                <a:cs typeface="+mn-cs"/>
              </a:rPr>
              <a:t>   </a:t>
            </a:r>
            <a:r>
              <a:rPr kumimoji="0" lang="hu-HU" sz="1600" b="0" i="0" u="none" strike="noStrike" kern="1200" cap="none" spc="0" normalizeH="0" baseline="0" noProof="0" dirty="0" smtClean="0">
                <a:ln>
                  <a:noFill/>
                </a:ln>
                <a:solidFill>
                  <a:srgbClr val="FF0000"/>
                </a:solidFill>
                <a:effectLst/>
                <a:uLnTx/>
                <a:uFillTx/>
                <a:latin typeface="+mj-lt"/>
                <a:ea typeface="+mn-ea"/>
                <a:cs typeface="+mn-cs"/>
              </a:rPr>
              <a:t>notable</a:t>
            </a:r>
            <a:r>
              <a:rPr kumimoji="0" lang="en-US" sz="1600" b="0" i="0" u="none" strike="noStrike" kern="1200" cap="none" spc="0" normalizeH="0" baseline="0" noProof="0" dirty="0" smtClean="0">
                <a:ln>
                  <a:noFill/>
                </a:ln>
                <a:solidFill>
                  <a:srgbClr val="FF0000"/>
                </a:solidFill>
                <a:effectLst/>
                <a:uLnTx/>
                <a:uFillTx/>
                <a:latin typeface="+mj-lt"/>
                <a:ea typeface="+mn-ea"/>
                <a:cs typeface="+mn-cs"/>
              </a:rPr>
              <a:t> </a:t>
            </a:r>
            <a:r>
              <a:rPr kumimoji="0" lang="hu-HU" sz="1600" b="0" i="0" u="none" strike="noStrike" kern="1200" cap="none" spc="0" normalizeH="0" baseline="0" noProof="0" dirty="0">
                <a:ln>
                  <a:noFill/>
                </a:ln>
                <a:solidFill>
                  <a:srgbClr val="FF0000"/>
                </a:solidFill>
                <a:effectLst/>
                <a:uLnTx/>
                <a:uFillTx/>
                <a:latin typeface="+mj-lt"/>
                <a:ea typeface="+mn-ea"/>
                <a:cs typeface="+mn-cs"/>
              </a:rPr>
              <a:t>market share,</a:t>
            </a:r>
            <a:r>
              <a:rPr kumimoji="0" lang="hu-HU" sz="1600" b="0" i="0" u="none" strike="noStrike" kern="1200" cap="none" spc="0" normalizeH="0" baseline="0" noProof="0" dirty="0">
                <a:ln>
                  <a:noFill/>
                </a:ln>
                <a:solidFill>
                  <a:srgbClr val="000000"/>
                </a:solidFill>
                <a:effectLst/>
                <a:uLnTx/>
                <a:uFillTx/>
                <a:latin typeface="+mj-lt"/>
                <a:ea typeface="+mn-ea"/>
                <a:cs typeface="+mn-cs"/>
              </a:rPr>
              <a:t> as indicated in the next Figure.  </a:t>
            </a:r>
            <a:endParaRPr kumimoji="0" lang="en-US" sz="1600" b="0" i="0" u="none" strike="noStrike" kern="1200" cap="none" spc="0" normalizeH="0" baseline="0" noProof="0" dirty="0">
              <a:ln>
                <a:noFill/>
              </a:ln>
              <a:solidFill>
                <a:srgbClr val="000000"/>
              </a:solidFill>
              <a:effectLst/>
              <a:uLnTx/>
              <a:uFillTx/>
              <a:latin typeface="+mj-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Finally, in </a:t>
            </a:r>
            <a:r>
              <a:rPr kumimoji="0" lang="en-US" sz="1600" b="0" i="0" u="none" strike="noStrike" kern="1200" cap="none" spc="0" normalizeH="0" baseline="0" noProof="0" dirty="0">
                <a:ln>
                  <a:noFill/>
                </a:ln>
                <a:solidFill>
                  <a:srgbClr val="0070C0"/>
                </a:solidFill>
                <a:effectLst/>
                <a:uLnTx/>
                <a:uFillTx/>
                <a:latin typeface="+mj-lt"/>
                <a:ea typeface="+mn-ea"/>
                <a:cs typeface="+mn-cs"/>
              </a:rPr>
              <a:t>10/2017 </a:t>
            </a:r>
            <a:r>
              <a:rPr kumimoji="0" lang="en-US" sz="1600" b="0" i="0" u="none" strike="noStrike" kern="1200" cap="none" spc="0" normalizeH="0" baseline="0" noProof="0" dirty="0">
                <a:ln>
                  <a:noFill/>
                </a:ln>
                <a:solidFill>
                  <a:srgbClr val="FF0000"/>
                </a:solidFill>
                <a:effectLst/>
                <a:uLnTx/>
                <a:uFillTx/>
                <a:latin typeface="+mj-lt"/>
                <a:ea typeface="+mn-ea"/>
                <a:cs typeface="+mn-cs"/>
              </a:rPr>
              <a:t>Microsoft cancelled Windows 10 Mobile.</a:t>
            </a:r>
          </a:p>
        </p:txBody>
      </p:sp>
      <p:sp>
        <p:nvSpPr>
          <p:cNvPr id="8" name="TextBox 7"/>
          <p:cNvSpPr txBox="1"/>
          <p:nvPr/>
        </p:nvSpPr>
        <p:spPr>
          <a:xfrm>
            <a:off x="1057728" y="2741388"/>
            <a:ext cx="8149988" cy="1205458"/>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a:ln>
                  <a:noFill/>
                </a:ln>
                <a:solidFill>
                  <a:srgbClr val="0070C0"/>
                </a:solidFill>
                <a:effectLst/>
                <a:uLnTx/>
                <a:uFillTx/>
                <a:latin typeface="+mj-lt"/>
                <a:ea typeface="+mn-ea"/>
                <a:cs typeface="+mn-cs"/>
              </a:rPr>
              <a:t>Nokia's Lumia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smartphone series, </a:t>
            </a:r>
            <a:r>
              <a:rPr kumimoji="0" lang="en-US" sz="1600" b="0" i="0" u="none" strike="noStrike" kern="1200" cap="none" spc="0" normalizeH="0" baseline="0" noProof="0" dirty="0">
                <a:ln>
                  <a:noFill/>
                </a:ln>
                <a:solidFill>
                  <a:srgbClr val="0070C0"/>
                </a:solidFill>
                <a:effectLst/>
                <a:uLnTx/>
                <a:uFillTx/>
                <a:latin typeface="+mj-lt"/>
                <a:ea typeface="+mn-ea"/>
                <a:cs typeface="+mn-cs"/>
              </a:rPr>
              <a:t>starting with the Lumia 800 (2011</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a:t>
            </a:r>
            <a:endParaRPr kumimoji="0" lang="en-US" sz="1600" b="0" i="0" u="none" strike="noStrike" kern="1200" cap="none" spc="0" normalizeH="0" baseline="0" noProof="0" dirty="0">
              <a:ln>
                <a:noFill/>
              </a:ln>
              <a:solidFill>
                <a:srgbClr val="0070C0"/>
              </a:solidFill>
              <a:effectLst/>
              <a:uLnTx/>
              <a:uFillTx/>
              <a:latin typeface="+mj-lt"/>
              <a:ea typeface="+mn-ea"/>
              <a:cs typeface="+mn-cs"/>
            </a:endParaRPr>
          </a:p>
          <a:p>
            <a:pPr marR="0" lvl="0" algn="l" defTabSz="914400" rtl="0" eaLnBrk="1" fontAlgn="auto" latinLnBrk="0" hangingPunct="1">
              <a:lnSpc>
                <a:spcPct val="100000"/>
              </a:lnSpc>
              <a:spcBef>
                <a:spcPts val="0"/>
              </a:spcBef>
              <a:spcAft>
                <a:spcPts val="200"/>
              </a:spcAft>
              <a:buClrTx/>
              <a:buSzTx/>
              <a:tabLst/>
              <a:defRPr/>
            </a:pPr>
            <a:r>
              <a:rPr kumimoji="0" lang="en-US" sz="1600" b="0" i="0" u="none" strike="noStrike" kern="1200" cap="none" spc="0" normalizeH="0" baseline="0" noProof="0" dirty="0">
                <a:ln>
                  <a:noFill/>
                </a:ln>
                <a:solidFill>
                  <a:srgbClr val="0070C0"/>
                </a:solidFill>
                <a:effectLst/>
                <a:uLnTx/>
                <a:uFillTx/>
                <a:latin typeface="+mj-lt"/>
                <a:ea typeface="+mn-ea"/>
                <a:cs typeface="+mn-cs"/>
              </a:rPr>
              <a:t>       were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based on Qualcomm processors</a:t>
            </a:r>
            <a:r>
              <a:rPr kumimoji="0" lang="en-US" sz="1600" b="0" i="0" u="none" strike="noStrike" kern="1200" cap="none" spc="0" normalizeH="0" noProof="0" dirty="0" smtClean="0">
                <a:ln>
                  <a:noFill/>
                </a:ln>
                <a:solidFill>
                  <a:srgbClr val="0070C0"/>
                </a:solidFill>
                <a:effectLst/>
                <a:uLnTx/>
                <a:uFillTx/>
                <a:latin typeface="+mj-lt"/>
                <a:ea typeface="+mn-ea"/>
                <a:cs typeface="+mn-cs"/>
              </a:rPr>
              <a:t>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but </a:t>
            </a:r>
            <a:r>
              <a:rPr kumimoji="0" lang="en-US" sz="1600" b="0" i="0" u="none" strike="noStrike" kern="1200" cap="none" spc="0" normalizeH="0" baseline="0" noProof="0" dirty="0">
                <a:ln>
                  <a:noFill/>
                </a:ln>
                <a:solidFill>
                  <a:srgbClr val="0070C0"/>
                </a:solidFill>
                <a:effectLst/>
                <a:uLnTx/>
                <a:uFillTx/>
                <a:latin typeface="+mj-lt"/>
                <a:ea typeface="+mn-ea"/>
                <a:cs typeface="+mn-cs"/>
              </a:rPr>
              <a:t>run under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the Windows</a:t>
            </a:r>
            <a:r>
              <a:rPr kumimoji="0" lang="en-US" sz="1600" b="0" i="0" u="none" strike="noStrike" kern="1200" cap="none" spc="0" normalizeH="0" noProof="0" dirty="0" smtClean="0">
                <a:ln>
                  <a:noFill/>
                </a:ln>
                <a:solidFill>
                  <a:srgbClr val="0070C0"/>
                </a:solidFill>
                <a:effectLst/>
                <a:uLnTx/>
                <a:uFillTx/>
                <a:latin typeface="+mj-lt"/>
                <a:ea typeface="+mn-ea"/>
                <a:cs typeface="+mn-cs"/>
              </a:rPr>
              <a:t> Phone</a:t>
            </a:r>
            <a:endParaRPr kumimoji="0" lang="en-US" sz="1600" b="0" i="0" u="none" strike="noStrike" kern="1200" cap="none" spc="0" normalizeH="0" baseline="0" noProof="0" dirty="0">
              <a:ln>
                <a:noFill/>
              </a:ln>
              <a:solidFill>
                <a:srgbClr val="0070C0"/>
              </a:solidFill>
              <a:effectLst/>
              <a:uLnTx/>
              <a:uFillTx/>
              <a:latin typeface="+mj-lt"/>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a:ln>
                  <a:noFill/>
                </a:ln>
                <a:solidFill>
                  <a:srgbClr val="0070C0"/>
                </a:solidFill>
                <a:effectLst/>
                <a:uLnTx/>
                <a:uFillTx/>
                <a:latin typeface="+mj-lt"/>
                <a:ea typeface="+mn-ea"/>
                <a:cs typeface="+mn-cs"/>
              </a:rPr>
              <a:t>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a:t>
            </a:r>
            <a:r>
              <a:rPr kumimoji="0" lang="en-US" sz="1600" b="0" i="0" u="none" strike="noStrike" kern="1200" cap="none" spc="0" normalizeH="0" baseline="0" noProof="0" dirty="0">
                <a:ln>
                  <a:noFill/>
                </a:ln>
                <a:solidFill>
                  <a:srgbClr val="0070C0"/>
                </a:solidFill>
                <a:effectLst/>
                <a:uLnTx/>
                <a:uFillTx/>
                <a:latin typeface="+mj-lt"/>
                <a:ea typeface="+mn-ea"/>
                <a:cs typeface="+mn-cs"/>
              </a:rPr>
              <a:t>later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renamed to Windows </a:t>
            </a:r>
            <a:r>
              <a:rPr kumimoji="0" lang="en-US" sz="1600" b="0" i="0" u="none" strike="noStrike" kern="1200" cap="none" spc="0" normalizeH="0" baseline="0" noProof="0" dirty="0">
                <a:ln>
                  <a:noFill/>
                </a:ln>
                <a:solidFill>
                  <a:srgbClr val="0070C0"/>
                </a:solidFill>
                <a:effectLst/>
                <a:uLnTx/>
                <a:uFillTx/>
                <a:latin typeface="+mj-lt"/>
                <a:ea typeface="+mn-ea"/>
                <a:cs typeface="+mn-cs"/>
              </a:rPr>
              <a:t>10 Mobile)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OS.</a:t>
            </a:r>
          </a:p>
          <a:p>
            <a:pPr marR="0" lvl="0" algn="l" defTabSz="914400" rtl="0" eaLnBrk="1" fontAlgn="auto" latinLnBrk="0" hangingPunct="1">
              <a:lnSpc>
                <a:spcPct val="100000"/>
              </a:lnSpc>
              <a:spcBef>
                <a:spcPts val="0"/>
              </a:spcBef>
              <a:spcAft>
                <a:spcPts val="200"/>
              </a:spcAft>
              <a:buClrTx/>
              <a:buSzTx/>
              <a:tabLst/>
              <a:defRPr/>
            </a:pPr>
            <a:r>
              <a:rPr kumimoji="0" lang="en-US" sz="1600" b="0" i="0" u="none" strike="noStrike" kern="1200" cap="none" spc="0" normalizeH="0" baseline="0" noProof="0" dirty="0" smtClean="0">
                <a:ln>
                  <a:noFill/>
                </a:ln>
                <a:solidFill>
                  <a:srgbClr val="000000"/>
                </a:solidFill>
                <a:effectLst/>
                <a:uLnTx/>
                <a:uFillTx/>
                <a:latin typeface="+mj-lt"/>
                <a:ea typeface="+mn-ea"/>
                <a:cs typeface="+mn-cs"/>
              </a:rPr>
              <a:t>Windows Phone 7 </a:t>
            </a:r>
            <a:r>
              <a:rPr kumimoji="0" lang="hu-HU" sz="1600" b="0" i="0" u="none" strike="noStrike" kern="1200" cap="none" spc="0" normalizeH="0" baseline="0" noProof="0" dirty="0" smtClean="0">
                <a:ln>
                  <a:noFill/>
                </a:ln>
                <a:solidFill>
                  <a:srgbClr val="000000"/>
                </a:solidFill>
                <a:effectLst/>
                <a:uLnTx/>
                <a:uFillTx/>
                <a:latin typeface="+mj-lt"/>
                <a:ea typeface="+mn-ea"/>
                <a:cs typeface="+mn-cs"/>
              </a:rPr>
              <a:t>earned moderate success.</a:t>
            </a:r>
            <a:endParaRPr kumimoji="0" lang="en-US" sz="1600" b="0" i="0" u="none" strike="noStrike" kern="1200" cap="none" spc="0" normalizeH="0" baseline="0" noProof="0" dirty="0">
              <a:ln>
                <a:noFill/>
              </a:ln>
              <a:solidFill>
                <a:srgbClr val="000000"/>
              </a:solidFill>
              <a:effectLst/>
              <a:uLnTx/>
              <a:uFillTx/>
              <a:latin typeface="+mj-lt"/>
              <a:ea typeface="+mn-ea"/>
              <a:cs typeface="+mn-cs"/>
            </a:endParaRPr>
          </a:p>
        </p:txBody>
      </p:sp>
      <p:sp>
        <p:nvSpPr>
          <p:cNvPr id="9" name="TextBox 8"/>
          <p:cNvSpPr txBox="1"/>
          <p:nvPr/>
        </p:nvSpPr>
        <p:spPr>
          <a:xfrm>
            <a:off x="344737" y="4194085"/>
            <a:ext cx="3092513" cy="61042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2010</a:t>
            </a:r>
            <a:r>
              <a:rPr kumimoji="0" lang="en-US" sz="1600" b="0" i="0" u="none" strike="noStrike" kern="1200" cap="none" spc="0" normalizeH="0" baseline="0" noProof="0" dirty="0" smtClean="0">
                <a:ln>
                  <a:noFill/>
                </a:ln>
                <a:solidFill>
                  <a:srgbClr val="000000"/>
                </a:solidFill>
                <a:effectLst/>
                <a:uLnTx/>
                <a:uFillTx/>
                <a:latin typeface="+mj-lt"/>
                <a:ea typeface="+mn-ea"/>
                <a:cs typeface="+mn-cs"/>
              </a:rPr>
              <a:t> </a:t>
            </a:r>
            <a:r>
              <a:rPr kumimoji="0" lang="hu-HU" sz="1600" b="0" i="0" u="none" strike="noStrike" kern="1200" cap="none" spc="0" normalizeH="0" baseline="0" noProof="0" dirty="0" smtClean="0">
                <a:ln>
                  <a:noFill/>
                </a:ln>
                <a:solidFill>
                  <a:srgbClr val="FF0000"/>
                </a:solidFill>
                <a:effectLst/>
                <a:uLnTx/>
                <a:uFillTx/>
                <a:latin typeface="+mj-lt"/>
                <a:ea typeface="+mn-ea"/>
                <a:cs typeface="+mn-cs"/>
              </a:rPr>
              <a:t>Windows </a:t>
            </a:r>
            <a:r>
              <a:rPr kumimoji="0" lang="hu-HU" sz="1600" b="0" i="0" u="none" strike="noStrike" kern="1200" cap="none" spc="0" normalizeH="0" baseline="0" noProof="0" dirty="0">
                <a:ln>
                  <a:noFill/>
                </a:ln>
                <a:solidFill>
                  <a:srgbClr val="FF0000"/>
                </a:solidFill>
                <a:effectLst/>
                <a:uLnTx/>
                <a:uFillTx/>
                <a:latin typeface="+mj-lt"/>
                <a:ea typeface="+mn-ea"/>
                <a:cs typeface="+mn-cs"/>
              </a:rPr>
              <a:t>Phone 8</a:t>
            </a:r>
          </a:p>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smtClean="0">
                <a:ln>
                  <a:noFill/>
                </a:ln>
                <a:solidFill>
                  <a:srgbClr val="0070C0"/>
                </a:solidFill>
                <a:effectLst/>
                <a:uLnTx/>
                <a:uFillTx/>
                <a:latin typeface="+mj-lt"/>
                <a:ea typeface="+mn-ea"/>
                <a:cs typeface="+mn-cs"/>
              </a:rPr>
              <a:t>2014</a:t>
            </a:r>
            <a:r>
              <a:rPr kumimoji="0" lang="en-US" sz="1600" b="0" i="0" u="none" strike="noStrike" kern="1200" cap="none" spc="0" normalizeH="0" baseline="0" noProof="0" dirty="0" smtClean="0">
                <a:ln>
                  <a:noFill/>
                </a:ln>
                <a:solidFill>
                  <a:srgbClr val="000000"/>
                </a:solidFill>
                <a:effectLst/>
                <a:uLnTx/>
                <a:uFillTx/>
                <a:latin typeface="+mj-lt"/>
                <a:ea typeface="+mn-ea"/>
                <a:cs typeface="+mn-cs"/>
              </a:rPr>
              <a:t> </a:t>
            </a:r>
            <a:r>
              <a:rPr kumimoji="0" lang="hu-HU" sz="1600" b="0" i="0" u="none" strike="noStrike" kern="1200" cap="none" spc="0" normalizeH="0" baseline="0" noProof="0" dirty="0" smtClean="0">
                <a:ln>
                  <a:noFill/>
                </a:ln>
                <a:solidFill>
                  <a:srgbClr val="FF0000"/>
                </a:solidFill>
                <a:effectLst/>
                <a:uLnTx/>
                <a:uFillTx/>
                <a:latin typeface="+mj-lt"/>
                <a:ea typeface="+mn-ea"/>
                <a:cs typeface="+mn-cs"/>
              </a:rPr>
              <a:t>Windows </a:t>
            </a:r>
            <a:r>
              <a:rPr kumimoji="0" lang="hu-HU" sz="1600" b="0" i="0" u="none" strike="noStrike" kern="1200" cap="none" spc="0" normalizeH="0" baseline="0" noProof="0" dirty="0">
                <a:ln>
                  <a:noFill/>
                </a:ln>
                <a:solidFill>
                  <a:srgbClr val="FF0000"/>
                </a:solidFill>
                <a:effectLst/>
                <a:uLnTx/>
                <a:uFillTx/>
                <a:latin typeface="+mj-lt"/>
                <a:ea typeface="+mn-ea"/>
                <a:cs typeface="+mn-cs"/>
              </a:rPr>
              <a:t>Phone </a:t>
            </a:r>
            <a:r>
              <a:rPr kumimoji="0" lang="hu-HU" sz="1600" b="0" i="0" u="none" strike="noStrike" kern="1200" cap="none" spc="0" normalizeH="0" baseline="0" noProof="0" dirty="0" smtClean="0">
                <a:ln>
                  <a:noFill/>
                </a:ln>
                <a:solidFill>
                  <a:srgbClr val="FF0000"/>
                </a:solidFill>
                <a:effectLst/>
                <a:uLnTx/>
                <a:uFillTx/>
                <a:latin typeface="+mj-lt"/>
                <a:ea typeface="+mn-ea"/>
                <a:cs typeface="+mn-cs"/>
              </a:rPr>
              <a:t>8.1  </a:t>
            </a:r>
            <a:endParaRPr kumimoji="0" lang="en-US" sz="1600" b="0" i="0" u="none" strike="noStrike" kern="1200" cap="none" spc="0" normalizeH="0" baseline="0" noProof="0" dirty="0">
              <a:ln>
                <a:noFill/>
              </a:ln>
              <a:solidFill>
                <a:srgbClr val="FF0000"/>
              </a:solidFill>
              <a:effectLst/>
              <a:uLnTx/>
              <a:uFillTx/>
              <a:latin typeface="+mj-lt"/>
              <a:ea typeface="+mn-ea"/>
              <a:cs typeface="+mn-cs"/>
            </a:endParaRPr>
          </a:p>
        </p:txBody>
      </p:sp>
      <p:sp>
        <p:nvSpPr>
          <p:cNvPr id="10" name="TextBox 9"/>
          <p:cNvSpPr txBox="1"/>
          <p:nvPr/>
        </p:nvSpPr>
        <p:spPr>
          <a:xfrm>
            <a:off x="1125093" y="3879050"/>
            <a:ext cx="2568139" cy="33855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smtClean="0">
                <a:ln>
                  <a:noFill/>
                </a:ln>
                <a:solidFill>
                  <a:srgbClr val="000000"/>
                </a:solidFill>
                <a:effectLst/>
                <a:uLnTx/>
                <a:uFillTx/>
                <a:latin typeface="+mj-lt"/>
                <a:ea typeface="+mn-ea"/>
                <a:cs typeface="+mn-cs"/>
              </a:rPr>
              <a:t> Subsequent </a:t>
            </a:r>
            <a:r>
              <a:rPr kumimoji="0" lang="en-US" sz="1600" b="0" i="0" u="none" strike="noStrike" kern="1200" cap="none" spc="0" normalizeH="0" baseline="0" noProof="0" dirty="0">
                <a:ln>
                  <a:noFill/>
                </a:ln>
                <a:solidFill>
                  <a:srgbClr val="000000"/>
                </a:solidFill>
                <a:effectLst/>
                <a:uLnTx/>
                <a:uFillTx/>
                <a:latin typeface="+mj-lt"/>
                <a:ea typeface="+mn-ea"/>
                <a:cs typeface="+mn-cs"/>
              </a:rPr>
              <a:t>versions:</a:t>
            </a:r>
          </a:p>
        </p:txBody>
      </p:sp>
      <p:sp>
        <p:nvSpPr>
          <p:cNvPr id="11" name="TextBox 10"/>
          <p:cNvSpPr txBox="1"/>
          <p:nvPr/>
        </p:nvSpPr>
        <p:spPr>
          <a:xfrm>
            <a:off x="1116240" y="2078850"/>
            <a:ext cx="6484467" cy="338554"/>
          </a:xfrm>
          <a:prstGeom prst="rect">
            <a:avLst/>
          </a:prstGeom>
          <a:noFill/>
        </p:spPr>
        <p:txBody>
          <a:bodyPr wrap="none" rtlCol="0">
            <a:spAutoFit/>
          </a:bodyPr>
          <a:lstStyle/>
          <a:p>
            <a:r>
              <a:rPr lang="en-US" sz="1600" dirty="0" smtClean="0">
                <a:latin typeface="+mj-lt"/>
              </a:rPr>
              <a:t>2004-2008 Subsequent releases up to Windows Mobile 6.5.  </a:t>
            </a:r>
            <a:endParaRPr lang="en-US" sz="1600" dirty="0">
              <a:latin typeface="+mj-lt"/>
            </a:endParaRPr>
          </a:p>
        </p:txBody>
      </p:sp>
      <p:sp>
        <p:nvSpPr>
          <p:cNvPr id="12" name="TextBox 11"/>
          <p:cNvSpPr txBox="1"/>
          <p:nvPr/>
        </p:nvSpPr>
        <p:spPr>
          <a:xfrm>
            <a:off x="496060" y="4814530"/>
            <a:ext cx="2924198" cy="338554"/>
          </a:xfrm>
          <a:prstGeom prst="rect">
            <a:avLst/>
          </a:prstGeom>
          <a:noFill/>
        </p:spPr>
        <p:txBody>
          <a:bodyPr wrap="none" rtlCol="0">
            <a:spAutoFit/>
          </a:bodyPr>
          <a:lstStyle/>
          <a:p>
            <a:r>
              <a:rPr lang="en-US" sz="1600" dirty="0" smtClean="0">
                <a:solidFill>
                  <a:srgbClr val="0070C0"/>
                </a:solidFill>
                <a:latin typeface="+mj-lt"/>
              </a:rPr>
              <a:t>2015:</a:t>
            </a:r>
            <a:r>
              <a:rPr lang="en-US" sz="1600" dirty="0" smtClean="0">
                <a:latin typeface="+mj-lt"/>
              </a:rPr>
              <a:t> </a:t>
            </a:r>
            <a:r>
              <a:rPr lang="en-US" sz="1600" dirty="0">
                <a:solidFill>
                  <a:srgbClr val="FF0000"/>
                </a:solidFill>
                <a:latin typeface="+mj-lt"/>
              </a:rPr>
              <a:t>Windows 10 Mobile </a:t>
            </a:r>
          </a:p>
        </p:txBody>
      </p:sp>
      <p:sp>
        <p:nvSpPr>
          <p:cNvPr id="13" name="TextBox 12"/>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4" name="TextBox 13"/>
          <p:cNvSpPr txBox="1"/>
          <p:nvPr/>
        </p:nvSpPr>
        <p:spPr>
          <a:xfrm>
            <a:off x="125649" y="6354325"/>
            <a:ext cx="8880188" cy="338554"/>
          </a:xfrm>
          <a:prstGeom prst="rect">
            <a:avLst/>
          </a:prstGeom>
          <a:noFill/>
        </p:spPr>
        <p:txBody>
          <a:bodyPr wrap="none" rtlCol="0">
            <a:spAutoFit/>
          </a:bodyPr>
          <a:lstStyle/>
          <a:p>
            <a:r>
              <a:rPr lang="en-US" sz="1600" dirty="0" smtClean="0">
                <a:solidFill>
                  <a:srgbClr val="FF0000"/>
                </a:solidFill>
              </a:rPr>
              <a:t>Remark</a:t>
            </a:r>
            <a:r>
              <a:rPr lang="en-US" sz="1600" dirty="0" smtClean="0"/>
              <a:t>: Only Windows </a:t>
            </a:r>
            <a:r>
              <a:rPr lang="en-US" sz="1600" dirty="0"/>
              <a:t>Mobile </a:t>
            </a:r>
            <a:r>
              <a:rPr lang="en-US" sz="1600" dirty="0" smtClean="0"/>
              <a:t>2003 and </a:t>
            </a:r>
            <a:r>
              <a:rPr lang="en-US" sz="1600" dirty="0"/>
              <a:t>Windows 10 </a:t>
            </a:r>
            <a:r>
              <a:rPr lang="en-US" sz="1600" dirty="0" smtClean="0"/>
              <a:t>Mobile are expected to know. </a:t>
            </a:r>
            <a:endParaRPr lang="en-US" sz="1600" dirty="0"/>
          </a:p>
        </p:txBody>
      </p:sp>
    </p:spTree>
    <p:extLst>
      <p:ext uri="{BB962C8B-B14F-4D97-AF65-F5344CB8AC3E}">
        <p14:creationId xmlns:p14="http://schemas.microsoft.com/office/powerpoint/2010/main" val="147165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 calcmode="lin" valueType="num">
                                      <p:cBhvr additive="base">
                                        <p:cTn id="3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 calcmode="lin" valueType="num">
                                      <p:cBhvr additive="base">
                                        <p:cTn id="4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additive="base">
                                        <p:cTn id="4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 calcmode="lin" valueType="num">
                                      <p:cBhvr additive="base">
                                        <p:cTn id="5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 calcmode="lin" valueType="num">
                                      <p:cBhvr additive="base">
                                        <p:cTn id="6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 calcmode="lin" valueType="num">
                                      <p:cBhvr additive="base">
                                        <p:cTn id="6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7">
                                            <p:txEl>
                                              <p:pRg st="2" end="2"/>
                                            </p:txEl>
                                          </p:spTgt>
                                        </p:tgtEl>
                                        <p:attrNameLst>
                                          <p:attrName>style.visibility</p:attrName>
                                        </p:attrNameLst>
                                      </p:cBhvr>
                                      <p:to>
                                        <p:strVal val="visible"/>
                                      </p:to>
                                    </p:set>
                                    <p:anim calcmode="lin" valueType="num">
                                      <p:cBhvr additive="base">
                                        <p:cTn id="7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(4)</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Global market share of leading smartphone OSs in terms of sales figures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to end users from Q1 2009 to Q</a:t>
            </a:r>
            <a:r>
              <a:rPr kumimoji="0" lang="en-US" sz="1800" b="0" i="0" u="none" strike="noStrike" kern="1200" cap="none" spc="0" normalizeH="0" baseline="0" noProof="0" dirty="0">
                <a:ln>
                  <a:noFill/>
                </a:ln>
                <a:solidFill>
                  <a:srgbClr val="2D2D8A"/>
                </a:solidFill>
                <a:effectLst/>
                <a:uLnTx/>
                <a:uFillTx/>
                <a:latin typeface="Verdana"/>
                <a:ea typeface="+mn-ea"/>
                <a:cs typeface="+mn-cs"/>
              </a:rPr>
              <a:t>2</a:t>
            </a:r>
            <a:r>
              <a:rPr kumimoji="0" lang="hu-HU" sz="1800" b="0" i="0" u="none" strike="noStrike" kern="1200" cap="none" spc="0" normalizeH="0" baseline="0" noProof="0" dirty="0">
                <a:ln>
                  <a:noFill/>
                </a:ln>
                <a:solidFill>
                  <a:srgbClr val="2D2D8A"/>
                </a:solidFill>
                <a:effectLst/>
                <a:uLnTx/>
                <a:uFillTx/>
                <a:latin typeface="Verdana"/>
                <a:ea typeface="+mn-ea"/>
                <a:cs typeface="+mn-cs"/>
              </a:rPr>
              <a:t> 201</a:t>
            </a:r>
            <a:r>
              <a:rPr kumimoji="0" lang="en-US" sz="1800" b="0" i="0" u="none" strike="noStrike" kern="1200" cap="none" spc="0" normalizeH="0" baseline="0" noProof="0" dirty="0">
                <a:ln>
                  <a:noFill/>
                </a:ln>
                <a:solidFill>
                  <a:srgbClr val="2D2D8A"/>
                </a:solidFill>
                <a:effectLst/>
                <a:uLnTx/>
                <a:uFillTx/>
                <a:latin typeface="Verdana"/>
                <a:ea typeface="+mn-ea"/>
                <a:cs typeface="+mn-cs"/>
              </a:rPr>
              <a:t>8</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42</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grpSp>
        <p:nvGrpSpPr>
          <p:cNvPr id="6" name="Group 5"/>
          <p:cNvGrpSpPr/>
          <p:nvPr/>
        </p:nvGrpSpPr>
        <p:grpSpPr>
          <a:xfrm>
            <a:off x="386535" y="1094366"/>
            <a:ext cx="8055895" cy="5034934"/>
            <a:chOff x="386535" y="1544416"/>
            <a:chExt cx="8055895" cy="5034934"/>
          </a:xfrm>
        </p:grpSpPr>
        <p:pic>
          <p:nvPicPr>
            <p:cNvPr id="11" name="Picture 10"/>
            <p:cNvPicPr>
              <a:picLocks noChangeAspect="1"/>
            </p:cNvPicPr>
            <p:nvPr/>
          </p:nvPicPr>
          <p:blipFill rotWithShape="1">
            <a:blip r:embed="rId2"/>
            <a:srcRect l="3336" t="17025" r="2394" b="2152"/>
            <a:stretch/>
          </p:blipFill>
          <p:spPr>
            <a:xfrm>
              <a:off x="386535" y="1544416"/>
              <a:ext cx="8055895" cy="5034934"/>
            </a:xfrm>
            <a:prstGeom prst="rect">
              <a:avLst/>
            </a:prstGeom>
          </p:spPr>
        </p:pic>
        <p:sp>
          <p:nvSpPr>
            <p:cNvPr id="3" name="Rounded Rectangle 2"/>
            <p:cNvSpPr/>
            <p:nvPr/>
          </p:nvSpPr>
          <p:spPr>
            <a:xfrm>
              <a:off x="3003330" y="6219310"/>
              <a:ext cx="1035115" cy="36004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grpSp>
    </p:spTree>
    <p:extLst>
      <p:ext uri="{BB962C8B-B14F-4D97-AF65-F5344CB8AC3E}">
        <p14:creationId xmlns:p14="http://schemas.microsoft.com/office/powerpoint/2010/main" val="29584351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(5)</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en-US" dirty="0">
                <a:solidFill>
                  <a:schemeClr val="accent6"/>
                </a:solidFill>
              </a:rPr>
              <a:t>b</a:t>
            </a:r>
            <a:r>
              <a:rPr lang="hu-HU" dirty="0">
                <a:solidFill>
                  <a:schemeClr val="accent6"/>
                </a:solidFill>
              </a:rPr>
              <a:t>) </a:t>
            </a:r>
            <a:r>
              <a:rPr lang="en-US" dirty="0">
                <a:solidFill>
                  <a:schemeClr val="accent6"/>
                </a:solidFill>
              </a:rPr>
              <a:t>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-1</a:t>
            </a:r>
          </a:p>
        </p:txBody>
      </p:sp>
      <p:sp>
        <p:nvSpPr>
          <p:cNvPr id="4" name="TextBox 3"/>
          <p:cNvSpPr txBox="1"/>
          <p:nvPr/>
        </p:nvSpPr>
        <p:spPr>
          <a:xfrm>
            <a:off x="206515" y="953725"/>
            <a:ext cx="8948091" cy="1400383"/>
          </a:xfrm>
          <a:prstGeom prst="rect">
            <a:avLst/>
          </a:prstGeom>
          <a:noFill/>
        </p:spPr>
        <p:txBody>
          <a:bodyPr wrap="none" rtlCol="0">
            <a:spAutoFit/>
          </a:bodyPr>
          <a:lstStyle/>
          <a:p>
            <a:pPr>
              <a:buClr>
                <a:schemeClr val="tx1"/>
              </a:buClr>
            </a:pPr>
            <a:r>
              <a:rPr lang="en-US" sz="1600" dirty="0">
                <a:solidFill>
                  <a:srgbClr val="FF0000"/>
                </a:solidFill>
              </a:rPr>
              <a:t>Windows </a:t>
            </a:r>
            <a:r>
              <a:rPr lang="en-US" sz="1600" dirty="0" smtClean="0">
                <a:solidFill>
                  <a:srgbClr val="FF0000"/>
                </a:solidFill>
              </a:rPr>
              <a:t>8, </a:t>
            </a:r>
            <a:r>
              <a:rPr lang="en-US" sz="1600" dirty="0" smtClean="0">
                <a:solidFill>
                  <a:srgbClr val="0070C0"/>
                </a:solidFill>
              </a:rPr>
              <a:t>released in 2012,</a:t>
            </a:r>
            <a:r>
              <a:rPr lang="en-US" sz="1600" dirty="0" smtClean="0"/>
              <a:t> </a:t>
            </a:r>
            <a:r>
              <a:rPr lang="en-US" sz="1600" dirty="0"/>
              <a:t>was Microsoft’s </a:t>
            </a:r>
            <a:r>
              <a:rPr lang="hu-HU" sz="1600" dirty="0"/>
              <a:t>first </a:t>
            </a:r>
            <a:r>
              <a:rPr lang="en-US" sz="1600" dirty="0"/>
              <a:t>try </a:t>
            </a:r>
            <a:r>
              <a:rPr lang="en-US" sz="1600" dirty="0">
                <a:solidFill>
                  <a:srgbClr val="0070C0"/>
                </a:solidFill>
              </a:rPr>
              <a:t>to cover the whole </a:t>
            </a:r>
            <a:r>
              <a:rPr lang="en-US" sz="1600" dirty="0" smtClean="0">
                <a:solidFill>
                  <a:srgbClr val="0070C0"/>
                </a:solidFill>
              </a:rPr>
              <a:t>spectrum</a:t>
            </a:r>
          </a:p>
          <a:p>
            <a:pPr>
              <a:buClr>
                <a:schemeClr val="tx1"/>
              </a:buClr>
            </a:pPr>
            <a:r>
              <a:rPr lang="en-US" sz="1600" dirty="0">
                <a:solidFill>
                  <a:srgbClr val="0070C0"/>
                </a:solidFill>
              </a:rPr>
              <a:t> </a:t>
            </a:r>
            <a:r>
              <a:rPr lang="en-US" sz="1600" dirty="0" smtClean="0">
                <a:solidFill>
                  <a:srgbClr val="0070C0"/>
                </a:solidFill>
              </a:rPr>
              <a:t> </a:t>
            </a:r>
            <a:r>
              <a:rPr lang="en-US" sz="1600" dirty="0">
                <a:solidFill>
                  <a:srgbClr val="0070C0"/>
                </a:solidFill>
              </a:rPr>
              <a:t>of computers </a:t>
            </a:r>
            <a:r>
              <a:rPr lang="en-US" sz="1600" dirty="0"/>
              <a:t>from </a:t>
            </a:r>
            <a:r>
              <a:rPr lang="en-US" sz="1600" dirty="0" smtClean="0"/>
              <a:t>server</a:t>
            </a:r>
            <a:r>
              <a:rPr lang="hu-HU" sz="1600" dirty="0"/>
              <a:t>s</a:t>
            </a:r>
            <a:r>
              <a:rPr lang="en-US" sz="1600" dirty="0"/>
              <a:t> through desktops and notebooks till </a:t>
            </a:r>
            <a:r>
              <a:rPr lang="en-US" sz="1600" dirty="0">
                <a:solidFill>
                  <a:srgbClr val="FF0000"/>
                </a:solidFill>
              </a:rPr>
              <a:t>touchscreen </a:t>
            </a:r>
            <a:r>
              <a:rPr lang="en-US" sz="1600" dirty="0" smtClean="0">
                <a:solidFill>
                  <a:srgbClr val="FF0000"/>
                </a:solidFill>
              </a:rPr>
              <a:t>tablets</a:t>
            </a:r>
          </a:p>
          <a:p>
            <a:pPr>
              <a:spcAft>
                <a:spcPts val="600"/>
              </a:spcAft>
              <a:buClr>
                <a:schemeClr val="tx1"/>
              </a:buClr>
            </a:pPr>
            <a:r>
              <a:rPr lang="en-US" sz="1600" dirty="0">
                <a:solidFill>
                  <a:srgbClr val="FF0000"/>
                </a:solidFill>
              </a:rPr>
              <a:t> </a:t>
            </a:r>
            <a:r>
              <a:rPr lang="en-US" sz="1600" dirty="0" smtClean="0">
                <a:solidFill>
                  <a:srgbClr val="FF0000"/>
                </a:solidFill>
              </a:rPr>
              <a:t> </a:t>
            </a:r>
            <a:r>
              <a:rPr lang="en-US" sz="1600" dirty="0">
                <a:solidFill>
                  <a:srgbClr val="0070C0"/>
                </a:solidFill>
              </a:rPr>
              <a:t>by a single OS.</a:t>
            </a:r>
          </a:p>
          <a:p>
            <a:r>
              <a:rPr lang="en-US" sz="1600" dirty="0">
                <a:solidFill>
                  <a:srgbClr val="0070C0"/>
                </a:solidFill>
              </a:rPr>
              <a:t> </a:t>
            </a:r>
            <a:r>
              <a:rPr lang="en-US" sz="1600" dirty="0" smtClean="0">
                <a:solidFill>
                  <a:srgbClr val="0070C0"/>
                </a:solidFill>
              </a:rPr>
              <a:t>It introduced </a:t>
            </a:r>
            <a:r>
              <a:rPr lang="en-US" sz="1600" dirty="0">
                <a:solidFill>
                  <a:srgbClr val="0070C0"/>
                </a:solidFill>
              </a:rPr>
              <a:t>a new, tiles-based start menu, but the classic start menu can </a:t>
            </a:r>
            <a:r>
              <a:rPr lang="en-US" sz="1600" dirty="0" smtClean="0">
                <a:solidFill>
                  <a:srgbClr val="0070C0"/>
                </a:solidFill>
              </a:rPr>
              <a:t>be</a:t>
            </a:r>
          </a:p>
          <a:p>
            <a:r>
              <a:rPr lang="en-US" sz="1600" dirty="0">
                <a:solidFill>
                  <a:srgbClr val="0070C0"/>
                </a:solidFill>
              </a:rPr>
              <a:t> </a:t>
            </a:r>
            <a:r>
              <a:rPr lang="en-US" sz="1600" dirty="0" smtClean="0">
                <a:solidFill>
                  <a:srgbClr val="0070C0"/>
                </a:solidFill>
              </a:rPr>
              <a:t>  </a:t>
            </a:r>
            <a:r>
              <a:rPr lang="en-US" sz="1600" dirty="0">
                <a:solidFill>
                  <a:srgbClr val="0070C0"/>
                </a:solidFill>
              </a:rPr>
              <a:t>reinstalled</a:t>
            </a:r>
            <a:r>
              <a:rPr lang="en-US" sz="1600" dirty="0" smtClean="0">
                <a:solidFill>
                  <a:srgbClr val="0070C0"/>
                </a:solidFill>
              </a:rPr>
              <a:t>, </a:t>
            </a:r>
            <a:r>
              <a:rPr lang="en-US" sz="1600" dirty="0" smtClean="0"/>
              <a:t>as </a:t>
            </a:r>
            <a:r>
              <a:rPr lang="en-US" sz="1600" dirty="0"/>
              <a:t>seen in the next Figure.  </a:t>
            </a:r>
          </a:p>
        </p:txBody>
      </p:sp>
      <p:sp>
        <p:nvSpPr>
          <p:cNvPr id="5" name="TextBox 4"/>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spTree>
    <p:extLst>
      <p:ext uri="{BB962C8B-B14F-4D97-AF65-F5344CB8AC3E}">
        <p14:creationId xmlns:p14="http://schemas.microsoft.com/office/powerpoint/2010/main" val="10182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a:solidFill>
                  <a:schemeClr val="accent6"/>
                </a:solidFill>
              </a:rPr>
              <a:t>Early spread of smartphones-1</a:t>
            </a: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p>
          <a:p>
            <a:pPr lvl="0">
              <a:spcAft>
                <a:spcPts val="600"/>
              </a:spcAft>
              <a:buClr>
                <a:srgbClr val="000000"/>
              </a:buClr>
            </a:pPr>
            <a:r>
              <a:rPr lang="en-US" sz="1600" dirty="0">
                <a:solidFill>
                  <a:srgbClr val="000000"/>
                </a:solidFill>
              </a:rPr>
              <a:t>      smartphones.</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a:t>Figure: Steve Jobs introducing the iPhone at </a:t>
            </a:r>
            <a:r>
              <a:rPr lang="en-US" sz="1600" dirty="0" err="1"/>
              <a:t>MacWorld</a:t>
            </a:r>
            <a:r>
              <a:rPr lang="en-US" sz="1600" dirty="0"/>
              <a:t> Expo in 1/2007 [47]</a:t>
            </a:r>
          </a:p>
        </p:txBody>
      </p:sp>
      <p:sp>
        <p:nvSpPr>
          <p:cNvPr id="8" name="TextBox 7"/>
          <p:cNvSpPr txBox="1"/>
          <p:nvPr/>
        </p:nvSpPr>
        <p:spPr>
          <a:xfrm>
            <a:off x="8796955" y="6385650"/>
            <a:ext cx="34817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(6)</a:t>
            </a:r>
            <a:endParaRPr lang="en-US" dirty="0"/>
          </a:p>
        </p:txBody>
      </p:sp>
      <p:pic>
        <p:nvPicPr>
          <p:cNvPr id="3" name="Picture 2"/>
          <p:cNvPicPr>
            <a:picLocks noChangeAspect="1"/>
          </p:cNvPicPr>
          <p:nvPr/>
        </p:nvPicPr>
        <p:blipFill>
          <a:blip r:embed="rId2"/>
          <a:stretch>
            <a:fillRect/>
          </a:stretch>
        </p:blipFill>
        <p:spPr>
          <a:xfrm>
            <a:off x="521550" y="1088740"/>
            <a:ext cx="4791502" cy="2695220"/>
          </a:xfrm>
          <a:prstGeom prst="rect">
            <a:avLst/>
          </a:prstGeom>
        </p:spPr>
      </p:pic>
      <p:pic>
        <p:nvPicPr>
          <p:cNvPr id="4" name="Picture 3"/>
          <p:cNvPicPr>
            <a:picLocks noChangeAspect="1"/>
          </p:cNvPicPr>
          <p:nvPr/>
        </p:nvPicPr>
        <p:blipFill>
          <a:blip r:embed="rId3"/>
          <a:stretch>
            <a:fillRect/>
          </a:stretch>
        </p:blipFill>
        <p:spPr>
          <a:xfrm>
            <a:off x="3772396" y="3831504"/>
            <a:ext cx="5146928" cy="2895147"/>
          </a:xfrm>
          <a:prstGeom prst="rect">
            <a:avLst/>
          </a:prstGeom>
        </p:spPr>
      </p:pic>
      <p:sp>
        <p:nvSpPr>
          <p:cNvPr id="5" name="TextBox 4"/>
          <p:cNvSpPr txBox="1"/>
          <p:nvPr/>
        </p:nvSpPr>
        <p:spPr>
          <a:xfrm>
            <a:off x="115888" y="503675"/>
            <a:ext cx="8937062" cy="369332"/>
          </a:xfrm>
          <a:prstGeom prst="rect">
            <a:avLst/>
          </a:prstGeom>
          <a:noFill/>
        </p:spPr>
        <p:txBody>
          <a:bodyPr wrap="none" rtlCol="0">
            <a:spAutoFit/>
          </a:bodyPr>
          <a:lstStyle/>
          <a:p>
            <a:r>
              <a:rPr lang="en-US" dirty="0">
                <a:solidFill>
                  <a:schemeClr val="accent6"/>
                </a:solidFill>
              </a:rPr>
              <a:t>Tiles-based touchscreen and reinstalled “classic menu” of Windows 8 [104] </a:t>
            </a:r>
          </a:p>
        </p:txBody>
      </p:sp>
      <p:sp>
        <p:nvSpPr>
          <p:cNvPr id="7" name="TextBox 6"/>
          <p:cNvSpPr txBox="1"/>
          <p:nvPr/>
        </p:nvSpPr>
        <p:spPr>
          <a:xfrm>
            <a:off x="585529" y="5094475"/>
            <a:ext cx="2771336" cy="584775"/>
          </a:xfrm>
          <a:prstGeom prst="rect">
            <a:avLst/>
          </a:prstGeom>
          <a:noFill/>
        </p:spPr>
        <p:txBody>
          <a:bodyPr wrap="none" rtlCol="0">
            <a:spAutoFit/>
          </a:bodyPr>
          <a:lstStyle/>
          <a:p>
            <a:r>
              <a:rPr lang="en-US" sz="1600" dirty="0" smtClean="0"/>
              <a:t>Reinstallation is a rather </a:t>
            </a:r>
          </a:p>
          <a:p>
            <a:r>
              <a:rPr lang="en-US" sz="1600" dirty="0" smtClean="0"/>
              <a:t>  complicated procedure.</a:t>
            </a:r>
            <a:endParaRPr lang="en-US" sz="1600" dirty="0"/>
          </a:p>
        </p:txBody>
      </p:sp>
    </p:spTree>
    <p:extLst>
      <p:ext uri="{BB962C8B-B14F-4D97-AF65-F5344CB8AC3E}">
        <p14:creationId xmlns:p14="http://schemas.microsoft.com/office/powerpoint/2010/main" val="2334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(7)</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hu-HU" dirty="0" smtClean="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a:t>
            </a:r>
            <a:r>
              <a:rPr lang="en-US" dirty="0" smtClean="0">
                <a:solidFill>
                  <a:schemeClr val="accent6"/>
                </a:solidFill>
              </a:rPr>
              <a:t>-2</a:t>
            </a:r>
            <a:endParaRPr lang="en-US" dirty="0">
              <a:solidFill>
                <a:schemeClr val="accent6"/>
              </a:solidFill>
            </a:endParaRPr>
          </a:p>
        </p:txBody>
      </p:sp>
      <p:sp>
        <p:nvSpPr>
          <p:cNvPr id="4" name="TextBox 3"/>
          <p:cNvSpPr txBox="1"/>
          <p:nvPr/>
        </p:nvSpPr>
        <p:spPr>
          <a:xfrm>
            <a:off x="447670" y="1798874"/>
            <a:ext cx="8529899" cy="4154984"/>
          </a:xfrm>
          <a:prstGeom prst="rect">
            <a:avLst/>
          </a:prstGeom>
          <a:noFill/>
        </p:spPr>
        <p:txBody>
          <a:bodyPr wrap="none" rtlCol="0">
            <a:spAutoFit/>
          </a:bodyPr>
          <a:lstStyle/>
          <a:p>
            <a:pPr marL="285750" indent="-285750">
              <a:spcAft>
                <a:spcPts val="600"/>
              </a:spcAft>
              <a:buFont typeface="Arial" pitchFamily="34" charset="0"/>
              <a:buChar char="•"/>
            </a:pPr>
            <a:r>
              <a:rPr lang="en-US" sz="1600" dirty="0" smtClean="0">
                <a:solidFill>
                  <a:srgbClr val="0070C0"/>
                </a:solidFill>
              </a:rPr>
              <a:t>2013 </a:t>
            </a:r>
            <a:r>
              <a:rPr lang="en-US" sz="1600" dirty="0" smtClean="0"/>
              <a:t>     </a:t>
            </a:r>
            <a:r>
              <a:rPr lang="en-US" sz="1600" dirty="0">
                <a:solidFill>
                  <a:srgbClr val="FF0000"/>
                </a:solidFill>
              </a:rPr>
              <a:t>Windows 8.1 </a:t>
            </a:r>
            <a:endParaRPr lang="en-US" sz="1600" dirty="0" smtClean="0">
              <a:solidFill>
                <a:srgbClr val="FF0000"/>
              </a:solidFill>
            </a:endParaRPr>
          </a:p>
          <a:p>
            <a:pPr>
              <a:spcAft>
                <a:spcPts val="300"/>
              </a:spcAft>
            </a:pPr>
            <a:r>
              <a:rPr lang="en-US" sz="1600" dirty="0" smtClean="0"/>
              <a:t>                 It is </a:t>
            </a:r>
            <a:r>
              <a:rPr lang="en-US" sz="1600" dirty="0"/>
              <a:t>an upgrade for Windows 8.</a:t>
            </a:r>
          </a:p>
          <a:p>
            <a:r>
              <a:rPr lang="en-US" sz="1600" dirty="0" smtClean="0"/>
              <a:t>                 Again there is a possibility (through a number of steps) to switch</a:t>
            </a:r>
          </a:p>
          <a:p>
            <a:pPr>
              <a:spcAft>
                <a:spcPts val="600"/>
              </a:spcAft>
            </a:pPr>
            <a:r>
              <a:rPr lang="en-US" sz="1600" dirty="0" smtClean="0"/>
              <a:t>                   </a:t>
            </a:r>
            <a:r>
              <a:rPr lang="en-US" sz="1600" dirty="0"/>
              <a:t>between the tile-based Start menu and the classic desktop menu. </a:t>
            </a:r>
          </a:p>
          <a:p>
            <a:pPr marL="285750" indent="-285750">
              <a:spcAft>
                <a:spcPts val="300"/>
              </a:spcAft>
              <a:buFont typeface="Arial" pitchFamily="34" charset="0"/>
              <a:buChar char="•"/>
            </a:pPr>
            <a:r>
              <a:rPr lang="en-US" sz="1600" dirty="0" smtClean="0">
                <a:solidFill>
                  <a:srgbClr val="0070C0"/>
                </a:solidFill>
              </a:rPr>
              <a:t>2014 </a:t>
            </a:r>
            <a:r>
              <a:rPr lang="en-US" sz="1600" dirty="0" smtClean="0"/>
              <a:t>     </a:t>
            </a:r>
            <a:r>
              <a:rPr lang="en-US" sz="1600" dirty="0">
                <a:solidFill>
                  <a:srgbClr val="FF0000"/>
                </a:solidFill>
              </a:rPr>
              <a:t>Windows 8.1 with Bing </a:t>
            </a:r>
            <a:r>
              <a:rPr lang="en-US" sz="1600" dirty="0"/>
              <a:t>for low cost </a:t>
            </a:r>
            <a:r>
              <a:rPr lang="en-US" sz="1600" dirty="0" smtClean="0"/>
              <a:t>devices</a:t>
            </a:r>
          </a:p>
          <a:p>
            <a:pPr>
              <a:spcAft>
                <a:spcPts val="600"/>
              </a:spcAft>
            </a:pPr>
            <a:r>
              <a:rPr lang="en-US" sz="1600" dirty="0" smtClean="0"/>
              <a:t>                 It was delivered </a:t>
            </a:r>
            <a:r>
              <a:rPr lang="en-US" sz="1600" dirty="0">
                <a:solidFill>
                  <a:srgbClr val="0070C0"/>
                </a:solidFill>
              </a:rPr>
              <a:t>for hardware manufacturers for free</a:t>
            </a:r>
            <a:r>
              <a:rPr lang="en-US" sz="1600" dirty="0"/>
              <a:t>.   </a:t>
            </a:r>
          </a:p>
          <a:p>
            <a:pPr marL="285750" indent="-285750">
              <a:spcAft>
                <a:spcPts val="600"/>
              </a:spcAft>
              <a:buFont typeface="Arial" pitchFamily="34" charset="0"/>
              <a:buChar char="•"/>
            </a:pPr>
            <a:r>
              <a:rPr lang="en-US" sz="1600" dirty="0" smtClean="0"/>
              <a:t>2014      </a:t>
            </a:r>
            <a:r>
              <a:rPr lang="en-US" sz="1600" dirty="0"/>
              <a:t>Windows 9 </a:t>
            </a:r>
            <a:r>
              <a:rPr lang="en-US" sz="1600" dirty="0" smtClean="0"/>
              <a:t>skipped</a:t>
            </a:r>
          </a:p>
          <a:p>
            <a:pPr marL="285750" indent="-285750">
              <a:spcAft>
                <a:spcPts val="600"/>
              </a:spcAft>
              <a:buFont typeface="Arial" pitchFamily="34" charset="0"/>
              <a:buChar char="•"/>
            </a:pPr>
            <a:r>
              <a:rPr lang="en-US" sz="1600" dirty="0" smtClean="0">
                <a:solidFill>
                  <a:srgbClr val="0070C0"/>
                </a:solidFill>
              </a:rPr>
              <a:t>2014  </a:t>
            </a:r>
            <a:r>
              <a:rPr lang="en-US" sz="1600" dirty="0" smtClean="0"/>
              <a:t>    </a:t>
            </a:r>
            <a:r>
              <a:rPr lang="en-US" sz="1600" dirty="0">
                <a:solidFill>
                  <a:srgbClr val="FF0000"/>
                </a:solidFill>
              </a:rPr>
              <a:t>Windows 10 </a:t>
            </a:r>
            <a:r>
              <a:rPr lang="en-US" sz="1600" dirty="0"/>
              <a:t>Technical Preview</a:t>
            </a:r>
          </a:p>
          <a:p>
            <a:pPr marL="285750" indent="-285750">
              <a:spcAft>
                <a:spcPts val="600"/>
              </a:spcAft>
              <a:buFont typeface="Arial" pitchFamily="34" charset="0"/>
              <a:buChar char="•"/>
            </a:pPr>
            <a:r>
              <a:rPr lang="en-US" sz="1600" dirty="0">
                <a:solidFill>
                  <a:srgbClr val="0070C0"/>
                </a:solidFill>
              </a:rPr>
              <a:t>2015</a:t>
            </a:r>
            <a:r>
              <a:rPr lang="en-US" sz="1600" dirty="0"/>
              <a:t>      Windows 10 </a:t>
            </a:r>
            <a:r>
              <a:rPr lang="en-US" sz="1600" dirty="0">
                <a:solidFill>
                  <a:srgbClr val="0070C0"/>
                </a:solidFill>
              </a:rPr>
              <a:t>general </a:t>
            </a:r>
            <a:r>
              <a:rPr lang="en-US" sz="1600" dirty="0" smtClean="0">
                <a:solidFill>
                  <a:srgbClr val="0070C0"/>
                </a:solidFill>
              </a:rPr>
              <a:t>availability</a:t>
            </a:r>
          </a:p>
          <a:p>
            <a:pPr>
              <a:buClr>
                <a:schemeClr val="tx1"/>
              </a:buClr>
            </a:pPr>
            <a:r>
              <a:rPr lang="en-US" sz="1600" dirty="0"/>
              <a:t> </a:t>
            </a:r>
            <a:r>
              <a:rPr lang="en-US" sz="1600" dirty="0" smtClean="0"/>
              <a:t>                It </a:t>
            </a:r>
            <a:r>
              <a:rPr lang="en-US" sz="1600" dirty="0"/>
              <a:t>allows </a:t>
            </a:r>
            <a:r>
              <a:rPr lang="en-US" sz="1600" dirty="0">
                <a:solidFill>
                  <a:srgbClr val="0070C0"/>
                </a:solidFill>
              </a:rPr>
              <a:t>to choose </a:t>
            </a:r>
            <a:r>
              <a:rPr lang="en-US" sz="1600" dirty="0" smtClean="0">
                <a:solidFill>
                  <a:srgbClr val="0070C0"/>
                </a:solidFill>
              </a:rPr>
              <a:t>between desktop or tablet </a:t>
            </a:r>
            <a:r>
              <a:rPr lang="en-US" sz="1600" dirty="0">
                <a:solidFill>
                  <a:srgbClr val="0070C0"/>
                </a:solidFill>
              </a:rPr>
              <a:t>modes</a:t>
            </a:r>
            <a:r>
              <a:rPr lang="en-US" sz="1600" dirty="0"/>
              <a:t> in the updated </a:t>
            </a:r>
            <a:endParaRPr lang="en-US" sz="1600" dirty="0" smtClean="0"/>
          </a:p>
          <a:p>
            <a:pPr>
              <a:spcAft>
                <a:spcPts val="600"/>
              </a:spcAft>
              <a:buClr>
                <a:schemeClr val="tx1"/>
              </a:buClr>
            </a:pPr>
            <a:r>
              <a:rPr lang="en-US" sz="1600" dirty="0"/>
              <a:t> </a:t>
            </a:r>
            <a:r>
              <a:rPr lang="en-US" sz="1600" dirty="0" smtClean="0"/>
              <a:t>                  Start </a:t>
            </a:r>
            <a:r>
              <a:rPr lang="en-US" sz="1600" dirty="0"/>
              <a:t>menu.</a:t>
            </a:r>
          </a:p>
          <a:p>
            <a:r>
              <a:rPr lang="en-US" sz="1600" dirty="0"/>
              <a:t>   </a:t>
            </a:r>
            <a:r>
              <a:rPr lang="en-US" sz="1600" dirty="0" smtClean="0"/>
              <a:t>              </a:t>
            </a:r>
            <a:r>
              <a:rPr lang="en-US" sz="1600" dirty="0"/>
              <a:t>To encourage its adoption Microsoft made it available </a:t>
            </a:r>
            <a:r>
              <a:rPr lang="en-US" sz="1600" dirty="0">
                <a:solidFill>
                  <a:srgbClr val="0070C0"/>
                </a:solidFill>
              </a:rPr>
              <a:t>free of </a:t>
            </a:r>
            <a:r>
              <a:rPr lang="en-US" sz="1600" dirty="0" smtClean="0">
                <a:solidFill>
                  <a:srgbClr val="0070C0"/>
                </a:solidFill>
              </a:rPr>
              <a:t>charge</a:t>
            </a:r>
          </a:p>
          <a:p>
            <a:r>
              <a:rPr lang="en-US" sz="1600" dirty="0">
                <a:solidFill>
                  <a:srgbClr val="0070C0"/>
                </a:solidFill>
              </a:rPr>
              <a:t> </a:t>
            </a:r>
            <a:r>
              <a:rPr lang="en-US" sz="1600" dirty="0" smtClean="0">
                <a:solidFill>
                  <a:srgbClr val="0070C0"/>
                </a:solidFill>
              </a:rPr>
              <a:t>                  during its first </a:t>
            </a:r>
            <a:r>
              <a:rPr lang="en-US" sz="1600" dirty="0">
                <a:solidFill>
                  <a:srgbClr val="0070C0"/>
                </a:solidFill>
              </a:rPr>
              <a:t>year of availability</a:t>
            </a:r>
            <a:r>
              <a:rPr lang="en-US" sz="1600" dirty="0"/>
              <a:t> to users with genuine copies of </a:t>
            </a:r>
            <a:endParaRPr lang="en-US" sz="1600" dirty="0" smtClean="0"/>
          </a:p>
          <a:p>
            <a:r>
              <a:rPr lang="en-US" sz="1600" dirty="0"/>
              <a:t> </a:t>
            </a:r>
            <a:r>
              <a:rPr lang="en-US" sz="1600" dirty="0" smtClean="0"/>
              <a:t>                  Windows </a:t>
            </a:r>
            <a:r>
              <a:rPr lang="en-US" sz="1600" dirty="0"/>
              <a:t>7/Windows 8.1</a:t>
            </a:r>
            <a:r>
              <a:rPr lang="en-US" sz="1600" dirty="0" smtClean="0"/>
              <a:t>.</a:t>
            </a:r>
            <a:endParaRPr lang="en-US" sz="1600" dirty="0"/>
          </a:p>
        </p:txBody>
      </p:sp>
      <p:sp>
        <p:nvSpPr>
          <p:cNvPr id="10" name="TextBox 9"/>
          <p:cNvSpPr txBox="1"/>
          <p:nvPr/>
        </p:nvSpPr>
        <p:spPr>
          <a:xfrm>
            <a:off x="296525" y="1493652"/>
            <a:ext cx="7247433" cy="338554"/>
          </a:xfrm>
          <a:prstGeom prst="rect">
            <a:avLst/>
          </a:prstGeom>
          <a:noFill/>
        </p:spPr>
        <p:txBody>
          <a:bodyPr wrap="none" rtlCol="0">
            <a:spAutoFit/>
          </a:bodyPr>
          <a:lstStyle/>
          <a:p>
            <a:r>
              <a:rPr lang="en-US" sz="1600" dirty="0" smtClean="0">
                <a:solidFill>
                  <a:srgbClr val="FF0000"/>
                </a:solidFill>
              </a:rPr>
              <a:t>Subsequent </a:t>
            </a:r>
            <a:r>
              <a:rPr lang="hu-HU" sz="1600" dirty="0" smtClean="0">
                <a:solidFill>
                  <a:srgbClr val="FF0000"/>
                </a:solidFill>
              </a:rPr>
              <a:t>OS </a:t>
            </a:r>
            <a:r>
              <a:rPr lang="hu-HU" sz="1600" dirty="0">
                <a:solidFill>
                  <a:srgbClr val="FF0000"/>
                </a:solidFill>
              </a:rPr>
              <a:t>releases </a:t>
            </a:r>
            <a:r>
              <a:rPr lang="en-US" sz="1600" dirty="0" smtClean="0">
                <a:solidFill>
                  <a:srgbClr val="FF0000"/>
                </a:solidFill>
              </a:rPr>
              <a:t>that cover</a:t>
            </a:r>
            <a:r>
              <a:rPr lang="hu-HU" sz="1600" dirty="0" smtClean="0">
                <a:solidFill>
                  <a:srgbClr val="FF0000"/>
                </a:solidFill>
              </a:rPr>
              <a:t> </a:t>
            </a:r>
            <a:r>
              <a:rPr lang="hu-HU" sz="1600" dirty="0">
                <a:solidFill>
                  <a:srgbClr val="FF0000"/>
                </a:solidFill>
              </a:rPr>
              <a:t>touch screen </a:t>
            </a:r>
            <a:r>
              <a:rPr lang="en-US" sz="1600" dirty="0">
                <a:solidFill>
                  <a:srgbClr val="FF0000"/>
                </a:solidFill>
              </a:rPr>
              <a:t>devices </a:t>
            </a:r>
            <a:r>
              <a:rPr lang="hu-HU" sz="1600" dirty="0">
                <a:solidFill>
                  <a:srgbClr val="FF0000"/>
                </a:solidFill>
              </a:rPr>
              <a:t>as well: </a:t>
            </a:r>
            <a:endParaRPr lang="en-US" sz="1600" dirty="0">
              <a:solidFill>
                <a:srgbClr val="FF0000"/>
              </a:solidFill>
            </a:endParaRPr>
          </a:p>
        </p:txBody>
      </p:sp>
      <p:sp>
        <p:nvSpPr>
          <p:cNvPr id="5" name="TextBox 4"/>
          <p:cNvSpPr txBox="1"/>
          <p:nvPr/>
        </p:nvSpPr>
        <p:spPr>
          <a:xfrm>
            <a:off x="296525" y="908720"/>
            <a:ext cx="7919989" cy="584775"/>
          </a:xfrm>
          <a:prstGeom prst="rect">
            <a:avLst/>
          </a:prstGeom>
          <a:noFill/>
        </p:spPr>
        <p:txBody>
          <a:bodyPr wrap="none" rtlCol="0">
            <a:spAutoFit/>
          </a:bodyPr>
          <a:lstStyle/>
          <a:p>
            <a:r>
              <a:rPr lang="en-US" sz="1600" dirty="0">
                <a:solidFill>
                  <a:srgbClr val="0070C0"/>
                </a:solidFill>
              </a:rPr>
              <a:t>Market reflections</a:t>
            </a:r>
            <a:r>
              <a:rPr lang="en-US" sz="1600" dirty="0">
                <a:solidFill>
                  <a:srgbClr val="000000"/>
                </a:solidFill>
              </a:rPr>
              <a:t>: Windows 8 earned </a:t>
            </a:r>
            <a:r>
              <a:rPr lang="en-US" sz="1600" dirty="0">
                <a:solidFill>
                  <a:srgbClr val="0070C0"/>
                </a:solidFill>
              </a:rPr>
              <a:t>moderate success</a:t>
            </a:r>
            <a:r>
              <a:rPr lang="en-US" sz="1600" dirty="0">
                <a:solidFill>
                  <a:srgbClr val="000000"/>
                </a:solidFill>
              </a:rPr>
              <a:t>,</a:t>
            </a:r>
            <a:r>
              <a:rPr lang="hu-HU" sz="1600" dirty="0">
                <a:solidFill>
                  <a:srgbClr val="000000"/>
                </a:solidFill>
              </a:rPr>
              <a:t> </a:t>
            </a:r>
            <a:r>
              <a:rPr lang="en-US" sz="1600" dirty="0">
                <a:solidFill>
                  <a:srgbClr val="000000"/>
                </a:solidFill>
              </a:rPr>
              <a:t>Android and iOS </a:t>
            </a:r>
            <a:endParaRPr lang="hu-HU" sz="1600" dirty="0">
              <a:solidFill>
                <a:srgbClr val="000000"/>
              </a:solidFill>
            </a:endParaRPr>
          </a:p>
          <a:p>
            <a:r>
              <a:rPr lang="hu-HU" sz="1600" dirty="0">
                <a:solidFill>
                  <a:srgbClr val="000000"/>
                </a:solidFill>
              </a:rPr>
              <a:t>   </a:t>
            </a:r>
            <a:r>
              <a:rPr lang="en-US" sz="1600" dirty="0" smtClean="0">
                <a:solidFill>
                  <a:srgbClr val="000000"/>
                </a:solidFill>
              </a:rPr>
              <a:t>dominate</a:t>
            </a:r>
            <a:r>
              <a:rPr lang="hu-HU" sz="1600" dirty="0">
                <a:solidFill>
                  <a:srgbClr val="000000"/>
                </a:solidFill>
              </a:rPr>
              <a:t>d</a:t>
            </a:r>
            <a:r>
              <a:rPr lang="en-US" sz="1600" dirty="0">
                <a:solidFill>
                  <a:srgbClr val="000000"/>
                </a:solidFill>
              </a:rPr>
              <a:t> further on the market</a:t>
            </a:r>
            <a:r>
              <a:rPr lang="hu-HU" sz="1600" dirty="0">
                <a:solidFill>
                  <a:srgbClr val="000000"/>
                </a:solidFill>
              </a:rPr>
              <a:t> for smartphones and tablets</a:t>
            </a:r>
            <a:r>
              <a:rPr lang="en-US" sz="1600" dirty="0">
                <a:solidFill>
                  <a:srgbClr val="000000"/>
                </a:solidFill>
              </a:rPr>
              <a:t>.</a:t>
            </a:r>
          </a:p>
        </p:txBody>
      </p:sp>
      <p:sp>
        <p:nvSpPr>
          <p:cNvPr id="7" name="TextBox 6"/>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sp>
        <p:nvSpPr>
          <p:cNvPr id="8" name="TextBox 7"/>
          <p:cNvSpPr txBox="1"/>
          <p:nvPr/>
        </p:nvSpPr>
        <p:spPr>
          <a:xfrm>
            <a:off x="125649" y="6354325"/>
            <a:ext cx="8178073" cy="338554"/>
          </a:xfrm>
          <a:prstGeom prst="rect">
            <a:avLst/>
          </a:prstGeom>
          <a:noFill/>
        </p:spPr>
        <p:txBody>
          <a:bodyPr wrap="none" rtlCol="0">
            <a:spAutoFit/>
          </a:bodyPr>
          <a:lstStyle/>
          <a:p>
            <a:r>
              <a:rPr lang="en-US" sz="1600" dirty="0" smtClean="0">
                <a:solidFill>
                  <a:srgbClr val="FF0000"/>
                </a:solidFill>
              </a:rPr>
              <a:t>Remark</a:t>
            </a:r>
            <a:r>
              <a:rPr lang="en-US" sz="1600" dirty="0" smtClean="0"/>
              <a:t>: Only the sequence of Windows OS releases is expected to know. </a:t>
            </a:r>
            <a:endParaRPr lang="en-US" sz="1600" dirty="0"/>
          </a:p>
        </p:txBody>
      </p:sp>
    </p:spTree>
    <p:extLst>
      <p:ext uri="{BB962C8B-B14F-4D97-AF65-F5344CB8AC3E}">
        <p14:creationId xmlns:p14="http://schemas.microsoft.com/office/powerpoint/2010/main" val="143877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 calcmode="lin" valueType="num">
                                      <p:cBhvr additive="base">
                                        <p:cTn id="4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 calcmode="lin" valueType="num">
                                      <p:cBhvr additive="base">
                                        <p:cTn id="5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 calcmode="lin" valueType="num">
                                      <p:cBhvr additive="base">
                                        <p:cTn id="5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 calcmode="lin" valueType="num">
                                      <p:cBhvr additive="base">
                                        <p:cTn id="6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 calcmode="lin" valueType="num">
                                      <p:cBhvr additive="base">
                                        <p:cTn id="6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
                                            <p:txEl>
                                              <p:pRg st="12" end="12"/>
                                            </p:txEl>
                                          </p:spTgt>
                                        </p:tgtEl>
                                        <p:attrNameLst>
                                          <p:attrName>style.visibility</p:attrName>
                                        </p:attrNameLst>
                                      </p:cBhvr>
                                      <p:to>
                                        <p:strVal val="visible"/>
                                      </p:to>
                                    </p:set>
                                    <p:anim calcmode="lin" valueType="num">
                                      <p:cBhvr additive="base">
                                        <p:cTn id="7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
                                            <p:txEl>
                                              <p:pRg st="13" end="13"/>
                                            </p:txEl>
                                          </p:spTgt>
                                        </p:tgtEl>
                                        <p:attrNameLst>
                                          <p:attrName>style.visibility</p:attrName>
                                        </p:attrNameLst>
                                      </p:cBhvr>
                                      <p:to>
                                        <p:strVal val="visible"/>
                                      </p:to>
                                    </p:set>
                                    <p:anim calcmode="lin" valueType="num">
                                      <p:cBhvr additive="base">
                                        <p:cTn id="7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(8)</a:t>
            </a:r>
            <a:endParaRPr lang="en-US" dirty="0"/>
          </a:p>
        </p:txBody>
      </p:sp>
      <p:sp>
        <p:nvSpPr>
          <p:cNvPr id="8" name="TextBox 7"/>
          <p:cNvSpPr txBox="1"/>
          <p:nvPr/>
        </p:nvSpPr>
        <p:spPr>
          <a:xfrm>
            <a:off x="107504" y="517667"/>
            <a:ext cx="7183826" cy="369332"/>
          </a:xfrm>
          <a:prstGeom prst="rect">
            <a:avLst/>
          </a:prstGeom>
          <a:noFill/>
        </p:spPr>
        <p:txBody>
          <a:bodyPr wrap="none" rtlCol="0">
            <a:spAutoFit/>
          </a:bodyPr>
          <a:lstStyle/>
          <a:p>
            <a:r>
              <a:rPr lang="en-US" dirty="0">
                <a:solidFill>
                  <a:schemeClr val="accent6"/>
                </a:solidFill>
              </a:rPr>
              <a:t>Worldwide market share of desktop Windows versions [91]</a:t>
            </a:r>
          </a:p>
        </p:txBody>
      </p:sp>
      <p:grpSp>
        <p:nvGrpSpPr>
          <p:cNvPr id="10" name="Group 9"/>
          <p:cNvGrpSpPr/>
          <p:nvPr/>
        </p:nvGrpSpPr>
        <p:grpSpPr>
          <a:xfrm>
            <a:off x="134398" y="818710"/>
            <a:ext cx="9028112" cy="5535615"/>
            <a:chOff x="134398" y="934944"/>
            <a:chExt cx="9028112" cy="5740882"/>
          </a:xfrm>
        </p:grpSpPr>
        <p:grpSp>
          <p:nvGrpSpPr>
            <p:cNvPr id="7" name="Group 6"/>
            <p:cNvGrpSpPr/>
            <p:nvPr/>
          </p:nvGrpSpPr>
          <p:grpSpPr>
            <a:xfrm>
              <a:off x="134398" y="1088740"/>
              <a:ext cx="9028112" cy="5587086"/>
              <a:chOff x="0" y="857250"/>
              <a:chExt cx="9144000" cy="51435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ounded Rectangle 5"/>
              <p:cNvSpPr/>
              <p:nvPr/>
            </p:nvSpPr>
            <p:spPr>
              <a:xfrm>
                <a:off x="2906815" y="2798930"/>
                <a:ext cx="4140460" cy="1260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771800" y="934944"/>
              <a:ext cx="4185465" cy="3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31540" y="1628800"/>
            <a:ext cx="900373" cy="276999"/>
          </a:xfrm>
          <a:prstGeom prst="rect">
            <a:avLst/>
          </a:prstGeom>
          <a:noFill/>
        </p:spPr>
        <p:txBody>
          <a:bodyPr wrap="square" rtlCol="0">
            <a:spAutoFit/>
          </a:bodyPr>
          <a:lstStyle/>
          <a:p>
            <a:r>
              <a:rPr lang="en-US" sz="1200" dirty="0"/>
              <a:t>Win7</a:t>
            </a:r>
          </a:p>
        </p:txBody>
      </p:sp>
      <p:sp>
        <p:nvSpPr>
          <p:cNvPr id="11" name="TextBox 10"/>
          <p:cNvSpPr txBox="1"/>
          <p:nvPr/>
        </p:nvSpPr>
        <p:spPr>
          <a:xfrm>
            <a:off x="476272" y="2611941"/>
            <a:ext cx="900373" cy="276999"/>
          </a:xfrm>
          <a:prstGeom prst="rect">
            <a:avLst/>
          </a:prstGeom>
          <a:noFill/>
        </p:spPr>
        <p:txBody>
          <a:bodyPr wrap="square" rtlCol="0">
            <a:spAutoFit/>
          </a:bodyPr>
          <a:lstStyle/>
          <a:p>
            <a:r>
              <a:rPr lang="en-US" sz="1200" dirty="0"/>
              <a:t>Win10</a:t>
            </a:r>
          </a:p>
        </p:txBody>
      </p:sp>
      <p:sp>
        <p:nvSpPr>
          <p:cNvPr id="12" name="TextBox 11"/>
          <p:cNvSpPr txBox="1"/>
          <p:nvPr/>
        </p:nvSpPr>
        <p:spPr>
          <a:xfrm>
            <a:off x="476545" y="4592161"/>
            <a:ext cx="900373" cy="276999"/>
          </a:xfrm>
          <a:prstGeom prst="rect">
            <a:avLst/>
          </a:prstGeom>
          <a:noFill/>
        </p:spPr>
        <p:txBody>
          <a:bodyPr wrap="square" rtlCol="0">
            <a:spAutoFit/>
          </a:bodyPr>
          <a:lstStyle/>
          <a:p>
            <a:r>
              <a:rPr lang="en-US" sz="1200" dirty="0"/>
              <a:t>Win8.1</a:t>
            </a:r>
          </a:p>
        </p:txBody>
      </p:sp>
      <p:sp>
        <p:nvSpPr>
          <p:cNvPr id="13" name="TextBox 12"/>
          <p:cNvSpPr txBox="1"/>
          <p:nvPr/>
        </p:nvSpPr>
        <p:spPr>
          <a:xfrm>
            <a:off x="476545" y="4952201"/>
            <a:ext cx="900373" cy="276999"/>
          </a:xfrm>
          <a:prstGeom prst="rect">
            <a:avLst/>
          </a:prstGeom>
          <a:noFill/>
        </p:spPr>
        <p:txBody>
          <a:bodyPr wrap="square" rtlCol="0">
            <a:spAutoFit/>
          </a:bodyPr>
          <a:lstStyle/>
          <a:p>
            <a:r>
              <a:rPr lang="en-US" sz="1200" dirty="0" err="1"/>
              <a:t>WinXP</a:t>
            </a:r>
            <a:endParaRPr lang="en-US" sz="1200" dirty="0"/>
          </a:p>
        </p:txBody>
      </p:sp>
      <p:sp>
        <p:nvSpPr>
          <p:cNvPr id="14" name="TextBox 13"/>
          <p:cNvSpPr txBox="1"/>
          <p:nvPr/>
        </p:nvSpPr>
        <p:spPr>
          <a:xfrm>
            <a:off x="495795" y="5286950"/>
            <a:ext cx="900373" cy="276999"/>
          </a:xfrm>
          <a:prstGeom prst="rect">
            <a:avLst/>
          </a:prstGeom>
          <a:noFill/>
        </p:spPr>
        <p:txBody>
          <a:bodyPr wrap="square" rtlCol="0">
            <a:spAutoFit/>
          </a:bodyPr>
          <a:lstStyle/>
          <a:p>
            <a:r>
              <a:rPr lang="en-US" sz="1200" dirty="0"/>
              <a:t>Win8</a:t>
            </a:r>
          </a:p>
        </p:txBody>
      </p:sp>
      <p:sp>
        <p:nvSpPr>
          <p:cNvPr id="15" name="TextBox 14"/>
          <p:cNvSpPr txBox="1"/>
          <p:nvPr/>
        </p:nvSpPr>
        <p:spPr>
          <a:xfrm>
            <a:off x="495795" y="5454225"/>
            <a:ext cx="900373" cy="276999"/>
          </a:xfrm>
          <a:prstGeom prst="rect">
            <a:avLst/>
          </a:prstGeom>
          <a:noFill/>
        </p:spPr>
        <p:txBody>
          <a:bodyPr wrap="square" rtlCol="0">
            <a:spAutoFit/>
          </a:bodyPr>
          <a:lstStyle/>
          <a:p>
            <a:r>
              <a:rPr lang="en-US" sz="1200" dirty="0"/>
              <a:t>Vista</a:t>
            </a:r>
          </a:p>
        </p:txBody>
      </p:sp>
      <p:sp>
        <p:nvSpPr>
          <p:cNvPr id="4" name="TextBox 3"/>
          <p:cNvSpPr txBox="1"/>
          <p:nvPr/>
        </p:nvSpPr>
        <p:spPr>
          <a:xfrm>
            <a:off x="107504" y="6369714"/>
            <a:ext cx="8744125" cy="307776"/>
          </a:xfrm>
          <a:prstGeom prst="rect">
            <a:avLst/>
          </a:prstGeom>
          <a:noFill/>
        </p:spPr>
        <p:txBody>
          <a:bodyPr wrap="none" rtlCol="0">
            <a:spAutoFit/>
          </a:bodyPr>
          <a:lstStyle/>
          <a:p>
            <a:r>
              <a:rPr lang="en-US" sz="1600" dirty="0" smtClean="0"/>
              <a:t>As seen </a:t>
            </a:r>
            <a:r>
              <a:rPr lang="en-US" sz="1600" dirty="0" smtClean="0">
                <a:solidFill>
                  <a:srgbClr val="0070C0"/>
                </a:solidFill>
              </a:rPr>
              <a:t>neither Windows 8 nor Windows 8.1 could achieve a notable market share</a:t>
            </a:r>
            <a:r>
              <a:rPr lang="en-US" sz="1600" dirty="0" smtClean="0"/>
              <a:t>.</a:t>
            </a:r>
            <a:endParaRPr lang="en-US" sz="1600" dirty="0"/>
          </a:p>
        </p:txBody>
      </p:sp>
      <p:sp>
        <p:nvSpPr>
          <p:cNvPr id="16" name="TextBox 15"/>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spTree>
    <p:extLst>
      <p:ext uri="{BB962C8B-B14F-4D97-AF65-F5344CB8AC3E}">
        <p14:creationId xmlns:p14="http://schemas.microsoft.com/office/powerpoint/2010/main" val="331880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(9)</a:t>
            </a:r>
            <a:endParaRPr lang="en-US" dirty="0"/>
          </a:p>
        </p:txBody>
      </p:sp>
      <p:sp>
        <p:nvSpPr>
          <p:cNvPr id="3" name="TextBox 2"/>
          <p:cNvSpPr txBox="1"/>
          <p:nvPr/>
        </p:nvSpPr>
        <p:spPr>
          <a:xfrm>
            <a:off x="281944" y="910956"/>
            <a:ext cx="8841908" cy="1477328"/>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08/2016 Microsoft and Qualcomm announced their aim to jointly develop</a:t>
            </a:r>
          </a:p>
          <a:p>
            <a:pPr>
              <a:spcAft>
                <a:spcPts val="600"/>
              </a:spcAft>
            </a:pPr>
            <a:r>
              <a:rPr lang="en-US" sz="1600" dirty="0"/>
              <a:t> </a:t>
            </a:r>
            <a:r>
              <a:rPr lang="en-US" sz="1600" dirty="0" smtClean="0"/>
              <a:t>     Windows </a:t>
            </a:r>
            <a:r>
              <a:rPr lang="en-US" sz="1600" dirty="0"/>
              <a:t>laptops </a:t>
            </a:r>
            <a:r>
              <a:rPr lang="en-US" sz="1600" dirty="0" smtClean="0"/>
              <a:t>or </a:t>
            </a:r>
            <a:r>
              <a:rPr lang="en-US" sz="1600" dirty="0"/>
              <a:t>2-in-1 devices </a:t>
            </a:r>
            <a:r>
              <a:rPr lang="en-US" sz="1600" dirty="0" smtClean="0"/>
              <a:t>that are built on ARM ISA-based processors.</a:t>
            </a:r>
          </a:p>
          <a:p>
            <a:r>
              <a:rPr lang="en-US" sz="1600" dirty="0" smtClean="0"/>
              <a:t>    For this goal Qualcomm promised to develop the </a:t>
            </a:r>
            <a:r>
              <a:rPr lang="en-US" sz="1600" dirty="0">
                <a:solidFill>
                  <a:srgbClr val="FF0000"/>
                </a:solidFill>
              </a:rPr>
              <a:t>Snapdragon </a:t>
            </a:r>
            <a:r>
              <a:rPr lang="en-US" sz="1600" dirty="0" smtClean="0">
                <a:solidFill>
                  <a:srgbClr val="FF0000"/>
                </a:solidFill>
              </a:rPr>
              <a:t>835 processor </a:t>
            </a:r>
          </a:p>
          <a:p>
            <a:pPr>
              <a:spcAft>
                <a:spcPts val="600"/>
              </a:spcAft>
            </a:pPr>
            <a:r>
              <a:rPr lang="en-US" sz="1600" dirty="0">
                <a:solidFill>
                  <a:srgbClr val="0070C0"/>
                </a:solidFill>
              </a:rPr>
              <a:t> </a:t>
            </a:r>
            <a:r>
              <a:rPr lang="en-US" sz="1600" dirty="0" smtClean="0">
                <a:solidFill>
                  <a:srgbClr val="0070C0"/>
                </a:solidFill>
              </a:rPr>
              <a:t>     and Microsoft’s a new </a:t>
            </a:r>
            <a:r>
              <a:rPr lang="en-US" sz="1600" dirty="0">
                <a:solidFill>
                  <a:srgbClr val="0070C0"/>
                </a:solidFill>
              </a:rPr>
              <a:t>Windows 10 </a:t>
            </a:r>
            <a:r>
              <a:rPr lang="en-US" sz="1600" dirty="0" smtClean="0">
                <a:solidFill>
                  <a:srgbClr val="0070C0"/>
                </a:solidFill>
              </a:rPr>
              <a:t>version</a:t>
            </a:r>
            <a:r>
              <a:rPr lang="en-US" sz="1600" dirty="0" smtClean="0"/>
              <a:t>, </a:t>
            </a:r>
            <a:r>
              <a:rPr lang="en-US" sz="1600" dirty="0"/>
              <a:t>called </a:t>
            </a:r>
            <a:r>
              <a:rPr lang="en-US" sz="1600" dirty="0">
                <a:solidFill>
                  <a:srgbClr val="FF0000"/>
                </a:solidFill>
              </a:rPr>
              <a:t>Windows 10 on </a:t>
            </a:r>
            <a:r>
              <a:rPr lang="en-US" sz="1600" dirty="0" smtClean="0">
                <a:solidFill>
                  <a:srgbClr val="FF0000"/>
                </a:solidFill>
              </a:rPr>
              <a:t>ARM.</a:t>
            </a:r>
          </a:p>
          <a:p>
            <a:pPr marL="285750" indent="-285750">
              <a:buFont typeface="Arial" panose="020B0604020202020204" pitchFamily="34" charset="0"/>
              <a:buChar char="•"/>
            </a:pPr>
            <a:r>
              <a:rPr lang="en-US" sz="1600" dirty="0" smtClean="0"/>
              <a:t>Accordingly, </a:t>
            </a:r>
            <a:r>
              <a:rPr lang="en-US" sz="1600" dirty="0" smtClean="0">
                <a:solidFill>
                  <a:srgbClr val="FF0000"/>
                </a:solidFill>
              </a:rPr>
              <a:t>       </a:t>
            </a:r>
            <a:r>
              <a:rPr lang="en-US" sz="1600" dirty="0" smtClean="0"/>
              <a:t>.</a:t>
            </a:r>
            <a:endParaRPr lang="en-US" sz="1600" dirty="0"/>
          </a:p>
        </p:txBody>
      </p:sp>
      <p:sp>
        <p:nvSpPr>
          <p:cNvPr id="5" name="TextBox 4"/>
          <p:cNvSpPr txBox="1"/>
          <p:nvPr/>
        </p:nvSpPr>
        <p:spPr>
          <a:xfrm>
            <a:off x="121753" y="515564"/>
            <a:ext cx="8545701" cy="369332"/>
          </a:xfrm>
          <a:prstGeom prst="rect">
            <a:avLst/>
          </a:prstGeom>
          <a:noFill/>
        </p:spPr>
        <p:txBody>
          <a:bodyPr wrap="square" rtlCol="0">
            <a:spAutoFit/>
          </a:bodyPr>
          <a:lstStyle/>
          <a:p>
            <a:pPr>
              <a:spcBef>
                <a:spcPct val="0"/>
              </a:spcBef>
            </a:pPr>
            <a:r>
              <a:rPr lang="en-US" dirty="0">
                <a:solidFill>
                  <a:schemeClr val="accent6"/>
                </a:solidFill>
              </a:rPr>
              <a:t>c)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ARM-based processors</a:t>
            </a:r>
          </a:p>
        </p:txBody>
      </p:sp>
      <p:sp>
        <p:nvSpPr>
          <p:cNvPr id="9" name="TextBox 8"/>
          <p:cNvSpPr txBox="1"/>
          <p:nvPr/>
        </p:nvSpPr>
        <p:spPr>
          <a:xfrm>
            <a:off x="339175" y="3744035"/>
            <a:ext cx="7383175"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solidFill>
                  <a:srgbClr val="0070C0"/>
                </a:solidFill>
              </a:rPr>
              <a:t>First laptops and 2-in-1 devices </a:t>
            </a:r>
            <a:r>
              <a:rPr lang="en-US" sz="1600" dirty="0"/>
              <a:t>arrived on the market </a:t>
            </a:r>
            <a:r>
              <a:rPr lang="en-US" sz="1600" dirty="0">
                <a:solidFill>
                  <a:srgbClr val="0070C0"/>
                </a:solidFill>
              </a:rPr>
              <a:t>in Q1/2018</a:t>
            </a:r>
            <a:r>
              <a:rPr lang="en-US" sz="1600" dirty="0"/>
              <a:t>.</a:t>
            </a:r>
          </a:p>
        </p:txBody>
      </p:sp>
      <p:sp>
        <p:nvSpPr>
          <p:cNvPr id="10" name="TextBox 9"/>
          <p:cNvSpPr txBox="1"/>
          <p:nvPr/>
        </p:nvSpPr>
        <p:spPr>
          <a:xfrm>
            <a:off x="701570" y="2375591"/>
            <a:ext cx="8324523" cy="137473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in Q1/2017 Qualcomm began to sample the Qualcomm 835 that was</a:t>
            </a:r>
          </a:p>
          <a:p>
            <a:pPr>
              <a:spcAft>
                <a:spcPts val="400"/>
              </a:spcAft>
            </a:pPr>
            <a:r>
              <a:rPr lang="en-US" sz="1600" dirty="0"/>
              <a:t> </a:t>
            </a:r>
            <a:r>
              <a:rPr lang="en-US" sz="1600" dirty="0" smtClean="0"/>
              <a:t>     designed to support Windows 10 and</a:t>
            </a:r>
          </a:p>
          <a:p>
            <a:pPr marL="285750" indent="-285750">
              <a:buFont typeface="Arial" panose="020B0604020202020204" pitchFamily="34" charset="0"/>
              <a:buChar char="•"/>
            </a:pPr>
            <a:r>
              <a:rPr lang="en-US" sz="1600" dirty="0" smtClean="0"/>
              <a:t>in </a:t>
            </a:r>
            <a:r>
              <a:rPr lang="en-US" sz="1600" dirty="0"/>
              <a:t>10/2017 Microsoft released a new update (the Fall Creators </a:t>
            </a:r>
            <a:r>
              <a:rPr lang="en-US" sz="1600" dirty="0" smtClean="0"/>
              <a:t>Update) </a:t>
            </a:r>
            <a:endParaRPr lang="en-US" sz="1600" dirty="0"/>
          </a:p>
          <a:p>
            <a:r>
              <a:rPr lang="en-US" sz="1600" dirty="0"/>
              <a:t>     </a:t>
            </a:r>
            <a:r>
              <a:rPr lang="en-US" sz="1600" dirty="0" smtClean="0"/>
              <a:t> to Windows </a:t>
            </a:r>
            <a:r>
              <a:rPr lang="en-US" sz="1600" dirty="0"/>
              <a:t>10 desktop S- or Pro versions that enables Windows 10 to </a:t>
            </a:r>
            <a:r>
              <a:rPr lang="en-US" sz="1600" dirty="0" smtClean="0"/>
              <a:t>run</a:t>
            </a:r>
          </a:p>
          <a:p>
            <a:r>
              <a:rPr lang="en-US" sz="1600" dirty="0"/>
              <a:t> </a:t>
            </a:r>
            <a:r>
              <a:rPr lang="en-US" sz="1600" dirty="0" smtClean="0"/>
              <a:t>     on </a:t>
            </a:r>
            <a:r>
              <a:rPr lang="en-US" sz="1600" dirty="0"/>
              <a:t>ARM </a:t>
            </a:r>
            <a:r>
              <a:rPr lang="en-US" sz="1600" dirty="0" smtClean="0"/>
              <a:t>processors by using emulation.</a:t>
            </a:r>
            <a:endParaRPr lang="en-US" sz="1600" dirty="0"/>
          </a:p>
        </p:txBody>
      </p:sp>
      <p:sp>
        <p:nvSpPr>
          <p:cNvPr id="11" name="TextBox 10"/>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7182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
                                        <p:tgtEl>
                                          <p:spTgt spid="3">
                                            <p:txEl>
                                              <p:pRg st="4" end="4"/>
                                            </p:txEl>
                                          </p:spTgt>
                                        </p:tgtEl>
                                      </p:cBhvr>
                                    </p:animEffect>
                                    <p:anim calcmode="lin" valueType="num">
                                      <p:cBhvr>
                                        <p:cTn id="28" dur="1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 calcmode="lin" valueType="num">
                                      <p:cBhvr additive="base">
                                        <p:cTn id="3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 calcmode="lin" valueType="num">
                                      <p:cBhvr additive="base">
                                        <p:cTn id="4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 calcmode="lin" valueType="num">
                                      <p:cBhvr additive="base">
                                        <p:cTn id="4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0">
                                            <p:txEl>
                                              <p:pRg st="4" end="4"/>
                                            </p:txEl>
                                          </p:spTgt>
                                        </p:tgtEl>
                                        <p:attrNameLst>
                                          <p:attrName>style.visibility</p:attrName>
                                        </p:attrNameLst>
                                      </p:cBhvr>
                                      <p:to>
                                        <p:strVal val="visible"/>
                                      </p:to>
                                    </p:set>
                                    <p:anim calcmode="lin" valueType="num">
                                      <p:cBhvr additive="base">
                                        <p:cTn id="50"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 calcmode="lin" valueType="num">
                                      <p:cBhvr additive="base">
                                        <p:cTn id="5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(10)</a:t>
            </a:r>
            <a:endParaRPr lang="en-US" dirty="0"/>
          </a:p>
        </p:txBody>
      </p:sp>
      <p:sp>
        <p:nvSpPr>
          <p:cNvPr id="3" name="TextBox 2"/>
          <p:cNvSpPr txBox="1"/>
          <p:nvPr/>
        </p:nvSpPr>
        <p:spPr>
          <a:xfrm>
            <a:off x="115888" y="513300"/>
            <a:ext cx="7188956" cy="369332"/>
          </a:xfrm>
          <a:prstGeom prst="rect">
            <a:avLst/>
          </a:prstGeom>
          <a:noFill/>
        </p:spPr>
        <p:txBody>
          <a:bodyPr wrap="none" rtlCol="0">
            <a:spAutoFit/>
          </a:bodyPr>
          <a:lstStyle/>
          <a:p>
            <a:r>
              <a:rPr lang="en-US" dirty="0">
                <a:solidFill>
                  <a:schemeClr val="accent6"/>
                </a:solidFill>
              </a:rPr>
              <a:t>First Windows 10 notebooks based on the Snapdragon 835</a:t>
            </a:r>
          </a:p>
        </p:txBody>
      </p:sp>
      <p:sp>
        <p:nvSpPr>
          <p:cNvPr id="4" name="TextBox 3"/>
          <p:cNvSpPr txBox="1"/>
          <p:nvPr/>
        </p:nvSpPr>
        <p:spPr>
          <a:xfrm>
            <a:off x="206515" y="953725"/>
            <a:ext cx="9070945"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a:t>In </a:t>
            </a:r>
            <a:r>
              <a:rPr lang="en-US" sz="1600" dirty="0">
                <a:solidFill>
                  <a:srgbClr val="0070C0"/>
                </a:solidFill>
              </a:rPr>
              <a:t>Q1 2018</a:t>
            </a:r>
            <a:r>
              <a:rPr lang="en-US" sz="1600" dirty="0"/>
              <a:t> three vendors launched </a:t>
            </a:r>
            <a:r>
              <a:rPr lang="en-US" sz="1600" dirty="0">
                <a:solidFill>
                  <a:srgbClr val="0070C0"/>
                </a:solidFill>
              </a:rPr>
              <a:t>Windows 10 laptops or 2-in-1 devices </a:t>
            </a:r>
          </a:p>
          <a:p>
            <a:pPr>
              <a:spcAft>
                <a:spcPts val="600"/>
              </a:spcAft>
            </a:pPr>
            <a:r>
              <a:rPr lang="en-US" sz="1600" dirty="0"/>
              <a:t>      based on Qualcomm’s </a:t>
            </a:r>
            <a:r>
              <a:rPr lang="en-US" sz="1600" dirty="0">
                <a:solidFill>
                  <a:srgbClr val="0070C0"/>
                </a:solidFill>
              </a:rPr>
              <a:t>Snapdragon 835</a:t>
            </a:r>
            <a:r>
              <a:rPr lang="en-US" sz="1600" dirty="0"/>
              <a:t> processor, as shown below. </a:t>
            </a:r>
          </a:p>
          <a:p>
            <a:pPr marL="285750" indent="-285750">
              <a:buFont typeface="Arial" panose="020B0604020202020204" pitchFamily="34" charset="0"/>
              <a:buChar char="•"/>
            </a:pPr>
            <a:r>
              <a:rPr lang="en-US" sz="1600" dirty="0"/>
              <a:t>These devices have a </a:t>
            </a:r>
            <a:r>
              <a:rPr lang="en-US" sz="1600" dirty="0">
                <a:solidFill>
                  <a:srgbClr val="0070C0"/>
                </a:solidFill>
              </a:rPr>
              <a:t>very long battery life </a:t>
            </a:r>
            <a:r>
              <a:rPr lang="en-US" sz="1600" dirty="0"/>
              <a:t>(e.g. 15 hours) but show a </a:t>
            </a:r>
            <a:r>
              <a:rPr lang="en-US" sz="1600" dirty="0">
                <a:solidFill>
                  <a:srgbClr val="0070C0"/>
                </a:solidFill>
              </a:rPr>
              <a:t>rather poor </a:t>
            </a:r>
          </a:p>
          <a:p>
            <a:r>
              <a:rPr lang="en-US" sz="1600" dirty="0">
                <a:solidFill>
                  <a:srgbClr val="0070C0"/>
                </a:solidFill>
              </a:rPr>
              <a:t>        performance</a:t>
            </a:r>
            <a:r>
              <a:rPr lang="en-US" sz="1600" dirty="0"/>
              <a:t>, as indicated in the next Figure.</a:t>
            </a:r>
          </a:p>
        </p:txBody>
      </p:sp>
      <p:pic>
        <p:nvPicPr>
          <p:cNvPr id="5" name="Picture 4"/>
          <p:cNvPicPr>
            <a:picLocks noChangeAspect="1"/>
          </p:cNvPicPr>
          <p:nvPr/>
        </p:nvPicPr>
        <p:blipFill rotWithShape="1">
          <a:blip r:embed="rId2"/>
          <a:srcRect l="30064" t="19309" r="6190" b="25934"/>
          <a:stretch/>
        </p:blipFill>
        <p:spPr>
          <a:xfrm>
            <a:off x="407947" y="2250250"/>
            <a:ext cx="8214503" cy="3969060"/>
          </a:xfrm>
          <a:prstGeom prst="rect">
            <a:avLst/>
          </a:prstGeom>
        </p:spPr>
      </p:pic>
      <p:sp>
        <p:nvSpPr>
          <p:cNvPr id="6" name="TextBox 5"/>
          <p:cNvSpPr txBox="1"/>
          <p:nvPr/>
        </p:nvSpPr>
        <p:spPr>
          <a:xfrm>
            <a:off x="26495" y="6240796"/>
            <a:ext cx="9209188" cy="338554"/>
          </a:xfrm>
          <a:prstGeom prst="rect">
            <a:avLst/>
          </a:prstGeom>
          <a:noFill/>
        </p:spPr>
        <p:txBody>
          <a:bodyPr wrap="none" rtlCol="0">
            <a:spAutoFit/>
          </a:bodyPr>
          <a:lstStyle/>
          <a:p>
            <a:r>
              <a:rPr lang="en-US" sz="1600" dirty="0"/>
              <a:t>Figure: First Windows 10 devices based on Snapdragon 835, launched in Q1/2018 [97] </a:t>
            </a:r>
          </a:p>
        </p:txBody>
      </p:sp>
      <p:sp>
        <p:nvSpPr>
          <p:cNvPr id="7" name="Rectangle 6">
            <a:extLst>
              <a:ext uri="{FF2B5EF4-FFF2-40B4-BE49-F238E27FC236}">
                <a16:creationId xmlns:a16="http://schemas.microsoft.com/office/drawing/2014/main" id="{42F9CABB-223E-4273-B72A-78231485C4AA}"/>
              </a:ext>
            </a:extLst>
          </p:cNvPr>
          <p:cNvSpPr/>
          <p:nvPr/>
        </p:nvSpPr>
        <p:spPr>
          <a:xfrm>
            <a:off x="1286635" y="4644135"/>
            <a:ext cx="6795755" cy="371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211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(11)</a:t>
            </a:r>
            <a:endParaRPr lang="en-US" dirty="0"/>
          </a:p>
        </p:txBody>
      </p:sp>
      <p:pic>
        <p:nvPicPr>
          <p:cNvPr id="3" name="Picture 2"/>
          <p:cNvPicPr>
            <a:picLocks noChangeAspect="1"/>
          </p:cNvPicPr>
          <p:nvPr/>
        </p:nvPicPr>
        <p:blipFill rotWithShape="1">
          <a:blip r:embed="rId2"/>
          <a:srcRect r="5507" b="6020"/>
          <a:stretch/>
        </p:blipFill>
        <p:spPr>
          <a:xfrm>
            <a:off x="71500" y="1093736"/>
            <a:ext cx="8956612" cy="5620629"/>
          </a:xfrm>
          <a:prstGeom prst="rect">
            <a:avLst/>
          </a:prstGeom>
        </p:spPr>
      </p:pic>
      <p:sp>
        <p:nvSpPr>
          <p:cNvPr id="4" name="TextBox 3"/>
          <p:cNvSpPr txBox="1"/>
          <p:nvPr/>
        </p:nvSpPr>
        <p:spPr>
          <a:xfrm>
            <a:off x="115888" y="513048"/>
            <a:ext cx="8707768" cy="369332"/>
          </a:xfrm>
          <a:prstGeom prst="rect">
            <a:avLst/>
          </a:prstGeom>
          <a:noFill/>
        </p:spPr>
        <p:txBody>
          <a:bodyPr wrap="none" rtlCol="0">
            <a:spAutoFit/>
          </a:bodyPr>
          <a:lstStyle/>
          <a:p>
            <a:r>
              <a:rPr lang="en-US" dirty="0">
                <a:solidFill>
                  <a:schemeClr val="accent6"/>
                </a:solidFill>
              </a:rPr>
              <a:t>Performance figures for PCMark8 of comparable tablets and laptops [95] </a:t>
            </a:r>
          </a:p>
        </p:txBody>
      </p:sp>
    </p:spTree>
    <p:extLst>
      <p:ext uri="{BB962C8B-B14F-4D97-AF65-F5344CB8AC3E}">
        <p14:creationId xmlns:p14="http://schemas.microsoft.com/office/powerpoint/2010/main" val="40516676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12)</a:t>
            </a:r>
            <a:endParaRPr lang="en-US" dirty="0"/>
          </a:p>
        </p:txBody>
      </p:sp>
      <p:sp>
        <p:nvSpPr>
          <p:cNvPr id="4" name="TextBox 3"/>
          <p:cNvSpPr txBox="1"/>
          <p:nvPr/>
        </p:nvSpPr>
        <p:spPr>
          <a:xfrm>
            <a:off x="115888" y="914480"/>
            <a:ext cx="8996374"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70C0"/>
                </a:solidFill>
              </a:rPr>
              <a:t>Windows 10 desktop </a:t>
            </a:r>
            <a:r>
              <a:rPr lang="en-US" sz="1600" dirty="0"/>
              <a:t>(Pro and S editions) </a:t>
            </a:r>
            <a:r>
              <a:rPr lang="en-US" sz="1600" dirty="0">
                <a:solidFill>
                  <a:srgbClr val="0070C0"/>
                </a:solidFill>
              </a:rPr>
              <a:t>with the Fall Creators Update </a:t>
            </a:r>
            <a:r>
              <a:rPr lang="en-US" sz="1600" dirty="0"/>
              <a:t>(released </a:t>
            </a:r>
          </a:p>
          <a:p>
            <a:pPr>
              <a:spcAft>
                <a:spcPts val="600"/>
              </a:spcAft>
            </a:pPr>
            <a:r>
              <a:rPr lang="en-US" sz="1600" dirty="0"/>
              <a:t>      in 10/2017) </a:t>
            </a:r>
            <a:r>
              <a:rPr lang="en-US" sz="1600" dirty="0">
                <a:solidFill>
                  <a:srgbClr val="0070C0"/>
                </a:solidFill>
              </a:rPr>
              <a:t>can run on ARM64 </a:t>
            </a:r>
            <a:r>
              <a:rPr lang="en-US" sz="1600" dirty="0"/>
              <a:t>(AArch64) processors.</a:t>
            </a:r>
          </a:p>
          <a:p>
            <a:pPr marL="285750" indent="-285750">
              <a:buFont typeface="Arial" panose="020B0604020202020204" pitchFamily="34" charset="0"/>
              <a:buChar char="•"/>
            </a:pPr>
            <a:r>
              <a:rPr lang="en-US" sz="1600" dirty="0"/>
              <a:t>The </a:t>
            </a:r>
            <a:r>
              <a:rPr lang="en-US" sz="1600" dirty="0">
                <a:solidFill>
                  <a:srgbClr val="0070C0"/>
                </a:solidFill>
              </a:rPr>
              <a:t>low power nature </a:t>
            </a:r>
            <a:r>
              <a:rPr lang="en-US" sz="1600" dirty="0"/>
              <a:t>of ARM CPUs allows PCs running under Windows 10 to </a:t>
            </a:r>
          </a:p>
          <a:p>
            <a:pPr>
              <a:spcAft>
                <a:spcPts val="600"/>
              </a:spcAft>
            </a:pPr>
            <a:r>
              <a:rPr lang="en-US" sz="1600" dirty="0"/>
              <a:t>      become </a:t>
            </a:r>
            <a:r>
              <a:rPr lang="en-US" sz="1600" dirty="0">
                <a:solidFill>
                  <a:srgbClr val="0070C0"/>
                </a:solidFill>
              </a:rPr>
              <a:t>always on, always connected </a:t>
            </a:r>
            <a:r>
              <a:rPr lang="en-US" sz="1600" dirty="0"/>
              <a:t>PCs.</a:t>
            </a:r>
          </a:p>
          <a:p>
            <a:pPr>
              <a:spcAft>
                <a:spcPts val="600"/>
              </a:spcAft>
            </a:pPr>
            <a:r>
              <a:rPr lang="en-US" sz="1600" dirty="0"/>
              <a:t>    </a:t>
            </a:r>
            <a:r>
              <a:rPr lang="en-US" sz="1600" dirty="0">
                <a:solidFill>
                  <a:srgbClr val="FF0000"/>
                </a:solidFill>
              </a:rPr>
              <a:t>Always on, always connected 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a:spcAft>
                <a:spcPts val="600"/>
              </a:spcAft>
            </a:pPr>
            <a:r>
              <a:rPr lang="en-US" sz="1600" dirty="0"/>
              <a:t>    They provide the </a:t>
            </a:r>
            <a:r>
              <a:rPr lang="en-US" sz="1600" dirty="0">
                <a:solidFill>
                  <a:srgbClr val="0070C0"/>
                </a:solidFill>
              </a:rPr>
              <a:t>simplicity and mobility of a phone and capability of a PC</a:t>
            </a:r>
            <a:r>
              <a:rPr lang="en-US" sz="1600" dirty="0"/>
              <a:t>.</a:t>
            </a:r>
          </a:p>
          <a:p>
            <a:r>
              <a:rPr lang="en-US" sz="1600" dirty="0"/>
              <a:t>    E.g. they can receive notifications and synchronize data all the time, even in sleep</a:t>
            </a:r>
          </a:p>
          <a:p>
            <a:r>
              <a:rPr lang="en-US" sz="1600" dirty="0"/>
              <a:t>      mode.</a:t>
            </a: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7" name="TextBox 6"/>
          <p:cNvSpPr txBox="1"/>
          <p:nvPr/>
        </p:nvSpPr>
        <p:spPr>
          <a:xfrm>
            <a:off x="115888" y="503675"/>
            <a:ext cx="7857792" cy="369332"/>
          </a:xfrm>
          <a:prstGeom prst="rect">
            <a:avLst/>
          </a:prstGeom>
          <a:noFill/>
        </p:spPr>
        <p:txBody>
          <a:bodyPr wrap="none" rtlCol="0">
            <a:spAutoFit/>
          </a:bodyPr>
          <a:lstStyle/>
          <a:p>
            <a:r>
              <a:rPr lang="en-US" dirty="0" smtClean="0">
                <a:solidFill>
                  <a:schemeClr val="accent6"/>
                </a:solidFill>
              </a:rPr>
              <a:t>Significance of developing Windows laptops on ARM processors -1</a:t>
            </a:r>
            <a:endParaRPr lang="en-US" dirty="0">
              <a:solidFill>
                <a:schemeClr val="accent6"/>
              </a:solidFill>
            </a:endParaRPr>
          </a:p>
        </p:txBody>
      </p:sp>
    </p:spTree>
    <p:extLst>
      <p:ext uri="{BB962C8B-B14F-4D97-AF65-F5344CB8AC3E}">
        <p14:creationId xmlns:p14="http://schemas.microsoft.com/office/powerpoint/2010/main" val="35679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13)</a:t>
            </a:r>
            <a:endParaRPr lang="en-US" dirty="0"/>
          </a:p>
        </p:txBody>
      </p:sp>
      <p:sp>
        <p:nvSpPr>
          <p:cNvPr id="3" name="TextBox 2"/>
          <p:cNvSpPr txBox="1"/>
          <p:nvPr/>
        </p:nvSpPr>
        <p:spPr>
          <a:xfrm>
            <a:off x="115888" y="503675"/>
            <a:ext cx="7857792" cy="369332"/>
          </a:xfrm>
          <a:prstGeom prst="rect">
            <a:avLst/>
          </a:prstGeom>
          <a:noFill/>
        </p:spPr>
        <p:txBody>
          <a:bodyPr wrap="none" rtlCol="0">
            <a:spAutoFit/>
          </a:bodyPr>
          <a:lstStyle/>
          <a:p>
            <a:r>
              <a:rPr lang="en-US" dirty="0" smtClean="0">
                <a:solidFill>
                  <a:schemeClr val="accent6"/>
                </a:solidFill>
              </a:rPr>
              <a:t>Significance of developing Windows laptops on ARM processors -2</a:t>
            </a:r>
            <a:endParaRPr lang="en-US" dirty="0">
              <a:solidFill>
                <a:schemeClr val="accent6"/>
              </a:solidFill>
            </a:endParaRPr>
          </a:p>
        </p:txBody>
      </p:sp>
      <p:sp>
        <p:nvSpPr>
          <p:cNvPr id="4" name="TextBox 3"/>
          <p:cNvSpPr txBox="1"/>
          <p:nvPr/>
        </p:nvSpPr>
        <p:spPr>
          <a:xfrm>
            <a:off x="116505" y="917304"/>
            <a:ext cx="2441694" cy="338554"/>
          </a:xfrm>
          <a:prstGeom prst="rect">
            <a:avLst/>
          </a:prstGeom>
          <a:noFill/>
        </p:spPr>
        <p:txBody>
          <a:bodyPr wrap="none" rtlCol="0">
            <a:spAutoFit/>
          </a:bodyPr>
          <a:lstStyle/>
          <a:p>
            <a:r>
              <a:rPr lang="en-US" sz="1600" dirty="0">
                <a:solidFill>
                  <a:srgbClr val="FF0000"/>
                </a:solidFill>
              </a:rPr>
              <a:t>Benefit for Qualcomm</a:t>
            </a:r>
          </a:p>
        </p:txBody>
      </p:sp>
      <p:sp>
        <p:nvSpPr>
          <p:cNvPr id="5" name="TextBox 4"/>
          <p:cNvSpPr txBox="1"/>
          <p:nvPr/>
        </p:nvSpPr>
        <p:spPr>
          <a:xfrm>
            <a:off x="296863" y="1215412"/>
            <a:ext cx="8676991" cy="338554"/>
          </a:xfrm>
          <a:prstGeom prst="rect">
            <a:avLst/>
          </a:prstGeom>
          <a:noFill/>
        </p:spPr>
        <p:txBody>
          <a:bodyPr wrap="none" rtlCol="0">
            <a:spAutoFit/>
          </a:bodyPr>
          <a:lstStyle/>
          <a:p>
            <a:r>
              <a:rPr lang="en-US" sz="1600" dirty="0" smtClean="0">
                <a:solidFill>
                  <a:srgbClr val="0070C0"/>
                </a:solidFill>
              </a:rPr>
              <a:t>Breaking into the laptop market with their processors that support  Windows 10.</a:t>
            </a:r>
            <a:endParaRPr lang="en-US" sz="1600" dirty="0"/>
          </a:p>
        </p:txBody>
      </p:sp>
      <p:sp>
        <p:nvSpPr>
          <p:cNvPr id="6" name="TextBox 5"/>
          <p:cNvSpPr txBox="1"/>
          <p:nvPr/>
        </p:nvSpPr>
        <p:spPr>
          <a:xfrm>
            <a:off x="129952" y="1546829"/>
            <a:ext cx="2271776" cy="338554"/>
          </a:xfrm>
          <a:prstGeom prst="rect">
            <a:avLst/>
          </a:prstGeom>
          <a:noFill/>
        </p:spPr>
        <p:txBody>
          <a:bodyPr wrap="none" rtlCol="0">
            <a:spAutoFit/>
          </a:bodyPr>
          <a:lstStyle/>
          <a:p>
            <a:r>
              <a:rPr lang="en-US" sz="1600" dirty="0">
                <a:solidFill>
                  <a:srgbClr val="FF0000"/>
                </a:solidFill>
              </a:rPr>
              <a:t>Benefit for Microsoft</a:t>
            </a:r>
          </a:p>
        </p:txBody>
      </p:sp>
      <p:sp>
        <p:nvSpPr>
          <p:cNvPr id="7" name="TextBox 6"/>
          <p:cNvSpPr txBox="1"/>
          <p:nvPr/>
        </p:nvSpPr>
        <p:spPr>
          <a:xfrm>
            <a:off x="296525" y="1830306"/>
            <a:ext cx="4850623" cy="338554"/>
          </a:xfrm>
          <a:prstGeom prst="rect">
            <a:avLst/>
          </a:prstGeom>
          <a:noFill/>
        </p:spPr>
        <p:txBody>
          <a:bodyPr wrap="none" rtlCol="0">
            <a:spAutoFit/>
          </a:bodyPr>
          <a:lstStyle/>
          <a:p>
            <a:r>
              <a:rPr lang="en-US" sz="1600" dirty="0">
                <a:solidFill>
                  <a:srgbClr val="0070C0"/>
                </a:solidFill>
              </a:rPr>
              <a:t>Gaining higher market share in laptop OSs. </a:t>
            </a:r>
          </a:p>
        </p:txBody>
      </p:sp>
      <p:sp>
        <p:nvSpPr>
          <p:cNvPr id="9" name="TextBox 8"/>
          <p:cNvSpPr txBox="1"/>
          <p:nvPr/>
        </p:nvSpPr>
        <p:spPr>
          <a:xfrm>
            <a:off x="129952" y="2190346"/>
            <a:ext cx="6899646" cy="338554"/>
          </a:xfrm>
          <a:prstGeom prst="rect">
            <a:avLst/>
          </a:prstGeom>
          <a:noFill/>
        </p:spPr>
        <p:txBody>
          <a:bodyPr wrap="none" rtlCol="0">
            <a:spAutoFit/>
          </a:bodyPr>
          <a:lstStyle/>
          <a:p>
            <a:r>
              <a:rPr lang="en-US" sz="1600" dirty="0">
                <a:solidFill>
                  <a:srgbClr val="FF0000"/>
                </a:solidFill>
              </a:rPr>
              <a:t>Benefit </a:t>
            </a:r>
            <a:r>
              <a:rPr lang="en-US" sz="1600" dirty="0" smtClean="0">
                <a:solidFill>
                  <a:srgbClr val="FF0000"/>
                </a:solidFill>
              </a:rPr>
              <a:t>of ARM-processors based laptop </a:t>
            </a:r>
            <a:r>
              <a:rPr lang="en-US" sz="1600" dirty="0">
                <a:solidFill>
                  <a:srgbClr val="FF0000"/>
                </a:solidFill>
              </a:rPr>
              <a:t>designs vs. x86 systems</a:t>
            </a:r>
          </a:p>
        </p:txBody>
      </p:sp>
      <p:sp>
        <p:nvSpPr>
          <p:cNvPr id="10" name="TextBox 9"/>
          <p:cNvSpPr txBox="1"/>
          <p:nvPr/>
        </p:nvSpPr>
        <p:spPr>
          <a:xfrm>
            <a:off x="353394" y="2505381"/>
            <a:ext cx="2733441" cy="882293"/>
          </a:xfrm>
          <a:prstGeom prst="rect">
            <a:avLst/>
          </a:prstGeom>
          <a:noFill/>
        </p:spPr>
        <p:txBody>
          <a:bodyPr wrap="none" rtlCol="0">
            <a:spAutoFit/>
          </a:bodyPr>
          <a:lstStyle/>
          <a:p>
            <a:pPr marL="285750" lvl="0" indent="-285750">
              <a:spcAft>
                <a:spcPts val="200"/>
              </a:spcAft>
              <a:buFont typeface="Arial" panose="020B0604020202020204" pitchFamily="34" charset="0"/>
              <a:buChar char="•"/>
            </a:pPr>
            <a:r>
              <a:rPr lang="en-US" sz="1600" dirty="0">
                <a:solidFill>
                  <a:srgbClr val="0070C0"/>
                </a:solidFill>
              </a:rPr>
              <a:t>extended battery life,</a:t>
            </a:r>
          </a:p>
          <a:p>
            <a:pPr marL="285750" lvl="0" indent="-285750">
              <a:spcAft>
                <a:spcPts val="200"/>
              </a:spcAft>
              <a:buFont typeface="Arial" panose="020B0604020202020204" pitchFamily="34" charset="0"/>
              <a:buChar char="•"/>
            </a:pPr>
            <a:r>
              <a:rPr lang="en-US" sz="1600" dirty="0">
                <a:solidFill>
                  <a:srgbClr val="0070C0"/>
                </a:solidFill>
              </a:rPr>
              <a:t>fan-less designs and</a:t>
            </a:r>
          </a:p>
          <a:p>
            <a:pPr marL="285750" lvl="0" indent="-285750">
              <a:spcAft>
                <a:spcPts val="200"/>
              </a:spcAft>
              <a:buFont typeface="Arial" panose="020B0604020202020204" pitchFamily="34" charset="0"/>
              <a:buChar char="•"/>
            </a:pPr>
            <a:r>
              <a:rPr lang="en-US" sz="1600" dirty="0">
                <a:solidFill>
                  <a:srgbClr val="0070C0"/>
                </a:solidFill>
              </a:rPr>
              <a:t>lighter devices </a:t>
            </a:r>
            <a:endParaRPr lang="en-US" dirty="0">
              <a:solidFill>
                <a:srgbClr val="0070C0"/>
              </a:solidFill>
            </a:endParaRPr>
          </a:p>
        </p:txBody>
      </p:sp>
      <p:sp>
        <p:nvSpPr>
          <p:cNvPr id="11" name="TextBox 10"/>
          <p:cNvSpPr txBox="1"/>
          <p:nvPr/>
        </p:nvSpPr>
        <p:spPr>
          <a:xfrm>
            <a:off x="206515" y="3360476"/>
            <a:ext cx="7511800" cy="338554"/>
          </a:xfrm>
          <a:prstGeom prst="rect">
            <a:avLst/>
          </a:prstGeom>
          <a:noFill/>
        </p:spPr>
        <p:txBody>
          <a:bodyPr wrap="none" rtlCol="0">
            <a:spAutoFit/>
          </a:bodyPr>
          <a:lstStyle/>
          <a:p>
            <a:r>
              <a:rPr lang="en-US" sz="1600" dirty="0"/>
              <a:t>but recent implementations suffer </a:t>
            </a:r>
            <a:r>
              <a:rPr lang="en-US" sz="1600" dirty="0">
                <a:solidFill>
                  <a:srgbClr val="FF0000"/>
                </a:solidFill>
              </a:rPr>
              <a:t>sever limitations</a:t>
            </a:r>
            <a:r>
              <a:rPr lang="en-US" sz="1600" dirty="0"/>
              <a:t> as </a:t>
            </a:r>
            <a:r>
              <a:rPr lang="en-US" sz="1600" dirty="0" smtClean="0"/>
              <a:t>shown before</a:t>
            </a:r>
            <a:r>
              <a:rPr lang="en-US" sz="1600" dirty="0"/>
              <a:t>.</a:t>
            </a:r>
          </a:p>
        </p:txBody>
      </p:sp>
      <p:sp>
        <p:nvSpPr>
          <p:cNvPr id="12" name="TextBox 11"/>
          <p:cNvSpPr txBox="1"/>
          <p:nvPr/>
        </p:nvSpPr>
        <p:spPr>
          <a:xfrm>
            <a:off x="250825" y="3834045"/>
            <a:ext cx="9052478" cy="882293"/>
          </a:xfrm>
          <a:prstGeom prst="rect">
            <a:avLst/>
          </a:prstGeom>
          <a:noFill/>
        </p:spPr>
        <p:txBody>
          <a:bodyPr wrap="none" rtlCol="0">
            <a:spAutoFit/>
          </a:bodyPr>
          <a:lstStyle/>
          <a:p>
            <a:pPr>
              <a:spcAft>
                <a:spcPts val="400"/>
              </a:spcAft>
            </a:pPr>
            <a:r>
              <a:rPr lang="en-US" sz="1600" dirty="0" smtClean="0">
                <a:solidFill>
                  <a:srgbClr val="FF0000"/>
                </a:solidFill>
              </a:rPr>
              <a:t>Note</a:t>
            </a:r>
          </a:p>
          <a:p>
            <a:r>
              <a:rPr lang="en-US" sz="1600" dirty="0" smtClean="0"/>
              <a:t>Subsequent slides detailing ARM processors based Windows laptops (slides 14 to 23)</a:t>
            </a:r>
          </a:p>
          <a:p>
            <a:r>
              <a:rPr lang="en-US" sz="1600" dirty="0" smtClean="0"/>
              <a:t>  will not discussed in the Lecture.</a:t>
            </a:r>
            <a:endParaRPr lang="en-US" sz="1600" dirty="0"/>
          </a:p>
        </p:txBody>
      </p:sp>
      <p:sp>
        <p:nvSpPr>
          <p:cNvPr id="13" name="TextBox 12"/>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9764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14)</a:t>
            </a:r>
            <a:endParaRPr lang="en-US" dirty="0"/>
          </a:p>
        </p:txBody>
      </p:sp>
      <p:sp>
        <p:nvSpPr>
          <p:cNvPr id="4" name="TextBox 3"/>
          <p:cNvSpPr txBox="1"/>
          <p:nvPr/>
        </p:nvSpPr>
        <p:spPr>
          <a:xfrm>
            <a:off x="-18510" y="503675"/>
            <a:ext cx="9361657" cy="369332"/>
          </a:xfrm>
          <a:prstGeom prst="rect">
            <a:avLst/>
          </a:prstGeom>
          <a:noFill/>
        </p:spPr>
        <p:txBody>
          <a:bodyPr wrap="square" rtlCol="0">
            <a:spAutoFit/>
          </a:bodyPr>
          <a:lstStyle/>
          <a:p>
            <a:r>
              <a:rPr lang="en-US" dirty="0">
                <a:solidFill>
                  <a:schemeClr val="accent6"/>
                </a:solidFill>
              </a:rPr>
              <a:t>Running built in Windows apps, the kernel and drivers on Windows 10 on ARM</a:t>
            </a:r>
          </a:p>
        </p:txBody>
      </p:sp>
      <p:sp>
        <p:nvSpPr>
          <p:cNvPr id="7" name="TextBox 6"/>
          <p:cNvSpPr txBox="1"/>
          <p:nvPr/>
        </p:nvSpPr>
        <p:spPr>
          <a:xfrm>
            <a:off x="160893" y="860595"/>
            <a:ext cx="891160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70C0"/>
                </a:solidFill>
              </a:rPr>
              <a:t>Built in apps </a:t>
            </a:r>
            <a:r>
              <a:rPr lang="en-US" sz="1600" dirty="0"/>
              <a:t>(like Edge, Explorer etc.)</a:t>
            </a:r>
            <a:r>
              <a:rPr lang="en-US" sz="1600" dirty="0">
                <a:solidFill>
                  <a:srgbClr val="0070C0"/>
                </a:solidFill>
              </a:rPr>
              <a:t>, the kernel and device drivers are all recompiled and run as native ARM64 or ARM32 code on an ARM processor, </a:t>
            </a:r>
          </a:p>
          <a:p>
            <a:r>
              <a:rPr lang="en-US" sz="1600" dirty="0">
                <a:solidFill>
                  <a:srgbClr val="0070C0"/>
                </a:solidFill>
              </a:rPr>
              <a:t>     </a:t>
            </a:r>
            <a:r>
              <a:rPr lang="en-US" sz="1600" dirty="0"/>
              <a:t>as indicated below.</a:t>
            </a:r>
          </a:p>
        </p:txBody>
      </p:sp>
      <p:pic>
        <p:nvPicPr>
          <p:cNvPr id="5" name="Picture 4"/>
          <p:cNvPicPr>
            <a:picLocks noChangeAspect="1"/>
          </p:cNvPicPr>
          <p:nvPr/>
        </p:nvPicPr>
        <p:blipFill rotWithShape="1">
          <a:blip r:embed="rId2"/>
          <a:srcRect l="32281" t="9480" r="11156" b="28292"/>
          <a:stretch/>
        </p:blipFill>
        <p:spPr>
          <a:xfrm>
            <a:off x="656565" y="1808820"/>
            <a:ext cx="7785865" cy="4635515"/>
          </a:xfrm>
          <a:prstGeom prst="rect">
            <a:avLst/>
          </a:prstGeom>
        </p:spPr>
      </p:pic>
      <p:sp>
        <p:nvSpPr>
          <p:cNvPr id="3" name="TextBox 2"/>
          <p:cNvSpPr txBox="1"/>
          <p:nvPr/>
        </p:nvSpPr>
        <p:spPr>
          <a:xfrm>
            <a:off x="251520" y="6475446"/>
            <a:ext cx="8842485" cy="338554"/>
          </a:xfrm>
          <a:prstGeom prst="rect">
            <a:avLst/>
          </a:prstGeom>
          <a:noFill/>
        </p:spPr>
        <p:txBody>
          <a:bodyPr wrap="none" rtlCol="0">
            <a:spAutoFit/>
          </a:bodyPr>
          <a:lstStyle/>
          <a:p>
            <a:r>
              <a:rPr lang="en-US" sz="1600" dirty="0"/>
              <a:t>Figure: Use of recompiled ARM64 (ARM32) code under Windows 10 on ARM [97]</a:t>
            </a:r>
          </a:p>
        </p:txBody>
      </p:sp>
    </p:spTree>
    <p:extLst>
      <p:ext uri="{BB962C8B-B14F-4D97-AF65-F5344CB8AC3E}">
        <p14:creationId xmlns:p14="http://schemas.microsoft.com/office/powerpoint/2010/main" val="12379363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15)</a:t>
            </a:r>
            <a:endParaRPr lang="en-US" dirty="0"/>
          </a:p>
        </p:txBody>
      </p:sp>
      <p:sp>
        <p:nvSpPr>
          <p:cNvPr id="3" name="TextBox 2"/>
          <p:cNvSpPr txBox="1"/>
          <p:nvPr/>
        </p:nvSpPr>
        <p:spPr>
          <a:xfrm>
            <a:off x="115888" y="513050"/>
            <a:ext cx="8152553" cy="369332"/>
          </a:xfrm>
          <a:prstGeom prst="rect">
            <a:avLst/>
          </a:prstGeom>
          <a:noFill/>
        </p:spPr>
        <p:txBody>
          <a:bodyPr wrap="none" rtlCol="0">
            <a:spAutoFit/>
          </a:bodyPr>
          <a:lstStyle/>
          <a:p>
            <a:r>
              <a:rPr lang="en-US" dirty="0">
                <a:solidFill>
                  <a:schemeClr val="accent6"/>
                </a:solidFill>
              </a:rPr>
              <a:t>Running UWP and x86 Win32 apps under Windows 10 on ARM [102]</a:t>
            </a:r>
          </a:p>
        </p:txBody>
      </p:sp>
      <p:sp>
        <p:nvSpPr>
          <p:cNvPr id="4" name="TextBox 3"/>
          <p:cNvSpPr txBox="1"/>
          <p:nvPr/>
        </p:nvSpPr>
        <p:spPr>
          <a:xfrm>
            <a:off x="319085" y="879100"/>
            <a:ext cx="8720401"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solidFill>
                  <a:srgbClr val="0070C0"/>
                </a:solidFill>
              </a:rPr>
              <a:t>UWP (Universal Windows Platform) apps </a:t>
            </a:r>
            <a:r>
              <a:rPr lang="en-US" sz="1600" dirty="0"/>
              <a:t>are available </a:t>
            </a:r>
            <a:r>
              <a:rPr lang="en-US" sz="1600" dirty="0">
                <a:solidFill>
                  <a:srgbClr val="0070C0"/>
                </a:solidFill>
              </a:rPr>
              <a:t>from the Microsoft Store</a:t>
            </a:r>
            <a:r>
              <a:rPr lang="en-US" sz="1600" dirty="0"/>
              <a:t>.</a:t>
            </a:r>
          </a:p>
          <a:p>
            <a:r>
              <a:rPr lang="en-US" sz="1600" dirty="0"/>
              <a:t>    All </a:t>
            </a:r>
            <a:r>
              <a:rPr lang="en-US" sz="1600" dirty="0">
                <a:solidFill>
                  <a:srgbClr val="0070C0"/>
                </a:solidFill>
              </a:rPr>
              <a:t>ARM32 UPW apps </a:t>
            </a:r>
            <a:r>
              <a:rPr lang="en-US" sz="1600" dirty="0"/>
              <a:t>are </a:t>
            </a:r>
            <a:r>
              <a:rPr lang="en-US" sz="1600" dirty="0">
                <a:solidFill>
                  <a:srgbClr val="0070C0"/>
                </a:solidFill>
              </a:rPr>
              <a:t>run</a:t>
            </a:r>
            <a:r>
              <a:rPr lang="en-US" sz="1600" dirty="0"/>
              <a:t> by Windows 10 on ARM </a:t>
            </a:r>
            <a:r>
              <a:rPr lang="en-US" sz="1600" dirty="0">
                <a:solidFill>
                  <a:srgbClr val="0070C0"/>
                </a:solidFill>
              </a:rPr>
              <a:t>natively</a:t>
            </a:r>
            <a:r>
              <a:rPr lang="en-US" sz="1600" dirty="0"/>
              <a:t> without any</a:t>
            </a:r>
          </a:p>
          <a:p>
            <a:pPr>
              <a:spcAft>
                <a:spcPts val="600"/>
              </a:spcAft>
            </a:pPr>
            <a:r>
              <a:rPr lang="en-US" sz="1600" dirty="0"/>
              <a:t>      emulation.</a:t>
            </a:r>
          </a:p>
          <a:p>
            <a:pPr>
              <a:spcAft>
                <a:spcPts val="600"/>
              </a:spcAft>
            </a:pPr>
            <a:r>
              <a:rPr lang="en-US" sz="1600" dirty="0"/>
              <a:t>    By contrast, </a:t>
            </a:r>
            <a:r>
              <a:rPr lang="en-US" sz="1600" dirty="0">
                <a:solidFill>
                  <a:srgbClr val="0070C0"/>
                </a:solidFill>
              </a:rPr>
              <a:t>x86 UWP apps </a:t>
            </a:r>
            <a:r>
              <a:rPr lang="en-US" sz="1600" dirty="0"/>
              <a:t>will run </a:t>
            </a:r>
            <a:r>
              <a:rPr lang="en-US" sz="1600" dirty="0">
                <a:solidFill>
                  <a:srgbClr val="0070C0"/>
                </a:solidFill>
              </a:rPr>
              <a:t>under emulation. </a:t>
            </a:r>
            <a:r>
              <a:rPr lang="en-US" sz="1600" dirty="0"/>
              <a:t> </a:t>
            </a:r>
          </a:p>
          <a:p>
            <a:pPr marL="285750" indent="-285750">
              <a:buFont typeface="Arial" panose="020B0604020202020204" pitchFamily="34" charset="0"/>
              <a:buChar char="•"/>
            </a:pPr>
            <a:r>
              <a:rPr lang="en-US" sz="1600" dirty="0">
                <a:solidFill>
                  <a:srgbClr val="0070C0"/>
                </a:solidFill>
              </a:rPr>
              <a:t>x86 Win32 apps </a:t>
            </a:r>
            <a:r>
              <a:rPr lang="en-US" sz="1600" dirty="0"/>
              <a:t>(32-bit apps) (like Adobe reader) don’t have to be recompiled</a:t>
            </a:r>
          </a:p>
          <a:p>
            <a:pPr>
              <a:spcAft>
                <a:spcPts val="600"/>
              </a:spcAft>
            </a:pPr>
            <a:r>
              <a:rPr lang="en-US" sz="1600" dirty="0"/>
              <a:t>      for ARM, they will be </a:t>
            </a:r>
            <a:r>
              <a:rPr lang="en-US" sz="1600" dirty="0">
                <a:solidFill>
                  <a:srgbClr val="0070C0"/>
                </a:solidFill>
              </a:rPr>
              <a:t>emulated.</a:t>
            </a:r>
          </a:p>
          <a:p>
            <a:pPr marL="285750" indent="-285750">
              <a:buFont typeface="Arial" panose="020B0604020202020204" pitchFamily="34" charset="0"/>
              <a:buChar char="•"/>
            </a:pPr>
            <a:r>
              <a:rPr lang="en-US" sz="1600" dirty="0">
                <a:solidFill>
                  <a:srgbClr val="0070C0"/>
                </a:solidFill>
              </a:rPr>
              <a:t>x64 Win32 apps </a:t>
            </a:r>
            <a:r>
              <a:rPr lang="en-US" sz="1600" dirty="0"/>
              <a:t>(64-bit apps) are </a:t>
            </a:r>
            <a:r>
              <a:rPr lang="en-US" sz="1600" dirty="0">
                <a:solidFill>
                  <a:srgbClr val="0070C0"/>
                </a:solidFill>
              </a:rPr>
              <a:t>not supported</a:t>
            </a:r>
            <a:r>
              <a:rPr lang="en-US" sz="1600" dirty="0"/>
              <a:t>, but the vast majority of apps </a:t>
            </a:r>
          </a:p>
          <a:p>
            <a:r>
              <a:rPr lang="en-US" sz="1600" dirty="0"/>
              <a:t>      all have x86 (i.e. 32-bit) versions.</a:t>
            </a:r>
          </a:p>
        </p:txBody>
      </p:sp>
      <p:sp>
        <p:nvSpPr>
          <p:cNvPr id="6" name="TextBox 5"/>
          <p:cNvSpPr txBox="1"/>
          <p:nvPr/>
        </p:nvSpPr>
        <p:spPr>
          <a:xfrm>
            <a:off x="230388" y="6039290"/>
            <a:ext cx="2856872" cy="610424"/>
          </a:xfrm>
          <a:prstGeom prst="rect">
            <a:avLst/>
          </a:prstGeom>
          <a:noFill/>
        </p:spPr>
        <p:txBody>
          <a:bodyPr wrap="none" rtlCol="0">
            <a:spAutoFit/>
          </a:bodyPr>
          <a:lstStyle/>
          <a:p>
            <a:pPr>
              <a:spcAft>
                <a:spcPts val="200"/>
              </a:spcAft>
            </a:pPr>
            <a:r>
              <a:rPr lang="en-US" sz="1600" dirty="0"/>
              <a:t>x86: indicates 32-bit x86</a:t>
            </a:r>
          </a:p>
          <a:p>
            <a:pPr>
              <a:spcAft>
                <a:spcPts val="200"/>
              </a:spcAft>
            </a:pPr>
            <a:r>
              <a:rPr lang="en-US" sz="1600" dirty="0"/>
              <a:t>x64: indicates 64-bit </a:t>
            </a:r>
            <a:r>
              <a:rPr lang="en-US" sz="1600" dirty="0" smtClean="0"/>
              <a:t>x86 </a:t>
            </a:r>
            <a:endParaRPr lang="en-US" sz="1600" dirty="0"/>
          </a:p>
        </p:txBody>
      </p:sp>
      <p:sp>
        <p:nvSpPr>
          <p:cNvPr id="7" name="TextBox 6"/>
          <p:cNvSpPr txBox="1"/>
          <p:nvPr/>
        </p:nvSpPr>
        <p:spPr>
          <a:xfrm>
            <a:off x="115888" y="5724255"/>
            <a:ext cx="3827907" cy="338554"/>
          </a:xfrm>
          <a:prstGeom prst="rect">
            <a:avLst/>
          </a:prstGeom>
          <a:noFill/>
        </p:spPr>
        <p:txBody>
          <a:bodyPr wrap="none" rtlCol="0">
            <a:spAutoFit/>
          </a:bodyPr>
          <a:lstStyle/>
          <a:p>
            <a:r>
              <a:rPr lang="en-US" sz="1600" dirty="0">
                <a:solidFill>
                  <a:srgbClr val="FF0000"/>
                </a:solidFill>
              </a:rPr>
              <a:t>Remark</a:t>
            </a:r>
            <a:r>
              <a:rPr lang="en-US" sz="1600" dirty="0"/>
              <a:t>: In Microsoft’s terminology</a:t>
            </a:r>
          </a:p>
        </p:txBody>
      </p:sp>
    </p:spTree>
    <p:extLst>
      <p:ext uri="{BB962C8B-B14F-4D97-AF65-F5344CB8AC3E}">
        <p14:creationId xmlns:p14="http://schemas.microsoft.com/office/powerpoint/2010/main" val="810751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a:solidFill>
                  <a:srgbClr val="3333FF"/>
                </a:solidFill>
              </a:rPr>
              <a:t>Remark</a:t>
            </a: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a:solidFill>
                  <a:srgbClr val="3333FF"/>
                </a:solidFill>
              </a:rPr>
              <a:t>After the introduction of iPhone (2007) Steve Ballmer </a:t>
            </a:r>
            <a:r>
              <a:rPr lang="en-US" sz="1600" dirty="0"/>
              <a:t>(CEO of Microsoft) said in an</a:t>
            </a:r>
          </a:p>
          <a:p>
            <a:r>
              <a:rPr lang="en-US" sz="1600" dirty="0"/>
              <a:t>  interview [20]:</a:t>
            </a:r>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a:t>“</a:t>
            </a:r>
            <a:r>
              <a:rPr lang="en-US" sz="1600" dirty="0">
                <a:solidFill>
                  <a:srgbClr val="FF0000"/>
                </a:solidFill>
              </a:rPr>
              <a:t>There's no chance that the iPhone is going to get any significant market share.</a:t>
            </a:r>
          </a:p>
          <a:p>
            <a:pPr>
              <a:spcAft>
                <a:spcPts val="400"/>
              </a:spcAft>
            </a:pPr>
            <a:r>
              <a:rPr lang="en-US" sz="1600" dirty="0">
                <a:solidFill>
                  <a:srgbClr val="FF0000"/>
                </a:solidFill>
              </a:rPr>
              <a:t>   No chance…</a:t>
            </a:r>
          </a:p>
          <a:p>
            <a:r>
              <a:rPr lang="en-US" sz="1600" dirty="0"/>
              <a:t>But if you actually take a look at the 1.3 billion phones that get sold, I'd prefer</a:t>
            </a:r>
          </a:p>
          <a:p>
            <a:r>
              <a:rPr lang="en-US" sz="1600" dirty="0"/>
              <a:t>  to have </a:t>
            </a:r>
            <a:r>
              <a:rPr lang="en-US" sz="1600" dirty="0">
                <a:solidFill>
                  <a:srgbClr val="3333FF"/>
                </a:solidFill>
              </a:rPr>
              <a:t>our software </a:t>
            </a:r>
            <a:r>
              <a:rPr lang="en-US" sz="1600" dirty="0"/>
              <a:t>(Windows Phone) </a:t>
            </a:r>
            <a:r>
              <a:rPr lang="en-US" sz="1600" dirty="0">
                <a:solidFill>
                  <a:srgbClr val="3333FF"/>
                </a:solidFill>
              </a:rPr>
              <a:t>in 60% or 70% or 80% </a:t>
            </a:r>
            <a:r>
              <a:rPr lang="en-US" sz="1600" dirty="0"/>
              <a:t>of them, than</a:t>
            </a:r>
          </a:p>
          <a:p>
            <a:r>
              <a:rPr lang="en-US" sz="1600" dirty="0"/>
              <a:t>  I would to have </a:t>
            </a:r>
            <a:r>
              <a:rPr lang="en-US" sz="1600" dirty="0">
                <a:solidFill>
                  <a:srgbClr val="3333FF"/>
                </a:solidFill>
              </a:rPr>
              <a:t>2% or 3%, which is what Apple might get”.</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(5)</a:t>
            </a:r>
            <a:endParaRPr lang="en-US" dirty="0"/>
          </a:p>
        </p:txBody>
      </p:sp>
      <p:sp>
        <p:nvSpPr>
          <p:cNvPr id="2" name="TextBox 1"/>
          <p:cNvSpPr txBox="1"/>
          <p:nvPr/>
        </p:nvSpPr>
        <p:spPr>
          <a:xfrm>
            <a:off x="115888" y="6420816"/>
            <a:ext cx="3130152" cy="338554"/>
          </a:xfrm>
          <a:prstGeom prst="rect">
            <a:avLst/>
          </a:prstGeom>
          <a:noFill/>
        </p:spPr>
        <p:txBody>
          <a:bodyPr wrap="none" rtlCol="0">
            <a:spAutoFit/>
          </a:bodyPr>
          <a:lstStyle/>
          <a:p>
            <a:r>
              <a:rPr lang="en-US" sz="1600" dirty="0" smtClean="0"/>
              <a:t>CEO: Chief Execution Officer</a:t>
            </a:r>
            <a:endParaRPr lang="en-US" sz="1600" dirty="0"/>
          </a:p>
        </p:txBody>
      </p:sp>
    </p:spTree>
    <p:extLst>
      <p:ext uri="{BB962C8B-B14F-4D97-AF65-F5344CB8AC3E}">
        <p14:creationId xmlns:p14="http://schemas.microsoft.com/office/powerpoint/2010/main" val="2674709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16)</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a:solidFill>
                  <a:schemeClr val="accent6"/>
                </a:solidFill>
              </a:rPr>
              <a:t>x86 Win32 emulation (simplified) -1 [98]</a:t>
            </a:r>
          </a:p>
        </p:txBody>
      </p:sp>
      <p:sp>
        <p:nvSpPr>
          <p:cNvPr id="5" name="TextBox 4"/>
          <p:cNvSpPr txBox="1"/>
          <p:nvPr/>
        </p:nvSpPr>
        <p:spPr>
          <a:xfrm>
            <a:off x="299007" y="953725"/>
            <a:ext cx="8507072" cy="1323439"/>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x86 apps are emulated </a:t>
            </a:r>
            <a:r>
              <a:rPr lang="en-US" sz="1600" dirty="0">
                <a:solidFill>
                  <a:srgbClr val="000000"/>
                </a:solidFill>
              </a:rPr>
              <a:t>using a </a:t>
            </a:r>
            <a:r>
              <a:rPr lang="en-US" sz="1600" dirty="0">
                <a:solidFill>
                  <a:srgbClr val="FF0000"/>
                </a:solidFill>
              </a:rPr>
              <a:t>custom x86 to ARM CPU emulator </a:t>
            </a:r>
            <a:r>
              <a:rPr lang="en-US" sz="1600" dirty="0">
                <a:solidFill>
                  <a:srgbClr val="000000"/>
                </a:solidFill>
              </a:rPr>
              <a:t>from</a:t>
            </a:r>
          </a:p>
          <a:p>
            <a:pPr lvl="0"/>
            <a:r>
              <a:rPr lang="en-US" sz="1600" dirty="0">
                <a:solidFill>
                  <a:srgbClr val="000000"/>
                </a:solidFill>
              </a:rPr>
              <a:t>       Microsoft.</a:t>
            </a:r>
          </a:p>
          <a:p>
            <a:pPr lvl="0"/>
            <a:r>
              <a:rPr lang="en-US" sz="1600" dirty="0">
                <a:solidFill>
                  <a:srgbClr val="000000"/>
                </a:solidFill>
              </a:rPr>
              <a:t>The </a:t>
            </a:r>
            <a:r>
              <a:rPr lang="en-US" sz="1600" dirty="0">
                <a:solidFill>
                  <a:srgbClr val="FF0000"/>
                </a:solidFill>
              </a:rPr>
              <a:t>emulation</a:t>
            </a:r>
            <a:r>
              <a:rPr lang="en-US" sz="1600" dirty="0">
                <a:solidFill>
                  <a:srgbClr val="000000"/>
                </a:solidFill>
              </a:rPr>
              <a:t> does not happen directly to ARM code but </a:t>
            </a:r>
            <a:r>
              <a:rPr lang="en-US" sz="1600" dirty="0">
                <a:solidFill>
                  <a:srgbClr val="0070C0"/>
                </a:solidFill>
              </a:rPr>
              <a:t>to an abstract machine</a:t>
            </a:r>
          </a:p>
          <a:p>
            <a:pPr lvl="0"/>
            <a:r>
              <a:rPr lang="en-US" sz="1600" dirty="0">
                <a:solidFill>
                  <a:srgbClr val="0070C0"/>
                </a:solidFill>
              </a:rPr>
              <a:t>  (virtual machine) </a:t>
            </a:r>
            <a:r>
              <a:rPr lang="en-US" sz="1600" dirty="0">
                <a:solidFill>
                  <a:srgbClr val="000000"/>
                </a:solidFill>
              </a:rPr>
              <a:t>called </a:t>
            </a:r>
            <a:r>
              <a:rPr lang="en-US" sz="1600" dirty="0">
                <a:solidFill>
                  <a:srgbClr val="FF0000"/>
                </a:solidFill>
              </a:rPr>
              <a:t>WOW (Windows on Windows) abstraction layer</a:t>
            </a:r>
            <a:r>
              <a:rPr lang="en-US" sz="1600" dirty="0">
                <a:solidFill>
                  <a:srgbClr val="000000"/>
                </a:solidFill>
              </a:rPr>
              <a:t>, as</a:t>
            </a:r>
          </a:p>
          <a:p>
            <a:pPr lvl="0"/>
            <a:r>
              <a:rPr lang="en-US" sz="1600" dirty="0">
                <a:solidFill>
                  <a:srgbClr val="000000"/>
                </a:solidFill>
              </a:rPr>
              <a:t>  indicated in the next Figure.</a:t>
            </a:r>
          </a:p>
        </p:txBody>
      </p:sp>
    </p:spTree>
    <p:extLst>
      <p:ext uri="{BB962C8B-B14F-4D97-AF65-F5344CB8AC3E}">
        <p14:creationId xmlns:p14="http://schemas.microsoft.com/office/powerpoint/2010/main" val="20824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17)</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a:solidFill>
                  <a:schemeClr val="accent6"/>
                </a:solidFill>
              </a:rPr>
              <a:t>Windows 10 emulation on an ARM processor vs. native processing [98] </a:t>
            </a: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p>
          <a:p>
            <a:pPr algn="ctr"/>
            <a:r>
              <a:rPr lang="en-US" sz="1100" dirty="0"/>
              <a:t>(NT kernel functions)</a:t>
            </a:r>
          </a:p>
        </p:txBody>
      </p:sp>
    </p:spTree>
    <p:extLst>
      <p:ext uri="{BB962C8B-B14F-4D97-AF65-F5344CB8AC3E}">
        <p14:creationId xmlns:p14="http://schemas.microsoft.com/office/powerpoint/2010/main" val="21506255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18)</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a:solidFill>
                  <a:schemeClr val="accent6"/>
                </a:solidFill>
              </a:rPr>
              <a:t>x86 Win32 emulation (simplified) -2 [98]</a:t>
            </a:r>
          </a:p>
        </p:txBody>
      </p:sp>
      <p:sp>
        <p:nvSpPr>
          <p:cNvPr id="4" name="TextBox 3"/>
          <p:cNvSpPr txBox="1"/>
          <p:nvPr/>
        </p:nvSpPr>
        <p:spPr>
          <a:xfrm>
            <a:off x="206515" y="945884"/>
            <a:ext cx="8858900" cy="3262432"/>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WOW</a:t>
            </a:r>
            <a:r>
              <a:rPr lang="en-US" sz="1600" dirty="0">
                <a:solidFill>
                  <a:srgbClr val="000000"/>
                </a:solidFill>
              </a:rPr>
              <a:t> is an existing </a:t>
            </a:r>
            <a:r>
              <a:rPr lang="en-US" sz="1600" dirty="0">
                <a:solidFill>
                  <a:srgbClr val="0070C0"/>
                </a:solidFill>
              </a:rPr>
              <a:t>abstraction layer to provide compatibility between different</a:t>
            </a:r>
          </a:p>
          <a:p>
            <a:pPr lvl="0"/>
            <a:r>
              <a:rPr lang="en-US" sz="1600" dirty="0">
                <a:solidFill>
                  <a:srgbClr val="0070C0"/>
                </a:solidFill>
              </a:rPr>
              <a:t>      Windows versions</a:t>
            </a:r>
            <a:r>
              <a:rPr lang="en-US" sz="1600" dirty="0"/>
              <a:t>, used e.g. for 16-bit emulation on x86 (32-bit) hardware or</a:t>
            </a:r>
          </a:p>
          <a:p>
            <a:pPr lvl="0">
              <a:spcAft>
                <a:spcPts val="600"/>
              </a:spcAft>
            </a:pPr>
            <a:r>
              <a:rPr lang="en-US" sz="1600" dirty="0">
                <a:solidFill>
                  <a:srgbClr val="000000"/>
                </a:solidFill>
              </a:rPr>
              <a:t>      for x86 (32-bit) emulation on x64 hardware.</a:t>
            </a:r>
          </a:p>
          <a:p>
            <a:pPr marL="285750" indent="-285750">
              <a:buFont typeface="Arial" panose="020B0604020202020204" pitchFamily="34" charset="0"/>
              <a:buChar char="•"/>
            </a:pPr>
            <a:r>
              <a:rPr lang="en-US" sz="1600" dirty="0"/>
              <a:t>The emulator quickly </a:t>
            </a:r>
            <a:r>
              <a:rPr lang="en-US" sz="1600" dirty="0">
                <a:solidFill>
                  <a:srgbClr val="0070C0"/>
                </a:solidFill>
              </a:rPr>
              <a:t>translates blocks of machine code to the abstraction layer </a:t>
            </a:r>
          </a:p>
          <a:p>
            <a:pPr>
              <a:spcAft>
                <a:spcPts val="600"/>
              </a:spcAft>
            </a:pPr>
            <a:r>
              <a:rPr lang="en-US" sz="1600" dirty="0">
                <a:solidFill>
                  <a:srgbClr val="0070C0"/>
                </a:solidFill>
              </a:rPr>
              <a:t>      at runtime</a:t>
            </a:r>
            <a:r>
              <a:rPr lang="en-US" sz="1600" dirty="0"/>
              <a:t>.</a:t>
            </a:r>
          </a:p>
          <a:p>
            <a:pPr marL="285750" indent="-285750">
              <a:buFont typeface="Arial" panose="020B0604020202020204" pitchFamily="34" charset="0"/>
              <a:buChar char="•"/>
            </a:pPr>
            <a:r>
              <a:rPr lang="en-US" sz="1600" dirty="0"/>
              <a:t>In a </a:t>
            </a:r>
            <a:r>
              <a:rPr lang="en-US" sz="1600" dirty="0">
                <a:solidFill>
                  <a:srgbClr val="FF0000"/>
                </a:solidFill>
              </a:rPr>
              <a:t>second step </a:t>
            </a:r>
            <a:r>
              <a:rPr lang="en-US" sz="1600" dirty="0"/>
              <a:t>the </a:t>
            </a:r>
            <a:r>
              <a:rPr lang="en-US" sz="1600" dirty="0">
                <a:solidFill>
                  <a:srgbClr val="0070C0"/>
                </a:solidFill>
              </a:rPr>
              <a:t>abstract code of the virtual machine will be executed on the</a:t>
            </a:r>
          </a:p>
          <a:p>
            <a:pPr>
              <a:spcAft>
                <a:spcPts val="600"/>
              </a:spcAft>
            </a:pPr>
            <a:r>
              <a:rPr lang="en-US" sz="1600" dirty="0">
                <a:solidFill>
                  <a:srgbClr val="0070C0"/>
                </a:solidFill>
              </a:rPr>
              <a:t>      host processor</a:t>
            </a:r>
            <a:r>
              <a:rPr lang="en-US" sz="1600" dirty="0"/>
              <a:t> (</a:t>
            </a:r>
            <a:r>
              <a:rPr lang="en-US" sz="1600" dirty="0">
                <a:solidFill>
                  <a:srgbClr val="FF0000"/>
                </a:solidFill>
              </a:rPr>
              <a:t>Just-In-Time</a:t>
            </a:r>
            <a:r>
              <a:rPr lang="en-US" sz="1600" dirty="0"/>
              <a:t> or </a:t>
            </a:r>
            <a:r>
              <a:rPr lang="en-US" sz="1600" dirty="0">
                <a:solidFill>
                  <a:srgbClr val="FF0000"/>
                </a:solidFill>
              </a:rPr>
              <a:t>JIT compilation</a:t>
            </a:r>
            <a:r>
              <a:rPr lang="en-US" sz="1600" dirty="0"/>
              <a:t>).</a:t>
            </a:r>
          </a:p>
          <a:p>
            <a:pPr>
              <a:spcAft>
                <a:spcPts val="600"/>
              </a:spcAft>
            </a:pPr>
            <a:r>
              <a:rPr lang="en-US" sz="1600" dirty="0"/>
              <a:t>    It is completely transparent to users and developers.</a:t>
            </a:r>
          </a:p>
          <a:p>
            <a:r>
              <a:rPr lang="en-US" sz="1600" dirty="0"/>
              <a:t>This process is similar as translating Java to Java byte-code and executing </a:t>
            </a:r>
          </a:p>
          <a:p>
            <a:pPr>
              <a:spcAft>
                <a:spcPts val="600"/>
              </a:spcAft>
            </a:pPr>
            <a:r>
              <a:rPr lang="en-US" sz="1600" dirty="0"/>
              <a:t>    the byte-code in a second step.</a:t>
            </a:r>
          </a:p>
          <a:p>
            <a:pPr>
              <a:spcAft>
                <a:spcPts val="600"/>
              </a:spcAft>
            </a:pPr>
            <a:endParaRPr lang="en-US" sz="1600" dirty="0">
              <a:solidFill>
                <a:srgbClr val="000000"/>
              </a:solidFill>
            </a:endParaRPr>
          </a:p>
        </p:txBody>
      </p:sp>
      <p:sp>
        <p:nvSpPr>
          <p:cNvPr id="5" name="TextBox 4"/>
          <p:cNvSpPr txBox="1"/>
          <p:nvPr/>
        </p:nvSpPr>
        <p:spPr>
          <a:xfrm>
            <a:off x="230388" y="6039290"/>
            <a:ext cx="1821332" cy="610424"/>
          </a:xfrm>
          <a:prstGeom prst="rect">
            <a:avLst/>
          </a:prstGeom>
          <a:noFill/>
        </p:spPr>
        <p:txBody>
          <a:bodyPr wrap="none" rtlCol="0">
            <a:spAutoFit/>
          </a:bodyPr>
          <a:lstStyle/>
          <a:p>
            <a:pPr>
              <a:spcAft>
                <a:spcPts val="200"/>
              </a:spcAft>
            </a:pPr>
            <a:r>
              <a:rPr lang="en-US" sz="1600" dirty="0"/>
              <a:t>x86: 32-bit x86</a:t>
            </a:r>
          </a:p>
          <a:p>
            <a:pPr>
              <a:spcAft>
                <a:spcPts val="200"/>
              </a:spcAft>
            </a:pPr>
            <a:r>
              <a:rPr lang="en-US" sz="1600" dirty="0"/>
              <a:t>x64: 64-bit X86</a:t>
            </a:r>
          </a:p>
        </p:txBody>
      </p:sp>
      <p:sp>
        <p:nvSpPr>
          <p:cNvPr id="6" name="TextBox 5"/>
          <p:cNvSpPr txBox="1"/>
          <p:nvPr/>
        </p:nvSpPr>
        <p:spPr>
          <a:xfrm>
            <a:off x="115888" y="5724255"/>
            <a:ext cx="3539367" cy="338554"/>
          </a:xfrm>
          <a:prstGeom prst="rect">
            <a:avLst/>
          </a:prstGeom>
          <a:noFill/>
        </p:spPr>
        <p:txBody>
          <a:bodyPr wrap="none" rtlCol="0">
            <a:spAutoFit/>
          </a:bodyPr>
          <a:lstStyle/>
          <a:p>
            <a:r>
              <a:rPr lang="en-US" sz="1600" dirty="0">
                <a:solidFill>
                  <a:srgbClr val="FF0000"/>
                </a:solidFill>
              </a:rPr>
              <a:t>Remark</a:t>
            </a:r>
            <a:r>
              <a:rPr lang="en-US" sz="1600" dirty="0"/>
              <a:t>: Microsoft’s terminology</a:t>
            </a:r>
          </a:p>
        </p:txBody>
      </p:sp>
    </p:spTree>
    <p:extLst>
      <p:ext uri="{BB962C8B-B14F-4D97-AF65-F5344CB8AC3E}">
        <p14:creationId xmlns:p14="http://schemas.microsoft.com/office/powerpoint/2010/main" val="23466274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19)</a:t>
            </a:r>
            <a:endParaRPr lang="en-US" dirty="0"/>
          </a:p>
        </p:txBody>
      </p:sp>
      <p:sp>
        <p:nvSpPr>
          <p:cNvPr id="3" name="TextBox 2"/>
          <p:cNvSpPr txBox="1"/>
          <p:nvPr/>
        </p:nvSpPr>
        <p:spPr>
          <a:xfrm>
            <a:off x="115888" y="513300"/>
            <a:ext cx="6706362" cy="369332"/>
          </a:xfrm>
          <a:prstGeom prst="rect">
            <a:avLst/>
          </a:prstGeom>
          <a:noFill/>
        </p:spPr>
        <p:txBody>
          <a:bodyPr wrap="square" rtlCol="0">
            <a:spAutoFit/>
          </a:bodyPr>
          <a:lstStyle/>
          <a:p>
            <a:r>
              <a:rPr lang="en-US" dirty="0">
                <a:solidFill>
                  <a:schemeClr val="accent6"/>
                </a:solidFill>
              </a:rPr>
              <a:t>x86 Win32 emulation (simplified) -3 [98]</a:t>
            </a:r>
          </a:p>
        </p:txBody>
      </p:sp>
      <p:sp>
        <p:nvSpPr>
          <p:cNvPr id="4" name="TextBox 3"/>
          <p:cNvSpPr txBox="1"/>
          <p:nvPr/>
        </p:nvSpPr>
        <p:spPr>
          <a:xfrm>
            <a:off x="276170" y="873855"/>
            <a:ext cx="3441968"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The emulation is speeded up</a:t>
            </a:r>
            <a:endParaRPr lang="en-US" sz="1600" dirty="0">
              <a:solidFill>
                <a:srgbClr val="000000"/>
              </a:solidFill>
            </a:endParaRPr>
          </a:p>
        </p:txBody>
      </p:sp>
      <p:sp>
        <p:nvSpPr>
          <p:cNvPr id="7" name="TextBox 6"/>
          <p:cNvSpPr txBox="1"/>
          <p:nvPr/>
        </p:nvSpPr>
        <p:spPr>
          <a:xfrm>
            <a:off x="701570" y="1178750"/>
            <a:ext cx="8550950" cy="830997"/>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rgbClr val="0070C0"/>
                </a:solidFill>
              </a:rPr>
              <a:t>by caching and optimizing previously translated code and using </a:t>
            </a:r>
          </a:p>
          <a:p>
            <a:pPr lvl="0"/>
            <a:r>
              <a:rPr lang="en-US" sz="1600" dirty="0">
                <a:solidFill>
                  <a:srgbClr val="0070C0"/>
                </a:solidFill>
              </a:rPr>
              <a:t>      CHPE (Compiled Hybrid Portable Executives) DLLs </a:t>
            </a:r>
            <a:r>
              <a:rPr lang="en-US" sz="1600" dirty="0">
                <a:solidFill>
                  <a:srgbClr val="000000"/>
                </a:solidFill>
              </a:rPr>
              <a:t>(ARM64 code (binaries)), </a:t>
            </a:r>
          </a:p>
          <a:p>
            <a:pPr lvl="0"/>
            <a:r>
              <a:rPr lang="en-US" sz="1600" dirty="0">
                <a:solidFill>
                  <a:srgbClr val="000000"/>
                </a:solidFill>
              </a:rPr>
              <a:t>      as indicated in the next Figure.</a:t>
            </a:r>
          </a:p>
        </p:txBody>
      </p:sp>
      <p:sp>
        <p:nvSpPr>
          <p:cNvPr id="8" name="TextBox 7"/>
          <p:cNvSpPr txBox="1"/>
          <p:nvPr/>
        </p:nvSpPr>
        <p:spPr>
          <a:xfrm>
            <a:off x="116505" y="5949281"/>
            <a:ext cx="9226025" cy="610424"/>
          </a:xfrm>
          <a:prstGeom prst="rect">
            <a:avLst/>
          </a:prstGeom>
          <a:noFill/>
        </p:spPr>
        <p:txBody>
          <a:bodyPr wrap="square" rtlCol="0">
            <a:spAutoFit/>
          </a:bodyPr>
          <a:lstStyle/>
          <a:p>
            <a:pPr>
              <a:spcAft>
                <a:spcPts val="200"/>
              </a:spcAft>
            </a:pPr>
            <a:r>
              <a:rPr lang="en-US" sz="1600" dirty="0"/>
              <a:t>DLL: Dynamic Link Library</a:t>
            </a:r>
          </a:p>
          <a:p>
            <a:r>
              <a:rPr lang="en-US" sz="1600" dirty="0"/>
              <a:t> (It provides the functionality of the OS in a modularized form).</a:t>
            </a:r>
          </a:p>
        </p:txBody>
      </p:sp>
    </p:spTree>
    <p:extLst>
      <p:ext uri="{BB962C8B-B14F-4D97-AF65-F5344CB8AC3E}">
        <p14:creationId xmlns:p14="http://schemas.microsoft.com/office/powerpoint/2010/main" val="2172029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(20)</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a:solidFill>
                  <a:schemeClr val="accent6"/>
                </a:solidFill>
              </a:rPr>
              <a:t>Windows 10 emulation on an ARM processor vs. native processing [98] </a:t>
            </a: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p>
          <a:p>
            <a:pPr algn="ctr"/>
            <a:r>
              <a:rPr lang="en-US" sz="1100" dirty="0"/>
              <a:t>(NT kernel functions)</a:t>
            </a:r>
          </a:p>
        </p:txBody>
      </p:sp>
      <p:sp>
        <p:nvSpPr>
          <p:cNvPr id="6" name="Rounded Rectangle 5"/>
          <p:cNvSpPr/>
          <p:nvPr/>
        </p:nvSpPr>
        <p:spPr>
          <a:xfrm>
            <a:off x="6417205" y="3158970"/>
            <a:ext cx="1575175" cy="63007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7385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(21)</a:t>
            </a:r>
            <a:endParaRPr lang="en-US" dirty="0"/>
          </a:p>
        </p:txBody>
      </p:sp>
      <p:sp>
        <p:nvSpPr>
          <p:cNvPr id="3" name="TextBox 2"/>
          <p:cNvSpPr txBox="1"/>
          <p:nvPr/>
        </p:nvSpPr>
        <p:spPr>
          <a:xfrm>
            <a:off x="115888" y="503675"/>
            <a:ext cx="7388689" cy="369332"/>
          </a:xfrm>
          <a:prstGeom prst="rect">
            <a:avLst/>
          </a:prstGeom>
          <a:noFill/>
        </p:spPr>
        <p:txBody>
          <a:bodyPr wrap="none" rtlCol="0">
            <a:spAutoFit/>
          </a:bodyPr>
          <a:lstStyle/>
          <a:p>
            <a:r>
              <a:rPr lang="en-US" dirty="0">
                <a:solidFill>
                  <a:schemeClr val="accent6"/>
                </a:solidFill>
              </a:rPr>
              <a:t>Key limitations of  Windows 10 on ARM (as of 11/2018) [101]</a:t>
            </a:r>
          </a:p>
        </p:txBody>
      </p:sp>
      <p:sp>
        <p:nvSpPr>
          <p:cNvPr id="4" name="TextBox 3"/>
          <p:cNvSpPr txBox="1"/>
          <p:nvPr/>
        </p:nvSpPr>
        <p:spPr>
          <a:xfrm>
            <a:off x="431540" y="908720"/>
            <a:ext cx="8701000"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 </a:t>
            </a:r>
            <a:r>
              <a:rPr lang="en-US" sz="1600" dirty="0">
                <a:solidFill>
                  <a:srgbClr val="0070C0"/>
                </a:solidFill>
              </a:rPr>
              <a:t>x64 apps aren't supported </a:t>
            </a:r>
            <a:r>
              <a:rPr lang="en-US" sz="1600" dirty="0"/>
              <a:t>(as already mentioned).</a:t>
            </a:r>
          </a:p>
          <a:p>
            <a:pPr marL="285750" indent="-285750">
              <a:buFont typeface="Arial" panose="020B0604020202020204" pitchFamily="34" charset="0"/>
              <a:buChar char="•"/>
            </a:pPr>
            <a:r>
              <a:rPr lang="en-US" sz="1600" dirty="0"/>
              <a:t>The </a:t>
            </a:r>
            <a:r>
              <a:rPr lang="en-US" sz="1600" dirty="0">
                <a:solidFill>
                  <a:srgbClr val="0070C0"/>
                </a:solidFill>
              </a:rPr>
              <a:t>Windows Hypervisor Platform is not supported</a:t>
            </a:r>
            <a:r>
              <a:rPr lang="en-US" sz="1600" dirty="0"/>
              <a:t>, consequently any virtual</a:t>
            </a:r>
          </a:p>
          <a:p>
            <a:pPr>
              <a:spcAft>
                <a:spcPts val="600"/>
              </a:spcAft>
            </a:pPr>
            <a:r>
              <a:rPr lang="en-US" sz="1600" dirty="0"/>
              <a:t>      machines using Hyper-V on an ARM device will not run.</a:t>
            </a:r>
          </a:p>
          <a:p>
            <a:pPr marL="285750" indent="-285750">
              <a:buFont typeface="Arial" panose="020B0604020202020204" pitchFamily="34" charset="0"/>
              <a:buChar char="•"/>
            </a:pPr>
            <a:r>
              <a:rPr lang="en-US" sz="1600" dirty="0">
                <a:solidFill>
                  <a:srgbClr val="0070C0"/>
                </a:solidFill>
              </a:rPr>
              <a:t>OpenGL versions </a:t>
            </a:r>
            <a:r>
              <a:rPr lang="en-US" sz="1600" dirty="0" smtClean="0">
                <a:solidFill>
                  <a:srgbClr val="0070C0"/>
                </a:solidFill>
              </a:rPr>
              <a:t>1.1 or later that </a:t>
            </a:r>
            <a:r>
              <a:rPr lang="en-US" sz="1600" dirty="0">
                <a:solidFill>
                  <a:srgbClr val="0070C0"/>
                </a:solidFill>
              </a:rPr>
              <a:t>require hardware-accelerated  OpenGL</a:t>
            </a:r>
          </a:p>
          <a:p>
            <a:r>
              <a:rPr lang="en-US" sz="1600" dirty="0">
                <a:solidFill>
                  <a:srgbClr val="0070C0"/>
                </a:solidFill>
              </a:rPr>
              <a:t>      don't work</a:t>
            </a:r>
            <a:r>
              <a:rPr lang="en-US" sz="1600" dirty="0"/>
              <a:t>, accordingly, certain games do not run.</a:t>
            </a:r>
          </a:p>
        </p:txBody>
      </p:sp>
    </p:spTree>
    <p:extLst>
      <p:ext uri="{BB962C8B-B14F-4D97-AF65-F5344CB8AC3E}">
        <p14:creationId xmlns:p14="http://schemas.microsoft.com/office/powerpoint/2010/main" val="110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22)</a:t>
            </a:r>
            <a:endParaRPr lang="en-US" dirty="0"/>
          </a:p>
        </p:txBody>
      </p:sp>
      <p:sp>
        <p:nvSpPr>
          <p:cNvPr id="3" name="TextBox 2"/>
          <p:cNvSpPr txBox="1"/>
          <p:nvPr/>
        </p:nvSpPr>
        <p:spPr>
          <a:xfrm>
            <a:off x="115888" y="513049"/>
            <a:ext cx="8497967" cy="646331"/>
          </a:xfrm>
          <a:prstGeom prst="rect">
            <a:avLst/>
          </a:prstGeom>
          <a:noFill/>
        </p:spPr>
        <p:txBody>
          <a:bodyPr wrap="none" rtlCol="0">
            <a:spAutoFit/>
          </a:bodyPr>
          <a:lstStyle/>
          <a:p>
            <a:r>
              <a:rPr lang="en-US" dirty="0"/>
              <a:t>Qualcomm’s efforts for enhancing the performance of their application</a:t>
            </a:r>
          </a:p>
          <a:p>
            <a:r>
              <a:rPr lang="en-US" dirty="0"/>
              <a:t>  processors intended to be used in Windows 10 laptops [95] </a:t>
            </a:r>
          </a:p>
        </p:txBody>
      </p:sp>
      <p:sp>
        <p:nvSpPr>
          <p:cNvPr id="5" name="TextBox 4"/>
          <p:cNvSpPr txBox="1"/>
          <p:nvPr/>
        </p:nvSpPr>
        <p:spPr>
          <a:xfrm>
            <a:off x="299037" y="1178750"/>
            <a:ext cx="8834598"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a:t>The 10 nm </a:t>
            </a:r>
            <a:r>
              <a:rPr lang="en-US" sz="1600" dirty="0">
                <a:solidFill>
                  <a:srgbClr val="0070C0"/>
                </a:solidFill>
              </a:rPr>
              <a:t>Snapdragon 835 </a:t>
            </a:r>
            <a:r>
              <a:rPr lang="en-US" sz="1600" dirty="0"/>
              <a:t>(2017) aims at </a:t>
            </a:r>
            <a:r>
              <a:rPr lang="en-US" sz="1600" dirty="0">
                <a:solidFill>
                  <a:srgbClr val="FF0000"/>
                </a:solidFill>
              </a:rPr>
              <a:t>always on, always connected</a:t>
            </a:r>
          </a:p>
          <a:p>
            <a:pPr>
              <a:spcAft>
                <a:spcPts val="600"/>
              </a:spcAft>
            </a:pPr>
            <a:r>
              <a:rPr lang="en-US" sz="1600" dirty="0"/>
              <a:t>      Windows 10 laptops and 2-in-1 devices.</a:t>
            </a:r>
          </a:p>
          <a:p>
            <a:pPr>
              <a:spcAft>
                <a:spcPts val="600"/>
              </a:spcAft>
            </a:pPr>
            <a:r>
              <a:rPr lang="en-US" sz="1600" dirty="0"/>
              <a:t>    It is based on ARM’s </a:t>
            </a:r>
            <a:r>
              <a:rPr lang="en-US" sz="1600" dirty="0">
                <a:solidFill>
                  <a:srgbClr val="0070C0"/>
                </a:solidFill>
              </a:rPr>
              <a:t>Cortex-A73</a:t>
            </a:r>
            <a:r>
              <a:rPr lang="en-US" sz="1600" dirty="0"/>
              <a:t> design (2016).</a:t>
            </a:r>
          </a:p>
          <a:p>
            <a:pPr marL="285750" indent="-285750">
              <a:buFont typeface="Arial" panose="020B0604020202020204" pitchFamily="34" charset="0"/>
              <a:buChar char="•"/>
            </a:pPr>
            <a:r>
              <a:rPr lang="en-US" sz="1600" dirty="0"/>
              <a:t>Qualcomm’s subsequent, still 10 nm </a:t>
            </a:r>
            <a:r>
              <a:rPr lang="en-US" sz="1600" dirty="0">
                <a:solidFill>
                  <a:srgbClr val="0070C0"/>
                </a:solidFill>
              </a:rPr>
              <a:t>Snapdragon 850</a:t>
            </a:r>
            <a:r>
              <a:rPr lang="en-US" sz="1600" dirty="0"/>
              <a:t>, that targets only </a:t>
            </a:r>
          </a:p>
          <a:p>
            <a:r>
              <a:rPr lang="en-US" sz="1600" dirty="0"/>
              <a:t>      Windows 10 devices provides about 30 % higher performance and needs about</a:t>
            </a:r>
          </a:p>
          <a:p>
            <a:pPr>
              <a:spcAft>
                <a:spcPts val="600"/>
              </a:spcAft>
            </a:pPr>
            <a:r>
              <a:rPr lang="en-US" sz="1600" dirty="0"/>
              <a:t>      20 % less power than its predecessor.</a:t>
            </a:r>
          </a:p>
          <a:p>
            <a:pPr>
              <a:spcAft>
                <a:spcPts val="600"/>
              </a:spcAft>
            </a:pPr>
            <a:r>
              <a:rPr lang="en-US" sz="1600" dirty="0"/>
              <a:t>    It is based on the </a:t>
            </a:r>
            <a:r>
              <a:rPr lang="en-US" sz="1600" dirty="0">
                <a:solidFill>
                  <a:srgbClr val="0070C0"/>
                </a:solidFill>
              </a:rPr>
              <a:t>Cortex-A75</a:t>
            </a:r>
            <a:r>
              <a:rPr lang="en-US" sz="1600" dirty="0"/>
              <a:t> design.  </a:t>
            </a:r>
          </a:p>
          <a:p>
            <a:pPr marL="285750" indent="-285750">
              <a:buFont typeface="Arial" panose="020B0604020202020204" pitchFamily="34" charset="0"/>
              <a:buChar char="•"/>
            </a:pPr>
            <a:r>
              <a:rPr lang="en-US" sz="1600" dirty="0">
                <a:solidFill>
                  <a:srgbClr val="0070C0"/>
                </a:solidFill>
              </a:rPr>
              <a:t>Subsequent designs</a:t>
            </a:r>
            <a:r>
              <a:rPr lang="en-US" sz="1600" dirty="0"/>
              <a:t> will be based on the </a:t>
            </a:r>
            <a:r>
              <a:rPr lang="en-US" sz="1600" dirty="0">
                <a:solidFill>
                  <a:srgbClr val="0070C0"/>
                </a:solidFill>
              </a:rPr>
              <a:t>Cortex-A76</a:t>
            </a:r>
            <a:r>
              <a:rPr lang="en-US" sz="1600" dirty="0"/>
              <a:t> design.</a:t>
            </a:r>
          </a:p>
        </p:txBody>
      </p:sp>
      <p:sp>
        <p:nvSpPr>
          <p:cNvPr id="6" name="TextBox 5"/>
          <p:cNvSpPr txBox="1"/>
          <p:nvPr/>
        </p:nvSpPr>
        <p:spPr>
          <a:xfrm>
            <a:off x="296525" y="4554125"/>
            <a:ext cx="8921930" cy="1528624"/>
          </a:xfrm>
          <a:prstGeom prst="rect">
            <a:avLst/>
          </a:prstGeom>
          <a:noFill/>
        </p:spPr>
        <p:txBody>
          <a:bodyPr wrap="square" rtlCol="0">
            <a:spAutoFit/>
          </a:bodyPr>
          <a:lstStyle/>
          <a:p>
            <a:pPr>
              <a:spcAft>
                <a:spcPts val="400"/>
              </a:spcAft>
            </a:pPr>
            <a:r>
              <a:rPr lang="en-US" sz="1600" dirty="0">
                <a:solidFill>
                  <a:srgbClr val="FF0000"/>
                </a:solidFill>
              </a:rPr>
              <a:t>Remark</a:t>
            </a:r>
          </a:p>
          <a:p>
            <a:pPr marL="285750" indent="-285750">
              <a:spcAft>
                <a:spcPts val="600"/>
              </a:spcAft>
              <a:buFont typeface="Arial" panose="020B0604020202020204" pitchFamily="34" charset="0"/>
              <a:buChar char="•"/>
            </a:pPr>
            <a:r>
              <a:rPr lang="en-US" sz="1600" dirty="0">
                <a:solidFill>
                  <a:srgbClr val="FF0000"/>
                </a:solidFill>
              </a:rPr>
              <a:t>Always on, always connected 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marL="285750" indent="-285750">
              <a:spcAft>
                <a:spcPts val="600"/>
              </a:spcAft>
              <a:buFont typeface="Arial" panose="020B0604020202020204" pitchFamily="34" charset="0"/>
              <a:buChar char="•"/>
            </a:pPr>
            <a:r>
              <a:rPr lang="en-US" sz="1600" dirty="0"/>
              <a:t>They provide the </a:t>
            </a:r>
            <a:r>
              <a:rPr lang="en-US" sz="1600" dirty="0">
                <a:solidFill>
                  <a:srgbClr val="0070C0"/>
                </a:solidFill>
              </a:rPr>
              <a:t>simplicity and mobility of a phone and capability of a PC</a:t>
            </a:r>
            <a:r>
              <a:rPr lang="en-US" sz="1600" dirty="0"/>
              <a:t>.</a:t>
            </a:r>
          </a:p>
          <a:p>
            <a:pPr marL="285750" indent="-285750">
              <a:buFont typeface="Arial" panose="020B0604020202020204" pitchFamily="34" charset="0"/>
              <a:buChar char="•"/>
            </a:pPr>
            <a:r>
              <a:rPr lang="en-US" sz="1600" dirty="0"/>
              <a:t>They can receive notifications and synchronize data all the time, even in sleep</a:t>
            </a:r>
          </a:p>
          <a:p>
            <a:r>
              <a:rPr lang="en-US" sz="1600" dirty="0"/>
              <a:t>      mode.</a:t>
            </a:r>
          </a:p>
        </p:txBody>
      </p:sp>
      <p:sp>
        <p:nvSpPr>
          <p:cNvPr id="4" name="TextBox 3"/>
          <p:cNvSpPr txBox="1"/>
          <p:nvPr/>
        </p:nvSpPr>
        <p:spPr>
          <a:xfrm>
            <a:off x="567172" y="6129300"/>
            <a:ext cx="7554247" cy="584775"/>
          </a:xfrm>
          <a:prstGeom prst="rect">
            <a:avLst/>
          </a:prstGeom>
          <a:noFill/>
        </p:spPr>
        <p:txBody>
          <a:bodyPr wrap="none" rtlCol="0">
            <a:spAutoFit/>
          </a:bodyPr>
          <a:lstStyle/>
          <a:p>
            <a:r>
              <a:rPr lang="en-US" sz="1600" dirty="0"/>
              <a:t>(Always on, always connected: </a:t>
            </a:r>
            <a:r>
              <a:rPr lang="en-US" sz="1600" dirty="0" err="1"/>
              <a:t>Folyamatosan</a:t>
            </a:r>
            <a:r>
              <a:rPr lang="en-US" sz="1600" dirty="0"/>
              <a:t> </a:t>
            </a:r>
            <a:r>
              <a:rPr lang="en-US" sz="1600" dirty="0" err="1"/>
              <a:t>bekapcsolt</a:t>
            </a:r>
            <a:r>
              <a:rPr lang="en-US" sz="1600" dirty="0"/>
              <a:t> </a:t>
            </a:r>
            <a:r>
              <a:rPr lang="en-US" sz="1600" dirty="0" err="1"/>
              <a:t>és</a:t>
            </a:r>
            <a:r>
              <a:rPr lang="en-US" sz="1600" dirty="0"/>
              <a:t> </a:t>
            </a:r>
            <a:r>
              <a:rPr lang="en-US" sz="1600" dirty="0" err="1"/>
              <a:t>folyamatos</a:t>
            </a:r>
            <a:endParaRPr lang="en-US" sz="1600" dirty="0"/>
          </a:p>
          <a:p>
            <a:r>
              <a:rPr lang="en-US" sz="1600" dirty="0"/>
              <a:t> internet-</a:t>
            </a:r>
            <a:r>
              <a:rPr lang="en-US" sz="1600" dirty="0" err="1"/>
              <a:t>kapcsolattal</a:t>
            </a:r>
            <a:r>
              <a:rPr lang="en-US" sz="1600" dirty="0"/>
              <a:t> </a:t>
            </a:r>
            <a:r>
              <a:rPr lang="en-US" sz="1600" dirty="0" err="1"/>
              <a:t>rendelkező</a:t>
            </a:r>
            <a:r>
              <a:rPr lang="en-US" sz="1600" dirty="0"/>
              <a:t>)</a:t>
            </a:r>
          </a:p>
        </p:txBody>
      </p:sp>
    </p:spTree>
    <p:extLst>
      <p:ext uri="{BB962C8B-B14F-4D97-AF65-F5344CB8AC3E}">
        <p14:creationId xmlns:p14="http://schemas.microsoft.com/office/powerpoint/2010/main" val="34088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401D-90CA-41EC-9F4C-5EAA66844724}"/>
              </a:ext>
            </a:extLst>
          </p:cNvPr>
          <p:cNvSpPr>
            <a:spLocks noGrp="1"/>
          </p:cNvSpPr>
          <p:nvPr>
            <p:ph type="title"/>
          </p:nvPr>
        </p:nvSpPr>
        <p:spPr/>
        <p:txBody>
          <a:bodyPr/>
          <a:lstStyle/>
          <a:p>
            <a:r>
              <a:rPr lang="en-US" dirty="0">
                <a:solidFill>
                  <a:srgbClr val="FFFFFF"/>
                </a:solidFill>
                <a:latin typeface="Verdana" pitchFamily="34" charset="0"/>
              </a:rPr>
              <a:t>4.3 Microsoft’s response to the mobile boom (2</a:t>
            </a:r>
            <a:r>
              <a:rPr lang="hu-HU" dirty="0" smtClean="0">
                <a:solidFill>
                  <a:srgbClr val="FFFFFF"/>
                </a:solidFill>
                <a:latin typeface="Verdana" pitchFamily="34" charset="0"/>
              </a:rPr>
              <a:t>3</a:t>
            </a:r>
            <a:r>
              <a:rPr lang="en-US" dirty="0" smtClean="0">
                <a:solidFill>
                  <a:srgbClr val="FFFFFF"/>
                </a:solidFill>
                <a:latin typeface="Verdana" pitchFamily="34" charset="0"/>
              </a:rPr>
              <a:t>)</a:t>
            </a:r>
            <a:endParaRPr lang="hu-HU" dirty="0"/>
          </a:p>
        </p:txBody>
      </p:sp>
      <p:sp>
        <p:nvSpPr>
          <p:cNvPr id="3" name="TextBox 2">
            <a:extLst>
              <a:ext uri="{FF2B5EF4-FFF2-40B4-BE49-F238E27FC236}">
                <a16:creationId xmlns:a16="http://schemas.microsoft.com/office/drawing/2014/main" id="{CBFEDA59-7B00-49E4-ACB9-EC1329858DB7}"/>
              </a:ext>
            </a:extLst>
          </p:cNvPr>
          <p:cNvSpPr txBox="1"/>
          <p:nvPr/>
        </p:nvSpPr>
        <p:spPr>
          <a:xfrm>
            <a:off x="124990" y="503675"/>
            <a:ext cx="6454780" cy="369332"/>
          </a:xfrm>
          <a:prstGeom prst="rect">
            <a:avLst/>
          </a:prstGeom>
          <a:noFill/>
        </p:spPr>
        <p:txBody>
          <a:bodyPr wrap="none" rtlCol="0">
            <a:spAutoFit/>
          </a:bodyPr>
          <a:lstStyle/>
          <a:p>
            <a:r>
              <a:rPr lang="en-US" dirty="0">
                <a:solidFill>
                  <a:schemeClr val="accent6"/>
                </a:solidFill>
              </a:rPr>
              <a:t>Windows 10 notebooks based on the Snapdragon 8</a:t>
            </a:r>
            <a:r>
              <a:rPr lang="hu-HU" dirty="0">
                <a:solidFill>
                  <a:schemeClr val="accent6"/>
                </a:solidFill>
              </a:rPr>
              <a:t>50</a:t>
            </a:r>
            <a:endParaRPr lang="hu-HU" dirty="0"/>
          </a:p>
        </p:txBody>
      </p:sp>
      <p:pic>
        <p:nvPicPr>
          <p:cNvPr id="5" name="Picture 4" descr="A person using a computer&#10;&#10;Description automatically generated">
            <a:extLst>
              <a:ext uri="{FF2B5EF4-FFF2-40B4-BE49-F238E27FC236}">
                <a16:creationId xmlns:a16="http://schemas.microsoft.com/office/drawing/2014/main" id="{8FC9A31D-C38E-4981-8188-6E63ECDB7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6865" y="1178749"/>
            <a:ext cx="2709640" cy="1822413"/>
          </a:xfrm>
          <a:prstGeom prst="rect">
            <a:avLst/>
          </a:prstGeom>
        </p:spPr>
      </p:pic>
      <p:sp>
        <p:nvSpPr>
          <p:cNvPr id="6" name="TextBox 5">
            <a:extLst>
              <a:ext uri="{FF2B5EF4-FFF2-40B4-BE49-F238E27FC236}">
                <a16:creationId xmlns:a16="http://schemas.microsoft.com/office/drawing/2014/main" id="{76C9E09B-7329-41E0-840B-C0CD01577DC8}"/>
              </a:ext>
            </a:extLst>
          </p:cNvPr>
          <p:cNvSpPr txBox="1"/>
          <p:nvPr/>
        </p:nvSpPr>
        <p:spPr>
          <a:xfrm>
            <a:off x="3871886" y="3158970"/>
            <a:ext cx="1677062" cy="584775"/>
          </a:xfrm>
          <a:prstGeom prst="rect">
            <a:avLst/>
          </a:prstGeom>
          <a:noFill/>
        </p:spPr>
        <p:txBody>
          <a:bodyPr wrap="none" rtlCol="0">
            <a:spAutoFit/>
          </a:bodyPr>
          <a:lstStyle/>
          <a:p>
            <a:pPr algn="ctr"/>
            <a:r>
              <a:rPr lang="hu-HU" sz="1600" dirty="0"/>
              <a:t>Galaxy Book 2</a:t>
            </a:r>
          </a:p>
          <a:p>
            <a:pPr algn="ctr"/>
            <a:r>
              <a:rPr lang="hu-HU" sz="1600" dirty="0"/>
              <a:t>(10/2018)</a:t>
            </a:r>
          </a:p>
        </p:txBody>
      </p:sp>
      <p:pic>
        <p:nvPicPr>
          <p:cNvPr id="8" name="Picture 7" descr="A computer sitting on top of a table&#10;&#10;Description automatically generated">
            <a:extLst>
              <a:ext uri="{FF2B5EF4-FFF2-40B4-BE49-F238E27FC236}">
                <a16:creationId xmlns:a16="http://schemas.microsoft.com/office/drawing/2014/main" id="{C4A134F3-3C6B-47DD-9CDE-D85174DF589F}"/>
              </a:ext>
            </a:extLst>
          </p:cNvPr>
          <p:cNvPicPr>
            <a:picLocks noChangeAspect="1"/>
          </p:cNvPicPr>
          <p:nvPr/>
        </p:nvPicPr>
        <p:blipFill rotWithShape="1">
          <a:blip r:embed="rId3">
            <a:extLst>
              <a:ext uri="{28A0092B-C50C-407E-A947-70E740481C1C}">
                <a14:useLocalDpi xmlns:a14="http://schemas.microsoft.com/office/drawing/2010/main" val="0"/>
              </a:ext>
            </a:extLst>
          </a:blip>
          <a:srcRect l="15853" r="20731"/>
          <a:stretch/>
        </p:blipFill>
        <p:spPr>
          <a:xfrm>
            <a:off x="6747094" y="1128682"/>
            <a:ext cx="2145386" cy="2255313"/>
          </a:xfrm>
          <a:prstGeom prst="rect">
            <a:avLst/>
          </a:prstGeom>
        </p:spPr>
      </p:pic>
      <p:sp>
        <p:nvSpPr>
          <p:cNvPr id="9" name="TextBox 8">
            <a:extLst>
              <a:ext uri="{FF2B5EF4-FFF2-40B4-BE49-F238E27FC236}">
                <a16:creationId xmlns:a16="http://schemas.microsoft.com/office/drawing/2014/main" id="{164D2D72-D163-4490-B13A-B2B824E42BCC}"/>
              </a:ext>
            </a:extLst>
          </p:cNvPr>
          <p:cNvSpPr txBox="1"/>
          <p:nvPr/>
        </p:nvSpPr>
        <p:spPr>
          <a:xfrm>
            <a:off x="6226151" y="3609020"/>
            <a:ext cx="2801344" cy="584775"/>
          </a:xfrm>
          <a:prstGeom prst="rect">
            <a:avLst/>
          </a:prstGeom>
          <a:noFill/>
        </p:spPr>
        <p:txBody>
          <a:bodyPr wrap="none" rtlCol="0">
            <a:spAutoFit/>
          </a:bodyPr>
          <a:lstStyle/>
          <a:p>
            <a:pPr algn="ctr"/>
            <a:r>
              <a:rPr lang="hu-HU" sz="1600" dirty="0"/>
              <a:t>Huawei Matebook E 2019</a:t>
            </a:r>
          </a:p>
          <a:p>
            <a:pPr algn="ctr"/>
            <a:r>
              <a:rPr lang="hu-HU" sz="1600" dirty="0"/>
              <a:t>(04/2019) </a:t>
            </a:r>
          </a:p>
        </p:txBody>
      </p:sp>
      <p:pic>
        <p:nvPicPr>
          <p:cNvPr id="11" name="Picture 10" descr="A computer&#10;&#10;Description automatically generated">
            <a:extLst>
              <a:ext uri="{FF2B5EF4-FFF2-40B4-BE49-F238E27FC236}">
                <a16:creationId xmlns:a16="http://schemas.microsoft.com/office/drawing/2014/main" id="{E327E870-C584-4AB9-BE26-6115321FC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30" y="1162819"/>
            <a:ext cx="2700300" cy="1816131"/>
          </a:xfrm>
          <a:prstGeom prst="rect">
            <a:avLst/>
          </a:prstGeom>
        </p:spPr>
      </p:pic>
      <p:sp>
        <p:nvSpPr>
          <p:cNvPr id="12" name="TextBox 11">
            <a:extLst>
              <a:ext uri="{FF2B5EF4-FFF2-40B4-BE49-F238E27FC236}">
                <a16:creationId xmlns:a16="http://schemas.microsoft.com/office/drawing/2014/main" id="{DE2421ED-7A1C-4308-B84B-84238D5A6545}"/>
              </a:ext>
            </a:extLst>
          </p:cNvPr>
          <p:cNvSpPr txBox="1"/>
          <p:nvPr/>
        </p:nvSpPr>
        <p:spPr>
          <a:xfrm>
            <a:off x="555232" y="3069250"/>
            <a:ext cx="2085571" cy="584775"/>
          </a:xfrm>
          <a:prstGeom prst="rect">
            <a:avLst/>
          </a:prstGeom>
          <a:noFill/>
        </p:spPr>
        <p:txBody>
          <a:bodyPr wrap="none" rtlCol="0">
            <a:spAutoFit/>
          </a:bodyPr>
          <a:lstStyle/>
          <a:p>
            <a:pPr algn="ctr"/>
            <a:r>
              <a:rPr lang="hu-HU" sz="1600" dirty="0"/>
              <a:t>Lenovo Yoga C630</a:t>
            </a:r>
          </a:p>
          <a:p>
            <a:pPr algn="ctr"/>
            <a:r>
              <a:rPr lang="hu-HU" sz="1600" dirty="0"/>
              <a:t>(08/2018)</a:t>
            </a:r>
          </a:p>
        </p:txBody>
      </p:sp>
      <p:pic>
        <p:nvPicPr>
          <p:cNvPr id="14" name="Picture 13" descr="An open computer sitting on top of a table&#10;&#10;Description automatically generated">
            <a:extLst>
              <a:ext uri="{FF2B5EF4-FFF2-40B4-BE49-F238E27FC236}">
                <a16:creationId xmlns:a16="http://schemas.microsoft.com/office/drawing/2014/main" id="{B6E6D5C0-9DCD-4A5A-91AB-8E6FDFD5473F}"/>
              </a:ext>
            </a:extLst>
          </p:cNvPr>
          <p:cNvPicPr>
            <a:picLocks noChangeAspect="1"/>
          </p:cNvPicPr>
          <p:nvPr/>
        </p:nvPicPr>
        <p:blipFill rotWithShape="1">
          <a:blip r:embed="rId5">
            <a:extLst>
              <a:ext uri="{28A0092B-C50C-407E-A947-70E740481C1C}">
                <a14:useLocalDpi xmlns:a14="http://schemas.microsoft.com/office/drawing/2010/main" val="0"/>
              </a:ext>
            </a:extLst>
          </a:blip>
          <a:srcRect l="10732" r="13679"/>
          <a:stretch/>
        </p:blipFill>
        <p:spPr>
          <a:xfrm>
            <a:off x="3540070" y="3924055"/>
            <a:ext cx="2241784" cy="1977147"/>
          </a:xfrm>
          <a:prstGeom prst="rect">
            <a:avLst/>
          </a:prstGeom>
        </p:spPr>
      </p:pic>
      <p:sp>
        <p:nvSpPr>
          <p:cNvPr id="15" name="TextBox 14">
            <a:extLst>
              <a:ext uri="{FF2B5EF4-FFF2-40B4-BE49-F238E27FC236}">
                <a16:creationId xmlns:a16="http://schemas.microsoft.com/office/drawing/2014/main" id="{5427B40A-9D43-4F3A-814F-48B0DA399C54}"/>
              </a:ext>
            </a:extLst>
          </p:cNvPr>
          <p:cNvSpPr txBox="1"/>
          <p:nvPr/>
        </p:nvSpPr>
        <p:spPr>
          <a:xfrm>
            <a:off x="3666618" y="6061503"/>
            <a:ext cx="2120517" cy="584775"/>
          </a:xfrm>
          <a:prstGeom prst="rect">
            <a:avLst/>
          </a:prstGeom>
          <a:noFill/>
        </p:spPr>
        <p:txBody>
          <a:bodyPr wrap="none" rtlCol="0">
            <a:spAutoFit/>
          </a:bodyPr>
          <a:lstStyle/>
          <a:p>
            <a:pPr algn="ctr"/>
            <a:r>
              <a:rPr lang="hu-HU" sz="1600" dirty="0"/>
              <a:t>Weibu H116QA-MT</a:t>
            </a:r>
          </a:p>
          <a:p>
            <a:pPr algn="ctr"/>
            <a:r>
              <a:rPr lang="hu-HU" sz="1600" dirty="0"/>
              <a:t>(10/2019)</a:t>
            </a:r>
          </a:p>
        </p:txBody>
      </p:sp>
      <p:sp>
        <p:nvSpPr>
          <p:cNvPr id="16" name="TextBox 15">
            <a:extLst>
              <a:ext uri="{FF2B5EF4-FFF2-40B4-BE49-F238E27FC236}">
                <a16:creationId xmlns:a16="http://schemas.microsoft.com/office/drawing/2014/main" id="{00409C64-2175-454C-B341-CB98EEF0EE48}"/>
              </a:ext>
            </a:extLst>
          </p:cNvPr>
          <p:cNvSpPr txBox="1"/>
          <p:nvPr/>
        </p:nvSpPr>
        <p:spPr>
          <a:xfrm>
            <a:off x="6859247" y="4779150"/>
            <a:ext cx="1538178" cy="861774"/>
          </a:xfrm>
          <a:prstGeom prst="rect">
            <a:avLst/>
          </a:prstGeom>
          <a:noFill/>
        </p:spPr>
        <p:txBody>
          <a:bodyPr wrap="none" rtlCol="0">
            <a:spAutoFit/>
          </a:bodyPr>
          <a:lstStyle/>
          <a:p>
            <a:pPr algn="ctr"/>
            <a:r>
              <a:rPr lang="hu-HU" sz="1600" dirty="0"/>
              <a:t>Driver and </a:t>
            </a:r>
          </a:p>
          <a:p>
            <a:pPr algn="ctr"/>
            <a:r>
              <a:rPr lang="hu-HU" sz="1600" dirty="0"/>
              <a:t>Compatibility</a:t>
            </a:r>
          </a:p>
          <a:p>
            <a:pPr algn="ctr"/>
            <a:r>
              <a:rPr lang="hu-HU" sz="1600" dirty="0"/>
              <a:t> issues yet.</a:t>
            </a:r>
          </a:p>
        </p:txBody>
      </p:sp>
    </p:spTree>
    <p:extLst>
      <p:ext uri="{BB962C8B-B14F-4D97-AF65-F5344CB8AC3E}">
        <p14:creationId xmlns:p14="http://schemas.microsoft.com/office/powerpoint/2010/main" val="8524570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24)</a:t>
            </a:r>
            <a:endParaRPr lang="en-US" dirty="0"/>
          </a:p>
        </p:txBody>
      </p:sp>
      <p:sp>
        <p:nvSpPr>
          <p:cNvPr id="3" name="Rectangle 2"/>
          <p:cNvSpPr/>
          <p:nvPr/>
        </p:nvSpPr>
        <p:spPr>
          <a:xfrm>
            <a:off x="1346765" y="3708886"/>
            <a:ext cx="6397905" cy="292388"/>
          </a:xfrm>
          <a:prstGeom prst="rect">
            <a:avLst/>
          </a:prstGeom>
        </p:spPr>
        <p:txBody>
          <a:bodyPr wrap="none">
            <a:spAutoFit/>
          </a:bodyPr>
          <a:lstStyle/>
          <a:p>
            <a:pPr lvl="0" algn="ctr"/>
            <a:r>
              <a:rPr lang="hu-HU" altLang="en-US" sz="1300" b="1" dirty="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574608"/>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Taking part in</a:t>
            </a:r>
          </a:p>
          <a:p>
            <a:pPr algn="ctr">
              <a:spcBef>
                <a:spcPct val="0"/>
              </a:spcBef>
              <a:buClrTx/>
              <a:buSzTx/>
              <a:buFontTx/>
              <a:buNone/>
            </a:pPr>
            <a:r>
              <a:rPr lang="en-US" altLang="en-US" sz="1300" b="1" dirty="0">
                <a:solidFill>
                  <a:srgbClr val="000000"/>
                </a:solidFill>
              </a:rPr>
              <a:t> the </a:t>
            </a:r>
            <a:r>
              <a:rPr lang="hu-HU" altLang="en-US" sz="1300" b="1" dirty="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1829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339499"/>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33579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1987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3357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581513"/>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Introduction of the </a:t>
            </a:r>
          </a:p>
          <a:p>
            <a:pPr algn="ctr">
              <a:spcBef>
                <a:spcPct val="0"/>
              </a:spcBef>
              <a:buClrTx/>
              <a:buSzTx/>
              <a:buFontTx/>
              <a:buNone/>
            </a:pPr>
            <a:r>
              <a:rPr lang="hu-HU" altLang="en-US" sz="1300" b="1" dirty="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082173"/>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578506"/>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Entering the</a:t>
            </a:r>
          </a:p>
          <a:p>
            <a:pPr algn="ctr">
              <a:spcBef>
                <a:spcPct val="0"/>
              </a:spcBef>
              <a:buClrTx/>
              <a:buSzTx/>
              <a:buFontTx/>
              <a:buNone/>
            </a:pPr>
            <a:r>
              <a:rPr lang="hu-HU" altLang="en-US" sz="1300" b="1" dirty="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21454"/>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338956"/>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9572432" cy="369332"/>
          </a:xfrm>
          <a:prstGeom prst="rect">
            <a:avLst/>
          </a:prstGeom>
          <a:noFill/>
        </p:spPr>
        <p:txBody>
          <a:bodyPr wrap="square" rtlCol="0">
            <a:spAutoFit/>
          </a:bodyPr>
          <a:lstStyle/>
          <a:p>
            <a:pPr>
              <a:spcBef>
                <a:spcPct val="0"/>
              </a:spcBef>
              <a:buClrTx/>
              <a:buSzTx/>
              <a:buFontTx/>
              <a:buNone/>
            </a:pPr>
            <a:r>
              <a:rPr lang="en-US" altLang="en-US" dirty="0">
                <a:solidFill>
                  <a:schemeClr val="accent6"/>
                </a:solidFill>
              </a:rPr>
              <a:t>d</a:t>
            </a:r>
            <a:r>
              <a:rPr lang="hu-HU" altLang="en-US" dirty="0">
                <a:solidFill>
                  <a:schemeClr val="accent6"/>
                </a:solidFill>
              </a:rPr>
              <a:t>) Microsoft's vision to </a:t>
            </a:r>
            <a:r>
              <a:rPr lang="en-US" altLang="en-US" dirty="0" smtClean="0">
                <a:solidFill>
                  <a:schemeClr val="accent6"/>
                </a:solidFill>
              </a:rPr>
              <a:t>become </a:t>
            </a:r>
            <a:r>
              <a:rPr lang="en-US" altLang="en-US" dirty="0">
                <a:solidFill>
                  <a:schemeClr val="accent6"/>
                </a:solidFill>
              </a:rPr>
              <a:t>a devices and services</a:t>
            </a:r>
            <a:r>
              <a:rPr lang="hu-HU" altLang="en-US" dirty="0">
                <a:solidFill>
                  <a:schemeClr val="accent6"/>
                </a:solidFill>
              </a:rPr>
              <a:t> </a:t>
            </a:r>
            <a:r>
              <a:rPr lang="en-US" altLang="en-US" dirty="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a:t>“I think that in a back-looking view, </a:t>
            </a:r>
            <a:r>
              <a:rPr lang="en-US" sz="1600" dirty="0">
                <a:solidFill>
                  <a:srgbClr val="0070C0"/>
                </a:solidFill>
              </a:rPr>
              <a:t>people would say we were a software company.</a:t>
            </a:r>
          </a:p>
          <a:p>
            <a:pPr>
              <a:spcAft>
                <a:spcPts val="400"/>
              </a:spcAft>
            </a:pPr>
            <a:r>
              <a:rPr lang="en-US" sz="1600" dirty="0"/>
              <a:t>  That's kind of how we were born.</a:t>
            </a:r>
          </a:p>
          <a:p>
            <a:r>
              <a:rPr lang="en-US" sz="1600" dirty="0"/>
              <a:t>I think when you look forward, our core capability will be software, (but)</a:t>
            </a:r>
          </a:p>
          <a:p>
            <a:r>
              <a:rPr lang="en-US" sz="1600" dirty="0"/>
              <a:t>  </a:t>
            </a:r>
            <a:r>
              <a:rPr lang="en-US" sz="1600" dirty="0">
                <a:solidFill>
                  <a:srgbClr val="0070C0"/>
                </a:solidFill>
              </a:rPr>
              <a:t>you'll probably think of us more as a devices-and-services company</a:t>
            </a:r>
            <a:r>
              <a:rPr lang="en-US" sz="1600" dirty="0"/>
              <a:t>.” [22]</a:t>
            </a:r>
          </a:p>
        </p:txBody>
      </p:sp>
      <p:sp>
        <p:nvSpPr>
          <p:cNvPr id="22" name="TextBox 21"/>
          <p:cNvSpPr txBox="1"/>
          <p:nvPr/>
        </p:nvSpPr>
        <p:spPr>
          <a:xfrm>
            <a:off x="1237532" y="3203975"/>
            <a:ext cx="6664838" cy="338554"/>
          </a:xfrm>
          <a:prstGeom prst="rect">
            <a:avLst/>
          </a:prstGeom>
          <a:noFill/>
        </p:spPr>
        <p:txBody>
          <a:bodyPr wrap="none" rtlCol="0">
            <a:spAutoFit/>
          </a:bodyPr>
          <a:lstStyle/>
          <a:p>
            <a:r>
              <a:rPr lang="hu-HU" sz="1600" dirty="0">
                <a:solidFill>
                  <a:srgbClr val="FF0000"/>
                </a:solidFill>
              </a:rPr>
              <a:t>Microsoft's vision to become</a:t>
            </a:r>
            <a:r>
              <a:rPr lang="en-US" sz="1600" dirty="0">
                <a:solidFill>
                  <a:srgbClr val="FF0000"/>
                </a:solidFill>
              </a:rPr>
              <a:t> a devices-and-services company</a:t>
            </a: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a:t>Ballmer (CEO of Microsoft in 9/2012):</a:t>
            </a:r>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692210" y="5272203"/>
            <a:ext cx="1519968" cy="292388"/>
          </a:xfrm>
          <a:prstGeom prst="rect">
            <a:avLst/>
          </a:prstGeom>
          <a:noFill/>
        </p:spPr>
        <p:txBody>
          <a:bodyPr wrap="none" rtlCol="0">
            <a:spAutoFit/>
          </a:bodyPr>
          <a:lstStyle/>
          <a:p>
            <a:r>
              <a:rPr lang="en-US" sz="1300" i="1" dirty="0"/>
              <a:t>(Subsection d1)</a:t>
            </a:r>
          </a:p>
        </p:txBody>
      </p:sp>
      <p:sp>
        <p:nvSpPr>
          <p:cNvPr id="27" name="TextBox 26"/>
          <p:cNvSpPr txBox="1"/>
          <p:nvPr/>
        </p:nvSpPr>
        <p:spPr>
          <a:xfrm>
            <a:off x="6714543" y="5268818"/>
            <a:ext cx="1519968" cy="292388"/>
          </a:xfrm>
          <a:prstGeom prst="rect">
            <a:avLst/>
          </a:prstGeom>
          <a:noFill/>
        </p:spPr>
        <p:txBody>
          <a:bodyPr wrap="none" rtlCol="0">
            <a:spAutoFit/>
          </a:bodyPr>
          <a:lstStyle/>
          <a:p>
            <a:r>
              <a:rPr lang="en-US" sz="1300" i="1" dirty="0"/>
              <a:t>(Subsection d3)</a:t>
            </a:r>
          </a:p>
        </p:txBody>
      </p:sp>
      <p:sp>
        <p:nvSpPr>
          <p:cNvPr id="28" name="TextBox 27"/>
          <p:cNvSpPr txBox="1"/>
          <p:nvPr/>
        </p:nvSpPr>
        <p:spPr>
          <a:xfrm>
            <a:off x="3772112" y="5275366"/>
            <a:ext cx="1519968" cy="292388"/>
          </a:xfrm>
          <a:prstGeom prst="rect">
            <a:avLst/>
          </a:prstGeom>
          <a:noFill/>
        </p:spPr>
        <p:txBody>
          <a:bodyPr wrap="none" rtlCol="0">
            <a:spAutoFit/>
          </a:bodyPr>
          <a:lstStyle/>
          <a:p>
            <a:r>
              <a:rPr lang="en-US" sz="1300" i="1" dirty="0"/>
              <a:t>(Subsection d2)</a:t>
            </a:r>
          </a:p>
        </p:txBody>
      </p:sp>
      <p:sp>
        <p:nvSpPr>
          <p:cNvPr id="29" name="TextBox 28"/>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P spid="26" grpId="0"/>
      <p:bldP spid="27" grpId="0"/>
      <p:bldP spid="2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en-US" dirty="0" smtClean="0">
                <a:solidFill>
                  <a:srgbClr val="FFFFFF"/>
                </a:solidFill>
                <a:latin typeface="Verdana" pitchFamily="34" charset="0"/>
              </a:rPr>
              <a:t>25)</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903" y="239494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86555" cy="369332"/>
          </a:xfrm>
          <a:prstGeom prst="rect">
            <a:avLst/>
          </a:prstGeom>
          <a:noFill/>
        </p:spPr>
        <p:txBody>
          <a:bodyPr wrap="none" rtlCol="0">
            <a:spAutoFit/>
          </a:bodyPr>
          <a:lstStyle/>
          <a:p>
            <a:r>
              <a:rPr lang="en-US" dirty="0">
                <a:solidFill>
                  <a:schemeClr val="accent6"/>
                </a:solidFill>
              </a:rPr>
              <a:t>d1</a:t>
            </a:r>
            <a:r>
              <a:rPr lang="hu-HU" dirty="0">
                <a:solidFill>
                  <a:schemeClr val="accent6"/>
                </a:solidFill>
              </a:rPr>
              <a:t>) Microsoft's participation in the game console market </a:t>
            </a:r>
            <a:endParaRPr lang="en-US" dirty="0">
              <a:solidFill>
                <a:schemeClr val="accent6"/>
              </a:solidFill>
            </a:endParaRPr>
          </a:p>
        </p:txBody>
      </p:sp>
      <p:sp>
        <p:nvSpPr>
          <p:cNvPr id="5" name="TextBox 4"/>
          <p:cNvSpPr txBox="1"/>
          <p:nvPr/>
        </p:nvSpPr>
        <p:spPr>
          <a:xfrm>
            <a:off x="3150466" y="5115671"/>
            <a:ext cx="5697009" cy="338554"/>
          </a:xfrm>
          <a:prstGeom prst="rect">
            <a:avLst/>
          </a:prstGeom>
          <a:noFill/>
        </p:spPr>
        <p:txBody>
          <a:bodyPr wrap="none" rtlCol="0">
            <a:spAutoFit/>
          </a:bodyPr>
          <a:lstStyle/>
          <a:p>
            <a:r>
              <a:rPr lang="hu-HU" sz="1600" dirty="0"/>
              <a:t>Picture: The original </a:t>
            </a:r>
            <a:r>
              <a:rPr lang="en-US" sz="1600" dirty="0"/>
              <a:t>Xbox console with </a:t>
            </a:r>
            <a:r>
              <a:rPr lang="hu-HU" sz="1600" dirty="0"/>
              <a:t>the </a:t>
            </a:r>
            <a:r>
              <a:rPr lang="en-US" sz="1600" dirty="0"/>
              <a:t>Controller</a:t>
            </a:r>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a:t>Source of the picture: https://en.wikipedia.org/wiki/Xbox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a:t>Microsoft created a </a:t>
            </a:r>
            <a:r>
              <a:rPr lang="hu-HU" sz="1600" dirty="0">
                <a:solidFill>
                  <a:srgbClr val="0070C0"/>
                </a:solidFill>
              </a:rPr>
              <a:t>family of video game consoles</a:t>
            </a:r>
            <a:r>
              <a:rPr lang="hu-HU" sz="1600" dirty="0"/>
              <a:t>, dubbed as </a:t>
            </a:r>
            <a:r>
              <a:rPr lang="hu-HU" sz="1600" dirty="0">
                <a:solidFill>
                  <a:srgbClr val="FF0000"/>
                </a:solidFill>
              </a:rPr>
              <a:t>Xbox</a:t>
            </a:r>
            <a:r>
              <a:rPr lang="hu-HU" sz="1600" dirty="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a:solidFill>
                  <a:srgbClr val="0070C0"/>
                </a:solidFill>
              </a:rPr>
              <a:t>Main models </a:t>
            </a:r>
            <a:r>
              <a:rPr lang="hu-HU" sz="1600" dirty="0"/>
              <a:t>of the Xbox family</a:t>
            </a:r>
            <a:endParaRPr lang="en-US" sz="1600" dirty="0"/>
          </a:p>
        </p:txBody>
      </p:sp>
      <p:sp>
        <p:nvSpPr>
          <p:cNvPr id="11" name="TextBox 10"/>
          <p:cNvSpPr txBox="1"/>
          <p:nvPr/>
        </p:nvSpPr>
        <p:spPr>
          <a:xfrm>
            <a:off x="808315" y="1546696"/>
            <a:ext cx="2790764" cy="1762021"/>
          </a:xfrm>
          <a:prstGeom prst="rect">
            <a:avLst/>
          </a:prstGeom>
          <a:noFill/>
        </p:spPr>
        <p:txBody>
          <a:bodyPr wrap="none" rtlCol="0">
            <a:spAutoFit/>
          </a:bodyPr>
          <a:lstStyle/>
          <a:p>
            <a:pPr>
              <a:spcAft>
                <a:spcPts val="300"/>
              </a:spcAft>
            </a:pPr>
            <a:r>
              <a:rPr lang="hu-HU" sz="1600" dirty="0"/>
              <a:t>2001: The original Xbox</a:t>
            </a:r>
          </a:p>
          <a:p>
            <a:pPr>
              <a:spcAft>
                <a:spcPts val="300"/>
              </a:spcAft>
            </a:pPr>
            <a:r>
              <a:rPr lang="hu-HU" sz="1600" dirty="0"/>
              <a:t>2005: Xbox 360</a:t>
            </a:r>
          </a:p>
          <a:p>
            <a:pPr>
              <a:spcAft>
                <a:spcPts val="300"/>
              </a:spcAft>
            </a:pPr>
            <a:r>
              <a:rPr lang="hu-HU" sz="1600" dirty="0"/>
              <a:t>2013: Xbox One</a:t>
            </a:r>
            <a:endParaRPr lang="en-US" sz="1600" dirty="0"/>
          </a:p>
          <a:p>
            <a:pPr>
              <a:spcAft>
                <a:spcPts val="300"/>
              </a:spcAft>
            </a:pPr>
            <a:r>
              <a:rPr lang="en-US" sz="1600" dirty="0"/>
              <a:t>2016: Xbox One S</a:t>
            </a:r>
          </a:p>
          <a:p>
            <a:pPr>
              <a:spcAft>
                <a:spcPts val="300"/>
              </a:spcAft>
            </a:pPr>
            <a:r>
              <a:rPr lang="en-US" sz="1600" dirty="0"/>
              <a:t>2017: Xbox One </a:t>
            </a:r>
            <a:r>
              <a:rPr lang="en-US" sz="1600" dirty="0" smtClean="0"/>
              <a:t>X</a:t>
            </a:r>
          </a:p>
          <a:p>
            <a:pPr>
              <a:spcAft>
                <a:spcPts val="300"/>
              </a:spcAft>
            </a:pPr>
            <a:r>
              <a:rPr lang="en-US" sz="1600" dirty="0" smtClean="0"/>
              <a:t>2020: Xbox One Series X</a:t>
            </a:r>
            <a:endParaRPr lang="en-US" sz="1600" dirty="0"/>
          </a:p>
        </p:txBody>
      </p:sp>
      <p:sp>
        <p:nvSpPr>
          <p:cNvPr id="14" name="TextBox 13"/>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2" name="TextBox 11"/>
          <p:cNvSpPr txBox="1"/>
          <p:nvPr/>
        </p:nvSpPr>
        <p:spPr>
          <a:xfrm>
            <a:off x="8227165" y="2406642"/>
            <a:ext cx="654346" cy="292388"/>
          </a:xfrm>
          <a:prstGeom prst="rect">
            <a:avLst/>
          </a:prstGeom>
          <a:noFill/>
        </p:spPr>
        <p:txBody>
          <a:bodyPr wrap="none" rtlCol="0">
            <a:spAutoFit/>
          </a:bodyPr>
          <a:lstStyle/>
          <a:p>
            <a:r>
              <a:rPr lang="en-US" sz="1300" dirty="0" err="1" smtClean="0">
                <a:solidFill>
                  <a:srgbClr val="C00000"/>
                </a:solidFill>
              </a:rPr>
              <a:t>Xiomi</a:t>
            </a:r>
            <a:endParaRPr lang="en-US" sz="1300" dirty="0">
              <a:solidFill>
                <a:srgbClr val="C00000"/>
              </a:solidFill>
            </a:endParaRPr>
          </a:p>
        </p:txBody>
      </p:sp>
      <p:sp>
        <p:nvSpPr>
          <p:cNvPr id="13" name="TextBox 12"/>
          <p:cNvSpPr txBox="1"/>
          <p:nvPr/>
        </p:nvSpPr>
        <p:spPr>
          <a:xfrm>
            <a:off x="8379565" y="2559042"/>
            <a:ext cx="654346" cy="292388"/>
          </a:xfrm>
          <a:prstGeom prst="rect">
            <a:avLst/>
          </a:prstGeom>
          <a:noFill/>
        </p:spPr>
        <p:txBody>
          <a:bodyPr wrap="none" rtlCol="0">
            <a:spAutoFit/>
          </a:bodyPr>
          <a:lstStyle/>
          <a:p>
            <a:r>
              <a:rPr lang="en-US" sz="1300" dirty="0" err="1" smtClean="0">
                <a:solidFill>
                  <a:srgbClr val="C00000"/>
                </a:solidFill>
              </a:rPr>
              <a:t>Xiomi</a:t>
            </a:r>
            <a:endParaRPr lang="en-US" sz="1300" dirty="0">
              <a:solidFill>
                <a:srgbClr val="C00000"/>
              </a:solidFill>
            </a:endParaRPr>
          </a:p>
        </p:txBody>
      </p:sp>
    </p:spTree>
    <p:extLst>
      <p:ext uri="{BB962C8B-B14F-4D97-AF65-F5344CB8AC3E}">
        <p14:creationId xmlns:p14="http://schemas.microsoft.com/office/powerpoint/2010/main" val="1611407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400"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139700</TotalTime>
  <Words>12161</Words>
  <Application>Microsoft Office PowerPoint</Application>
  <PresentationFormat>On-screen Show (4:3)</PresentationFormat>
  <Paragraphs>1853</Paragraphs>
  <Slides>134</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134</vt:i4>
      </vt:variant>
    </vt:vector>
  </HeadingPairs>
  <TitlesOfParts>
    <vt:vector size="148" baseType="lpstr">
      <vt:lpstr>Arial</vt:lpstr>
      <vt:lpstr>Arimo</vt:lpstr>
      <vt:lpstr>Calibri</vt:lpstr>
      <vt:lpstr>Cambria Math</vt:lpstr>
      <vt:lpstr>Garamond</vt:lpstr>
      <vt:lpstr>Symbol</vt:lpstr>
      <vt:lpstr>Times New Roman</vt:lpstr>
      <vt:lpstr>Verdana</vt:lpstr>
      <vt:lpstr>Wingdings</vt:lpstr>
      <vt:lpstr>3_Default Design</vt:lpstr>
      <vt:lpstr>1_Level</vt:lpstr>
      <vt:lpstr>2_Level</vt:lpstr>
      <vt:lpstr>3_Level</vt:lpstr>
      <vt:lpstr>6_Default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(10)</vt:lpstr>
      <vt:lpstr>1. Emergence and spread of smartphones (11)</vt:lpstr>
      <vt:lpstr>1. Emergence and spread of smartphones (12)</vt:lpstr>
      <vt:lpstr>1. Emergence and spread of smartphones (13)</vt:lpstr>
      <vt:lpstr>1. Emergence and spread of smartphones (14)</vt:lpstr>
      <vt:lpstr>2. Emergence and spread of smartphones (15)</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PowerPoint Presentation</vt:lpstr>
      <vt:lpstr>3. Key requirement of mobile devices (tablets, smartphones)</vt:lpstr>
      <vt:lpstr>PowerPoint Presentation</vt:lpstr>
      <vt:lpstr>3.1 Low power operation (1)</vt:lpstr>
      <vt:lpstr>3.1 Low power operation (2)</vt:lpstr>
      <vt:lpstr>3.1 Low power operation (3)</vt:lpstr>
      <vt:lpstr>3.1 Low power operation (4)</vt:lpstr>
      <vt:lpstr>3.1 Low power operation (5)</vt:lpstr>
      <vt:lpstr>3.1 Low power operation (6)</vt:lpstr>
      <vt:lpstr>3.1 Low power operation (7)</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(15)</vt:lpstr>
      <vt:lpstr>PowerPoint Presentation</vt:lpstr>
      <vt:lpstr>3.2 Connectivity (1)</vt:lpstr>
      <vt:lpstr>3.2 Connectivity (2)</vt:lpstr>
      <vt:lpstr>3.2 Connectivity (3)</vt:lpstr>
      <vt:lpstr>3.2 Connectivity (4)</vt:lpstr>
      <vt:lpstr>3.2 Connectivity (5)</vt:lpstr>
      <vt:lpstr>PowerPoint Presentation</vt:lpstr>
      <vt:lpstr>PowerPoint Presentation</vt:lpstr>
      <vt:lpstr> 4.1 Intel’s response to the mobile boom (1) </vt:lpstr>
      <vt:lpstr> 4.1 Intel’s response to the mobile boom (2)  (1)</vt:lpstr>
      <vt:lpstr> 4.1 Intel’s response to the mobile boom (3) </vt:lpstr>
      <vt:lpstr>4.1 Intel’s response to the mobile boom (4)</vt:lpstr>
      <vt:lpstr>4.1 Intel’s response to the mobile boom (5)</vt:lpstr>
      <vt:lpstr>4.1 Intel’s response to the mobile boom (6)</vt:lpstr>
      <vt:lpstr>4.1 Intel’s response to the mobile boom (7)</vt:lpstr>
      <vt:lpstr>4.1 Intel’s response to the mobile boom (8)</vt:lpstr>
      <vt:lpstr>4.1 Intel’s response to the mobile boom (9)</vt:lpstr>
      <vt:lpstr>1. Emergence and spread of smartphones (10)</vt:lpstr>
      <vt:lpstr>2. Emergence and spread of tablets (11)</vt:lpstr>
      <vt:lpstr>2. Emergence and spread of tablets (12)</vt:lpstr>
      <vt:lpstr>4.1 Intel’s response to the mobile boom (13)</vt:lpstr>
      <vt:lpstr>PowerPoint Presentation</vt:lpstr>
      <vt:lpstr> 4.2 AMD’s response to the mobile boom (1) </vt:lpstr>
      <vt:lpstr>4.2 AMD’s response to the mobile boom (2)</vt:lpstr>
      <vt:lpstr>4.2 AMD’s response to the mobile boom (4)</vt:lpstr>
      <vt:lpstr>4.2 AMD’s response to the mobile boom (5)</vt:lpstr>
      <vt:lpstr>4.2 AMD’s response to the mobile boom (6)</vt:lpstr>
      <vt:lpstr>PowerPoint Presentation</vt:lpstr>
      <vt:lpstr> 4.3 Microsoft’s response to the mobile boom (1) </vt:lpstr>
      <vt:lpstr>4.3 Microsoft’s response to the mobile boom (2)</vt:lpstr>
      <vt:lpstr>4.3 Microsoft’s response to the mobile boom (3)</vt:lpstr>
      <vt:lpstr>4.3 Microsoft’s response to the mobile boom (4)</vt:lpstr>
      <vt:lpstr>4.3 Microsoft’s response to the mobile boom (5)</vt:lpstr>
      <vt:lpstr>4.3 Microsoft’s response to the mobile boom (6)</vt:lpstr>
      <vt:lpstr>4.3 Microsoft’s response to the mobile boom (7)</vt:lpstr>
      <vt:lpstr>4.3 Microsoft’s response to the mobile boom (8)</vt:lpstr>
      <vt:lpstr>4.3 Microsoft’s response to the mobile boom (9)</vt:lpstr>
      <vt:lpstr>4.3 Microsoft’s response to the mobile boom (10)</vt:lpstr>
      <vt:lpstr>4.3 Microsoft’s response to the mobile boom (11)</vt:lpstr>
      <vt:lpstr>4.3 Microsoft’s response to the mobile boom (12)</vt:lpstr>
      <vt:lpstr>4.3 Microsoft’s response to the mobile boom (13)</vt:lpstr>
      <vt:lpstr>4.3 Microsoft’s response to the mobile boom (14)</vt:lpstr>
      <vt:lpstr>4.3 Microsoft’s response to the mobile boom (15)</vt:lpstr>
      <vt:lpstr>4.3 Microsoft’s response to the mobile boom (16)</vt:lpstr>
      <vt:lpstr>4.3 Microsoft’s response to the mobile boom (17)</vt:lpstr>
      <vt:lpstr>4.3 Microsoft’s response to the mobile boom (18)</vt:lpstr>
      <vt:lpstr>4.3 Microsoft’s response to the mobile boom (19)</vt:lpstr>
      <vt:lpstr>4.3 Microsoft’s response to the mobile boom (20)</vt:lpstr>
      <vt:lpstr>4.3 Microsoft’s response to the mobile boom (21)</vt:lpstr>
      <vt:lpstr>4.3 Microsoft’s response to the mobile boom (22)</vt:lpstr>
      <vt:lpstr>4.3 Microsoft’s response to the mobile boom (23)</vt:lpstr>
      <vt:lpstr>4.3 Microsoft’s response to the mobile boom (24)</vt:lpstr>
      <vt:lpstr>4.3 Microsoft’s response to the mobile boom (25)</vt:lpstr>
      <vt:lpstr>4.3 Microsoft’s response to the mobile boom (26)</vt:lpstr>
      <vt:lpstr>4.3 Microsoft’s response to the mobile boom (27)</vt:lpstr>
      <vt:lpstr> 4.3 Microsoft’s response to the mobile boom (28) </vt:lpstr>
      <vt:lpstr> 4.3 Microsoft’s response to the mobile boom (29) </vt:lpstr>
      <vt:lpstr> 4.3 Microsoft’s response to the mobile boom (30) </vt:lpstr>
      <vt:lpstr>4.3 Microsoft’s response to the mobile boom (31)</vt:lpstr>
      <vt:lpstr>4.3 Microsoft’s response to the mobile boom (32)</vt:lpstr>
      <vt:lpstr>4.3 Microsoft’s response to the mobile boom (33)</vt:lpstr>
      <vt:lpstr>4.3 Microsoft’s response to the mobile boom (34)</vt:lpstr>
      <vt:lpstr>4.3 Microsoft’s response to the mobile boom (35)</vt:lpstr>
      <vt:lpstr>4.3 Microsoft’s response to the mobile boom (36)</vt:lpstr>
      <vt:lpstr>PowerPoint Presentation</vt:lpstr>
      <vt:lpstr>4.4 A new challenge for Intel and AMD presented by Apple (1)</vt:lpstr>
      <vt:lpstr>4.4 A new challenge for Intel and AMD presented by Apple (2)</vt:lpstr>
      <vt:lpstr>4.4 A new challenge for Intel and AMD presented by Apple (3)</vt:lpstr>
      <vt:lpstr>4.4 A new challenge for Intel and AMD presented by Apple (4)</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lpstr>6. References (12)</vt:lpstr>
      <vt:lpstr>6. References (13)</vt:lpstr>
      <vt:lpstr>6. References (14)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1757</cp:revision>
  <cp:lastPrinted>2018-11-27T13:27:01Z</cp:lastPrinted>
  <dcterms:created xsi:type="dcterms:W3CDTF">2013-08-31T03:20:32Z</dcterms:created>
  <dcterms:modified xsi:type="dcterms:W3CDTF">2020-12-08T18:59:40Z</dcterms:modified>
</cp:coreProperties>
</file>