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749" r:id="rId4"/>
    <p:sldMasterId id="2147483800" r:id="rId5"/>
    <p:sldMasterId id="2147483853" r:id="rId6"/>
    <p:sldMasterId id="2147483865" r:id="rId7"/>
  </p:sldMasterIdLst>
  <p:notesMasterIdLst>
    <p:notesMasterId r:id="rId245"/>
  </p:notesMasterIdLst>
  <p:sldIdLst>
    <p:sldId id="410" r:id="rId8"/>
    <p:sldId id="2204" r:id="rId9"/>
    <p:sldId id="2155" r:id="rId10"/>
    <p:sldId id="2160" r:id="rId11"/>
    <p:sldId id="2161" r:id="rId12"/>
    <p:sldId id="2171" r:id="rId13"/>
    <p:sldId id="2200" r:id="rId14"/>
    <p:sldId id="2201" r:id="rId15"/>
    <p:sldId id="2157" r:id="rId16"/>
    <p:sldId id="2158" r:id="rId17"/>
    <p:sldId id="2162" r:id="rId18"/>
    <p:sldId id="2163" r:id="rId19"/>
    <p:sldId id="2164" r:id="rId20"/>
    <p:sldId id="748" r:id="rId21"/>
    <p:sldId id="1801" r:id="rId22"/>
    <p:sldId id="1876" r:id="rId23"/>
    <p:sldId id="1877" r:id="rId24"/>
    <p:sldId id="1868" r:id="rId25"/>
    <p:sldId id="2138" r:id="rId26"/>
    <p:sldId id="2139" r:id="rId27"/>
    <p:sldId id="2140" r:id="rId28"/>
    <p:sldId id="1878" r:id="rId29"/>
    <p:sldId id="1870" r:id="rId30"/>
    <p:sldId id="1874" r:id="rId31"/>
    <p:sldId id="1875" r:id="rId32"/>
    <p:sldId id="1880" r:id="rId33"/>
    <p:sldId id="1992" r:id="rId34"/>
    <p:sldId id="2141" r:id="rId35"/>
    <p:sldId id="1994" r:id="rId36"/>
    <p:sldId id="1803" r:id="rId37"/>
    <p:sldId id="1887" r:id="rId38"/>
    <p:sldId id="1816" r:id="rId39"/>
    <p:sldId id="1815" r:id="rId40"/>
    <p:sldId id="2173" r:id="rId41"/>
    <p:sldId id="1822" r:id="rId42"/>
    <p:sldId id="1809" r:id="rId43"/>
    <p:sldId id="1812" r:id="rId44"/>
    <p:sldId id="1819" r:id="rId45"/>
    <p:sldId id="1886" r:id="rId46"/>
    <p:sldId id="1996" r:id="rId47"/>
    <p:sldId id="1824" r:id="rId48"/>
    <p:sldId id="1881" r:id="rId49"/>
    <p:sldId id="1883" r:id="rId50"/>
    <p:sldId id="1788" r:id="rId51"/>
    <p:sldId id="1826" r:id="rId52"/>
    <p:sldId id="1832" r:id="rId53"/>
    <p:sldId id="1844" r:id="rId54"/>
    <p:sldId id="1845" r:id="rId55"/>
    <p:sldId id="1841" r:id="rId56"/>
    <p:sldId id="1842" r:id="rId57"/>
    <p:sldId id="1843" r:id="rId58"/>
    <p:sldId id="1853" r:id="rId59"/>
    <p:sldId id="1850" r:id="rId60"/>
    <p:sldId id="1852" r:id="rId61"/>
    <p:sldId id="1854" r:id="rId62"/>
    <p:sldId id="2174" r:id="rId63"/>
    <p:sldId id="1859" r:id="rId64"/>
    <p:sldId id="1888" r:id="rId65"/>
    <p:sldId id="1849" r:id="rId66"/>
    <p:sldId id="1735" r:id="rId67"/>
    <p:sldId id="1736" r:id="rId68"/>
    <p:sldId id="1860" r:id="rId69"/>
    <p:sldId id="1727" r:id="rId70"/>
    <p:sldId id="1999" r:id="rId71"/>
    <p:sldId id="2000" r:id="rId72"/>
    <p:sldId id="2002" r:id="rId73"/>
    <p:sldId id="2003" r:id="rId74"/>
    <p:sldId id="1334" r:id="rId75"/>
    <p:sldId id="1890" r:id="rId76"/>
    <p:sldId id="2095" r:id="rId77"/>
    <p:sldId id="2154" r:id="rId78"/>
    <p:sldId id="1892" r:id="rId79"/>
    <p:sldId id="2205" r:id="rId80"/>
    <p:sldId id="2096" r:id="rId81"/>
    <p:sldId id="1915" r:id="rId82"/>
    <p:sldId id="1920" r:id="rId83"/>
    <p:sldId id="1918" r:id="rId84"/>
    <p:sldId id="1921" r:id="rId85"/>
    <p:sldId id="1922" r:id="rId86"/>
    <p:sldId id="1924" r:id="rId87"/>
    <p:sldId id="1923" r:id="rId88"/>
    <p:sldId id="1925" r:id="rId89"/>
    <p:sldId id="1928" r:id="rId90"/>
    <p:sldId id="1933" r:id="rId91"/>
    <p:sldId id="1934" r:id="rId92"/>
    <p:sldId id="1902" r:id="rId93"/>
    <p:sldId id="2203" r:id="rId94"/>
    <p:sldId id="1935" r:id="rId95"/>
    <p:sldId id="1936" r:id="rId96"/>
    <p:sldId id="1937" r:id="rId97"/>
    <p:sldId id="1938" r:id="rId98"/>
    <p:sldId id="1939" r:id="rId99"/>
    <p:sldId id="1988" r:id="rId100"/>
    <p:sldId id="2202" r:id="rId101"/>
    <p:sldId id="1989" r:id="rId102"/>
    <p:sldId id="2097" r:id="rId103"/>
    <p:sldId id="2143" r:id="rId104"/>
    <p:sldId id="1953" r:id="rId105"/>
    <p:sldId id="2175" r:id="rId106"/>
    <p:sldId id="1904" r:id="rId107"/>
    <p:sldId id="2176" r:id="rId108"/>
    <p:sldId id="2117" r:id="rId109"/>
    <p:sldId id="1951" r:id="rId110"/>
    <p:sldId id="2178" r:id="rId111"/>
    <p:sldId id="1991" r:id="rId112"/>
    <p:sldId id="1959" r:id="rId113"/>
    <p:sldId id="1954" r:id="rId114"/>
    <p:sldId id="1960" r:id="rId115"/>
    <p:sldId id="2191" r:id="rId116"/>
    <p:sldId id="2183" r:id="rId117"/>
    <p:sldId id="2184" r:id="rId118"/>
    <p:sldId id="2185" r:id="rId119"/>
    <p:sldId id="2186" r:id="rId120"/>
    <p:sldId id="2187" r:id="rId121"/>
    <p:sldId id="2188" r:id="rId122"/>
    <p:sldId id="2189" r:id="rId123"/>
    <p:sldId id="2144" r:id="rId124"/>
    <p:sldId id="2112" r:id="rId125"/>
    <p:sldId id="2120" r:id="rId126"/>
    <p:sldId id="2114" r:id="rId127"/>
    <p:sldId id="2119" r:id="rId128"/>
    <p:sldId id="2121" r:id="rId129"/>
    <p:sldId id="1962" r:id="rId130"/>
    <p:sldId id="2124" r:id="rId131"/>
    <p:sldId id="2123" r:id="rId132"/>
    <p:sldId id="1965" r:id="rId133"/>
    <p:sldId id="1969" r:id="rId134"/>
    <p:sldId id="2126" r:id="rId135"/>
    <p:sldId id="1980" r:id="rId136"/>
    <p:sldId id="1971" r:id="rId137"/>
    <p:sldId id="2153" r:id="rId138"/>
    <p:sldId id="1974" r:id="rId139"/>
    <p:sldId id="1972" r:id="rId140"/>
    <p:sldId id="1977" r:id="rId141"/>
    <p:sldId id="1978" r:id="rId142"/>
    <p:sldId id="2192" r:id="rId143"/>
    <p:sldId id="2193" r:id="rId144"/>
    <p:sldId id="2194" r:id="rId145"/>
    <p:sldId id="2195" r:id="rId146"/>
    <p:sldId id="2196" r:id="rId147"/>
    <p:sldId id="2129" r:id="rId148"/>
    <p:sldId id="1335" r:id="rId149"/>
    <p:sldId id="1272" r:id="rId150"/>
    <p:sldId id="1286" r:id="rId151"/>
    <p:sldId id="1273" r:id="rId152"/>
    <p:sldId id="2004" r:id="rId153"/>
    <p:sldId id="1380" r:id="rId154"/>
    <p:sldId id="2006" r:id="rId155"/>
    <p:sldId id="1800" r:id="rId156"/>
    <p:sldId id="2007" r:id="rId157"/>
    <p:sldId id="1279" r:id="rId158"/>
    <p:sldId id="1768" r:id="rId159"/>
    <p:sldId id="1716" r:id="rId160"/>
    <p:sldId id="1278" r:id="rId161"/>
    <p:sldId id="2008" r:id="rId162"/>
    <p:sldId id="1281" r:id="rId163"/>
    <p:sldId id="1769" r:id="rId164"/>
    <p:sldId id="2009" r:id="rId165"/>
    <p:sldId id="1283" r:id="rId166"/>
    <p:sldId id="2012" r:id="rId167"/>
    <p:sldId id="1282" r:id="rId168"/>
    <p:sldId id="1771" r:id="rId169"/>
    <p:sldId id="2010" r:id="rId170"/>
    <p:sldId id="2011" r:id="rId171"/>
    <p:sldId id="1336" r:id="rId172"/>
    <p:sldId id="1285" r:id="rId173"/>
    <p:sldId id="1284" r:id="rId174"/>
    <p:sldId id="1776" r:id="rId175"/>
    <p:sldId id="1775" r:id="rId176"/>
    <p:sldId id="2018" r:id="rId177"/>
    <p:sldId id="2019" r:id="rId178"/>
    <p:sldId id="2020" r:id="rId179"/>
    <p:sldId id="2051" r:id="rId180"/>
    <p:sldId id="2050" r:id="rId181"/>
    <p:sldId id="2040" r:id="rId182"/>
    <p:sldId id="2041" r:id="rId183"/>
    <p:sldId id="2042" r:id="rId184"/>
    <p:sldId id="2044" r:id="rId185"/>
    <p:sldId id="2045" r:id="rId186"/>
    <p:sldId id="2043" r:id="rId187"/>
    <p:sldId id="2031" r:id="rId188"/>
    <p:sldId id="2030" r:id="rId189"/>
    <p:sldId id="2053" r:id="rId190"/>
    <p:sldId id="2054" r:id="rId191"/>
    <p:sldId id="2046" r:id="rId192"/>
    <p:sldId id="2061" r:id="rId193"/>
    <p:sldId id="2034" r:id="rId194"/>
    <p:sldId id="2049" r:id="rId195"/>
    <p:sldId id="2036" r:id="rId196"/>
    <p:sldId id="2056" r:id="rId197"/>
    <p:sldId id="2197" r:id="rId198"/>
    <p:sldId id="2059" r:id="rId199"/>
    <p:sldId id="2060" r:id="rId200"/>
    <p:sldId id="2062" r:id="rId201"/>
    <p:sldId id="2063" r:id="rId202"/>
    <p:sldId id="2064" r:id="rId203"/>
    <p:sldId id="2065" r:id="rId204"/>
    <p:sldId id="2066" r:id="rId205"/>
    <p:sldId id="1337" r:id="rId206"/>
    <p:sldId id="1308" r:id="rId207"/>
    <p:sldId id="1358" r:id="rId208"/>
    <p:sldId id="2067" r:id="rId209"/>
    <p:sldId id="2068" r:id="rId210"/>
    <p:sldId id="2088" r:id="rId211"/>
    <p:sldId id="1311" r:id="rId212"/>
    <p:sldId id="1312" r:id="rId213"/>
    <p:sldId id="1313" r:id="rId214"/>
    <p:sldId id="1320" r:id="rId215"/>
    <p:sldId id="1322" r:id="rId216"/>
    <p:sldId id="2077" r:id="rId217"/>
    <p:sldId id="2080" r:id="rId218"/>
    <p:sldId id="2079" r:id="rId219"/>
    <p:sldId id="2082" r:id="rId220"/>
    <p:sldId id="2083" r:id="rId221"/>
    <p:sldId id="2072" r:id="rId222"/>
    <p:sldId id="1314" r:id="rId223"/>
    <p:sldId id="1798" r:id="rId224"/>
    <p:sldId id="1315" r:id="rId225"/>
    <p:sldId id="1796" r:id="rId226"/>
    <p:sldId id="1797" r:id="rId227"/>
    <p:sldId id="1317" r:id="rId228"/>
    <p:sldId id="1725" r:id="rId229"/>
    <p:sldId id="2087" r:id="rId230"/>
    <p:sldId id="2069" r:id="rId231"/>
    <p:sldId id="2070" r:id="rId232"/>
    <p:sldId id="2089" r:id="rId233"/>
    <p:sldId id="2090" r:id="rId234"/>
    <p:sldId id="2091" r:id="rId235"/>
    <p:sldId id="2092" r:id="rId236"/>
    <p:sldId id="2093" r:id="rId237"/>
    <p:sldId id="2134" r:id="rId238"/>
    <p:sldId id="2133" r:id="rId239"/>
    <p:sldId id="2131" r:id="rId240"/>
    <p:sldId id="2135" r:id="rId241"/>
    <p:sldId id="2136" r:id="rId242"/>
    <p:sldId id="2137" r:id="rId243"/>
    <p:sldId id="2172" r:id="rId244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C43B284-05C1-4ADE-B66F-498B437E93F5}">
          <p14:sldIdLst>
            <p14:sldId id="410"/>
            <p14:sldId id="2204"/>
            <p14:sldId id="2155"/>
            <p14:sldId id="2160"/>
            <p14:sldId id="2161"/>
            <p14:sldId id="2171"/>
            <p14:sldId id="2200"/>
            <p14:sldId id="2201"/>
            <p14:sldId id="2157"/>
            <p14:sldId id="2158"/>
            <p14:sldId id="2162"/>
            <p14:sldId id="2163"/>
            <p14:sldId id="2164"/>
            <p14:sldId id="748"/>
            <p14:sldId id="1801"/>
            <p14:sldId id="1876"/>
            <p14:sldId id="1877"/>
            <p14:sldId id="1868"/>
            <p14:sldId id="2138"/>
            <p14:sldId id="2139"/>
            <p14:sldId id="2140"/>
            <p14:sldId id="1878"/>
            <p14:sldId id="1870"/>
            <p14:sldId id="1874"/>
            <p14:sldId id="1875"/>
            <p14:sldId id="1880"/>
            <p14:sldId id="1992"/>
            <p14:sldId id="2141"/>
            <p14:sldId id="1994"/>
            <p14:sldId id="1803"/>
            <p14:sldId id="1887"/>
            <p14:sldId id="1816"/>
            <p14:sldId id="1815"/>
            <p14:sldId id="2173"/>
            <p14:sldId id="1822"/>
            <p14:sldId id="1809"/>
            <p14:sldId id="1812"/>
            <p14:sldId id="1819"/>
            <p14:sldId id="1886"/>
            <p14:sldId id="1996"/>
            <p14:sldId id="1824"/>
            <p14:sldId id="1881"/>
            <p14:sldId id="1883"/>
            <p14:sldId id="1788"/>
            <p14:sldId id="1826"/>
            <p14:sldId id="1832"/>
            <p14:sldId id="1844"/>
            <p14:sldId id="1845"/>
            <p14:sldId id="1841"/>
            <p14:sldId id="1842"/>
            <p14:sldId id="1843"/>
            <p14:sldId id="1853"/>
            <p14:sldId id="1850"/>
            <p14:sldId id="1852"/>
            <p14:sldId id="1854"/>
            <p14:sldId id="2174"/>
            <p14:sldId id="1859"/>
            <p14:sldId id="1888"/>
            <p14:sldId id="1849"/>
          </p14:sldIdLst>
        </p14:section>
        <p14:section name="Untitled Section" id="{C502D39B-7B0F-408B-9318-C54260733FCA}">
          <p14:sldIdLst>
            <p14:sldId id="1735"/>
            <p14:sldId id="1736"/>
            <p14:sldId id="1860"/>
            <p14:sldId id="1727"/>
            <p14:sldId id="1999"/>
            <p14:sldId id="2000"/>
            <p14:sldId id="2002"/>
            <p14:sldId id="2003"/>
            <p14:sldId id="1334"/>
            <p14:sldId id="1890"/>
            <p14:sldId id="2095"/>
            <p14:sldId id="2154"/>
            <p14:sldId id="1892"/>
            <p14:sldId id="2205"/>
            <p14:sldId id="2096"/>
            <p14:sldId id="1915"/>
            <p14:sldId id="1920"/>
            <p14:sldId id="1918"/>
            <p14:sldId id="1921"/>
            <p14:sldId id="1922"/>
            <p14:sldId id="1924"/>
            <p14:sldId id="1923"/>
            <p14:sldId id="1925"/>
            <p14:sldId id="1928"/>
            <p14:sldId id="1933"/>
            <p14:sldId id="1934"/>
            <p14:sldId id="1902"/>
            <p14:sldId id="2203"/>
            <p14:sldId id="1935"/>
            <p14:sldId id="1936"/>
            <p14:sldId id="1937"/>
            <p14:sldId id="1938"/>
            <p14:sldId id="1939"/>
            <p14:sldId id="1988"/>
            <p14:sldId id="2202"/>
            <p14:sldId id="1989"/>
            <p14:sldId id="2097"/>
            <p14:sldId id="2143"/>
            <p14:sldId id="1953"/>
            <p14:sldId id="2175"/>
            <p14:sldId id="1904"/>
            <p14:sldId id="2176"/>
            <p14:sldId id="2117"/>
            <p14:sldId id="1951"/>
            <p14:sldId id="2178"/>
            <p14:sldId id="1991"/>
            <p14:sldId id="1959"/>
            <p14:sldId id="1954"/>
            <p14:sldId id="1960"/>
            <p14:sldId id="2191"/>
            <p14:sldId id="2183"/>
            <p14:sldId id="2184"/>
            <p14:sldId id="2185"/>
            <p14:sldId id="2186"/>
            <p14:sldId id="2187"/>
            <p14:sldId id="2188"/>
            <p14:sldId id="2189"/>
            <p14:sldId id="2144"/>
            <p14:sldId id="2112"/>
            <p14:sldId id="2120"/>
            <p14:sldId id="2114"/>
            <p14:sldId id="2119"/>
            <p14:sldId id="2121"/>
            <p14:sldId id="1962"/>
            <p14:sldId id="2124"/>
            <p14:sldId id="2123"/>
            <p14:sldId id="1965"/>
            <p14:sldId id="1969"/>
            <p14:sldId id="2126"/>
            <p14:sldId id="1980"/>
            <p14:sldId id="1971"/>
            <p14:sldId id="2153"/>
            <p14:sldId id="1974"/>
            <p14:sldId id="1972"/>
            <p14:sldId id="1977"/>
            <p14:sldId id="1978"/>
            <p14:sldId id="2192"/>
            <p14:sldId id="2193"/>
            <p14:sldId id="2194"/>
            <p14:sldId id="2195"/>
            <p14:sldId id="2196"/>
            <p14:sldId id="2129"/>
            <p14:sldId id="1335"/>
            <p14:sldId id="1272"/>
            <p14:sldId id="1286"/>
            <p14:sldId id="1273"/>
            <p14:sldId id="2004"/>
            <p14:sldId id="1380"/>
            <p14:sldId id="2006"/>
            <p14:sldId id="1800"/>
            <p14:sldId id="2007"/>
            <p14:sldId id="1279"/>
            <p14:sldId id="1768"/>
            <p14:sldId id="1716"/>
            <p14:sldId id="1278"/>
            <p14:sldId id="2008"/>
            <p14:sldId id="1281"/>
            <p14:sldId id="1769"/>
            <p14:sldId id="2009"/>
            <p14:sldId id="1283"/>
            <p14:sldId id="2012"/>
            <p14:sldId id="1282"/>
            <p14:sldId id="1771"/>
            <p14:sldId id="2010"/>
            <p14:sldId id="2011"/>
            <p14:sldId id="1336"/>
            <p14:sldId id="1285"/>
            <p14:sldId id="1284"/>
            <p14:sldId id="1776"/>
            <p14:sldId id="1775"/>
            <p14:sldId id="2018"/>
            <p14:sldId id="2019"/>
            <p14:sldId id="2020"/>
            <p14:sldId id="2051"/>
            <p14:sldId id="2050"/>
            <p14:sldId id="2040"/>
            <p14:sldId id="2041"/>
            <p14:sldId id="2042"/>
            <p14:sldId id="2044"/>
            <p14:sldId id="2045"/>
            <p14:sldId id="2043"/>
            <p14:sldId id="2031"/>
            <p14:sldId id="2030"/>
            <p14:sldId id="2053"/>
            <p14:sldId id="2054"/>
            <p14:sldId id="2046"/>
            <p14:sldId id="2061"/>
            <p14:sldId id="2034"/>
            <p14:sldId id="2049"/>
            <p14:sldId id="2036"/>
            <p14:sldId id="2056"/>
            <p14:sldId id="2197"/>
            <p14:sldId id="2059"/>
            <p14:sldId id="2060"/>
            <p14:sldId id="2062"/>
            <p14:sldId id="2063"/>
            <p14:sldId id="2064"/>
            <p14:sldId id="2065"/>
            <p14:sldId id="2066"/>
            <p14:sldId id="1337"/>
            <p14:sldId id="1308"/>
            <p14:sldId id="1358"/>
            <p14:sldId id="2067"/>
            <p14:sldId id="2068"/>
            <p14:sldId id="2088"/>
            <p14:sldId id="1311"/>
            <p14:sldId id="1312"/>
            <p14:sldId id="1313"/>
            <p14:sldId id="1320"/>
            <p14:sldId id="1322"/>
            <p14:sldId id="2077"/>
            <p14:sldId id="2080"/>
            <p14:sldId id="2079"/>
            <p14:sldId id="2082"/>
            <p14:sldId id="2083"/>
            <p14:sldId id="2072"/>
            <p14:sldId id="1314"/>
            <p14:sldId id="1798"/>
            <p14:sldId id="1315"/>
            <p14:sldId id="1796"/>
            <p14:sldId id="1797"/>
            <p14:sldId id="1317"/>
            <p14:sldId id="1725"/>
            <p14:sldId id="2087"/>
            <p14:sldId id="2069"/>
            <p14:sldId id="2070"/>
            <p14:sldId id="2089"/>
            <p14:sldId id="2090"/>
            <p14:sldId id="2091"/>
            <p14:sldId id="2092"/>
            <p14:sldId id="2093"/>
            <p14:sldId id="2134"/>
            <p14:sldId id="2133"/>
            <p14:sldId id="2131"/>
            <p14:sldId id="2135"/>
            <p14:sldId id="2136"/>
            <p14:sldId id="2137"/>
            <p14:sldId id="217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89" userDrawn="1">
          <p15:clr>
            <a:srgbClr val="A4A3A4"/>
          </p15:clr>
        </p15:guide>
        <p15:guide id="2" orient="horz" pos="2472" userDrawn="1">
          <p15:clr>
            <a:srgbClr val="A4A3A4"/>
          </p15:clr>
        </p15:guide>
        <p15:guide id="3" orient="horz" pos="1395" userDrawn="1">
          <p15:clr>
            <a:srgbClr val="A4A3A4"/>
          </p15:clr>
        </p15:guide>
        <p15:guide id="4" pos="5431" userDrawn="1">
          <p15:clr>
            <a:srgbClr val="A4A3A4"/>
          </p15:clr>
        </p15:guide>
        <p15:guide id="6" pos="725" userDrawn="1">
          <p15:clr>
            <a:srgbClr val="A4A3A4"/>
          </p15:clr>
        </p15:guide>
        <p15:guide id="7" pos="4950" userDrawn="1">
          <p15:clr>
            <a:srgbClr val="A4A3A4"/>
          </p15:clr>
        </p15:guide>
        <p15:guide id="8" pos="612" userDrawn="1">
          <p15:clr>
            <a:srgbClr val="A4A3A4"/>
          </p15:clr>
        </p15:guide>
        <p15:guide id="9" orient="horz" pos="828" userDrawn="1">
          <p15:clr>
            <a:srgbClr val="A4A3A4"/>
          </p15:clr>
        </p15:guide>
        <p15:guide id="10" orient="horz" pos="2245" userDrawn="1">
          <p15:clr>
            <a:srgbClr val="A4A3A4"/>
          </p15:clr>
        </p15:guide>
        <p15:guide id="11" orient="horz" pos="771" userDrawn="1">
          <p15:clr>
            <a:srgbClr val="A4A3A4"/>
          </p15:clr>
        </p15:guide>
        <p15:guide id="12" pos="73" userDrawn="1">
          <p15:clr>
            <a:srgbClr val="A4A3A4"/>
          </p15:clr>
        </p15:guide>
        <p15:guide id="14" pos="1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9A4A7"/>
    <a:srgbClr val="DDEEFF"/>
    <a:srgbClr val="DDEFFF"/>
    <a:srgbClr val="6148F6"/>
    <a:srgbClr val="F3FAFF"/>
    <a:srgbClr val="DDF2FF"/>
    <a:srgbClr val="4BA3E5"/>
    <a:srgbClr val="CCECFF"/>
    <a:srgbClr val="FFFFFF"/>
    <a:srgbClr val="C1FF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306" autoAdjust="0"/>
    <p:restoredTop sz="93979" autoAdjust="0"/>
  </p:normalViewPr>
  <p:slideViewPr>
    <p:cSldViewPr snapToObjects="1" showGuides="1">
      <p:cViewPr varScale="1">
        <p:scale>
          <a:sx n="61" d="100"/>
          <a:sy n="61" d="100"/>
        </p:scale>
        <p:origin x="1036" y="60"/>
      </p:cViewPr>
      <p:guideLst>
        <p:guide orient="horz" pos="289"/>
        <p:guide orient="horz" pos="2472"/>
        <p:guide orient="horz" pos="1395"/>
        <p:guide pos="5431"/>
        <p:guide pos="725"/>
        <p:guide pos="4950"/>
        <p:guide pos="612"/>
        <p:guide orient="horz" pos="828"/>
        <p:guide orient="horz" pos="2245"/>
        <p:guide orient="horz" pos="771"/>
        <p:guide pos="73"/>
        <p:guide pos="17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226" Type="http://schemas.openxmlformats.org/officeDocument/2006/relationships/slide" Target="slides/slide219.xml"/><Relationship Id="rId247" Type="http://schemas.openxmlformats.org/officeDocument/2006/relationships/viewProps" Target="viewProps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53" Type="http://schemas.openxmlformats.org/officeDocument/2006/relationships/slide" Target="slides/slide46.xml"/><Relationship Id="rId74" Type="http://schemas.openxmlformats.org/officeDocument/2006/relationships/slide" Target="slides/slide67.xml"/><Relationship Id="rId128" Type="http://schemas.openxmlformats.org/officeDocument/2006/relationships/slide" Target="slides/slide121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81" Type="http://schemas.openxmlformats.org/officeDocument/2006/relationships/slide" Target="slides/slide174.xml"/><Relationship Id="rId216" Type="http://schemas.openxmlformats.org/officeDocument/2006/relationships/slide" Target="slides/slide209.xml"/><Relationship Id="rId237" Type="http://schemas.openxmlformats.org/officeDocument/2006/relationships/slide" Target="slides/slide230.xml"/><Relationship Id="rId22" Type="http://schemas.openxmlformats.org/officeDocument/2006/relationships/slide" Target="slides/slide15.xml"/><Relationship Id="rId43" Type="http://schemas.openxmlformats.org/officeDocument/2006/relationships/slide" Target="slides/slide36.xml"/><Relationship Id="rId64" Type="http://schemas.openxmlformats.org/officeDocument/2006/relationships/slide" Target="slides/slide57.xml"/><Relationship Id="rId118" Type="http://schemas.openxmlformats.org/officeDocument/2006/relationships/slide" Target="slides/slide111.xml"/><Relationship Id="rId139" Type="http://schemas.openxmlformats.org/officeDocument/2006/relationships/slide" Target="slides/slide132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71" Type="http://schemas.openxmlformats.org/officeDocument/2006/relationships/slide" Target="slides/slide164.xml"/><Relationship Id="rId192" Type="http://schemas.openxmlformats.org/officeDocument/2006/relationships/slide" Target="slides/slide185.xml"/><Relationship Id="rId206" Type="http://schemas.openxmlformats.org/officeDocument/2006/relationships/slide" Target="slides/slide199.xml"/><Relationship Id="rId227" Type="http://schemas.openxmlformats.org/officeDocument/2006/relationships/slide" Target="slides/slide220.xml"/><Relationship Id="rId248" Type="http://schemas.openxmlformats.org/officeDocument/2006/relationships/theme" Target="theme/theme1.xml"/><Relationship Id="rId12" Type="http://schemas.openxmlformats.org/officeDocument/2006/relationships/slide" Target="slides/slide5.xml"/><Relationship Id="rId33" Type="http://schemas.openxmlformats.org/officeDocument/2006/relationships/slide" Target="slides/slide26.xml"/><Relationship Id="rId108" Type="http://schemas.openxmlformats.org/officeDocument/2006/relationships/slide" Target="slides/slide101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5" Type="http://schemas.openxmlformats.org/officeDocument/2006/relationships/slide" Target="slides/slide68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61" Type="http://schemas.openxmlformats.org/officeDocument/2006/relationships/slide" Target="slides/slide154.xml"/><Relationship Id="rId182" Type="http://schemas.openxmlformats.org/officeDocument/2006/relationships/slide" Target="slides/slide175.xml"/><Relationship Id="rId217" Type="http://schemas.openxmlformats.org/officeDocument/2006/relationships/slide" Target="slides/slide210.xml"/><Relationship Id="rId6" Type="http://schemas.openxmlformats.org/officeDocument/2006/relationships/slideMaster" Target="slideMasters/slideMaster3.xml"/><Relationship Id="rId238" Type="http://schemas.openxmlformats.org/officeDocument/2006/relationships/slide" Target="slides/slide231.xml"/><Relationship Id="rId23" Type="http://schemas.openxmlformats.org/officeDocument/2006/relationships/slide" Target="slides/slide16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5" Type="http://schemas.openxmlformats.org/officeDocument/2006/relationships/slide" Target="slides/slide58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51" Type="http://schemas.openxmlformats.org/officeDocument/2006/relationships/slide" Target="slides/slide144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7" Type="http://schemas.openxmlformats.org/officeDocument/2006/relationships/slide" Target="slides/slide200.xml"/><Relationship Id="rId228" Type="http://schemas.openxmlformats.org/officeDocument/2006/relationships/slide" Target="slides/slide221.xml"/><Relationship Id="rId249" Type="http://schemas.openxmlformats.org/officeDocument/2006/relationships/tableStyles" Target="tableStyles.xml"/><Relationship Id="rId13" Type="http://schemas.openxmlformats.org/officeDocument/2006/relationships/slide" Target="slides/slide6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20" Type="http://schemas.openxmlformats.org/officeDocument/2006/relationships/slide" Target="slides/slide113.xml"/><Relationship Id="rId141" Type="http://schemas.openxmlformats.org/officeDocument/2006/relationships/slide" Target="slides/slide134.xml"/><Relationship Id="rId7" Type="http://schemas.openxmlformats.org/officeDocument/2006/relationships/slideMaster" Target="slideMasters/slideMaster4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18" Type="http://schemas.openxmlformats.org/officeDocument/2006/relationships/slide" Target="slides/slide211.xml"/><Relationship Id="rId239" Type="http://schemas.openxmlformats.org/officeDocument/2006/relationships/slide" Target="slides/slide232.xml"/><Relationship Id="rId24" Type="http://schemas.openxmlformats.org/officeDocument/2006/relationships/slide" Target="slides/slide17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31" Type="http://schemas.openxmlformats.org/officeDocument/2006/relationships/slide" Target="slides/slide124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208" Type="http://schemas.openxmlformats.org/officeDocument/2006/relationships/slide" Target="slides/slide201.xml"/><Relationship Id="rId229" Type="http://schemas.openxmlformats.org/officeDocument/2006/relationships/slide" Target="slides/slide222.xml"/><Relationship Id="rId240" Type="http://schemas.openxmlformats.org/officeDocument/2006/relationships/slide" Target="slides/slide233.xml"/><Relationship Id="rId14" Type="http://schemas.openxmlformats.org/officeDocument/2006/relationships/slide" Target="slides/slide7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8" Type="http://schemas.openxmlformats.org/officeDocument/2006/relationships/slide" Target="slides/slide1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219" Type="http://schemas.openxmlformats.org/officeDocument/2006/relationships/slide" Target="slides/slide212.xml"/><Relationship Id="rId230" Type="http://schemas.openxmlformats.org/officeDocument/2006/relationships/slide" Target="slides/slide22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95" Type="http://schemas.openxmlformats.org/officeDocument/2006/relationships/slide" Target="slides/slide188.xml"/><Relationship Id="rId209" Type="http://schemas.openxmlformats.org/officeDocument/2006/relationships/slide" Target="slides/slide202.xml"/><Relationship Id="rId220" Type="http://schemas.openxmlformats.org/officeDocument/2006/relationships/slide" Target="slides/slide213.xml"/><Relationship Id="rId241" Type="http://schemas.openxmlformats.org/officeDocument/2006/relationships/slide" Target="slides/slide234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78" Type="http://schemas.openxmlformats.org/officeDocument/2006/relationships/slide" Target="slides/slide71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64" Type="http://schemas.openxmlformats.org/officeDocument/2006/relationships/slide" Target="slides/slide157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slide" Target="slides/slide203.xml"/><Relationship Id="rId215" Type="http://schemas.openxmlformats.org/officeDocument/2006/relationships/slide" Target="slides/slide208.xml"/><Relationship Id="rId236" Type="http://schemas.openxmlformats.org/officeDocument/2006/relationships/slide" Target="slides/slide229.xml"/><Relationship Id="rId26" Type="http://schemas.openxmlformats.org/officeDocument/2006/relationships/slide" Target="slides/slide19.xml"/><Relationship Id="rId231" Type="http://schemas.openxmlformats.org/officeDocument/2006/relationships/slide" Target="slides/slide224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Relationship Id="rId221" Type="http://schemas.openxmlformats.org/officeDocument/2006/relationships/slide" Target="slides/slide214.xml"/><Relationship Id="rId242" Type="http://schemas.openxmlformats.org/officeDocument/2006/relationships/slide" Target="slides/slide235.xml"/><Relationship Id="rId37" Type="http://schemas.openxmlformats.org/officeDocument/2006/relationships/slide" Target="slides/slide30.xml"/><Relationship Id="rId58" Type="http://schemas.openxmlformats.org/officeDocument/2006/relationships/slide" Target="slides/slide51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44" Type="http://schemas.openxmlformats.org/officeDocument/2006/relationships/slide" Target="slides/slide137.xml"/><Relationship Id="rId90" Type="http://schemas.openxmlformats.org/officeDocument/2006/relationships/slide" Target="slides/slide83.xml"/><Relationship Id="rId165" Type="http://schemas.openxmlformats.org/officeDocument/2006/relationships/slide" Target="slides/slide158.xml"/><Relationship Id="rId186" Type="http://schemas.openxmlformats.org/officeDocument/2006/relationships/slide" Target="slides/slide179.xml"/><Relationship Id="rId211" Type="http://schemas.openxmlformats.org/officeDocument/2006/relationships/slide" Target="slides/slide204.xml"/><Relationship Id="rId232" Type="http://schemas.openxmlformats.org/officeDocument/2006/relationships/slide" Target="slides/slide225.xml"/><Relationship Id="rId27" Type="http://schemas.openxmlformats.org/officeDocument/2006/relationships/slide" Target="slides/slide20.xml"/><Relationship Id="rId48" Type="http://schemas.openxmlformats.org/officeDocument/2006/relationships/slide" Target="slides/slide41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34" Type="http://schemas.openxmlformats.org/officeDocument/2006/relationships/slide" Target="slides/slide127.xml"/><Relationship Id="rId80" Type="http://schemas.openxmlformats.org/officeDocument/2006/relationships/slide" Target="slides/slide73.xml"/><Relationship Id="rId155" Type="http://schemas.openxmlformats.org/officeDocument/2006/relationships/slide" Target="slides/slide148.xml"/><Relationship Id="rId176" Type="http://schemas.openxmlformats.org/officeDocument/2006/relationships/slide" Target="slides/slide169.xml"/><Relationship Id="rId197" Type="http://schemas.openxmlformats.org/officeDocument/2006/relationships/slide" Target="slides/slide190.xml"/><Relationship Id="rId201" Type="http://schemas.openxmlformats.org/officeDocument/2006/relationships/slide" Target="slides/slide194.xml"/><Relationship Id="rId222" Type="http://schemas.openxmlformats.org/officeDocument/2006/relationships/slide" Target="slides/slide215.xml"/><Relationship Id="rId243" Type="http://schemas.openxmlformats.org/officeDocument/2006/relationships/slide" Target="slides/slide236.xml"/><Relationship Id="rId17" Type="http://schemas.openxmlformats.org/officeDocument/2006/relationships/slide" Target="slides/slide10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24" Type="http://schemas.openxmlformats.org/officeDocument/2006/relationships/slide" Target="slides/slide117.xml"/><Relationship Id="rId70" Type="http://schemas.openxmlformats.org/officeDocument/2006/relationships/slide" Target="slides/slide63.xml"/><Relationship Id="rId91" Type="http://schemas.openxmlformats.org/officeDocument/2006/relationships/slide" Target="slides/slide84.xml"/><Relationship Id="rId145" Type="http://schemas.openxmlformats.org/officeDocument/2006/relationships/slide" Target="slides/slide138.xml"/><Relationship Id="rId166" Type="http://schemas.openxmlformats.org/officeDocument/2006/relationships/slide" Target="slides/slide159.xml"/><Relationship Id="rId187" Type="http://schemas.openxmlformats.org/officeDocument/2006/relationships/slide" Target="slides/slide180.xml"/><Relationship Id="rId1" Type="http://schemas.openxmlformats.org/officeDocument/2006/relationships/customXml" Target="../customXml/item1.xml"/><Relationship Id="rId212" Type="http://schemas.openxmlformats.org/officeDocument/2006/relationships/slide" Target="slides/slide205.xml"/><Relationship Id="rId233" Type="http://schemas.openxmlformats.org/officeDocument/2006/relationships/slide" Target="slides/slide22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60" Type="http://schemas.openxmlformats.org/officeDocument/2006/relationships/slide" Target="slides/slide53.xml"/><Relationship Id="rId81" Type="http://schemas.openxmlformats.org/officeDocument/2006/relationships/slide" Target="slides/slide74.xml"/><Relationship Id="rId135" Type="http://schemas.openxmlformats.org/officeDocument/2006/relationships/slide" Target="slides/slide128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202" Type="http://schemas.openxmlformats.org/officeDocument/2006/relationships/slide" Target="slides/slide195.xml"/><Relationship Id="rId223" Type="http://schemas.openxmlformats.org/officeDocument/2006/relationships/slide" Target="slides/slide216.xml"/><Relationship Id="rId244" Type="http://schemas.openxmlformats.org/officeDocument/2006/relationships/slide" Target="slides/slide237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50" Type="http://schemas.openxmlformats.org/officeDocument/2006/relationships/slide" Target="slides/slide43.xml"/><Relationship Id="rId104" Type="http://schemas.openxmlformats.org/officeDocument/2006/relationships/slide" Target="slides/slide97.xml"/><Relationship Id="rId125" Type="http://schemas.openxmlformats.org/officeDocument/2006/relationships/slide" Target="slides/slide118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13" Type="http://schemas.openxmlformats.org/officeDocument/2006/relationships/slide" Target="slides/slide206.xml"/><Relationship Id="rId234" Type="http://schemas.openxmlformats.org/officeDocument/2006/relationships/slide" Target="slides/slide227.xml"/><Relationship Id="rId2" Type="http://schemas.openxmlformats.org/officeDocument/2006/relationships/customXml" Target="../customXml/item2.xml"/><Relationship Id="rId29" Type="http://schemas.openxmlformats.org/officeDocument/2006/relationships/slide" Target="slides/slide22.xml"/><Relationship Id="rId40" Type="http://schemas.openxmlformats.org/officeDocument/2006/relationships/slide" Target="slides/slide33.xml"/><Relationship Id="rId115" Type="http://schemas.openxmlformats.org/officeDocument/2006/relationships/slide" Target="slides/slide108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19" Type="http://schemas.openxmlformats.org/officeDocument/2006/relationships/slide" Target="slides/slide12.xml"/><Relationship Id="rId224" Type="http://schemas.openxmlformats.org/officeDocument/2006/relationships/slide" Target="slides/slide217.xml"/><Relationship Id="rId245" Type="http://schemas.openxmlformats.org/officeDocument/2006/relationships/notesMaster" Target="notesMasters/notesMaster1.xml"/><Relationship Id="rId30" Type="http://schemas.openxmlformats.org/officeDocument/2006/relationships/slide" Target="slides/slide2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189" Type="http://schemas.openxmlformats.org/officeDocument/2006/relationships/slide" Target="slides/slide182.xml"/><Relationship Id="rId3" Type="http://schemas.openxmlformats.org/officeDocument/2006/relationships/customXml" Target="../customXml/item3.xml"/><Relationship Id="rId214" Type="http://schemas.openxmlformats.org/officeDocument/2006/relationships/slide" Target="slides/slide207.xml"/><Relationship Id="rId235" Type="http://schemas.openxmlformats.org/officeDocument/2006/relationships/slide" Target="slides/slide228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179" Type="http://schemas.openxmlformats.org/officeDocument/2006/relationships/slide" Target="slides/slide172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225" Type="http://schemas.openxmlformats.org/officeDocument/2006/relationships/slide" Target="slides/slide218.xml"/><Relationship Id="rId246" Type="http://schemas.openxmlformats.org/officeDocument/2006/relationships/presProps" Target="presProps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94" Type="http://schemas.openxmlformats.org/officeDocument/2006/relationships/slide" Target="slides/slide87.xml"/><Relationship Id="rId148" Type="http://schemas.openxmlformats.org/officeDocument/2006/relationships/slide" Target="slides/slide141.xml"/><Relationship Id="rId169" Type="http://schemas.openxmlformats.org/officeDocument/2006/relationships/slide" Target="slides/slide16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7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9/7/2022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6125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6"/>
            <a:ext cx="5438140" cy="4466988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7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5735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07954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25786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854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9187679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3982942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10849905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6984006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603531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142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142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0576000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6011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45622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780365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165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308242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199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582878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7B784C-0CE6-4D47-8F52-8DBE4E85EE7A}" type="slidenum">
              <a:rPr lang="en-US" smtClean="0">
                <a:solidFill>
                  <a:prstClr val="black"/>
                </a:solidFill>
              </a:rPr>
              <a:pPr/>
              <a:t>215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8031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1F2210-353C-4EEE-AD5D-835DD038648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51235" name="Rectangle 7"/>
          <p:cNvSpPr txBox="1">
            <a:spLocks noGrp="1" noChangeArrowheads="1"/>
          </p:cNvSpPr>
          <p:nvPr/>
        </p:nvSpPr>
        <p:spPr bwMode="auto">
          <a:xfrm>
            <a:off x="3849690" y="9380542"/>
            <a:ext cx="2946400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87EF002-9472-48C1-84BF-37DCB1342D2A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512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3450" y="742950"/>
            <a:ext cx="4935538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5" y="4689478"/>
            <a:ext cx="5438775" cy="44434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082725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3564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9023796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404554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1007496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554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68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6737356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595682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4400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6851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554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475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-28281"/>
            <a:ext cx="9144000" cy="393700"/>
          </a:xfrm>
          <a:solidFill>
            <a:srgbClr val="0066FF"/>
          </a:solidFill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7BC5F-438A-474D-82A8-B9A55BA94F0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3187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62071-DB06-4AA1-83C1-2DED61C5B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7816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17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65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7307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5973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2860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03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5363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1928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880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7201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7904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4909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411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8465EF-CBAB-4A18-A239-993B68240D8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9135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496F52-205A-4042-B85D-3D5648D3123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8759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28E821-C7A2-4578-A682-F7A1AEB5FEC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0989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5578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2D6BD-8426-4E55-9B0F-76BFBEA3BFB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1835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595DB4-43A7-4DC6-A213-2F6D3F92109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2193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357F94-F0C1-43CE-A15D-ED3F35F10E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681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5E4176-95EE-40F1-822C-21D6F3EB394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0460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175A3E-D9E2-4737-B719-1E71B4A8107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63085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3233-5455-4312-9894-3036B28C202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866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6DF01E-987C-42D0-9BD5-F458AB8D617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6032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A3AE49-CCE7-4107-943E-433C092CBE2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605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5244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5193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39778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4158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6597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5508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0443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8942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9356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219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508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87131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1678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5891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17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1804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144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2907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5887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63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852" r:id="rId13"/>
    <p:sldLayoutId id="2147483769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60951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598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FBD708D-CF58-4B6D-B96E-3D374CC0C5E4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570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514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2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8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.jpeg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7.wmf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4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nandtech.com/show/10288/intel-broxton-sofia-smartphone-socs-cancelled" TargetMode="External"/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0.jpeg"/><Relationship Id="rId4" Type="http://schemas.openxmlformats.org/officeDocument/2006/relationships/image" Target="../media/image29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479425" y="3498850"/>
            <a:ext cx="8150225" cy="2760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 Sima</a:t>
            </a: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1491940"/>
            <a:ext cx="9144000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1200"/>
              </a:spcAft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Core 2 family 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Overview</a:t>
            </a:r>
            <a:endParaRPr lang="hu-HU" altLang="en-US" sz="4000" dirty="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3542975" y="6119388"/>
            <a:ext cx="2004074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Aft>
                <a:spcPct val="55000"/>
              </a:spcAft>
              <a:buFontTx/>
              <a:buNone/>
            </a:pPr>
            <a:r>
              <a:rPr lang="en-US" altLang="en-US" sz="24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Sept. </a:t>
            </a:r>
            <a:r>
              <a:rPr lang="hu-HU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20</a:t>
            </a:r>
            <a:r>
              <a:rPr lang="en-US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22</a:t>
            </a:r>
            <a:r>
              <a:rPr lang="hu-HU" altLang="en-US" sz="24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endParaRPr lang="en-US" altLang="en-US" sz="1600" dirty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63500" y="5454225"/>
            <a:ext cx="899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Vers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635750" y="623093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FFFFFF"/>
                </a:solidFill>
              </a:rPr>
              <a:t>© Dezső Sima 2022</a:t>
            </a:r>
          </a:p>
        </p:txBody>
      </p:sp>
    </p:spTree>
    <p:extLst>
      <p:ext uri="{BB962C8B-B14F-4D97-AF65-F5344CB8AC3E}">
        <p14:creationId xmlns:p14="http://schemas.microsoft.com/office/powerpoint/2010/main" val="21672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(9)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3981" t="28563" r="3243" b="21125"/>
          <a:stretch/>
        </p:blipFill>
        <p:spPr>
          <a:xfrm>
            <a:off x="-7941" y="1313765"/>
            <a:ext cx="9147363" cy="279031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01729" y="494383"/>
            <a:ext cx="9310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 smtClean="0">
                <a:solidFill>
                  <a:schemeClr val="accent6"/>
                </a:solidFill>
              </a:rPr>
              <a:t>AMD’s contra: Zen4-based Ryzen 7000 DTs on TSMC’s 5 nm technology (2022) [45 ]-2</a:t>
            </a:r>
          </a:p>
        </p:txBody>
      </p:sp>
    </p:spTree>
    <p:extLst>
      <p:ext uri="{BB962C8B-B14F-4D97-AF65-F5344CB8AC3E}">
        <p14:creationId xmlns:p14="http://schemas.microsoft.com/office/powerpoint/2010/main" val="4260149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6516193"/>
              </p:ext>
            </p:extLst>
          </p:nvPr>
        </p:nvGraphicFramePr>
        <p:xfrm>
          <a:off x="41776" y="908720"/>
          <a:ext cx="9045507" cy="5895851"/>
        </p:xfrm>
        <a:graphic>
          <a:graphicData uri="http://schemas.openxmlformats.org/drawingml/2006/table">
            <a:tbl>
              <a:tblPr/>
              <a:tblGrid>
                <a:gridCol w="10796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84">
                  <a:extLst>
                    <a:ext uri="{9D8B030D-6E8A-4147-A177-3AD203B41FA5}">
                      <a16:colId xmlns:a16="http://schemas.microsoft.com/office/drawing/2014/main" val="2932711924"/>
                    </a:ext>
                  </a:extLst>
                </a:gridCol>
                <a:gridCol w="9153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230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0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HD/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rgbClr val="FF0000"/>
                          </a:solidFill>
                        </a:rPr>
                        <a:t>Westmere</a:t>
                      </a:r>
                      <a:endParaRPr lang="en-US" sz="1100" b="1" dirty="0">
                        <a:solidFill>
                          <a:srgbClr val="FF0000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361" y="458670"/>
            <a:ext cx="67958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-1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389057" y="928572"/>
            <a:ext cx="630070" cy="585927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41776" y="1521182"/>
            <a:ext cx="9045507" cy="360000"/>
          </a:xfrm>
          <a:prstGeom prst="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6409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-2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000" y="86371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1510" y="863715"/>
            <a:ext cx="918102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 smtClean="0"/>
              <a:t>Next the GPU became </a:t>
            </a:r>
            <a:r>
              <a:rPr lang="en-US" sz="1600" spc="-30" dirty="0" smtClean="0">
                <a:solidFill>
                  <a:srgbClr val="FF0000"/>
                </a:solidFill>
              </a:rPr>
              <a:t>integrated</a:t>
            </a:r>
            <a:r>
              <a:rPr lang="en-US" sz="1600" spc="-30" dirty="0" smtClean="0"/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onto the processor die in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the 2</a:t>
            </a:r>
            <a:r>
              <a:rPr lang="en-US" sz="1600" spc="-30" baseline="30000" dirty="0">
                <a:solidFill>
                  <a:srgbClr val="0070C0"/>
                </a:solidFill>
              </a:rPr>
              <a:t>nd</a:t>
            </a:r>
            <a:r>
              <a:rPr lang="en-US" sz="1600" spc="-30" dirty="0">
                <a:solidFill>
                  <a:srgbClr val="0070C0"/>
                </a:solidFill>
              </a:rPr>
              <a:t> gen. Sandy Bridge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solidFill>
                  <a:srgbClr val="0070C0"/>
                </a:solidFill>
              </a:rPr>
              <a:t>       line in 2011.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 smtClean="0">
                <a:solidFill>
                  <a:srgbClr val="0070C0"/>
                </a:solidFill>
              </a:rPr>
              <a:t>Intel </a:t>
            </a:r>
            <a:r>
              <a:rPr lang="en-US" sz="1600" spc="-50" dirty="0" smtClean="0"/>
              <a:t>implemented HD graphics with continuous enhancements for all of their processors </a:t>
            </a:r>
          </a:p>
          <a:p>
            <a:r>
              <a:rPr lang="en-US" sz="1600" spc="-50" dirty="0"/>
              <a:t> </a:t>
            </a:r>
            <a:r>
              <a:rPr lang="en-US" sz="1600" spc="-50" dirty="0" smtClean="0"/>
              <a:t>    manufactured </a:t>
            </a:r>
            <a:r>
              <a:rPr lang="en-US" sz="1600" spc="-50" dirty="0" smtClean="0">
                <a:solidFill>
                  <a:srgbClr val="0070C0"/>
                </a:solidFill>
              </a:rPr>
              <a:t>up to (and including) the</a:t>
            </a:r>
            <a:r>
              <a:rPr lang="en-US" sz="1600" spc="-90" dirty="0" smtClean="0">
                <a:solidFill>
                  <a:srgbClr val="0070C0"/>
                </a:solidFill>
              </a:rPr>
              <a:t> </a:t>
            </a:r>
            <a:r>
              <a:rPr lang="en-US" sz="1600" spc="-90" dirty="0">
                <a:solidFill>
                  <a:srgbClr val="0070C0"/>
                </a:solidFill>
              </a:rPr>
              <a:t>14 </a:t>
            </a:r>
            <a:r>
              <a:rPr lang="en-US" sz="1600" spc="-90" dirty="0" smtClean="0">
                <a:solidFill>
                  <a:srgbClr val="0070C0"/>
                </a:solidFill>
              </a:rPr>
              <a:t>nm technology, at last in the </a:t>
            </a:r>
            <a:r>
              <a:rPr lang="en-US" sz="1600" spc="-90" dirty="0">
                <a:solidFill>
                  <a:srgbClr val="0070C0"/>
                </a:solidFill>
              </a:rPr>
              <a:t>Comet Lake line </a:t>
            </a:r>
            <a:endParaRPr lang="en-US" sz="1600" spc="-90" dirty="0" smtClean="0">
              <a:solidFill>
                <a:srgbClr val="0070C0"/>
              </a:solidFill>
            </a:endParaRPr>
          </a:p>
          <a:p>
            <a:r>
              <a:rPr lang="en-US" sz="1600" spc="-90" dirty="0">
                <a:solidFill>
                  <a:srgbClr val="0070C0"/>
                </a:solidFill>
              </a:rPr>
              <a:t> </a:t>
            </a:r>
            <a:r>
              <a:rPr lang="en-US" sz="1600" spc="-90" dirty="0" smtClean="0">
                <a:solidFill>
                  <a:srgbClr val="0070C0"/>
                </a:solidFill>
              </a:rPr>
              <a:t>     (</a:t>
            </a:r>
            <a:r>
              <a:rPr lang="en-US" sz="1600" spc="-90" dirty="0">
                <a:solidFill>
                  <a:srgbClr val="0070C0"/>
                </a:solidFill>
              </a:rPr>
              <a:t>2019</a:t>
            </a:r>
            <a:r>
              <a:rPr lang="en-US" sz="1600" spc="-90" dirty="0"/>
              <a:t>), </a:t>
            </a:r>
            <a:r>
              <a:rPr lang="en-US" sz="1600" spc="-90" dirty="0" smtClean="0"/>
              <a:t>however lastly, it was </a:t>
            </a:r>
            <a:r>
              <a:rPr lang="en-US" sz="1600" spc="-90" dirty="0" smtClean="0">
                <a:solidFill>
                  <a:srgbClr val="0070C0"/>
                </a:solidFill>
              </a:rPr>
              <a:t>renamed to </a:t>
            </a:r>
            <a:r>
              <a:rPr lang="en-US" sz="1600" spc="-90" dirty="0" smtClean="0">
                <a:solidFill>
                  <a:srgbClr val="FF0000"/>
                </a:solidFill>
              </a:rPr>
              <a:t>UHD graphics, </a:t>
            </a:r>
            <a:r>
              <a:rPr lang="en-US" sz="1600" spc="-90" dirty="0" smtClean="0"/>
              <a:t>as the following Tables indicate</a:t>
            </a:r>
            <a:r>
              <a:rPr lang="en-US" sz="1600" spc="-30" dirty="0" smtClean="0"/>
              <a:t>.</a:t>
            </a:r>
            <a:endParaRPr lang="en-US" sz="1600" spc="-30" dirty="0"/>
          </a:p>
        </p:txBody>
      </p:sp>
    </p:spTree>
    <p:extLst>
      <p:ext uri="{BB962C8B-B14F-4D97-AF65-F5344CB8AC3E}">
        <p14:creationId xmlns:p14="http://schemas.microsoft.com/office/powerpoint/2010/main" val="298222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8835529"/>
              </p:ext>
            </p:extLst>
          </p:nvPr>
        </p:nvGraphicFramePr>
        <p:xfrm>
          <a:off x="19474" y="908720"/>
          <a:ext cx="9045507" cy="5895851"/>
        </p:xfrm>
        <a:graphic>
          <a:graphicData uri="http://schemas.openxmlformats.org/drawingml/2006/table">
            <a:tbl>
              <a:tblPr/>
              <a:tblGrid>
                <a:gridCol w="10796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84">
                  <a:extLst>
                    <a:ext uri="{9D8B030D-6E8A-4147-A177-3AD203B41FA5}">
                      <a16:colId xmlns:a16="http://schemas.microsoft.com/office/drawing/2014/main" val="2932711924"/>
                    </a:ext>
                  </a:extLst>
                </a:gridCol>
                <a:gridCol w="9153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230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0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HD/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361" y="458670"/>
            <a:ext cx="6648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-2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366855" y="928572"/>
            <a:ext cx="629970" cy="585927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9474" y="1860022"/>
            <a:ext cx="9045507" cy="495935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6094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6361" y="458670"/>
            <a:ext cx="6648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-3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659188"/>
              </p:ext>
            </p:extLst>
          </p:nvPr>
        </p:nvGraphicFramePr>
        <p:xfrm>
          <a:off x="60982" y="1182222"/>
          <a:ext cx="9056523" cy="5244307"/>
        </p:xfrm>
        <a:graphic>
          <a:graphicData uri="http://schemas.openxmlformats.org/drawingml/2006/table">
            <a:tbl>
              <a:tblPr/>
              <a:tblGrid>
                <a:gridCol w="1245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373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3102091338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952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548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/>
                        <a:t>HD/</a:t>
                      </a:r>
                      <a:r>
                        <a:rPr lang="en-US" sz="1100" b="1" spc="-50" baseline="0" dirty="0" err="1"/>
                        <a:t>Xe</a:t>
                      </a:r>
                      <a:endParaRPr lang="en-US" sz="1100" b="1" spc="-50" baseline="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Technology</a:t>
                      </a:r>
                      <a:r>
                        <a:rPr lang="en-US" sz="1100" b="1" dirty="0"/>
                        <a:t>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 HD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/>
                        <a:t>OpenCL</a:t>
                      </a:r>
                      <a:r>
                        <a:rPr lang="en-US" sz="1100" b="1" spc="-50" baseline="0" dirty="0"/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at intro</a:t>
                      </a:r>
                      <a:r>
                        <a:rPr lang="en-US" sz="1100" b="1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</a:t>
                      </a:r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2501770" y="1178750"/>
            <a:ext cx="630070" cy="3420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51004" y="1853825"/>
            <a:ext cx="9045507" cy="274492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5980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344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b) Intel’s </a:t>
            </a:r>
            <a:r>
              <a:rPr lang="en-US" dirty="0" err="1" smtClean="0">
                <a:solidFill>
                  <a:schemeClr val="accent6"/>
                </a:solidFill>
              </a:rPr>
              <a:t>Xe</a:t>
            </a:r>
            <a:r>
              <a:rPr lang="en-US" dirty="0" smtClean="0">
                <a:solidFill>
                  <a:schemeClr val="accent6"/>
                </a:solidFill>
              </a:rPr>
              <a:t> graphics family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8510" y="908720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1764105"/>
            <a:ext cx="95170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The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family of GPUs </a:t>
            </a:r>
            <a:r>
              <a:rPr lang="en-US" sz="1600" dirty="0">
                <a:solidFill>
                  <a:srgbClr val="000000"/>
                </a:solidFill>
              </a:rPr>
              <a:t>is a </a:t>
            </a:r>
            <a:r>
              <a:rPr lang="en-US" sz="1600" dirty="0">
                <a:solidFill>
                  <a:srgbClr val="0070C0"/>
                </a:solidFill>
              </a:rPr>
              <a:t>complete re-design </a:t>
            </a:r>
            <a:r>
              <a:rPr lang="en-US" sz="1600" dirty="0">
                <a:solidFill>
                  <a:srgbClr val="000000"/>
                </a:solidFill>
              </a:rPr>
              <a:t>targeting</a:t>
            </a:r>
            <a:r>
              <a:rPr lang="en-US" sz="1600" dirty="0">
                <a:solidFill>
                  <a:srgbClr val="0070C0"/>
                </a:solidFill>
              </a:rPr>
              <a:t> all major </a:t>
            </a:r>
            <a:r>
              <a:rPr lang="en-US" sz="1600" dirty="0" smtClean="0">
                <a:solidFill>
                  <a:srgbClr val="0070C0"/>
                </a:solidFill>
              </a:rPr>
              <a:t>market segments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</a:pPr>
            <a:r>
              <a:rPr lang="en-US" sz="1600" dirty="0" smtClean="0">
                <a:solidFill>
                  <a:srgbClr val="000000"/>
                </a:solidFill>
              </a:rPr>
              <a:t>      from client processors used for gaming up to data </a:t>
            </a:r>
            <a:r>
              <a:rPr lang="en-US" sz="1600" dirty="0">
                <a:solidFill>
                  <a:srgbClr val="000000"/>
                </a:solidFill>
              </a:rPr>
              <a:t>centers </a:t>
            </a:r>
            <a:r>
              <a:rPr lang="en-US" sz="1600" dirty="0" smtClean="0">
                <a:solidFill>
                  <a:srgbClr val="000000"/>
                </a:solidFill>
              </a:rPr>
              <a:t>with HPC workloads.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2528900"/>
            <a:ext cx="27909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1520" y="2833089"/>
            <a:ext cx="904600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 smtClean="0"/>
              <a:t>AMD’s chief graphics designer, Raja </a:t>
            </a:r>
            <a:r>
              <a:rPr lang="en-US" sz="1600" spc="-20" dirty="0" err="1" smtClean="0"/>
              <a:t>Koduri</a:t>
            </a:r>
            <a:r>
              <a:rPr lang="en-US" sz="1600" spc="-20" dirty="0" smtClean="0"/>
              <a:t> left the firm and joined Intel in 2017</a:t>
            </a:r>
          </a:p>
          <a:p>
            <a:pPr>
              <a:spcAft>
                <a:spcPts val="600"/>
              </a:spcAft>
            </a:pPr>
            <a:r>
              <a:rPr lang="en-US" sz="1600" dirty="0" smtClean="0"/>
              <a:t>      to became the lead graphics architect.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/>
              <a:t>The </a:t>
            </a:r>
            <a:r>
              <a:rPr lang="en-US" sz="1600" dirty="0" err="1" smtClean="0"/>
              <a:t>Xe</a:t>
            </a:r>
            <a:r>
              <a:rPr lang="en-US" sz="1600" dirty="0" smtClean="0"/>
              <a:t> graphics family was designed under his leadership.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84095" y="998730"/>
            <a:ext cx="90953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0000"/>
                </a:solidFill>
              </a:rPr>
              <a:t>In client processors </a:t>
            </a:r>
            <a:r>
              <a:rPr lang="en-US" sz="1600" dirty="0" err="1" smtClean="0">
                <a:solidFill>
                  <a:srgbClr val="000000"/>
                </a:solidFill>
              </a:rPr>
              <a:t>Xe</a:t>
            </a:r>
            <a:r>
              <a:rPr lang="en-US" sz="1600" dirty="0" smtClean="0">
                <a:solidFill>
                  <a:srgbClr val="000000"/>
                </a:solidFill>
              </a:rPr>
              <a:t> graphics appeared </a:t>
            </a:r>
            <a:r>
              <a:rPr lang="en-US" sz="1600" dirty="0" smtClean="0">
                <a:solidFill>
                  <a:srgbClr val="0070C0"/>
                </a:solidFill>
              </a:rPr>
              <a:t>along with the 10 nm processors</a:t>
            </a:r>
            <a:r>
              <a:rPr lang="en-US" sz="1600" dirty="0" smtClean="0">
                <a:solidFill>
                  <a:srgbClr val="000000"/>
                </a:solidFill>
              </a:rPr>
              <a:t>, first</a:t>
            </a:r>
          </a:p>
          <a:p>
            <a:pPr lvl="0"/>
            <a:r>
              <a:rPr lang="en-US" sz="1600" dirty="0" smtClean="0">
                <a:solidFill>
                  <a:srgbClr val="000000"/>
                </a:solidFill>
              </a:rPr>
              <a:t>      </a:t>
            </a:r>
            <a:r>
              <a:rPr lang="en-US" sz="1600" spc="-50" dirty="0" smtClean="0">
                <a:solidFill>
                  <a:srgbClr val="000000"/>
                </a:solidFill>
              </a:rPr>
              <a:t>in Intel’s </a:t>
            </a:r>
            <a:r>
              <a:rPr lang="en-US" sz="1600" spc="-50" dirty="0" smtClean="0">
                <a:solidFill>
                  <a:srgbClr val="0070C0"/>
                </a:solidFill>
              </a:rPr>
              <a:t>10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 </a:t>
            </a:r>
            <a:r>
              <a:rPr lang="en-US" sz="1600" spc="-50" dirty="0" smtClean="0">
                <a:solidFill>
                  <a:srgbClr val="0070C0"/>
                </a:solidFill>
              </a:rPr>
              <a:t>generation Ice Lake line in 2019, </a:t>
            </a:r>
            <a:r>
              <a:rPr lang="en-US" sz="1600" spc="-50" dirty="0" smtClean="0"/>
              <a:t>named</a:t>
            </a:r>
            <a:r>
              <a:rPr lang="en-US" sz="1600" spc="-50" dirty="0" smtClean="0">
                <a:solidFill>
                  <a:srgbClr val="0070C0"/>
                </a:solidFill>
              </a:rPr>
              <a:t> </a:t>
            </a:r>
            <a:r>
              <a:rPr lang="en-US" sz="1600" spc="-50" dirty="0" smtClean="0">
                <a:solidFill>
                  <a:srgbClr val="000000"/>
                </a:solidFill>
              </a:rPr>
              <a:t>as the </a:t>
            </a:r>
            <a:r>
              <a:rPr lang="en-US" sz="1600" spc="-50" dirty="0" smtClean="0">
                <a:solidFill>
                  <a:srgbClr val="0070C0"/>
                </a:solidFill>
              </a:rPr>
              <a:t>11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</a:t>
            </a:r>
            <a:r>
              <a:rPr lang="en-US" sz="1600" spc="-50" dirty="0" smtClean="0">
                <a:solidFill>
                  <a:srgbClr val="0070C0"/>
                </a:solidFill>
              </a:rPr>
              <a:t> gen. </a:t>
            </a:r>
            <a:r>
              <a:rPr lang="en-US" sz="1600" spc="-50" dirty="0" smtClean="0">
                <a:solidFill>
                  <a:srgbClr val="FF0000"/>
                </a:solidFill>
              </a:rPr>
              <a:t>Iris </a:t>
            </a:r>
            <a:r>
              <a:rPr lang="en-US" sz="1600" spc="-50" dirty="0" err="1" smtClean="0">
                <a:solidFill>
                  <a:srgbClr val="FF0000"/>
                </a:solidFill>
              </a:rPr>
              <a:t>Xe</a:t>
            </a:r>
            <a:r>
              <a:rPr lang="en-US" sz="1600" spc="-50" dirty="0" smtClean="0">
                <a:solidFill>
                  <a:srgbClr val="FF0000"/>
                </a:solidFill>
              </a:rPr>
              <a:t> graphics</a:t>
            </a:r>
            <a:r>
              <a:rPr lang="en-US" sz="1600" spc="-50" dirty="0" smtClean="0">
                <a:solidFill>
                  <a:srgbClr val="000000"/>
                </a:solidFill>
              </a:rPr>
              <a:t>,</a:t>
            </a:r>
          </a:p>
          <a:p>
            <a:pPr lvl="0"/>
            <a:r>
              <a:rPr lang="en-US" sz="1600" spc="-20" dirty="0" smtClean="0">
                <a:solidFill>
                  <a:srgbClr val="000000"/>
                </a:solidFill>
              </a:rPr>
              <a:t>      as indicated in the next Table.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598709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  <p:bldP spid="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6361" y="458670"/>
            <a:ext cx="67958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graphics families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-4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6008448"/>
              </p:ext>
            </p:extLst>
          </p:nvPr>
        </p:nvGraphicFramePr>
        <p:xfrm>
          <a:off x="50472" y="1268760"/>
          <a:ext cx="9056523" cy="5244307"/>
        </p:xfrm>
        <a:graphic>
          <a:graphicData uri="http://schemas.openxmlformats.org/drawingml/2006/table">
            <a:tbl>
              <a:tblPr/>
              <a:tblGrid>
                <a:gridCol w="1245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373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3102091338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952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548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/>
                        <a:t>HD/</a:t>
                      </a:r>
                      <a:r>
                        <a:rPr lang="en-US" sz="1100" b="1" spc="-50" baseline="0" dirty="0" err="1"/>
                        <a:t>Xe</a:t>
                      </a:r>
                      <a:endParaRPr lang="en-US" sz="1100" b="1" spc="-50" baseline="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Technology</a:t>
                      </a:r>
                      <a:r>
                        <a:rPr lang="en-US" sz="1100" b="1" dirty="0"/>
                        <a:t>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 HD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/>
                        <a:t>OpenCL</a:t>
                      </a:r>
                      <a:r>
                        <a:rPr lang="en-US" sz="1100" b="1" spc="-50" baseline="0" dirty="0"/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/>
                        <a:t>at intro</a:t>
                      </a:r>
                      <a:r>
                        <a:rPr lang="en-US" sz="1100" b="1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 bwMode="auto">
          <a:xfrm>
            <a:off x="50473" y="4730673"/>
            <a:ext cx="9056522" cy="17823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06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0383833"/>
              </p:ext>
            </p:extLst>
          </p:nvPr>
        </p:nvGraphicFramePr>
        <p:xfrm>
          <a:off x="87479" y="977718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6816" y="458670"/>
            <a:ext cx="7403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Designation of Intel’s graphics generations -1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331640" y="977718"/>
            <a:ext cx="148506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07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lang="en-US" sz="1700" dirty="0"/>
          </a:p>
        </p:txBody>
      </p:sp>
      <p:sp>
        <p:nvSpPr>
          <p:cNvPr id="5" name="TextBox 4"/>
          <p:cNvSpPr txBox="1"/>
          <p:nvPr/>
        </p:nvSpPr>
        <p:spPr>
          <a:xfrm>
            <a:off x="116505" y="458670"/>
            <a:ext cx="8460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Designation of Intel’s graphics generations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520" y="2176754"/>
            <a:ext cx="9450713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latin typeface="+mj-lt"/>
              </a:rPr>
              <a:t>The reason for this inconsistency is that </a:t>
            </a:r>
            <a:r>
              <a:rPr lang="en-US" sz="1600" dirty="0">
                <a:latin typeface="+mj-lt"/>
              </a:rPr>
              <a:t>Intel began designing GPUs quite early</a:t>
            </a:r>
            <a:r>
              <a:rPr lang="en-US" sz="1600" dirty="0" smtClean="0">
                <a:latin typeface="+mj-lt"/>
              </a:rPr>
              <a:t>, but</a:t>
            </a: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implementations </a:t>
            </a:r>
            <a:r>
              <a:rPr lang="en-US" sz="1600" dirty="0" smtClean="0">
                <a:latin typeface="+mj-lt"/>
              </a:rPr>
              <a:t>were </a:t>
            </a:r>
            <a:r>
              <a:rPr lang="en-US" sz="1600" spc="-30" dirty="0" smtClean="0">
                <a:solidFill>
                  <a:srgbClr val="0070C0"/>
                </a:solidFill>
              </a:rPr>
              <a:t>stand </a:t>
            </a:r>
            <a:r>
              <a:rPr lang="en-US" sz="1600" spc="-30" dirty="0">
                <a:solidFill>
                  <a:srgbClr val="0070C0"/>
                </a:solidFill>
              </a:rPr>
              <a:t>alone chips </a:t>
            </a:r>
            <a:r>
              <a:rPr lang="en-US" sz="1600" spc="-30" dirty="0"/>
              <a:t>(1998</a:t>
            </a:r>
            <a:r>
              <a:rPr lang="en-US" sz="1600" spc="-30" dirty="0" smtClean="0"/>
              <a:t>) whereas </a:t>
            </a:r>
            <a:r>
              <a:rPr lang="en-US" sz="1600" spc="-30" dirty="0" smtClean="0">
                <a:solidFill>
                  <a:srgbClr val="0070C0"/>
                </a:solidFill>
              </a:rPr>
              <a:t>subsequent </a:t>
            </a:r>
            <a:r>
              <a:rPr lang="en-US" sz="1600" spc="-30" dirty="0">
                <a:solidFill>
                  <a:srgbClr val="0070C0"/>
                </a:solidFill>
              </a:rPr>
              <a:t>GPUs </a:t>
            </a:r>
            <a:r>
              <a:rPr lang="en-US" sz="1600" spc="-30" dirty="0" smtClean="0"/>
              <a:t>were</a:t>
            </a:r>
          </a:p>
          <a:p>
            <a:pPr>
              <a:spcAft>
                <a:spcPts val="600"/>
              </a:spcAft>
            </a:pPr>
            <a:r>
              <a:rPr lang="en-US" sz="1600" spc="-30" dirty="0"/>
              <a:t> 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integrated into the NB </a:t>
            </a:r>
            <a:r>
              <a:rPr lang="en-US" sz="1600" spc="-30" dirty="0"/>
              <a:t>(GMCH</a:t>
            </a:r>
            <a:r>
              <a:rPr lang="en-US" sz="1600" spc="-30" dirty="0" smtClean="0"/>
              <a:t>) from </a:t>
            </a:r>
            <a:r>
              <a:rPr lang="en-US" sz="1600" spc="-30" dirty="0"/>
              <a:t>1999 on.</a:t>
            </a:r>
          </a:p>
          <a:p>
            <a:r>
              <a:rPr lang="en-US" sz="1600" spc="-20" dirty="0">
                <a:latin typeface="+mj-lt"/>
              </a:rPr>
              <a:t>These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discrete graphics implementations </a:t>
            </a:r>
            <a:r>
              <a:rPr lang="en-US" sz="1600" spc="-20" dirty="0">
                <a:latin typeface="+mj-lt"/>
              </a:rPr>
              <a:t>were called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1</a:t>
            </a:r>
            <a:r>
              <a:rPr lang="en-US" sz="1600" spc="-20" baseline="30000" dirty="0">
                <a:solidFill>
                  <a:srgbClr val="0070C0"/>
                </a:solidFill>
                <a:latin typeface="+mj-lt"/>
              </a:rPr>
              <a:t>st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to 4</a:t>
            </a:r>
            <a:r>
              <a:rPr lang="en-US" sz="1600" spc="-2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generations</a:t>
            </a:r>
            <a:r>
              <a:rPr lang="en-US" sz="1600" spc="-20" dirty="0">
                <a:latin typeface="+mj-lt"/>
              </a:rPr>
              <a:t>, followed</a:t>
            </a:r>
          </a:p>
          <a:p>
            <a:r>
              <a:rPr lang="en-US" sz="1600" dirty="0">
                <a:latin typeface="+mj-lt"/>
              </a:rPr>
              <a:t>  by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5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generation </a:t>
            </a:r>
            <a:r>
              <a:rPr lang="en-US" sz="1600" dirty="0">
                <a:latin typeface="+mj-lt"/>
              </a:rPr>
              <a:t>which was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package integrated graphics </a:t>
            </a:r>
            <a:r>
              <a:rPr lang="en-US" sz="1600" dirty="0">
                <a:latin typeface="+mj-lt"/>
              </a:rPr>
              <a:t>where both the </a:t>
            </a:r>
          </a:p>
          <a:p>
            <a:r>
              <a:rPr lang="en-US" sz="1600" dirty="0">
                <a:latin typeface="+mj-lt"/>
              </a:rPr>
              <a:t>  GPU and CPU dies were integrated into the same package, in the </a:t>
            </a:r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line of </a:t>
            </a:r>
          </a:p>
          <a:p>
            <a:r>
              <a:rPr lang="en-US" sz="1600" dirty="0">
                <a:latin typeface="+mj-lt"/>
              </a:rPr>
              <a:t>  processors (2010).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16505" y="853879"/>
            <a:ext cx="8867807" cy="11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0416" y="932991"/>
            <a:ext cx="924580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Intel’s </a:t>
            </a:r>
            <a:r>
              <a:rPr lang="en-US" sz="1600" dirty="0">
                <a:solidFill>
                  <a:srgbClr val="0070C0"/>
                </a:solidFill>
              </a:rPr>
              <a:t>microarchitectures and graphics generations are designated differently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for example, Intel’s first on-die integrated graphics was implemented in the </a:t>
            </a:r>
          </a:p>
          <a:p>
            <a:pPr lvl="0"/>
            <a:r>
              <a:rPr lang="en-US" sz="1600" spc="-40" dirty="0">
                <a:solidFill>
                  <a:srgbClr val="000000"/>
                </a:solidFill>
              </a:rPr>
              <a:t>  </a:t>
            </a:r>
            <a:r>
              <a:rPr lang="en-US" sz="1600" spc="-60" dirty="0">
                <a:solidFill>
                  <a:srgbClr val="000000"/>
                </a:solidFill>
              </a:rPr>
              <a:t>2</a:t>
            </a:r>
            <a:r>
              <a:rPr lang="en-US" sz="1600" spc="-60" baseline="30000" dirty="0">
                <a:solidFill>
                  <a:srgbClr val="000000"/>
                </a:solidFill>
              </a:rPr>
              <a:t>nd</a:t>
            </a:r>
            <a:r>
              <a:rPr lang="en-US" sz="1600" spc="-60" dirty="0">
                <a:solidFill>
                  <a:srgbClr val="000000"/>
                </a:solidFill>
              </a:rPr>
              <a:t> gen. Sandy Bridge line in 2011 and became Intel’s 6</a:t>
            </a:r>
            <a:r>
              <a:rPr lang="en-US" sz="1600" spc="-60" baseline="30000" dirty="0">
                <a:solidFill>
                  <a:srgbClr val="000000"/>
                </a:solidFill>
              </a:rPr>
              <a:t>th</a:t>
            </a:r>
            <a:r>
              <a:rPr lang="en-US" sz="1600" spc="-60" dirty="0">
                <a:solidFill>
                  <a:srgbClr val="000000"/>
                </a:solidFill>
              </a:rPr>
              <a:t> gen. HD graphics, (as indicated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in the previous Table).</a:t>
            </a:r>
          </a:p>
        </p:txBody>
      </p:sp>
    </p:spTree>
    <p:extLst>
      <p:ext uri="{BB962C8B-B14F-4D97-AF65-F5344CB8AC3E}">
        <p14:creationId xmlns:p14="http://schemas.microsoft.com/office/powerpoint/2010/main" val="103971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0001253"/>
              </p:ext>
            </p:extLst>
          </p:nvPr>
        </p:nvGraphicFramePr>
        <p:xfrm>
          <a:off x="66459" y="1223755"/>
          <a:ext cx="9056521" cy="5244307"/>
        </p:xfrm>
        <a:graphic>
          <a:graphicData uri="http://schemas.openxmlformats.org/drawingml/2006/table">
            <a:tbl>
              <a:tblPr/>
              <a:tblGrid>
                <a:gridCol w="1334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 smtClean="0"/>
                        <a:t>4.6</a:t>
                      </a:r>
                      <a:endParaRPr lang="en-US" sz="1100" dirty="0"/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</a:t>
                      </a:r>
                      <a:r>
                        <a:rPr lang="en-US" sz="1100" b="1" dirty="0" smtClean="0"/>
                        <a:t>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16505" y="458670"/>
            <a:ext cx="7403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Designation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Intel’s graphics generations -3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-8000" y="862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(11)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400631" y="1223755"/>
            <a:ext cx="1530170" cy="524430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039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45584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Enhanced support of graphics APIs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18710"/>
            <a:ext cx="86863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Subsequent graphics generations provide </a:t>
            </a:r>
            <a:r>
              <a:rPr lang="en-US" sz="1600" dirty="0">
                <a:solidFill>
                  <a:srgbClr val="0070C0"/>
                </a:solidFill>
              </a:rPr>
              <a:t>more or more support for advanced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graphics APIs</a:t>
            </a:r>
            <a:r>
              <a:rPr lang="en-US" sz="1600" dirty="0"/>
              <a:t>, as the next Tables indicate.</a:t>
            </a:r>
          </a:p>
        </p:txBody>
      </p:sp>
    </p:spTree>
    <p:extLst>
      <p:ext uri="{BB962C8B-B14F-4D97-AF65-F5344CB8AC3E}">
        <p14:creationId xmlns:p14="http://schemas.microsoft.com/office/powerpoint/2010/main" val="1419491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(10)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503675"/>
            <a:ext cx="31959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What’s next from Intel?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1970" y="1209052"/>
            <a:ext cx="3988483" cy="335332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112060" y="4689140"/>
            <a:ext cx="31053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Image source: </a:t>
            </a:r>
            <a:r>
              <a:rPr lang="en-US" sz="1400" dirty="0" err="1" smtClean="0"/>
              <a:t>AdoredTV</a:t>
            </a:r>
            <a:r>
              <a:rPr lang="en-US" sz="1400" dirty="0" smtClean="0"/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1125904"/>
            <a:ext cx="39100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</a:rPr>
              <a:t>13. gen. </a:t>
            </a:r>
            <a:r>
              <a:rPr lang="en-US" sz="1600" dirty="0" smtClean="0"/>
              <a:t>10 nm (“Intel 7” </a:t>
            </a:r>
            <a:r>
              <a:rPr lang="en-US" sz="1600" dirty="0" err="1" smtClean="0"/>
              <a:t>techn</a:t>
            </a:r>
            <a:r>
              <a:rPr lang="en-US" sz="1600" dirty="0" smtClean="0"/>
              <a:t>.)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Raptor Lake </a:t>
            </a:r>
            <a:r>
              <a:rPr lang="en-US" sz="1600" dirty="0" smtClean="0"/>
              <a:t>(8+16 cores)</a:t>
            </a:r>
          </a:p>
          <a:p>
            <a:pPr algn="ctr"/>
            <a:r>
              <a:rPr lang="en-US" sz="1600" dirty="0" smtClean="0"/>
              <a:t>To be launched: </a:t>
            </a:r>
            <a:r>
              <a:rPr lang="en-US" sz="1600" dirty="0" smtClean="0">
                <a:solidFill>
                  <a:srgbClr val="0070C0"/>
                </a:solidFill>
              </a:rPr>
              <a:t>10/2022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0201" y="2116014"/>
            <a:ext cx="3892411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</a:rPr>
              <a:t>14. gen. 7</a:t>
            </a:r>
            <a:r>
              <a:rPr lang="en-US" sz="1600" dirty="0" smtClean="0"/>
              <a:t> nm (“Intel 4?” </a:t>
            </a:r>
            <a:r>
              <a:rPr lang="en-US" sz="1600" dirty="0" err="1" smtClean="0"/>
              <a:t>techn</a:t>
            </a:r>
            <a:r>
              <a:rPr lang="en-US" sz="1600" dirty="0" smtClean="0"/>
              <a:t>.)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Meteor Lake 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/>
              <a:t>To be launched: 2023</a:t>
            </a:r>
            <a:endParaRPr lang="en-US" sz="1600" dirty="0" smtClean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341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025108"/>
              </p:ext>
            </p:extLst>
          </p:nvPr>
        </p:nvGraphicFramePr>
        <p:xfrm>
          <a:off x="79490" y="998730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6th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6816" y="458670"/>
            <a:ext cx="3389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graphics APIs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6957366" y="1006321"/>
            <a:ext cx="210714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637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graphics in the Core 2 line (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259274"/>
              </p:ext>
            </p:extLst>
          </p:nvPr>
        </p:nvGraphicFramePr>
        <p:xfrm>
          <a:off x="66459" y="1223755"/>
          <a:ext cx="9056521" cy="5244307"/>
        </p:xfrm>
        <a:graphic>
          <a:graphicData uri="http://schemas.openxmlformats.org/drawingml/2006/table">
            <a:tbl>
              <a:tblPr/>
              <a:tblGrid>
                <a:gridCol w="1334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7th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 smtClean="0"/>
                        <a:t>4.6</a:t>
                      </a:r>
                      <a:endParaRPr lang="en-US" sz="1100" dirty="0"/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</a:t>
                      </a:r>
                      <a:r>
                        <a:rPr lang="en-US" sz="1100" b="1" dirty="0" smtClean="0"/>
                        <a:t>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 smtClean="0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</a:t>
                      </a:r>
                      <a:r>
                        <a:rPr lang="en-US" sz="1100" dirty="0" smtClean="0"/>
                        <a:t>UHD 770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 smtClean="0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80/96</a:t>
                      </a:r>
                    </a:p>
                    <a:p>
                      <a:pPr algn="ctr"/>
                      <a:r>
                        <a:rPr lang="en-US" sz="1100" dirty="0" smtClean="0"/>
                        <a:t>32/64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 bwMode="auto">
          <a:xfrm>
            <a:off x="7002270" y="1223755"/>
            <a:ext cx="2115235" cy="524430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6816" y="458670"/>
            <a:ext cx="3389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graphics APIs -3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0716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2.3.2 Case example: The 1</a:t>
            </a:r>
            <a:r>
              <a:rPr kumimoji="0" lang="en-US" altLang="en-US" sz="20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2th 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gen. </a:t>
            </a:r>
            <a:r>
              <a:rPr kumimoji="0" lang="en-US" altLang="en-US" sz="2000" b="0" i="0" u="none" strike="noStrike" kern="1200" cap="none" spc="-4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Xe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LP GPU </a:t>
            </a:r>
            <a:endParaRPr kumimoji="0" lang="en-US" altLang="en-US" sz="2000" b="0" i="0" u="none" strike="noStrike" kern="1200" cap="none" spc="-4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of 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11th gen. Tiger Lake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859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8" name="Picture 2" descr="https://images.anandtech.com/doci/15973/Intel-3_0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86" t="18375" r="19776" b="10314"/>
          <a:stretch/>
        </p:blipFill>
        <p:spPr bwMode="auto">
          <a:xfrm>
            <a:off x="746575" y="1072885"/>
            <a:ext cx="7713448" cy="478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 bwMode="auto">
          <a:xfrm>
            <a:off x="1355483" y="2414906"/>
            <a:ext cx="6768000" cy="2268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-18510" y="5916227"/>
            <a:ext cx="9144000" cy="61811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5886" y="5904275"/>
            <a:ext cx="94066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EUs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built up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modules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 each module includes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shared thread control [23].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6534345"/>
            <a:ext cx="6091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Figure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above there are three modules with 6 </a:t>
            </a:r>
            <a:r>
              <a:rPr kumimoji="0" lang="en-US" sz="1600" b="0" i="0" u="none" strike="noStrike" kern="1200" cap="none" spc="-6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4" y="503675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2.3.2 Case example: The 12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4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 of 11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</a:t>
            </a:r>
          </a:p>
        </p:txBody>
      </p:sp>
    </p:spTree>
    <p:extLst>
      <p:ext uri="{BB962C8B-B14F-4D97-AF65-F5344CB8AC3E}">
        <p14:creationId xmlns:p14="http://schemas.microsoft.com/office/powerpoint/2010/main" val="1042973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5887" y="458670"/>
            <a:ext cx="9856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 </a:t>
            </a:r>
            <a:r>
              <a:rPr kumimoji="0" lang="en-US" sz="1800" b="0" i="0" u="none" strike="noStrike" kern="1200" cap="none" spc="-70" normalizeH="0" baseline="0" noProof="0" dirty="0" err="1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12</a:t>
            </a:r>
            <a:r>
              <a:rPr kumimoji="0" lang="en-US" sz="1800" b="0" i="0" u="none" strike="noStrike" kern="1200" cap="none" spc="-7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800" b="0" i="0" u="none" strike="noStrike" kern="1200" cap="none" spc="-7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7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GPUs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11</a:t>
            </a:r>
            <a:r>
              <a:rPr kumimoji="0" lang="en-US" sz="1800" b="0" i="0" u="none" strike="noStrike" kern="1200" cap="none" spc="-7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  [</a:t>
            </a:r>
            <a:r>
              <a:rPr kumimoji="0" lang="hu-HU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-7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922150" y="1224045"/>
            <a:ext cx="2285636" cy="4438341"/>
            <a:chOff x="6111789" y="1314450"/>
            <a:chExt cx="2285636" cy="4438341"/>
          </a:xfrm>
        </p:grpSpPr>
        <p:pic>
          <p:nvPicPr>
            <p:cNvPr id="9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025" t="21430" r="17588" b="9948"/>
            <a:stretch/>
          </p:blipFill>
          <p:spPr bwMode="auto">
            <a:xfrm>
              <a:off x="6111789" y="1314450"/>
              <a:ext cx="2285636" cy="44383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201" t="24177" r="31651" b="73316"/>
            <a:stretch/>
          </p:blipFill>
          <p:spPr bwMode="auto">
            <a:xfrm>
              <a:off x="6282190" y="1358770"/>
              <a:ext cx="610255" cy="388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TextBox 10"/>
          <p:cNvSpPr txBox="1"/>
          <p:nvPr/>
        </p:nvSpPr>
        <p:spPr>
          <a:xfrm>
            <a:off x="5236913" y="5859560"/>
            <a:ext cx="37455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Graphics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Intel’s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[22]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351692" y="1225437"/>
            <a:ext cx="5210418" cy="25185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39443" y="1225437"/>
            <a:ext cx="5112677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slices including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among others 16 EUs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Execution Units)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performing FX/FP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numbers of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endParaRPr kumimoji="0" 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e.g. 6 in 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GPUs, as seen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before.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may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96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100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746575" y="1133745"/>
            <a:ext cx="7593020" cy="432123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15888" y="458670"/>
            <a:ext cx="75175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12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8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Tiger Lake processors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61510" y="5594641"/>
            <a:ext cx="8802470" cy="127387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781" y="5584130"/>
            <a:ext cx="4771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0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are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two 8-wide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(8x32-bit)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SIMD ALUs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(an FP and an FX ALU) available,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operate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exclusively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can perform up to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72000" y="5589240"/>
            <a:ext cx="4321195" cy="1182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1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is 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Math (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EM) unit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can perform up to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operations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(to calculate trigonometric functions etc.)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 flipH="1">
            <a:off x="341531" y="6264315"/>
            <a:ext cx="463551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FP32, 16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FP16 FMA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 or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FX32, 16 FX16, 32 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FX8 FMA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</p:txBody>
      </p:sp>
    </p:spTree>
    <p:extLst>
      <p:ext uri="{BB962C8B-B14F-4D97-AF65-F5344CB8AC3E}">
        <p14:creationId xmlns:p14="http://schemas.microsoft.com/office/powerpoint/2010/main" val="917397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/>
      <p:bldP spid="11" grpId="0"/>
      <p:bldP spid="12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</a:t>
            </a:r>
            <a:r>
              <a:rPr lang="en-US" altLang="en-US" sz="1700" kern="1200" spc="-4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1526649" y="1313765"/>
          <a:ext cx="6105691" cy="2681847"/>
        </p:xfrm>
        <a:graphic>
          <a:graphicData uri="http://schemas.openxmlformats.org/drawingml/2006/table">
            <a:tbl>
              <a:tblPr/>
              <a:tblGrid>
                <a:gridCol w="1654595">
                  <a:extLst>
                    <a:ext uri="{9D8B030D-6E8A-4147-A177-3AD203B41FA5}">
                      <a16:colId xmlns:a16="http://schemas.microsoft.com/office/drawing/2014/main" val="335040098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147252191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443754230"/>
                    </a:ext>
                  </a:extLst>
                </a:gridCol>
              </a:tblGrid>
              <a:tr h="607651"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Computing capabilities of Intel’s 11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and 12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gen.EUs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(operations/clock/EU)</a:t>
                      </a:r>
                    </a:p>
                  </a:txBody>
                  <a:tcPr marT="50800" marB="508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4848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5503089"/>
                  </a:ext>
                </a:extLst>
              </a:tr>
              <a:tr h="33596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aseline="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baseline="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LP (Gen 12)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(Gen11)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80574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71238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FP16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5976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930379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FX16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56814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FX8 (INT8)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64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N/A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7829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61510" y="4374105"/>
            <a:ext cx="77487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Data in the above Table take into account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may perform FMA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(Fused Multiply-Add)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5888" y="458670"/>
            <a:ext cx="90057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 the 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computing capabilities of 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20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graphics </a:t>
            </a:r>
            <a:r>
              <a:rPr kumimoji="0" lang="en-US" sz="20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[</a:t>
            </a:r>
            <a:r>
              <a:rPr kumimoji="0" lang="hu-HU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23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6872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2.3.2 Overview of the implementation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95927" y="3225461"/>
            <a:ext cx="42562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Optional reading, not part of the exam.</a:t>
            </a:r>
          </a:p>
        </p:txBody>
      </p:sp>
    </p:spTree>
    <p:extLst>
      <p:ext uri="{BB962C8B-B14F-4D97-AF65-F5344CB8AC3E}">
        <p14:creationId xmlns:p14="http://schemas.microsoft.com/office/powerpoint/2010/main" val="853988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 (1)</a:t>
            </a:r>
            <a:endParaRPr lang="en-US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888" y="368660"/>
            <a:ext cx="9766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 smtClean="0">
                <a:solidFill>
                  <a:schemeClr val="accent6"/>
                </a:solidFill>
              </a:rPr>
              <a:t>2.3.3 </a:t>
            </a:r>
            <a:r>
              <a:rPr lang="en-US" spc="-20" dirty="0">
                <a:solidFill>
                  <a:schemeClr val="accent6"/>
                </a:solidFill>
              </a:rPr>
              <a:t>Overview of the implementation of integrated graphics in the Core 2 </a:t>
            </a:r>
            <a:r>
              <a:rPr lang="en-US" spc="-20" dirty="0" smtClean="0">
                <a:solidFill>
                  <a:schemeClr val="accent6"/>
                </a:solidFill>
              </a:rPr>
              <a:t>line</a:t>
            </a:r>
            <a:endParaRPr lang="en-US" spc="-20" dirty="0">
              <a:solidFill>
                <a:schemeClr val="accent6"/>
              </a:solidFill>
            </a:endParaRPr>
          </a:p>
        </p:txBody>
      </p:sp>
      <p:pic>
        <p:nvPicPr>
          <p:cNvPr id="7" name="Picture 2" descr="|irisxe| Graphics on Intel Ice Lake processors, one 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2070230"/>
            <a:ext cx="4053857" cy="4824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31540" y="2379222"/>
            <a:ext cx="674660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50" b="1" dirty="0"/>
              <a:t>Slice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5888" y="718190"/>
            <a:ext cx="10306762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Intel’s GPUs are built up of </a:t>
            </a:r>
            <a:r>
              <a:rPr lang="en-US" sz="1600" dirty="0">
                <a:solidFill>
                  <a:srgbClr val="FF0000"/>
                </a:solidFill>
              </a:rPr>
              <a:t>graphics slices.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70" dirty="0">
                <a:solidFill>
                  <a:srgbClr val="0070C0"/>
                </a:solidFill>
              </a:rPr>
              <a:t>Graphics slices, as seen below, </a:t>
            </a:r>
            <a:r>
              <a:rPr lang="en-US" sz="1600" spc="-70" dirty="0"/>
              <a:t>are </a:t>
            </a:r>
            <a:r>
              <a:rPr lang="en-US" sz="1600" spc="-70" dirty="0">
                <a:solidFill>
                  <a:srgbClr val="0070C0"/>
                </a:solidFill>
              </a:rPr>
              <a:t>complete GPU units </a:t>
            </a:r>
            <a:r>
              <a:rPr lang="en-US" sz="1600" spc="-70" dirty="0"/>
              <a:t>that can be </a:t>
            </a:r>
            <a:r>
              <a:rPr lang="en-US" sz="1600" spc="-70" dirty="0">
                <a:solidFill>
                  <a:srgbClr val="0070C0"/>
                </a:solidFill>
              </a:rPr>
              <a:t>multiplied </a:t>
            </a:r>
            <a:r>
              <a:rPr lang="en-US" sz="1600" spc="-70" dirty="0"/>
              <a:t>to build a GPU.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HD graphics </a:t>
            </a:r>
            <a:r>
              <a:rPr lang="en-US" sz="1600" dirty="0"/>
              <a:t>typically includes </a:t>
            </a:r>
            <a:r>
              <a:rPr lang="en-US" sz="1600" dirty="0">
                <a:solidFill>
                  <a:srgbClr val="0070C0"/>
                </a:solidFill>
              </a:rPr>
              <a:t>up to 3 slices </a:t>
            </a:r>
            <a:r>
              <a:rPr lang="en-US" sz="1600" dirty="0"/>
              <a:t>whereas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graphics, implemented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in</a:t>
            </a:r>
            <a:r>
              <a:rPr lang="en-US" sz="1600" dirty="0"/>
              <a:t> client processors, only a </a:t>
            </a:r>
            <a:r>
              <a:rPr lang="en-US" sz="1600" dirty="0">
                <a:solidFill>
                  <a:srgbClr val="0070C0"/>
                </a:solidFill>
              </a:rPr>
              <a:t>single slice,</a:t>
            </a:r>
            <a:r>
              <a:rPr lang="en-US" sz="1600" dirty="0"/>
              <a:t> up to now (03/2022).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597225" y="4329100"/>
            <a:ext cx="2745305" cy="563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600" dirty="0"/>
          </a:p>
        </p:txBody>
      </p:sp>
      <p:sp>
        <p:nvSpPr>
          <p:cNvPr id="12" name="TextBox 11"/>
          <p:cNvSpPr txBox="1"/>
          <p:nvPr/>
        </p:nvSpPr>
        <p:spPr>
          <a:xfrm>
            <a:off x="4752021" y="5716647"/>
            <a:ext cx="43204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Figures: Example of an </a:t>
            </a:r>
            <a:r>
              <a:rPr lang="en-US" sz="1600" dirty="0" err="1"/>
              <a:t>Xe</a:t>
            </a:r>
            <a:r>
              <a:rPr lang="en-US" sz="1600" dirty="0"/>
              <a:t>-based </a:t>
            </a:r>
          </a:p>
          <a:p>
            <a:pPr algn="ctr"/>
            <a:r>
              <a:rPr lang="en-US" sz="1600" dirty="0"/>
              <a:t>11</a:t>
            </a:r>
            <a:r>
              <a:rPr lang="en-US" sz="1600" baseline="30000" dirty="0"/>
              <a:t>th</a:t>
            </a:r>
            <a:r>
              <a:rPr lang="en-US" sz="1600" dirty="0"/>
              <a:t> gen. graphics slice </a:t>
            </a:r>
            <a:r>
              <a:rPr lang="en-US" sz="1600" dirty="0" smtClean="0"/>
              <a:t>with 8 </a:t>
            </a:r>
            <a:r>
              <a:rPr lang="en-US" sz="1600" dirty="0" err="1" smtClean="0"/>
              <a:t>subslices</a:t>
            </a:r>
            <a:r>
              <a:rPr lang="en-US" sz="1600" dirty="0" smtClean="0"/>
              <a:t> </a:t>
            </a:r>
            <a:endParaRPr lang="en-US" sz="1600" dirty="0"/>
          </a:p>
          <a:p>
            <a:pPr algn="ctr"/>
            <a:r>
              <a:rPr lang="en-US" sz="1600" dirty="0"/>
              <a:t>used in the 10 nm 10</a:t>
            </a:r>
            <a:r>
              <a:rPr lang="en-US" sz="1600" baseline="30000" dirty="0"/>
              <a:t>th</a:t>
            </a:r>
            <a:r>
              <a:rPr lang="en-US" sz="1600" dirty="0"/>
              <a:t> gen. Ice Lake</a:t>
            </a:r>
          </a:p>
          <a:p>
            <a:pPr algn="ctr"/>
            <a:r>
              <a:rPr lang="en-US" sz="1600" dirty="0"/>
              <a:t> line (2019).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62117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458670"/>
            <a:ext cx="904600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</a:t>
            </a:r>
            <a:r>
              <a:rPr lang="en-US" sz="1600" dirty="0">
                <a:solidFill>
                  <a:srgbClr val="FF0000"/>
                </a:solidFill>
              </a:rPr>
              <a:t>Intel’s HD graphics </a:t>
            </a:r>
            <a:r>
              <a:rPr lang="en-US" sz="1600" dirty="0">
                <a:solidFill>
                  <a:srgbClr val="000000"/>
                </a:solidFill>
              </a:rPr>
              <a:t>the </a:t>
            </a:r>
            <a:r>
              <a:rPr lang="en-US" sz="1600" dirty="0">
                <a:solidFill>
                  <a:srgbClr val="0070C0"/>
                </a:solidFill>
              </a:rPr>
              <a:t>number of graphics slices is given by the </a:t>
            </a:r>
            <a:r>
              <a:rPr lang="en-US" sz="1600" dirty="0">
                <a:solidFill>
                  <a:srgbClr val="FF0000"/>
                </a:solidFill>
              </a:rPr>
              <a:t>GTL (Graphics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     Technology Level)</a:t>
            </a:r>
            <a:r>
              <a:rPr lang="en-US" sz="1600" dirty="0">
                <a:solidFill>
                  <a:srgbClr val="0070C0"/>
                </a:solidFill>
              </a:rPr>
              <a:t> identifier.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GTL 2 </a:t>
            </a:r>
            <a:r>
              <a:rPr lang="en-US" sz="1600" dirty="0"/>
              <a:t>indicates </a:t>
            </a:r>
            <a:r>
              <a:rPr lang="en-US" sz="1600" dirty="0">
                <a:solidFill>
                  <a:srgbClr val="0070C0"/>
                </a:solidFill>
              </a:rPr>
              <a:t>a single graphics slide</a:t>
            </a:r>
            <a:r>
              <a:rPr lang="en-US" sz="1600" dirty="0"/>
              <a:t>, </a:t>
            </a:r>
            <a:r>
              <a:rPr lang="en-US" sz="1600" dirty="0">
                <a:solidFill>
                  <a:srgbClr val="0070C0"/>
                </a:solidFill>
              </a:rPr>
              <a:t>GTL3 two slices, GTL4 three slices</a:t>
            </a:r>
            <a:r>
              <a:rPr lang="en-US" sz="1600" dirty="0"/>
              <a:t>, </a:t>
            </a:r>
          </a:p>
          <a:p>
            <a:r>
              <a:rPr lang="en-US" sz="1600" dirty="0"/>
              <a:t>     whereas </a:t>
            </a:r>
            <a:r>
              <a:rPr lang="en-US" sz="1600" dirty="0">
                <a:solidFill>
                  <a:srgbClr val="0070C0"/>
                </a:solidFill>
              </a:rPr>
              <a:t>GTL1</a:t>
            </a:r>
            <a:r>
              <a:rPr lang="en-US" sz="1600" dirty="0"/>
              <a:t> indicates </a:t>
            </a:r>
            <a:r>
              <a:rPr lang="en-US" sz="1600" dirty="0">
                <a:solidFill>
                  <a:srgbClr val="0070C0"/>
                </a:solidFill>
              </a:rPr>
              <a:t>a single slice with less EUs per </a:t>
            </a:r>
            <a:r>
              <a:rPr lang="en-US" sz="1600" dirty="0" err="1">
                <a:solidFill>
                  <a:srgbClr val="0070C0"/>
                </a:solidFill>
              </a:rPr>
              <a:t>subslice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than provided</a:t>
            </a:r>
          </a:p>
          <a:p>
            <a:r>
              <a:rPr lang="en-US" sz="1600" dirty="0"/>
              <a:t>     by GTL2-GTL4 implementations. </a:t>
            </a:r>
          </a:p>
        </p:txBody>
      </p:sp>
    </p:spTree>
    <p:extLst>
      <p:ext uri="{BB962C8B-B14F-4D97-AF65-F5344CB8AC3E}">
        <p14:creationId xmlns:p14="http://schemas.microsoft.com/office/powerpoint/2010/main" val="342744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(11)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19592"/>
            <a:ext cx="33948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mobiles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773705"/>
            <a:ext cx="90969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</a:rPr>
              <a:t>Apple’s A15/A14 vs. Qualcomm/Samsung/</a:t>
            </a:r>
            <a:r>
              <a:rPr lang="en-US" sz="1600" dirty="0" err="1" smtClean="0">
                <a:solidFill>
                  <a:schemeClr val="accent6"/>
                </a:solidFill>
              </a:rPr>
              <a:t>MediaTek</a:t>
            </a:r>
            <a:r>
              <a:rPr lang="en-US" sz="1600" dirty="0" smtClean="0">
                <a:solidFill>
                  <a:schemeClr val="accent6"/>
                </a:solidFill>
              </a:rPr>
              <a:t> Performance/energy consumption</a:t>
            </a:r>
          </a:p>
          <a:p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smtClean="0">
                <a:solidFill>
                  <a:schemeClr val="accent6"/>
                </a:solidFill>
              </a:rPr>
              <a:t>  [48]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145944" y="1133745"/>
            <a:ext cx="6702420" cy="5400328"/>
            <a:chOff x="1832858" y="1736812"/>
            <a:chExt cx="5478284" cy="471652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01" b="33201"/>
            <a:stretch/>
          </p:blipFill>
          <p:spPr>
            <a:xfrm>
              <a:off x="1832858" y="1736812"/>
              <a:ext cx="5478284" cy="405983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3574"/>
            <a:stretch/>
          </p:blipFill>
          <p:spPr>
            <a:xfrm>
              <a:off x="1832858" y="6012668"/>
              <a:ext cx="5478284" cy="440668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6561647" y="1675982"/>
            <a:ext cx="2186817" cy="8079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/>
              <a:t>S: Snapdragon (Qualcomm)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E: </a:t>
            </a:r>
            <a:r>
              <a:rPr lang="en-US" sz="1100" dirty="0" err="1"/>
              <a:t>Exynos</a:t>
            </a:r>
            <a:r>
              <a:rPr lang="en-US" sz="1100" dirty="0"/>
              <a:t> (Samsung)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D: </a:t>
            </a:r>
            <a:r>
              <a:rPr lang="en-US" sz="1100" dirty="0" err="1"/>
              <a:t>Dimensity</a:t>
            </a:r>
            <a:r>
              <a:rPr lang="en-US" sz="1100" dirty="0"/>
              <a:t> (</a:t>
            </a:r>
            <a:r>
              <a:rPr lang="en-US" sz="1100" dirty="0" err="1"/>
              <a:t>MediaTek</a:t>
            </a:r>
            <a:r>
              <a:rPr lang="en-US" sz="1100" dirty="0"/>
              <a:t>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GS101 (Google)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1753504" y="1863098"/>
            <a:ext cx="1404156" cy="1512168"/>
          </a:xfrm>
          <a:prstGeom prst="roundRect">
            <a:avLst/>
          </a:prstGeom>
          <a:ln w="19050">
            <a:solidFill>
              <a:srgbClr val="FF0000"/>
            </a:solidFill>
            <a:prstDash val="sysDot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7954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467433"/>
            <a:ext cx="74264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Implementation of Intel’s graphics – graphics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endParaRPr lang="en-US" dirty="0">
              <a:solidFill>
                <a:schemeClr val="accent6"/>
              </a:solidFill>
            </a:endParaRPr>
          </a:p>
        </p:txBody>
      </p:sp>
      <p:pic>
        <p:nvPicPr>
          <p:cNvPr id="6" name="Picture 2" descr="|irisxe| Graphics on Intel Ice Lake processors, one 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80" y="2033845"/>
            <a:ext cx="4053857" cy="4824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SubS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680" y="2123855"/>
            <a:ext cx="1838325" cy="3238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860540" y="5700736"/>
            <a:ext cx="40074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Figures: Example of an </a:t>
            </a:r>
            <a:r>
              <a:rPr lang="en-US" sz="1600" dirty="0" err="1"/>
              <a:t>Xe</a:t>
            </a:r>
            <a:r>
              <a:rPr lang="en-US" sz="1600" dirty="0"/>
              <a:t>-based </a:t>
            </a:r>
          </a:p>
          <a:p>
            <a:pPr algn="ctr"/>
            <a:r>
              <a:rPr lang="en-US" sz="1600" dirty="0"/>
              <a:t>11</a:t>
            </a:r>
            <a:r>
              <a:rPr lang="en-US" sz="1600" baseline="30000" dirty="0"/>
              <a:t>th</a:t>
            </a:r>
            <a:r>
              <a:rPr lang="en-US" sz="1600" dirty="0"/>
              <a:t> gen. graphics slice and </a:t>
            </a:r>
            <a:r>
              <a:rPr lang="en-US" sz="1600" dirty="0" err="1"/>
              <a:t>subslice</a:t>
            </a:r>
            <a:r>
              <a:rPr lang="en-US" sz="1600" dirty="0"/>
              <a:t> </a:t>
            </a:r>
          </a:p>
          <a:p>
            <a:pPr algn="ctr"/>
            <a:r>
              <a:rPr lang="en-US" sz="1600" dirty="0"/>
              <a:t>used in the 10 nm 10</a:t>
            </a:r>
            <a:r>
              <a:rPr lang="en-US" sz="1600" baseline="30000" dirty="0"/>
              <a:t>th</a:t>
            </a:r>
            <a:r>
              <a:rPr lang="en-US" sz="1600" dirty="0"/>
              <a:t> gen. Ice Lake</a:t>
            </a:r>
          </a:p>
          <a:p>
            <a:pPr algn="ctr"/>
            <a:r>
              <a:rPr lang="en-US" sz="1600" dirty="0"/>
              <a:t> line (2019).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80435" y="2033845"/>
            <a:ext cx="674660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50" b="1" dirty="0"/>
              <a:t>Slice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9413" y="794725"/>
            <a:ext cx="9028112" cy="11285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rgbClr val="FF0000"/>
                </a:solidFill>
              </a:rPr>
              <a:t>Subslices</a:t>
            </a:r>
            <a:r>
              <a:rPr lang="en-US" sz="1600" dirty="0"/>
              <a:t> are </a:t>
            </a:r>
            <a:r>
              <a:rPr lang="en-US" sz="1600" dirty="0">
                <a:solidFill>
                  <a:srgbClr val="0070C0"/>
                </a:solidFill>
              </a:rPr>
              <a:t>subunits</a:t>
            </a:r>
            <a:r>
              <a:rPr lang="en-US" sz="1600" dirty="0"/>
              <a:t> of slices including</a:t>
            </a:r>
            <a:r>
              <a:rPr lang="en-US" sz="1600" dirty="0">
                <a:solidFill>
                  <a:srgbClr val="0070C0"/>
                </a:solidFill>
              </a:rPr>
              <a:t> EUs </a:t>
            </a:r>
            <a:r>
              <a:rPr lang="en-US" sz="1600" dirty="0"/>
              <a:t>(Execution Units) for performing 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FX/FP computations.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There are different </a:t>
            </a:r>
            <a:r>
              <a:rPr lang="en-US" sz="1600" spc="-50" dirty="0" smtClean="0"/>
              <a:t>number </a:t>
            </a:r>
            <a:r>
              <a:rPr lang="en-US" sz="1600" spc="-50" dirty="0"/>
              <a:t>of </a:t>
            </a:r>
            <a:r>
              <a:rPr lang="en-US" sz="1600" spc="-50" dirty="0" err="1"/>
              <a:t>subslices</a:t>
            </a:r>
            <a:r>
              <a:rPr lang="en-US" sz="1600" spc="-50" dirty="0"/>
              <a:t> in Intel’s graphics implementations, 2 or 3</a:t>
            </a:r>
          </a:p>
          <a:p>
            <a:r>
              <a:rPr lang="en-US" sz="1600" spc="-50" dirty="0"/>
              <a:t>       in the HD graphics and 2 – 8 in </a:t>
            </a:r>
            <a:r>
              <a:rPr lang="en-US" sz="1600" spc="-50" dirty="0" err="1"/>
              <a:t>Xe</a:t>
            </a:r>
            <a:r>
              <a:rPr lang="en-US" sz="1600" spc="-50" dirty="0"/>
              <a:t> graphics, e.g. 8 in 11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graphics, see below.</a:t>
            </a:r>
          </a:p>
        </p:txBody>
      </p:sp>
    </p:spTree>
    <p:extLst>
      <p:ext uri="{BB962C8B-B14F-4D97-AF65-F5344CB8AC3E}">
        <p14:creationId xmlns:p14="http://schemas.microsoft.com/office/powerpoint/2010/main" val="1377742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Indication of the number of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the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graphics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7373" y="839730"/>
            <a:ext cx="902811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their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graphics </a:t>
            </a:r>
            <a:r>
              <a:rPr lang="en-US" sz="1600" dirty="0"/>
              <a:t>Intel introduced the </a:t>
            </a:r>
            <a:r>
              <a:rPr lang="en-US" sz="1600" dirty="0">
                <a:solidFill>
                  <a:srgbClr val="FF0000"/>
                </a:solidFill>
              </a:rPr>
              <a:t>G identifiers (tags) </a:t>
            </a:r>
            <a:r>
              <a:rPr lang="en-US" sz="1600" dirty="0">
                <a:solidFill>
                  <a:srgbClr val="0070C0"/>
                </a:solidFill>
              </a:rPr>
              <a:t>(G1/G4/G7) </a:t>
            </a:r>
            <a:r>
              <a:rPr lang="en-US" sz="1600" dirty="0"/>
              <a:t>for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stating the </a:t>
            </a:r>
            <a:r>
              <a:rPr lang="en-US" sz="1600" dirty="0">
                <a:solidFill>
                  <a:srgbClr val="0070C0"/>
                </a:solidFill>
              </a:rPr>
              <a:t>number of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included in a graphics slice.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G-identifiers (tags) in </a:t>
            </a:r>
            <a:r>
              <a:rPr lang="en-US" sz="1600" spc="-70" dirty="0"/>
              <a:t>11</a:t>
            </a:r>
            <a:r>
              <a:rPr lang="en-US" sz="1600" spc="-70" baseline="30000" dirty="0"/>
              <a:t>th</a:t>
            </a:r>
            <a:r>
              <a:rPr lang="en-US" sz="1600" spc="-70" dirty="0"/>
              <a:t> and 12</a:t>
            </a:r>
            <a:r>
              <a:rPr lang="en-US" sz="1600" spc="-70" baseline="30000" dirty="0"/>
              <a:t>th</a:t>
            </a:r>
            <a:r>
              <a:rPr lang="en-US" sz="1600" spc="-70" dirty="0"/>
              <a:t> gen. graphics are interpreted as follows:</a:t>
            </a:r>
            <a:endParaRPr lang="en-US" sz="1600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739171"/>
              </p:ext>
            </p:extLst>
          </p:nvPr>
        </p:nvGraphicFramePr>
        <p:xfrm>
          <a:off x="206515" y="2135398"/>
          <a:ext cx="3735417" cy="12075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1010">
                  <a:extLst>
                    <a:ext uri="{9D8B030D-6E8A-4147-A177-3AD203B41FA5}">
                      <a16:colId xmlns:a16="http://schemas.microsoft.com/office/drawing/2014/main" val="1668973817"/>
                    </a:ext>
                  </a:extLst>
                </a:gridCol>
                <a:gridCol w="807657">
                  <a:extLst>
                    <a:ext uri="{9D8B030D-6E8A-4147-A177-3AD203B41FA5}">
                      <a16:colId xmlns:a16="http://schemas.microsoft.com/office/drawing/2014/main" val="2861428784"/>
                    </a:ext>
                  </a:extLst>
                </a:gridCol>
                <a:gridCol w="1060050">
                  <a:extLst>
                    <a:ext uri="{9D8B030D-6E8A-4147-A177-3AD203B41FA5}">
                      <a16:colId xmlns:a16="http://schemas.microsoft.com/office/drawing/2014/main" val="2925592657"/>
                    </a:ext>
                  </a:extLst>
                </a:gridCol>
                <a:gridCol w="706700">
                  <a:extLst>
                    <a:ext uri="{9D8B030D-6E8A-4147-A177-3AD203B41FA5}">
                      <a16:colId xmlns:a16="http://schemas.microsoft.com/office/drawing/2014/main" val="4132577723"/>
                    </a:ext>
                  </a:extLst>
                </a:gridCol>
              </a:tblGrid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Designation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Level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Subslices</a:t>
                      </a:r>
                      <a:endParaRPr lang="en-US" sz="1100" dirty="0"/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EUs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976592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G1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32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1476623656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48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479718634"/>
                  </a:ext>
                </a:extLst>
              </a:tr>
              <a:tr h="3018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64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2946748721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386535" y="3828292"/>
            <a:ext cx="86896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Number of </a:t>
            </a:r>
            <a:r>
              <a:rPr lang="en-US" sz="1600" dirty="0" err="1"/>
              <a:t>subslices</a:t>
            </a:r>
            <a:r>
              <a:rPr lang="en-US" sz="1600" dirty="0"/>
              <a:t> and EUs in Intel’s 11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  <a:r>
              <a:rPr lang="en-US" sz="1600" dirty="0" err="1"/>
              <a:t>Xe</a:t>
            </a:r>
            <a:r>
              <a:rPr lang="en-US" sz="1600" dirty="0"/>
              <a:t> graphics (implemented </a:t>
            </a:r>
          </a:p>
          <a:p>
            <a:pPr algn="ctr"/>
            <a:r>
              <a:rPr lang="en-US" sz="1600" dirty="0"/>
              <a:t>in </a:t>
            </a:r>
            <a:r>
              <a:rPr lang="en-US" sz="1600" spc="-50" dirty="0"/>
              <a:t>in the 10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Ice Lake line</a:t>
            </a:r>
            <a:r>
              <a:rPr lang="en-US" sz="1600" dirty="0"/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69413" y="4509120"/>
            <a:ext cx="90731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FF0000"/>
                </a:solidFill>
              </a:rPr>
              <a:t>G-identifiers </a:t>
            </a:r>
            <a:r>
              <a:rPr lang="en-US" sz="1600" spc="-30" dirty="0"/>
              <a:t>are </a:t>
            </a:r>
            <a:r>
              <a:rPr lang="en-US" sz="1600" spc="-30" dirty="0">
                <a:solidFill>
                  <a:srgbClr val="0070C0"/>
                </a:solidFill>
              </a:rPr>
              <a:t>attached as tags to the model designations in the 11</a:t>
            </a:r>
            <a:r>
              <a:rPr lang="en-US" sz="1600" spc="-30" baseline="30000" dirty="0">
                <a:solidFill>
                  <a:srgbClr val="0070C0"/>
                </a:solidFill>
              </a:rPr>
              <a:t>th</a:t>
            </a:r>
            <a:r>
              <a:rPr lang="en-US" sz="1600" spc="-30" dirty="0">
                <a:solidFill>
                  <a:srgbClr val="0070C0"/>
                </a:solidFill>
              </a:rPr>
              <a:t> gen </a:t>
            </a:r>
            <a:r>
              <a:rPr lang="en-US" sz="1600" spc="-30" dirty="0" err="1">
                <a:solidFill>
                  <a:srgbClr val="0070C0"/>
                </a:solidFill>
              </a:rPr>
              <a:t>Xe</a:t>
            </a: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/>
              <a:t>(Ice Lake line) </a:t>
            </a:r>
            <a:r>
              <a:rPr lang="en-US" sz="1600" spc="-30" dirty="0">
                <a:solidFill>
                  <a:srgbClr val="0070C0"/>
                </a:solidFill>
              </a:rPr>
              <a:t>and 12</a:t>
            </a:r>
            <a:r>
              <a:rPr lang="en-US" sz="1600" spc="-30" baseline="30000" dirty="0">
                <a:solidFill>
                  <a:srgbClr val="0070C0"/>
                </a:solidFill>
              </a:rPr>
              <a:t>th</a:t>
            </a:r>
            <a:r>
              <a:rPr lang="en-US" sz="1600" spc="-30" dirty="0">
                <a:solidFill>
                  <a:srgbClr val="0070C0"/>
                </a:solidFill>
              </a:rPr>
              <a:t> gen. </a:t>
            </a:r>
            <a:r>
              <a:rPr lang="en-US" sz="1600" spc="-30" dirty="0" err="1">
                <a:solidFill>
                  <a:srgbClr val="0070C0"/>
                </a:solidFill>
              </a:rPr>
              <a:t>Xe</a:t>
            </a:r>
            <a:r>
              <a:rPr lang="en-US" sz="1600" spc="-30" dirty="0">
                <a:solidFill>
                  <a:srgbClr val="0070C0"/>
                </a:solidFill>
              </a:rPr>
              <a:t> LP graphics (</a:t>
            </a:r>
            <a:r>
              <a:rPr lang="en-US" sz="1600" dirty="0"/>
              <a:t>Tiger Lake lines) but </a:t>
            </a:r>
            <a:r>
              <a:rPr lang="en-US" sz="1600" dirty="0">
                <a:solidFill>
                  <a:srgbClr val="0070C0"/>
                </a:solidFill>
              </a:rPr>
              <a:t>no more</a:t>
            </a:r>
            <a:r>
              <a:rPr lang="en-US" sz="1600" spc="-50" dirty="0">
                <a:solidFill>
                  <a:srgbClr val="0070C0"/>
                </a:solidFill>
              </a:rPr>
              <a:t> in the </a:t>
            </a:r>
          </a:p>
          <a:p>
            <a:r>
              <a:rPr lang="en-US" sz="1600" spc="-50" dirty="0">
                <a:solidFill>
                  <a:srgbClr val="0070C0"/>
                </a:solidFill>
              </a:rPr>
              <a:t>      12</a:t>
            </a:r>
            <a:r>
              <a:rPr lang="en-US" sz="1600" spc="-50" baseline="30000" dirty="0">
                <a:solidFill>
                  <a:srgbClr val="0070C0"/>
                </a:solidFill>
              </a:rPr>
              <a:t>th</a:t>
            </a:r>
            <a:r>
              <a:rPr lang="en-US" sz="1600" spc="-50" dirty="0">
                <a:solidFill>
                  <a:srgbClr val="0070C0"/>
                </a:solidFill>
              </a:rPr>
              <a:t> gen. graphics</a:t>
            </a:r>
            <a:r>
              <a:rPr lang="en-US" sz="1600" spc="-50" dirty="0"/>
              <a:t> (12</a:t>
            </a:r>
            <a:r>
              <a:rPr lang="en-US" sz="1600" spc="-50" baseline="30000" dirty="0"/>
              <a:t>th</a:t>
            </a:r>
            <a:r>
              <a:rPr lang="en-US" sz="1600" spc="-50" dirty="0"/>
              <a:t> gen. Alder Lake line).</a:t>
            </a:r>
            <a:r>
              <a:rPr lang="en-US" sz="1600" dirty="0"/>
              <a:t>  </a:t>
            </a:r>
          </a:p>
        </p:txBody>
      </p:sp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629589"/>
              </p:ext>
            </p:extLst>
          </p:nvPr>
        </p:nvGraphicFramePr>
        <p:xfrm>
          <a:off x="4887036" y="1937792"/>
          <a:ext cx="3600399" cy="167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9045">
                  <a:extLst>
                    <a:ext uri="{9D8B030D-6E8A-4147-A177-3AD203B41FA5}">
                      <a16:colId xmlns:a16="http://schemas.microsoft.com/office/drawing/2014/main" val="1668973817"/>
                    </a:ext>
                  </a:extLst>
                </a:gridCol>
                <a:gridCol w="778464">
                  <a:extLst>
                    <a:ext uri="{9D8B030D-6E8A-4147-A177-3AD203B41FA5}">
                      <a16:colId xmlns:a16="http://schemas.microsoft.com/office/drawing/2014/main" val="2861428784"/>
                    </a:ext>
                  </a:extLst>
                </a:gridCol>
                <a:gridCol w="875772">
                  <a:extLst>
                    <a:ext uri="{9D8B030D-6E8A-4147-A177-3AD203B41FA5}">
                      <a16:colId xmlns:a16="http://schemas.microsoft.com/office/drawing/2014/main" val="2925592657"/>
                    </a:ext>
                  </a:extLst>
                </a:gridCol>
                <a:gridCol w="827118">
                  <a:extLst>
                    <a:ext uri="{9D8B030D-6E8A-4147-A177-3AD203B41FA5}">
                      <a16:colId xmlns:a16="http://schemas.microsoft.com/office/drawing/2014/main" val="4132577723"/>
                    </a:ext>
                  </a:extLst>
                </a:gridCol>
              </a:tblGrid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Designation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Level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Subslices</a:t>
                      </a:r>
                      <a:endParaRPr lang="en-US" sz="1100" dirty="0"/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EUs</a:t>
                      </a:r>
                    </a:p>
                  </a:txBody>
                  <a:tcPr marL="28112" marR="28112" marT="14056" marB="14056"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976592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G1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32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1476623656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48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479718634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64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2946748721"/>
                  </a:ext>
                </a:extLst>
              </a:tr>
              <a:tr h="3343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Iris </a:t>
                      </a:r>
                      <a:r>
                        <a:rPr lang="en-US" sz="1300" dirty="0" err="1"/>
                        <a:t>Xe</a:t>
                      </a:r>
                      <a:r>
                        <a:rPr lang="en-US" sz="1300" dirty="0"/>
                        <a:t> LP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G7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</a:t>
                      </a:r>
                    </a:p>
                  </a:txBody>
                  <a:tcPr marL="28112" marR="28112" marT="14056" marB="1405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80</a:t>
                      </a:r>
                    </a:p>
                  </a:txBody>
                  <a:tcPr marL="28112" marR="28112" marT="14056" marB="14056" anchor="ctr"/>
                </a:tc>
                <a:extLst>
                  <a:ext uri="{0D108BD9-81ED-4DB2-BD59-A6C34878D82A}">
                    <a16:rowId xmlns:a16="http://schemas.microsoft.com/office/drawing/2014/main" val="38535950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104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5634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Intel’s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/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LP graphics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5887" y="863715"/>
            <a:ext cx="91170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rgbClr val="FF0000"/>
                </a:solidFill>
              </a:rPr>
              <a:t>Subslices</a:t>
            </a:r>
            <a:r>
              <a:rPr lang="en-US" sz="1600" dirty="0"/>
              <a:t> of the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 err="1"/>
              <a:t>Xe</a:t>
            </a:r>
            <a:r>
              <a:rPr lang="en-US" sz="1600" dirty="0"/>
              <a:t> graphics (10</a:t>
            </a:r>
            <a:r>
              <a:rPr lang="en-US" sz="1600" baseline="30000" dirty="0"/>
              <a:t>th</a:t>
            </a:r>
            <a:r>
              <a:rPr lang="en-US" sz="1600" dirty="0"/>
              <a:t> gen. Ice Lake) and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 err="1"/>
              <a:t>Xe</a:t>
            </a:r>
            <a:r>
              <a:rPr lang="en-US" sz="1600" dirty="0"/>
              <a:t> LP</a:t>
            </a:r>
          </a:p>
          <a:p>
            <a:r>
              <a:rPr lang="en-US" sz="1600" spc="-20" dirty="0"/>
              <a:t>  graphics (Tiger Lake) are built up </a:t>
            </a:r>
            <a:r>
              <a:rPr lang="en-US" sz="1600" spc="-20" dirty="0">
                <a:solidFill>
                  <a:srgbClr val="0070C0"/>
                </a:solidFill>
              </a:rPr>
              <a:t>differently; </a:t>
            </a:r>
            <a:r>
              <a:rPr lang="en-US" sz="1600" spc="-20" dirty="0"/>
              <a:t>the main difference is that </a:t>
            </a:r>
            <a:r>
              <a:rPr lang="en-US" sz="1600" spc="-20" dirty="0">
                <a:solidFill>
                  <a:srgbClr val="0070C0"/>
                </a:solidFill>
              </a:rPr>
              <a:t>11</a:t>
            </a:r>
            <a:r>
              <a:rPr lang="en-US" sz="1600" spc="-20" baseline="30000" dirty="0">
                <a:solidFill>
                  <a:srgbClr val="0070C0"/>
                </a:solidFill>
              </a:rPr>
              <a:t>th</a:t>
            </a:r>
            <a:r>
              <a:rPr lang="en-US" sz="1600" spc="-20" dirty="0">
                <a:solidFill>
                  <a:srgbClr val="0070C0"/>
                </a:solidFill>
              </a:rPr>
              <a:t> gen. </a:t>
            </a:r>
            <a:r>
              <a:rPr lang="en-US" sz="1600" spc="-20" dirty="0" err="1">
                <a:solidFill>
                  <a:srgbClr val="0070C0"/>
                </a:solidFill>
              </a:rPr>
              <a:t>Xe</a:t>
            </a:r>
            <a:endParaRPr lang="en-US" sz="1600" spc="-20" dirty="0">
              <a:solidFill>
                <a:srgbClr val="0070C0"/>
              </a:solidFill>
            </a:endParaRPr>
          </a:p>
          <a:p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/>
              <a:t> have </a:t>
            </a:r>
            <a:r>
              <a:rPr lang="en-US" sz="1600" dirty="0">
                <a:solidFill>
                  <a:srgbClr val="0070C0"/>
                </a:solidFill>
              </a:rPr>
              <a:t>8 EUs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LP</a:t>
            </a:r>
            <a:r>
              <a:rPr lang="en-US" sz="1600" dirty="0"/>
              <a:t> </a:t>
            </a:r>
            <a:r>
              <a:rPr lang="en-US" sz="1600" dirty="0" err="1"/>
              <a:t>subslices</a:t>
            </a:r>
            <a:r>
              <a:rPr lang="en-US" sz="1600" dirty="0"/>
              <a:t> 16 EUs, as discussed next.  </a:t>
            </a:r>
          </a:p>
        </p:txBody>
      </p:sp>
    </p:spTree>
    <p:extLst>
      <p:ext uri="{BB962C8B-B14F-4D97-AF65-F5344CB8AC3E}">
        <p14:creationId xmlns:p14="http://schemas.microsoft.com/office/powerpoint/2010/main" val="47216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680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81882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11</a:t>
            </a:r>
            <a:r>
              <a:rPr lang="en-US" baseline="30000" dirty="0">
                <a:solidFill>
                  <a:schemeClr val="accent6"/>
                </a:solidFill>
              </a:rPr>
              <a:t>th </a:t>
            </a:r>
            <a:r>
              <a:rPr lang="en-US" dirty="0">
                <a:solidFill>
                  <a:schemeClr val="accent6"/>
                </a:solidFill>
              </a:rPr>
              <a:t>gen. </a:t>
            </a:r>
            <a:r>
              <a:rPr lang="en-US" dirty="0" err="1">
                <a:solidFill>
                  <a:schemeClr val="accent6"/>
                </a:solidFill>
              </a:rPr>
              <a:t>subslices</a:t>
            </a:r>
            <a:r>
              <a:rPr lang="en-US" dirty="0">
                <a:solidFill>
                  <a:schemeClr val="accent6"/>
                </a:solidFill>
              </a:rPr>
              <a:t> in the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graphics (implemented in the </a:t>
            </a:r>
          </a:p>
          <a:p>
            <a:r>
              <a:rPr lang="en-US" dirty="0">
                <a:solidFill>
                  <a:schemeClr val="accent6"/>
                </a:solidFill>
              </a:rPr>
              <a:t>  10</a:t>
            </a:r>
            <a:r>
              <a:rPr lang="en-US" baseline="30000" dirty="0">
                <a:solidFill>
                  <a:schemeClr val="accent6"/>
                </a:solidFill>
              </a:rPr>
              <a:t>th</a:t>
            </a:r>
            <a:r>
              <a:rPr lang="en-US" dirty="0">
                <a:solidFill>
                  <a:schemeClr val="accent6"/>
                </a:solidFill>
              </a:rPr>
              <a:t> gen. Ice Lake line)</a:t>
            </a:r>
          </a:p>
        </p:txBody>
      </p:sp>
      <p:pic>
        <p:nvPicPr>
          <p:cNvPr id="5" name="Picture 2" descr="Sub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1470556"/>
            <a:ext cx="2198365" cy="3872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32719" y="5499520"/>
            <a:ext cx="4227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Figure: </a:t>
            </a:r>
            <a:r>
              <a:rPr lang="en-US" sz="1600" dirty="0" err="1"/>
              <a:t>Subslice</a:t>
            </a:r>
            <a:r>
              <a:rPr lang="en-US" sz="1600" dirty="0"/>
              <a:t> of an 11</a:t>
            </a:r>
            <a:r>
              <a:rPr lang="en-US" sz="1600" baseline="30000" dirty="0"/>
              <a:t>th</a:t>
            </a:r>
            <a:r>
              <a:rPr lang="en-US" sz="1600" dirty="0"/>
              <a:t> gen. GPU</a:t>
            </a:r>
          </a:p>
          <a:p>
            <a:pPr algn="ctr"/>
            <a:r>
              <a:rPr lang="en-US" sz="1600" dirty="0"/>
              <a:t>used in the 10</a:t>
            </a:r>
            <a:r>
              <a:rPr lang="en-US" sz="1600" baseline="30000" dirty="0"/>
              <a:t>th</a:t>
            </a:r>
            <a:r>
              <a:rPr lang="en-US" sz="1600" dirty="0"/>
              <a:t> gen. Ice Lake line [</a:t>
            </a:r>
            <a:r>
              <a:rPr lang="hu-HU" sz="1600" dirty="0"/>
              <a:t>21</a:t>
            </a:r>
            <a:r>
              <a:rPr lang="en-US" sz="1600" dirty="0"/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26895" y="1449070"/>
            <a:ext cx="4545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Key parts of an 11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  <a:r>
              <a:rPr lang="en-US" sz="1600" dirty="0" err="1"/>
              <a:t>subslice</a:t>
            </a:r>
            <a:r>
              <a:rPr lang="en-US" sz="1600" dirty="0"/>
              <a:t>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61910" y="1790526"/>
            <a:ext cx="5220580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8 EUs </a:t>
            </a:r>
            <a:r>
              <a:rPr lang="en-US" sz="1600" dirty="0"/>
              <a:t>(to be described subsequently)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an </a:t>
            </a:r>
            <a:r>
              <a:rPr lang="en-US" sz="1600" dirty="0">
                <a:solidFill>
                  <a:srgbClr val="0070C0"/>
                </a:solidFill>
              </a:rPr>
              <a:t>SLM</a:t>
            </a:r>
            <a:r>
              <a:rPr lang="en-US" sz="1600" dirty="0"/>
              <a:t> (Shared Local Memory of 64 kB </a:t>
            </a:r>
          </a:p>
          <a:p>
            <a:r>
              <a:rPr lang="en-US" sz="1600" dirty="0"/>
              <a:t>      accessible from all EUs holding memory data</a:t>
            </a:r>
          </a:p>
          <a:p>
            <a:r>
              <a:rPr lang="en-US" sz="1600" dirty="0"/>
              <a:t>      that might be shared between all EUs of the</a:t>
            </a:r>
          </a:p>
          <a:p>
            <a:r>
              <a:rPr lang="en-US" sz="1600" dirty="0"/>
              <a:t>      </a:t>
            </a:r>
            <a:r>
              <a:rPr lang="en-US" sz="1600" dirty="0" err="1"/>
              <a:t>subslice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1643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2" descr="SubSl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645" y="1311989"/>
            <a:ext cx="2520280" cy="4439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15888" y="458670"/>
            <a:ext cx="92670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90" dirty="0">
                <a:solidFill>
                  <a:schemeClr val="accent6"/>
                </a:solidFill>
              </a:rPr>
              <a:t>Layout of 12</a:t>
            </a:r>
            <a:r>
              <a:rPr lang="en-US" spc="-90" baseline="30000" dirty="0">
                <a:solidFill>
                  <a:schemeClr val="accent6"/>
                </a:solidFill>
              </a:rPr>
              <a:t>th</a:t>
            </a:r>
            <a:r>
              <a:rPr lang="en-US" spc="-90" dirty="0">
                <a:solidFill>
                  <a:schemeClr val="accent6"/>
                </a:solidFill>
              </a:rPr>
              <a:t> gen. </a:t>
            </a:r>
            <a:r>
              <a:rPr lang="en-US" spc="-90" dirty="0" err="1">
                <a:solidFill>
                  <a:schemeClr val="accent6"/>
                </a:solidFill>
              </a:rPr>
              <a:t>Xe</a:t>
            </a:r>
            <a:r>
              <a:rPr lang="en-US" spc="-90" dirty="0">
                <a:solidFill>
                  <a:schemeClr val="accent6"/>
                </a:solidFill>
              </a:rPr>
              <a:t> LP (Tiger Lake) </a:t>
            </a:r>
            <a:r>
              <a:rPr lang="en-US" spc="-90" dirty="0" err="1">
                <a:solidFill>
                  <a:schemeClr val="accent6"/>
                </a:solidFill>
              </a:rPr>
              <a:t>subslices</a:t>
            </a:r>
            <a:r>
              <a:rPr lang="en-US" spc="-90" dirty="0">
                <a:solidFill>
                  <a:schemeClr val="accent6"/>
                </a:solidFill>
              </a:rPr>
              <a:t> vs. 11</a:t>
            </a:r>
            <a:r>
              <a:rPr lang="en-US" spc="-90" baseline="30000" dirty="0">
                <a:solidFill>
                  <a:schemeClr val="accent6"/>
                </a:solidFill>
              </a:rPr>
              <a:t>th</a:t>
            </a:r>
            <a:r>
              <a:rPr lang="en-US" spc="-90" dirty="0">
                <a:solidFill>
                  <a:schemeClr val="accent6"/>
                </a:solidFill>
              </a:rPr>
              <a:t> gen. (Ice Lake line) </a:t>
            </a:r>
            <a:r>
              <a:rPr lang="en-US" spc="-90" dirty="0" err="1">
                <a:solidFill>
                  <a:schemeClr val="accent6"/>
                </a:solidFill>
              </a:rPr>
              <a:t>subslices</a:t>
            </a:r>
            <a:endParaRPr lang="en-US" spc="-90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 flipH="1">
            <a:off x="296525" y="122375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11</a:t>
            </a:r>
            <a:r>
              <a:rPr lang="en-US" sz="1400" b="1" baseline="30000" dirty="0"/>
              <a:t>th</a:t>
            </a:r>
            <a:r>
              <a:rPr lang="en-US" sz="1400" b="1" dirty="0"/>
              <a:t> gen.</a:t>
            </a:r>
          </a:p>
          <a:p>
            <a:r>
              <a:rPr lang="en-US" sz="1400" b="1" dirty="0"/>
              <a:t>     </a:t>
            </a:r>
            <a:r>
              <a:rPr lang="en-US" sz="1400" dirty="0"/>
              <a:t>[</a:t>
            </a:r>
            <a:r>
              <a:rPr lang="hu-HU" sz="1400" dirty="0"/>
              <a:t>21</a:t>
            </a:r>
            <a:r>
              <a:rPr lang="en-US" sz="1400" dirty="0"/>
              <a:t>]</a:t>
            </a:r>
            <a:r>
              <a:rPr lang="en-US" sz="1400" b="1" dirty="0"/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 flipH="1">
            <a:off x="5067055" y="1231013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/>
              <a:t>12</a:t>
            </a:r>
            <a:r>
              <a:rPr lang="en-US" sz="1400" b="1" baseline="30000" dirty="0"/>
              <a:t>th</a:t>
            </a:r>
            <a:r>
              <a:rPr lang="en-US" sz="1400" b="1" dirty="0"/>
              <a:t> gen.</a:t>
            </a:r>
          </a:p>
          <a:p>
            <a:r>
              <a:rPr lang="en-US" sz="1400" dirty="0"/>
              <a:t>   [</a:t>
            </a:r>
            <a:r>
              <a:rPr lang="hu-HU" sz="1400" dirty="0"/>
              <a:t>22</a:t>
            </a:r>
            <a:r>
              <a:rPr lang="en-US" sz="1400" dirty="0"/>
              <a:t>]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6111789" y="1314450"/>
            <a:ext cx="2285636" cy="4438341"/>
            <a:chOff x="6111789" y="1314450"/>
            <a:chExt cx="2285636" cy="4438341"/>
          </a:xfrm>
        </p:grpSpPr>
        <p:pic>
          <p:nvPicPr>
            <p:cNvPr id="5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025" t="21430" r="17588" b="9948"/>
            <a:stretch/>
          </p:blipFill>
          <p:spPr bwMode="auto">
            <a:xfrm>
              <a:off x="6111789" y="1314450"/>
              <a:ext cx="2285636" cy="44383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201" t="24177" r="31651" b="73316"/>
            <a:stretch/>
          </p:blipFill>
          <p:spPr bwMode="auto">
            <a:xfrm>
              <a:off x="6282190" y="1358770"/>
              <a:ext cx="610255" cy="388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/>
          <p:cNvSpPr txBox="1"/>
          <p:nvPr/>
        </p:nvSpPr>
        <p:spPr>
          <a:xfrm>
            <a:off x="179203" y="6039290"/>
            <a:ext cx="88032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subslices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include </a:t>
            </a:r>
            <a:r>
              <a:rPr lang="en-US" sz="1600" dirty="0">
                <a:solidFill>
                  <a:srgbClr val="0070C0"/>
                </a:solidFill>
              </a:rPr>
              <a:t>16 EUs </a:t>
            </a:r>
            <a:r>
              <a:rPr lang="en-US" sz="1600" dirty="0"/>
              <a:t>rather than 8 as </a:t>
            </a:r>
            <a:r>
              <a:rPr lang="en-US" sz="1600" dirty="0" err="1"/>
              <a:t>jn</a:t>
            </a:r>
            <a:r>
              <a:rPr lang="en-US" sz="1600" dirty="0"/>
              <a:t> the previous 11</a:t>
            </a:r>
            <a:r>
              <a:rPr lang="en-US" sz="1600" baseline="30000" dirty="0"/>
              <a:t>th</a:t>
            </a:r>
            <a:r>
              <a:rPr lang="en-US" sz="1600" dirty="0"/>
              <a:t> generation</a:t>
            </a:r>
          </a:p>
          <a:p>
            <a:r>
              <a:rPr lang="en-US" sz="1600" dirty="0"/>
              <a:t>  graphics.</a:t>
            </a:r>
          </a:p>
        </p:txBody>
      </p:sp>
    </p:spTree>
    <p:extLst>
      <p:ext uri="{BB962C8B-B14F-4D97-AF65-F5344CB8AC3E}">
        <p14:creationId xmlns:p14="http://schemas.microsoft.com/office/powerpoint/2010/main" val="3375162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hu-HU" altLang="en-US" sz="168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9458" name="Picture 2" descr="https://images.anandtech.com/doci/15993/202008180142271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01" t="24177" r="31651" b="73316"/>
          <a:stretch/>
        </p:blipFill>
        <p:spPr bwMode="auto">
          <a:xfrm>
            <a:off x="6057165" y="728699"/>
            <a:ext cx="180020" cy="225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15888" y="470530"/>
            <a:ext cx="4906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Layout of EUs in 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/</a:t>
            </a:r>
            <a:r>
              <a:rPr lang="en-US" dirty="0" err="1">
                <a:solidFill>
                  <a:schemeClr val="accent6"/>
                </a:solidFill>
              </a:rPr>
              <a:t>Xe</a:t>
            </a:r>
            <a:r>
              <a:rPr lang="en-US" dirty="0">
                <a:solidFill>
                  <a:schemeClr val="accent6"/>
                </a:solidFill>
              </a:rPr>
              <a:t> LP graphics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74156" y="824640"/>
            <a:ext cx="8910989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and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/>
              <a:t>. </a:t>
            </a:r>
            <a:r>
              <a:rPr lang="en-US" sz="1600" dirty="0">
                <a:solidFill>
                  <a:srgbClr val="FF0000"/>
                </a:solidFill>
              </a:rPr>
              <a:t>EUs</a:t>
            </a:r>
            <a:r>
              <a:rPr lang="en-US" sz="1600" dirty="0"/>
              <a:t> are built up </a:t>
            </a:r>
            <a:r>
              <a:rPr lang="en-US" sz="1600" dirty="0">
                <a:solidFill>
                  <a:srgbClr val="FF0000"/>
                </a:solidFill>
              </a:rPr>
              <a:t>differently.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EUs </a:t>
            </a:r>
            <a:r>
              <a:rPr lang="en-US" sz="1600" dirty="0"/>
              <a:t>have </a:t>
            </a:r>
            <a:r>
              <a:rPr lang="en-US" sz="1600" dirty="0">
                <a:solidFill>
                  <a:srgbClr val="0070C0"/>
                </a:solidFill>
              </a:rPr>
              <a:t>dual SIMD units </a:t>
            </a:r>
            <a:r>
              <a:rPr lang="en-US" sz="1600" dirty="0"/>
              <a:t>capable of performing </a:t>
            </a:r>
            <a:r>
              <a:rPr lang="en-US" sz="1600" dirty="0">
                <a:solidFill>
                  <a:srgbClr val="0070C0"/>
                </a:solidFill>
              </a:rPr>
              <a:t>4-wide</a:t>
            </a:r>
            <a:r>
              <a:rPr lang="en-US" sz="1600" dirty="0"/>
              <a:t> (4x32-bit)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FX/FP FMA </a:t>
            </a:r>
            <a:r>
              <a:rPr lang="en-US" sz="1600" dirty="0"/>
              <a:t>(Fused Multiply-Add) and </a:t>
            </a:r>
            <a:r>
              <a:rPr lang="en-US" sz="1600" dirty="0">
                <a:solidFill>
                  <a:srgbClr val="0070C0"/>
                </a:solidFill>
              </a:rPr>
              <a:t>2-wide EM </a:t>
            </a:r>
            <a:r>
              <a:rPr lang="en-US" sz="1600" dirty="0"/>
              <a:t>(Extended Math) operations.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By contrast,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</a:t>
            </a:r>
            <a:r>
              <a:rPr lang="en-US" sz="1600" dirty="0" err="1">
                <a:solidFill>
                  <a:srgbClr val="0070C0"/>
                </a:solidFill>
              </a:rPr>
              <a:t>Xe</a:t>
            </a:r>
            <a:r>
              <a:rPr lang="en-US" sz="1600" dirty="0">
                <a:solidFill>
                  <a:srgbClr val="0070C0"/>
                </a:solidFill>
              </a:rPr>
              <a:t> LP EUs </a:t>
            </a:r>
            <a:r>
              <a:rPr lang="en-US" sz="1600" dirty="0"/>
              <a:t>are built up as </a:t>
            </a:r>
            <a:r>
              <a:rPr lang="en-US" sz="1600" dirty="0">
                <a:solidFill>
                  <a:srgbClr val="0070C0"/>
                </a:solidFill>
              </a:rPr>
              <a:t>modules </a:t>
            </a:r>
            <a:r>
              <a:rPr lang="en-US" sz="1600" dirty="0"/>
              <a:t>including </a:t>
            </a:r>
            <a:r>
              <a:rPr lang="en-US" sz="1600" spc="-30" dirty="0"/>
              <a:t>dual EUs with </a:t>
            </a:r>
          </a:p>
          <a:p>
            <a:r>
              <a:rPr lang="en-US" sz="1600" spc="-30" dirty="0"/>
              <a:t>      shared thread control and </a:t>
            </a:r>
            <a:r>
              <a:rPr lang="en-US" sz="1600" spc="-30" dirty="0">
                <a:solidFill>
                  <a:srgbClr val="0070C0"/>
                </a:solidFill>
              </a:rPr>
              <a:t>dual SIMD units </a:t>
            </a:r>
            <a:r>
              <a:rPr lang="en-US" sz="1600" spc="-30" dirty="0"/>
              <a:t>capable of performing </a:t>
            </a:r>
            <a:r>
              <a:rPr lang="en-US" sz="1600" spc="-30" dirty="0">
                <a:solidFill>
                  <a:srgbClr val="0070C0"/>
                </a:solidFill>
              </a:rPr>
              <a:t>8-wide</a:t>
            </a:r>
            <a:r>
              <a:rPr lang="en-US" sz="1600" spc="-30" dirty="0"/>
              <a:t> (8x32-bit) </a:t>
            </a:r>
          </a:p>
          <a:p>
            <a:r>
              <a:rPr lang="en-US" sz="1600" spc="-30" dirty="0">
                <a:solidFill>
                  <a:srgbClr val="0070C0"/>
                </a:solidFill>
              </a:rPr>
              <a:t>      FP/FX FMA </a:t>
            </a:r>
            <a:r>
              <a:rPr lang="en-US" sz="1600" spc="-30" dirty="0"/>
              <a:t>and </a:t>
            </a:r>
            <a:r>
              <a:rPr lang="en-US" sz="1600" dirty="0"/>
              <a:t>and </a:t>
            </a:r>
            <a:r>
              <a:rPr lang="en-US" sz="1600" dirty="0">
                <a:solidFill>
                  <a:srgbClr val="0070C0"/>
                </a:solidFill>
              </a:rPr>
              <a:t>2-wide EM </a:t>
            </a:r>
            <a:r>
              <a:rPr lang="en-US" sz="1600" dirty="0"/>
              <a:t>(Extended Math) operations,</a:t>
            </a:r>
            <a:r>
              <a:rPr lang="en-US" sz="1600" spc="-30" dirty="0"/>
              <a:t> </a:t>
            </a:r>
            <a:r>
              <a:rPr lang="en-US" sz="1600" dirty="0"/>
              <a:t>as discussed next. </a:t>
            </a:r>
          </a:p>
        </p:txBody>
      </p:sp>
    </p:spTree>
    <p:extLst>
      <p:ext uri="{BB962C8B-B14F-4D97-AF65-F5344CB8AC3E}">
        <p14:creationId xmlns:p14="http://schemas.microsoft.com/office/powerpoint/2010/main" val="3634072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8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8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 sz="1680" dirty="0"/>
          </a:p>
        </p:txBody>
      </p:sp>
      <p:sp>
        <p:nvSpPr>
          <p:cNvPr id="8" name="TextBox 7"/>
          <p:cNvSpPr txBox="1"/>
          <p:nvPr/>
        </p:nvSpPr>
        <p:spPr>
          <a:xfrm>
            <a:off x="116505" y="458670"/>
            <a:ext cx="90263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Layout of an 11</a:t>
            </a:r>
            <a:r>
              <a:rPr lang="en-US" spc="-30" baseline="30000" dirty="0">
                <a:solidFill>
                  <a:schemeClr val="accent6"/>
                </a:solidFill>
              </a:rPr>
              <a:t>th </a:t>
            </a:r>
            <a:r>
              <a:rPr lang="en-US" spc="-30" dirty="0">
                <a:solidFill>
                  <a:schemeClr val="accent6"/>
                </a:solidFill>
              </a:rPr>
              <a:t>gen. EU of the </a:t>
            </a:r>
            <a:r>
              <a:rPr lang="en-US" spc="-30" dirty="0" err="1">
                <a:solidFill>
                  <a:schemeClr val="accent6"/>
                </a:solidFill>
              </a:rPr>
              <a:t>Xe</a:t>
            </a:r>
            <a:r>
              <a:rPr lang="en-US" spc="-30" dirty="0">
                <a:solidFill>
                  <a:schemeClr val="accent6"/>
                </a:solidFill>
              </a:rPr>
              <a:t> LP graphics (implemented in the 11</a:t>
            </a:r>
            <a:r>
              <a:rPr lang="en-US" spc="-30" baseline="30000" dirty="0">
                <a:solidFill>
                  <a:schemeClr val="accent6"/>
                </a:solidFill>
              </a:rPr>
              <a:t>th</a:t>
            </a:r>
            <a:r>
              <a:rPr lang="en-US" spc="-30" dirty="0">
                <a:solidFill>
                  <a:schemeClr val="accent6"/>
                </a:solidFill>
              </a:rPr>
              <a:t> gen. </a:t>
            </a:r>
          </a:p>
          <a:p>
            <a:r>
              <a:rPr lang="en-US" dirty="0">
                <a:solidFill>
                  <a:schemeClr val="accent6"/>
                </a:solidFill>
              </a:rPr>
              <a:t>  Tiger Lake line) [</a:t>
            </a:r>
            <a:r>
              <a:rPr lang="hu-HU" dirty="0">
                <a:solidFill>
                  <a:schemeClr val="accent6"/>
                </a:solidFill>
              </a:rPr>
              <a:t>22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716905" y="1234982"/>
            <a:ext cx="49055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Main parts </a:t>
            </a:r>
            <a:r>
              <a:rPr lang="en-US" sz="1600" dirty="0"/>
              <a:t>of an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graphics EU</a:t>
            </a:r>
            <a:r>
              <a:rPr lang="en-US" sz="1600" dirty="0">
                <a:solidFill>
                  <a:srgbClr val="FF0000"/>
                </a:solidFill>
              </a:rPr>
              <a:t>:</a:t>
            </a:r>
            <a:endParaRPr lang="en-US" sz="1600" dirty="0"/>
          </a:p>
        </p:txBody>
      </p:sp>
      <p:sp>
        <p:nvSpPr>
          <p:cNvPr id="11" name="TextBox 10"/>
          <p:cNvSpPr txBox="1"/>
          <p:nvPr/>
        </p:nvSpPr>
        <p:spPr>
          <a:xfrm>
            <a:off x="3896925" y="1550017"/>
            <a:ext cx="517557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dual SIMD ALUs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a register file (GFR)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a Branch and a Send (IO) Unit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thread control that may </a:t>
            </a:r>
            <a:r>
              <a:rPr lang="en-US" sz="1600" dirty="0">
                <a:solidFill>
                  <a:srgbClr val="0070C0"/>
                </a:solidFill>
              </a:rPr>
              <a:t>issue up to one 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      instruction to each unit in each clock cycle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96863" y="4928294"/>
            <a:ext cx="8848513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Each EU is </a:t>
            </a:r>
            <a:r>
              <a:rPr lang="en-US" sz="1600" dirty="0">
                <a:solidFill>
                  <a:srgbClr val="0070C0"/>
                </a:solidFill>
              </a:rPr>
              <a:t>7-way multithreaded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Each thread has 128 256-bit long general purpose registers </a:t>
            </a:r>
            <a:r>
              <a:rPr lang="en-US" sz="1600" dirty="0"/>
              <a:t>(i.e. 4KB per thread 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or 28 KB per EU).</a:t>
            </a:r>
          </a:p>
          <a:p>
            <a:r>
              <a:rPr lang="en-US" sz="1600" dirty="0"/>
              <a:t>    Each GPR register can hold up to 8 32-bit FP or FX data or even up to 16 16-bit</a:t>
            </a:r>
          </a:p>
          <a:p>
            <a:r>
              <a:rPr lang="en-US" sz="1600" dirty="0"/>
              <a:t>      FP or FX data.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06515" y="1339948"/>
            <a:ext cx="3240645" cy="3304187"/>
            <a:chOff x="206515" y="1103696"/>
            <a:chExt cx="3240645" cy="330418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672" t="3611" r="4227" b="51676"/>
            <a:stretch/>
          </p:blipFill>
          <p:spPr>
            <a:xfrm>
              <a:off x="206515" y="1103696"/>
              <a:ext cx="3240645" cy="3304187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344" t="48897" r="26046" b="46517"/>
            <a:stretch/>
          </p:blipFill>
          <p:spPr>
            <a:xfrm>
              <a:off x="605214" y="1232548"/>
              <a:ext cx="972000" cy="359860"/>
            </a:xfrm>
            <a:prstGeom prst="rect">
              <a:avLst/>
            </a:prstGeom>
          </p:spPr>
        </p:pic>
        <p:sp>
          <p:nvSpPr>
            <p:cNvPr id="20" name="TextBox 19"/>
            <p:cNvSpPr txBox="1"/>
            <p:nvPr/>
          </p:nvSpPr>
          <p:spPr>
            <a:xfrm flipH="1">
              <a:off x="560208" y="1251069"/>
              <a:ext cx="12214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 flipH="1">
            <a:off x="3941930" y="3248980"/>
            <a:ext cx="5004176" cy="610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 up to 4 FP32/8 FP16 FMA operations or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up to 4 FX32/8 FX16 FMA operations,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61910" y="2950400"/>
            <a:ext cx="45907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The SIMD ALU on the IP 0 </a:t>
            </a:r>
            <a:r>
              <a:rPr lang="en-US" sz="1600" dirty="0"/>
              <a:t>can perform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42449" y="4205312"/>
            <a:ext cx="51581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up to 4 FP32/8 FP16 FMA operations or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806915" y="3911763"/>
            <a:ext cx="45457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the other SIMD ALU on the IP1: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044835" y="4520637"/>
            <a:ext cx="51761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dual Extended Math (EM) operations</a:t>
            </a:r>
          </a:p>
          <a:p>
            <a:r>
              <a:rPr lang="en-US" sz="1600" dirty="0"/>
              <a:t>      (to calculate trigonometric functions etc.).   </a:t>
            </a:r>
          </a:p>
        </p:txBody>
      </p:sp>
      <p:sp>
        <p:nvSpPr>
          <p:cNvPr id="3" name="TextBox 2"/>
          <p:cNvSpPr txBox="1"/>
          <p:nvPr/>
        </p:nvSpPr>
        <p:spPr>
          <a:xfrm flipH="1">
            <a:off x="206515" y="6354325"/>
            <a:ext cx="8640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 </a:t>
            </a:r>
            <a:r>
              <a:rPr lang="en-US" sz="1600" dirty="0"/>
              <a:t>EUs of the previous </a:t>
            </a:r>
            <a:r>
              <a:rPr lang="en-US" sz="1600" dirty="0">
                <a:solidFill>
                  <a:srgbClr val="0070C0"/>
                </a:solidFill>
              </a:rPr>
              <a:t>HD graphics </a:t>
            </a:r>
            <a:r>
              <a:rPr lang="en-US" sz="1600" dirty="0"/>
              <a:t>are built up basically </a:t>
            </a:r>
            <a:r>
              <a:rPr lang="en-US" sz="1600" dirty="0">
                <a:solidFill>
                  <a:srgbClr val="0070C0"/>
                </a:solidFill>
              </a:rPr>
              <a:t>in the same way. </a:t>
            </a:r>
          </a:p>
        </p:txBody>
      </p:sp>
    </p:spTree>
    <p:extLst>
      <p:ext uri="{BB962C8B-B14F-4D97-AF65-F5344CB8AC3E}">
        <p14:creationId xmlns:p14="http://schemas.microsoft.com/office/powerpoint/2010/main" val="466754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lang="en-US" sz="166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3536885" y="1628799"/>
            <a:ext cx="5535615" cy="3150350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28822" y="458670"/>
            <a:ext cx="65086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</a:rPr>
              <a:t>Layout of 12</a:t>
            </a:r>
            <a:r>
              <a:rPr lang="en-US" spc="-60" baseline="30000" dirty="0">
                <a:solidFill>
                  <a:schemeClr val="accent6"/>
                </a:solidFill>
              </a:rPr>
              <a:t>th</a:t>
            </a:r>
            <a:r>
              <a:rPr lang="en-US" spc="-60" dirty="0">
                <a:solidFill>
                  <a:schemeClr val="accent6"/>
                </a:solidFill>
              </a:rPr>
              <a:t> gen. graphics EUs vs. 11</a:t>
            </a:r>
            <a:r>
              <a:rPr lang="en-US" spc="-60" baseline="30000" dirty="0">
                <a:solidFill>
                  <a:schemeClr val="accent6"/>
                </a:solidFill>
              </a:rPr>
              <a:t>th</a:t>
            </a:r>
            <a:r>
              <a:rPr lang="en-US" spc="-60" dirty="0">
                <a:solidFill>
                  <a:schemeClr val="accent6"/>
                </a:solidFill>
              </a:rPr>
              <a:t> gen. EUs -1 [</a:t>
            </a:r>
            <a:r>
              <a:rPr lang="hu-HU" spc="-60" dirty="0">
                <a:solidFill>
                  <a:schemeClr val="accent6"/>
                </a:solidFill>
              </a:rPr>
              <a:t>22</a:t>
            </a:r>
            <a:r>
              <a:rPr lang="en-US" spc="-60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22" name="TextBox 21"/>
          <p:cNvSpPr txBox="1"/>
          <p:nvPr/>
        </p:nvSpPr>
        <p:spPr>
          <a:xfrm flipH="1">
            <a:off x="207227" y="821675"/>
            <a:ext cx="90902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EUs are implemented as </a:t>
            </a:r>
            <a:r>
              <a:rPr lang="en-US" sz="1600" dirty="0">
                <a:solidFill>
                  <a:srgbClr val="FF0000"/>
                </a:solidFill>
              </a:rPr>
              <a:t>modules</a:t>
            </a:r>
            <a:r>
              <a:rPr lang="en-US" sz="1600" dirty="0"/>
              <a:t> with shared thread control and branch</a:t>
            </a:r>
          </a:p>
          <a:p>
            <a:r>
              <a:rPr lang="en-US" sz="1600" dirty="0"/>
              <a:t>      unit, as shown below.</a:t>
            </a:r>
          </a:p>
        </p:txBody>
      </p:sp>
      <p:sp>
        <p:nvSpPr>
          <p:cNvPr id="3" name="Right Arrow 2"/>
          <p:cNvSpPr/>
          <p:nvPr/>
        </p:nvSpPr>
        <p:spPr bwMode="auto">
          <a:xfrm>
            <a:off x="3176845" y="3005145"/>
            <a:ext cx="28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16505" y="1574920"/>
            <a:ext cx="2957637" cy="3249235"/>
            <a:chOff x="116505" y="1574920"/>
            <a:chExt cx="2957637" cy="3249235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546" t="5250" r="5271" b="52174"/>
            <a:stretch/>
          </p:blipFill>
          <p:spPr>
            <a:xfrm>
              <a:off x="116505" y="1574920"/>
              <a:ext cx="2957637" cy="3249235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60" t="6546" r="5851" b="90506"/>
            <a:stretch/>
          </p:blipFill>
          <p:spPr>
            <a:xfrm>
              <a:off x="184831" y="1637143"/>
              <a:ext cx="1665185" cy="317534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 flipH="1">
              <a:off x="175964" y="1629266"/>
              <a:ext cx="28208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13" t="50044" r="25062" b="45943"/>
            <a:stretch/>
          </p:blipFill>
          <p:spPr>
            <a:xfrm>
              <a:off x="1196625" y="1628800"/>
              <a:ext cx="1800201" cy="315035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116506" y="4959170"/>
            <a:ext cx="9091010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shown,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FP and FX units are 8-wide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11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 FP and FX units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only 4 wide</a:t>
            </a:r>
            <a:r>
              <a:rPr lang="en-US" sz="1600" dirty="0"/>
              <a:t>, this results in the same FP performance but doubles FX performance.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FP and FX units are able to perform </a:t>
            </a:r>
            <a:r>
              <a:rPr lang="en-US" sz="1600" dirty="0">
                <a:solidFill>
                  <a:srgbClr val="0070C0"/>
                </a:solidFill>
              </a:rPr>
              <a:t>also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FX8 operations</a:t>
            </a:r>
            <a:r>
              <a:rPr lang="en-US" sz="1600" dirty="0"/>
              <a:t>, which is useful 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in speeding up AI applications.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addition, </a:t>
            </a:r>
            <a:r>
              <a:rPr lang="en-US" sz="1600" dirty="0">
                <a:solidFill>
                  <a:srgbClr val="0070C0"/>
                </a:solidFill>
              </a:rPr>
              <a:t>EM operations do not more block the execution of FP operations, nevertheless either an FP or an FX operation can be issued per cycle.  </a:t>
            </a:r>
          </a:p>
        </p:txBody>
      </p:sp>
    </p:spTree>
    <p:extLst>
      <p:ext uri="{BB962C8B-B14F-4D97-AF65-F5344CB8AC3E}">
        <p14:creationId xmlns:p14="http://schemas.microsoft.com/office/powerpoint/2010/main" val="1058353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(11)</a:t>
            </a:r>
            <a:endParaRPr lang="en-US" sz="166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3536885" y="1177999"/>
            <a:ext cx="5535615" cy="31503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 flipH="1">
            <a:off x="295811" y="4776878"/>
            <a:ext cx="4366199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up to 4 </a:t>
            </a:r>
            <a:r>
              <a:rPr lang="en-US" sz="1400" dirty="0" smtClean="0"/>
              <a:t>FP32, 8 </a:t>
            </a:r>
            <a:r>
              <a:rPr lang="en-US" sz="1400" dirty="0"/>
              <a:t>FP16 FMA operations or</a:t>
            </a:r>
          </a:p>
          <a:p>
            <a:pPr>
              <a:spcAft>
                <a:spcPts val="400"/>
              </a:spcAft>
            </a:pPr>
            <a:r>
              <a:rPr lang="en-US" sz="1400" dirty="0"/>
              <a:t>     up to 4 </a:t>
            </a:r>
            <a:r>
              <a:rPr lang="en-US" sz="1400" dirty="0" smtClean="0"/>
              <a:t>FX32, 8 </a:t>
            </a:r>
            <a:r>
              <a:rPr lang="en-US" sz="1400" dirty="0"/>
              <a:t>FX16 FMA operations,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6505" y="4463364"/>
            <a:ext cx="40054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</a:rPr>
              <a:t>The SIMD ALU on IP 0 </a:t>
            </a:r>
            <a:r>
              <a:rPr lang="en-US" sz="1400" dirty="0"/>
              <a:t>can perform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07035" y="5633494"/>
            <a:ext cx="4500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up to 4 </a:t>
            </a:r>
            <a:r>
              <a:rPr lang="en-US" sz="1400" dirty="0" smtClean="0"/>
              <a:t>FP32, 8 </a:t>
            </a:r>
            <a:r>
              <a:rPr lang="en-US" sz="1400" dirty="0"/>
              <a:t>FP16 FMA operations or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61509" y="5339945"/>
            <a:ext cx="47262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400" dirty="0"/>
              <a:t>whereas </a:t>
            </a:r>
            <a:r>
              <a:rPr lang="en-US" sz="1400" dirty="0">
                <a:solidFill>
                  <a:srgbClr val="0070C0"/>
                </a:solidFill>
              </a:rPr>
              <a:t>the other SIMD ALU  on IP1: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8980" y="5903814"/>
            <a:ext cx="45640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dual Extended Math (EM) operations</a:t>
            </a:r>
          </a:p>
          <a:p>
            <a:r>
              <a:rPr lang="en-US" sz="1400" dirty="0"/>
              <a:t>      (to calculate trigonometric functions etc.)    </a:t>
            </a:r>
          </a:p>
        </p:txBody>
      </p:sp>
      <p:sp>
        <p:nvSpPr>
          <p:cNvPr id="17" name="TextBox 16"/>
          <p:cNvSpPr txBox="1"/>
          <p:nvPr/>
        </p:nvSpPr>
        <p:spPr>
          <a:xfrm flipH="1">
            <a:off x="4617006" y="4776878"/>
            <a:ext cx="481553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dirty="0"/>
              <a:t> up to 8 </a:t>
            </a:r>
            <a:r>
              <a:rPr lang="en-US" sz="1400" dirty="0" smtClean="0"/>
              <a:t>FP32, 16 </a:t>
            </a:r>
            <a:r>
              <a:rPr lang="en-US" sz="1400" dirty="0"/>
              <a:t>FP16 FMA operations or</a:t>
            </a:r>
          </a:p>
          <a:p>
            <a:r>
              <a:rPr lang="en-US" sz="1400" spc="-40" dirty="0"/>
              <a:t>      up to 8 </a:t>
            </a:r>
            <a:r>
              <a:rPr lang="en-US" sz="1400" spc="-40" dirty="0" smtClean="0"/>
              <a:t>FX32, 16 FX16, 32 </a:t>
            </a:r>
            <a:r>
              <a:rPr lang="en-US" sz="1400" spc="-40" dirty="0"/>
              <a:t>FX8 FMA </a:t>
            </a:r>
            <a:r>
              <a:rPr lang="en-US" sz="1400" spc="-40" dirty="0" smtClean="0"/>
              <a:t>operations</a:t>
            </a:r>
            <a:r>
              <a:rPr lang="en-US" sz="1400" spc="-40" dirty="0"/>
              <a:t>,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301970" y="4463364"/>
            <a:ext cx="4771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70C0"/>
                </a:solidFill>
              </a:rPr>
              <a:t>The main SIMD ALU on </a:t>
            </a:r>
            <a:r>
              <a:rPr lang="en-US" sz="1400" dirty="0" smtClean="0">
                <a:solidFill>
                  <a:srgbClr val="0070C0"/>
                </a:solidFill>
              </a:rPr>
              <a:t>IP 0 </a:t>
            </a:r>
            <a:r>
              <a:rPr lang="en-US" sz="1400" dirty="0"/>
              <a:t>can perform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572000" y="5595747"/>
            <a:ext cx="4186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400" dirty="0"/>
              <a:t>whereas </a:t>
            </a:r>
            <a:r>
              <a:rPr lang="en-US" sz="1400" dirty="0">
                <a:solidFill>
                  <a:srgbClr val="0070C0"/>
                </a:solidFill>
              </a:rPr>
              <a:t>the EM ALU on </a:t>
            </a:r>
            <a:r>
              <a:rPr lang="en-US" sz="1400" dirty="0" smtClean="0">
                <a:solidFill>
                  <a:srgbClr val="0070C0"/>
                </a:solidFill>
              </a:rPr>
              <a:t>IP 1</a:t>
            </a:r>
            <a:r>
              <a:rPr lang="en-US" sz="1400" dirty="0">
                <a:solidFill>
                  <a:srgbClr val="0070C0"/>
                </a:solidFill>
              </a:rPr>
              <a:t>: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617005" y="5903814"/>
            <a:ext cx="46265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dual Extended Math (EM) operations</a:t>
            </a:r>
          </a:p>
          <a:p>
            <a:r>
              <a:rPr lang="en-US" sz="1400" dirty="0"/>
              <a:t>       (to calculate trigonometric functions etc.)    </a:t>
            </a:r>
          </a:p>
        </p:txBody>
      </p:sp>
      <p:sp>
        <p:nvSpPr>
          <p:cNvPr id="3" name="Right Arrow 2"/>
          <p:cNvSpPr/>
          <p:nvPr/>
        </p:nvSpPr>
        <p:spPr bwMode="auto">
          <a:xfrm>
            <a:off x="3176845" y="2554345"/>
            <a:ext cx="28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6505" y="1124120"/>
            <a:ext cx="2957637" cy="3249235"/>
            <a:chOff x="116505" y="1484911"/>
            <a:chExt cx="2957637" cy="3249235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546" t="5250" r="5271" b="52174"/>
            <a:stretch/>
          </p:blipFill>
          <p:spPr>
            <a:xfrm>
              <a:off x="116505" y="1484911"/>
              <a:ext cx="2957637" cy="3249235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344" t="48897" r="26046" b="46517"/>
            <a:stretch/>
          </p:blipFill>
          <p:spPr>
            <a:xfrm>
              <a:off x="431541" y="1496750"/>
              <a:ext cx="972000" cy="359860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 flipH="1">
              <a:off x="607254" y="1515271"/>
              <a:ext cx="12214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60" t="6546" r="5851" b="90506"/>
            <a:stretch/>
          </p:blipFill>
          <p:spPr>
            <a:xfrm>
              <a:off x="184831" y="1532043"/>
              <a:ext cx="1665185" cy="317534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 flipH="1">
              <a:off x="175964" y="1524166"/>
              <a:ext cx="28208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</a:t>
              </a:r>
              <a:r>
                <a:rPr lang="en-US" sz="1600" b="1" baseline="300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</a:t>
              </a: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 EU</a:t>
              </a: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13" t="50044" r="25062" b="45943"/>
            <a:stretch/>
          </p:blipFill>
          <p:spPr>
            <a:xfrm>
              <a:off x="1196625" y="1523700"/>
              <a:ext cx="1800201" cy="315035"/>
            </a:xfrm>
            <a:prstGeom prst="rect">
              <a:avLst/>
            </a:prstGeom>
          </p:spPr>
        </p:pic>
      </p:grpSp>
      <p:sp>
        <p:nvSpPr>
          <p:cNvPr id="15" name="TextBox 14"/>
          <p:cNvSpPr txBox="1"/>
          <p:nvPr/>
        </p:nvSpPr>
        <p:spPr>
          <a:xfrm>
            <a:off x="115888" y="475265"/>
            <a:ext cx="9179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Contrasting the computing capabilities of 11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and 12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gen. graphics EUs -1 [</a:t>
            </a:r>
            <a:r>
              <a:rPr lang="hu-HU" spc="-50" dirty="0">
                <a:solidFill>
                  <a:schemeClr val="accent6"/>
                </a:solidFill>
              </a:rPr>
              <a:t>22</a:t>
            </a:r>
            <a:r>
              <a:rPr lang="en-US" spc="-50" dirty="0">
                <a:solidFill>
                  <a:schemeClr val="accent6"/>
                </a:solidFill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08560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(12)</a:t>
            </a:r>
            <a:endParaRPr lang="en-US" sz="166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5894929"/>
              </p:ext>
            </p:extLst>
          </p:nvPr>
        </p:nvGraphicFramePr>
        <p:xfrm>
          <a:off x="1526649" y="1223755"/>
          <a:ext cx="6105691" cy="2681847"/>
        </p:xfrm>
        <a:graphic>
          <a:graphicData uri="http://schemas.openxmlformats.org/drawingml/2006/table">
            <a:tbl>
              <a:tblPr/>
              <a:tblGrid>
                <a:gridCol w="1654595">
                  <a:extLst>
                    <a:ext uri="{9D8B030D-6E8A-4147-A177-3AD203B41FA5}">
                      <a16:colId xmlns:a16="http://schemas.microsoft.com/office/drawing/2014/main" val="335040098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147252191"/>
                    </a:ext>
                  </a:extLst>
                </a:gridCol>
                <a:gridCol w="2225548">
                  <a:extLst>
                    <a:ext uri="{9D8B030D-6E8A-4147-A177-3AD203B41FA5}">
                      <a16:colId xmlns:a16="http://schemas.microsoft.com/office/drawing/2014/main" val="3443754230"/>
                    </a:ext>
                  </a:extLst>
                </a:gridCol>
              </a:tblGrid>
              <a:tr h="607651">
                <a:tc gridSpan="3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Computing capabilities of Intel’s 11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and 12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gen.EUs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(operations/clock/EU)</a:t>
                      </a:r>
                    </a:p>
                  </a:txBody>
                  <a:tcPr marT="50800" marB="508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4848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5503089"/>
                  </a:ext>
                </a:extLst>
              </a:tr>
              <a:tr h="33596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aseline="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baseline="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LP (Gen 12)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 err="1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 (Gen11)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80574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71238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FP16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5976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930379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FX16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56814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FX8 (INT8)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64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N/A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7829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61510" y="4284095"/>
            <a:ext cx="77487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Data in the above Table take into account that the EUs may perform FMA </a:t>
            </a:r>
          </a:p>
          <a:p>
            <a:r>
              <a:rPr lang="en-US" sz="1600" dirty="0"/>
              <a:t> (Fused Multiply-Add) operations.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5888" y="458670"/>
            <a:ext cx="91570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Contrasting the computing capabilities of 11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and 12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gen. graphics </a:t>
            </a:r>
            <a:r>
              <a:rPr lang="en-US" spc="-50" dirty="0" err="1">
                <a:solidFill>
                  <a:schemeClr val="accent6"/>
                </a:solidFill>
              </a:rPr>
              <a:t>Eus</a:t>
            </a:r>
            <a:r>
              <a:rPr lang="en-US" spc="-50" dirty="0">
                <a:solidFill>
                  <a:schemeClr val="accent6"/>
                </a:solidFill>
              </a:rPr>
              <a:t> -2 [</a:t>
            </a:r>
            <a:r>
              <a:rPr lang="hu-HU" spc="-50" dirty="0">
                <a:solidFill>
                  <a:schemeClr val="accent6"/>
                </a:solidFill>
              </a:rPr>
              <a:t>23</a:t>
            </a:r>
            <a:r>
              <a:rPr lang="en-US" spc="-50" dirty="0">
                <a:solidFill>
                  <a:schemeClr val="accent6"/>
                </a:solidFill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572152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(12)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19592"/>
            <a:ext cx="3466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773705"/>
            <a:ext cx="90285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</a:rPr>
              <a:t>Intel Xeon vs. AMD EPYC vs. ARM-based servers (ARM </a:t>
            </a:r>
            <a:r>
              <a:rPr lang="en-US" sz="1600" dirty="0" err="1" smtClean="0">
                <a:solidFill>
                  <a:schemeClr val="accent6"/>
                </a:solidFill>
              </a:rPr>
              <a:t>Neoverse</a:t>
            </a:r>
            <a:r>
              <a:rPr lang="en-US" sz="1600" dirty="0" smtClean="0">
                <a:solidFill>
                  <a:schemeClr val="accent6"/>
                </a:solidFill>
              </a:rPr>
              <a:t>-based, </a:t>
            </a:r>
            <a:r>
              <a:rPr lang="en-US" sz="1600" dirty="0" err="1" smtClean="0">
                <a:solidFill>
                  <a:schemeClr val="accent6"/>
                </a:solidFill>
              </a:rPr>
              <a:t>Amper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Altra</a:t>
            </a:r>
            <a:r>
              <a:rPr lang="en-US" sz="1600" dirty="0" smtClean="0">
                <a:solidFill>
                  <a:schemeClr val="accent6"/>
                </a:solidFill>
              </a:rPr>
              <a:t>)</a:t>
            </a:r>
          </a:p>
          <a:p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smtClean="0">
                <a:solidFill>
                  <a:schemeClr val="accent6"/>
                </a:solidFill>
              </a:rPr>
              <a:t> per-thread performance [49]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39480" y="1358062"/>
            <a:ext cx="8271840" cy="5491318"/>
            <a:chOff x="547696" y="1199535"/>
            <a:chExt cx="8271840" cy="5491318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735" b="5752"/>
            <a:stretch/>
          </p:blipFill>
          <p:spPr>
            <a:xfrm>
              <a:off x="547696" y="5659974"/>
              <a:ext cx="8271840" cy="662168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480" b="31756"/>
            <a:stretch/>
          </p:blipFill>
          <p:spPr>
            <a:xfrm>
              <a:off x="547696" y="1199535"/>
              <a:ext cx="8271840" cy="4181667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5054" b="-1"/>
            <a:stretch/>
          </p:blipFill>
          <p:spPr>
            <a:xfrm>
              <a:off x="764005" y="6351641"/>
              <a:ext cx="7615990" cy="339212"/>
            </a:xfrm>
            <a:prstGeom prst="rect">
              <a:avLst/>
            </a:prstGeom>
          </p:spPr>
        </p:pic>
      </p:grpSp>
      <p:sp>
        <p:nvSpPr>
          <p:cNvPr id="10" name="Oval 9"/>
          <p:cNvSpPr/>
          <p:nvPr/>
        </p:nvSpPr>
        <p:spPr bwMode="auto">
          <a:xfrm>
            <a:off x="5159492" y="1761200"/>
            <a:ext cx="3642978" cy="2339975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6485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2.3.3 </a:t>
            </a:r>
            <a:r>
              <a:rPr lang="en-US" altLang="en-US" sz="166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Overview of the implementation of integrated graphics in the Core 2 line </a:t>
            </a:r>
            <a:r>
              <a:rPr lang="en-US" altLang="en-US" sz="1660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(13)</a:t>
            </a:r>
            <a:endParaRPr lang="en-US" sz="166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2875" y="481263"/>
            <a:ext cx="68121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12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X</a:t>
            </a:r>
            <a:r>
              <a:rPr lang="en-US" baseline="30000" dirty="0" err="1">
                <a:solidFill>
                  <a:schemeClr val="accent6"/>
                </a:solidFill>
                <a:latin typeface="+mj-lt"/>
              </a:rPr>
              <a:t>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LP GPU of Tiger Lake processors -1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23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434402" y="2387065"/>
            <a:ext cx="2587567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It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up to 6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subslices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(model dependent)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16 EUs/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subslice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i.e. 96 EUs/slice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(up from 64)</a:t>
            </a:r>
          </a:p>
          <a:p>
            <a:pPr algn="ctr"/>
            <a:r>
              <a:rPr lang="en-US" sz="1600" dirty="0">
                <a:latin typeface="+mj-lt"/>
              </a:rPr>
              <a:t> </a:t>
            </a:r>
          </a:p>
        </p:txBody>
      </p:sp>
      <p:pic>
        <p:nvPicPr>
          <p:cNvPr id="6" name="Picture 2" descr="https://cdn.arstechnica.net/wp-content/uploads/2020/08/001-execution-units-1440x809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31" t="21020" r="20954" b="11950"/>
          <a:stretch/>
        </p:blipFill>
        <p:spPr bwMode="auto">
          <a:xfrm>
            <a:off x="125128" y="1268413"/>
            <a:ext cx="6294927" cy="4285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 bwMode="auto">
          <a:xfrm>
            <a:off x="532113" y="1952625"/>
            <a:ext cx="5820560" cy="2879257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671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2.3.4 Evolution of the performance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481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dirty="0"/>
          </a:p>
        </p:txBody>
      </p:sp>
      <p:sp>
        <p:nvSpPr>
          <p:cNvPr id="101" name="TextBox 100"/>
          <p:cNvSpPr txBox="1"/>
          <p:nvPr/>
        </p:nvSpPr>
        <p:spPr>
          <a:xfrm>
            <a:off x="119513" y="458670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Raising</a:t>
            </a:r>
            <a:r>
              <a:rPr kumimoji="0" lang="en-GB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-2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38" name="Egyenes összekötő nyíllal 4"/>
          <p:cNvCxnSpPr/>
          <p:nvPr/>
        </p:nvCxnSpPr>
        <p:spPr>
          <a:xfrm flipH="1" flipV="1">
            <a:off x="598370" y="1602325"/>
            <a:ext cx="68" cy="475200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nyíllal 6"/>
          <p:cNvCxnSpPr/>
          <p:nvPr/>
        </p:nvCxnSpPr>
        <p:spPr>
          <a:xfrm flipV="1">
            <a:off x="435690" y="6177176"/>
            <a:ext cx="8676000" cy="3353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gyenes összekötő 11"/>
          <p:cNvCxnSpPr/>
          <p:nvPr/>
        </p:nvCxnSpPr>
        <p:spPr>
          <a:xfrm>
            <a:off x="607266" y="6114488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12"/>
          <p:cNvCxnSpPr/>
          <p:nvPr/>
        </p:nvCxnSpPr>
        <p:spPr>
          <a:xfrm>
            <a:off x="1099219" y="61132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13"/>
          <p:cNvCxnSpPr/>
          <p:nvPr/>
        </p:nvCxnSpPr>
        <p:spPr>
          <a:xfrm>
            <a:off x="1592259" y="6112589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Egyenes összekötő 14"/>
          <p:cNvCxnSpPr/>
          <p:nvPr/>
        </p:nvCxnSpPr>
        <p:spPr>
          <a:xfrm>
            <a:off x="2084212" y="61113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15"/>
          <p:cNvCxnSpPr/>
          <p:nvPr/>
        </p:nvCxnSpPr>
        <p:spPr>
          <a:xfrm>
            <a:off x="2581600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gyenes összekötő 16"/>
          <p:cNvCxnSpPr/>
          <p:nvPr/>
        </p:nvCxnSpPr>
        <p:spPr>
          <a:xfrm>
            <a:off x="3073553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7"/>
          <p:cNvCxnSpPr/>
          <p:nvPr/>
        </p:nvCxnSpPr>
        <p:spPr>
          <a:xfrm>
            <a:off x="3566593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8"/>
          <p:cNvCxnSpPr/>
          <p:nvPr/>
        </p:nvCxnSpPr>
        <p:spPr>
          <a:xfrm>
            <a:off x="4058546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19"/>
          <p:cNvCxnSpPr/>
          <p:nvPr/>
        </p:nvCxnSpPr>
        <p:spPr>
          <a:xfrm>
            <a:off x="4552455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20"/>
          <p:cNvCxnSpPr/>
          <p:nvPr/>
        </p:nvCxnSpPr>
        <p:spPr>
          <a:xfrm>
            <a:off x="5044408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Egyenes összekötő 21"/>
          <p:cNvCxnSpPr/>
          <p:nvPr/>
        </p:nvCxnSpPr>
        <p:spPr>
          <a:xfrm>
            <a:off x="5537448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22"/>
          <p:cNvCxnSpPr/>
          <p:nvPr/>
        </p:nvCxnSpPr>
        <p:spPr>
          <a:xfrm>
            <a:off x="6029401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Szövegdoboz 27"/>
          <p:cNvSpPr txBox="1"/>
          <p:nvPr/>
        </p:nvSpPr>
        <p:spPr>
          <a:xfrm>
            <a:off x="-153525" y="1043735"/>
            <a:ext cx="14866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No of </a:t>
            </a:r>
            <a:r>
              <a:rPr lang="en-US" sz="1250" b="1" dirty="0">
                <a:solidFill>
                  <a:srgbClr val="00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EUs</a:t>
            </a:r>
          </a:p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(log scale)</a:t>
            </a:r>
            <a:endParaRPr kumimoji="0" lang="hu-HU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Szövegdoboz 28"/>
          <p:cNvSpPr txBox="1"/>
          <p:nvPr/>
        </p:nvSpPr>
        <p:spPr>
          <a:xfrm>
            <a:off x="553792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2006</a:t>
            </a:r>
          </a:p>
        </p:txBody>
      </p:sp>
      <p:sp>
        <p:nvSpPr>
          <p:cNvPr id="54" name="Szövegdoboz 29"/>
          <p:cNvSpPr txBox="1"/>
          <p:nvPr/>
        </p:nvSpPr>
        <p:spPr>
          <a:xfrm>
            <a:off x="151994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2008</a:t>
            </a:r>
          </a:p>
        </p:txBody>
      </p:sp>
      <p:sp>
        <p:nvSpPr>
          <p:cNvPr id="55" name="Szövegdoboz 30"/>
          <p:cNvSpPr txBox="1"/>
          <p:nvPr/>
        </p:nvSpPr>
        <p:spPr>
          <a:xfrm>
            <a:off x="252433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2010</a:t>
            </a:r>
          </a:p>
        </p:txBody>
      </p:sp>
      <p:sp>
        <p:nvSpPr>
          <p:cNvPr id="56" name="Szövegdoboz 31"/>
          <p:cNvSpPr txBox="1"/>
          <p:nvPr/>
        </p:nvSpPr>
        <p:spPr>
          <a:xfrm>
            <a:off x="3527352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2012</a:t>
            </a:r>
          </a:p>
        </p:txBody>
      </p:sp>
      <p:sp>
        <p:nvSpPr>
          <p:cNvPr id="57" name="Szövegdoboz 32"/>
          <p:cNvSpPr txBox="1"/>
          <p:nvPr/>
        </p:nvSpPr>
        <p:spPr>
          <a:xfrm>
            <a:off x="4481990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2014</a:t>
            </a:r>
          </a:p>
        </p:txBody>
      </p:sp>
      <p:sp>
        <p:nvSpPr>
          <p:cNvPr id="58" name="Szövegdoboz 33"/>
          <p:cNvSpPr txBox="1"/>
          <p:nvPr/>
        </p:nvSpPr>
        <p:spPr>
          <a:xfrm>
            <a:off x="5473371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2016</a:t>
            </a:r>
          </a:p>
        </p:txBody>
      </p:sp>
      <p:sp>
        <p:nvSpPr>
          <p:cNvPr id="59" name="Szövegdoboz 34"/>
          <p:cNvSpPr txBox="1"/>
          <p:nvPr/>
        </p:nvSpPr>
        <p:spPr>
          <a:xfrm>
            <a:off x="8456644" y="6413506"/>
            <a:ext cx="639597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Year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527745" y="611651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467489" y="6238210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519219" y="61098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Szövegdoboz 33"/>
          <p:cNvSpPr txBox="1"/>
          <p:nvPr/>
        </p:nvSpPr>
        <p:spPr>
          <a:xfrm>
            <a:off x="7477907" y="6240745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002904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490657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22"/>
          <p:cNvCxnSpPr/>
          <p:nvPr/>
        </p:nvCxnSpPr>
        <p:spPr>
          <a:xfrm>
            <a:off x="895480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Szövegdoboz 33"/>
          <p:cNvSpPr txBox="1"/>
          <p:nvPr/>
        </p:nvSpPr>
        <p:spPr>
          <a:xfrm>
            <a:off x="8448891" y="6248149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0" name="Egyenes összekötő 22"/>
          <p:cNvCxnSpPr/>
          <p:nvPr/>
        </p:nvCxnSpPr>
        <p:spPr>
          <a:xfrm>
            <a:off x="704727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 bwMode="auto">
          <a:xfrm>
            <a:off x="1097781" y="62193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0" name="Straight Connector 159"/>
          <p:cNvCxnSpPr/>
          <p:nvPr/>
        </p:nvCxnSpPr>
        <p:spPr bwMode="auto">
          <a:xfrm>
            <a:off x="500876" y="585927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Connector 160"/>
          <p:cNvCxnSpPr/>
          <p:nvPr/>
        </p:nvCxnSpPr>
        <p:spPr bwMode="auto">
          <a:xfrm>
            <a:off x="490091" y="347400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Connector 161"/>
          <p:cNvCxnSpPr/>
          <p:nvPr/>
        </p:nvCxnSpPr>
        <p:spPr bwMode="auto">
          <a:xfrm>
            <a:off x="508004" y="234888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521550" y="180882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494103" y="311396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/>
          <p:nvPr/>
        </p:nvCxnSpPr>
        <p:spPr bwMode="auto">
          <a:xfrm>
            <a:off x="494103" y="53192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2" name="TextBox 171"/>
          <p:cNvSpPr txBox="1"/>
          <p:nvPr/>
        </p:nvSpPr>
        <p:spPr>
          <a:xfrm>
            <a:off x="7722875" y="167380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6732765" y="219339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157590" y="297895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22475" y="335013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3557729" y="5197741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997350" y="572425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71500" y="567925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12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77198" y="5160676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16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71500" y="329398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40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71500" y="293394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48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16505" y="216886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72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122203" y="1605281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96</a:t>
            </a:r>
          </a:p>
        </p:txBody>
      </p:sp>
      <p:cxnSp>
        <p:nvCxnSpPr>
          <p:cNvPr id="24" name="Straight Connector 23"/>
          <p:cNvCxnSpPr>
            <a:endCxn id="177" idx="1"/>
          </p:cNvCxnSpPr>
          <p:nvPr/>
        </p:nvCxnSpPr>
        <p:spPr bwMode="auto">
          <a:xfrm flipH="1">
            <a:off x="2997350" y="1560276"/>
            <a:ext cx="4937451" cy="4333256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 flipH="1">
            <a:off x="2134008" y="5546847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 Sandy</a:t>
            </a:r>
          </a:p>
          <a:p>
            <a:pPr algn="ctr"/>
            <a:r>
              <a:rPr lang="en-US" sz="1300" dirty="0"/>
              <a:t> Bridge </a:t>
            </a:r>
          </a:p>
        </p:txBody>
      </p:sp>
      <p:sp>
        <p:nvSpPr>
          <p:cNvPr id="184" name="TextBox 183"/>
          <p:cNvSpPr txBox="1"/>
          <p:nvPr/>
        </p:nvSpPr>
        <p:spPr>
          <a:xfrm flipH="1">
            <a:off x="2719073" y="4959170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Ivy</a:t>
            </a:r>
          </a:p>
          <a:p>
            <a:pPr algn="ctr"/>
            <a:r>
              <a:rPr lang="en-US" sz="1300" dirty="0"/>
              <a:t> Bridge </a:t>
            </a:r>
          </a:p>
        </p:txBody>
      </p:sp>
      <p:sp>
        <p:nvSpPr>
          <p:cNvPr id="185" name="TextBox 184"/>
          <p:cNvSpPr txBox="1"/>
          <p:nvPr/>
        </p:nvSpPr>
        <p:spPr>
          <a:xfrm flipH="1">
            <a:off x="3799193" y="3519010"/>
            <a:ext cx="9078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 err="1"/>
              <a:t>Haswell</a:t>
            </a:r>
            <a:endParaRPr lang="en-US" sz="1300" dirty="0"/>
          </a:p>
        </p:txBody>
      </p:sp>
      <p:sp>
        <p:nvSpPr>
          <p:cNvPr id="186" name="TextBox 185"/>
          <p:cNvSpPr txBox="1"/>
          <p:nvPr/>
        </p:nvSpPr>
        <p:spPr>
          <a:xfrm flipH="1">
            <a:off x="4760267" y="313661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 err="1"/>
              <a:t>Broadwell</a:t>
            </a:r>
            <a:endParaRPr lang="en-US" sz="1300" dirty="0"/>
          </a:p>
        </p:txBody>
      </p:sp>
      <p:sp>
        <p:nvSpPr>
          <p:cNvPr id="187" name="TextBox 186"/>
          <p:cNvSpPr txBox="1"/>
          <p:nvPr/>
        </p:nvSpPr>
        <p:spPr>
          <a:xfrm flipH="1">
            <a:off x="6155422" y="196648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Ice Lake</a:t>
            </a:r>
          </a:p>
        </p:txBody>
      </p:sp>
      <p:sp>
        <p:nvSpPr>
          <p:cNvPr id="188" name="TextBox 187"/>
          <p:cNvSpPr txBox="1"/>
          <p:nvPr/>
        </p:nvSpPr>
        <p:spPr>
          <a:xfrm flipH="1">
            <a:off x="6785492" y="1358770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dirty="0"/>
              <a:t>Tiger Lake</a:t>
            </a:r>
          </a:p>
        </p:txBody>
      </p:sp>
    </p:spTree>
    <p:extLst>
      <p:ext uri="{BB962C8B-B14F-4D97-AF65-F5344CB8AC3E}">
        <p14:creationId xmlns:p14="http://schemas.microsoft.com/office/powerpoint/2010/main" val="4083542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9513" y="458670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-1 </a:t>
            </a:r>
            <a:r>
              <a:rPr kumimoji="0" lang="hu-HU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1500" y="908720"/>
            <a:ext cx="8910653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6420" y="961261"/>
            <a:ext cx="8847137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the Figure above shows, </a:t>
            </a:r>
            <a:r>
              <a:rPr lang="en-US" sz="1600" dirty="0">
                <a:solidFill>
                  <a:srgbClr val="0070C0"/>
                </a:solidFill>
              </a:rPr>
              <a:t>Intel raised the max number of graphics EUs </a:t>
            </a:r>
            <a:r>
              <a:rPr lang="en-US" sz="1600" dirty="0"/>
              <a:t>in their</a:t>
            </a:r>
          </a:p>
          <a:p>
            <a:r>
              <a:rPr lang="en-US" sz="1600" dirty="0"/>
              <a:t>  GPUs immensely, from </a:t>
            </a:r>
            <a:r>
              <a:rPr lang="en-US" sz="1600" dirty="0" smtClean="0"/>
              <a:t>12 (in </a:t>
            </a:r>
            <a:r>
              <a:rPr lang="en-US" sz="1600" dirty="0"/>
              <a:t>the Sandy Bridge) to 96 (in the Tiger Lake) in less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than 10 years, this is </a:t>
            </a:r>
            <a:r>
              <a:rPr lang="en-US" sz="1600" dirty="0">
                <a:solidFill>
                  <a:srgbClr val="0070C0"/>
                </a:solidFill>
              </a:rPr>
              <a:t>roughly a 10-fold increase in 10 years. </a:t>
            </a:r>
          </a:p>
          <a:p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graphics performance </a:t>
            </a:r>
            <a:r>
              <a:rPr lang="en-US" sz="1600" dirty="0"/>
              <a:t>is expected </a:t>
            </a:r>
            <a:r>
              <a:rPr lang="en-US" sz="1600" dirty="0">
                <a:solidFill>
                  <a:srgbClr val="0070C0"/>
                </a:solidFill>
              </a:rPr>
              <a:t>to scale </a:t>
            </a:r>
            <a:r>
              <a:rPr lang="en-US" sz="1600" dirty="0"/>
              <a:t>more or less </a:t>
            </a:r>
            <a:r>
              <a:rPr lang="en-US" sz="1600" dirty="0">
                <a:solidFill>
                  <a:srgbClr val="0070C0"/>
                </a:solidFill>
              </a:rPr>
              <a:t>linearly</a:t>
            </a:r>
            <a:r>
              <a:rPr lang="en-US" sz="1600" dirty="0"/>
              <a:t> with the </a:t>
            </a:r>
          </a:p>
          <a:p>
            <a:r>
              <a:rPr lang="en-US" sz="1600" dirty="0"/>
              <a:t>  number of EUs provided in the </a:t>
            </a:r>
            <a:r>
              <a:rPr lang="en-US" sz="1600" dirty="0" smtClean="0"/>
              <a:t>GPUs.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291191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dirty="0"/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122370" y="458670"/>
            <a:ext cx="926516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performance increase in subsequent Core generations, as revealed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hu-HU" sz="1800" dirty="0">
                <a:solidFill>
                  <a:srgbClr val="2D2D8A"/>
                </a:solidFill>
                <a:cs typeface="Arial" charset="0"/>
              </a:rPr>
              <a:t>  by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Intel 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hu-HU" sz="1800" dirty="0">
                <a:solidFill>
                  <a:srgbClr val="000000"/>
                </a:solidFill>
                <a:cs typeface="Arial" charset="0"/>
              </a:rPr>
              <a:t>24</a:t>
            </a:r>
            <a:r>
              <a:rPr kumimoji="0" lang="en-US" altLang="hu-HU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41530" y="1448780"/>
            <a:ext cx="8671066" cy="5085565"/>
            <a:chOff x="521550" y="1358769"/>
            <a:chExt cx="8671066" cy="5085565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521550" y="1358769"/>
              <a:ext cx="6623731" cy="5085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119613" y="2753925"/>
              <a:ext cx="15695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Skylake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(2018)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179162" y="3500658"/>
              <a:ext cx="1749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Broadwell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(2015)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19613" y="4072184"/>
              <a:ext cx="15552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Haswell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(2013)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19613" y="4464409"/>
              <a:ext cx="17972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Ivy Bridge (2012)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119613" y="4900718"/>
              <a:ext cx="20730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Sandy Bridge (2011)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494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2.3.4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the performance of integrated graphics in the Core 2 line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6948" y="458670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 to Intel’s performance data stated in the previous Figure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4" y="784215"/>
            <a:ext cx="9361041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preceding Figure Intel reports a </a:t>
            </a:r>
            <a:r>
              <a:rPr lang="en-US" sz="1600" dirty="0">
                <a:solidFill>
                  <a:srgbClr val="0070C0"/>
                </a:solidFill>
              </a:rPr>
              <a:t>more than 100-fold improvement </a:t>
            </a:r>
            <a:r>
              <a:rPr lang="en-US" sz="1600" dirty="0"/>
              <a:t>in 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graphics performance achieved with its 6</a:t>
            </a:r>
            <a:r>
              <a:rPr lang="en-US" sz="1600" baseline="30000" dirty="0"/>
              <a:t>th</a:t>
            </a:r>
            <a:r>
              <a:rPr lang="en-US" sz="1600" dirty="0"/>
              <a:t> generation (</a:t>
            </a:r>
            <a:r>
              <a:rPr lang="en-US" sz="1600" dirty="0" err="1"/>
              <a:t>Skylake</a:t>
            </a:r>
            <a:r>
              <a:rPr lang="en-US" sz="1600" dirty="0"/>
              <a:t>)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Nevertheless, this statement has to be taken with certain </a:t>
            </a:r>
            <a:r>
              <a:rPr lang="en-US" sz="1600" dirty="0">
                <a:solidFill>
                  <a:srgbClr val="0070C0"/>
                </a:solidFill>
              </a:rPr>
              <a:t>caution</a:t>
            </a:r>
            <a:r>
              <a:rPr lang="en-US" sz="1600" dirty="0"/>
              <a:t> since the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reference point </a:t>
            </a:r>
            <a:r>
              <a:rPr lang="en-US" sz="1600" dirty="0"/>
              <a:t>of this performance improvement is Intel’s </a:t>
            </a:r>
            <a:r>
              <a:rPr lang="en-US" sz="1600" dirty="0">
                <a:solidFill>
                  <a:srgbClr val="0070C0"/>
                </a:solidFill>
              </a:rPr>
              <a:t>first or second gen.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graphics </a:t>
            </a:r>
            <a:r>
              <a:rPr lang="en-US" sz="1600" dirty="0"/>
              <a:t>(not specified) implemented yet in the NB from about 1998.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If we take into account the graphics performance figures given for the integrated</a:t>
            </a:r>
          </a:p>
          <a:p>
            <a:r>
              <a:rPr lang="en-US" sz="1600" dirty="0"/>
              <a:t>      graphics </a:t>
            </a:r>
            <a:r>
              <a:rPr lang="en-US" sz="1600" spc="-30" dirty="0"/>
              <a:t>implementations (in the 6</a:t>
            </a:r>
            <a:r>
              <a:rPr lang="en-US" sz="1600" spc="-30" baseline="30000" dirty="0"/>
              <a:t>th</a:t>
            </a:r>
            <a:r>
              <a:rPr lang="en-US" sz="1600" spc="-30" dirty="0"/>
              <a:t> gen. Core processors vs. the 2</a:t>
            </a:r>
            <a:r>
              <a:rPr lang="en-US" sz="1600" spc="-30" baseline="30000" dirty="0"/>
              <a:t>nd</a:t>
            </a:r>
            <a:r>
              <a:rPr lang="en-US" sz="1600" spc="-30" dirty="0"/>
              <a:t> gen. Core </a:t>
            </a:r>
          </a:p>
          <a:p>
            <a:pPr>
              <a:spcAft>
                <a:spcPts val="600"/>
              </a:spcAft>
            </a:pPr>
            <a:r>
              <a:rPr lang="en-US" sz="1600" spc="-30" dirty="0"/>
              <a:t>       processors) </a:t>
            </a:r>
            <a:r>
              <a:rPr lang="en-US" sz="1600" dirty="0"/>
              <a:t>we get a </a:t>
            </a:r>
            <a:r>
              <a:rPr lang="en-US" sz="1600" dirty="0">
                <a:solidFill>
                  <a:srgbClr val="0070C0"/>
                </a:solidFill>
              </a:rPr>
              <a:t>real improvement </a:t>
            </a:r>
            <a:r>
              <a:rPr lang="en-US" sz="1600" dirty="0"/>
              <a:t>of about 140/25=</a:t>
            </a:r>
            <a:r>
              <a:rPr lang="en-US" sz="1600" dirty="0">
                <a:solidFill>
                  <a:srgbClr val="0070C0"/>
                </a:solidFill>
              </a:rPr>
              <a:t>5,6</a:t>
            </a:r>
            <a:r>
              <a:rPr lang="en-US" sz="1600" dirty="0"/>
              <a:t>.</a:t>
            </a:r>
          </a:p>
          <a:p>
            <a:r>
              <a:rPr lang="en-US" sz="1600" dirty="0"/>
              <a:t>    This value is pretty much the same value as the </a:t>
            </a:r>
            <a:r>
              <a:rPr lang="en-US" sz="1600" dirty="0">
                <a:solidFill>
                  <a:srgbClr val="0070C0"/>
                </a:solidFill>
              </a:rPr>
              <a:t>ratio of the EUs </a:t>
            </a:r>
            <a:r>
              <a:rPr lang="en-US" sz="1600" dirty="0"/>
              <a:t>of the 6</a:t>
            </a:r>
            <a:r>
              <a:rPr lang="en-US" sz="1600" baseline="30000" dirty="0"/>
              <a:t>th</a:t>
            </a:r>
            <a:r>
              <a:rPr lang="en-US" sz="1600" dirty="0"/>
              <a:t> and</a:t>
            </a:r>
          </a:p>
          <a:p>
            <a:r>
              <a:rPr lang="en-US" sz="1600" dirty="0"/>
              <a:t>     </a:t>
            </a:r>
            <a:r>
              <a:rPr lang="en-US" sz="1600" dirty="0" smtClean="0"/>
              <a:t> </a:t>
            </a:r>
            <a:r>
              <a:rPr lang="en-US" sz="1600" dirty="0"/>
              <a:t>2</a:t>
            </a:r>
            <a:r>
              <a:rPr lang="en-US" sz="1600" baseline="30000" dirty="0"/>
              <a:t>nd</a:t>
            </a:r>
            <a:r>
              <a:rPr lang="en-US" sz="1600" dirty="0"/>
              <a:t> generation Core 2 processors: 72/12=6.     </a:t>
            </a:r>
          </a:p>
        </p:txBody>
      </p:sp>
    </p:spTree>
    <p:extLst>
      <p:ext uri="{BB962C8B-B14F-4D97-AF65-F5344CB8AC3E}">
        <p14:creationId xmlns:p14="http://schemas.microsoft.com/office/powerpoint/2010/main" val="4059159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 Evolution of key features of integrated graphics in Intel’s client processors </a:t>
            </a:r>
            <a:r>
              <a:rPr lang="en-US" sz="1700" dirty="0" smtClean="0"/>
              <a:t>(1)</a:t>
            </a:r>
            <a:endParaRPr lang="en-US" sz="17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894" y="1215209"/>
            <a:ext cx="9117485" cy="329391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6863" y="2857001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their Core 2 processors Intel developed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GPU families</a:t>
            </a:r>
            <a:r>
              <a:rPr lang="en-US" sz="1600" dirty="0">
                <a:latin typeface="+mj-lt"/>
              </a:rPr>
              <a:t>: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4190" y="3172036"/>
            <a:ext cx="2417650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HD family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Xe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family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3783812"/>
            <a:ext cx="86862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HD family of GPUs </a:t>
            </a:r>
            <a:r>
              <a:rPr lang="en-US" sz="1600" dirty="0">
                <a:latin typeface="+mj-lt"/>
              </a:rPr>
              <a:t>was introduced along with the </a:t>
            </a:r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line, including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Intel’s first integrated, albeit still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package integrated graphics, in 2010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1304473"/>
            <a:ext cx="45356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Overview of Intel’s graphics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families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2" y="1686871"/>
            <a:ext cx="9000663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Mobile processors, and client processors for laptops </a:t>
            </a:r>
            <a:r>
              <a:rPr lang="en-US" sz="1600" spc="-20" dirty="0">
                <a:latin typeface="+mj-lt"/>
              </a:rPr>
              <a:t>and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general purpose desktops</a:t>
            </a:r>
          </a:p>
          <a:p>
            <a:r>
              <a:rPr lang="en-US" sz="1600" spc="-20" dirty="0">
                <a:latin typeface="+mj-lt"/>
              </a:rPr>
              <a:t>      usually include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integrated GPUs </a:t>
            </a:r>
            <a:r>
              <a:rPr lang="en-US" sz="1600" spc="-20" dirty="0">
                <a:latin typeface="+mj-lt"/>
              </a:rPr>
              <a:t>whereas desktop processors </a:t>
            </a:r>
            <a:r>
              <a:rPr lang="en-US" sz="1600" spc="-20" dirty="0" smtClean="0">
                <a:latin typeface="+mj-lt"/>
              </a:rPr>
              <a:t>designed </a:t>
            </a:r>
            <a:r>
              <a:rPr lang="en-US" sz="1600" spc="-20" dirty="0">
                <a:latin typeface="+mj-lt"/>
              </a:rPr>
              <a:t>for gaming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typically have only discrete graphics and do not include integrated GPUs.</a:t>
            </a:r>
          </a:p>
          <a:p>
            <a:r>
              <a:rPr lang="en-US" sz="1600" dirty="0">
                <a:latin typeface="+mj-lt"/>
              </a:rPr>
              <a:t>    Similarly, HEDTs and servers do not need integrated GPUs.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-1</a:t>
            </a:r>
          </a:p>
        </p:txBody>
      </p:sp>
    </p:spTree>
    <p:extLst>
      <p:ext uri="{BB962C8B-B14F-4D97-AF65-F5344CB8AC3E}">
        <p14:creationId xmlns:p14="http://schemas.microsoft.com/office/powerpoint/2010/main" val="722047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(2)</a:t>
            </a:r>
            <a:endParaRPr lang="en-US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8000" y="266391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2663915"/>
            <a:ext cx="918102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 smtClean="0"/>
              <a:t>Next the GPU became </a:t>
            </a:r>
            <a:r>
              <a:rPr lang="en-US" sz="1600" spc="-30" dirty="0" smtClean="0">
                <a:solidFill>
                  <a:srgbClr val="FF0000"/>
                </a:solidFill>
              </a:rPr>
              <a:t>integrated</a:t>
            </a:r>
            <a:r>
              <a:rPr lang="en-US" sz="1600" spc="-30" dirty="0" smtClean="0"/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onto the processor die in</a:t>
            </a:r>
            <a:r>
              <a:rPr lang="en-US" sz="1600" spc="-30" dirty="0" smtClean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the 2</a:t>
            </a:r>
            <a:r>
              <a:rPr lang="en-US" sz="1600" spc="-30" baseline="30000" dirty="0">
                <a:solidFill>
                  <a:srgbClr val="0070C0"/>
                </a:solidFill>
              </a:rPr>
              <a:t>nd</a:t>
            </a:r>
            <a:r>
              <a:rPr lang="en-US" sz="1600" spc="-30" dirty="0">
                <a:solidFill>
                  <a:srgbClr val="0070C0"/>
                </a:solidFill>
              </a:rPr>
              <a:t> gen. Sandy Bridge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solidFill>
                  <a:srgbClr val="0070C0"/>
                </a:solidFill>
              </a:rPr>
              <a:t>       line in 2011.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 smtClean="0">
                <a:solidFill>
                  <a:srgbClr val="0070C0"/>
                </a:solidFill>
              </a:rPr>
              <a:t>Intel </a:t>
            </a:r>
            <a:r>
              <a:rPr lang="en-US" sz="1600" spc="-50" dirty="0" smtClean="0"/>
              <a:t>implemented HD graphics with continuous enhancements for all of their processors </a:t>
            </a:r>
          </a:p>
          <a:p>
            <a:r>
              <a:rPr lang="en-US" sz="1600" spc="-50" dirty="0"/>
              <a:t> </a:t>
            </a:r>
            <a:r>
              <a:rPr lang="en-US" sz="1600" spc="-50" dirty="0" smtClean="0"/>
              <a:t>    manufactured </a:t>
            </a:r>
            <a:r>
              <a:rPr lang="en-US" sz="1600" spc="-50" dirty="0" smtClean="0">
                <a:solidFill>
                  <a:srgbClr val="0070C0"/>
                </a:solidFill>
              </a:rPr>
              <a:t>up to (and including) the</a:t>
            </a:r>
            <a:r>
              <a:rPr lang="en-US" sz="1600" spc="-90" dirty="0" smtClean="0">
                <a:solidFill>
                  <a:srgbClr val="0070C0"/>
                </a:solidFill>
              </a:rPr>
              <a:t> </a:t>
            </a:r>
            <a:r>
              <a:rPr lang="en-US" sz="1600" spc="-90" dirty="0">
                <a:solidFill>
                  <a:srgbClr val="0070C0"/>
                </a:solidFill>
              </a:rPr>
              <a:t>14 </a:t>
            </a:r>
            <a:r>
              <a:rPr lang="en-US" sz="1600" spc="-90" dirty="0" smtClean="0">
                <a:solidFill>
                  <a:srgbClr val="0070C0"/>
                </a:solidFill>
              </a:rPr>
              <a:t>nm technology, at last in the </a:t>
            </a:r>
            <a:r>
              <a:rPr lang="en-US" sz="1600" spc="-90" dirty="0">
                <a:solidFill>
                  <a:srgbClr val="0070C0"/>
                </a:solidFill>
              </a:rPr>
              <a:t>Comet Lake line </a:t>
            </a:r>
            <a:endParaRPr lang="en-US" sz="1600" spc="-90" dirty="0" smtClean="0">
              <a:solidFill>
                <a:srgbClr val="0070C0"/>
              </a:solidFill>
            </a:endParaRPr>
          </a:p>
          <a:p>
            <a:r>
              <a:rPr lang="en-US" sz="1600" spc="-90" dirty="0">
                <a:solidFill>
                  <a:srgbClr val="0070C0"/>
                </a:solidFill>
              </a:rPr>
              <a:t> </a:t>
            </a:r>
            <a:r>
              <a:rPr lang="en-US" sz="1600" spc="-90" dirty="0" smtClean="0">
                <a:solidFill>
                  <a:srgbClr val="0070C0"/>
                </a:solidFill>
              </a:rPr>
              <a:t>     (</a:t>
            </a:r>
            <a:r>
              <a:rPr lang="en-US" sz="1600" spc="-90" dirty="0">
                <a:solidFill>
                  <a:srgbClr val="0070C0"/>
                </a:solidFill>
              </a:rPr>
              <a:t>2019</a:t>
            </a:r>
            <a:r>
              <a:rPr lang="en-US" sz="1600" spc="-90" dirty="0"/>
              <a:t>), </a:t>
            </a:r>
            <a:r>
              <a:rPr lang="en-US" sz="1600" spc="-90" dirty="0" smtClean="0"/>
              <a:t>however lastly, it was </a:t>
            </a:r>
            <a:r>
              <a:rPr lang="en-US" sz="1600" spc="-90" dirty="0" smtClean="0">
                <a:solidFill>
                  <a:srgbClr val="0070C0"/>
                </a:solidFill>
              </a:rPr>
              <a:t>renamed to </a:t>
            </a:r>
            <a:r>
              <a:rPr lang="en-US" sz="1600" spc="-90" dirty="0" smtClean="0">
                <a:solidFill>
                  <a:srgbClr val="FF0000"/>
                </a:solidFill>
              </a:rPr>
              <a:t>UHD graphics, </a:t>
            </a:r>
            <a:r>
              <a:rPr lang="en-US" sz="1600" spc="-90" dirty="0" smtClean="0"/>
              <a:t>as the following Tables indicate</a:t>
            </a:r>
            <a:r>
              <a:rPr lang="en-US" sz="1600" spc="-30" dirty="0" smtClean="0"/>
              <a:t>.</a:t>
            </a:r>
            <a:endParaRPr lang="en-US" sz="1600" spc="-30" dirty="0"/>
          </a:p>
        </p:txBody>
      </p:sp>
      <p:sp>
        <p:nvSpPr>
          <p:cNvPr id="6" name="TextBox 5"/>
          <p:cNvSpPr txBox="1"/>
          <p:nvPr/>
        </p:nvSpPr>
        <p:spPr>
          <a:xfrm>
            <a:off x="115888" y="1079448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-1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50973" y="1493785"/>
            <a:ext cx="9045512" cy="94510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6505" y="1493785"/>
            <a:ext cx="868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HD family of GPUs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introduced</a:t>
            </a:r>
            <a:r>
              <a:rPr lang="en-US" sz="1600" dirty="0"/>
              <a:t> along with the </a:t>
            </a:r>
            <a:r>
              <a:rPr lang="en-US" sz="1600" dirty="0" err="1">
                <a:solidFill>
                  <a:srgbClr val="0070C0"/>
                </a:solidFill>
              </a:rPr>
              <a:t>Westmere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line in 2010</a:t>
            </a:r>
            <a:r>
              <a:rPr lang="en-US" sz="1600" dirty="0" smtClean="0"/>
              <a:t>,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nevertheless it was </a:t>
            </a:r>
            <a:r>
              <a:rPr lang="en-US" sz="1600" dirty="0"/>
              <a:t>still </a:t>
            </a:r>
            <a:r>
              <a:rPr lang="en-US" sz="1600" dirty="0">
                <a:solidFill>
                  <a:srgbClr val="0070C0"/>
                </a:solidFill>
              </a:rPr>
              <a:t>in package integrated graphics </a:t>
            </a:r>
            <a:r>
              <a:rPr lang="en-US" sz="1600" dirty="0" smtClean="0"/>
              <a:t>including separate CPU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and graphics dies, enclosed into a package.       </a:t>
            </a:r>
            <a:endParaRPr lang="en-US" sz="1600" dirty="0"/>
          </a:p>
        </p:txBody>
      </p:sp>
      <p:sp>
        <p:nvSpPr>
          <p:cNvPr id="9" name="TextBox 8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-2</a:t>
            </a:r>
            <a:endParaRPr lang="en-US" spc="-120" dirty="0">
              <a:solidFill>
                <a:schemeClr val="accent6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5888" y="4284095"/>
            <a:ext cx="34409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b) Intel’s </a:t>
            </a:r>
            <a:r>
              <a:rPr lang="en-US" dirty="0" err="1" smtClean="0">
                <a:solidFill>
                  <a:schemeClr val="accent6"/>
                </a:solidFill>
              </a:rPr>
              <a:t>Xe</a:t>
            </a:r>
            <a:r>
              <a:rPr lang="en-US" dirty="0" smtClean="0">
                <a:solidFill>
                  <a:schemeClr val="accent6"/>
                </a:solidFill>
              </a:rPr>
              <a:t> graphics family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18510" y="473414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1510" y="4734146"/>
            <a:ext cx="951707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The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family of GPUs </a:t>
            </a:r>
            <a:r>
              <a:rPr lang="en-US" sz="1600" dirty="0">
                <a:solidFill>
                  <a:srgbClr val="000000"/>
                </a:solidFill>
              </a:rPr>
              <a:t>is a </a:t>
            </a:r>
            <a:r>
              <a:rPr lang="en-US" sz="1600" dirty="0">
                <a:solidFill>
                  <a:srgbClr val="0070C0"/>
                </a:solidFill>
              </a:rPr>
              <a:t>complete re-design </a:t>
            </a:r>
            <a:r>
              <a:rPr lang="en-US" sz="1600" dirty="0">
                <a:solidFill>
                  <a:srgbClr val="000000"/>
                </a:solidFill>
              </a:rPr>
              <a:t>targeting</a:t>
            </a:r>
            <a:r>
              <a:rPr lang="en-US" sz="1600" dirty="0">
                <a:solidFill>
                  <a:srgbClr val="0070C0"/>
                </a:solidFill>
              </a:rPr>
              <a:t> all major </a:t>
            </a:r>
            <a:r>
              <a:rPr lang="en-US" sz="1600" dirty="0" smtClean="0">
                <a:solidFill>
                  <a:srgbClr val="0070C0"/>
                </a:solidFill>
              </a:rPr>
              <a:t>market segments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</a:pPr>
            <a:r>
              <a:rPr lang="en-US" sz="1600" dirty="0" smtClean="0">
                <a:solidFill>
                  <a:srgbClr val="000000"/>
                </a:solidFill>
              </a:rPr>
              <a:t>      from client processors used for gaming up to data </a:t>
            </a:r>
            <a:r>
              <a:rPr lang="en-US" sz="1600" dirty="0">
                <a:solidFill>
                  <a:srgbClr val="000000"/>
                </a:solidFill>
              </a:rPr>
              <a:t>centers </a:t>
            </a:r>
            <a:r>
              <a:rPr lang="en-US" sz="1600" dirty="0" smtClean="0">
                <a:solidFill>
                  <a:srgbClr val="000000"/>
                </a:solidFill>
              </a:rPr>
              <a:t>with HPC workloads.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0000"/>
                </a:solidFill>
              </a:rPr>
              <a:t>In </a:t>
            </a:r>
            <a:r>
              <a:rPr lang="en-US" sz="1600" dirty="0">
                <a:solidFill>
                  <a:srgbClr val="000000"/>
                </a:solidFill>
              </a:rPr>
              <a:t>client processors </a:t>
            </a:r>
            <a:r>
              <a:rPr lang="en-US" sz="1600" dirty="0" err="1">
                <a:solidFill>
                  <a:srgbClr val="000000"/>
                </a:solidFill>
              </a:rPr>
              <a:t>Xe</a:t>
            </a:r>
            <a:r>
              <a:rPr lang="en-US" sz="1600" dirty="0">
                <a:solidFill>
                  <a:srgbClr val="000000"/>
                </a:solidFill>
              </a:rPr>
              <a:t> graphics appeared </a:t>
            </a:r>
            <a:r>
              <a:rPr lang="en-US" sz="1600" dirty="0" smtClean="0">
                <a:solidFill>
                  <a:srgbClr val="0070C0"/>
                </a:solidFill>
              </a:rPr>
              <a:t>along with the 10 nm processors</a:t>
            </a:r>
            <a:r>
              <a:rPr lang="en-US" sz="1600" dirty="0" smtClean="0">
                <a:solidFill>
                  <a:srgbClr val="000000"/>
                </a:solidFill>
              </a:rPr>
              <a:t>, first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    </a:t>
            </a:r>
            <a:r>
              <a:rPr lang="en-US" sz="1600" spc="-50" dirty="0" smtClean="0">
                <a:solidFill>
                  <a:srgbClr val="000000"/>
                </a:solidFill>
              </a:rPr>
              <a:t>in </a:t>
            </a:r>
            <a:r>
              <a:rPr lang="en-US" sz="1600" spc="-50" dirty="0">
                <a:solidFill>
                  <a:srgbClr val="000000"/>
                </a:solidFill>
              </a:rPr>
              <a:t>Intel’s </a:t>
            </a:r>
            <a:r>
              <a:rPr lang="en-US" sz="1600" spc="-50" dirty="0" smtClean="0">
                <a:solidFill>
                  <a:srgbClr val="0070C0"/>
                </a:solidFill>
              </a:rPr>
              <a:t>10</a:t>
            </a:r>
            <a:r>
              <a:rPr lang="en-US" sz="1600" spc="-50" baseline="30000" dirty="0" smtClean="0">
                <a:solidFill>
                  <a:srgbClr val="0070C0"/>
                </a:solidFill>
              </a:rPr>
              <a:t>th </a:t>
            </a:r>
            <a:r>
              <a:rPr lang="en-US" sz="1600" spc="-50" dirty="0">
                <a:solidFill>
                  <a:srgbClr val="0070C0"/>
                </a:solidFill>
              </a:rPr>
              <a:t>generation </a:t>
            </a:r>
            <a:r>
              <a:rPr lang="en-US" sz="1600" spc="-50" dirty="0" smtClean="0">
                <a:solidFill>
                  <a:srgbClr val="0070C0"/>
                </a:solidFill>
              </a:rPr>
              <a:t>Ice Lake line </a:t>
            </a:r>
            <a:r>
              <a:rPr lang="en-US" sz="1600" spc="-50" dirty="0">
                <a:solidFill>
                  <a:srgbClr val="0070C0"/>
                </a:solidFill>
              </a:rPr>
              <a:t>in 2019, </a:t>
            </a:r>
            <a:r>
              <a:rPr lang="en-US" sz="1600" spc="-50" dirty="0"/>
              <a:t>named</a:t>
            </a:r>
            <a:r>
              <a:rPr lang="en-US" sz="1600" spc="-50" dirty="0">
                <a:solidFill>
                  <a:srgbClr val="0070C0"/>
                </a:solidFill>
              </a:rPr>
              <a:t> </a:t>
            </a:r>
            <a:r>
              <a:rPr lang="en-US" sz="1600" spc="-50" dirty="0">
                <a:solidFill>
                  <a:srgbClr val="000000"/>
                </a:solidFill>
              </a:rPr>
              <a:t>as the </a:t>
            </a:r>
            <a:r>
              <a:rPr lang="en-US" sz="1600" spc="-50" dirty="0">
                <a:solidFill>
                  <a:srgbClr val="0070C0"/>
                </a:solidFill>
              </a:rPr>
              <a:t>11</a:t>
            </a:r>
            <a:r>
              <a:rPr lang="en-US" sz="1600" spc="-50" baseline="30000" dirty="0">
                <a:solidFill>
                  <a:srgbClr val="0070C0"/>
                </a:solidFill>
              </a:rPr>
              <a:t>th</a:t>
            </a:r>
            <a:r>
              <a:rPr lang="en-US" sz="1600" spc="-50" dirty="0">
                <a:solidFill>
                  <a:srgbClr val="0070C0"/>
                </a:solidFill>
              </a:rPr>
              <a:t> gen. </a:t>
            </a:r>
            <a:r>
              <a:rPr lang="en-US" sz="1600" spc="-50" dirty="0">
                <a:solidFill>
                  <a:srgbClr val="FF0000"/>
                </a:solidFill>
              </a:rPr>
              <a:t>Iris </a:t>
            </a:r>
            <a:r>
              <a:rPr lang="en-US" sz="1600" spc="-50" dirty="0" err="1">
                <a:solidFill>
                  <a:srgbClr val="FF0000"/>
                </a:solidFill>
              </a:rPr>
              <a:t>Xe</a:t>
            </a:r>
            <a:r>
              <a:rPr lang="en-US" sz="1600" spc="-50" dirty="0">
                <a:solidFill>
                  <a:srgbClr val="FF0000"/>
                </a:solidFill>
              </a:rPr>
              <a:t> graphics</a:t>
            </a:r>
            <a:r>
              <a:rPr lang="en-US" sz="1600" spc="-50" dirty="0" smtClean="0">
                <a:solidFill>
                  <a:srgbClr val="000000"/>
                </a:solidFill>
              </a:rPr>
              <a:t>,</a:t>
            </a:r>
          </a:p>
          <a:p>
            <a:pPr lvl="0"/>
            <a:r>
              <a:rPr lang="en-US" sz="1600" spc="-20" dirty="0">
                <a:solidFill>
                  <a:srgbClr val="000000"/>
                </a:solidFill>
              </a:rPr>
              <a:t> </a:t>
            </a:r>
            <a:r>
              <a:rPr lang="en-US" sz="1600" spc="-20" dirty="0" smtClean="0">
                <a:solidFill>
                  <a:srgbClr val="000000"/>
                </a:solidFill>
              </a:rPr>
              <a:t>     </a:t>
            </a:r>
            <a:r>
              <a:rPr lang="en-US" sz="1600" spc="-20" dirty="0">
                <a:solidFill>
                  <a:srgbClr val="000000"/>
                </a:solidFill>
              </a:rPr>
              <a:t>as indicated in the next Table.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8433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</a:t>
            </a:r>
            <a:r>
              <a:rPr lang="en-US" sz="1700" dirty="0">
                <a:solidFill>
                  <a:srgbClr val="FFFFFF"/>
                </a:solidFill>
              </a:rPr>
              <a:t>3</a:t>
            </a:r>
            <a:r>
              <a:rPr lang="en-US" sz="1700" dirty="0" smtClean="0">
                <a:solidFill>
                  <a:srgbClr val="FFFFFF"/>
                </a:solidFill>
              </a:rPr>
              <a:t>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1064755"/>
            <a:ext cx="8460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Designation of Intel’s graphics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generations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116505" y="1469800"/>
            <a:ext cx="8867807" cy="126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40416" y="1576047"/>
            <a:ext cx="924580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Intel’s </a:t>
            </a:r>
            <a:r>
              <a:rPr lang="en-US" sz="1600" dirty="0">
                <a:solidFill>
                  <a:srgbClr val="0070C0"/>
                </a:solidFill>
              </a:rPr>
              <a:t>microarchitectures and graphics generations are designated differently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for example, Intel’s first on-die integrated graphics was implemented in the </a:t>
            </a:r>
          </a:p>
          <a:p>
            <a:pPr lvl="0"/>
            <a:r>
              <a:rPr lang="en-US" sz="1600" spc="-40" dirty="0">
                <a:solidFill>
                  <a:srgbClr val="000000"/>
                </a:solidFill>
              </a:rPr>
              <a:t>  </a:t>
            </a:r>
            <a:r>
              <a:rPr lang="en-US" sz="1600" spc="-60" dirty="0">
                <a:solidFill>
                  <a:srgbClr val="000000"/>
                </a:solidFill>
              </a:rPr>
              <a:t>2</a:t>
            </a:r>
            <a:r>
              <a:rPr lang="en-US" sz="1600" spc="-60" baseline="30000" dirty="0">
                <a:solidFill>
                  <a:srgbClr val="000000"/>
                </a:solidFill>
              </a:rPr>
              <a:t>nd</a:t>
            </a:r>
            <a:r>
              <a:rPr lang="en-US" sz="1600" spc="-60" dirty="0">
                <a:solidFill>
                  <a:srgbClr val="000000"/>
                </a:solidFill>
              </a:rPr>
              <a:t> gen. Sandy Bridge line in 2011 and became Intel’s 6</a:t>
            </a:r>
            <a:r>
              <a:rPr lang="en-US" sz="1600" spc="-60" baseline="30000" dirty="0">
                <a:solidFill>
                  <a:srgbClr val="000000"/>
                </a:solidFill>
              </a:rPr>
              <a:t>th</a:t>
            </a:r>
            <a:r>
              <a:rPr lang="en-US" sz="1600" spc="-60" dirty="0">
                <a:solidFill>
                  <a:srgbClr val="000000"/>
                </a:solidFill>
              </a:rPr>
              <a:t> gen. HD graphics, (as indicated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in the previous Table).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-3</a:t>
            </a:r>
            <a:endParaRPr lang="en-US" spc="-12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675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(4)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4" y="1034443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Case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The 12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4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 of 11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-4</a:t>
            </a:r>
            <a:endParaRPr lang="en-US" spc="-120" dirty="0">
              <a:solidFill>
                <a:schemeClr val="accent6"/>
              </a:solidFill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-18510" y="1460732"/>
            <a:ext cx="9144000" cy="61811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0911" y="1448780"/>
            <a:ext cx="94066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EUs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built up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modules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 each module includes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dual </a:t>
            </a:r>
            <a:r>
              <a:rPr kumimoji="0" lang="en-US" sz="16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shared thread control [23].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26988" y="2385752"/>
            <a:ext cx="9166841" cy="162831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08062" y="2385751"/>
            <a:ext cx="890765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slices including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among others 16 EUs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Execution Units) 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performing FX/FP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computations.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numbers of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e.g. 6 in 12</a:t>
            </a:r>
            <a:r>
              <a:rPr kumimoji="0" lang="en-US" sz="16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 </a:t>
            </a:r>
            <a:r>
              <a:rPr kumimoji="0" 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GPUs. 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may include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96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EUs.</a:t>
            </a: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042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448780"/>
            <a:ext cx="73914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 Core 2 family - Overview</a:t>
            </a:r>
          </a:p>
        </p:txBody>
      </p:sp>
      <p:grpSp>
        <p:nvGrpSpPr>
          <p:cNvPr id="30" name="Group 13"/>
          <p:cNvGrpSpPr>
            <a:grpSpLocks/>
          </p:cNvGrpSpPr>
          <p:nvPr/>
        </p:nvGrpSpPr>
        <p:grpSpPr bwMode="auto">
          <a:xfrm>
            <a:off x="749300" y="2318552"/>
            <a:ext cx="7513638" cy="612777"/>
            <a:chOff x="472" y="2160"/>
            <a:chExt cx="4630" cy="386"/>
          </a:xfrm>
        </p:grpSpPr>
        <p:sp>
          <p:nvSpPr>
            <p:cNvPr id="31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the evolution of Intel's Pentium 4 and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Core 2 families</a:t>
              </a:r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3" name="Group 14"/>
          <p:cNvGrpSpPr>
            <a:grpSpLocks/>
          </p:cNvGrpSpPr>
          <p:nvPr/>
        </p:nvGrpSpPr>
        <p:grpSpPr bwMode="auto">
          <a:xfrm>
            <a:off x="749300" y="2997122"/>
            <a:ext cx="7513638" cy="457200"/>
            <a:chOff x="472" y="2160"/>
            <a:chExt cx="4630" cy="288"/>
          </a:xfrm>
        </p:grpSpPr>
        <p:sp>
          <p:nvSpPr>
            <p:cNvPr id="34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 Evolution of desktop and laptop processors</a:t>
              </a:r>
            </a:p>
          </p:txBody>
        </p:sp>
        <p:sp>
          <p:nvSpPr>
            <p:cNvPr id="35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6" name="Group 20"/>
          <p:cNvGrpSpPr>
            <a:grpSpLocks/>
          </p:cNvGrpSpPr>
          <p:nvPr/>
        </p:nvGrpSpPr>
        <p:grpSpPr bwMode="auto">
          <a:xfrm>
            <a:off x="749300" y="3569491"/>
            <a:ext cx="7513638" cy="457200"/>
            <a:chOff x="472" y="2160"/>
            <a:chExt cx="4630" cy="288"/>
          </a:xfrm>
        </p:grpSpPr>
        <p:sp>
          <p:nvSpPr>
            <p:cNvPr id="3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 Evolution of HEDT (High-End Desktop) processors</a:t>
              </a:r>
            </a:p>
          </p:txBody>
        </p:sp>
        <p:sp>
          <p:nvSpPr>
            <p:cNvPr id="3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9" name="Group 29"/>
          <p:cNvGrpSpPr>
            <a:grpSpLocks/>
          </p:cNvGrpSpPr>
          <p:nvPr/>
        </p:nvGrpSpPr>
        <p:grpSpPr bwMode="auto">
          <a:xfrm>
            <a:off x="750888" y="4126817"/>
            <a:ext cx="7512050" cy="457200"/>
            <a:chOff x="472" y="2160"/>
            <a:chExt cx="4630" cy="288"/>
          </a:xfrm>
        </p:grpSpPr>
        <p:sp>
          <p:nvSpPr>
            <p:cNvPr id="40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4. Evolution of high-end 2S server processors</a:t>
              </a:r>
            </a:p>
          </p:txBody>
        </p:sp>
        <p:sp>
          <p:nvSpPr>
            <p:cNvPr id="41" name="Text Box 31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42" name="Group 17"/>
          <p:cNvGrpSpPr>
            <a:grpSpLocks/>
          </p:cNvGrpSpPr>
          <p:nvPr/>
        </p:nvGrpSpPr>
        <p:grpSpPr bwMode="auto">
          <a:xfrm>
            <a:off x="747713" y="4683415"/>
            <a:ext cx="7515225" cy="457200"/>
            <a:chOff x="472" y="2160"/>
            <a:chExt cx="4630" cy="288"/>
          </a:xfrm>
        </p:grpSpPr>
        <p:sp>
          <p:nvSpPr>
            <p:cNvPr id="43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5. Evolution of tablet- and smartphone processors</a:t>
              </a:r>
            </a:p>
          </p:txBody>
        </p:sp>
        <p:sp>
          <p:nvSpPr>
            <p:cNvPr id="44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2.3 Evolution of key features of integrated graphics in Intel’s client processors </a:t>
            </a:r>
            <a:r>
              <a:rPr lang="en-US" sz="1700" dirty="0" smtClean="0">
                <a:solidFill>
                  <a:srgbClr val="FFFFFF"/>
                </a:solidFill>
              </a:rPr>
              <a:t>(5)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746575" y="1673805"/>
            <a:ext cx="7593020" cy="378117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5888" y="1092923"/>
            <a:ext cx="72883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12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</a:t>
            </a:r>
            <a:r>
              <a:rPr kumimoji="0" lang="en-US" sz="1800" b="0" i="0" u="none" strike="noStrike" kern="1200" cap="none" spc="-6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Tiger Lake processors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61510" y="5594641"/>
            <a:ext cx="8802470" cy="127387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81" y="5584130"/>
            <a:ext cx="4771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0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are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two 8-wide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(8x32-bit)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SIMD ALUs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(an FP and an FX ALU) available,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operate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exclusively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can perform up to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72000" y="5589240"/>
            <a:ext cx="4321195" cy="1182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1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is 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Math (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EM) unit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can perform up to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operations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(to calculate trigonometric functions etc.)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 flipH="1">
            <a:off x="341531" y="6264315"/>
            <a:ext cx="463551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FP32, 16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FP16 FMA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 or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FX32, 16 FX16, 32 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FX8 FMA </a:t>
            </a:r>
            <a:r>
              <a:rPr kumimoji="0" lang="en-US" sz="1400" b="0" i="0" u="none" strike="noStrike" kern="1200" cap="none" spc="-4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 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client processors </a:t>
            </a:r>
            <a:r>
              <a:rPr lang="en-US" spc="-120" dirty="0" smtClean="0">
                <a:solidFill>
                  <a:schemeClr val="accent6"/>
                </a:solidFill>
              </a:rPr>
              <a:t>-5</a:t>
            </a:r>
            <a:endParaRPr lang="en-US" spc="-12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160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8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 Evolution of key features of integrated graphics in Intel’s client processors </a:t>
            </a:r>
            <a:r>
              <a:rPr lang="en-US" altLang="en-US" sz="168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680" dirty="0"/>
          </a:p>
        </p:txBody>
      </p:sp>
      <p:sp>
        <p:nvSpPr>
          <p:cNvPr id="7" name="TextBox 6"/>
          <p:cNvSpPr txBox="1"/>
          <p:nvPr/>
        </p:nvSpPr>
        <p:spPr>
          <a:xfrm>
            <a:off x="116505" y="458670"/>
            <a:ext cx="9099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20" dirty="0">
                <a:solidFill>
                  <a:schemeClr val="accent6"/>
                </a:solidFill>
              </a:rPr>
              <a:t>Summing up the evolution of key features of integrated graphics in Intel’s Core 2-based</a:t>
            </a:r>
          </a:p>
          <a:p>
            <a:r>
              <a:rPr lang="en-US" spc="-120" dirty="0">
                <a:solidFill>
                  <a:schemeClr val="accent6"/>
                </a:solidFill>
              </a:rPr>
              <a:t>  </a:t>
            </a:r>
            <a:r>
              <a:rPr lang="en-US" dirty="0">
                <a:solidFill>
                  <a:schemeClr val="accent6"/>
                </a:solidFill>
              </a:rPr>
              <a:t>client processors </a:t>
            </a:r>
            <a:r>
              <a:rPr lang="en-US" dirty="0" smtClean="0">
                <a:solidFill>
                  <a:schemeClr val="accent6"/>
                </a:solidFill>
              </a:rPr>
              <a:t>-6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2440415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 </a:t>
            </a:r>
            <a:r>
              <a:rPr kumimoji="0" lang="hu-HU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21022" y="1549300"/>
            <a:ext cx="9122978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4940" y="1599011"/>
            <a:ext cx="899758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Intel raised </a:t>
            </a:r>
            <a:r>
              <a:rPr lang="en-US" sz="1600" dirty="0">
                <a:solidFill>
                  <a:srgbClr val="FF0000"/>
                </a:solidFill>
              </a:rPr>
              <a:t>the max number of graphics EUs </a:t>
            </a:r>
            <a:r>
              <a:rPr lang="en-US" sz="1600" dirty="0"/>
              <a:t>in their GPUs immensely, from </a:t>
            </a:r>
            <a:r>
              <a:rPr lang="en-US" sz="1600" dirty="0" smtClean="0"/>
              <a:t>12</a:t>
            </a:r>
            <a:endParaRPr lang="en-US" sz="1600" dirty="0"/>
          </a:p>
          <a:p>
            <a:r>
              <a:rPr lang="en-US" sz="1600" dirty="0"/>
              <a:t>      </a:t>
            </a:r>
            <a:r>
              <a:rPr lang="en-US" sz="1600" dirty="0" smtClean="0"/>
              <a:t>(in </a:t>
            </a:r>
            <a:r>
              <a:rPr lang="en-US" sz="1600" dirty="0"/>
              <a:t>the Sandy Bridge) to 96 (in the Tiger Lake) in less than 10 years, this means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roughly a 10-fold increase in 10 years.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graphics performance </a:t>
            </a:r>
            <a:r>
              <a:rPr lang="en-US" sz="1600" dirty="0"/>
              <a:t>is expected </a:t>
            </a:r>
            <a:r>
              <a:rPr lang="en-US" sz="1600" dirty="0">
                <a:solidFill>
                  <a:srgbClr val="0070C0"/>
                </a:solidFill>
              </a:rPr>
              <a:t>to scale </a:t>
            </a:r>
            <a:r>
              <a:rPr lang="en-US" sz="1600" dirty="0"/>
              <a:t>more or less </a:t>
            </a:r>
            <a:r>
              <a:rPr lang="en-US" sz="1600" dirty="0">
                <a:solidFill>
                  <a:srgbClr val="0070C0"/>
                </a:solidFill>
              </a:rPr>
              <a:t>linearly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with the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number of EUs </a:t>
            </a:r>
            <a:r>
              <a:rPr lang="en-US" sz="1600" dirty="0"/>
              <a:t>provided in the </a:t>
            </a:r>
            <a:r>
              <a:rPr lang="en-US" sz="1600" dirty="0" smtClean="0"/>
              <a:t>GPU.</a:t>
            </a:r>
            <a:endParaRPr lang="en-US" sz="1600" dirty="0"/>
          </a:p>
        </p:txBody>
      </p:sp>
      <p:sp>
        <p:nvSpPr>
          <p:cNvPr id="17" name="TextBox 16"/>
          <p:cNvSpPr txBox="1"/>
          <p:nvPr/>
        </p:nvSpPr>
        <p:spPr>
          <a:xfrm>
            <a:off x="119513" y="1099250"/>
            <a:ext cx="9024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</a:t>
            </a:r>
            <a:r>
              <a:rPr kumimoji="0" lang="en-GB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aising</a:t>
            </a:r>
            <a:r>
              <a:rPr kumimoji="0" lang="en-GB" i="0" u="none" strike="noStrike" kern="1200" cap="none" spc="-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the </a:t>
            </a:r>
            <a:r>
              <a:rPr lang="en-GB" spc="-2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max. number of graphics EUs in GPUs of </a:t>
            </a:r>
            <a:r>
              <a:rPr kumimoji="0" lang="en-GB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Core 2 processors </a:t>
            </a:r>
            <a:r>
              <a:rPr kumimoji="0" lang="en-GB" i="0" u="none" strike="noStrike" kern="1200" cap="none" spc="-2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2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i="0" u="none" strike="noStrike" kern="120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691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</a:t>
            </a:r>
          </a:p>
        </p:txBody>
      </p:sp>
    </p:spTree>
    <p:extLst>
      <p:ext uri="{BB962C8B-B14F-4D97-AF65-F5344CB8AC3E}">
        <p14:creationId xmlns:p14="http://schemas.microsoft.com/office/powerpoint/2010/main" val="37438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558085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1331640" y="1575145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8296" y="458670"/>
            <a:ext cx="63189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3. Evolution of HEDT (High-End </a:t>
            </a:r>
            <a:r>
              <a:rPr lang="en-US" dirty="0" err="1">
                <a:solidFill>
                  <a:schemeClr val="accent6"/>
                </a:solidFill>
              </a:rPr>
              <a:t>DeskTop</a:t>
            </a:r>
            <a:r>
              <a:rPr lang="en-US" dirty="0">
                <a:solidFill>
                  <a:schemeClr val="accent6"/>
                </a:solidFill>
              </a:rPr>
              <a:t>) processors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6372200" y="1587264"/>
            <a:ext cx="2610290" cy="750148"/>
            <a:chOff x="6372200" y="1246938"/>
            <a:chExt cx="2610290" cy="750148"/>
          </a:xfrm>
        </p:grpSpPr>
        <p:sp>
          <p:nvSpPr>
            <p:cNvPr id="63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4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6372200" y="1558504"/>
              <a:ext cx="261029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(Tablets, 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456068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3452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HEDTs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DeskTops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95485" y="953785"/>
            <a:ext cx="9000000" cy="5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5485" y="998790"/>
            <a:ext cx="95410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FF0000"/>
                </a:solidFill>
                <a:latin typeface="Verdana"/>
              </a:rPr>
              <a:t>HEDTs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aim at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graphics enthusiasts,</a:t>
            </a:r>
            <a:r>
              <a:rPr lang="en-US" altLang="en-US" sz="1600" spc="-30" dirty="0">
                <a:solidFill>
                  <a:srgbClr val="0070C0"/>
                </a:solidFill>
                <a:latin typeface="Verdana"/>
                <a:cs typeface="Arial" pitchFamily="34" charset="0"/>
              </a:rPr>
              <a:t> hardcore gamers and multimedia content creators.</a:t>
            </a:r>
            <a:endParaRPr lang="en-US" sz="1600" spc="-30" dirty="0">
              <a:solidFill>
                <a:srgbClr val="0070C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2797577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(3)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9395" r="34089" b="19239"/>
          <a:stretch/>
        </p:blipFill>
        <p:spPr>
          <a:xfrm>
            <a:off x="296863" y="1186534"/>
            <a:ext cx="8575805" cy="52205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6505" y="458670"/>
            <a:ext cx="3687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Hardcore gamer scenario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25</a:t>
            </a:r>
            <a:r>
              <a:rPr lang="en-US" dirty="0">
                <a:latin typeface="Verdana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1131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3447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12612" y="458670"/>
            <a:ext cx="22541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1. Introduction -1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26495" y="908720"/>
            <a:ext cx="9117012" cy="13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1267273"/>
            <a:ext cx="22685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More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PCIe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lanes</a:t>
            </a:r>
          </a:p>
        </p:txBody>
      </p:sp>
      <p:sp>
        <p:nvSpPr>
          <p:cNvPr id="11" name="TextBox 10"/>
          <p:cNvSpPr txBox="1"/>
          <p:nvPr/>
        </p:nvSpPr>
        <p:spPr bwMode="auto">
          <a:xfrm>
            <a:off x="521550" y="1604815"/>
            <a:ext cx="8706230" cy="13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/>
              </a:rPr>
              <a:t>To attach up to 4 graphics cards by 8 or 16 </a:t>
            </a:r>
            <a:r>
              <a:rPr lang="en-US" sz="1600" spc="-20" dirty="0" err="1">
                <a:latin typeface="Verdana"/>
              </a:rPr>
              <a:t>PCIe</a:t>
            </a:r>
            <a:r>
              <a:rPr lang="en-US" sz="1600" spc="-20" dirty="0">
                <a:latin typeface="Verdana"/>
              </a:rPr>
              <a:t> lanes per card, HEDT processors</a:t>
            </a:r>
          </a:p>
          <a:p>
            <a:pPr lvl="0">
              <a:spcAft>
                <a:spcPts val="1800"/>
              </a:spcAft>
              <a:buClr>
                <a:srgbClr val="000000"/>
              </a:buClr>
            </a:pPr>
            <a:r>
              <a:rPr lang="en-US" sz="1600" spc="-50" dirty="0">
                <a:latin typeface="Verdana"/>
              </a:rPr>
              <a:t>       need at least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4x8=32 </a:t>
            </a:r>
            <a:r>
              <a:rPr lang="en-US" sz="1600" spc="-50" dirty="0" err="1">
                <a:solidFill>
                  <a:srgbClr val="FF0000"/>
                </a:solidFill>
                <a:latin typeface="Verdana"/>
              </a:rPr>
              <a:t>PCIe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lanes </a:t>
            </a:r>
            <a:r>
              <a:rPr lang="en-US" sz="1600" spc="-50" dirty="0">
                <a:latin typeface="Verdana"/>
              </a:rPr>
              <a:t>vs. 16 lanes typically provided by DT processors. </a:t>
            </a:r>
          </a:p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 next Tables show actual numbers of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 implemented in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latin typeface="Verdana"/>
              </a:rPr>
              <a:t>      Core 2-based HEDT lines.</a:t>
            </a:r>
            <a:endParaRPr lang="en-US" sz="1400" dirty="0">
              <a:latin typeface="Verdana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7076" y="958759"/>
            <a:ext cx="87459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600" dirty="0">
                <a:latin typeface="Verdana"/>
              </a:rPr>
              <a:t>What are the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main requirements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for HEDT processors compared to DT processors?</a:t>
            </a:r>
          </a:p>
        </p:txBody>
      </p:sp>
    </p:spTree>
    <p:extLst>
      <p:ext uri="{BB962C8B-B14F-4D97-AF65-F5344CB8AC3E}">
        <p14:creationId xmlns:p14="http://schemas.microsoft.com/office/powerpoint/2010/main" val="2323010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679430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7323" y="458670"/>
            <a:ext cx="7014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in Core 2-based HEDT processors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(5)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5046035" y="1230824"/>
            <a:ext cx="927843" cy="54366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97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768898"/>
              </p:ext>
            </p:extLst>
          </p:nvPr>
        </p:nvGraphicFramePr>
        <p:xfrm>
          <a:off x="62718" y="1149664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3057" y="458670"/>
            <a:ext cx="7014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in Core 2-based HEDT processors -2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(6)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4872739" y="1165582"/>
            <a:ext cx="927843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2843935"/>
            <a:ext cx="9063224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 bwMode="auto">
          <a:xfrm>
            <a:off x="71499" y="2843934"/>
            <a:ext cx="9496055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the course of the evolution of the Core 2 family, HEDT processors provide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more and more 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lanes.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As long as early HEDT processors provided 32 (</a:t>
            </a:r>
            <a:r>
              <a:rPr lang="en-US" sz="1600" spc="-2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 2.0) lanes, recent HEDT processors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offer up to 48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3.0) lanes, as seen in the preceding Tables and indicated in the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next Figure.      </a:t>
            </a:r>
          </a:p>
        </p:txBody>
      </p:sp>
    </p:spTree>
    <p:extLst>
      <p:ext uri="{BB962C8B-B14F-4D97-AF65-F5344CB8AC3E}">
        <p14:creationId xmlns:p14="http://schemas.microsoft.com/office/powerpoint/2010/main" val="1347454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3"/>
          <p:cNvSpPr>
            <a:spLocks noChangeArrowheads="1"/>
          </p:cNvSpPr>
          <p:nvPr/>
        </p:nvSpPr>
        <p:spPr bwMode="auto">
          <a:xfrm>
            <a:off x="1899080" y="1687513"/>
            <a:ext cx="23740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DT processors: 16 lanes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1x8+2x4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5" name="Line 4"/>
          <p:cNvSpPr>
            <a:spLocks noChangeShapeType="1"/>
          </p:cNvSpPr>
          <p:nvPr/>
        </p:nvSpPr>
        <p:spPr bwMode="auto">
          <a:xfrm flipV="1">
            <a:off x="2830538" y="1339850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6" name="Line 5"/>
          <p:cNvSpPr>
            <a:spLocks noChangeShapeType="1"/>
          </p:cNvSpPr>
          <p:nvPr/>
        </p:nvSpPr>
        <p:spPr bwMode="auto">
          <a:xfrm flipH="1" flipV="1">
            <a:off x="5003825" y="1339850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7" name="Oval 12"/>
          <p:cNvSpPr>
            <a:spLocks noChangeArrowheads="1"/>
          </p:cNvSpPr>
          <p:nvPr/>
        </p:nvSpPr>
        <p:spPr bwMode="auto">
          <a:xfrm>
            <a:off x="7089800" y="15414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8" name="Oval 12"/>
          <p:cNvSpPr>
            <a:spLocks noChangeArrowheads="1"/>
          </p:cNvSpPr>
          <p:nvPr/>
        </p:nvSpPr>
        <p:spPr bwMode="auto">
          <a:xfrm>
            <a:off x="2771800" y="15494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9" name="Line 8"/>
          <p:cNvSpPr>
            <a:spLocks noChangeShapeType="1"/>
          </p:cNvSpPr>
          <p:nvPr/>
        </p:nvSpPr>
        <p:spPr bwMode="auto">
          <a:xfrm flipV="1">
            <a:off x="1187450" y="423394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0" name="Line 9"/>
          <p:cNvSpPr>
            <a:spLocks noChangeShapeType="1"/>
          </p:cNvSpPr>
          <p:nvPr/>
        </p:nvSpPr>
        <p:spPr bwMode="auto">
          <a:xfrm flipV="1">
            <a:off x="1187450" y="6835933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1" name="Line 10"/>
          <p:cNvSpPr>
            <a:spLocks noChangeShapeType="1"/>
          </p:cNvSpPr>
          <p:nvPr/>
        </p:nvSpPr>
        <p:spPr bwMode="auto">
          <a:xfrm flipV="1">
            <a:off x="1187450" y="216886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2" name="Line 11"/>
          <p:cNvSpPr>
            <a:spLocks noChangeShapeType="1"/>
          </p:cNvSpPr>
          <p:nvPr/>
        </p:nvSpPr>
        <p:spPr bwMode="auto">
          <a:xfrm flipH="1">
            <a:off x="5011084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3" name="Line 12"/>
          <p:cNvSpPr>
            <a:spLocks noChangeShapeType="1"/>
          </p:cNvSpPr>
          <p:nvPr/>
        </p:nvSpPr>
        <p:spPr bwMode="auto">
          <a:xfrm flipH="1">
            <a:off x="8956675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4" name="Rectangle 15"/>
          <p:cNvSpPr>
            <a:spLocks noChangeArrowheads="1"/>
          </p:cNvSpPr>
          <p:nvPr/>
        </p:nvSpPr>
        <p:spPr bwMode="auto">
          <a:xfrm>
            <a:off x="3212362" y="1042988"/>
            <a:ext cx="36051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lanes provided on the processor die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5" name="Rectangle 16"/>
          <p:cNvSpPr>
            <a:spLocks noChangeArrowheads="1"/>
          </p:cNvSpPr>
          <p:nvPr/>
        </p:nvSpPr>
        <p:spPr bwMode="auto">
          <a:xfrm>
            <a:off x="5060449" y="1658938"/>
            <a:ext cx="37975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HEDT processors: 40+ lanes (typical)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(configurable, e.g.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+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7" name="Rectangle 19"/>
          <p:cNvSpPr>
            <a:spLocks noChangeArrowheads="1"/>
          </p:cNvSpPr>
          <p:nvPr/>
        </p:nvSpPr>
        <p:spPr bwMode="auto">
          <a:xfrm rot="-5400000">
            <a:off x="292947" y="5400396"/>
            <a:ext cx="12471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3.0 lanes</a:t>
            </a:r>
          </a:p>
        </p:txBody>
      </p:sp>
      <p:sp>
        <p:nvSpPr>
          <p:cNvPr id="233488" name="Rectangle 20"/>
          <p:cNvSpPr>
            <a:spLocks noChangeArrowheads="1"/>
          </p:cNvSpPr>
          <p:nvPr/>
        </p:nvSpPr>
        <p:spPr bwMode="auto">
          <a:xfrm rot="-5400000">
            <a:off x="202486" y="3128805"/>
            <a:ext cx="14058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2.0  lanes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9" name="Line 21"/>
          <p:cNvSpPr>
            <a:spLocks noChangeShapeType="1"/>
          </p:cNvSpPr>
          <p:nvPr/>
        </p:nvSpPr>
        <p:spPr bwMode="auto">
          <a:xfrm rot="16200000" flipV="1">
            <a:off x="36195" y="4849868"/>
            <a:ext cx="1122195" cy="17626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2" name="Oval 12"/>
          <p:cNvSpPr>
            <a:spLocks noChangeArrowheads="1"/>
          </p:cNvSpPr>
          <p:nvPr/>
        </p:nvSpPr>
        <p:spPr bwMode="auto">
          <a:xfrm rot="-5400000">
            <a:off x="663310" y="54802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93" name="Text Box 25"/>
          <p:cNvSpPr txBox="1">
            <a:spLocks noChangeArrowheads="1"/>
          </p:cNvSpPr>
          <p:nvPr/>
        </p:nvSpPr>
        <p:spPr bwMode="auto">
          <a:xfrm rot="-5400000">
            <a:off x="-447830" y="4195583"/>
            <a:ext cx="15856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generation</a:t>
            </a:r>
          </a:p>
        </p:txBody>
      </p:sp>
      <p:sp>
        <p:nvSpPr>
          <p:cNvPr id="233495" name="Line 27"/>
          <p:cNvSpPr>
            <a:spLocks noChangeShapeType="1"/>
          </p:cNvSpPr>
          <p:nvPr/>
        </p:nvSpPr>
        <p:spPr bwMode="auto">
          <a:xfrm flipV="1">
            <a:off x="509158" y="3249779"/>
            <a:ext cx="187489" cy="1127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7" name="Line 29"/>
          <p:cNvSpPr>
            <a:spLocks noChangeShapeType="1"/>
          </p:cNvSpPr>
          <p:nvPr/>
        </p:nvSpPr>
        <p:spPr bwMode="auto">
          <a:xfrm flipH="1">
            <a:off x="1152018" y="2158813"/>
            <a:ext cx="1587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33498" name="Group 27"/>
          <p:cNvGrpSpPr>
            <a:grpSpLocks/>
          </p:cNvGrpSpPr>
          <p:nvPr/>
        </p:nvGrpSpPr>
        <p:grpSpPr bwMode="auto">
          <a:xfrm>
            <a:off x="1709738" y="2395705"/>
            <a:ext cx="2386012" cy="1092200"/>
            <a:chOff x="1042" y="2160"/>
            <a:chExt cx="1503" cy="688"/>
          </a:xfrm>
        </p:grpSpPr>
        <p:sp>
          <p:nvSpPr>
            <p:cNvPr id="233544" name="Rectangle 59"/>
            <p:cNvSpPr>
              <a:spLocks noChangeArrowheads="1"/>
            </p:cNvSpPr>
            <p:nvPr/>
          </p:nvSpPr>
          <p:spPr bwMode="auto">
            <a:xfrm>
              <a:off x="2174" y="2204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45" name="Oval 33"/>
            <p:cNvSpPr>
              <a:spLocks noChangeArrowheads="1"/>
            </p:cNvSpPr>
            <p:nvPr/>
          </p:nvSpPr>
          <p:spPr bwMode="auto">
            <a:xfrm>
              <a:off x="1749" y="2206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6" name="Rectangle 48"/>
            <p:cNvSpPr>
              <a:spLocks noChangeArrowheads="1"/>
            </p:cNvSpPr>
            <p:nvPr/>
          </p:nvSpPr>
          <p:spPr bwMode="auto">
            <a:xfrm>
              <a:off x="1537" y="2626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7" name="Line 44"/>
            <p:cNvSpPr>
              <a:spLocks noChangeShapeType="1"/>
            </p:cNvSpPr>
            <p:nvPr/>
          </p:nvSpPr>
          <p:spPr bwMode="auto">
            <a:xfrm>
              <a:off x="1443" y="2313"/>
              <a:ext cx="317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8" name="Text Box 92"/>
            <p:cNvSpPr txBox="1">
              <a:spLocks noChangeArrowheads="1"/>
            </p:cNvSpPr>
            <p:nvPr/>
          </p:nvSpPr>
          <p:spPr bwMode="auto">
            <a:xfrm>
              <a:off x="1042" y="2225"/>
              <a:ext cx="357" cy="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PCIe</a:t>
              </a:r>
            </a:p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2.0 </a:t>
              </a:r>
            </a:p>
          </p:txBody>
        </p:sp>
        <p:sp>
          <p:nvSpPr>
            <p:cNvPr id="233549" name="Text Box 93"/>
            <p:cNvSpPr txBox="1">
              <a:spLocks noChangeArrowheads="1"/>
            </p:cNvSpPr>
            <p:nvPr/>
          </p:nvSpPr>
          <p:spPr bwMode="auto">
            <a:xfrm>
              <a:off x="1404" y="2160"/>
              <a:ext cx="387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ts val="60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en-US" altLang="en-US" sz="10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x16</a:t>
              </a: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2x x8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50" name="Line 50"/>
            <p:cNvSpPr>
              <a:spLocks noChangeShapeType="1"/>
            </p:cNvSpPr>
            <p:nvPr/>
          </p:nvSpPr>
          <p:spPr bwMode="auto">
            <a:xfrm>
              <a:off x="1864" y="2415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233499" name="Text Box 93"/>
          <p:cNvSpPr txBox="1">
            <a:spLocks noChangeArrowheads="1"/>
          </p:cNvSpPr>
          <p:nvPr/>
        </p:nvSpPr>
        <p:spPr bwMode="auto">
          <a:xfrm>
            <a:off x="2255838" y="4561226"/>
            <a:ext cx="614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0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 x8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00" name="Rectangle 59"/>
          <p:cNvSpPr>
            <a:spLocks noChangeArrowheads="1"/>
          </p:cNvSpPr>
          <p:nvPr/>
        </p:nvSpPr>
        <p:spPr bwMode="auto">
          <a:xfrm>
            <a:off x="3478213" y="4640552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Mem.</a:t>
            </a:r>
          </a:p>
        </p:txBody>
      </p:sp>
      <p:sp>
        <p:nvSpPr>
          <p:cNvPr id="233501" name="Oval 33"/>
          <p:cNvSpPr>
            <a:spLocks noChangeArrowheads="1"/>
          </p:cNvSpPr>
          <p:nvPr/>
        </p:nvSpPr>
        <p:spPr bwMode="auto">
          <a:xfrm>
            <a:off x="2803525" y="4634251"/>
            <a:ext cx="368300" cy="338138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</a:t>
            </a:r>
          </a:p>
        </p:txBody>
      </p:sp>
      <p:sp>
        <p:nvSpPr>
          <p:cNvPr id="233502" name="Rectangle 48"/>
          <p:cNvSpPr>
            <a:spLocks noChangeArrowheads="1"/>
          </p:cNvSpPr>
          <p:nvPr/>
        </p:nvSpPr>
        <p:spPr bwMode="auto">
          <a:xfrm>
            <a:off x="2466975" y="5301001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Periph. Contr.</a:t>
            </a:r>
          </a:p>
        </p:txBody>
      </p:sp>
      <p:sp>
        <p:nvSpPr>
          <p:cNvPr id="233503" name="Line 44"/>
          <p:cNvSpPr>
            <a:spLocks noChangeShapeType="1"/>
          </p:cNvSpPr>
          <p:nvPr/>
        </p:nvSpPr>
        <p:spPr bwMode="auto">
          <a:xfrm>
            <a:off x="2312988" y="4804114"/>
            <a:ext cx="50323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4" name="Text Box 92"/>
          <p:cNvSpPr txBox="1">
            <a:spLocks noChangeArrowheads="1"/>
          </p:cNvSpPr>
          <p:nvPr/>
        </p:nvSpPr>
        <p:spPr bwMode="auto">
          <a:xfrm>
            <a:off x="1704975" y="4656476"/>
            <a:ext cx="566738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PCIe</a:t>
            </a:r>
          </a:p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3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.0 </a:t>
            </a:r>
          </a:p>
        </p:txBody>
      </p:sp>
      <p:sp>
        <p:nvSpPr>
          <p:cNvPr id="233505" name="Line 50"/>
          <p:cNvSpPr>
            <a:spLocks noChangeShapeType="1"/>
          </p:cNvSpPr>
          <p:nvPr/>
        </p:nvSpPr>
        <p:spPr bwMode="auto">
          <a:xfrm>
            <a:off x="2986088" y="4966039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6" name="Line 50"/>
          <p:cNvSpPr>
            <a:spLocks noChangeShapeType="1"/>
          </p:cNvSpPr>
          <p:nvPr/>
        </p:nvSpPr>
        <p:spPr bwMode="auto">
          <a:xfrm>
            <a:off x="3168675" y="4757163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7" name="Text Box 13"/>
          <p:cNvSpPr txBox="1">
            <a:spLocks noChangeArrowheads="1"/>
          </p:cNvSpPr>
          <p:nvPr/>
        </p:nvSpPr>
        <p:spPr bwMode="auto">
          <a:xfrm>
            <a:off x="1306513" y="3564015"/>
            <a:ext cx="35877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2. gen. Nehalem (Lynnfield) (4C), 2 MCh</a:t>
            </a:r>
          </a:p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with P55 (2009)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 (4C), 2 MCh with P67 (2011)</a:t>
            </a:r>
          </a:p>
        </p:txBody>
      </p:sp>
      <p:sp>
        <p:nvSpPr>
          <p:cNvPr id="233509" name="Text Box 53"/>
          <p:cNvSpPr txBox="1">
            <a:spLocks noChangeArrowheads="1"/>
          </p:cNvSpPr>
          <p:nvPr/>
        </p:nvSpPr>
        <p:spPr bwMode="auto">
          <a:xfrm>
            <a:off x="3598863" y="3152943"/>
            <a:ext cx="77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P55/P67</a:t>
            </a:r>
          </a:p>
        </p:txBody>
      </p:sp>
      <p:sp>
        <p:nvSpPr>
          <p:cNvPr id="233510" name="Text Box 54"/>
          <p:cNvSpPr txBox="1">
            <a:spLocks noChangeArrowheads="1"/>
          </p:cNvSpPr>
          <p:nvPr/>
        </p:nvSpPr>
        <p:spPr bwMode="auto">
          <a:xfrm>
            <a:off x="3636776" y="5262528"/>
            <a:ext cx="12041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Z77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Z87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11" name="Text Box 17"/>
          <p:cNvSpPr txBox="1">
            <a:spLocks noChangeArrowheads="1"/>
          </p:cNvSpPr>
          <p:nvPr/>
        </p:nvSpPr>
        <p:spPr bwMode="auto">
          <a:xfrm>
            <a:off x="5028767" y="5766897"/>
            <a:ext cx="36695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Ivy Bridge-E (6C),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X79 (2013)</a:t>
            </a:r>
          </a:p>
        </p:txBody>
      </p:sp>
      <p:sp>
        <p:nvSpPr>
          <p:cNvPr id="233512" name="Text Box 56"/>
          <p:cNvSpPr txBox="1">
            <a:spLocks noChangeArrowheads="1"/>
          </p:cNvSpPr>
          <p:nvPr/>
        </p:nvSpPr>
        <p:spPr bwMode="auto">
          <a:xfrm>
            <a:off x="125400" y="458670"/>
            <a:ext cx="876708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pc="-40" dirty="0" err="1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800" spc="-40" dirty="0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 lanes and memory channels on Core 2-based DT and HEDT processors</a:t>
            </a:r>
          </a:p>
        </p:txBody>
      </p:sp>
      <p:grpSp>
        <p:nvGrpSpPr>
          <p:cNvPr id="233513" name="Group 64"/>
          <p:cNvGrpSpPr>
            <a:grpSpLocks/>
          </p:cNvGrpSpPr>
          <p:nvPr/>
        </p:nvGrpSpPr>
        <p:grpSpPr bwMode="auto">
          <a:xfrm>
            <a:off x="5442816" y="4376905"/>
            <a:ext cx="3479798" cy="1250950"/>
            <a:chOff x="3469" y="3171"/>
            <a:chExt cx="2192" cy="788"/>
          </a:xfrm>
        </p:grpSpPr>
        <p:sp>
          <p:nvSpPr>
            <p:cNvPr id="233531" name="Text Box 31"/>
            <p:cNvSpPr txBox="1">
              <a:spLocks noChangeArrowheads="1"/>
            </p:cNvSpPr>
            <p:nvPr/>
          </p:nvSpPr>
          <p:spPr bwMode="auto">
            <a:xfrm>
              <a:off x="3469" y="3319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3.0</a:t>
              </a:r>
            </a:p>
          </p:txBody>
        </p:sp>
        <p:sp>
          <p:nvSpPr>
            <p:cNvPr id="233532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3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4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5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6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40-48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145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38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39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0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1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2" name="Line 50"/>
            <p:cNvSpPr>
              <a:spLocks noChangeShapeType="1"/>
            </p:cNvSpPr>
            <p:nvPr/>
          </p:nvSpPr>
          <p:spPr bwMode="auto">
            <a:xfrm>
              <a:off x="4879" y="3375"/>
              <a:ext cx="1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3" name="Text Box 62"/>
            <p:cNvSpPr txBox="1">
              <a:spLocks noChangeArrowheads="1"/>
            </p:cNvSpPr>
            <p:nvPr/>
          </p:nvSpPr>
          <p:spPr bwMode="auto">
            <a:xfrm>
              <a:off x="5117" y="3688"/>
              <a:ext cx="54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Z99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X299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</p:grpSp>
      <p:grpSp>
        <p:nvGrpSpPr>
          <p:cNvPr id="233515" name="Group 64"/>
          <p:cNvGrpSpPr>
            <a:grpSpLocks/>
          </p:cNvGrpSpPr>
          <p:nvPr/>
        </p:nvGrpSpPr>
        <p:grpSpPr bwMode="auto">
          <a:xfrm>
            <a:off x="5485683" y="2300455"/>
            <a:ext cx="3160713" cy="1219200"/>
            <a:chOff x="3451" y="3171"/>
            <a:chExt cx="1991" cy="768"/>
          </a:xfrm>
        </p:grpSpPr>
        <p:sp>
          <p:nvSpPr>
            <p:cNvPr id="233518" name="Text Box 31"/>
            <p:cNvSpPr txBox="1">
              <a:spLocks noChangeArrowheads="1"/>
            </p:cNvSpPr>
            <p:nvPr/>
          </p:nvSpPr>
          <p:spPr bwMode="auto">
            <a:xfrm>
              <a:off x="3451" y="3315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</a:t>
              </a: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.0</a:t>
              </a:r>
            </a:p>
          </p:txBody>
        </p:sp>
        <p:sp>
          <p:nvSpPr>
            <p:cNvPr id="233519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0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1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2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3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72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25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26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27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28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0" name="Text Box 62"/>
            <p:cNvSpPr txBox="1">
              <a:spLocks noChangeArrowheads="1"/>
            </p:cNvSpPr>
            <p:nvPr/>
          </p:nvSpPr>
          <p:spPr bwMode="auto">
            <a:xfrm>
              <a:off x="5137" y="3769"/>
              <a:ext cx="288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</a:p>
          </p:txBody>
        </p:sp>
      </p:grpSp>
      <p:sp>
        <p:nvSpPr>
          <p:cNvPr id="233516" name="Rectangle 2"/>
          <p:cNvSpPr>
            <a:spLocks noChangeArrowheads="1"/>
          </p:cNvSpPr>
          <p:nvPr/>
        </p:nvSpPr>
        <p:spPr bwMode="auto">
          <a:xfrm>
            <a:off x="5075892" y="3925965"/>
            <a:ext cx="393569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Bridge-E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6C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X79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(2011)  </a:t>
            </a:r>
          </a:p>
        </p:txBody>
      </p:sp>
      <p:sp>
        <p:nvSpPr>
          <p:cNvPr id="82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13447"/>
            <a:ext cx="9144000" cy="3937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(7)</a:t>
            </a:r>
            <a:endParaRPr lang="en-US" altLang="en-US" dirty="0"/>
          </a:p>
        </p:txBody>
      </p:sp>
      <p:sp>
        <p:nvSpPr>
          <p:cNvPr id="80" name="Text Box 14"/>
          <p:cNvSpPr txBox="1">
            <a:spLocks noChangeArrowheads="1"/>
          </p:cNvSpPr>
          <p:nvPr/>
        </p:nvSpPr>
        <p:spPr bwMode="auto">
          <a:xfrm>
            <a:off x="1225493" y="5877381"/>
            <a:ext cx="3876382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Ivy Bridge (4C),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Z77 PCH (2012)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Haswell   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Z87 PCH (2013)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Broadwell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-S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and subsequent lines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 rot="-5400000">
            <a:off x="678494" y="318865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6" name="Line 50"/>
          <p:cNvSpPr>
            <a:spLocks noChangeShapeType="1"/>
          </p:cNvSpPr>
          <p:nvPr/>
        </p:nvSpPr>
        <p:spPr bwMode="auto">
          <a:xfrm>
            <a:off x="7681027" y="478160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7" name="Line 50"/>
          <p:cNvSpPr>
            <a:spLocks noChangeShapeType="1"/>
          </p:cNvSpPr>
          <p:nvPr/>
        </p:nvSpPr>
        <p:spPr bwMode="auto">
          <a:xfrm>
            <a:off x="7680726" y="462103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8" name="Line 50"/>
          <p:cNvSpPr>
            <a:spLocks noChangeShapeType="1"/>
          </p:cNvSpPr>
          <p:nvPr/>
        </p:nvSpPr>
        <p:spPr bwMode="auto">
          <a:xfrm>
            <a:off x="7682033" y="486255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9" name="Line 50"/>
          <p:cNvSpPr>
            <a:spLocks noChangeShapeType="1"/>
          </p:cNvSpPr>
          <p:nvPr/>
        </p:nvSpPr>
        <p:spPr bwMode="auto">
          <a:xfrm>
            <a:off x="3168210" y="4876261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3" name="Line 50"/>
          <p:cNvSpPr>
            <a:spLocks noChangeShapeType="1"/>
          </p:cNvSpPr>
          <p:nvPr/>
        </p:nvSpPr>
        <p:spPr bwMode="auto">
          <a:xfrm>
            <a:off x="3199304" y="2573157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4" name="Line 50"/>
          <p:cNvSpPr>
            <a:spLocks noChangeShapeType="1"/>
          </p:cNvSpPr>
          <p:nvPr/>
        </p:nvSpPr>
        <p:spPr bwMode="auto">
          <a:xfrm>
            <a:off x="3198839" y="269225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5" name="Line 50"/>
          <p:cNvSpPr>
            <a:spLocks noChangeShapeType="1"/>
          </p:cNvSpPr>
          <p:nvPr/>
        </p:nvSpPr>
        <p:spPr bwMode="auto">
          <a:xfrm>
            <a:off x="7754313" y="270704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6" name="Line 50"/>
          <p:cNvSpPr>
            <a:spLocks noChangeShapeType="1"/>
          </p:cNvSpPr>
          <p:nvPr/>
        </p:nvSpPr>
        <p:spPr bwMode="auto">
          <a:xfrm>
            <a:off x="7754012" y="254648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7" name="Line 50"/>
          <p:cNvSpPr>
            <a:spLocks noChangeShapeType="1"/>
          </p:cNvSpPr>
          <p:nvPr/>
        </p:nvSpPr>
        <p:spPr bwMode="auto">
          <a:xfrm>
            <a:off x="7748033" y="278800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8" name="Line 50"/>
          <p:cNvSpPr>
            <a:spLocks noChangeShapeType="1"/>
          </p:cNvSpPr>
          <p:nvPr/>
        </p:nvSpPr>
        <p:spPr bwMode="auto">
          <a:xfrm>
            <a:off x="7753442" y="261891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2951820" y="419875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0" name="Down Arrow 89"/>
          <p:cNvSpPr/>
          <p:nvPr/>
        </p:nvSpPr>
        <p:spPr bwMode="auto">
          <a:xfrm>
            <a:off x="7461927" y="420187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5022050" y="5594377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40 lanes beginning with</a:t>
            </a:r>
          </a:p>
        </p:txBody>
      </p:sp>
      <p:sp>
        <p:nvSpPr>
          <p:cNvPr id="91" name="TextBox 90"/>
          <p:cNvSpPr txBox="1"/>
          <p:nvPr/>
        </p:nvSpPr>
        <p:spPr bwMode="auto">
          <a:xfrm>
            <a:off x="5019412" y="5987920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44 lanes beginning with</a:t>
            </a:r>
          </a:p>
        </p:txBody>
      </p:sp>
      <p:sp>
        <p:nvSpPr>
          <p:cNvPr id="3" name="TextBox 2"/>
          <p:cNvSpPr txBox="1"/>
          <p:nvPr/>
        </p:nvSpPr>
        <p:spPr bwMode="auto">
          <a:xfrm>
            <a:off x="5131380" y="6171670"/>
            <a:ext cx="372730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-X   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X299 (2017)</a:t>
            </a:r>
          </a:p>
        </p:txBody>
      </p:sp>
      <p:sp>
        <p:nvSpPr>
          <p:cNvPr id="93" name="TextBox 92"/>
          <p:cNvSpPr txBox="1"/>
          <p:nvPr/>
        </p:nvSpPr>
        <p:spPr bwMode="auto">
          <a:xfrm>
            <a:off x="5009815" y="6368508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48 lanes beginning with</a:t>
            </a:r>
          </a:p>
        </p:txBody>
      </p:sp>
      <p:sp>
        <p:nvSpPr>
          <p:cNvPr id="94" name="Text Box 17"/>
          <p:cNvSpPr txBox="1">
            <a:spLocks noChangeArrowheads="1"/>
          </p:cNvSpPr>
          <p:nvPr/>
        </p:nvSpPr>
        <p:spPr bwMode="auto">
          <a:xfrm>
            <a:off x="4887035" y="6542834"/>
            <a:ext cx="41809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Cascade Lake-X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X279 (2019)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5022051" y="1566320"/>
            <a:ext cx="3924000" cy="5256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53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44880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R="0" lvl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Overview of the evolution of Intel's Pentium 4 family</a:t>
            </a:r>
          </a:p>
        </p:txBody>
      </p:sp>
    </p:spTree>
    <p:extLst>
      <p:ext uri="{BB962C8B-B14F-4D97-AF65-F5344CB8AC3E}">
        <p14:creationId xmlns:p14="http://schemas.microsoft.com/office/powerpoint/2010/main" val="1648370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51520" y="458670"/>
            <a:ext cx="553527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b) More cores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5985" y="890890"/>
            <a:ext cx="9117012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241010" y="953905"/>
            <a:ext cx="8716232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Graphics programs operate mostly on pixels, permitting massively parallel execution,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consequently HEDT processors should have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as many cores as feasible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by the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available technology.  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Accordingly, while IC technology has advanced,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core counts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HEDTs rose from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2 to 18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until now (02/2022).</a:t>
            </a:r>
          </a:p>
        </p:txBody>
      </p:sp>
    </p:spTree>
    <p:extLst>
      <p:ext uri="{BB962C8B-B14F-4D97-AF65-F5344CB8AC3E}">
        <p14:creationId xmlns:p14="http://schemas.microsoft.com/office/powerpoint/2010/main" val="26315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5092" y="458670"/>
            <a:ext cx="1981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-1 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Evolution of HEDT (High-End Desktop) processors (9)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478869"/>
            <a:ext cx="27687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The above HEDT models and lines are unlocked.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8905927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2548366" y="1236725"/>
            <a:ext cx="787479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653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(10)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15092" y="458670"/>
            <a:ext cx="1981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-2 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245426"/>
              </p:ext>
            </p:extLst>
          </p:nvPr>
        </p:nvGraphicFramePr>
        <p:xfrm>
          <a:off x="65182" y="1201598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2360980" y="1199770"/>
            <a:ext cx="694325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217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 rot="10800000" flipH="1" flipV="1">
            <a:off x="117157" y="458670"/>
            <a:ext cx="107946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 bwMode="auto">
          <a:xfrm flipH="1">
            <a:off x="116505" y="772490"/>
            <a:ext cx="886527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The </a:t>
            </a:r>
            <a:r>
              <a:rPr lang="en-US" sz="1600" dirty="0" err="1">
                <a:solidFill>
                  <a:srgbClr val="FF000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Lake-X models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fact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do not fit into the traditional HEDT lines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they are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actually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highest performance models of the 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Lake line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and are designated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as mobile models.</a:t>
            </a:r>
          </a:p>
        </p:txBody>
      </p:sp>
    </p:spTree>
    <p:extLst>
      <p:ext uri="{BB962C8B-B14F-4D97-AF65-F5344CB8AC3E}">
        <p14:creationId xmlns:p14="http://schemas.microsoft.com/office/powerpoint/2010/main" val="2139717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(12)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006715" y="649604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008179" y="6494869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2003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9327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402632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2014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498080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2016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19506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89055" y="458670"/>
            <a:ext cx="79483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Evolution of the core counts in Intel's HEDT lines </a:t>
            </a:r>
            <a:r>
              <a:rPr lang="en-US" dirty="0">
                <a:latin typeface="+mj-lt"/>
              </a:rPr>
              <a:t>(Based on [</a:t>
            </a:r>
            <a:r>
              <a:rPr lang="hu-HU" dirty="0">
                <a:latin typeface="+mj-lt"/>
              </a:rPr>
              <a:t>26</a:t>
            </a:r>
            <a:r>
              <a:rPr lang="en-US" dirty="0">
                <a:latin typeface="+mj-lt"/>
              </a:rPr>
              <a:t>])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610342" y="649677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2017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341530" y="973360"/>
            <a:ext cx="8505944" cy="5570313"/>
            <a:chOff x="341530" y="1054042"/>
            <a:chExt cx="8505944" cy="5570313"/>
          </a:xfrm>
        </p:grpSpPr>
        <p:pic>
          <p:nvPicPr>
            <p:cNvPr id="205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87" b="12595"/>
            <a:stretch/>
          </p:blipFill>
          <p:spPr bwMode="auto">
            <a:xfrm>
              <a:off x="341530" y="2365999"/>
              <a:ext cx="7884830" cy="4205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2006715" y="4645482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X6800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995890" y="4096639"/>
              <a:ext cx="12094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Westmere</a:t>
              </a:r>
              <a:r>
                <a:rPr lang="en-US" sz="1200" dirty="0">
                  <a:solidFill>
                    <a:schemeClr val="bg1"/>
                  </a:solidFill>
                </a:rPr>
                <a:t> EE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166020" y="3646589"/>
              <a:ext cx="8659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Haswell E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181123" y="3151534"/>
              <a:ext cx="100219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Broadwell E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028596" y="4141644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QX6700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pic>
          <p:nvPicPr>
            <p:cNvPr id="18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" t="-512" r="-3" b="93963"/>
            <a:stretch/>
          </p:blipFill>
          <p:spPr bwMode="auto">
            <a:xfrm>
              <a:off x="341530" y="1054042"/>
              <a:ext cx="8505944" cy="21494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591" t="-518" r="-3" b="12575"/>
            <a:stretch/>
          </p:blipFill>
          <p:spPr bwMode="auto">
            <a:xfrm>
              <a:off x="8127395" y="2030635"/>
              <a:ext cx="720079" cy="45408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341" t="32227" r="10515" b="12756"/>
            <a:stretch/>
          </p:blipFill>
          <p:spPr bwMode="auto">
            <a:xfrm>
              <a:off x="7299194" y="2030635"/>
              <a:ext cx="1125125" cy="45369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TextBox 20"/>
            <p:cNvSpPr txBox="1"/>
            <p:nvPr/>
          </p:nvSpPr>
          <p:spPr>
            <a:xfrm>
              <a:off x="7302980" y="1268760"/>
              <a:ext cx="8675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Skylake</a:t>
              </a:r>
              <a:r>
                <a:rPr lang="en-US" sz="1200" dirty="0">
                  <a:solidFill>
                    <a:schemeClr val="bg1"/>
                  </a:solidFill>
                </a:rPr>
                <a:t> X</a:t>
              </a:r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4"/>
            <a:srcRect l="72350" t="26145" r="2106" b="20465"/>
            <a:stretch/>
          </p:blipFill>
          <p:spPr>
            <a:xfrm>
              <a:off x="7542330" y="1521352"/>
              <a:ext cx="684030" cy="599257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482654" y="2029764"/>
              <a:ext cx="31611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bg1"/>
                  </a:solidFill>
                </a:rPr>
                <a:t>18</a:t>
              </a:r>
            </a:p>
          </p:txBody>
        </p:sp>
        <p:pic>
          <p:nvPicPr>
            <p:cNvPr id="25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392" t="78996" r="11041" b="19133"/>
            <a:stretch/>
          </p:blipFill>
          <p:spPr bwMode="auto">
            <a:xfrm>
              <a:off x="7390738" y="5909050"/>
              <a:ext cx="990110" cy="6300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3"/>
            <p:cNvSpPr txBox="1"/>
            <p:nvPr/>
          </p:nvSpPr>
          <p:spPr>
            <a:xfrm>
              <a:off x="7444082" y="6193468"/>
              <a:ext cx="81945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100" dirty="0">
                  <a:solidFill>
                    <a:schemeClr val="bg1"/>
                  </a:solidFill>
                  <a:latin typeface="Bodoni MT Condensed" panose="02070606080606020203" pitchFamily="18" charset="0"/>
                </a:rPr>
                <a:t>18 CORE</a:t>
              </a:r>
            </a:p>
          </p:txBody>
        </p:sp>
        <p:pic>
          <p:nvPicPr>
            <p:cNvPr id="2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11" t="18197" r="28917" b="73386"/>
            <a:stretch/>
          </p:blipFill>
          <p:spPr bwMode="auto">
            <a:xfrm>
              <a:off x="2276745" y="3564015"/>
              <a:ext cx="2745305" cy="4050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TextBox 29"/>
            <p:cNvSpPr txBox="1"/>
            <p:nvPr/>
          </p:nvSpPr>
          <p:spPr>
            <a:xfrm>
              <a:off x="3003791" y="2213865"/>
              <a:ext cx="21082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D357"/>
                  </a:solidFill>
                </a:rPr>
                <a:t>Number of cores</a:t>
              </a: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01570" y="5046893"/>
            <a:ext cx="1214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Pentium 4 EE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3.2</a:t>
            </a:r>
          </a:p>
        </p:txBody>
      </p:sp>
    </p:spTree>
    <p:extLst>
      <p:ext uri="{BB962C8B-B14F-4D97-AF65-F5344CB8AC3E}">
        <p14:creationId xmlns:p14="http://schemas.microsoft.com/office/powerpoint/2010/main" val="3975837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16505" y="458670"/>
            <a:ext cx="706578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c) More memory channels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908880"/>
            <a:ext cx="9072500" cy="14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60378" y="929900"/>
            <a:ext cx="8847137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To provide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enough bandwidth for a higher number of cores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than implemented </a:t>
            </a:r>
          </a:p>
          <a:p>
            <a:pPr lvl="0" fontAlgn="base">
              <a:spcBef>
                <a:spcPct val="0"/>
              </a:spcBef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in DTs, HEDT processors are typically designed with </a:t>
            </a:r>
            <a:r>
              <a:rPr lang="en-US" sz="1600" spc="-50" dirty="0">
                <a:solidFill>
                  <a:srgbClr val="0070C0"/>
                </a:solidFill>
                <a:latin typeface="Verdana"/>
                <a:cs typeface="Arial" charset="0"/>
              </a:rPr>
              <a:t>more memory channels </a:t>
            </a: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than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available in DTs.</a:t>
            </a:r>
          </a:p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fact, after core counts rose to 6, Intel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raised also 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number of memory</a:t>
            </a:r>
          </a:p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 channels to four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and held on this figure until now.</a:t>
            </a:r>
          </a:p>
        </p:txBody>
      </p:sp>
    </p:spTree>
    <p:extLst>
      <p:ext uri="{BB962C8B-B14F-4D97-AF65-F5344CB8AC3E}">
        <p14:creationId xmlns:p14="http://schemas.microsoft.com/office/powerpoint/2010/main" val="2585871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0093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(14)</a:t>
            </a:r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91988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5959582" y="1223755"/>
            <a:ext cx="796643" cy="544375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589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(15)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0093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-2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191262"/>
              </p:ext>
            </p:extLst>
          </p:nvPr>
        </p:nvGraphicFramePr>
        <p:xfrm>
          <a:off x="62718" y="122558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 bwMode="auto">
          <a:xfrm>
            <a:off x="5804397" y="1209664"/>
            <a:ext cx="83783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578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61510" y="458670"/>
            <a:ext cx="504056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d) Lack of integrated graphics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68990" y="932144"/>
            <a:ext cx="9027495" cy="92168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455863" y="954382"/>
            <a:ext cx="864062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HEDTs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do not provide integrated graphics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they make use of one or more 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high-performance discrete graphics cards that supersede the additional 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use of less performant integrated graphics.</a:t>
            </a:r>
          </a:p>
        </p:txBody>
      </p:sp>
    </p:spTree>
    <p:extLst>
      <p:ext uri="{BB962C8B-B14F-4D97-AF65-F5344CB8AC3E}">
        <p14:creationId xmlns:p14="http://schemas.microsoft.com/office/powerpoint/2010/main" val="176621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32427" y="458670"/>
            <a:ext cx="3404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e) Unlocked clock multiplier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(17)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5985" y="908719"/>
            <a:ext cx="9114909" cy="15751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 bwMode="auto">
          <a:xfrm>
            <a:off x="438221" y="969227"/>
            <a:ext cx="8589274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Intel’s HEDT processors are typically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unlocked, </a:t>
            </a: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meaning that the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Arial" charset="0"/>
              </a:rPr>
              <a:t>clock multiplier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isn’t fixed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i.e. it is variable to allow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overclocking.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(The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clock multiplie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r is a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circuit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that generates the clock frequency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multiplying the bus frequency (100/133 MHz) by an integer delivered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the PCU (Power Control Unit).</a:t>
            </a:r>
          </a:p>
        </p:txBody>
      </p:sp>
    </p:spTree>
    <p:extLst>
      <p:ext uri="{BB962C8B-B14F-4D97-AF65-F5344CB8AC3E}">
        <p14:creationId xmlns:p14="http://schemas.microsoft.com/office/powerpoint/2010/main" val="846513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(1)</a:t>
            </a:r>
            <a:endParaRPr lang="en-US" sz="1700" dirty="0"/>
          </a:p>
        </p:txBody>
      </p:sp>
      <p:sp>
        <p:nvSpPr>
          <p:cNvPr id="7" name="Rounded Rectangle 6"/>
          <p:cNvSpPr/>
          <p:nvPr/>
        </p:nvSpPr>
        <p:spPr bwMode="auto">
          <a:xfrm>
            <a:off x="206515" y="1289780"/>
            <a:ext cx="8820000" cy="126014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7923" y="1403887"/>
            <a:ext cx="904908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Pentium 4's launch (Nov. 2000) Intel's vice president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Otellini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claimed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lifespan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microarchitecture,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which is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foundation of the Pentium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years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its expected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break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GHz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mark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2006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5" y="458670"/>
            <a:ext cx="7103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1.1 Overview of the evolution of Intel's Pentium 4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  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1252" y="794725"/>
            <a:ext cx="62209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2D2D8A"/>
                </a:solidFill>
              </a:rPr>
              <a:t>Announcing and aims of Intel’s </a:t>
            </a:r>
            <a:r>
              <a:rPr lang="en-US" sz="1600" dirty="0" err="1">
                <a:solidFill>
                  <a:srgbClr val="2D2D8A"/>
                </a:solidFill>
              </a:rPr>
              <a:t>Netburst</a:t>
            </a:r>
            <a:r>
              <a:rPr lang="en-US" sz="1600" dirty="0">
                <a:solidFill>
                  <a:srgbClr val="2D2D8A"/>
                </a:solidFill>
              </a:rPr>
              <a:t> microarchitecture</a:t>
            </a:r>
            <a:endParaRPr 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68832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3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116505" y="473363"/>
            <a:ext cx="22502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Verdana"/>
              </a:rPr>
              <a:t>f) Higher TDP</a:t>
            </a:r>
            <a:endParaRPr lang="en-US" dirty="0">
              <a:solidFill>
                <a:schemeClr val="accent6"/>
              </a:solidFill>
              <a:latin typeface="Verdana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953725"/>
            <a:ext cx="9117012" cy="9451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86873" y="998730"/>
            <a:ext cx="875663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Verdana"/>
              </a:rPr>
              <a:t>Clearly, more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lanes, more cores, memory channels etc. need more power,</a:t>
            </a:r>
          </a:p>
          <a:p>
            <a:r>
              <a:rPr lang="en-US" sz="1600" dirty="0">
                <a:latin typeface="Verdana"/>
              </a:rPr>
              <a:t>   </a:t>
            </a:r>
            <a:r>
              <a:rPr lang="en-US" sz="1600" spc="-40" dirty="0">
                <a:latin typeface="Verdana"/>
              </a:rPr>
              <a:t>so HEDT processors typically have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130 to 165 W power consumption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40" dirty="0">
                <a:latin typeface="Verdana"/>
              </a:rPr>
              <a:t>vs. 65 to </a:t>
            </a:r>
          </a:p>
          <a:p>
            <a:r>
              <a:rPr lang="en-US" sz="1600" spc="-40" dirty="0">
                <a:latin typeface="Verdana"/>
              </a:rPr>
              <a:t>   95 W, usually </a:t>
            </a:r>
            <a:r>
              <a:rPr lang="en-US" sz="1600" dirty="0">
                <a:latin typeface="Verdana"/>
              </a:rPr>
              <a:t>consumed by DT processors, as the Tables below indicate.</a:t>
            </a:r>
            <a:endParaRPr lang="en-US" sz="16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62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6517" y="458670"/>
            <a:ext cx="8175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(19)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430744"/>
            <a:ext cx="50668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TDP: Serves as the r</a:t>
            </a:r>
            <a:r>
              <a:rPr lang="en-US" sz="1200" dirty="0">
                <a:latin typeface="+mj-lt"/>
              </a:rPr>
              <a:t>eference</a:t>
            </a:r>
            <a:r>
              <a:rPr lang="en-US" sz="1200" dirty="0"/>
              <a:t> value for designing the cooling system.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547414"/>
              </p:ext>
            </p:extLst>
          </p:nvPr>
        </p:nvGraphicFramePr>
        <p:xfrm>
          <a:off x="45792" y="122375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98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80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7673587" y="1236725"/>
            <a:ext cx="612808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779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4775" y="458670"/>
            <a:ext cx="8257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 -2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(20)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127301"/>
              </p:ext>
            </p:extLst>
          </p:nvPr>
        </p:nvGraphicFramePr>
        <p:xfrm>
          <a:off x="62718" y="122558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7749237" y="1209664"/>
            <a:ext cx="60318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777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(21)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76866" y="458670"/>
            <a:ext cx="82477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HEDT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 processors -1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6505" y="1493785"/>
            <a:ext cx="24881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dirty="0">
                <a:solidFill>
                  <a:schemeClr val="accent6"/>
                </a:solidFill>
                <a:latin typeface="Verdana"/>
              </a:rPr>
              <a:t>More </a:t>
            </a:r>
            <a:r>
              <a:rPr lang="en-US" dirty="0" err="1">
                <a:solidFill>
                  <a:schemeClr val="accent6"/>
                </a:solidFill>
                <a:latin typeface="Verdana"/>
              </a:rPr>
              <a:t>PCIe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lanes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7076" y="1178750"/>
            <a:ext cx="8911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latin typeface="Verdana"/>
              </a:rPr>
              <a:t>What are the </a:t>
            </a:r>
            <a:r>
              <a:rPr lang="en-US" altLang="en-US" dirty="0">
                <a:solidFill>
                  <a:srgbClr val="FF0000"/>
                </a:solidFill>
                <a:latin typeface="Verdana"/>
              </a:rPr>
              <a:t>main requirements </a:t>
            </a:r>
            <a:r>
              <a:rPr lang="en-US" altLang="en-US" dirty="0">
                <a:solidFill>
                  <a:srgbClr val="0070C0"/>
                </a:solidFill>
                <a:latin typeface="Verdana"/>
              </a:rPr>
              <a:t>for HEDT processors vs. DT processors?</a:t>
            </a:r>
          </a:p>
        </p:txBody>
      </p:sp>
      <p:sp>
        <p:nvSpPr>
          <p:cNvPr id="25" name="TextBox 24"/>
          <p:cNvSpPr txBox="1"/>
          <p:nvPr/>
        </p:nvSpPr>
        <p:spPr bwMode="auto">
          <a:xfrm>
            <a:off x="185495" y="3288757"/>
            <a:ext cx="553527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b) More cores</a:t>
            </a:r>
          </a:p>
        </p:txBody>
      </p:sp>
      <p:sp>
        <p:nvSpPr>
          <p:cNvPr id="29" name="TextBox 28"/>
          <p:cNvSpPr txBox="1"/>
          <p:nvPr/>
        </p:nvSpPr>
        <p:spPr bwMode="auto">
          <a:xfrm>
            <a:off x="185495" y="5019967"/>
            <a:ext cx="337537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c) More memory channels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5475" y="873943"/>
            <a:ext cx="9144000" cy="32832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6505" y="863715"/>
            <a:ext cx="90274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FF0000"/>
                </a:solidFill>
                <a:latin typeface="Verdana"/>
              </a:rPr>
              <a:t>HEDTs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aim at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graphics enthusiasts,</a:t>
            </a:r>
            <a:r>
              <a:rPr lang="en-US" altLang="en-US" sz="1600" spc="-30" dirty="0">
                <a:solidFill>
                  <a:srgbClr val="0070C0"/>
                </a:solidFill>
                <a:latin typeface="Verdana"/>
                <a:cs typeface="Arial" pitchFamily="34" charset="0"/>
              </a:rPr>
              <a:t> hardcore gamers and multimedia content creators.</a:t>
            </a:r>
            <a:endParaRPr lang="en-US" sz="1600" spc="-3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1883092"/>
            <a:ext cx="9189005" cy="139515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 bwMode="auto">
          <a:xfrm>
            <a:off x="476545" y="1883092"/>
            <a:ext cx="871246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/>
              </a:rPr>
              <a:t>To attach up to 4 graphics cards by 8 or 16 </a:t>
            </a:r>
            <a:r>
              <a:rPr lang="en-US" sz="1600" spc="-20" dirty="0" err="1">
                <a:latin typeface="Verdana"/>
              </a:rPr>
              <a:t>PCIe</a:t>
            </a:r>
            <a:r>
              <a:rPr lang="en-US" sz="1600" spc="-20" dirty="0">
                <a:latin typeface="Verdana"/>
              </a:rPr>
              <a:t> lanes per card, HEDT processors</a:t>
            </a:r>
          </a:p>
          <a:p>
            <a:pPr lvl="0">
              <a:buClr>
                <a:srgbClr val="000000"/>
              </a:buClr>
            </a:pPr>
            <a:r>
              <a:rPr lang="en-US" sz="1600" spc="-50" dirty="0">
                <a:latin typeface="Verdana"/>
              </a:rPr>
              <a:t>       need at least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4x8=32 </a:t>
            </a:r>
            <a:r>
              <a:rPr lang="en-US" sz="1600" spc="-50" dirty="0" err="1">
                <a:solidFill>
                  <a:srgbClr val="FF0000"/>
                </a:solidFill>
                <a:latin typeface="Verdana"/>
              </a:rPr>
              <a:t>PCIe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lanes </a:t>
            </a:r>
            <a:r>
              <a:rPr lang="en-US" sz="1600" spc="-50" dirty="0">
                <a:latin typeface="Verdana"/>
              </a:rPr>
              <a:t>vs. 16 lanes typically provided by DT processors. </a:t>
            </a:r>
          </a:p>
        </p:txBody>
      </p:sp>
      <p:sp>
        <p:nvSpPr>
          <p:cNvPr id="27" name="TextBox 26"/>
          <p:cNvSpPr txBox="1"/>
          <p:nvPr/>
        </p:nvSpPr>
        <p:spPr bwMode="auto">
          <a:xfrm>
            <a:off x="441435" y="2447250"/>
            <a:ext cx="891880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the course of the evolution of the Core 2 family, HEDT processors provide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more and more 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lanes; as long as early HEDT processors provided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32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2.0) lanes, recent HEDT processors offer up to 48 (</a:t>
            </a:r>
            <a:r>
              <a:rPr lang="en-US" sz="1600" dirty="0" err="1">
                <a:solidFill>
                  <a:srgbClr val="000000"/>
                </a:solidFill>
                <a:latin typeface="Verdana"/>
                <a:cs typeface="Arial" charset="0"/>
              </a:rPr>
              <a:t>PCIe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3.0) lanes.     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475" y="3690552"/>
            <a:ext cx="9143507" cy="135862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0" name="TextBox 29"/>
          <p:cNvSpPr txBox="1"/>
          <p:nvPr/>
        </p:nvSpPr>
        <p:spPr bwMode="auto">
          <a:xfrm>
            <a:off x="580305" y="3648797"/>
            <a:ext cx="8632685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Graphics programs operate mostly on pixels, permitting massively parallel execution,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consequently HEDT processors should have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as many cores as feasible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by the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available technology. 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Accordingly, while IC technology has advanced,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core counts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HEDTs rose from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2 to 18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until now (02/2022).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6493" y="5434304"/>
            <a:ext cx="9124997" cy="137007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566555" y="5403992"/>
            <a:ext cx="8910990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  <a:cs typeface="Arial" charset="0"/>
              </a:rPr>
              <a:t>To provide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enough bandwidth for a higher number of cores </a:t>
            </a:r>
            <a:r>
              <a:rPr lang="en-US" sz="1600" dirty="0">
                <a:latin typeface="Verdana"/>
                <a:cs typeface="Arial" charset="0"/>
              </a:rPr>
              <a:t>than implemented </a:t>
            </a:r>
          </a:p>
          <a:p>
            <a:pPr fontAlgn="base">
              <a:spcBef>
                <a:spcPct val="0"/>
              </a:spcBef>
            </a:pPr>
            <a:r>
              <a:rPr lang="en-US" sz="1600" spc="-50" dirty="0">
                <a:latin typeface="Verdana"/>
                <a:cs typeface="Arial" charset="0"/>
              </a:rPr>
              <a:t>       in DTs, HEDT processors are typically designed with </a:t>
            </a:r>
            <a:r>
              <a:rPr lang="en-US" sz="1600" spc="-50" dirty="0">
                <a:solidFill>
                  <a:srgbClr val="0070C0"/>
                </a:solidFill>
                <a:latin typeface="Verdana"/>
                <a:cs typeface="Arial" charset="0"/>
              </a:rPr>
              <a:t>more memory channels </a:t>
            </a:r>
            <a:r>
              <a:rPr lang="en-US" sz="1600" spc="-50" dirty="0">
                <a:latin typeface="Verdana"/>
                <a:cs typeface="Arial" charset="0"/>
              </a:rPr>
              <a:t>than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spc="-50" dirty="0">
                <a:latin typeface="Verdana"/>
                <a:cs typeface="Arial" charset="0"/>
              </a:rPr>
              <a:t>       available in DTs.</a:t>
            </a:r>
          </a:p>
          <a:p>
            <a:pPr fontAlgn="base">
              <a:spcBef>
                <a:spcPct val="0"/>
              </a:spcBef>
            </a:pPr>
            <a:r>
              <a:rPr lang="en-US" sz="1600" dirty="0">
                <a:latin typeface="Verdana"/>
                <a:cs typeface="Arial" charset="0"/>
              </a:rPr>
              <a:t>    In fact, after core counts rose to 6, Intel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raised also 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number of memory</a:t>
            </a:r>
          </a:p>
          <a:p>
            <a:pPr fontAlgn="base">
              <a:spcBef>
                <a:spcPct val="0"/>
              </a:spcBef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    channels to four </a:t>
            </a:r>
            <a:r>
              <a:rPr lang="en-US" sz="1600" dirty="0">
                <a:latin typeface="Verdana"/>
                <a:cs typeface="Arial" charset="0"/>
              </a:rPr>
              <a:t>and held on this figure until now.</a:t>
            </a:r>
          </a:p>
        </p:txBody>
      </p:sp>
    </p:spTree>
    <p:extLst>
      <p:ext uri="{BB962C8B-B14F-4D97-AF65-F5344CB8AC3E}">
        <p14:creationId xmlns:p14="http://schemas.microsoft.com/office/powerpoint/2010/main" val="142875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HEDT (High-End Desktop) processors (22)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 bwMode="auto">
          <a:xfrm>
            <a:off x="116505" y="839730"/>
            <a:ext cx="504056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d) Lack of integrated graphics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7432" y="2160174"/>
            <a:ext cx="3404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e) Unlocked clock multiplier</a:t>
            </a:r>
          </a:p>
        </p:txBody>
      </p:sp>
      <p:sp>
        <p:nvSpPr>
          <p:cNvPr id="25" name="TextBox 24"/>
          <p:cNvSpPr txBox="1"/>
          <p:nvPr/>
        </p:nvSpPr>
        <p:spPr bwMode="auto">
          <a:xfrm>
            <a:off x="206515" y="4028444"/>
            <a:ext cx="22052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Verdana"/>
              </a:rPr>
              <a:t>f) Hig</a:t>
            </a:r>
            <a:r>
              <a:rPr lang="en-US" sz="1600" dirty="0">
                <a:solidFill>
                  <a:schemeClr val="accent6"/>
                </a:solidFill>
                <a:latin typeface="Verdana"/>
              </a:rPr>
              <a:t>her TDP</a:t>
            </a:r>
            <a:endParaRPr lang="en-US" sz="1600" dirty="0">
              <a:solidFill>
                <a:schemeClr val="accent6"/>
              </a:solidFill>
              <a:latin typeface="Verdana"/>
              <a:cs typeface="Arial" charset="0"/>
            </a:endParaRPr>
          </a:p>
        </p:txBody>
      </p:sp>
      <p:sp>
        <p:nvSpPr>
          <p:cNvPr id="27" name="TextBox 26"/>
          <p:cNvSpPr txBox="1"/>
          <p:nvPr/>
        </p:nvSpPr>
        <p:spPr bwMode="auto">
          <a:xfrm>
            <a:off x="74161" y="503675"/>
            <a:ext cx="802751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HEDT (High-End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DeskTop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) processors -2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260259"/>
            <a:ext cx="9117505" cy="84876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 bwMode="auto">
          <a:xfrm>
            <a:off x="476883" y="1260259"/>
            <a:ext cx="864062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HEDTs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do not provide integrated graphics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they make use of one or more </a:t>
            </a:r>
          </a:p>
          <a:p>
            <a:pPr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high performance discrete graphics cards that supersede the additional </a:t>
            </a:r>
          </a:p>
          <a:p>
            <a:pPr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use of less performant integrated graphics.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2565404"/>
            <a:ext cx="9162510" cy="14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 bwMode="auto">
          <a:xfrm>
            <a:off x="543433" y="2587986"/>
            <a:ext cx="8589274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Intel’s HEDT processors are typically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unlocked, </a:t>
            </a:r>
            <a:r>
              <a:rPr lang="en-US" sz="1600" spc="-20" dirty="0">
                <a:latin typeface="Verdana"/>
                <a:cs typeface="Arial" charset="0"/>
              </a:rPr>
              <a:t>meaning that the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Arial" charset="0"/>
              </a:rPr>
              <a:t>clock multiplier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isn’t fixed</a:t>
            </a:r>
            <a:r>
              <a:rPr lang="en-US" sz="1600" dirty="0">
                <a:latin typeface="Verdana"/>
                <a:cs typeface="Arial" charset="0"/>
              </a:rPr>
              <a:t>, i.e. it is variable to allow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overclocking.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  <a:cs typeface="Arial" charset="0"/>
              </a:rPr>
              <a:t>(The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clock multiplie</a:t>
            </a:r>
            <a:r>
              <a:rPr lang="en-US" sz="1600" dirty="0">
                <a:latin typeface="Verdana"/>
                <a:cs typeface="Arial" charset="0"/>
              </a:rPr>
              <a:t>r is a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circuit</a:t>
            </a:r>
            <a:r>
              <a:rPr lang="en-US" sz="1600" dirty="0">
                <a:latin typeface="Verdana"/>
                <a:cs typeface="Arial" charset="0"/>
              </a:rPr>
              <a:t> that generates the clock frequency by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/>
                <a:cs typeface="Arial" charset="0"/>
              </a:rPr>
              <a:t>       multiplying the bus frequency (100/133 MHz) by an integer delivered by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/>
                <a:cs typeface="Arial" charset="0"/>
              </a:rPr>
              <a:t>       the PCU (Power Control Unit).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4441106"/>
            <a:ext cx="9180527" cy="9229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 bwMode="auto">
          <a:xfrm>
            <a:off x="566893" y="4450213"/>
            <a:ext cx="87306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Clearly, more </a:t>
            </a:r>
            <a:r>
              <a:rPr lang="en-US" sz="1600" dirty="0" err="1">
                <a:latin typeface="Verdana"/>
              </a:rPr>
              <a:t>PCIe</a:t>
            </a:r>
            <a:r>
              <a:rPr lang="en-US" sz="1600" dirty="0">
                <a:latin typeface="Verdana"/>
              </a:rPr>
              <a:t> lanes, more cores, memory channels etc. need more power,</a:t>
            </a:r>
          </a:p>
          <a:p>
            <a:r>
              <a:rPr lang="en-US" sz="1600" dirty="0">
                <a:latin typeface="Verdana"/>
              </a:rPr>
              <a:t>       </a:t>
            </a:r>
            <a:r>
              <a:rPr lang="en-US" sz="1600" spc="-40" dirty="0">
                <a:latin typeface="Verdana"/>
              </a:rPr>
              <a:t>so HEDT processors typically have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130 to 165 W power consumption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40" dirty="0">
                <a:latin typeface="Verdana"/>
              </a:rPr>
              <a:t>vs. 65 to </a:t>
            </a:r>
          </a:p>
          <a:p>
            <a:r>
              <a:rPr lang="en-US" sz="1600" spc="-40" dirty="0">
                <a:latin typeface="Verdana"/>
              </a:rPr>
              <a:t>       95 W, usually </a:t>
            </a:r>
            <a:r>
              <a:rPr lang="en-US" sz="1600" dirty="0">
                <a:latin typeface="Verdana"/>
              </a:rPr>
              <a:t>consumed by DT processors, as the Tables below indicate.</a:t>
            </a:r>
            <a:endParaRPr lang="en-US" sz="16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056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4667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</a:t>
            </a:r>
          </a:p>
        </p:txBody>
      </p:sp>
    </p:spTree>
    <p:extLst>
      <p:ext uri="{BB962C8B-B14F-4D97-AF65-F5344CB8AC3E}">
        <p14:creationId xmlns:p14="http://schemas.microsoft.com/office/powerpoint/2010/main" val="2842298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73345" y="1558085"/>
            <a:ext cx="680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26495" y="1575145"/>
            <a:ext cx="1599817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1717" y="470244"/>
            <a:ext cx="5497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4. Evolution of high-end 2S server processors</a:t>
            </a: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>
            <a:off x="6500269" y="1898830"/>
            <a:ext cx="2302201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Mobiles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(Tablets/Smartphones)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Oval 12"/>
          <p:cNvSpPr>
            <a:spLocks noChangeArrowheads="1"/>
          </p:cNvSpPr>
          <p:nvPr/>
        </p:nvSpPr>
        <p:spPr bwMode="auto">
          <a:xfrm>
            <a:off x="7662025" y="178382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0" name="Line 13"/>
          <p:cNvSpPr>
            <a:spLocks noChangeShapeType="1"/>
          </p:cNvSpPr>
          <p:nvPr/>
        </p:nvSpPr>
        <p:spPr bwMode="auto">
          <a:xfrm>
            <a:off x="7695363" y="158379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6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19278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150369" y="477158"/>
            <a:ext cx="889461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chemeClr val="accent2"/>
                </a:solidFill>
                <a:latin typeface="Verdana" pitchFamily="34" charset="0"/>
              </a:rPr>
              <a:t>Server platforms classified according to the number of processors supported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331577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+mj-lt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24267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37895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594852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3056940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79487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59485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1036052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307765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     Platforms for more than 8 sockets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3849102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333165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4S/</a:t>
            </a:r>
            <a:r>
              <a:rPr lang="en-US" altLang="en-US" sz="1200" b="1" dirty="0" err="1">
                <a:latin typeface="+mj-lt"/>
              </a:rPr>
              <a:t>8S</a:t>
            </a:r>
            <a:r>
              <a:rPr lang="en-US" altLang="en-US" sz="1200" b="1" dirty="0">
                <a:latin typeface="+mj-lt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2379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30378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3850690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4/8-processor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(4/8-socket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3852277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Server 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 more than 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node controllers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1869490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(UP-server platforms)</a:t>
            </a:r>
            <a:endParaRPr lang="hu-HU" altLang="en-US" sz="1200" b="1">
              <a:latin typeface="+mj-lt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371140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2633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30632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790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590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1871077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Multiprocessor 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366377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2834690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3055352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2141730" y="3061899"/>
            <a:ext cx="2500322" cy="145395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3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(2)</a:t>
            </a:r>
            <a:endParaRPr lang="en-US" sz="1700" dirty="0"/>
          </a:p>
        </p:txBody>
      </p:sp>
      <p:sp>
        <p:nvSpPr>
          <p:cNvPr id="2" name="TextBox 1"/>
          <p:cNvSpPr txBox="1"/>
          <p:nvPr/>
        </p:nvSpPr>
        <p:spPr>
          <a:xfrm>
            <a:off x="431368" y="4800442"/>
            <a:ext cx="1845377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S: Socket</a:t>
            </a:r>
          </a:p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DP: Dual Processor</a:t>
            </a:r>
          </a:p>
          <a:p>
            <a:pPr>
              <a:spcAft>
                <a:spcPts val="200"/>
              </a:spcAft>
            </a:pPr>
            <a:r>
              <a:rPr lang="en-US" sz="1300" dirty="0">
                <a:solidFill>
                  <a:schemeClr val="accent6"/>
                </a:solidFill>
              </a:rPr>
              <a:t>MP: Multi-Processor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510" y="5814265"/>
            <a:ext cx="86018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This Section is concerned only with </a:t>
            </a:r>
            <a:r>
              <a:rPr lang="en-US" sz="1600" dirty="0">
                <a:solidFill>
                  <a:srgbClr val="FF0000"/>
                </a:solidFill>
              </a:rPr>
              <a:t>2S server processors </a:t>
            </a:r>
            <a:r>
              <a:rPr lang="en-US" sz="1600" dirty="0"/>
              <a:t>due to their dominance</a:t>
            </a:r>
          </a:p>
          <a:p>
            <a:r>
              <a:rPr lang="en-US" sz="1600" dirty="0"/>
              <a:t>  in servers, as indicated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1988237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41" grpId="0" animBg="1"/>
      <p:bldP spid="2" grpId="0"/>
      <p:bldP spid="3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296769" y="1268760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166090" y="472145"/>
            <a:ext cx="56970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Recent market share of 1S and 2S servers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latin typeface="Verdana" pitchFamily="34" charset="0"/>
                <a:cs typeface="Times New Roman" pitchFamily="18" charset="0"/>
              </a:rPr>
              <a:t>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61510" y="5098893"/>
            <a:ext cx="8820980" cy="5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51520" y="5210390"/>
            <a:ext cx="80108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Recently, </a:t>
            </a:r>
            <a:r>
              <a:rPr lang="en-US" sz="1600" dirty="0">
                <a:solidFill>
                  <a:srgbClr val="0070C0"/>
                </a:solidFill>
              </a:rPr>
              <a:t>2S servers dominate by far the server market </a:t>
            </a:r>
            <a:r>
              <a:rPr lang="en-US" sz="1600" dirty="0"/>
              <a:t>(by about 80%). </a:t>
            </a:r>
          </a:p>
        </p:txBody>
      </p:sp>
    </p:spTree>
    <p:extLst>
      <p:ext uri="{BB962C8B-B14F-4D97-AF65-F5344CB8AC3E}">
        <p14:creationId xmlns:p14="http://schemas.microsoft.com/office/powerpoint/2010/main" val="1277855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576248"/>
              </p:ext>
            </p:extLst>
          </p:nvPr>
        </p:nvGraphicFramePr>
        <p:xfrm>
          <a:off x="69373" y="1178750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71530"/>
            <a:ext cx="90746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Key features of Intel’s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HE 2S server processor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dies - Overview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(4)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804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9595" y="458670"/>
            <a:ext cx="8987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innovations of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and the Pentium 4 family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206515" y="962890"/>
            <a:ext cx="8724800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1530" y="1051280"/>
            <a:ext cx="86503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new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the Pentium 4 family introduced two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major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innovations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1073" y="1628800"/>
            <a:ext cx="7026282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hyperthreading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(along with the 2. core (Northwood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2002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64-bit architecture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(along with the 3 core (Prescott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2004,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66555" y="2528900"/>
            <a:ext cx="3397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as indicated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68006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4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61925" y="472145"/>
            <a:ext cx="7696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Die area and transistor count of Intel’s 2S server processors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510" y="818710"/>
            <a:ext cx="88924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Although Intel stopped releasing die area and transistor count data, previous figures</a:t>
            </a:r>
          </a:p>
          <a:p>
            <a:r>
              <a:rPr lang="en-US" sz="1600" dirty="0"/>
              <a:t>  indicate that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06515" y="1448780"/>
            <a:ext cx="8757465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recent high-end 2S server processors </a:t>
            </a:r>
            <a:r>
              <a:rPr lang="en-US" sz="1600" dirty="0">
                <a:solidFill>
                  <a:srgbClr val="0070C0"/>
                </a:solidFill>
              </a:rPr>
              <a:t>might have a die area of 600-700 mm</a:t>
            </a:r>
            <a:r>
              <a:rPr lang="en-US" sz="1600" baseline="30000" dirty="0">
                <a:solidFill>
                  <a:srgbClr val="0070C0"/>
                </a:solidFill>
              </a:rPr>
              <a:t>2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and include much more than 10 billion transistors,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2213865"/>
            <a:ext cx="27350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as the next Table shows.</a:t>
            </a:r>
          </a:p>
        </p:txBody>
      </p:sp>
    </p:spTree>
    <p:extLst>
      <p:ext uri="{BB962C8B-B14F-4D97-AF65-F5344CB8AC3E}">
        <p14:creationId xmlns:p14="http://schemas.microsoft.com/office/powerpoint/2010/main" val="745498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/>
        </p:nvGraphicFramePr>
        <p:xfrm>
          <a:off x="69373" y="1178750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spc="-4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69373" y="458670"/>
            <a:ext cx="90746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Key features of Intel’s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x86-b</a:t>
            </a:r>
            <a:r>
              <a:rPr kumimoji="0" lang="en-GB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ased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HE 2S server processor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dies - Overview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7497325" y="1178749"/>
            <a:ext cx="1556867" cy="562562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(6)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172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(7)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7928" y="472145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key challenge in designing memory subsystems of server processors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5362" y="797690"/>
            <a:ext cx="9087168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challenge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designing memory subsystems of server processors becomes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 when we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 the grows rates of core counts and memory speeds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achieved over generations.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600" dirty="0">
                <a:solidFill>
                  <a:srgbClr val="000000"/>
                </a:solidFill>
                <a:latin typeface="Verdana"/>
              </a:rPr>
              <a:t>Let’ first consider 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rate of rising core counts.</a:t>
            </a:r>
          </a:p>
          <a:p>
            <a:pPr lvl="0"/>
            <a:r>
              <a:rPr lang="en-GB" sz="1600" dirty="0">
                <a:solidFill>
                  <a:srgbClr val="000000"/>
                </a:solidFill>
                <a:latin typeface="Verdana"/>
              </a:rPr>
              <a:t>    As the next graph shows,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6505" y="2328182"/>
            <a:ext cx="8982075" cy="764763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21550" y="2415233"/>
            <a:ext cx="8820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GB" sz="1600">
                <a:solidFill>
                  <a:srgbClr val="0070C0"/>
                </a:solidFill>
                <a:latin typeface="Verdana"/>
              </a:rPr>
              <a:t>Intel rose the core count in their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 2S server processors </a:t>
            </a:r>
            <a:r>
              <a:rPr lang="en-GB" sz="1600">
                <a:solidFill>
                  <a:srgbClr val="FF0000"/>
                </a:solidFill>
                <a:latin typeface="Verdana"/>
              </a:rPr>
              <a:t>at two different rates, </a:t>
            </a:r>
          </a:p>
          <a:p>
            <a:pPr lvl="0"/>
            <a:r>
              <a:rPr lang="en-GB" sz="1600">
                <a:solidFill>
                  <a:srgbClr val="FF0000"/>
                </a:solidFill>
                <a:latin typeface="Verdana"/>
              </a:rPr>
              <a:t>  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as follows:</a:t>
            </a:r>
            <a:endParaRPr lang="en-GB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684826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6554270"/>
              </p:ext>
            </p:extLst>
          </p:nvPr>
        </p:nvGraphicFramePr>
        <p:xfrm>
          <a:off x="69373" y="1221234"/>
          <a:ext cx="8984819" cy="5628146"/>
        </p:xfrm>
        <a:graphic>
          <a:graphicData uri="http://schemas.openxmlformats.org/drawingml/2006/table">
            <a:tbl>
              <a:tblPr/>
              <a:tblGrid>
                <a:gridCol w="1029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1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16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56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87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7330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25013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Platform440c40C4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188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6/2004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90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Nocona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DP 2008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2x135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~694?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8276/8280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Lake-AP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Xeon Platinum 9282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6238R/6258R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≈640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77841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53454" y="472145"/>
            <a:ext cx="90746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Evolution of c</a:t>
            </a:r>
            <a:r>
              <a:rPr lang="hu-HU" dirty="0" err="1">
                <a:solidFill>
                  <a:srgbClr val="2D2D8A"/>
                </a:solidFill>
                <a:latin typeface="+mj-lt"/>
                <a:cs typeface="Times New Roman" pitchFamily="18" charset="0"/>
              </a:rPr>
              <a:t>ore</a:t>
            </a:r>
            <a:r>
              <a:rPr lang="hu-HU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 counts in Intel's </a:t>
            </a:r>
            <a:r>
              <a:rPr lang="en-GB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high-end 2S server processor</a:t>
            </a:r>
            <a:r>
              <a:rPr lang="hu-HU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 line</a:t>
            </a:r>
            <a:r>
              <a:rPr lang="en-GB" dirty="0">
                <a:solidFill>
                  <a:srgbClr val="2D2D8A"/>
                </a:solidFill>
                <a:latin typeface="+mj-lt"/>
                <a:cs typeface="Times New Roman" pitchFamily="18" charset="0"/>
              </a:rPr>
              <a:t>s </a:t>
            </a:r>
            <a:endParaRPr lang="en-US" dirty="0">
              <a:solidFill>
                <a:srgbClr val="000000"/>
              </a:solidFill>
              <a:latin typeface="+mj-lt"/>
              <a:cs typeface="Times New Roman" pitchFamily="18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E3CF087-629E-48A5-B134-0DFDB30331CD}"/>
              </a:ext>
            </a:extLst>
          </p:cNvPr>
          <p:cNvSpPr/>
          <p:nvPr/>
        </p:nvSpPr>
        <p:spPr bwMode="auto">
          <a:xfrm>
            <a:off x="6766560" y="1221234"/>
            <a:ext cx="685760" cy="5628146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600650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3478" y="471523"/>
            <a:ext cx="67524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Intel’s 56-core Cascade Lake 9200-AP processor line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342" b="9532"/>
          <a:stretch/>
        </p:blipFill>
        <p:spPr>
          <a:xfrm>
            <a:off x="4229282" y="2348823"/>
            <a:ext cx="4753208" cy="304184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936"/>
          <a:stretch/>
        </p:blipFill>
        <p:spPr>
          <a:xfrm>
            <a:off x="836585" y="2449289"/>
            <a:ext cx="2812080" cy="2776085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227990" y="784215"/>
            <a:ext cx="898249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this processor line Intel intends to encounter AMD’s 64-core EPYC Rome line.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9200-AP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dual-chip module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Cascade Lake-SP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dies interconnected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properly, presumable by an UPI bus,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placed into a BGA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(Ball Grid Array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in the left Figure, that will be surface mounted (soldered)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onto the mainboard.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91709" y="5319500"/>
            <a:ext cx="315022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Dual-chip module of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9200-AP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8" name="TextBox 17"/>
          <p:cNvSpPr txBox="1"/>
          <p:nvPr/>
        </p:nvSpPr>
        <p:spPr>
          <a:xfrm flipH="1">
            <a:off x="4970801" y="5319153"/>
            <a:ext cx="33366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Dual-socket server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based on the 9200-AP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61510" y="6129590"/>
            <a:ext cx="88209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 socket server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built up of the Cascade Lake 9200-AP (see the Figure on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right) appears and operates actually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4-processor server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(9)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986707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9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(10)</a:t>
            </a:r>
            <a:endParaRPr lang="en-US" sz="1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19513" y="474921"/>
            <a:ext cx="106181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Doubling </a:t>
            </a:r>
            <a:r>
              <a:rPr kumimoji="0" lang="hu-HU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counts 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L3-less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 server processors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 about biannually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-1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771553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936219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93899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  <a:endCxn id="17" idx="0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7D5E8E06-5BD7-4575-87AB-97022ACE0F20}"/>
              </a:ext>
            </a:extLst>
          </p:cNvPr>
          <p:cNvSpPr/>
          <p:nvPr/>
        </p:nvSpPr>
        <p:spPr bwMode="auto">
          <a:xfrm rot="3235939">
            <a:off x="237435" y="3225772"/>
            <a:ext cx="2891396" cy="31819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(11)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9028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AutoNum type="alphaLcParenR"/>
              <a:defRPr/>
            </a:pP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Doubling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in early, L3-less </a:t>
            </a: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 Core 2-based 2S server processors 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about biannually -2 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1500" y="1223755"/>
            <a:ext cx="9028112" cy="173661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349947-9625-4DEB-938D-703A05BB3B43}"/>
              </a:ext>
            </a:extLst>
          </p:cNvPr>
          <p:cNvSpPr txBox="1"/>
          <p:nvPr/>
        </p:nvSpPr>
        <p:spPr>
          <a:xfrm>
            <a:off x="211630" y="1268760"/>
            <a:ext cx="8905875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Doubling core counts in 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phase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evolution roughly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biannually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quite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evident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the light of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Moore’s rule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evolution of  IC technology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allowed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doubling transistor counts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well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roughly every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years.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evolution however ended when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L3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caches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appeared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en-US" sz="1600" b="0" i="0" u="none" strike="noStrike" kern="1200" cap="none" spc="0" normalizeH="0" baseline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occupied large parts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silicon area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228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(12)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670626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648667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66655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  <a:endCxn id="17" idx="0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/>
          <p:cNvSpPr/>
          <p:nvPr/>
        </p:nvSpPr>
        <p:spPr bwMode="auto">
          <a:xfrm rot="4215526">
            <a:off x="3645546" y="1112514"/>
            <a:ext cx="2316381" cy="4006549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50" y="472145"/>
            <a:ext cx="91650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b)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Slowing down the growth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rate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of core counts in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processors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 after L3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caches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emerged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GB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31997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(13)</a:t>
            </a:r>
            <a:endParaRPr lang="en-GB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1856727"/>
            <a:ext cx="909162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Concerning this, we point out that after L3 caches arrived,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transistor counts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Core 2-based 4S server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processors has been raised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 similar rate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.e.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(doubled in about 4 years)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below and the subsequent Figure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indicate.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7E60975-1BE7-421A-895C-DE6C78D4AD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685202"/>
              </p:ext>
            </p:extLst>
          </p:nvPr>
        </p:nvGraphicFramePr>
        <p:xfrm>
          <a:off x="161924" y="2978950"/>
          <a:ext cx="8913348" cy="30572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798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51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5145">
                  <a:extLst>
                    <a:ext uri="{9D8B030D-6E8A-4147-A177-3AD203B41FA5}">
                      <a16:colId xmlns:a16="http://schemas.microsoft.com/office/drawing/2014/main" val="4139569365"/>
                    </a:ext>
                  </a:extLst>
                </a:gridCol>
                <a:gridCol w="8665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77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50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82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71843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>
                          <a:latin typeface="+mj-lt"/>
                        </a:rPr>
                        <a:t>Family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Technology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Introduced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Core count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L3 cache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(million)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(mm</a:t>
                      </a:r>
                      <a:r>
                        <a:rPr lang="en-US" sz="1200" baseline="30000" dirty="0">
                          <a:latin typeface="+mj-lt"/>
                        </a:rPr>
                        <a:t>2</a:t>
                      </a:r>
                      <a:r>
                        <a:rPr lang="en-US" sz="1200" dirty="0">
                          <a:latin typeface="+mj-lt"/>
                        </a:rPr>
                        <a:t>)</a:t>
                      </a:r>
                    </a:p>
                  </a:txBody>
                  <a:tcPr anchor="ctr"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latin typeface="+mj-lt"/>
                        </a:rPr>
                        <a:t>7300 (Tigerton)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65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9/2007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2x2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no </a:t>
                      </a:r>
                      <a:r>
                        <a:rPr lang="en-US" sz="1200" err="1">
                          <a:latin typeface="+mj-lt"/>
                        </a:rPr>
                        <a:t>L3</a:t>
                      </a:r>
                      <a:endParaRPr lang="en-US" sz="120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582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286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latin typeface="+mj-lt"/>
                        </a:rPr>
                        <a:t>7400 (</a:t>
                      </a:r>
                      <a:r>
                        <a:rPr lang="en-US" sz="1200" dirty="0" err="1">
                          <a:latin typeface="+mj-lt"/>
                        </a:rPr>
                        <a:t>Dunnington</a:t>
                      </a:r>
                      <a:r>
                        <a:rPr lang="en-US" sz="1200" dirty="0">
                          <a:latin typeface="+mj-lt"/>
                        </a:rPr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45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9/2008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16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1900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503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Nehalem-EX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45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3/2010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8x3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2300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513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>
                          <a:latin typeface="+mj-lt"/>
                        </a:rPr>
                        <a:t>Westmere</a:t>
                      </a:r>
                      <a:r>
                        <a:rPr lang="en-US" sz="1200" dirty="0">
                          <a:latin typeface="+mj-lt"/>
                        </a:rPr>
                        <a:t>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32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4/2011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10x3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512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Ivy Bridge-EX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2/2014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14x2.5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4310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541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Haswell-EX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22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5/2015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18x2.5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5700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662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>
                          <a:latin typeface="+mj-lt"/>
                        </a:rPr>
                        <a:t>Broadwell-EX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14 nm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6(2016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err="1">
                          <a:latin typeface="+mj-lt"/>
                        </a:rPr>
                        <a:t>24x2.5</a:t>
                      </a:r>
                      <a:r>
                        <a:rPr lang="en-US" sz="1200">
                          <a:latin typeface="+mj-lt"/>
                        </a:rPr>
                        <a:t>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+mj-lt"/>
                        </a:rPr>
                        <a:t>7200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+mj-lt"/>
                        </a:rPr>
                        <a:t>456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6142E9FD-FC88-46F9-8ECF-6BFEAAE709FD}"/>
              </a:ext>
            </a:extLst>
          </p:cNvPr>
          <p:cNvSpPr txBox="1"/>
          <p:nvPr/>
        </p:nvSpPr>
        <p:spPr>
          <a:xfrm>
            <a:off x="7002270" y="6084295"/>
            <a:ext cx="18407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(Source: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Intel data)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E08347D-691C-46C2-A420-CB35CA320140}"/>
              </a:ext>
            </a:extLst>
          </p:cNvPr>
          <p:cNvSpPr/>
          <p:nvPr/>
        </p:nvSpPr>
        <p:spPr bwMode="auto">
          <a:xfrm>
            <a:off x="7002271" y="4083618"/>
            <a:ext cx="1080120" cy="1894677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E369B1B-EA3A-406E-9C5D-AB252E44B2F1}"/>
              </a:ext>
            </a:extLst>
          </p:cNvPr>
          <p:cNvSpPr txBox="1"/>
          <p:nvPr/>
        </p:nvSpPr>
        <p:spPr>
          <a:xfrm>
            <a:off x="116505" y="6309320"/>
            <a:ext cx="92260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Implementation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data of Intel’s Core 2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4S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9374" y="458670"/>
            <a:ext cx="106207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b) Slowing down the growth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rate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of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in 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2S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server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processors</a:t>
            </a:r>
          </a:p>
          <a:p>
            <a:pPr lvl="0"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L3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caches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-2</a:t>
            </a:r>
            <a:endParaRPr lang="en-GB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89505" y="1150663"/>
            <a:ext cx="8928000" cy="703162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4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As seen in the previous Figure, after L3 caches emerged</a:t>
            </a:r>
            <a:r>
              <a:rPr lang="en-US" sz="1600" spc="-4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</a:t>
            </a:r>
            <a:r>
              <a:rPr lang="en-US" sz="1600" spc="-4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 evolution of core counts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slowed down </a:t>
            </a:r>
            <a:r>
              <a:rPr lang="en-US" sz="16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 a rate of </a:t>
            </a:r>
            <a:r>
              <a:rPr lang="en-US" sz="160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doubling  approximately every four years.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654460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 animBg="1"/>
      <p:bldP spid="8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75387" y="1121284"/>
            <a:ext cx="8547709" cy="3788966"/>
            <a:chOff x="375387" y="1121284"/>
            <a:chExt cx="8547709" cy="3788966"/>
          </a:xfrm>
        </p:grpSpPr>
        <p:cxnSp>
          <p:nvCxnSpPr>
            <p:cNvPr id="26" name="Egyenes összekötő nyíllal 4">
              <a:extLst>
                <a:ext uri="{FF2B5EF4-FFF2-40B4-BE49-F238E27FC236}">
                  <a16:creationId xmlns:a16="http://schemas.microsoft.com/office/drawing/2014/main" id="{AA6B3F54-3B24-4A97-9C3C-850BCC149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46216" y="1733870"/>
              <a:ext cx="76" cy="2916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Egyenes összekötő nyíllal 6">
              <a:extLst>
                <a:ext uri="{FF2B5EF4-FFF2-40B4-BE49-F238E27FC236}">
                  <a16:creationId xmlns:a16="http://schemas.microsoft.com/office/drawing/2014/main" id="{783C9EED-3740-4AC8-904D-0BA0584FE1AA}"/>
                </a:ext>
              </a:extLst>
            </p:cNvPr>
            <p:cNvCxnSpPr/>
            <p:nvPr/>
          </p:nvCxnSpPr>
          <p:spPr>
            <a:xfrm flipV="1">
              <a:off x="887100" y="4555681"/>
              <a:ext cx="758952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gyenes összekötő 11">
              <a:extLst>
                <a:ext uri="{FF2B5EF4-FFF2-40B4-BE49-F238E27FC236}">
                  <a16:creationId xmlns:a16="http://schemas.microsoft.com/office/drawing/2014/main" id="{B66C51B8-AAD0-4EE4-96CE-E6796352C62A}"/>
                </a:ext>
              </a:extLst>
            </p:cNvPr>
            <p:cNvCxnSpPr/>
            <p:nvPr/>
          </p:nvCxnSpPr>
          <p:spPr>
            <a:xfrm>
              <a:off x="1498196" y="449299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12">
              <a:extLst>
                <a:ext uri="{FF2B5EF4-FFF2-40B4-BE49-F238E27FC236}">
                  <a16:creationId xmlns:a16="http://schemas.microsoft.com/office/drawing/2014/main" id="{DD6D9BDA-46BC-47BA-B8D1-DC048FE654DE}"/>
                </a:ext>
              </a:extLst>
            </p:cNvPr>
            <p:cNvCxnSpPr/>
            <p:nvPr/>
          </p:nvCxnSpPr>
          <p:spPr>
            <a:xfrm>
              <a:off x="2046191" y="44917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Egyenes összekötő 13">
              <a:extLst>
                <a:ext uri="{FF2B5EF4-FFF2-40B4-BE49-F238E27FC236}">
                  <a16:creationId xmlns:a16="http://schemas.microsoft.com/office/drawing/2014/main" id="{8FDC922B-2E3E-47F5-831D-4987C93BB9DD}"/>
                </a:ext>
              </a:extLst>
            </p:cNvPr>
            <p:cNvCxnSpPr/>
            <p:nvPr/>
          </p:nvCxnSpPr>
          <p:spPr>
            <a:xfrm>
              <a:off x="2595397" y="449109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Egyenes összekötő 14">
              <a:extLst>
                <a:ext uri="{FF2B5EF4-FFF2-40B4-BE49-F238E27FC236}">
                  <a16:creationId xmlns:a16="http://schemas.microsoft.com/office/drawing/2014/main" id="{0B38F2F4-469E-4E51-9676-9E8C3D683AD1}"/>
                </a:ext>
              </a:extLst>
            </p:cNvPr>
            <p:cNvCxnSpPr/>
            <p:nvPr/>
          </p:nvCxnSpPr>
          <p:spPr>
            <a:xfrm>
              <a:off x="3143392" y="44898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gyenes összekötő 15">
              <a:extLst>
                <a:ext uri="{FF2B5EF4-FFF2-40B4-BE49-F238E27FC236}">
                  <a16:creationId xmlns:a16="http://schemas.microsoft.com/office/drawing/2014/main" id="{3F854303-F6F5-4ECF-8FBC-469E0D976805}"/>
                </a:ext>
              </a:extLst>
            </p:cNvPr>
            <p:cNvCxnSpPr/>
            <p:nvPr/>
          </p:nvCxnSpPr>
          <p:spPr>
            <a:xfrm>
              <a:off x="3697441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Egyenes összekötő 16">
              <a:extLst>
                <a:ext uri="{FF2B5EF4-FFF2-40B4-BE49-F238E27FC236}">
                  <a16:creationId xmlns:a16="http://schemas.microsoft.com/office/drawing/2014/main" id="{3306C02E-A12F-4B41-A65A-A488B7532278}"/>
                </a:ext>
              </a:extLst>
            </p:cNvPr>
            <p:cNvCxnSpPr/>
            <p:nvPr/>
          </p:nvCxnSpPr>
          <p:spPr>
            <a:xfrm>
              <a:off x="4245436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Egyenes összekötő 17">
              <a:extLst>
                <a:ext uri="{FF2B5EF4-FFF2-40B4-BE49-F238E27FC236}">
                  <a16:creationId xmlns:a16="http://schemas.microsoft.com/office/drawing/2014/main" id="{6728508D-64F5-4909-B7D9-B46DD4A1910C}"/>
                </a:ext>
              </a:extLst>
            </p:cNvPr>
            <p:cNvCxnSpPr/>
            <p:nvPr/>
          </p:nvCxnSpPr>
          <p:spPr>
            <a:xfrm>
              <a:off x="4794642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gyenes összekötő 18">
              <a:extLst>
                <a:ext uri="{FF2B5EF4-FFF2-40B4-BE49-F238E27FC236}">
                  <a16:creationId xmlns:a16="http://schemas.microsoft.com/office/drawing/2014/main" id="{19C84456-5366-4DC3-9420-B095A539077A}"/>
                </a:ext>
              </a:extLst>
            </p:cNvPr>
            <p:cNvCxnSpPr/>
            <p:nvPr/>
          </p:nvCxnSpPr>
          <p:spPr>
            <a:xfrm>
              <a:off x="5342637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9">
              <a:extLst>
                <a:ext uri="{FF2B5EF4-FFF2-40B4-BE49-F238E27FC236}">
                  <a16:creationId xmlns:a16="http://schemas.microsoft.com/office/drawing/2014/main" id="{C59D3845-4F45-4293-BF90-DF3B01E90927}"/>
                </a:ext>
              </a:extLst>
            </p:cNvPr>
            <p:cNvCxnSpPr/>
            <p:nvPr/>
          </p:nvCxnSpPr>
          <p:spPr>
            <a:xfrm>
              <a:off x="5892811" y="449742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20">
              <a:extLst>
                <a:ext uri="{FF2B5EF4-FFF2-40B4-BE49-F238E27FC236}">
                  <a16:creationId xmlns:a16="http://schemas.microsoft.com/office/drawing/2014/main" id="{EE8FA329-5C31-4F21-A2A8-670FB70F4236}"/>
                </a:ext>
              </a:extLst>
            </p:cNvPr>
            <p:cNvCxnSpPr/>
            <p:nvPr/>
          </p:nvCxnSpPr>
          <p:spPr>
            <a:xfrm>
              <a:off x="6440806" y="44961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Egyenes összekötő 21">
              <a:extLst>
                <a:ext uri="{FF2B5EF4-FFF2-40B4-BE49-F238E27FC236}">
                  <a16:creationId xmlns:a16="http://schemas.microsoft.com/office/drawing/2014/main" id="{57C1F274-77F1-4FF5-9A30-F7D3C896CE77}"/>
                </a:ext>
              </a:extLst>
            </p:cNvPr>
            <p:cNvCxnSpPr/>
            <p:nvPr/>
          </p:nvCxnSpPr>
          <p:spPr>
            <a:xfrm>
              <a:off x="6990012" y="449552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22">
              <a:extLst>
                <a:ext uri="{FF2B5EF4-FFF2-40B4-BE49-F238E27FC236}">
                  <a16:creationId xmlns:a16="http://schemas.microsoft.com/office/drawing/2014/main" id="{FF4BBD6A-03C2-4E40-AA60-D29E30FDA899}"/>
                </a:ext>
              </a:extLst>
            </p:cNvPr>
            <p:cNvCxnSpPr/>
            <p:nvPr/>
          </p:nvCxnSpPr>
          <p:spPr>
            <a:xfrm>
              <a:off x="7538007" y="449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Szövegdoboz 27">
              <a:extLst>
                <a:ext uri="{FF2B5EF4-FFF2-40B4-BE49-F238E27FC236}">
                  <a16:creationId xmlns:a16="http://schemas.microsoft.com/office/drawing/2014/main" id="{6CFE1B96-D026-4897-8467-C44A0ACA1471}"/>
                </a:ext>
              </a:extLst>
            </p:cNvPr>
            <p:cNvSpPr txBox="1"/>
            <p:nvPr/>
          </p:nvSpPr>
          <p:spPr>
            <a:xfrm>
              <a:off x="375387" y="1121284"/>
              <a:ext cx="1183907" cy="542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Transistor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(billion)</a:t>
              </a:r>
            </a:p>
          </p:txBody>
        </p:sp>
        <p:sp>
          <p:nvSpPr>
            <p:cNvPr id="41" name="Szövegdoboz 28">
              <a:extLst>
                <a:ext uri="{FF2B5EF4-FFF2-40B4-BE49-F238E27FC236}">
                  <a16:creationId xmlns:a16="http://schemas.microsoft.com/office/drawing/2014/main" id="{945EAEC8-4C5A-468E-B0ED-AA91D11CCE7B}"/>
                </a:ext>
              </a:extLst>
            </p:cNvPr>
            <p:cNvSpPr txBox="1"/>
            <p:nvPr/>
          </p:nvSpPr>
          <p:spPr>
            <a:xfrm>
              <a:off x="1474338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42" name="Szövegdoboz 29">
              <a:extLst>
                <a:ext uri="{FF2B5EF4-FFF2-40B4-BE49-F238E27FC236}">
                  <a16:creationId xmlns:a16="http://schemas.microsoft.com/office/drawing/2014/main" id="{D0950841-84A8-493E-9831-16D986039FB2}"/>
                </a:ext>
              </a:extLst>
            </p:cNvPr>
            <p:cNvSpPr txBox="1"/>
            <p:nvPr/>
          </p:nvSpPr>
          <p:spPr>
            <a:xfrm>
              <a:off x="2575269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43" name="Szövegdoboz 30">
              <a:extLst>
                <a:ext uri="{FF2B5EF4-FFF2-40B4-BE49-F238E27FC236}">
                  <a16:creationId xmlns:a16="http://schemas.microsoft.com/office/drawing/2014/main" id="{1F5DB4DB-4C82-4129-93B4-9A7FE2826988}"/>
                </a:ext>
              </a:extLst>
            </p:cNvPr>
            <p:cNvSpPr txBox="1"/>
            <p:nvPr/>
          </p:nvSpPr>
          <p:spPr>
            <a:xfrm>
              <a:off x="3683356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44" name="Szövegdoboz 31">
              <a:extLst>
                <a:ext uri="{FF2B5EF4-FFF2-40B4-BE49-F238E27FC236}">
                  <a16:creationId xmlns:a16="http://schemas.microsoft.com/office/drawing/2014/main" id="{C4F9DF4A-7ED8-406D-8CE0-215E91AD13EC}"/>
                </a:ext>
              </a:extLst>
            </p:cNvPr>
            <p:cNvSpPr txBox="1"/>
            <p:nvPr/>
          </p:nvSpPr>
          <p:spPr>
            <a:xfrm>
              <a:off x="4771752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45" name="Szövegdoboz 32">
              <a:extLst>
                <a:ext uri="{FF2B5EF4-FFF2-40B4-BE49-F238E27FC236}">
                  <a16:creationId xmlns:a16="http://schemas.microsoft.com/office/drawing/2014/main" id="{01321A5A-799D-4141-B4B3-8EEA05FD8577}"/>
                </a:ext>
              </a:extLst>
            </p:cNvPr>
            <p:cNvSpPr txBox="1"/>
            <p:nvPr/>
          </p:nvSpPr>
          <p:spPr>
            <a:xfrm>
              <a:off x="5874361" y="461266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46" name="Szövegdoboz 33">
              <a:extLst>
                <a:ext uri="{FF2B5EF4-FFF2-40B4-BE49-F238E27FC236}">
                  <a16:creationId xmlns:a16="http://schemas.microsoft.com/office/drawing/2014/main" id="{FECFD206-4295-4EF1-B931-5D9249108083}"/>
                </a:ext>
              </a:extLst>
            </p:cNvPr>
            <p:cNvSpPr txBox="1"/>
            <p:nvPr/>
          </p:nvSpPr>
          <p:spPr>
            <a:xfrm>
              <a:off x="6972445" y="461786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47" name="Szövegdoboz 34">
              <a:extLst>
                <a:ext uri="{FF2B5EF4-FFF2-40B4-BE49-F238E27FC236}">
                  <a16:creationId xmlns:a16="http://schemas.microsoft.com/office/drawing/2014/main" id="{61D28124-8B04-4831-A7BD-0B8774AF10C8}"/>
                </a:ext>
              </a:extLst>
            </p:cNvPr>
            <p:cNvSpPr txBox="1"/>
            <p:nvPr/>
          </p:nvSpPr>
          <p:spPr>
            <a:xfrm>
              <a:off x="8310428" y="4594427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50" name="Szövegdoboz 57">
              <a:extLst>
                <a:ext uri="{FF2B5EF4-FFF2-40B4-BE49-F238E27FC236}">
                  <a16:creationId xmlns:a16="http://schemas.microsoft.com/office/drawing/2014/main" id="{1FDBACF8-890F-4117-964F-4F4124BCFB70}"/>
                </a:ext>
              </a:extLst>
            </p:cNvPr>
            <p:cNvSpPr txBox="1"/>
            <p:nvPr/>
          </p:nvSpPr>
          <p:spPr>
            <a:xfrm>
              <a:off x="2565267" y="3331694"/>
              <a:ext cx="769763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7400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51" name="Szövegdoboz 58">
              <a:extLst>
                <a:ext uri="{FF2B5EF4-FFF2-40B4-BE49-F238E27FC236}">
                  <a16:creationId xmlns:a16="http://schemas.microsoft.com/office/drawing/2014/main" id="{FD62EA96-3EAC-413C-ADE4-89FB3DA2385E}"/>
                </a:ext>
              </a:extLst>
            </p:cNvPr>
            <p:cNvSpPr txBox="1"/>
            <p:nvPr/>
          </p:nvSpPr>
          <p:spPr>
            <a:xfrm>
              <a:off x="3165620" y="3068326"/>
              <a:ext cx="1176924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52" name="Szövegdoboz 59">
              <a:extLst>
                <a:ext uri="{FF2B5EF4-FFF2-40B4-BE49-F238E27FC236}">
                  <a16:creationId xmlns:a16="http://schemas.microsoft.com/office/drawing/2014/main" id="{01A21054-49B7-4E89-B777-06E435260EDD}"/>
                </a:ext>
              </a:extLst>
            </p:cNvPr>
            <p:cNvSpPr txBox="1"/>
            <p:nvPr/>
          </p:nvSpPr>
          <p:spPr>
            <a:xfrm>
              <a:off x="3914775" y="2768182"/>
              <a:ext cx="130395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53" name="Szövegdoboz 60">
              <a:extLst>
                <a:ext uri="{FF2B5EF4-FFF2-40B4-BE49-F238E27FC236}">
                  <a16:creationId xmlns:a16="http://schemas.microsoft.com/office/drawing/2014/main" id="{00465BAD-2FE4-46F7-AA59-334FA9644665}"/>
                </a:ext>
              </a:extLst>
            </p:cNvPr>
            <p:cNvSpPr txBox="1"/>
            <p:nvPr/>
          </p:nvSpPr>
          <p:spPr>
            <a:xfrm>
              <a:off x="5218730" y="2320647"/>
              <a:ext cx="1311641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54" name="Szövegdoboz 61">
              <a:extLst>
                <a:ext uri="{FF2B5EF4-FFF2-40B4-BE49-F238E27FC236}">
                  <a16:creationId xmlns:a16="http://schemas.microsoft.com/office/drawing/2014/main" id="{A58004D2-1099-42F5-AF8E-8A34BD0B5DF0}"/>
                </a:ext>
              </a:extLst>
            </p:cNvPr>
            <p:cNvSpPr txBox="1"/>
            <p:nvPr/>
          </p:nvSpPr>
          <p:spPr>
            <a:xfrm>
              <a:off x="6686550" y="1685925"/>
              <a:ext cx="1274104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63BD09E0-8245-4654-B46C-33DFB3BD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954" y="1389127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38A03824-04CC-4821-BF0B-307AD2C110B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357045" y="3288323"/>
              <a:ext cx="45719" cy="226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276B4394-5F37-4919-9C4D-41511A6B085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741038" y="3649522"/>
              <a:ext cx="45719" cy="141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F50583CF-5B14-4D36-981D-CE96E0837C9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913808" y="3811318"/>
              <a:ext cx="45719" cy="246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1" name="Szövegdoboz 35">
              <a:extLst>
                <a:ext uri="{FF2B5EF4-FFF2-40B4-BE49-F238E27FC236}">
                  <a16:creationId xmlns:a16="http://schemas.microsoft.com/office/drawing/2014/main" id="{4606FDFB-F0C1-4679-AAD6-2A83E0F62422}"/>
                </a:ext>
              </a:extLst>
            </p:cNvPr>
            <p:cNvSpPr txBox="1"/>
            <p:nvPr/>
          </p:nvSpPr>
          <p:spPr>
            <a:xfrm>
              <a:off x="514247" y="363446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62" name="Szövegdoboz 36">
              <a:extLst>
                <a:ext uri="{FF2B5EF4-FFF2-40B4-BE49-F238E27FC236}">
                  <a16:creationId xmlns:a16="http://schemas.microsoft.com/office/drawing/2014/main" id="{B9D6F52C-3419-4093-A244-671D96A0E85C}"/>
                </a:ext>
              </a:extLst>
            </p:cNvPr>
            <p:cNvSpPr txBox="1"/>
            <p:nvPr/>
          </p:nvSpPr>
          <p:spPr>
            <a:xfrm>
              <a:off x="511754" y="2848553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63" name="Szövegdoboz 37">
              <a:extLst>
                <a:ext uri="{FF2B5EF4-FFF2-40B4-BE49-F238E27FC236}">
                  <a16:creationId xmlns:a16="http://schemas.microsoft.com/office/drawing/2014/main" id="{774AE3F2-24A5-4D5B-9045-54F940A3E2C8}"/>
                </a:ext>
              </a:extLst>
            </p:cNvPr>
            <p:cNvSpPr txBox="1"/>
            <p:nvPr/>
          </p:nvSpPr>
          <p:spPr>
            <a:xfrm>
              <a:off x="517093" y="204051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cxnSp>
          <p:nvCxnSpPr>
            <p:cNvPr id="66" name="Egyenes összekötő 40">
              <a:extLst>
                <a:ext uri="{FF2B5EF4-FFF2-40B4-BE49-F238E27FC236}">
                  <a16:creationId xmlns:a16="http://schemas.microsoft.com/office/drawing/2014/main" id="{5AC3998C-AE83-4188-A4B5-F3BA66859921}"/>
                </a:ext>
              </a:extLst>
            </p:cNvPr>
            <p:cNvCxnSpPr/>
            <p:nvPr/>
          </p:nvCxnSpPr>
          <p:spPr>
            <a:xfrm rot="5400000">
              <a:off x="931622" y="2895322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Szövegdoboz 52">
              <a:extLst>
                <a:ext uri="{FF2B5EF4-FFF2-40B4-BE49-F238E27FC236}">
                  <a16:creationId xmlns:a16="http://schemas.microsoft.com/office/drawing/2014/main" id="{E24A2015-F45A-42E3-8AB2-2991F578C090}"/>
                </a:ext>
              </a:extLst>
            </p:cNvPr>
            <p:cNvSpPr txBox="1"/>
            <p:nvPr/>
          </p:nvSpPr>
          <p:spPr>
            <a:xfrm>
              <a:off x="464070" y="179839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71" name="Egyenes összekötő 53">
              <a:extLst>
                <a:ext uri="{FF2B5EF4-FFF2-40B4-BE49-F238E27FC236}">
                  <a16:creationId xmlns:a16="http://schemas.microsoft.com/office/drawing/2014/main" id="{76173323-BA38-46E7-9AF2-3961BF1CDF1D}"/>
                </a:ext>
              </a:extLst>
            </p:cNvPr>
            <p:cNvCxnSpPr/>
            <p:nvPr/>
          </p:nvCxnSpPr>
          <p:spPr>
            <a:xfrm rot="5400000">
              <a:off x="932234" y="211705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Egyenes összekötő 55">
              <a:extLst>
                <a:ext uri="{FF2B5EF4-FFF2-40B4-BE49-F238E27FC236}">
                  <a16:creationId xmlns:a16="http://schemas.microsoft.com/office/drawing/2014/main" id="{3AEB76FB-3AFC-42B0-9FCD-840ABF60ECAA}"/>
                </a:ext>
              </a:extLst>
            </p:cNvPr>
            <p:cNvCxnSpPr/>
            <p:nvPr/>
          </p:nvCxnSpPr>
          <p:spPr>
            <a:xfrm rot="5400000">
              <a:off x="929626" y="371328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Egyenes összekötő 71">
              <a:extLst>
                <a:ext uri="{FF2B5EF4-FFF2-40B4-BE49-F238E27FC236}">
                  <a16:creationId xmlns:a16="http://schemas.microsoft.com/office/drawing/2014/main" id="{8CE43BA6-12B0-485B-B28B-CDC2537F43DA}"/>
                </a:ext>
              </a:extLst>
            </p:cNvPr>
            <p:cNvCxnSpPr/>
            <p:nvPr/>
          </p:nvCxnSpPr>
          <p:spPr>
            <a:xfrm rot="5400000">
              <a:off x="931622" y="1866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74">
              <a:extLst>
                <a:ext uri="{FF2B5EF4-FFF2-40B4-BE49-F238E27FC236}">
                  <a16:creationId xmlns:a16="http://schemas.microsoft.com/office/drawing/2014/main" id="{44912F31-BA27-4DAB-B150-CD1C98C0CF20}"/>
                </a:ext>
              </a:extLst>
            </p:cNvPr>
            <p:cNvCxnSpPr/>
            <p:nvPr/>
          </p:nvCxnSpPr>
          <p:spPr>
            <a:xfrm rot="5400000">
              <a:off x="929661" y="2425501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Szövegdoboz 75">
              <a:extLst>
                <a:ext uri="{FF2B5EF4-FFF2-40B4-BE49-F238E27FC236}">
                  <a16:creationId xmlns:a16="http://schemas.microsoft.com/office/drawing/2014/main" id="{572E1A30-65CC-4DDD-9833-7735A05DBDDA}"/>
                </a:ext>
              </a:extLst>
            </p:cNvPr>
            <p:cNvSpPr txBox="1"/>
            <p:nvPr/>
          </p:nvSpPr>
          <p:spPr>
            <a:xfrm>
              <a:off x="517093" y="2380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C4B69A7-DBEB-4188-A4D7-8A18C07977EB}"/>
                </a:ext>
              </a:extLst>
            </p:cNvPr>
            <p:cNvSpPr txBox="1"/>
            <p:nvPr/>
          </p:nvSpPr>
          <p:spPr>
            <a:xfrm>
              <a:off x="5807645" y="2776851"/>
              <a:ext cx="30008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BADEA2A-FC61-41F6-A1CD-242F1442FFB4}"/>
                </a:ext>
              </a:extLst>
            </p:cNvPr>
            <p:cNvSpPr txBox="1"/>
            <p:nvPr/>
          </p:nvSpPr>
          <p:spPr>
            <a:xfrm>
              <a:off x="7162799" y="2176558"/>
              <a:ext cx="2769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3C62BA7-75C2-4A39-9F4E-442DB79CA536}"/>
                </a:ext>
              </a:extLst>
            </p:cNvPr>
            <p:cNvGrpSpPr/>
            <p:nvPr/>
          </p:nvGrpSpPr>
          <p:grpSpPr>
            <a:xfrm rot="60000">
              <a:off x="4299308" y="3424220"/>
              <a:ext cx="1370556" cy="416818"/>
              <a:chOff x="5212929" y="3172543"/>
              <a:chExt cx="1277977" cy="288000"/>
            </a:xfrm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36538AFA-AF17-43F8-B1B2-1D569C62F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25" name="Szövegdoboz 69">
                <a:extLst>
                  <a:ext uri="{FF2B5EF4-FFF2-40B4-BE49-F238E27FC236}">
                    <a16:creationId xmlns:a16="http://schemas.microsoft.com/office/drawing/2014/main" id="{7C204059-D5F8-46C0-BB5D-5ABE785184DF}"/>
                  </a:ext>
                </a:extLst>
              </p:cNvPr>
              <p:cNvSpPr txBox="1"/>
              <p:nvPr/>
            </p:nvSpPr>
            <p:spPr>
              <a:xfrm rot="20348621">
                <a:off x="5356196" y="3186284"/>
                <a:ext cx="1134710" cy="175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62152A2-CFF6-4F7C-9898-F6B3E3317E4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45425" y="2342792"/>
              <a:ext cx="4397227" cy="1590687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Down Arrow 14">
              <a:extLst>
                <a:ext uri="{FF2B5EF4-FFF2-40B4-BE49-F238E27FC236}">
                  <a16:creationId xmlns:a16="http://schemas.microsoft.com/office/drawing/2014/main" id="{6F6D3AC8-FF74-49BE-91DC-56229ADC33BD}"/>
                </a:ext>
              </a:extLst>
            </p:cNvPr>
            <p:cNvSpPr/>
            <p:nvPr/>
          </p:nvSpPr>
          <p:spPr bwMode="auto">
            <a:xfrm>
              <a:off x="2924776" y="2551267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FE2E84E-105B-41DD-8A0C-B763511D3694}"/>
                </a:ext>
              </a:extLst>
            </p:cNvPr>
            <p:cNvSpPr txBox="1"/>
            <p:nvPr/>
          </p:nvSpPr>
          <p:spPr>
            <a:xfrm>
              <a:off x="2257761" y="1841192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</a:t>
              </a:r>
              <a:r>
                <a:rPr kumimoji="0" lang="en-US" sz="1250" b="0" i="0" u="none" strike="noStrike" kern="1200" cap="none" spc="0" normalizeH="0" baseline="0" noProof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L3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caches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in the  Core 2 line</a:t>
              </a:r>
            </a:p>
          </p:txBody>
        </p:sp>
        <p:cxnSp>
          <p:nvCxnSpPr>
            <p:cNvPr id="15" name="Egyenes összekötő 22">
              <a:extLst>
                <a:ext uri="{FF2B5EF4-FFF2-40B4-BE49-F238E27FC236}">
                  <a16:creationId xmlns:a16="http://schemas.microsoft.com/office/drawing/2014/main" id="{9FF747E9-610A-41D3-AD20-E059C13DEF41}"/>
                </a:ext>
              </a:extLst>
            </p:cNvPr>
            <p:cNvCxnSpPr/>
            <p:nvPr/>
          </p:nvCxnSpPr>
          <p:spPr>
            <a:xfrm>
              <a:off x="8093121" y="449502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7B7DEF1-6A37-4F76-88AC-9965381879D1}"/>
                </a:ext>
              </a:extLst>
            </p:cNvPr>
            <p:cNvSpPr txBox="1"/>
            <p:nvPr/>
          </p:nvSpPr>
          <p:spPr>
            <a:xfrm>
              <a:off x="6506646" y="242895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Szövegdoboz 61">
              <a:extLst>
                <a:ext uri="{FF2B5EF4-FFF2-40B4-BE49-F238E27FC236}">
                  <a16:creationId xmlns:a16="http://schemas.microsoft.com/office/drawing/2014/main" id="{A20D5A6E-7766-4D6C-A818-DAF1BF6AB1B7}"/>
                </a:ext>
              </a:extLst>
            </p:cNvPr>
            <p:cNvSpPr txBox="1"/>
            <p:nvPr/>
          </p:nvSpPr>
          <p:spPr>
            <a:xfrm>
              <a:off x="5993306" y="1975170"/>
              <a:ext cx="1109236" cy="4539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4971E59A-69A6-4B18-957D-7BB6F529FEBD}"/>
              </a:ext>
            </a:extLst>
          </p:cNvPr>
          <p:cNvSpPr txBox="1"/>
          <p:nvPr/>
        </p:nvSpPr>
        <p:spPr>
          <a:xfrm>
            <a:off x="75026" y="458670"/>
            <a:ext cx="90002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Growth rate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transistor counts </a:t>
            </a:r>
            <a:r>
              <a:rPr kumimoji="0" lang="en-GB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 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-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based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high-end 4S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server </a:t>
            </a:r>
            <a:r>
              <a:rPr kumimoji="0" lang="hu-HU" i="0" u="none" strike="noStrike" kern="1200" cap="none" spc="-5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</a:p>
        </p:txBody>
      </p:sp>
      <p:sp>
        <p:nvSpPr>
          <p:cNvPr id="64" name="Title 1">
            <a:extLst>
              <a:ext uri="{FF2B5EF4-FFF2-40B4-BE49-F238E27FC236}">
                <a16:creationId xmlns:a16="http://schemas.microsoft.com/office/drawing/2014/main" id="{EC291EB4-7F2C-40B4-8213-C9C0A398E5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6576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(14)</a:t>
            </a:r>
            <a:endParaRPr lang="hu-HU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45505" y="5409220"/>
            <a:ext cx="9072000" cy="1222424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The reason why </a:t>
            </a:r>
            <a:r>
              <a:rPr lang="hu-HU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transi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tor </a:t>
            </a:r>
            <a:r>
              <a:rPr lang="hu-HU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count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rose slower than predicted by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Moore’s law is the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lang="hu-HU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power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budget</a:t>
            </a:r>
            <a:r>
              <a:rPr lang="hu-HU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limitation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of the die.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At the same time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this is also the reason why core counts doubled at a slower rate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as before after L3 caches emerged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hu-HU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888" y="5004175"/>
            <a:ext cx="70506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accent6"/>
                </a:solidFill>
                <a:latin typeface="+mj-lt"/>
              </a:rPr>
              <a:t>Why </a:t>
            </a:r>
            <a:r>
              <a:rPr lang="hu-HU" sz="1600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transi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tor </a:t>
            </a:r>
            <a:r>
              <a:rPr lang="hu-HU" sz="1600" dirty="0" err="1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count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hu-HU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rose slower than predicted by Moore’s </a:t>
            </a:r>
            <a:r>
              <a:rPr lang="en-US" sz="1600" dirty="0" smtClean="0">
                <a:solidFill>
                  <a:schemeClr val="accent6"/>
                </a:solidFill>
                <a:latin typeface="Verdana" pitchFamily="34" charset="0"/>
                <a:cs typeface="Times New Roman" pitchFamily="18" charset="0"/>
              </a:rPr>
              <a:t>law?</a:t>
            </a:r>
            <a:r>
              <a:rPr lang="en-US" sz="1600" dirty="0" smtClean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7988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(3)</a:t>
            </a:r>
            <a:endParaRPr lang="en-US" sz="1700" dirty="0"/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1538790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ISP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1539314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6106" y="1909892"/>
            <a:ext cx="8631787" cy="3018006"/>
            <a:chOff x="323850" y="1049934"/>
            <a:chExt cx="8631787" cy="2774950"/>
          </a:xfrm>
        </p:grpSpPr>
        <p:sp>
          <p:nvSpPr>
            <p:cNvPr id="4" name="Rectangle 46"/>
            <p:cNvSpPr>
              <a:spLocks noChangeArrowheads="1"/>
            </p:cNvSpPr>
            <p:nvPr/>
          </p:nvSpPr>
          <p:spPr bwMode="auto">
            <a:xfrm>
              <a:off x="2546775" y="1089902"/>
              <a:ext cx="3108960" cy="2690428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6" name="Text Box 4"/>
            <p:cNvSpPr txBox="1">
              <a:spLocks noChangeArrowheads="1"/>
            </p:cNvSpPr>
            <p:nvPr/>
          </p:nvSpPr>
          <p:spPr bwMode="auto">
            <a:xfrm>
              <a:off x="5784577" y="2541719"/>
              <a:ext cx="3171060" cy="594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microarch.,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64-bit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Dual cores (DC) for the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(Smithfield) (05/2005)</a:t>
              </a:r>
            </a:p>
          </p:txBody>
        </p:sp>
        <p:sp>
          <p:nvSpPr>
            <p:cNvPr id="9" name="Text Box 8"/>
            <p:cNvSpPr txBox="1">
              <a:spLocks noChangeArrowheads="1"/>
            </p:cNvSpPr>
            <p:nvPr/>
          </p:nvSpPr>
          <p:spPr bwMode="auto">
            <a:xfrm>
              <a:off x="4608513" y="3127972"/>
              <a:ext cx="10223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23850" y="2419947"/>
              <a:ext cx="4121150" cy="61277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" name="AutoShape 10"/>
            <p:cNvSpPr>
              <a:spLocks noChangeArrowheads="1"/>
            </p:cNvSpPr>
            <p:nvPr/>
          </p:nvSpPr>
          <p:spPr bwMode="auto">
            <a:xfrm>
              <a:off x="393700" y="2438997"/>
              <a:ext cx="3735388" cy="576262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665538" y="2456459"/>
              <a:ext cx="774700" cy="611188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3890963" y="262155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90nm</a:t>
              </a: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736600" y="2464397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323850" y="1794472"/>
              <a:ext cx="4121150" cy="57626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393700" y="1805584"/>
              <a:ext cx="3735388" cy="576263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auto">
            <a:xfrm>
              <a:off x="3665538" y="1757959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auto">
            <a:xfrm>
              <a:off x="3798888" y="1975447"/>
              <a:ext cx="685800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130</a:t>
              </a: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736600" y="1797647"/>
              <a:ext cx="3192463" cy="576262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754063" y="1864322"/>
              <a:ext cx="3121025" cy="47625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323850" y="1094384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393700" y="10832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auto">
            <a:xfrm>
              <a:off x="3665538" y="1092797"/>
              <a:ext cx="774700" cy="611187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24" name="Rectangle 26"/>
            <p:cNvSpPr>
              <a:spLocks noChangeArrowheads="1"/>
            </p:cNvSpPr>
            <p:nvPr/>
          </p:nvSpPr>
          <p:spPr bwMode="auto">
            <a:xfrm>
              <a:off x="736600" y="11086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5" name="Text Box 28"/>
            <p:cNvSpPr txBox="1">
              <a:spLocks noChangeArrowheads="1"/>
            </p:cNvSpPr>
            <p:nvPr/>
          </p:nvSpPr>
          <p:spPr bwMode="auto">
            <a:xfrm rot="-5400000">
              <a:off x="215901" y="2653309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6" name="Text Box 29"/>
            <p:cNvSpPr txBox="1">
              <a:spLocks noChangeArrowheads="1"/>
            </p:cNvSpPr>
            <p:nvPr/>
          </p:nvSpPr>
          <p:spPr bwMode="auto">
            <a:xfrm rot="-5400000">
              <a:off x="211138" y="19722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7" name="Text Box 30"/>
            <p:cNvSpPr txBox="1">
              <a:spLocks noChangeArrowheads="1"/>
            </p:cNvSpPr>
            <p:nvPr/>
          </p:nvSpPr>
          <p:spPr bwMode="auto">
            <a:xfrm rot="-5400000">
              <a:off x="201613" y="12864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323850" y="3154959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9" name="AutoShape 32"/>
            <p:cNvSpPr>
              <a:spLocks noChangeArrowheads="1"/>
            </p:cNvSpPr>
            <p:nvPr/>
          </p:nvSpPr>
          <p:spPr bwMode="auto">
            <a:xfrm>
              <a:off x="393700" y="31533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Oval 33"/>
            <p:cNvSpPr>
              <a:spLocks noChangeArrowheads="1"/>
            </p:cNvSpPr>
            <p:nvPr/>
          </p:nvSpPr>
          <p:spPr bwMode="auto">
            <a:xfrm>
              <a:off x="3665538" y="3150197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31" name="Text Box 34"/>
            <p:cNvSpPr txBox="1">
              <a:spLocks noChangeArrowheads="1"/>
            </p:cNvSpPr>
            <p:nvPr/>
          </p:nvSpPr>
          <p:spPr bwMode="auto">
            <a:xfrm>
              <a:off x="3878263" y="332640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32" name="Rectangle 35"/>
            <p:cNvSpPr>
              <a:spLocks noChangeArrowheads="1"/>
            </p:cNvSpPr>
            <p:nvPr/>
          </p:nvSpPr>
          <p:spPr bwMode="auto">
            <a:xfrm>
              <a:off x="736600" y="31533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Text Box 36"/>
            <p:cNvSpPr txBox="1">
              <a:spLocks noChangeArrowheads="1"/>
            </p:cNvSpPr>
            <p:nvPr/>
          </p:nvSpPr>
          <p:spPr bwMode="auto">
            <a:xfrm>
              <a:off x="746125" y="3073172"/>
              <a:ext cx="3121025" cy="3961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SC)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Pentium D (</a:t>
              </a:r>
              <a:r>
                <a:rPr kumimoji="0" lang="en-US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DC)          </a:t>
              </a:r>
            </a:p>
          </p:txBody>
        </p:sp>
        <p:sp>
          <p:nvSpPr>
            <p:cNvPr id="34" name="Text Box 37"/>
            <p:cNvSpPr txBox="1">
              <a:spLocks noChangeArrowheads="1"/>
            </p:cNvSpPr>
            <p:nvPr/>
          </p:nvSpPr>
          <p:spPr bwMode="auto">
            <a:xfrm>
              <a:off x="754063" y="3429000"/>
              <a:ext cx="3121025" cy="302673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35" name="Text Box 38"/>
            <p:cNvSpPr txBox="1">
              <a:spLocks noChangeArrowheads="1"/>
            </p:cNvSpPr>
            <p:nvPr/>
          </p:nvSpPr>
          <p:spPr bwMode="auto">
            <a:xfrm rot="-5400000">
              <a:off x="215901" y="33438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36" name="Text Box 39"/>
            <p:cNvSpPr txBox="1">
              <a:spLocks noChangeArrowheads="1"/>
            </p:cNvSpPr>
            <p:nvPr/>
          </p:nvSpPr>
          <p:spPr bwMode="auto">
            <a:xfrm>
              <a:off x="6460442" y="1212882"/>
              <a:ext cx="1544012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microarch.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called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Netburst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Text Box 40"/>
            <p:cNvSpPr txBox="1">
              <a:spLocks noChangeArrowheads="1"/>
            </p:cNvSpPr>
            <p:nvPr/>
          </p:nvSpPr>
          <p:spPr bwMode="auto">
            <a:xfrm>
              <a:off x="6243596" y="1877244"/>
              <a:ext cx="2042547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.,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yperthreading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(HT)</a:t>
              </a: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1338263" y="2035772"/>
              <a:ext cx="202088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Northwood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42"/>
            <p:cNvSpPr txBox="1">
              <a:spLocks noChangeArrowheads="1"/>
            </p:cNvSpPr>
            <p:nvPr/>
          </p:nvSpPr>
          <p:spPr bwMode="auto">
            <a:xfrm>
              <a:off x="754063" y="1211859"/>
              <a:ext cx="3121025" cy="430213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0" name="Text Box 43"/>
            <p:cNvSpPr txBox="1">
              <a:spLocks noChangeArrowheads="1"/>
            </p:cNvSpPr>
            <p:nvPr/>
          </p:nvSpPr>
          <p:spPr bwMode="auto">
            <a:xfrm>
              <a:off x="736600" y="2562822"/>
              <a:ext cx="3121025" cy="43180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1" name="Text Box 15"/>
            <p:cNvSpPr txBox="1">
              <a:spLocks noChangeArrowheads="1"/>
            </p:cNvSpPr>
            <p:nvPr/>
          </p:nvSpPr>
          <p:spPr bwMode="auto">
            <a:xfrm>
              <a:off x="1411288" y="2648547"/>
              <a:ext cx="237807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/Prescott           </a:t>
              </a:r>
            </a:p>
          </p:txBody>
        </p:sp>
        <p:sp>
          <p:nvSpPr>
            <p:cNvPr id="42" name="Text Box 27"/>
            <p:cNvSpPr txBox="1">
              <a:spLocks noChangeArrowheads="1"/>
            </p:cNvSpPr>
            <p:nvPr/>
          </p:nvSpPr>
          <p:spPr bwMode="auto">
            <a:xfrm>
              <a:off x="1411288" y="1353147"/>
              <a:ext cx="244633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Willamette</a:t>
              </a: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 </a:t>
              </a:r>
            </a:p>
          </p:txBody>
        </p:sp>
        <p:sp>
          <p:nvSpPr>
            <p:cNvPr id="43" name="Text Box 44"/>
            <p:cNvSpPr txBox="1">
              <a:spLocks noChangeArrowheads="1"/>
            </p:cNvSpPr>
            <p:nvPr/>
          </p:nvSpPr>
          <p:spPr bwMode="auto">
            <a:xfrm>
              <a:off x="4622800" y="3464870"/>
              <a:ext cx="989013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6" name="Text Box 49"/>
            <p:cNvSpPr txBox="1">
              <a:spLocks noChangeArrowheads="1"/>
            </p:cNvSpPr>
            <p:nvPr/>
          </p:nvSpPr>
          <p:spPr bwMode="auto">
            <a:xfrm>
              <a:off x="4641850" y="1291234"/>
              <a:ext cx="9350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11/2000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654550" y="1957984"/>
              <a:ext cx="9366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1/2002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8" name="Text Box 51"/>
            <p:cNvSpPr txBox="1">
              <a:spLocks noChangeArrowheads="1"/>
            </p:cNvSpPr>
            <p:nvPr/>
          </p:nvSpPr>
          <p:spPr bwMode="auto">
            <a:xfrm>
              <a:off x="4654550" y="2597747"/>
              <a:ext cx="936625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2/2004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2" name="Line 57"/>
            <p:cNvSpPr>
              <a:spLocks noChangeShapeType="1"/>
            </p:cNvSpPr>
            <p:nvPr/>
          </p:nvSpPr>
          <p:spPr bwMode="auto">
            <a:xfrm>
              <a:off x="361950" y="3100984"/>
              <a:ext cx="8459788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824288" y="1308697"/>
              <a:ext cx="68103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180nm</a:t>
              </a:r>
            </a:p>
          </p:txBody>
        </p:sp>
      </p:grp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98945" y="458670"/>
            <a:ext cx="920944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Overview of the evolution of Intel's Pentium 4 and Core 2 families (Based on [</a:t>
            </a:r>
            <a:r>
              <a:rPr lang="hu-HU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5</a:t>
            </a:r>
            <a:r>
              <a:rPr kumimoji="0" lang="en-US" alt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]) </a:t>
            </a:r>
            <a:endParaRPr kumimoji="0" lang="en-US" altLang="en-US" sz="1800" b="0" i="0" u="none" strike="noStrike" kern="1200" cap="none" spc="-5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8184" y="818710"/>
            <a:ext cx="88700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Pentium 4 family includes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important innovations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as listed below.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2510" y="5184195"/>
            <a:ext cx="9117012" cy="940387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29628" y="5184195"/>
            <a:ext cx="8914372" cy="856645"/>
          </a:xfrm>
          <a:prstGeom prst="rect">
            <a:avLst/>
          </a:prstGeom>
          <a:solidFill>
            <a:srgbClr val="DDEF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phase development model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generation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both technology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had been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changed.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8945" y="6399330"/>
            <a:ext cx="77584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/>
              <a:t>Dual cores were implemented as dual dies enclosed into the same socket.</a:t>
            </a:r>
          </a:p>
        </p:txBody>
      </p:sp>
    </p:spTree>
    <p:extLst>
      <p:ext uri="{BB962C8B-B14F-4D97-AF65-F5344CB8AC3E}">
        <p14:creationId xmlns:p14="http://schemas.microsoft.com/office/powerpoint/2010/main" val="192925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animBg="1"/>
      <p:bldP spid="5" grpId="0" build="allAtOnce"/>
      <p:bldP spid="44" grpId="0" animBg="1"/>
      <p:bldP spid="55" grpId="0" animBg="1"/>
      <p:bldP spid="7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(15)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407555" y="1043735"/>
            <a:ext cx="9271647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With arriving the L3 cache </a:t>
            </a:r>
            <a:r>
              <a:rPr lang="en-GB" sz="1600" spc="-3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the 7400 (</a:t>
            </a:r>
            <a:r>
              <a:rPr lang="en-GB" sz="1600" spc="-30" noProof="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Dunnington</a:t>
            </a:r>
            <a:r>
              <a:rPr lang="en-GB" sz="1600" spc="-3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server processor, the </a:t>
            </a: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transistor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en-GB" sz="1600" spc="-30" noProof="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count 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rose substantially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, from 582 million to 1.9 billion causing much more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GB" sz="1600" b="0" i="0" u="none" strike="noStrike" kern="1200" cap="none" spc="-30" normalizeH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 dissipation, as shown in the previous Table.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baseline="0" noProof="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Nevertheless, at the same time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the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die area was notable be enlarged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(from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286 mm</a:t>
            </a:r>
            <a:r>
              <a:rPr lang="hu-HU" sz="1600" spc="-30" baseline="30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to 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503 mm</a:t>
            </a:r>
            <a:r>
              <a:rPr lang="hu-HU" sz="1600" spc="-30" baseline="30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hu-HU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providing greatly 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better cooling conditions</a:t>
            </a: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</a:p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Subsequently, however n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ext server processor generations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were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restricted to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about</a:t>
            </a:r>
            <a:endParaRPr lang="en-US" sz="1600" spc="-3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defRPr/>
            </a:pP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</a:t>
            </a: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same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silicon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3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area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of 500 - to 700 mm</a:t>
            </a:r>
            <a:r>
              <a:rPr lang="en-GB" sz="1600" spc="-30" baseline="30000" dirty="0">
                <a:latin typeface="Verdana" pitchFamily="34" charset="0"/>
                <a:cs typeface="Times New Roman" pitchFamily="18" charset="0"/>
              </a:rPr>
              <a:t>2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since technology limitations restrained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a further significant enlarging of the die area </a:t>
            </a: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as higher error rates would greatly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GB" sz="1600" spc="-30" dirty="0">
                <a:latin typeface="Verdana" pitchFamily="34" charset="0"/>
                <a:cs typeface="Times New Roman" pitchFamily="18" charset="0"/>
              </a:rPr>
              <a:t>       reduce yields.</a:t>
            </a:r>
          </a:p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Consequently, no notable additional die area was available for better cooling,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</a:t>
            </a:r>
            <a:r>
              <a:rPr lang="en-GB" sz="16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so subsequently </a:t>
            </a:r>
            <a:r>
              <a:rPr lang="en-GB" sz="1600" spc="-5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dissipation became the limiting factor</a:t>
            </a:r>
            <a:r>
              <a:rPr lang="en-GB" sz="1600" spc="-5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for raising transistor counts </a:t>
            </a:r>
          </a:p>
          <a:p>
            <a:pPr fontAlgn="base">
              <a:spcBef>
                <a:spcPct val="0"/>
              </a:spcBef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 allowing transistor counts </a:t>
            </a:r>
            <a:r>
              <a:rPr lang="en-GB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in line with it </a:t>
            </a:r>
            <a:r>
              <a:rPr lang="en-GB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core counts to double only in about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  every four years.</a:t>
            </a:r>
            <a:r>
              <a:rPr lang="hu-HU" sz="1600" spc="-3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endParaRPr lang="en-US" sz="1600" spc="-3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latin typeface="Verdana" pitchFamily="34" charset="0"/>
                <a:cs typeface="Times New Roman" pitchFamily="18" charset="0"/>
              </a:rPr>
              <a:t>This means that </a:t>
            </a:r>
            <a:r>
              <a:rPr lang="en-US" sz="1600" spc="-3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Moore’s law might only be valid as long as dissipation does not </a:t>
            </a:r>
          </a:p>
          <a:p>
            <a:pPr fontAlgn="base">
              <a:spcBef>
                <a:spcPct val="0"/>
              </a:spcBef>
              <a:defRPr/>
            </a:pPr>
            <a:r>
              <a:rPr lang="en-US" sz="1600" spc="-3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     become the limiting factor.</a:t>
            </a:r>
            <a:endParaRPr lang="en-GB" sz="16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5887" y="469180"/>
            <a:ext cx="86865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 Why the grows rate of transistor counts did not follow Moore’s law after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L3 caches appeared? </a:t>
            </a:r>
          </a:p>
        </p:txBody>
      </p:sp>
    </p:spTree>
    <p:extLst>
      <p:ext uri="{BB962C8B-B14F-4D97-AF65-F5344CB8AC3E}">
        <p14:creationId xmlns:p14="http://schemas.microsoft.com/office/powerpoint/2010/main" val="47682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(16)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28832" y="1218984"/>
            <a:ext cx="9115168" cy="5585391"/>
            <a:chOff x="116505" y="755374"/>
            <a:chExt cx="10153545" cy="5585391"/>
          </a:xfrm>
        </p:grpSpPr>
        <p:cxnSp>
          <p:nvCxnSpPr>
            <p:cNvPr id="38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5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5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5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5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5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5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5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63" name="Szövegdoboz 58"/>
            <p:cNvSpPr txBox="1"/>
            <p:nvPr/>
          </p:nvSpPr>
          <p:spPr>
            <a:xfrm>
              <a:off x="2670626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64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65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66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3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74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75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76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Szövegdoboz 47"/>
            <p:cNvSpPr txBox="1"/>
            <p:nvPr/>
          </p:nvSpPr>
          <p:spPr>
            <a:xfrm>
              <a:off x="117853" y="2230968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</a:p>
          </p:txBody>
        </p:sp>
        <p:sp>
          <p:nvSpPr>
            <p:cNvPr id="82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83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54"/>
            <p:cNvCxnSpPr/>
            <p:nvPr/>
          </p:nvCxnSpPr>
          <p:spPr>
            <a:xfrm rot="5400000">
              <a:off x="590616" y="22659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89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849740" y="3244380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924623" y="2743543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7" name="Group 6"/>
          <p:cNvGrpSpPr/>
          <p:nvPr/>
        </p:nvGrpSpPr>
        <p:grpSpPr>
          <a:xfrm rot="60000">
            <a:off x="5136320" y="3176364"/>
            <a:ext cx="1131143" cy="288000"/>
            <a:chOff x="5213744" y="3214431"/>
            <a:chExt cx="1260000" cy="288000"/>
          </a:xfrm>
        </p:grpSpPr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9" name="Down Arrow 8"/>
          <p:cNvSpPr/>
          <p:nvPr/>
        </p:nvSpPr>
        <p:spPr bwMode="auto">
          <a:xfrm>
            <a:off x="2648667" y="3038069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66655" y="2292563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882397" y="6381776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133636" y="3034274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4" name="Szövegdoboz 61"/>
          <p:cNvSpPr txBox="1"/>
          <p:nvPr/>
        </p:nvSpPr>
        <p:spPr>
          <a:xfrm>
            <a:off x="4664980" y="2408166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22" name="Straight Connector 21"/>
          <p:cNvCxnSpPr>
            <a:stCxn id="69" idx="3"/>
          </p:cNvCxnSpPr>
          <p:nvPr/>
        </p:nvCxnSpPr>
        <p:spPr bwMode="auto">
          <a:xfrm flipH="1">
            <a:off x="1190909" y="4117350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3" name="Straight Connector 22"/>
          <p:cNvCxnSpPr>
            <a:endCxn id="69" idx="3"/>
          </p:cNvCxnSpPr>
          <p:nvPr/>
        </p:nvCxnSpPr>
        <p:spPr bwMode="auto">
          <a:xfrm flipH="1">
            <a:off x="3046524" y="2642411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" name="Szövegdoboz 52"/>
          <p:cNvSpPr txBox="1"/>
          <p:nvPr/>
        </p:nvSpPr>
        <p:spPr>
          <a:xfrm>
            <a:off x="26907" y="3464687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1" name="Egyenes összekötő 22"/>
          <p:cNvCxnSpPr/>
          <p:nvPr/>
        </p:nvCxnSpPr>
        <p:spPr>
          <a:xfrm>
            <a:off x="7380154" y="636953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822141" y="6503469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873871" y="637508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Egyenes összekötő 54"/>
          <p:cNvCxnSpPr/>
          <p:nvPr/>
        </p:nvCxnSpPr>
        <p:spPr>
          <a:xfrm rot="5400000">
            <a:off x="458562" y="1766868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Szövegdoboz 39"/>
          <p:cNvSpPr txBox="1"/>
          <p:nvPr/>
        </p:nvSpPr>
        <p:spPr>
          <a:xfrm>
            <a:off x="4492" y="1697873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430703" y="1697872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97" name="Szövegdoboz 61"/>
          <p:cNvSpPr txBox="1"/>
          <p:nvPr/>
        </p:nvSpPr>
        <p:spPr>
          <a:xfrm>
            <a:off x="6732240" y="1157813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33"/>
          <p:cNvSpPr txBox="1"/>
          <p:nvPr/>
        </p:nvSpPr>
        <p:spPr>
          <a:xfrm>
            <a:off x="7832559" y="6506004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357556" y="637839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845309" y="637839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55"/>
          <p:cNvCxnSpPr/>
          <p:nvPr/>
        </p:nvCxnSpPr>
        <p:spPr>
          <a:xfrm rot="5400000">
            <a:off x="460498" y="216397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Szövegdoboz 39"/>
          <p:cNvSpPr txBox="1"/>
          <p:nvPr/>
        </p:nvSpPr>
        <p:spPr>
          <a:xfrm>
            <a:off x="26495" y="2088255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56502" y="2103251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53675" y="251787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7" name="Szövegdoboz 61"/>
          <p:cNvSpPr txBox="1"/>
          <p:nvPr/>
        </p:nvSpPr>
        <p:spPr>
          <a:xfrm>
            <a:off x="5995753" y="1578988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417872" y="2502487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19" name="Szövegdoboz 61"/>
          <p:cNvSpPr txBox="1"/>
          <p:nvPr/>
        </p:nvSpPr>
        <p:spPr>
          <a:xfrm>
            <a:off x="6745250" y="2732988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121" name="Szövegdoboz 61"/>
          <p:cNvSpPr txBox="1"/>
          <p:nvPr/>
        </p:nvSpPr>
        <p:spPr>
          <a:xfrm>
            <a:off x="8023929" y="2421727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5" name="Straight Connector 114"/>
          <p:cNvCxnSpPr/>
          <p:nvPr/>
        </p:nvCxnSpPr>
        <p:spPr bwMode="auto">
          <a:xfrm flipV="1">
            <a:off x="7546431" y="2237934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3" name="Straight Connector 32"/>
          <p:cNvCxnSpPr/>
          <p:nvPr/>
        </p:nvCxnSpPr>
        <p:spPr bwMode="auto">
          <a:xfrm flipV="1">
            <a:off x="6683411" y="2642411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29" name="Group 128"/>
          <p:cNvGrpSpPr/>
          <p:nvPr/>
        </p:nvGrpSpPr>
        <p:grpSpPr>
          <a:xfrm rot="21232207">
            <a:off x="1305862" y="5276111"/>
            <a:ext cx="1139192" cy="309733"/>
            <a:chOff x="4944824" y="3276640"/>
            <a:chExt cx="1268966" cy="309733"/>
          </a:xfrm>
        </p:grpSpPr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31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132" name="Rectangle 131"/>
          <p:cNvSpPr>
            <a:spLocks noChangeArrowheads="1"/>
          </p:cNvSpPr>
          <p:nvPr/>
        </p:nvSpPr>
        <p:spPr bwMode="auto">
          <a:xfrm flipH="1">
            <a:off x="1148555" y="5598768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3" name="Szövegdoboz 46"/>
          <p:cNvSpPr txBox="1"/>
          <p:nvPr/>
        </p:nvSpPr>
        <p:spPr>
          <a:xfrm>
            <a:off x="611560" y="5703318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926595" y="3438387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135" name="Straight Arrow Connector 134"/>
          <p:cNvCxnSpPr/>
          <p:nvPr/>
        </p:nvCxnSpPr>
        <p:spPr bwMode="auto">
          <a:xfrm flipH="1">
            <a:off x="1290677" y="3891097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6" name="Straight Arrow Connector 135"/>
          <p:cNvCxnSpPr>
            <a:stCxn id="134" idx="2"/>
          </p:cNvCxnSpPr>
          <p:nvPr/>
        </p:nvCxnSpPr>
        <p:spPr bwMode="auto">
          <a:xfrm>
            <a:off x="1609577" y="3915441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Egyenes összekötő 76"/>
          <p:cNvCxnSpPr/>
          <p:nvPr/>
        </p:nvCxnSpPr>
        <p:spPr>
          <a:xfrm rot="5400000">
            <a:off x="459582" y="3536233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Szövegdoboz 57"/>
          <p:cNvSpPr txBox="1"/>
          <p:nvPr/>
        </p:nvSpPr>
        <p:spPr>
          <a:xfrm>
            <a:off x="1454447" y="4173148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139" name="Szövegdoboz 56"/>
          <p:cNvSpPr txBox="1"/>
          <p:nvPr/>
        </p:nvSpPr>
        <p:spPr>
          <a:xfrm>
            <a:off x="666799" y="4173148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141" name="Szövegdoboz 46"/>
          <p:cNvSpPr txBox="1"/>
          <p:nvPr/>
        </p:nvSpPr>
        <p:spPr>
          <a:xfrm>
            <a:off x="472956" y="4938233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8" name="Straight Connector 7"/>
          <p:cNvCxnSpPr>
            <a:stCxn id="69" idx="3"/>
          </p:cNvCxnSpPr>
          <p:nvPr/>
        </p:nvCxnSpPr>
        <p:spPr bwMode="auto">
          <a:xfrm flipV="1">
            <a:off x="3046524" y="1927707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Oval 102"/>
          <p:cNvSpPr/>
          <p:nvPr/>
        </p:nvSpPr>
        <p:spPr bwMode="auto">
          <a:xfrm rot="4215526">
            <a:off x="6526897" y="919743"/>
            <a:ext cx="2665448" cy="259200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50" y="458670"/>
            <a:ext cx="85674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c) Delay in raising core counts due to Intel’s IC fabrication difficulties -1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0575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(17)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115888" y="458670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c) Delay in raising core counts due to Intel’s IC fabrication difficulties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225122" y="933827"/>
            <a:ext cx="8892000" cy="972000"/>
          </a:xfrm>
          <a:prstGeom prst="roundRect">
            <a:avLst/>
          </a:prstGeom>
          <a:solidFill>
            <a:srgbClr val="DDEEFF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225122" y="998730"/>
            <a:ext cx="88501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spc="-30">
                <a:solidFill>
                  <a:srgbClr val="0070C0"/>
                </a:solidFill>
                <a:latin typeface="Verdana"/>
              </a:rPr>
              <a:t>While Intel transitioned to the 10 nm technology, it </a:t>
            </a:r>
            <a:r>
              <a:rPr lang="en-GB" sz="1600" spc="-30">
                <a:solidFill>
                  <a:srgbClr val="000000"/>
                </a:solidFill>
                <a:latin typeface="Verdana"/>
              </a:rPr>
              <a:t>encountered unexpected difficulties </a:t>
            </a:r>
          </a:p>
          <a:p>
            <a:pPr lvl="0">
              <a:defRPr/>
            </a:pPr>
            <a:r>
              <a:rPr lang="en-GB" sz="1600">
                <a:solidFill>
                  <a:srgbClr val="000000"/>
                </a:solidFill>
                <a:latin typeface="Verdana"/>
              </a:rPr>
              <a:t>   causing about </a:t>
            </a:r>
            <a:r>
              <a:rPr lang="en-GB" sz="1600">
                <a:solidFill>
                  <a:srgbClr val="0070C0"/>
                </a:solidFill>
                <a:latin typeface="Verdana"/>
              </a:rPr>
              <a:t>two years delay </a:t>
            </a:r>
            <a:r>
              <a:rPr lang="en-GB" sz="1600">
                <a:latin typeface="Verdana"/>
              </a:rPr>
              <a:t>to resume </a:t>
            </a:r>
            <a:r>
              <a:rPr lang="en-GB" sz="160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>
                <a:latin typeface="Verdana"/>
              </a:rPr>
              <a:t>previous rate of doubling core </a:t>
            </a:r>
          </a:p>
          <a:p>
            <a:pPr lvl="0">
              <a:defRPr/>
            </a:pPr>
            <a:r>
              <a:rPr lang="en-GB" sz="1600">
                <a:latin typeface="Verdana"/>
              </a:rPr>
              <a:t>   counts in about four years.   </a:t>
            </a:r>
            <a:endParaRPr lang="en-GB" sz="1600" dirty="0"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6534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77986" y="477725"/>
            <a:ext cx="98456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contrast: The growth rate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of m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emory speeds in Intel’s HE server processor</a:t>
            </a:r>
            <a:r>
              <a:rPr kumimoji="0" lang="hu-HU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1500" y="998730"/>
            <a:ext cx="9081268" cy="5083225"/>
            <a:chOff x="71500" y="1358770"/>
            <a:chExt cx="9081268" cy="5083225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71500" y="1358770"/>
              <a:ext cx="1101487" cy="405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Transfer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 </a:t>
              </a:r>
              <a:r>
                <a:rPr kumimoji="0" lang="hu-HU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rate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(MT/s)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/>
              </a:r>
              <a:b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</a:b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5" name="Line 7"/>
            <p:cNvCxnSpPr/>
            <p:nvPr/>
          </p:nvCxnSpPr>
          <p:spPr bwMode="auto">
            <a:xfrm flipV="1">
              <a:off x="586048" y="1988840"/>
              <a:ext cx="0" cy="39960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205848" y="5445671"/>
              <a:ext cx="31628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45812" y="4912136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172239" y="3624116"/>
              <a:ext cx="330427" cy="311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8802839" y="6023574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-70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</a:t>
              </a:r>
              <a:endParaRPr kumimoji="0" lang="en-US" sz="13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342928" y="6017462"/>
              <a:ext cx="31913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05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755829" y="6046835"/>
              <a:ext cx="359757" cy="395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04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806886" y="6017462"/>
              <a:ext cx="2551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06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2289260" y="6010936"/>
              <a:ext cx="24102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07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2752008" y="6017462"/>
              <a:ext cx="2250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92950" y="3101107"/>
              <a:ext cx="396499" cy="209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23832" y="2214718"/>
              <a:ext cx="409714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159037" y="4343472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121047" y="2532051"/>
              <a:ext cx="40971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2000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32" name="Line 3"/>
            <p:cNvCxnSpPr/>
            <p:nvPr/>
          </p:nvCxnSpPr>
          <p:spPr bwMode="auto">
            <a:xfrm>
              <a:off x="408672" y="3179835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Line 58"/>
            <p:cNvCxnSpPr/>
            <p:nvPr/>
          </p:nvCxnSpPr>
          <p:spPr bwMode="auto">
            <a:xfrm>
              <a:off x="468253" y="3718363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" name="Line 59"/>
            <p:cNvCxnSpPr/>
            <p:nvPr/>
          </p:nvCxnSpPr>
          <p:spPr bwMode="auto">
            <a:xfrm flipV="1">
              <a:off x="468254" y="2295703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Line 61"/>
            <p:cNvCxnSpPr/>
            <p:nvPr/>
          </p:nvCxnSpPr>
          <p:spPr bwMode="auto">
            <a:xfrm flipV="1">
              <a:off x="468253" y="5002544"/>
              <a:ext cx="8503920" cy="27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Line 62"/>
            <p:cNvCxnSpPr/>
            <p:nvPr/>
          </p:nvCxnSpPr>
          <p:spPr bwMode="auto">
            <a:xfrm>
              <a:off x="481467" y="5541072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Line 63"/>
            <p:cNvCxnSpPr/>
            <p:nvPr/>
          </p:nvCxnSpPr>
          <p:spPr bwMode="auto">
            <a:xfrm>
              <a:off x="468253" y="4443304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Line 64"/>
            <p:cNvCxnSpPr/>
            <p:nvPr/>
          </p:nvCxnSpPr>
          <p:spPr bwMode="auto">
            <a:xfrm>
              <a:off x="455039" y="2620595"/>
              <a:ext cx="85039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9" name="Csoportba foglalás 2"/>
            <p:cNvGrpSpPr/>
            <p:nvPr/>
          </p:nvGrpSpPr>
          <p:grpSpPr>
            <a:xfrm rot="297222">
              <a:off x="1633224" y="3032935"/>
              <a:ext cx="1024038" cy="306421"/>
              <a:chOff x="3173642" y="686358"/>
              <a:chExt cx="1011881" cy="174990"/>
            </a:xfrm>
          </p:grpSpPr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 rot="20258931">
                <a:off x="3173642" y="686358"/>
                <a:ext cx="996135" cy="17499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 rot="20293949">
                <a:off x="3325330" y="708541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~ 2*/4 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 </a:t>
                </a: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</p:grp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3258062" y="6017462"/>
              <a:ext cx="248921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09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4204011" y="5999675"/>
              <a:ext cx="217939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11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3675936" y="6017577"/>
              <a:ext cx="350496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2010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4707356" y="6017462"/>
              <a:ext cx="229436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12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5197760" y="6017462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13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6159093" y="601746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4" name="Rectangle 53"/>
            <p:cNvSpPr>
              <a:spLocks noChangeArrowheads="1"/>
            </p:cNvSpPr>
            <p:nvPr/>
          </p:nvSpPr>
          <p:spPr bwMode="auto">
            <a:xfrm>
              <a:off x="3298136" y="3293723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1067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56" name="Szövegdoboz 79"/>
            <p:cNvSpPr txBox="1"/>
            <p:nvPr/>
          </p:nvSpPr>
          <p:spPr>
            <a:xfrm>
              <a:off x="552436" y="5603210"/>
              <a:ext cx="130357" cy="2155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/>
                  <a:cs typeface="Verdana"/>
                  <a:sym typeface="Symbol"/>
                </a:rPr>
                <a:t>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63" name="Line 15"/>
            <p:cNvCxnSpPr/>
            <p:nvPr/>
          </p:nvCxnSpPr>
          <p:spPr bwMode="auto">
            <a:xfrm flipV="1">
              <a:off x="1210659" y="591403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" name="Line 18"/>
            <p:cNvCxnSpPr/>
            <p:nvPr/>
          </p:nvCxnSpPr>
          <p:spPr bwMode="auto">
            <a:xfrm flipV="1">
              <a:off x="1650818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Line 19"/>
            <p:cNvCxnSpPr/>
            <p:nvPr/>
          </p:nvCxnSpPr>
          <p:spPr bwMode="auto">
            <a:xfrm flipV="1">
              <a:off x="2134993" y="591128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Line 23"/>
            <p:cNvCxnSpPr/>
            <p:nvPr/>
          </p:nvCxnSpPr>
          <p:spPr bwMode="auto">
            <a:xfrm flipV="1">
              <a:off x="755829" y="591403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Line 66"/>
            <p:cNvCxnSpPr/>
            <p:nvPr/>
          </p:nvCxnSpPr>
          <p:spPr bwMode="auto">
            <a:xfrm flipV="1">
              <a:off x="2619168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Line 67"/>
            <p:cNvCxnSpPr/>
            <p:nvPr/>
          </p:nvCxnSpPr>
          <p:spPr bwMode="auto">
            <a:xfrm flipV="1">
              <a:off x="3118014" y="591128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Line 18"/>
            <p:cNvCxnSpPr/>
            <p:nvPr/>
          </p:nvCxnSpPr>
          <p:spPr bwMode="auto">
            <a:xfrm flipV="1">
              <a:off x="3558173" y="5910550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Line 19"/>
            <p:cNvCxnSpPr/>
            <p:nvPr/>
          </p:nvCxnSpPr>
          <p:spPr bwMode="auto">
            <a:xfrm flipV="1">
              <a:off x="4057018" y="590853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Line 66"/>
            <p:cNvCxnSpPr/>
            <p:nvPr/>
          </p:nvCxnSpPr>
          <p:spPr bwMode="auto">
            <a:xfrm flipV="1">
              <a:off x="4541193" y="590050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Line 67"/>
            <p:cNvCxnSpPr/>
            <p:nvPr/>
          </p:nvCxnSpPr>
          <p:spPr bwMode="auto">
            <a:xfrm flipV="1">
              <a:off x="5040039" y="590350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Line 18"/>
            <p:cNvCxnSpPr/>
            <p:nvPr/>
          </p:nvCxnSpPr>
          <p:spPr bwMode="auto">
            <a:xfrm flipV="1">
              <a:off x="5524214" y="589547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Line 19"/>
            <p:cNvCxnSpPr/>
            <p:nvPr/>
          </p:nvCxnSpPr>
          <p:spPr bwMode="auto">
            <a:xfrm flipV="1">
              <a:off x="6023061" y="5890454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Line 59"/>
            <p:cNvCxnSpPr/>
            <p:nvPr/>
          </p:nvCxnSpPr>
          <p:spPr bwMode="auto">
            <a:xfrm flipV="1">
              <a:off x="545243" y="5892380"/>
              <a:ext cx="8503920" cy="208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Line 19"/>
            <p:cNvCxnSpPr/>
            <p:nvPr/>
          </p:nvCxnSpPr>
          <p:spPr bwMode="auto">
            <a:xfrm flipV="1">
              <a:off x="6498864" y="5892141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5688332" y="6010698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grpSp>
          <p:nvGrpSpPr>
            <p:cNvPr id="173" name="Csoportba foglalás 2"/>
            <p:cNvGrpSpPr/>
            <p:nvPr/>
          </p:nvGrpSpPr>
          <p:grpSpPr>
            <a:xfrm>
              <a:off x="4234404" y="2452890"/>
              <a:ext cx="1065627" cy="274316"/>
              <a:chOff x="4097336" y="2033330"/>
              <a:chExt cx="1052975" cy="156657"/>
            </a:xfrm>
          </p:grpSpPr>
          <p:sp>
            <p:nvSpPr>
              <p:cNvPr id="174" name="Rectangle 173"/>
              <p:cNvSpPr>
                <a:spLocks noChangeArrowheads="1"/>
              </p:cNvSpPr>
              <p:nvPr/>
            </p:nvSpPr>
            <p:spPr bwMode="auto">
              <a:xfrm rot="21027067">
                <a:off x="4097336" y="2033330"/>
                <a:ext cx="1052975" cy="156657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5" name="Rectangle 174"/>
              <p:cNvSpPr>
                <a:spLocks noChangeArrowheads="1"/>
              </p:cNvSpPr>
              <p:nvPr/>
            </p:nvSpPr>
            <p:spPr bwMode="auto">
              <a:xfrm rot="21026351">
                <a:off x="4235210" y="2055447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~ 2*/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8  </a:t>
                </a:r>
                <a:r>
                  <a:rPr kumimoji="0" lang="hu-HU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30500"/>
                    </a:solidFill>
                    <a:effectLst/>
                    <a:uLnTx/>
                    <a:uFillTx/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 pitchFamily="18" charset="0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855863" y="3825328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718261" y="3428738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566022" y="3059173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5506464" y="268666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cxnSp>
          <p:nvCxnSpPr>
            <p:cNvPr id="6" name="Straight Connector 5"/>
            <p:cNvCxnSpPr>
              <a:stCxn id="2" idx="0"/>
              <a:endCxn id="154" idx="2"/>
            </p:cNvCxnSpPr>
            <p:nvPr/>
          </p:nvCxnSpPr>
          <p:spPr>
            <a:xfrm flipV="1">
              <a:off x="978653" y="3116777"/>
              <a:ext cx="2262489" cy="708551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598909" y="4009821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1547902" y="3643469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667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5257573" y="292557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707609" y="3468958"/>
              <a:ext cx="45557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2S 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556111" y="4447331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DDR3 memory</a:t>
              </a:r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3142267" y="3754695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6962808" y="5897149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7425032" y="5897154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6638067" y="6024163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7096942" y="6025840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963887" y="2217502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6262514" y="275108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2400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7576066" y="244161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2933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6009411" y="4048399"/>
              <a:ext cx="13211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DDR4 memory</a:t>
              </a: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6629495" y="24383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1" name="Straight Connector 140"/>
            <p:cNvCxnSpPr>
              <a:stCxn id="154" idx="2"/>
            </p:cNvCxnSpPr>
            <p:nvPr/>
          </p:nvCxnSpPr>
          <p:spPr>
            <a:xfrm flipV="1">
              <a:off x="3241142" y="2296350"/>
              <a:ext cx="4968325" cy="820427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Down Arrow 145"/>
            <p:cNvSpPr/>
            <p:nvPr/>
          </p:nvSpPr>
          <p:spPr bwMode="auto">
            <a:xfrm rot="10800000">
              <a:off x="6594991" y="3373185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>
              <a:off x="8058159" y="6032979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42" name="Line 18"/>
            <p:cNvCxnSpPr/>
            <p:nvPr/>
          </p:nvCxnSpPr>
          <p:spPr bwMode="auto">
            <a:xfrm flipV="1">
              <a:off x="7423280" y="5910995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Line 19"/>
            <p:cNvCxnSpPr/>
            <p:nvPr/>
          </p:nvCxnSpPr>
          <p:spPr bwMode="auto">
            <a:xfrm flipV="1">
              <a:off x="7922127" y="590597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8" name="Line 19"/>
            <p:cNvCxnSpPr/>
            <p:nvPr/>
          </p:nvCxnSpPr>
          <p:spPr bwMode="auto">
            <a:xfrm flipV="1">
              <a:off x="8397930" y="5907658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0" name="Rectangle 149"/>
            <p:cNvSpPr>
              <a:spLocks noChangeArrowheads="1"/>
            </p:cNvSpPr>
            <p:nvPr/>
          </p:nvSpPr>
          <p:spPr bwMode="auto">
            <a:xfrm>
              <a:off x="7587398" y="6026215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51" name="Line 18"/>
            <p:cNvCxnSpPr/>
            <p:nvPr/>
          </p:nvCxnSpPr>
          <p:spPr bwMode="auto">
            <a:xfrm flipV="1">
              <a:off x="8861874" y="591266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2" name="Rectangle 151"/>
            <p:cNvSpPr>
              <a:spLocks noChangeArrowheads="1"/>
            </p:cNvSpPr>
            <p:nvPr/>
          </p:nvSpPr>
          <p:spPr bwMode="auto">
            <a:xfrm>
              <a:off x="8449676" y="6030928"/>
              <a:ext cx="419587" cy="188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2020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53" name="Rectangle 152"/>
            <p:cNvSpPr>
              <a:spLocks noChangeArrowheads="1"/>
            </p:cNvSpPr>
            <p:nvPr/>
          </p:nvSpPr>
          <p:spPr bwMode="auto">
            <a:xfrm>
              <a:off x="2879038" y="323212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118352" y="2901333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533510" y="2364469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7058628" y="2288264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  <p:sp>
          <p:nvSpPr>
            <p:cNvPr id="94" name="Rectangle 93"/>
            <p:cNvSpPr>
              <a:spLocks noChangeArrowheads="1"/>
            </p:cNvSpPr>
            <p:nvPr/>
          </p:nvSpPr>
          <p:spPr bwMode="auto">
            <a:xfrm>
              <a:off x="6781193" y="200288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2666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7842193" y="1829369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3200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115643" y="2134152"/>
              <a:ext cx="2760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x</a:t>
              </a:r>
            </a:p>
          </p:txBody>
        </p:sp>
      </p:grpSp>
      <p:sp>
        <p:nvSpPr>
          <p:cNvPr id="104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697629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41530" y="818710"/>
            <a:ext cx="86916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+mj-lt"/>
                <a:cs typeface="Times New Roman" pitchFamily="18" charset="0"/>
              </a:rPr>
              <a:t>As the above Figure shows, </a:t>
            </a:r>
            <a:r>
              <a:rPr lang="en-US" sz="1600" spc="-3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both memory speeds and core counts has been raised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      in two different rates.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377" y="458670"/>
            <a:ext cx="94544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In contrast: The growth rate of memory speeds in Intel’s HE server processor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s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-2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(19)</a:t>
            </a:r>
            <a:endParaRPr lang="en-US" sz="17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66505" y="1494470"/>
            <a:ext cx="9000000" cy="242958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flipH="1">
            <a:off x="182530" y="1583110"/>
            <a:ext cx="8781685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Initially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, while using DDR and DDR2 memories,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were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doubled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in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four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But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DDR3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ies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growth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slowed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down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doubling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every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eight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due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complexity</a:t>
            </a:r>
            <a:endParaRPr lang="en-US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this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technology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Note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that in the considered time interval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 transfer rates have always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been risen approximately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at the half rate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compared to the growth rate of core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counts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79613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(20)</a:t>
            </a:r>
            <a:endParaRPr lang="en-US" sz="1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1F7CAC-2122-4391-929E-F7F06D75D139}"/>
              </a:ext>
            </a:extLst>
          </p:cNvPr>
          <p:cNvSpPr txBox="1"/>
          <p:nvPr/>
        </p:nvSpPr>
        <p:spPr>
          <a:xfrm>
            <a:off x="79518" y="458670"/>
            <a:ext cx="91203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are the implications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when memory transfer rates rise slower than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 counts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over server generations?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6989" y="1223574"/>
            <a:ext cx="9117012" cy="2232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1313765"/>
            <a:ext cx="89933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When however memory transfer rates (T</a:t>
            </a: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 rise slower than core counts 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+mj-lt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),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per-core-memory bandwidth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of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 a server processor</a:t>
            </a:r>
            <a:r>
              <a:rPr lang="en-US" sz="1600" dirty="0">
                <a:latin typeface="+mj-lt"/>
              </a:rPr>
              <a:t> with </a:t>
            </a:r>
            <a:r>
              <a:rPr lang="en-US" sz="1600" dirty="0" err="1">
                <a:latin typeface="+mj-lt"/>
              </a:rPr>
              <a:t>n</a:t>
            </a:r>
            <a:r>
              <a:rPr lang="en-US" sz="1600" baseline="-25000" dirty="0" err="1">
                <a:latin typeface="+mj-lt"/>
              </a:rPr>
              <a:t>M</a:t>
            </a:r>
            <a:r>
              <a:rPr lang="en-US" sz="1600" baseline="-250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      w-byte wide memory channels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335791" y="2258870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/core  =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baseline="-250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3861" y="2754215"/>
            <a:ext cx="82024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obviously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decreases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since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ratio of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becomes smaller over time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thus 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ory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bandwidth gap would arise.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28604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6053" y="476326"/>
            <a:ext cx="8515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requirement for scaling the memory bandwidth with the core count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(21)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26495" y="932845"/>
            <a:ext cx="9067947" cy="126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As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cores operate independently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from each other,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the per core memory bandwidth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needs to be preserved,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i.e. a processor with n-times more cores as a reference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platform requires n-times higher bandwidth as the reference platform, in other words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 memory bandwidth needs to be linearly scaled with the core count.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010161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(22)</a:t>
            </a:r>
            <a:endParaRPr lang="en-US" sz="1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FE8098D-0F04-43D9-BB14-58A728DDAB97}"/>
              </a:ext>
            </a:extLst>
          </p:cNvPr>
          <p:cNvSpPr txBox="1"/>
          <p:nvPr/>
        </p:nvSpPr>
        <p:spPr>
          <a:xfrm>
            <a:off x="77985" y="477725"/>
            <a:ext cx="92195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per-core memory bandwidth may be preserved when over generations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memory transfer rates rise slower than core counts?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1203556"/>
            <a:ext cx="9117505" cy="2463944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C48270-A8AC-41BC-BC7E-1444BB4011DE}"/>
              </a:ext>
            </a:extLst>
          </p:cNvPr>
          <p:cNvSpPr txBox="1"/>
          <p:nvPr/>
        </p:nvSpPr>
        <p:spPr>
          <a:xfrm>
            <a:off x="2861810" y="2910426"/>
            <a:ext cx="3048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1D8E31D-C91B-4E6B-8A30-50DB4A0BE661}"/>
              </a:ext>
            </a:extLst>
          </p:cNvPr>
          <p:cNvSpPr txBox="1"/>
          <p:nvPr/>
        </p:nvSpPr>
        <p:spPr>
          <a:xfrm>
            <a:off x="341530" y="1290246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Decreasing per core memory bandwidths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(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however, may be compensated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by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properly increasing the number of memory channels (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such that the  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expression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80639" y="2010326"/>
            <a:ext cx="13163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 T</a:t>
            </a:r>
            <a:r>
              <a:rPr lang="en-US" sz="1600" baseline="-250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dirty="0">
              <a:solidFill>
                <a:srgbClr val="00000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32913" y="3225461"/>
            <a:ext cx="28103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becomes preserved.</a:t>
            </a:r>
            <a:endParaRPr lang="en-US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95546" y="2436857"/>
            <a:ext cx="81467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remains constant, and thus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per core memory bandwidth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43425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/>
      <p:bldP spid="11" grpId="0"/>
      <p:bldP spid="14" grpId="0"/>
      <p:bldP spid="15" grpId="0"/>
      <p:bldP spid="16" grpId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(23)</a:t>
            </a:r>
            <a:endParaRPr lang="en-US" sz="1700" dirty="0"/>
          </a:p>
        </p:txBody>
      </p:sp>
      <p:sp>
        <p:nvSpPr>
          <p:cNvPr id="9" name="TextBox 8"/>
          <p:cNvSpPr txBox="1"/>
          <p:nvPr/>
        </p:nvSpPr>
        <p:spPr>
          <a:xfrm>
            <a:off x="78003" y="468663"/>
            <a:ext cx="84981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memory channels (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are needed per socket for preserving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per core memory bandwidth of an n-core high-end 2S server?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7419742"/>
              </p:ext>
            </p:extLst>
          </p:nvPr>
        </p:nvGraphicFramePr>
        <p:xfrm>
          <a:off x="6370199" y="2390775"/>
          <a:ext cx="2522281" cy="4317035"/>
        </p:xfrm>
        <a:graphic>
          <a:graphicData uri="http://schemas.openxmlformats.org/drawingml/2006/table">
            <a:tbl>
              <a:tblPr firstRow="1" bandRow="1"/>
              <a:tblGrid>
                <a:gridCol w="970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2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66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baseline="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296525" y="5793358"/>
            <a:ext cx="59856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The 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needed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per socket for preserving the per core memory bandwidth of a high-end server 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51520" y="1660346"/>
            <a:ext cx="5887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calculated number of memory channels per socket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(</a:t>
            </a:r>
            <a:r>
              <a:rPr kumimoji="0" lang="en-US" sz="1600" b="0" i="0" u="none" strike="noStrike" kern="1200" cap="none" spc="-4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-4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needed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are shown in the Table below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-4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61925" y="1133745"/>
            <a:ext cx="8865570" cy="1159683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core counts and memory speeds are assumed to raise at the rate as discussed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before,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it can be shown that 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high-end 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server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with </a:t>
            </a:r>
            <a:r>
              <a:rPr lang="en-US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cores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needs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 </a:t>
            </a:r>
            <a:r>
              <a:rPr lang="hu-HU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approximately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n</a:t>
            </a:r>
            <a:r>
              <a:rPr lang="en-US" sz="1600" spc="-40" baseline="-250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M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= 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√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√n  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memory channels </a:t>
            </a:r>
            <a:r>
              <a:rPr lang="hu-HU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per </a:t>
            </a:r>
            <a:r>
              <a:rPr lang="hu-HU" sz="1600" spc="-4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socket</a:t>
            </a: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for preserving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 per core memory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bandwidth related to a selected reference platform [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29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].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61510" y="2393885"/>
            <a:ext cx="5887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calculated number of memory channels per socket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(</a:t>
            </a:r>
            <a:r>
              <a:rPr kumimoji="0" lang="en-US" sz="1600" b="0" i="0" u="none" strike="noStrike" kern="1200" cap="none" spc="-4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-4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needed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are shown in the Table below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-4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1840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" grpId="0" animBg="1"/>
      <p:bldP spid="15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(24)</a:t>
            </a:r>
            <a:endParaRPr lang="en-US" sz="1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3" y="476901"/>
            <a:ext cx="9228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is the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challenge in designing memory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systems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server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processors? -1</a:t>
            </a:r>
            <a:endParaRPr kumimoji="0" lang="en-US" i="0" u="none" strike="noStrike" kern="1200" cap="none" spc="-50" normalizeH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800655"/>
            <a:ext cx="86513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As core counts are continuously raising, more and more memory channels are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needed </a:t>
            </a:r>
            <a:r>
              <a:rPr lang="en-US" sz="1600" dirty="0">
                <a:latin typeface="+mj-lt"/>
              </a:rPr>
              <a:t>to compensate for slower rising memory speeds than core counts are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rising.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61510" y="1666400"/>
            <a:ext cx="8964000" cy="126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flipH="1">
            <a:off x="161510" y="1759172"/>
            <a:ext cx="90910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It is however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quite intricate task to raise the number of memory channels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due to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electrical and physical constraints, not discussed in this Chapter,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providing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enough memory channels i.e. memory bandwidth per socket, is one of the key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challenges in designing server processors and platforms.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51415" y="2989985"/>
            <a:ext cx="8982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How far Intel has succeeded in this point is shown in the next Table that states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the number of memory channels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achieved per-core memory bandwidth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(relative to a chosen reference platform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 in their high-end 2S server platforms.</a:t>
            </a:r>
          </a:p>
        </p:txBody>
      </p:sp>
    </p:spTree>
    <p:extLst>
      <p:ext uri="{BB962C8B-B14F-4D97-AF65-F5344CB8AC3E}">
        <p14:creationId xmlns:p14="http://schemas.microsoft.com/office/powerpoint/2010/main" val="123497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 animBg="1"/>
      <p:bldP spid="10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42894" y="458670"/>
            <a:ext cx="6454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Relative dissipation of Intel's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family of processors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5652120" y="1296565"/>
            <a:ext cx="1485165" cy="198022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11145"/>
          <a:stretch/>
        </p:blipFill>
        <p:spPr>
          <a:xfrm>
            <a:off x="375701" y="1088740"/>
            <a:ext cx="8561784" cy="5023360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 bwMode="auto">
          <a:xfrm>
            <a:off x="5571438" y="1552603"/>
            <a:ext cx="1485165" cy="1755195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55059" y="1088740"/>
            <a:ext cx="1095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</a:t>
            </a:r>
          </a:p>
        </p:txBody>
      </p:sp>
      <p:sp>
        <p:nvSpPr>
          <p:cNvPr id="3" name="Oval 2"/>
          <p:cNvSpPr/>
          <p:nvPr/>
        </p:nvSpPr>
        <p:spPr bwMode="auto">
          <a:xfrm>
            <a:off x="3109338" y="2376686"/>
            <a:ext cx="2645722" cy="1575174"/>
          </a:xfrm>
          <a:prstGeom prst="ellips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06915" y="1941588"/>
            <a:ext cx="108292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III</a:t>
            </a:r>
          </a:p>
        </p:txBody>
      </p:sp>
      <p:sp>
        <p:nvSpPr>
          <p:cNvPr id="10" name="Oval 9"/>
          <p:cNvSpPr/>
          <p:nvPr/>
        </p:nvSpPr>
        <p:spPr bwMode="auto">
          <a:xfrm rot="3278064">
            <a:off x="2265796" y="3071347"/>
            <a:ext cx="936573" cy="2187191"/>
          </a:xfrm>
          <a:prstGeom prst="ellipse">
            <a:avLst/>
          </a:pr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90038" y="3485957"/>
            <a:ext cx="9217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957265" y="1276018"/>
            <a:ext cx="2068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Limit of air cooling</a:t>
            </a:r>
          </a:p>
        </p:txBody>
      </p:sp>
    </p:spTree>
    <p:extLst>
      <p:ext uri="{BB962C8B-B14F-4D97-AF65-F5344CB8AC3E}">
        <p14:creationId xmlns:p14="http://schemas.microsoft.com/office/powerpoint/2010/main" val="2854596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815656"/>
              </p:ext>
            </p:extLst>
          </p:nvPr>
        </p:nvGraphicFramePr>
        <p:xfrm>
          <a:off x="67377" y="763976"/>
          <a:ext cx="9012071" cy="60854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7503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489681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752813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0457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648278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2030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524119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1064797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52067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368811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Reference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9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68811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39885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39885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461844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  <a:r>
                        <a:rPr lang="en-US" sz="9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(8176/80</a:t>
                      </a:r>
                      <a:endParaRPr lang="en-US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1,4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39885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5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  <a:tr h="339885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9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 (Ice Lake-SP) </a:t>
                      </a:r>
                      <a:endParaRPr lang="hu-HU" sz="9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5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0708410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96250" y="355185"/>
            <a:ext cx="9606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Achieved per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relative bandwidth in Intel’s high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end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497591" y="763976"/>
            <a:ext cx="2572232" cy="604614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(25)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5775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26)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16505" y="998730"/>
            <a:ext cx="8963585" cy="72008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 seen,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 could preserve the per core memory bandwidth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, obviously with certain deviations,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even increase it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in their high-end 2S server processors.</a:t>
            </a:r>
            <a:endParaRPr lang="en-US" sz="16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79523" y="476901"/>
            <a:ext cx="9228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is the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key challenge in designing memory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systems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server </a:t>
            </a:r>
            <a:r>
              <a:rPr kumimoji="0" lang="en-US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processors? -2</a:t>
            </a:r>
            <a:endParaRPr kumimoji="0" lang="en-US" i="0" u="none" strike="noStrike" kern="1200" cap="none" spc="-50" normalizeH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3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367419"/>
              </p:ext>
            </p:extLst>
          </p:nvPr>
        </p:nvGraphicFramePr>
        <p:xfrm>
          <a:off x="67375" y="1088740"/>
          <a:ext cx="9009247" cy="57176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98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519414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1297858794"/>
                    </a:ext>
                  </a:extLst>
                </a:gridCol>
                <a:gridCol w="1129277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97794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741145">
                  <a:extLst>
                    <a:ext uri="{9D8B030D-6E8A-4147-A177-3AD203B41FA5}">
                      <a16:colId xmlns:a16="http://schemas.microsoft.com/office/drawing/2014/main" val="1430030638"/>
                    </a:ext>
                  </a:extLst>
                </a:gridCol>
                <a:gridCol w="991401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HE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</a:t>
                      </a:r>
                      <a:endParaRPr lang="en-US" sz="1100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models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spc="-50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spc="-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TDP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513227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Beckton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414890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2680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513227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8176/8180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13227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9282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Lake-AP)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9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Gold 6238R/58R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2/2020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977846"/>
                  </a:ext>
                </a:extLst>
              </a:tr>
              <a:tr h="36268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</a:t>
                      </a:r>
                      <a:r>
                        <a:rPr lang="en-US" sz="1100" spc="-4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spc="-4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Eis</a:t>
                      </a:r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Lake-SP</a:t>
                      </a:r>
                      <a:endParaRPr lang="hu-HU" sz="110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64xPCIe4.0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n.a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4189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249149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6199" y="472710"/>
            <a:ext cx="976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TDP values and socketing of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 -1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352685" y="1092796"/>
            <a:ext cx="1714312" cy="571355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27)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9890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200" y="472710"/>
            <a:ext cx="9536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TDP values and socketing of Intel’s high-end 2S </a:t>
            </a:r>
            <a:r>
              <a:rPr lang="hu-HU" dirty="0">
                <a:solidFill>
                  <a:srgbClr val="2D2D8A"/>
                </a:solidFill>
                <a:cs typeface="Times New Roman" pitchFamily="18" charset="0"/>
              </a:rPr>
              <a:t>NUMA 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 -2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0915" y="839730"/>
            <a:ext cx="9786690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the previous Table shows, high-end 2S servers have </a:t>
            </a:r>
            <a:r>
              <a:rPr lang="en-US" sz="1600" dirty="0">
                <a:solidFill>
                  <a:srgbClr val="0070C0"/>
                </a:solidFill>
              </a:rPr>
              <a:t>considerable higher TDP </a:t>
            </a:r>
          </a:p>
          <a:p>
            <a:r>
              <a:rPr lang="en-US" sz="1600" spc="-40" dirty="0">
                <a:solidFill>
                  <a:srgbClr val="0070C0"/>
                </a:solidFill>
              </a:rPr>
              <a:t>      values as </a:t>
            </a:r>
            <a:r>
              <a:rPr lang="en-US" sz="1600" spc="-40" dirty="0" smtClean="0">
                <a:solidFill>
                  <a:srgbClr val="0070C0"/>
                </a:solidFill>
              </a:rPr>
              <a:t>typical desktops</a:t>
            </a:r>
            <a:r>
              <a:rPr lang="en-US" sz="1600" spc="-40" dirty="0"/>
              <a:t>, ranging typically from 130 W in early server processors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to about 200 W </a:t>
            </a:r>
            <a:r>
              <a:rPr lang="en-US" sz="1600" dirty="0"/>
              <a:t>in recent ones.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that subsequent </a:t>
            </a:r>
            <a:r>
              <a:rPr lang="en-US" sz="1600" dirty="0"/>
              <a:t>server generations implement </a:t>
            </a:r>
            <a:r>
              <a:rPr lang="en-US" sz="1600" dirty="0">
                <a:solidFill>
                  <a:srgbClr val="0070C0"/>
                </a:solidFill>
              </a:rPr>
              <a:t>more and more </a:t>
            </a:r>
            <a:r>
              <a:rPr lang="en-US" sz="1600" dirty="0" smtClean="0">
                <a:solidFill>
                  <a:srgbClr val="0070C0"/>
                </a:solidFill>
              </a:rPr>
              <a:t>memory</a:t>
            </a:r>
            <a:endParaRPr lang="en-US" sz="1600" dirty="0">
              <a:solidFill>
                <a:srgbClr val="0070C0"/>
              </a:solidFill>
            </a:endParaRPr>
          </a:p>
          <a:p>
            <a:r>
              <a:rPr lang="en-US" sz="1600" dirty="0" smtClean="0">
                <a:solidFill>
                  <a:srgbClr val="0070C0"/>
                </a:solidFill>
              </a:rPr>
              <a:t>      channels </a:t>
            </a:r>
            <a:r>
              <a:rPr lang="en-US" sz="1600" dirty="0">
                <a:solidFill>
                  <a:srgbClr val="0070C0"/>
                </a:solidFill>
              </a:rPr>
              <a:t>and </a:t>
            </a:r>
            <a:r>
              <a:rPr lang="en-US" sz="1600" dirty="0" err="1">
                <a:solidFill>
                  <a:srgbClr val="0070C0"/>
                </a:solidFill>
              </a:rPr>
              <a:t>PCIe</a:t>
            </a:r>
            <a:r>
              <a:rPr lang="en-US" sz="1600" dirty="0">
                <a:solidFill>
                  <a:srgbClr val="0070C0"/>
                </a:solidFill>
              </a:rPr>
              <a:t> lanes</a:t>
            </a:r>
            <a:r>
              <a:rPr lang="en-US" sz="1600" dirty="0"/>
              <a:t>, their sockets require </a:t>
            </a:r>
            <a:r>
              <a:rPr lang="en-US" sz="1600" dirty="0">
                <a:solidFill>
                  <a:srgbClr val="0070C0"/>
                </a:solidFill>
              </a:rPr>
              <a:t>more and more pins,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as an example the 10 nm </a:t>
            </a:r>
            <a:r>
              <a:rPr lang="en-US" sz="1600" dirty="0" err="1"/>
              <a:t>Eis</a:t>
            </a:r>
            <a:r>
              <a:rPr lang="en-US" sz="1600" dirty="0"/>
              <a:t> Lake-SP server processor (2021) </a:t>
            </a:r>
            <a:r>
              <a:rPr lang="en-US" sz="1600" dirty="0" smtClean="0"/>
              <a:t>already has 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LGA </a:t>
            </a:r>
            <a:r>
              <a:rPr lang="en-US" sz="1600" dirty="0"/>
              <a:t>4189 </a:t>
            </a:r>
            <a:r>
              <a:rPr lang="en-US" sz="1600" dirty="0" smtClean="0"/>
              <a:t>sockets</a:t>
            </a:r>
            <a:r>
              <a:rPr lang="en-US" sz="1600" dirty="0"/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410343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(28)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76866" y="458670"/>
            <a:ext cx="9110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the evolution of 2S high-end server processors -1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61510" y="2169150"/>
            <a:ext cx="87124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Raising the core count in Intel’s high-end 2S server processors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15888" y="3269879"/>
            <a:ext cx="9028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AutoNum type="alphaLcParenR"/>
              <a:defRPr/>
            </a:pPr>
            <a:r>
              <a:rPr lang="en-GB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Doubling </a:t>
            </a:r>
            <a:r>
              <a:rPr lang="hu-HU" spc="-4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4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 early L3-less </a:t>
            </a:r>
            <a:r>
              <a:rPr lang="en-GB" spc="-4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high-end Core 2-based 2S server processors </a:t>
            </a:r>
            <a:r>
              <a:rPr lang="en-GB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about biannually 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endParaRPr lang="en-US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500" y="818710"/>
            <a:ext cx="26661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Introductory remarks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223755"/>
            <a:ext cx="9117012" cy="94539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1520" y="1223755"/>
            <a:ext cx="80108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Recently, </a:t>
            </a:r>
            <a:r>
              <a:rPr lang="en-US" sz="1600" dirty="0">
                <a:solidFill>
                  <a:srgbClr val="0070C0"/>
                </a:solidFill>
              </a:rPr>
              <a:t>2S servers dominate by far the server market </a:t>
            </a:r>
            <a:r>
              <a:rPr lang="en-US" sz="1600" dirty="0"/>
              <a:t>(by about 80%).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1520" y="1538790"/>
            <a:ext cx="89355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</a:rPr>
              <a:t>Contemporary high-end 2S server processors </a:t>
            </a:r>
            <a:r>
              <a:rPr lang="en-US" sz="1600" spc="-40" dirty="0">
                <a:solidFill>
                  <a:srgbClr val="0070C0"/>
                </a:solidFill>
              </a:rPr>
              <a:t>might have a die area of 600-700 mm</a:t>
            </a:r>
            <a:r>
              <a:rPr lang="en-US" sz="1600" spc="-40" baseline="30000" dirty="0">
                <a:solidFill>
                  <a:srgbClr val="0070C0"/>
                </a:solidFill>
              </a:rPr>
              <a:t>2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   and include much more than 10 billion transistors.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2595094"/>
            <a:ext cx="9098502" cy="5847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80099" y="2595094"/>
            <a:ext cx="886364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GB" sz="1600" dirty="0">
                <a:solidFill>
                  <a:srgbClr val="0070C0"/>
                </a:solidFill>
              </a:rPr>
              <a:t>Intel rose the core count in their</a:t>
            </a:r>
            <a:r>
              <a:rPr lang="en-GB" sz="1600" dirty="0">
                <a:solidFill>
                  <a:srgbClr val="000000"/>
                </a:solidFill>
              </a:rPr>
              <a:t> 2S server processors </a:t>
            </a:r>
            <a:r>
              <a:rPr lang="en-GB" sz="1600" dirty="0">
                <a:solidFill>
                  <a:srgbClr val="FF0000"/>
                </a:solidFill>
              </a:rPr>
              <a:t>at two different rates, </a:t>
            </a:r>
          </a:p>
          <a:p>
            <a:pPr lvl="0"/>
            <a:r>
              <a:rPr lang="en-GB" sz="1600" dirty="0">
                <a:solidFill>
                  <a:srgbClr val="FF0000"/>
                </a:solidFill>
              </a:rPr>
              <a:t>  </a:t>
            </a:r>
            <a:r>
              <a:rPr lang="en-GB" sz="1600" dirty="0">
                <a:solidFill>
                  <a:srgbClr val="000000"/>
                </a:solidFill>
              </a:rPr>
              <a:t>as follows: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5035" y="3961215"/>
            <a:ext cx="9124997" cy="162802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1349947-9625-4DEB-938D-703A05BB3B43}"/>
              </a:ext>
            </a:extLst>
          </p:cNvPr>
          <p:cNvSpPr txBox="1"/>
          <p:nvPr/>
        </p:nvSpPr>
        <p:spPr>
          <a:xfrm>
            <a:off x="256635" y="3942635"/>
            <a:ext cx="8905875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Doubling core counts in the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phase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evolution roughly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biannually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quite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evident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the light of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Moore’s rule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evolution of  IC technology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allowed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doubling transistor counts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consequently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core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 well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roughly every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two years.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evolution however ended when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L3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caches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appeared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and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occup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large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parts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silicon area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181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(29)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09375" y="800655"/>
            <a:ext cx="9143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b) Slowing down the growth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 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of </a:t>
            </a:r>
            <a:r>
              <a:rPr lang="hu-HU" spc="-5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in 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high-end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2S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server</a:t>
            </a:r>
            <a:r>
              <a:rPr lang="en-US" spc="-5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processors</a:t>
            </a:r>
          </a:p>
          <a:p>
            <a:pPr lvl="0">
              <a:defRPr/>
            </a:pPr>
            <a:r>
              <a:rPr lang="en-US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L3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caches</a:t>
            </a:r>
            <a:r>
              <a:rPr lang="hu-HU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endParaRPr lang="en-GB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866" y="458670"/>
            <a:ext cx="9110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Summing up key issues of the evolution of 2S high-end server processors -2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1500" y="3351134"/>
            <a:ext cx="88215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c) Delay in raising core counts due to Intel’s IC fabrication difficulties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522190"/>
            <a:ext cx="9144000" cy="176797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7015" y="1551224"/>
            <a:ext cx="900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After L3 caches emerged</a:t>
            </a:r>
            <a:r>
              <a:rPr lang="en-US" sz="1600" spc="-4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</a:t>
            </a: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 evolution of core counts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slowed down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 a rate of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doubling approximately every four years.</a:t>
            </a:r>
            <a:endParaRPr lang="en-US" sz="1600" dirty="0"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301B98-0E42-4A5E-85E6-E443929A6735}"/>
              </a:ext>
            </a:extLst>
          </p:cNvPr>
          <p:cNvSpPr txBox="1"/>
          <p:nvPr/>
        </p:nvSpPr>
        <p:spPr>
          <a:xfrm>
            <a:off x="296525" y="2135999"/>
            <a:ext cx="9046005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reason why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transi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rose slower than predicted by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Moore’s law is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power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budget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limitation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die.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At the same time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is also the reason why core counts doubled at a slower rate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as before after L3 caches emerged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3770985"/>
            <a:ext cx="9159524" cy="8458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7025" y="3770985"/>
            <a:ext cx="88304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spc="-30" dirty="0">
                <a:solidFill>
                  <a:srgbClr val="0070C0"/>
                </a:solidFill>
              </a:rPr>
              <a:t>While Intel transitioned to the 10 nm technology, it </a:t>
            </a:r>
            <a:r>
              <a:rPr lang="en-GB" sz="1600" spc="-30" dirty="0">
                <a:solidFill>
                  <a:srgbClr val="000000"/>
                </a:solidFill>
              </a:rPr>
              <a:t>encountered unexpected difficulties </a:t>
            </a:r>
          </a:p>
          <a:p>
            <a:pPr lvl="0">
              <a:defRPr/>
            </a:pPr>
            <a:r>
              <a:rPr lang="en-GB" sz="1600" dirty="0">
                <a:solidFill>
                  <a:srgbClr val="000000"/>
                </a:solidFill>
              </a:rPr>
              <a:t>   causing about </a:t>
            </a:r>
            <a:r>
              <a:rPr lang="en-GB" sz="1600" dirty="0">
                <a:solidFill>
                  <a:srgbClr val="0070C0"/>
                </a:solidFill>
              </a:rPr>
              <a:t>two years delay </a:t>
            </a:r>
            <a:r>
              <a:rPr lang="en-GB" sz="1600" dirty="0"/>
              <a:t>to resume </a:t>
            </a:r>
            <a:r>
              <a:rPr lang="en-GB" sz="1600" dirty="0">
                <a:solidFill>
                  <a:srgbClr val="000000"/>
                </a:solidFill>
              </a:rPr>
              <a:t>the </a:t>
            </a:r>
            <a:r>
              <a:rPr lang="en-GB" sz="1600" dirty="0"/>
              <a:t>previous rate of doubling core </a:t>
            </a:r>
          </a:p>
          <a:p>
            <a:pPr lvl="0">
              <a:defRPr/>
            </a:pPr>
            <a:r>
              <a:rPr lang="en-GB" sz="1600" dirty="0"/>
              <a:t>   counts in about four years.  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6856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(30)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161925" y="819000"/>
            <a:ext cx="8982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rgbClr val="0070C0"/>
                </a:solidFill>
                <a:cs typeface="Times New Roman" pitchFamily="18" charset="0"/>
              </a:rPr>
              <a:t>In contrast: The growth rate of memory speeds in Intel’s HE server processor</a:t>
            </a:r>
            <a:r>
              <a:rPr lang="hu-HU" spc="-50" dirty="0">
                <a:solidFill>
                  <a:srgbClr val="0070C0"/>
                </a:solidFill>
                <a:cs typeface="Times New Roman" pitchFamily="18" charset="0"/>
              </a:rPr>
              <a:t>s</a:t>
            </a:r>
            <a:endParaRPr lang="en-US" spc="-50" dirty="0">
              <a:solidFill>
                <a:srgbClr val="0070C0"/>
              </a:solidFill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6505" y="3484751"/>
            <a:ext cx="91810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What are the implications when memory transfer rates rise slower than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core counts over server generations?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16505" y="458670"/>
            <a:ext cx="92706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-3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5475" y="1201807"/>
            <a:ext cx="9144000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1520" y="1223755"/>
            <a:ext cx="8892480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Initially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, while using DDR and DDR2 memories,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transfer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rate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were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     doubled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in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four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But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after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DDR3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</a:t>
            </a:r>
            <a:r>
              <a:rPr lang="en-US" sz="1600" dirty="0" err="1">
                <a:solidFill>
                  <a:srgbClr val="0070C0"/>
                </a:solidFill>
                <a:cs typeface="Times New Roman" pitchFamily="18" charset="0"/>
              </a:rPr>
              <a:t>ies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emerged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growth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rate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transfer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rates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slowed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down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doubling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rougly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every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eight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due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higher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complexity</a:t>
            </a:r>
            <a:endParaRPr lang="en-US" sz="1600" dirty="0">
              <a:solidFill>
                <a:srgbClr val="0070C0"/>
              </a:solidFill>
              <a:cs typeface="Times New Roman" pitchFamily="18" charset="0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this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cs typeface="Times New Roman" pitchFamily="18" charset="0"/>
              </a:rPr>
              <a:t>technology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Note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 that in the considered time interval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memory transfer rates have always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 been risen approximately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at the half rate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compared to the growth rate of core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 counts</a:t>
            </a:r>
            <a:r>
              <a:rPr lang="en-US" sz="1600" dirty="0">
                <a:solidFill>
                  <a:srgbClr val="000000"/>
                </a:solidFill>
                <a:cs typeface="Times New Roman" pitchFamily="18" charset="0"/>
              </a:rPr>
              <a:t>.</a:t>
            </a:r>
            <a:r>
              <a:rPr lang="hu-HU" sz="1600" dirty="0">
                <a:solidFill>
                  <a:srgbClr val="000000"/>
                </a:solidFill>
                <a:cs typeface="Times New Roman" pitchFamily="18" charset="0"/>
              </a:rPr>
              <a:t>  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4170857"/>
            <a:ext cx="9149475" cy="200344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9200" y="4194375"/>
            <a:ext cx="89933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When however, memory transfer rates (T</a:t>
            </a: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 rise slower than core counts 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+mj-lt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),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per-core-memory bandwidth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of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 a server processor</a:t>
            </a:r>
            <a:r>
              <a:rPr lang="en-US" sz="1600" dirty="0">
                <a:latin typeface="+mj-lt"/>
              </a:rPr>
              <a:t> with </a:t>
            </a:r>
            <a:r>
              <a:rPr lang="en-US" sz="1600" dirty="0" err="1">
                <a:latin typeface="+mj-lt"/>
              </a:rPr>
              <a:t>n</a:t>
            </a:r>
            <a:r>
              <a:rPr lang="en-US" sz="1600" baseline="-25000" dirty="0" err="1">
                <a:latin typeface="+mj-lt"/>
              </a:rPr>
              <a:t>M</a:t>
            </a:r>
            <a:r>
              <a:rPr lang="en-US" sz="1600" baseline="-250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      w-byte wide memory channels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335791" y="5094185"/>
            <a:ext cx="3036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/core  =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baseline="-250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55027" y="5544235"/>
            <a:ext cx="82024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obviously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decreases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since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ratio of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becomes smaller over time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thus a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mem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ory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bandwidth gap would arise.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3433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(31)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76053" y="815745"/>
            <a:ext cx="8515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j-lt"/>
              </a:rPr>
              <a:t>The requirement for scaling the memory bandwidth with the core count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E8098D-0F04-43D9-BB14-58A728DDAB97}"/>
              </a:ext>
            </a:extLst>
          </p:cNvPr>
          <p:cNvSpPr txBox="1"/>
          <p:nvPr/>
        </p:nvSpPr>
        <p:spPr>
          <a:xfrm>
            <a:off x="77985" y="2367519"/>
            <a:ext cx="92195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per-core memory bandwidth may be preserved when over generations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memory transfer rates rise slower than core counts?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7843" y="458670"/>
            <a:ext cx="91442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-4</a:t>
            </a:r>
            <a:endParaRPr lang="en-US" sz="16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8000" y="1206681"/>
            <a:ext cx="9117012" cy="111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1925" y="1197389"/>
            <a:ext cx="8982075" cy="115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</a:t>
            </a:r>
            <a:r>
              <a:rPr lang="en-US" sz="1600" dirty="0">
                <a:solidFill>
                  <a:srgbClr val="0070C0"/>
                </a:solidFill>
              </a:rPr>
              <a:t>cores operate independently </a:t>
            </a:r>
            <a:r>
              <a:rPr lang="en-US" sz="1600" dirty="0"/>
              <a:t>from each other,</a:t>
            </a:r>
            <a:r>
              <a:rPr lang="en-US" sz="1600" dirty="0">
                <a:solidFill>
                  <a:srgbClr val="FF0000"/>
                </a:solidFill>
              </a:rPr>
              <a:t> the per core memory bandwidth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needs to be preserved, </a:t>
            </a:r>
            <a:r>
              <a:rPr lang="en-US" sz="1600" dirty="0"/>
              <a:t>i.e. a processor with n-times more cores as a reference </a:t>
            </a:r>
          </a:p>
          <a:p>
            <a:r>
              <a:rPr lang="en-US" sz="1600" dirty="0"/>
              <a:t>  </a:t>
            </a:r>
            <a:r>
              <a:rPr lang="en-US" sz="1600" spc="-40" dirty="0"/>
              <a:t>platform requires n-times higher bandwidth as the reference platform, in other words</a:t>
            </a:r>
          </a:p>
          <a:p>
            <a:r>
              <a:rPr lang="en-US" sz="1600" dirty="0"/>
              <a:t>  </a:t>
            </a:r>
            <a:r>
              <a:rPr lang="en-US" sz="1600" dirty="0">
                <a:solidFill>
                  <a:srgbClr val="FF0000"/>
                </a:solidFill>
              </a:rPr>
              <a:t>the memory bandwidth needs to be linearly scaled with the core count.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5475" y="3039692"/>
            <a:ext cx="9152000" cy="236668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2C48270-A8AC-41BC-BC7E-1444BB4011DE}"/>
              </a:ext>
            </a:extLst>
          </p:cNvPr>
          <p:cNvSpPr txBox="1"/>
          <p:nvPr/>
        </p:nvSpPr>
        <p:spPr>
          <a:xfrm>
            <a:off x="2861810" y="4617769"/>
            <a:ext cx="3048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1D8E31D-C91B-4E6B-8A30-50DB4A0BE661}"/>
              </a:ext>
            </a:extLst>
          </p:cNvPr>
          <p:cNvSpPr txBox="1"/>
          <p:nvPr/>
        </p:nvSpPr>
        <p:spPr>
          <a:xfrm>
            <a:off x="341530" y="3042594"/>
            <a:ext cx="8964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Decreasing per core memory bandwidths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(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however, may be compensated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by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properly increasing the number of memory channels (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)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such that the  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expression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480639" y="3717669"/>
            <a:ext cx="13163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 T</a:t>
            </a:r>
            <a:r>
              <a:rPr lang="en-US" sz="1600" baseline="-250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dirty="0">
              <a:solidFill>
                <a:srgbClr val="00000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32913" y="4932804"/>
            <a:ext cx="28103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becomes preserved.</a:t>
            </a:r>
            <a:endParaRPr lang="en-US" sz="1600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95546" y="4144200"/>
            <a:ext cx="81467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remains constant and thus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per core memory bandwidth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35321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high-end 2S server processors (32)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78003" y="773705"/>
            <a:ext cx="84981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memory channels (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are needed per socket for preserving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per core memory bandwidth of an n-core high-end 2S server?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7843" y="458670"/>
            <a:ext cx="91442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</a:rPr>
              <a:t>Summing up key issues of the evolution of 2S high-end server processors -5</a:t>
            </a:r>
            <a:endParaRPr lang="en-US" sz="16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1480838"/>
            <a:ext cx="9144000" cy="325330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5440" y="1498791"/>
            <a:ext cx="89820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core counts and memory speeds are assumed to raise at the rate as discussed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before,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it can be shown that 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a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high-end 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server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with </a:t>
            </a:r>
            <a:r>
              <a:rPr lang="en-US" sz="1600" dirty="0" err="1">
                <a:solidFill>
                  <a:srgbClr val="FF0000"/>
                </a:solidFill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cores </a:t>
            </a:r>
            <a:r>
              <a:rPr lang="hu-HU" sz="1600" dirty="0" err="1">
                <a:solidFill>
                  <a:srgbClr val="FF0000"/>
                </a:solidFill>
                <a:cs typeface="Times New Roman" pitchFamily="18" charset="0"/>
              </a:rPr>
              <a:t>needs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      </a:t>
            </a:r>
            <a:r>
              <a:rPr lang="hu-HU" sz="1600" spc="-40" dirty="0" err="1">
                <a:solidFill>
                  <a:srgbClr val="FF0000"/>
                </a:solidFill>
                <a:cs typeface="Times New Roman" pitchFamily="18" charset="0"/>
              </a:rPr>
              <a:t>approximately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en-US" sz="1600" spc="-40" dirty="0" err="1">
                <a:solidFill>
                  <a:srgbClr val="FF0000"/>
                </a:solidFill>
                <a:cs typeface="Times New Roman" pitchFamily="18" charset="0"/>
              </a:rPr>
              <a:t>n</a:t>
            </a:r>
            <a:r>
              <a:rPr lang="en-US" sz="1600" spc="-40" baseline="-25000" dirty="0" err="1">
                <a:solidFill>
                  <a:srgbClr val="FF0000"/>
                </a:solidFill>
                <a:cs typeface="Times New Roman" pitchFamily="18" charset="0"/>
              </a:rPr>
              <a:t>M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= 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√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√n  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memory channels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per </a:t>
            </a:r>
            <a:r>
              <a:rPr lang="hu-HU" sz="1600" spc="-40" dirty="0" err="1">
                <a:solidFill>
                  <a:srgbClr val="FF0000"/>
                </a:solidFill>
                <a:cs typeface="Times New Roman" pitchFamily="18" charset="0"/>
              </a:rPr>
              <a:t>socket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for preserving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     per core memory 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bandwidth related to a selected reference platform [</a:t>
            </a:r>
            <a:r>
              <a:rPr lang="hu-HU" sz="1600" dirty="0">
                <a:solidFill>
                  <a:srgbClr val="FF0000"/>
                </a:solidFill>
                <a:cs typeface="Times New Roman" pitchFamily="18" charset="0"/>
              </a:rPr>
              <a:t>29</a:t>
            </a:r>
            <a:r>
              <a:rPr lang="en-US" sz="1600" dirty="0">
                <a:solidFill>
                  <a:srgbClr val="FF0000"/>
                </a:solidFill>
                <a:cs typeface="Times New Roman" pitchFamily="18" charset="0"/>
              </a:rPr>
              <a:t>]. </a:t>
            </a:r>
          </a:p>
        </p:txBody>
      </p:sp>
      <p:sp>
        <p:nvSpPr>
          <p:cNvPr id="11" name="TextBox 10"/>
          <p:cNvSpPr txBox="1"/>
          <p:nvPr/>
        </p:nvSpPr>
        <p:spPr>
          <a:xfrm flipH="1">
            <a:off x="206515" y="2621812"/>
            <a:ext cx="88209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It is however a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quite intricate task to raise the number of memory channels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due to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electrical and physical constraints, not discussed in this Chapter,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providing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enough memory channels i.e. memory bandwidth per socket, is one of the key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challenges in designing server processors and platforms.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68013" y="3789040"/>
            <a:ext cx="92645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As the evolution of high-end Core 2-based 2S server processors indicates,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could preserve the per core memory bandwidth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, obviously with certain deviations,   </a:t>
            </a:r>
            <a:endParaRPr lang="en-US" sz="1600" dirty="0">
              <a:solidFill>
                <a:srgbClr val="0070C0"/>
              </a:solidFill>
              <a:latin typeface="Verdana" pitchFamily="34" charset="0"/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even increase it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in their high-end 2S server processors.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48935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smartpthone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processors</a:t>
            </a:r>
          </a:p>
        </p:txBody>
      </p:sp>
    </p:spTree>
    <p:extLst>
      <p:ext uri="{BB962C8B-B14F-4D97-AF65-F5344CB8AC3E}">
        <p14:creationId xmlns:p14="http://schemas.microsoft.com/office/powerpoint/2010/main" val="2351548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r>
              <a:rPr lang="en-US" dirty="0"/>
              <a:t>Introduction (1)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29522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538686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</a:t>
            </a:r>
            <a:r>
              <a:rPr lang="en-US" sz="1300" dirty="0" smtClean="0"/>
              <a:t>64 C</a:t>
            </a:r>
            <a:endParaRPr lang="en-US" sz="1300" dirty="0"/>
          </a:p>
        </p:txBody>
      </p:sp>
      <p:sp>
        <p:nvSpPr>
          <p:cNvPr id="61" name="TextBox 60"/>
          <p:cNvSpPr txBox="1"/>
          <p:nvPr/>
        </p:nvSpPr>
        <p:spPr>
          <a:xfrm>
            <a:off x="2053938" y="538686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32 C</a:t>
            </a:r>
            <a:endParaRPr lang="en-US" sz="1300" dirty="0"/>
          </a:p>
        </p:txBody>
      </p:sp>
      <p:sp>
        <p:nvSpPr>
          <p:cNvPr id="62" name="TextBox 61"/>
          <p:cNvSpPr txBox="1"/>
          <p:nvPr/>
        </p:nvSpPr>
        <p:spPr>
          <a:xfrm>
            <a:off x="7119485" y="5377662"/>
            <a:ext cx="129234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Up </a:t>
            </a:r>
            <a:r>
              <a:rPr lang="en-US" sz="1300" dirty="0"/>
              <a:t>to </a:t>
            </a:r>
            <a:r>
              <a:rPr lang="en-US" sz="1300" dirty="0" smtClean="0"/>
              <a:t>10 + G</a:t>
            </a:r>
            <a:endParaRPr lang="en-US" sz="1300" dirty="0"/>
          </a:p>
        </p:txBody>
      </p:sp>
      <p:sp>
        <p:nvSpPr>
          <p:cNvPr id="63" name="TextBox 62"/>
          <p:cNvSpPr txBox="1"/>
          <p:nvPr/>
        </p:nvSpPr>
        <p:spPr>
          <a:xfrm>
            <a:off x="3401870" y="5377662"/>
            <a:ext cx="295144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 smtClean="0"/>
              <a:t>GPU less:   Up to (8 + 16) C </a:t>
            </a:r>
            <a:r>
              <a:rPr lang="en-US" sz="1300" dirty="0"/>
              <a:t>+ </a:t>
            </a:r>
            <a:r>
              <a:rPr lang="en-US" sz="1300" dirty="0" smtClean="0"/>
              <a:t>G</a:t>
            </a:r>
          </a:p>
          <a:p>
            <a:r>
              <a:rPr lang="en-US" sz="1300" dirty="0" smtClean="0"/>
              <a:t>With </a:t>
            </a:r>
            <a:r>
              <a:rPr lang="en-US" sz="1300" dirty="0" err="1" smtClean="0"/>
              <a:t>iGPU</a:t>
            </a:r>
            <a:r>
              <a:rPr lang="en-US" sz="1300" dirty="0" smtClean="0"/>
              <a:t>: Up to (8 +16)  C + G</a:t>
            </a:r>
            <a:endParaRPr lang="en-US" sz="1300" dirty="0"/>
          </a:p>
        </p:txBody>
      </p:sp>
      <p:sp>
        <p:nvSpPr>
          <p:cNvPr id="28" name="TextBox 27"/>
          <p:cNvSpPr txBox="1"/>
          <p:nvPr/>
        </p:nvSpPr>
        <p:spPr>
          <a:xfrm>
            <a:off x="68426" y="5145695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16505" y="5970766"/>
            <a:ext cx="9201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FF0000"/>
                </a:solidFill>
              </a:rPr>
              <a:t>Remark</a:t>
            </a:r>
            <a:r>
              <a:rPr lang="en-US" sz="1600" spc="-20" dirty="0">
                <a:solidFill>
                  <a:schemeClr val="accent6"/>
                </a:solidFill>
              </a:rPr>
              <a:t>: </a:t>
            </a:r>
            <a:r>
              <a:rPr lang="en-US" sz="1600" spc="-20" dirty="0" smtClean="0">
                <a:solidFill>
                  <a:srgbClr val="0070C0"/>
                </a:solidFill>
              </a:rPr>
              <a:t>Intel and AMD </a:t>
            </a:r>
            <a:r>
              <a:rPr lang="en-US" sz="1600" spc="-20" dirty="0" smtClean="0"/>
              <a:t> </a:t>
            </a:r>
            <a:r>
              <a:rPr lang="en-US" sz="1600" spc="-20" dirty="0"/>
              <a:t>usually </a:t>
            </a:r>
            <a:r>
              <a:rPr lang="en-US" sz="1600" spc="-20" dirty="0" smtClean="0"/>
              <a:t>designate their </a:t>
            </a:r>
            <a:r>
              <a:rPr lang="en-US" sz="1600" spc="-20" dirty="0" smtClean="0">
                <a:solidFill>
                  <a:srgbClr val="0070C0"/>
                </a:solidFill>
              </a:rPr>
              <a:t>laptop processors </a:t>
            </a:r>
            <a:r>
              <a:rPr lang="en-US" sz="1600" spc="-20" dirty="0">
                <a:solidFill>
                  <a:srgbClr val="0070C0"/>
                </a:solidFill>
              </a:rPr>
              <a:t>as mobile processors</a:t>
            </a:r>
            <a:r>
              <a:rPr lang="en-US" sz="1600" spc="-20" dirty="0"/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1325" y="458670"/>
            <a:ext cx="44077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Recent major processor categories 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043736"/>
            <a:ext cx="9106995" cy="179785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056697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48612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714728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19147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71472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200378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058659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191634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71631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059596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19089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7088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709966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895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1" grpId="0"/>
      <p:bldP spid="62" grpId="0"/>
      <p:bldP spid="63" grpId="0"/>
      <p:bldP spid="28" grpId="0"/>
      <p:bldP spid="3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908720"/>
            <a:ext cx="9144000" cy="2279911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050" y="469180"/>
            <a:ext cx="89308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Rising 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the 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dissipation (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D)</a:t>
            </a:r>
            <a:r>
              <a:rPr kumimoji="0" lang="en-US" sz="1800" b="0" i="0" u="none" strike="noStrike" kern="1200" cap="none" spc="-5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per 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cm</a:t>
            </a:r>
            <a:r>
              <a:rPr kumimoji="0" lang="en-US" sz="1800" b="0" i="0" u="none" strike="noStrike" kern="1200" cap="none" spc="-50" normalizeH="0" baseline="3000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die area [</a:t>
            </a:r>
            <a:r>
              <a:rPr kumimoji="0" lang="hu-HU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W/cm</a:t>
            </a:r>
            <a:r>
              <a:rPr kumimoji="0" lang="hu-HU" sz="1800" b="0" i="0" u="none" strike="noStrike" kern="1200" cap="none" spc="-5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]</a:t>
            </a:r>
            <a:r>
              <a:rPr kumimoji="0" lang="hu-HU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in Intel's Pentium </a:t>
            </a:r>
            <a:r>
              <a:rPr kumimoji="0" lang="hu-HU" sz="1800" b="0" i="0" u="none" strike="noStrike" kern="1200" cap="none" spc="-5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22827" y="924064"/>
            <a:ext cx="9029693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the previous Figure shows,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dissipation </a:t>
            </a:r>
            <a:r>
              <a:rPr lang="en-US" sz="1600" dirty="0">
                <a:latin typeface="+mj-lt"/>
              </a:rPr>
              <a:t>of Pentium 4’s subsequent cores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dynamically rose, up to nearly 100 W/cm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2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for the 3. core </a:t>
            </a:r>
            <a:r>
              <a:rPr lang="en-US" sz="1600" dirty="0">
                <a:latin typeface="+mj-lt"/>
              </a:rPr>
              <a:t>(Prescott) that equals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about 100 W, as it has a die area of approximately 1 cm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But this steep rise of dissipation could not be kept on further on while the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resulting power density became unmanageable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high, </a:t>
            </a:r>
            <a:r>
              <a:rPr lang="en-US" sz="1600" dirty="0" smtClean="0">
                <a:latin typeface="+mj-lt"/>
              </a:rPr>
              <a:t>since </a:t>
            </a:r>
            <a:r>
              <a:rPr lang="en-US" sz="1600" dirty="0">
                <a:latin typeface="+mj-lt"/>
              </a:rPr>
              <a:t>absorbing about 100 </a:t>
            </a:r>
            <a:r>
              <a:rPr lang="en-US" sz="1600" dirty="0" smtClean="0">
                <a:latin typeface="+mj-lt"/>
              </a:rPr>
              <a:t>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dissipation by means of air cooling was already </a:t>
            </a:r>
            <a:r>
              <a:rPr lang="en-US" sz="1600" dirty="0" smtClean="0">
                <a:latin typeface="+mj-lt"/>
              </a:rPr>
              <a:t>a challenge </a:t>
            </a:r>
            <a:r>
              <a:rPr lang="en-US" sz="1600" dirty="0">
                <a:latin typeface="+mj-lt"/>
              </a:rPr>
              <a:t>in DTs of that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As a consequence, due to overheating Intel could not achieve the announced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4 GHz clock frequency.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58584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5. Evolution of tablet and smartphone processors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95073" y="334864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45806" y="2142079"/>
            <a:ext cx="93487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282643" y="2702777"/>
            <a:ext cx="121219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Smarphones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50113" y="1855049"/>
            <a:ext cx="137856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33991" y="128448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55078" y="1513080"/>
            <a:ext cx="676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78944" y="17131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12282" y="15130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58647" y="998730"/>
            <a:ext cx="393473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/>
        </p:nvSpPr>
        <p:spPr bwMode="auto">
          <a:xfrm>
            <a:off x="7874386" y="2344092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22302" y="2346724"/>
            <a:ext cx="162256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55894" y="18570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Desktops/Laptops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(Clients)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903644" y="17146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36981" y="15146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61216" y="2347989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smtClean="0">
                <a:solidFill>
                  <a:srgbClr val="000000"/>
                </a:solidFill>
                <a:latin typeface="Verdana" pitchFamily="34" charset="0"/>
              </a:rPr>
              <a:t>i9/i7/i5/i3 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3" name="Text Box 23"/>
          <p:cNvSpPr txBox="1">
            <a:spLocks noChangeArrowheads="1"/>
          </p:cNvSpPr>
          <p:nvPr/>
        </p:nvSpPr>
        <p:spPr bwMode="auto">
          <a:xfrm>
            <a:off x="6216682" y="2342850"/>
            <a:ext cx="170270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81088" y="1857948"/>
            <a:ext cx="2342848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65900" y="2348108"/>
            <a:ext cx="148630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808601" y="170725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41939" y="150723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6271679" y="1530140"/>
            <a:ext cx="2834939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9596" y="458670"/>
            <a:ext cx="605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5. Evolution of tablet and smartphone processors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6417205" y="1538790"/>
            <a:ext cx="2458293" cy="773425"/>
            <a:chOff x="6511629" y="1246938"/>
            <a:chExt cx="2368550" cy="773425"/>
          </a:xfrm>
        </p:grpSpPr>
        <p:sp>
          <p:nvSpPr>
            <p:cNvPr id="62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Text Box 4"/>
            <p:cNvSpPr txBox="1">
              <a:spLocks noChangeArrowheads="1"/>
            </p:cNvSpPr>
            <p:nvPr/>
          </p:nvSpPr>
          <p:spPr bwMode="auto">
            <a:xfrm>
              <a:off x="6511629" y="1595631"/>
              <a:ext cx="2368550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1925" y="5877180"/>
            <a:ext cx="8260595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r>
              <a:rPr lang="en-US" sz="1600" dirty="0"/>
              <a:t>Both Intel and AMD designate </a:t>
            </a:r>
            <a:r>
              <a:rPr lang="en-US" sz="1600" dirty="0">
                <a:solidFill>
                  <a:srgbClr val="0070C0"/>
                </a:solidFill>
              </a:rPr>
              <a:t>laptop processors as mobile processors </a:t>
            </a:r>
            <a:r>
              <a:rPr lang="en-US" sz="1600" dirty="0"/>
              <a:t>as well.</a:t>
            </a:r>
          </a:p>
        </p:txBody>
      </p:sp>
    </p:spTree>
    <p:extLst>
      <p:ext uri="{BB962C8B-B14F-4D97-AF65-F5344CB8AC3E}">
        <p14:creationId xmlns:p14="http://schemas.microsoft.com/office/powerpoint/2010/main" val="3595602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tablet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and smartphone processors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3483" y="458670"/>
            <a:ext cx="46738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2D2D8A"/>
                </a:solidFill>
                <a:latin typeface="Verdana"/>
              </a:rPr>
              <a:t>Design 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paradigm of mobile processors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83859" y="967533"/>
            <a:ext cx="8936676" cy="26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3858" y="1022829"/>
            <a:ext cx="9066521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A</a:t>
            </a:r>
            <a:r>
              <a:rPr lang="en-US" sz="1600" dirty="0">
                <a:solidFill>
                  <a:srgbClr val="000000"/>
                </a:solidFill>
              </a:rPr>
              <a:t>s mobile</a:t>
            </a:r>
            <a:r>
              <a:rPr lang="en-US" sz="1600" dirty="0"/>
              <a:t> devices </a:t>
            </a:r>
            <a:r>
              <a:rPr lang="en-US" sz="1600" dirty="0">
                <a:solidFill>
                  <a:srgbClr val="0070C0"/>
                </a:solidFill>
              </a:rPr>
              <a:t>require long operating hours, </a:t>
            </a:r>
            <a:r>
              <a:rPr lang="en-US" sz="1600" dirty="0"/>
              <a:t>w</a:t>
            </a:r>
            <a:r>
              <a:rPr lang="en-US" sz="1600" dirty="0">
                <a:latin typeface="Verdana"/>
              </a:rPr>
              <a:t>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latin typeface="Verdana"/>
              </a:rPr>
              <a:t>the advent of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mobile devices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(about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2000)</a:t>
            </a:r>
            <a:r>
              <a:rPr lang="en-US" sz="1600" dirty="0" smtClean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arose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aims at low power consumption,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rather than at highest performance achievable from a given power budget,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as indicated below.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9191" y="2613863"/>
            <a:ext cx="2828018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5660" y="2173105"/>
            <a:ext cx="24324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9562" y="2173105"/>
            <a:ext cx="27719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137231" y="2617360"/>
            <a:ext cx="3164264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24" name="Left-Right Arrow 23"/>
          <p:cNvSpPr/>
          <p:nvPr/>
        </p:nvSpPr>
        <p:spPr>
          <a:xfrm>
            <a:off x="3981095" y="2623608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(2)</a:t>
            </a:r>
          </a:p>
        </p:txBody>
      </p:sp>
    </p:spTree>
    <p:extLst>
      <p:ext uri="{BB962C8B-B14F-4D97-AF65-F5344CB8AC3E}">
        <p14:creationId xmlns:p14="http://schemas.microsoft.com/office/powerpoint/2010/main" val="3283215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/>
      <p:bldP spid="21" grpId="0"/>
      <p:bldP spid="22" grpId="0"/>
      <p:bldP spid="23" grpId="0"/>
      <p:bldP spid="24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(3)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20324" y="458670"/>
            <a:ext cx="10212316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Key features of low power microarchitectures at the time of the introduction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  of mobiles </a:t>
            </a:r>
            <a:endParaRPr lang="hu-HU" altLang="en-US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161924" y="1178750"/>
            <a:ext cx="8820565" cy="144015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 flipH="1">
            <a:off x="4552420" y="1677003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853946" y="1851628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6274315" y="1851628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H="1">
            <a:off x="2856490" y="1851628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251520" y="1313765"/>
            <a:ext cx="864085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Key features of low power microarchitectures at the time of the introduction of mobiles 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5291518" y="2121503"/>
            <a:ext cx="196560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b) Low clock rates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1765417" y="2121503"/>
            <a:ext cx="21371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a) Narrow CPU cores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823785" y="1984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6239505" y="198815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014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(4)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8813" y="458670"/>
            <a:ext cx="582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Narrow CPU cores in early mobile processors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61510" y="953725"/>
            <a:ext cx="8836015" cy="104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1520" y="1067653"/>
            <a:ext cx="85509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Early smartphones emerged in the second halve of the 2000’ and were mostly</a:t>
            </a:r>
          </a:p>
          <a:p>
            <a:r>
              <a:rPr lang="en-US" sz="1600" dirty="0">
                <a:latin typeface="+mj-lt"/>
              </a:rPr>
              <a:t>  based on ARM’s 32-bit 2- or 3 wide Cortex processors, as the next Figure </a:t>
            </a:r>
          </a:p>
          <a:p>
            <a:r>
              <a:rPr lang="en-US" sz="1600" dirty="0">
                <a:latin typeface="+mj-lt"/>
              </a:rPr>
              <a:t>  demonstrates. </a:t>
            </a:r>
          </a:p>
        </p:txBody>
      </p:sp>
    </p:spTree>
    <p:extLst>
      <p:ext uri="{BB962C8B-B14F-4D97-AF65-F5344CB8AC3E}">
        <p14:creationId xmlns:p14="http://schemas.microsoft.com/office/powerpoint/2010/main" val="482353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58193" y="4604110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2005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48439" y="3411766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2007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48439" y="2258839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</a:rPr>
              <a:t>2010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558654"/>
            <a:ext cx="1529293" cy="7245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solidFill>
                  <a:srgbClr val="000000"/>
                </a:solidFill>
              </a:rPr>
              <a:t>2009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(A9 replacement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for low-end</a:t>
            </a:r>
          </a:p>
          <a:p>
            <a:pPr algn="ctr"/>
            <a:r>
              <a:rPr lang="en-US" sz="1200" dirty="0">
                <a:solidFill>
                  <a:srgbClr val="000000"/>
                </a:solidFill>
              </a:rPr>
              <a:t>devices)</a:t>
            </a:r>
          </a:p>
        </p:txBody>
      </p:sp>
      <p:pic>
        <p:nvPicPr>
          <p:cNvPr id="7" name="Kép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673" y="1199200"/>
            <a:ext cx="7272808" cy="542515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899805" y="1257832"/>
            <a:ext cx="691529" cy="2760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000000"/>
                </a:solidFill>
              </a:rPr>
              <a:t>32-bit</a:t>
            </a:r>
          </a:p>
        </p:txBody>
      </p:sp>
      <p:sp>
        <p:nvSpPr>
          <p:cNvPr id="9" name="Oval 8"/>
          <p:cNvSpPr/>
          <p:nvPr/>
        </p:nvSpPr>
        <p:spPr>
          <a:xfrm>
            <a:off x="5862811" y="1168357"/>
            <a:ext cx="691529" cy="4549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648" y="458670"/>
            <a:ext cx="9175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Width of ARM’s 32-bit CPUs used in most early tablets and smartphones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30</a:t>
            </a:r>
            <a:r>
              <a:rPr lang="en-US" dirty="0">
                <a:latin typeface="Verdana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614329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6648" y="458670"/>
            <a:ext cx="86446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By contrast, width of CPU cores of Intel’s client processors at the time of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the introduction of mobiles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61510" y="4824445"/>
            <a:ext cx="89109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Width of the cores in Intel’s Core 2 to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Haswell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processors underlying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                               servers to laptops 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0]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(6)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9592" y="2439180"/>
            <a:ext cx="7319825" cy="2301832"/>
            <a:chOff x="899592" y="2709601"/>
            <a:chExt cx="7319825" cy="2301832"/>
          </a:xfrm>
        </p:grpSpPr>
        <p:pic>
          <p:nvPicPr>
            <p:cNvPr id="10" name="Kép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9592" y="2709601"/>
              <a:ext cx="7319825" cy="2301832"/>
            </a:xfrm>
            <a:prstGeom prst="rect">
              <a:avLst/>
            </a:prstGeom>
          </p:spPr>
        </p:pic>
        <p:sp>
          <p:nvSpPr>
            <p:cNvPr id="14" name="Oval 13"/>
            <p:cNvSpPr/>
            <p:nvPr/>
          </p:nvSpPr>
          <p:spPr>
            <a:xfrm>
              <a:off x="3808931" y="3085976"/>
              <a:ext cx="628132" cy="1665185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286635" y="4121091"/>
              <a:ext cx="1257075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(2006-2013)</a:t>
              </a:r>
            </a:p>
          </p:txBody>
        </p:sp>
      </p:grpSp>
      <p:sp>
        <p:nvSpPr>
          <p:cNvPr id="7" name="Rounded Rectangle 6"/>
          <p:cNvSpPr/>
          <p:nvPr/>
        </p:nvSpPr>
        <p:spPr bwMode="auto">
          <a:xfrm>
            <a:off x="71500" y="1187883"/>
            <a:ext cx="9036000" cy="12512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0383" y="1224045"/>
            <a:ext cx="929895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Verdana"/>
              </a:rPr>
              <a:t>At the same time when </a:t>
            </a:r>
            <a:r>
              <a:rPr lang="en-US" sz="1600" spc="-20" dirty="0" smtClean="0">
                <a:latin typeface="Verdana"/>
              </a:rPr>
              <a:t>32-bit mobile </a:t>
            </a:r>
            <a:r>
              <a:rPr lang="en-US" sz="1600" spc="-20" dirty="0">
                <a:latin typeface="Verdana"/>
              </a:rPr>
              <a:t>phones and later tablets emerged (≈ 2006-2010) </a:t>
            </a:r>
          </a:p>
          <a:p>
            <a:r>
              <a:rPr lang="en-US" sz="1600" dirty="0">
                <a:latin typeface="Verdana"/>
              </a:rPr>
              <a:t>  Intel’s and AMD’s client processors had a word length of 64-bit,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were 4 and 3-wide</a:t>
            </a:r>
            <a:r>
              <a:rPr lang="en-US" sz="1600" dirty="0">
                <a:latin typeface="Verdana"/>
              </a:rPr>
              <a:t>, </a:t>
            </a:r>
          </a:p>
          <a:p>
            <a:r>
              <a:rPr lang="en-US" sz="1600" dirty="0">
                <a:latin typeface="Verdana"/>
              </a:rPr>
              <a:t>  respectively, and were designed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  <a:r>
              <a:rPr lang="en-US" sz="1600" dirty="0">
                <a:latin typeface="Verdana"/>
              </a:rPr>
              <a:t>(in terms of</a:t>
            </a:r>
          </a:p>
          <a:p>
            <a:r>
              <a:rPr lang="en-US" sz="1600" dirty="0">
                <a:latin typeface="Verdana"/>
              </a:rPr>
              <a:t>  GFLOPS/Watt),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3022269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0312" y="458670"/>
            <a:ext cx="42338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Consequences for Intel and AMD-1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(7)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92520" y="863715"/>
            <a:ext cx="8945075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4493330" y="1676770"/>
            <a:ext cx="99859" cy="37155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62550" y="2216830"/>
            <a:ext cx="859595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As a consequence, b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oth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Intel and AMD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were forced to 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design and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introduce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new,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narrow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 2-wide)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low-power microarchitectures, </a:t>
            </a:r>
            <a:r>
              <a:rPr lang="en-US" sz="1600" dirty="0">
                <a:latin typeface="Verdana"/>
              </a:rPr>
              <a:t>as seen in the next two </a:t>
            </a:r>
          </a:p>
          <a:p>
            <a:r>
              <a:rPr lang="en-US" sz="1600" dirty="0">
                <a:latin typeface="Verdana"/>
              </a:rPr>
              <a:t>  Figures.</a:t>
            </a:r>
            <a:endParaRPr lang="en-US" dirty="0">
              <a:latin typeface="Verdana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2520" y="956690"/>
            <a:ext cx="89450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Verdana"/>
              </a:rPr>
              <a:t> Due to their differing design orientation Intel’s and AMD’s client processors had</a:t>
            </a:r>
          </a:p>
          <a:p>
            <a:r>
              <a:rPr lang="en-US" sz="1600" dirty="0">
                <a:latin typeface="Verdana"/>
              </a:rPr>
              <a:t>   much higher power consumption than ARM’s Cortex-processors and were not</a:t>
            </a:r>
          </a:p>
          <a:p>
            <a:r>
              <a:rPr lang="en-US" sz="1600" dirty="0">
                <a:latin typeface="Verdana"/>
              </a:rPr>
              <a:t>   suited for mobile devices.</a:t>
            </a:r>
          </a:p>
        </p:txBody>
      </p:sp>
    </p:spTree>
    <p:extLst>
      <p:ext uri="{BB962C8B-B14F-4D97-AF65-F5344CB8AC3E}">
        <p14:creationId xmlns:p14="http://schemas.microsoft.com/office/powerpoint/2010/main" val="2010554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 animBg="1"/>
      <p:bldP spid="16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Box 1"/>
          <p:cNvSpPr txBox="1">
            <a:spLocks noChangeArrowheads="1"/>
          </p:cNvSpPr>
          <p:nvPr/>
        </p:nvSpPr>
        <p:spPr bwMode="auto">
          <a:xfrm>
            <a:off x="74489" y="458670"/>
            <a:ext cx="92683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60" dirty="0">
                <a:solidFill>
                  <a:srgbClr val="333399"/>
                </a:solidFill>
                <a:latin typeface="Verdana"/>
              </a:rPr>
              <a:t>Emergence of Intel’s Atom line aiming for tablets and smartphones </a:t>
            </a:r>
            <a:r>
              <a:rPr lang="hu-HU" spc="-60" dirty="0">
                <a:latin typeface="Verdana"/>
              </a:rPr>
              <a:t>(Based </a:t>
            </a:r>
            <a:r>
              <a:rPr lang="hu-HU" spc="-60" dirty="0" err="1">
                <a:latin typeface="Verdana"/>
              </a:rPr>
              <a:t>on</a:t>
            </a:r>
            <a:r>
              <a:rPr lang="hu-HU" spc="-60" dirty="0">
                <a:latin typeface="Verdana"/>
              </a:rPr>
              <a:t> [31])</a:t>
            </a:r>
            <a:endParaRPr lang="en-US" spc="-60" dirty="0">
              <a:latin typeface="Verdan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89123" y="5075558"/>
            <a:ext cx="774571" cy="43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19522" y="5380464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in-order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079762" y="3395079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4-wide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94697" y="5370589"/>
            <a:ext cx="790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 order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176959" y="5376097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(8)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258246" y="4139351"/>
            <a:ext cx="8576350" cy="1692902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86116" y="1223755"/>
            <a:ext cx="9097479" cy="4770013"/>
            <a:chOff x="86116" y="1547736"/>
            <a:chExt cx="9097479" cy="4770013"/>
          </a:xfrm>
        </p:grpSpPr>
        <p:grpSp>
          <p:nvGrpSpPr>
            <p:cNvPr id="15" name="Group 14"/>
            <p:cNvGrpSpPr/>
            <p:nvPr/>
          </p:nvGrpSpPr>
          <p:grpSpPr>
            <a:xfrm>
              <a:off x="86116" y="1547736"/>
              <a:ext cx="9097479" cy="4770013"/>
              <a:chOff x="86116" y="1330623"/>
              <a:chExt cx="9097479" cy="4770013"/>
            </a:xfrm>
          </p:grpSpPr>
          <p:pic>
            <p:nvPicPr>
              <p:cNvPr id="27" name="Kép 3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116" y="1330623"/>
                <a:ext cx="8986384" cy="4770013"/>
              </a:xfrm>
              <a:prstGeom prst="rect">
                <a:avLst/>
              </a:prstGeom>
            </p:spPr>
          </p:pic>
          <p:sp>
            <p:nvSpPr>
              <p:cNvPr id="28" name="Rounded Rectangle 27"/>
              <p:cNvSpPr/>
              <p:nvPr/>
            </p:nvSpPr>
            <p:spPr>
              <a:xfrm>
                <a:off x="90425" y="4265092"/>
                <a:ext cx="8964000" cy="1584000"/>
              </a:xfrm>
              <a:prstGeom prst="roundRect">
                <a:avLst/>
              </a:prstGeom>
              <a:noFill/>
              <a:ln w="38100">
                <a:solidFill>
                  <a:srgbClr val="FF00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pic>
            <p:nvPicPr>
              <p:cNvPr id="29" name="Kép 1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983" t="85998" r="13040" b="6436"/>
              <a:stretch/>
            </p:blipFill>
            <p:spPr>
              <a:xfrm>
                <a:off x="4617005" y="5399813"/>
                <a:ext cx="4320480" cy="332685"/>
              </a:xfrm>
              <a:prstGeom prst="rect">
                <a:avLst/>
              </a:prstGeom>
            </p:spPr>
          </p:pic>
          <p:sp>
            <p:nvSpPr>
              <p:cNvPr id="30" name="TextBox 29"/>
              <p:cNvSpPr txBox="1"/>
              <p:nvPr/>
            </p:nvSpPr>
            <p:spPr>
              <a:xfrm>
                <a:off x="4886353" y="5382636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in-order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6172609" y="5385069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7183005" y="5386618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8037042" y="5383087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</p:grpSp>
        <p:pic>
          <p:nvPicPr>
            <p:cNvPr id="16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2159732" y="3861048"/>
              <a:ext cx="1044116" cy="396045"/>
            </a:xfrm>
            <a:prstGeom prst="rect">
              <a:avLst/>
            </a:prstGeom>
          </p:spPr>
        </p:pic>
        <p:pic>
          <p:nvPicPr>
            <p:cNvPr id="17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959932" y="3861048"/>
              <a:ext cx="1044116" cy="396045"/>
            </a:xfrm>
            <a:prstGeom prst="rect">
              <a:avLst/>
            </a:prstGeom>
          </p:spPr>
        </p:pic>
        <p:pic>
          <p:nvPicPr>
            <p:cNvPr id="20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5868144" y="3861048"/>
              <a:ext cx="1044116" cy="396045"/>
            </a:xfrm>
            <a:prstGeom prst="rect">
              <a:avLst/>
            </a:prstGeom>
          </p:spPr>
        </p:pic>
        <p:pic>
          <p:nvPicPr>
            <p:cNvPr id="21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6876256" y="3861047"/>
              <a:ext cx="1044116" cy="396045"/>
            </a:xfrm>
            <a:prstGeom prst="rect">
              <a:avLst/>
            </a:prstGeom>
          </p:spPr>
        </p:pic>
        <p:grpSp>
          <p:nvGrpSpPr>
            <p:cNvPr id="22" name="Group 21"/>
            <p:cNvGrpSpPr/>
            <p:nvPr/>
          </p:nvGrpSpPr>
          <p:grpSpPr>
            <a:xfrm>
              <a:off x="7668344" y="3853684"/>
              <a:ext cx="1044116" cy="403409"/>
              <a:chOff x="4968044" y="3853684"/>
              <a:chExt cx="1044116" cy="403409"/>
            </a:xfrm>
          </p:grpSpPr>
          <p:pic>
            <p:nvPicPr>
              <p:cNvPr id="24" name="Kép 3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326" t="48497" r="34055" b="43200"/>
              <a:stretch/>
            </p:blipFill>
            <p:spPr>
              <a:xfrm>
                <a:off x="4968044" y="3861048"/>
                <a:ext cx="1044116" cy="396045"/>
              </a:xfrm>
              <a:prstGeom prst="rect">
                <a:avLst/>
              </a:prstGeom>
            </p:spPr>
          </p:pic>
          <p:sp>
            <p:nvSpPr>
              <p:cNvPr id="25" name="Rounded Rectangle 24"/>
              <p:cNvSpPr/>
              <p:nvPr/>
            </p:nvSpPr>
            <p:spPr bwMode="auto">
              <a:xfrm>
                <a:off x="5328084" y="3897052"/>
                <a:ext cx="72008" cy="144016"/>
              </a:xfrm>
              <a:prstGeom prst="roundRect">
                <a:avLst/>
              </a:prstGeom>
              <a:solidFill>
                <a:schemeClr val="tx1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225706" y="3853684"/>
                <a:ext cx="268022" cy="2508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30" i="1" dirty="0">
                    <a:solidFill>
                      <a:schemeClr val="bg1">
                        <a:lumMod val="95000"/>
                      </a:schemeClr>
                    </a:solidFill>
                  </a:rPr>
                  <a:t>5</a:t>
                </a:r>
              </a:p>
            </p:txBody>
          </p:sp>
        </p:grpSp>
        <p:pic>
          <p:nvPicPr>
            <p:cNvPr id="23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095836" y="3861048"/>
              <a:ext cx="1044116" cy="39604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4941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(9)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3457" y="1223755"/>
            <a:ext cx="9083325" cy="4875698"/>
            <a:chOff x="23457" y="1262255"/>
            <a:chExt cx="9083325" cy="4875698"/>
          </a:xfrm>
        </p:grpSpPr>
        <p:sp>
          <p:nvSpPr>
            <p:cNvPr id="33" name="Szövegdoboz 51"/>
            <p:cNvSpPr txBox="1"/>
            <p:nvPr/>
          </p:nvSpPr>
          <p:spPr>
            <a:xfrm>
              <a:off x="7857365" y="5742986"/>
              <a:ext cx="57579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201</a:t>
              </a:r>
              <a:r>
                <a:rPr lang="en-US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2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31756" y="6137953"/>
              <a:ext cx="8570714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1547664" y="5978256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325995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4970140" y="5974311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6676755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838337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Szövegdoboz 77"/>
            <p:cNvSpPr txBox="1"/>
            <p:nvPr/>
          </p:nvSpPr>
          <p:spPr>
            <a:xfrm>
              <a:off x="7452320" y="4133720"/>
              <a:ext cx="65114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r>
                <a:rPr lang="hu-HU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/201</a:t>
              </a:r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0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65250" y="5187998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7175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835780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730435" y="2828575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4-wide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pic>
          <p:nvPicPr>
            <p:cNvPr id="49" name="Kép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57" y="1262255"/>
              <a:ext cx="9083325" cy="4875697"/>
            </a:xfrm>
            <a:prstGeom prst="rect">
              <a:avLst/>
            </a:prstGeom>
          </p:spPr>
        </p:pic>
        <p:sp>
          <p:nvSpPr>
            <p:cNvPr id="53" name="Rounded Rectangle 52"/>
            <p:cNvSpPr/>
            <p:nvPr/>
          </p:nvSpPr>
          <p:spPr>
            <a:xfrm>
              <a:off x="72402" y="4228925"/>
              <a:ext cx="9000000" cy="1584000"/>
            </a:xfrm>
            <a:prstGeom prst="roundRect">
              <a:avLst/>
            </a:prstGeom>
            <a:no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sp>
        <p:nvSpPr>
          <p:cNvPr id="18" name="TextBox 1"/>
          <p:cNvSpPr txBox="1">
            <a:spLocks noChangeArrowheads="1"/>
          </p:cNvSpPr>
          <p:nvPr/>
        </p:nvSpPr>
        <p:spPr bwMode="auto">
          <a:xfrm>
            <a:off x="77053" y="458670"/>
            <a:ext cx="92659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40" dirty="0">
                <a:solidFill>
                  <a:srgbClr val="333399"/>
                </a:solidFill>
                <a:latin typeface="Verdana"/>
              </a:rPr>
              <a:t>Emergence of AMD's Cat line aiming for tablets and smartphones </a:t>
            </a:r>
            <a:r>
              <a:rPr lang="hu-HU" spc="-40" dirty="0">
                <a:latin typeface="Verdana"/>
              </a:rPr>
              <a:t>(Based </a:t>
            </a:r>
            <a:r>
              <a:rPr lang="hu-HU" spc="-40" dirty="0" err="1">
                <a:latin typeface="Verdana"/>
              </a:rPr>
              <a:t>on</a:t>
            </a:r>
            <a:r>
              <a:rPr lang="hu-HU" spc="-40" dirty="0">
                <a:latin typeface="Verdana"/>
              </a:rPr>
              <a:t> [31])</a:t>
            </a:r>
            <a:endParaRPr lang="en-US" spc="-40" dirty="0"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767099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smartphone processors (10)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469" y="458670"/>
            <a:ext cx="7690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Low clock rates in early mobile processors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4" y="1223755"/>
            <a:ext cx="8850807" cy="4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6515" y="1323559"/>
            <a:ext cx="876079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Power consumption = Active power </a:t>
            </a:r>
            <a:r>
              <a:rPr lang="en-US" sz="1500" dirty="0" err="1">
                <a:latin typeface="+mj-lt"/>
              </a:rPr>
              <a:t>Dd</a:t>
            </a:r>
            <a:r>
              <a:rPr lang="en-US" sz="1500" dirty="0">
                <a:latin typeface="+mj-lt"/>
              </a:rPr>
              <a:t>  = C</a:t>
            </a:r>
            <a:r>
              <a:rPr lang="en-US" sz="1500" baseline="-25000" dirty="0">
                <a:latin typeface="+mj-lt"/>
              </a:rPr>
              <a:t>dyn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∗</a:t>
            </a:r>
            <a:r>
              <a:rPr lang="en-US" sz="1500" dirty="0">
                <a:latin typeface="+mj-lt"/>
              </a:rPr>
              <a:t>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baseline="30000" dirty="0">
                <a:latin typeface="+mj-lt"/>
              </a:rPr>
              <a:t>2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>
                <a:latin typeface="+mj-lt"/>
              </a:rPr>
              <a:t>f</a:t>
            </a:r>
            <a:r>
              <a:rPr lang="en-US" sz="1500" baseline="-25000" dirty="0">
                <a:latin typeface="+mj-lt"/>
              </a:rPr>
              <a:t>c</a:t>
            </a:r>
            <a:r>
              <a:rPr lang="en-US" sz="1500" dirty="0">
                <a:latin typeface="+mj-lt"/>
              </a:rPr>
              <a:t> + Leakage power Ds = 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 err="1">
                <a:latin typeface="+mj-lt"/>
                <a:ea typeface="Cambria Math" panose="02040503050406030204" pitchFamily="18" charset="0"/>
              </a:rPr>
              <a:t>I</a:t>
            </a:r>
            <a:r>
              <a:rPr lang="en-US" sz="1500" baseline="-25000" dirty="0" err="1">
                <a:latin typeface="+mj-lt"/>
              </a:rPr>
              <a:t>leak</a:t>
            </a:r>
            <a:endParaRPr lang="en-US" sz="15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1925" y="829220"/>
            <a:ext cx="70653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Let’s consider the basics of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power consumption of CPUs</a:t>
            </a:r>
            <a:r>
              <a:rPr lang="en-US" sz="1600" dirty="0">
                <a:latin typeface="+mj-lt"/>
              </a:rPr>
              <a:t>. </a:t>
            </a:r>
          </a:p>
        </p:txBody>
      </p:sp>
      <p:pic>
        <p:nvPicPr>
          <p:cNvPr id="17" name="Picture 2" descr="http://images.anandtech.com/doci/3742/graph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5" t="12140" r="1336" b="4413"/>
          <a:stretch/>
        </p:blipFill>
        <p:spPr bwMode="auto">
          <a:xfrm>
            <a:off x="1148305" y="2618910"/>
            <a:ext cx="6751095" cy="3346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566555" y="6039290"/>
            <a:ext cx="7560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Example: Core voltage (V</a:t>
            </a:r>
            <a:r>
              <a:rPr lang="en-US" sz="1600" baseline="-25000" dirty="0">
                <a:latin typeface="+mj-lt"/>
              </a:rPr>
              <a:t>CC</a:t>
            </a:r>
            <a:r>
              <a:rPr lang="en-US" sz="1600" dirty="0">
                <a:latin typeface="+mj-lt"/>
              </a:rPr>
              <a:t>) vs. clock frequency (</a:t>
            </a:r>
            <a:r>
              <a:rPr lang="en-US" sz="1600" dirty="0" err="1">
                <a:latin typeface="+mj-lt"/>
              </a:rPr>
              <a:t>f</a:t>
            </a:r>
            <a:r>
              <a:rPr lang="en-US" sz="1600" baseline="-25000" dirty="0" err="1">
                <a:latin typeface="+mj-lt"/>
              </a:rPr>
              <a:t>C</a:t>
            </a:r>
            <a:r>
              <a:rPr lang="en-US" sz="1600" dirty="0">
                <a:latin typeface="+mj-lt"/>
              </a:rPr>
              <a:t>) for Intel’s </a:t>
            </a:r>
          </a:p>
          <a:p>
            <a:pPr algn="ctr"/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processors [</a:t>
            </a:r>
            <a:r>
              <a:rPr lang="hu-HU" sz="1600" dirty="0">
                <a:latin typeface="+mj-lt"/>
              </a:rPr>
              <a:t>32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116505" y="1763815"/>
            <a:ext cx="8850806" cy="5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6515" y="1792681"/>
            <a:ext cx="787568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In addition: higher fc requires higher V</a:t>
            </a:r>
            <a:r>
              <a:rPr lang="en-US" sz="1500" baseline="-25000" dirty="0">
                <a:latin typeface="+mj-lt"/>
              </a:rPr>
              <a:t>CC </a:t>
            </a:r>
            <a:r>
              <a:rPr lang="en-US" sz="1500" dirty="0">
                <a:latin typeface="+mj-lt"/>
              </a:rPr>
              <a:t>(V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</a:rPr>
              <a:t> ≈ </a:t>
            </a:r>
            <a:r>
              <a:rPr lang="en-US" sz="1500" dirty="0" err="1">
                <a:latin typeface="+mj-lt"/>
              </a:rPr>
              <a:t>const</a:t>
            </a:r>
            <a:r>
              <a:rPr lang="en-US" sz="1500" dirty="0">
                <a:latin typeface="+mj-lt"/>
              </a:rPr>
              <a:t> x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),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3701992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/>
      <p:bldP spid="18" grpId="0"/>
      <p:bldP spid="19" grpId="0" animBg="1"/>
      <p:bldP spid="2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 sz="1700" dirty="0"/>
          </a:p>
        </p:txBody>
      </p:sp>
      <p:pic>
        <p:nvPicPr>
          <p:cNvPr id="1026" name="Picture 2" descr="Barrett begs for forgivenes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70"/>
          <a:stretch/>
        </p:blipFill>
        <p:spPr bwMode="auto">
          <a:xfrm>
            <a:off x="1842120" y="1628800"/>
            <a:ext cx="5430180" cy="3825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-18510" y="5741095"/>
            <a:ext cx="92175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In Oct. 2004 Crag  Barrett, Intel's then-CEO on his knees to apologize for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not achieving the  4GHz mark in front of an audience of 7000 informatics professional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IT Expo in Orlando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32327" y="458670"/>
            <a:ext cx="86750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Announcing Intel’s incapability to achieve 4 GHz in their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 line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18710"/>
            <a:ext cx="88975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Oct. 2004 Intel's CEO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(Chief Executing Officer)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admitted that the Pentium 4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family would not achieve 4 GHz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077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34179" y="4916087"/>
            <a:ext cx="2973955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high base frequency</a:t>
            </a:r>
          </a:p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000000"/>
                </a:solidFill>
                <a:latin typeface="Verdana"/>
              </a:rPr>
              <a:t>(typically 2-4 GHz)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93147" y="3369768"/>
            <a:ext cx="129554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Client CPUs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899165" y="3369768"/>
            <a:ext cx="136287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Mobile CPUs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05217" y="4919584"/>
            <a:ext cx="2884186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low base frequency</a:t>
            </a:r>
          </a:p>
          <a:p>
            <a:pPr algn="ctr"/>
            <a:r>
              <a:rPr lang="en-US" sz="1500" dirty="0">
                <a:solidFill>
                  <a:srgbClr val="000000"/>
                </a:solidFill>
                <a:latin typeface="Verdana"/>
              </a:rPr>
              <a:t>(typically 1.5 -2.5 GHz)</a:t>
            </a:r>
          </a:p>
        </p:txBody>
      </p:sp>
      <p:sp>
        <p:nvSpPr>
          <p:cNvPr id="8" name="Left-Right Arrow 7"/>
          <p:cNvSpPr/>
          <p:nvPr/>
        </p:nvSpPr>
        <p:spPr>
          <a:xfrm>
            <a:off x="4035642" y="5046855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>
              <a:solidFill>
                <a:srgbClr val="FFFFFF"/>
              </a:solidFill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(11)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292080" y="4044843"/>
            <a:ext cx="268214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lower power budget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66555" y="4044843"/>
            <a:ext cx="283923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higher power budget </a:t>
            </a:r>
          </a:p>
        </p:txBody>
      </p:sp>
      <p:sp>
        <p:nvSpPr>
          <p:cNvPr id="10" name="Down Arrow 9"/>
          <p:cNvSpPr/>
          <p:nvPr/>
        </p:nvSpPr>
        <p:spPr>
          <a:xfrm>
            <a:off x="1916704" y="3708322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5" name="Down Arrow 24"/>
          <p:cNvSpPr/>
          <p:nvPr/>
        </p:nvSpPr>
        <p:spPr>
          <a:xfrm>
            <a:off x="6685805" y="3702914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6" name="Down Arrow 25"/>
          <p:cNvSpPr/>
          <p:nvPr/>
        </p:nvSpPr>
        <p:spPr>
          <a:xfrm>
            <a:off x="6700682" y="4489888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7" name="Down Arrow 26"/>
          <p:cNvSpPr/>
          <p:nvPr/>
        </p:nvSpPr>
        <p:spPr>
          <a:xfrm>
            <a:off x="1916705" y="4444883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8" name="TextBox 27"/>
          <p:cNvSpPr txBox="1"/>
          <p:nvPr/>
        </p:nvSpPr>
        <p:spPr>
          <a:xfrm>
            <a:off x="127417" y="458670"/>
            <a:ext cx="7795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The relation of clock frequency (fc) and dynamic dissipation 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</a:rPr>
              <a:t>Dd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71500" y="908720"/>
            <a:ext cx="9001000" cy="2114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61510" y="908720"/>
            <a:ext cx="8381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</a:t>
            </a:r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x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  and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1600" dirty="0">
                <a:latin typeface="+mj-lt"/>
              </a:rPr>
              <a:t>fc, it follows that   </a:t>
            </a:r>
          </a:p>
        </p:txBody>
      </p:sp>
      <p:sp>
        <p:nvSpPr>
          <p:cNvPr id="30" name="TextBox 29"/>
          <p:cNvSpPr txBox="1"/>
          <p:nvPr/>
        </p:nvSpPr>
        <p:spPr>
          <a:xfrm flipH="1">
            <a:off x="3267569" y="1313765"/>
            <a:ext cx="26315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</a:t>
            </a:r>
            <a:r>
              <a:rPr lang="en-US" sz="1600" baseline="30000" dirty="0">
                <a:latin typeface="+mj-lt"/>
              </a:rPr>
              <a:t>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16454" y="1718810"/>
            <a:ext cx="86607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This means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dynamic dissipation </a:t>
            </a:r>
            <a:r>
              <a:rPr lang="en-US" sz="1600" dirty="0"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vital </a:t>
            </a:r>
            <a:r>
              <a:rPr lang="en-US" sz="1600" dirty="0">
                <a:latin typeface="+mj-lt"/>
              </a:rPr>
              <a:t>with the clock frequency,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in fact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proportional to the third power of fc.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available power budget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of the processors (usually given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form of their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TDP), limits their base frequency</a:t>
            </a:r>
            <a:r>
              <a:rPr lang="en-US" sz="1600" dirty="0">
                <a:latin typeface="+mj-lt"/>
              </a:rPr>
              <a:t>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997561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/>
      <p:bldP spid="23" grpId="0"/>
      <p:bldP spid="10" grpId="0" animBg="1"/>
      <p:bldP spid="25" grpId="0" animBg="1"/>
      <p:bldP spid="26" grpId="0" animBg="1"/>
      <p:bldP spid="27" grpId="0" animBg="1"/>
      <p:bldP spid="14" grpId="0" animBg="1"/>
      <p:bldP spid="29" grpId="0"/>
      <p:bldP spid="30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700011"/>
              </p:ext>
            </p:extLst>
          </p:nvPr>
        </p:nvGraphicFramePr>
        <p:xfrm>
          <a:off x="476546" y="1673805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4817" y="458670"/>
            <a:ext cx="88803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Example for restricting the max. clock frequency by the TDP value in 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Skylake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desktop models of the Core 2 family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(Based on data from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33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])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7092280" y="167380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51145" y="167380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sz="1700" kern="0" dirty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5. Evolution of tablet and smartphone processors (12)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995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(13)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27417" y="458670"/>
            <a:ext cx="46033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Clock rates of early mobile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30522" y="931280"/>
            <a:ext cx="8941978" cy="7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16454" y="1021290"/>
            <a:ext cx="87660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low power budget of early mobile processors limited their base frequency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about 1.0 to 2.0 GHz.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13251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925" y="458670"/>
            <a:ext cx="340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tale of Intel’s Atom line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930" y="1763815"/>
            <a:ext cx="8730555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an example, the next Figure shows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Intel’s smartphone platforms </a:t>
            </a:r>
            <a:r>
              <a:rPr lang="en-US" sz="1600" dirty="0">
                <a:latin typeface="+mj-lt"/>
              </a:rPr>
              <a:t>developed 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marketed.</a:t>
            </a:r>
          </a:p>
          <a:p>
            <a:r>
              <a:rPr lang="en-US" sz="1600" dirty="0">
                <a:latin typeface="+mj-lt"/>
              </a:rPr>
              <a:t>Note that these  platforms (except the latest implementations) used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extra discrete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(XMM) modems)</a:t>
            </a:r>
            <a:r>
              <a:rPr lang="en-US" sz="1600" dirty="0">
                <a:latin typeface="+mj-lt"/>
              </a:rPr>
              <a:t>, whereas most competing platforms (except Apple’s devices) </a:t>
            </a:r>
          </a:p>
          <a:p>
            <a:r>
              <a:rPr lang="en-US" sz="1600" dirty="0">
                <a:latin typeface="+mj-lt"/>
              </a:rPr>
              <a:t>   included already integrated modems.   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16505" y="929740"/>
            <a:ext cx="8730555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Based on their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Atom line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developed a large number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smartphone and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tablet platforms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to gain a respectable market share in the mobile space. </a:t>
            </a:r>
          </a:p>
        </p:txBody>
      </p:sp>
    </p:spTree>
    <p:extLst>
      <p:ext uri="{BB962C8B-B14F-4D97-AF65-F5344CB8AC3E}">
        <p14:creationId xmlns:p14="http://schemas.microsoft.com/office/powerpoint/2010/main" val="3133304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4696" y="458670"/>
            <a:ext cx="77526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Atom-based smartphone platforms (based on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34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58957" y="1043735"/>
            <a:ext cx="9058548" cy="5870965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(15)</a:t>
            </a:r>
          </a:p>
        </p:txBody>
      </p:sp>
    </p:spTree>
    <p:extLst>
      <p:ext uri="{BB962C8B-B14F-4D97-AF65-F5344CB8AC3E}">
        <p14:creationId xmlns:p14="http://schemas.microsoft.com/office/powerpoint/2010/main" val="2820741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24242" y="458670"/>
            <a:ext cx="8526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333399"/>
                </a:solidFill>
                <a:latin typeface="+mj-lt"/>
              </a:rPr>
              <a:t>Intel’s effort to optimize their platforms from the software point of view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35865" y="2091967"/>
            <a:ext cx="7851570" cy="4037333"/>
            <a:chOff x="500850" y="1448780"/>
            <a:chExt cx="7851570" cy="4037333"/>
          </a:xfrm>
        </p:grpSpPr>
        <p:pic>
          <p:nvPicPr>
            <p:cNvPr id="1331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850" y="1448780"/>
              <a:ext cx="7851570" cy="4037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Oval 3"/>
            <p:cNvSpPr/>
            <p:nvPr/>
          </p:nvSpPr>
          <p:spPr bwMode="auto">
            <a:xfrm>
              <a:off x="5543615" y="2226982"/>
              <a:ext cx="2745305" cy="3182238"/>
            </a:xfrm>
            <a:prstGeom prst="ellips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33767" y="818710"/>
            <a:ext cx="81732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In their 2012 Investor meeting (5/2012) Intel revealed that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than 3000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engineers are working on OS support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among them about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1200 engineers 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are dedicated alone to Android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as  indicated below [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35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]. 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(16)</a:t>
            </a:r>
          </a:p>
        </p:txBody>
      </p:sp>
    </p:spTree>
    <p:extLst>
      <p:ext uri="{BB962C8B-B14F-4D97-AF65-F5344CB8AC3E}">
        <p14:creationId xmlns:p14="http://schemas.microsoft.com/office/powerpoint/2010/main" val="2909547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05094" y="458670"/>
            <a:ext cx="90574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Intel’s worldwide market share of smartphone and tablet application processors</a:t>
            </a:r>
          </a:p>
          <a:p>
            <a:r>
              <a:rPr lang="en-US" dirty="0">
                <a:solidFill>
                  <a:srgbClr val="2D2D8A"/>
                </a:solidFill>
              </a:rPr>
              <a:t>  </a:t>
            </a:r>
            <a:r>
              <a:rPr lang="hu-HU" dirty="0">
                <a:solidFill>
                  <a:srgbClr val="2D2D8A"/>
                </a:solidFill>
              </a:rPr>
              <a:t>in 2015</a:t>
            </a:r>
            <a:r>
              <a:rPr lang="en-US" dirty="0">
                <a:solidFill>
                  <a:srgbClr val="2D2D8A"/>
                </a:solidFill>
              </a:rPr>
              <a:t>, (based on revenue) </a:t>
            </a: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36</a:t>
            </a:r>
            <a:r>
              <a:rPr lang="en-US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(17)</a:t>
            </a:r>
          </a:p>
        </p:txBody>
      </p:sp>
      <p:graphicFrame>
        <p:nvGraphicFramePr>
          <p:cNvPr id="10" name="Tábláza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739523"/>
              </p:ext>
            </p:extLst>
          </p:nvPr>
        </p:nvGraphicFramePr>
        <p:xfrm>
          <a:off x="611560" y="1441811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Smartphone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(revenue)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42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21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/>
                        <a:t>MediaTek</a:t>
                      </a:r>
                      <a:r>
                        <a:rPr lang="en-US" sz="1200" dirty="0"/>
                        <a:t> (Taiwan)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19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Samsung (S. Korea)      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/>
                        <a:t>Spreadtrum</a:t>
                      </a:r>
                      <a:r>
                        <a:rPr lang="en-US" sz="1200" dirty="0"/>
                        <a:t> (China)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1" name="Tábláza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993077"/>
              </p:ext>
            </p:extLst>
          </p:nvPr>
        </p:nvGraphicFramePr>
        <p:xfrm>
          <a:off x="4797025" y="1447774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Tablet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</a:t>
                      </a:r>
                      <a:r>
                        <a:rPr lang="hu-HU" sz="1200" dirty="0"/>
                        <a:t>)</a:t>
                      </a:r>
                      <a:r>
                        <a:rPr lang="en-US" sz="1200" dirty="0"/>
                        <a:t>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</a:t>
                      </a:r>
                      <a:r>
                        <a:rPr lang="hu-HU" sz="1200" dirty="0"/>
                        <a:t>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6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Intel </a:t>
                      </a:r>
                      <a:r>
                        <a:rPr lang="en-US" sz="1200" dirty="0"/>
                        <a:t>(</a:t>
                      </a:r>
                      <a:r>
                        <a:rPr lang="hu-HU" sz="1200" dirty="0"/>
                        <a:t>USA</a:t>
                      </a:r>
                      <a:r>
                        <a:rPr lang="en-US" sz="1200" dirty="0"/>
                        <a:t>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4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MediaTek</a:t>
                      </a:r>
                      <a:r>
                        <a:rPr lang="hu-HU" sz="1200" baseline="0" dirty="0"/>
                        <a:t> (Taiwan)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Samsung (S. Korea)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276745" y="3924055"/>
            <a:ext cx="43860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>
                <a:solidFill>
                  <a:srgbClr val="000000"/>
                </a:solidFill>
              </a:rPr>
              <a:t>[Source: Related press releases of Strategy Analytics</a:t>
            </a:r>
            <a:r>
              <a:rPr lang="en-US" sz="1200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26495" y="4551161"/>
            <a:ext cx="9088135" cy="1533134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96863" y="4554125"/>
            <a:ext cx="8648330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the Table on the left side indicates, </a:t>
            </a:r>
            <a:r>
              <a:rPr lang="en-US" sz="1600" dirty="0">
                <a:solidFill>
                  <a:srgbClr val="0070C0"/>
                </a:solidFill>
              </a:rPr>
              <a:t>Intel did not achieve a notable smartphone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market share.</a:t>
            </a:r>
          </a:p>
          <a:p>
            <a:r>
              <a:rPr lang="en-US" sz="1600" dirty="0"/>
              <a:t>Nevertheless, Intel reached a </a:t>
            </a:r>
            <a:r>
              <a:rPr lang="en-US" sz="1600" dirty="0">
                <a:solidFill>
                  <a:srgbClr val="0070C0"/>
                </a:solidFill>
              </a:rPr>
              <a:t>14 % market share for tablet processors</a:t>
            </a:r>
            <a:r>
              <a:rPr lang="en-US" sz="1600" dirty="0"/>
              <a:t>, but this </a:t>
            </a:r>
          </a:p>
          <a:p>
            <a:r>
              <a:rPr lang="en-US" sz="1600" dirty="0"/>
              <a:t>  has been achieved by </a:t>
            </a:r>
            <a:r>
              <a:rPr lang="en-US" sz="1600" dirty="0">
                <a:solidFill>
                  <a:srgbClr val="FF0000"/>
                </a:solidFill>
              </a:rPr>
              <a:t>paying subsidies for OEMs </a:t>
            </a:r>
            <a:r>
              <a:rPr lang="en-US" sz="1600" dirty="0"/>
              <a:t>(</a:t>
            </a:r>
            <a:r>
              <a:rPr lang="en-US" sz="1600" dirty="0">
                <a:latin typeface="Verdana" panose="020B0604030504040204" pitchFamily="34" charset="0"/>
                <a:ea typeface="Verdana" panose="020B0604030504040204" pitchFamily="34" charset="0"/>
              </a:rPr>
              <a:t>~ 50 $ /processor) </a:t>
            </a:r>
            <a:r>
              <a:rPr lang="en-US" sz="1600" dirty="0"/>
              <a:t>to spurn </a:t>
            </a:r>
          </a:p>
          <a:p>
            <a:r>
              <a:rPr lang="en-US" sz="1600" dirty="0"/>
              <a:t>  a transition from ARM to Atom processors.</a:t>
            </a:r>
          </a:p>
        </p:txBody>
      </p:sp>
    </p:spTree>
    <p:extLst>
      <p:ext uri="{BB962C8B-B14F-4D97-AF65-F5344CB8AC3E}">
        <p14:creationId xmlns:p14="http://schemas.microsoft.com/office/powerpoint/2010/main" val="3667538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(18)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0629" b="6797"/>
          <a:stretch/>
        </p:blipFill>
        <p:spPr>
          <a:xfrm>
            <a:off x="1016605" y="1628800"/>
            <a:ext cx="7053064" cy="454550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38150" y="458670"/>
            <a:ext cx="6260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Intel's losses on mobile devices in 2013 - 2014 [</a:t>
            </a:r>
            <a:r>
              <a:rPr lang="hu-HU" dirty="0">
                <a:solidFill>
                  <a:schemeClr val="accent6"/>
                </a:solidFill>
              </a:rPr>
              <a:t>37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1255" y="766160"/>
            <a:ext cx="90212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Owing to </a:t>
            </a:r>
            <a:r>
              <a:rPr lang="en-US" sz="1600" dirty="0">
                <a:solidFill>
                  <a:srgbClr val="FF0000"/>
                </a:solidFill>
              </a:rPr>
              <a:t>paying  subsidies to OEMs, </a:t>
            </a:r>
            <a:r>
              <a:rPr lang="en-US" sz="1600" dirty="0"/>
              <a:t>Intel's mobile and communication division lost </a:t>
            </a:r>
          </a:p>
          <a:p>
            <a:r>
              <a:rPr lang="en-US" sz="1600" dirty="0"/>
              <a:t>  7 billion $ in the years 2013-2014 , as indicated in the next Figure [3</a:t>
            </a:r>
            <a:r>
              <a:rPr lang="hu-HU" sz="1600" dirty="0"/>
              <a:t>8</a:t>
            </a:r>
            <a:r>
              <a:rPr lang="en-US" sz="1600" dirty="0"/>
              <a:t>].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9899" y="6174305"/>
            <a:ext cx="87775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Revenues/operating income of Intel's Mobile and Communications segment</a:t>
            </a:r>
          </a:p>
          <a:p>
            <a:r>
              <a:rPr lang="en-US" sz="1600" dirty="0"/>
              <a:t>                                               2013-2014 [3</a:t>
            </a:r>
            <a:r>
              <a:rPr lang="hu-HU" sz="1600" dirty="0"/>
              <a:t>8</a:t>
            </a:r>
            <a:r>
              <a:rPr lang="en-US" sz="16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743274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(19)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4369" y="458670"/>
            <a:ext cx="7840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 </a:t>
            </a:r>
            <a:r>
              <a:rPr lang="en-US" dirty="0"/>
              <a:t>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2033845"/>
            <a:ext cx="89706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"</a:t>
            </a:r>
            <a:r>
              <a:rPr lang="en-US" sz="1600" dirty="0">
                <a:solidFill>
                  <a:srgbClr val="0070C0"/>
                </a:solidFill>
              </a:rPr>
              <a:t>I can confirm that the changes included canceling the Broxton platform as well as</a:t>
            </a:r>
          </a:p>
          <a:p>
            <a:pPr lvl="0" algn="ctr"/>
            <a:r>
              <a:rPr lang="en-US" sz="1600" dirty="0">
                <a:solidFill>
                  <a:srgbClr val="0070C0"/>
                </a:solidFill>
              </a:rPr>
              <a:t>  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 3GX,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 and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LTE2 commercial platforms to enable us to move resources to products that deliver higher returns and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advance our strategy. </a:t>
            </a:r>
            <a:endParaRPr lang="hu-HU" sz="16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</a:t>
            </a:r>
            <a:r>
              <a:rPr lang="en-US" sz="1600" dirty="0">
                <a:solidFill>
                  <a:srgbClr val="0070C0"/>
                </a:solidFill>
              </a:rPr>
              <a:t>These changes are effective immediately.</a:t>
            </a:r>
            <a:r>
              <a:rPr lang="hu-HU" sz="1600" dirty="0">
                <a:solidFill>
                  <a:srgbClr val="0070C0"/>
                </a:solidFill>
              </a:rPr>
              <a:t>“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0000"/>
                </a:solidFill>
              </a:rPr>
              <a:t>(See next Figure).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161510" y="1566631"/>
            <a:ext cx="3420380" cy="54006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>
                <a:solidFill>
                  <a:srgbClr val="0070C0"/>
                </a:solidFill>
              </a:rPr>
              <a:t>Intel's statement </a:t>
            </a:r>
            <a:r>
              <a:rPr lang="hu-HU">
                <a:solidFill>
                  <a:srgbClr val="000000"/>
                </a:solidFill>
              </a:rPr>
              <a:t>says:</a:t>
            </a:r>
            <a:endParaRPr lang="hu-HU" dirty="0">
              <a:solidFill>
                <a:srgbClr val="000000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6495" y="863715"/>
            <a:ext cx="9135522" cy="756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61510" y="936561"/>
            <a:ext cx="89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Due to their high losses</a:t>
            </a:r>
            <a:r>
              <a:rPr lang="hu-HU" sz="1600" dirty="0">
                <a:solidFill>
                  <a:srgbClr val="000000"/>
                </a:solidFill>
              </a:rPr>
              <a:t> Intel </a:t>
            </a:r>
            <a:r>
              <a:rPr lang="en-US" sz="1600" dirty="0">
                <a:solidFill>
                  <a:srgbClr val="000000"/>
                </a:solidFill>
              </a:rPr>
              <a:t>first </a:t>
            </a:r>
            <a:r>
              <a:rPr lang="en-US" sz="1600" dirty="0">
                <a:solidFill>
                  <a:srgbClr val="0070C0"/>
                </a:solidFill>
              </a:rPr>
              <a:t>stopped paying subsidies </a:t>
            </a:r>
            <a:r>
              <a:rPr lang="en-US" sz="1600" dirty="0">
                <a:solidFill>
                  <a:srgbClr val="000000"/>
                </a:solidFill>
              </a:rPr>
              <a:t>and then in </a:t>
            </a:r>
            <a:r>
              <a:rPr lang="en-US" sz="1600" dirty="0">
                <a:solidFill>
                  <a:srgbClr val="0070C0"/>
                </a:solidFill>
              </a:rPr>
              <a:t>4/2016 </a:t>
            </a:r>
            <a:r>
              <a:rPr lang="hu-HU" sz="1600" dirty="0" err="1">
                <a:solidFill>
                  <a:srgbClr val="000000"/>
                </a:solidFill>
              </a:rPr>
              <a:t>announced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their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withdrawal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from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the</a:t>
            </a:r>
            <a:r>
              <a:rPr lang="hu-HU" sz="1600" dirty="0">
                <a:solidFill>
                  <a:srgbClr val="FF0000"/>
                </a:solidFill>
              </a:rPr>
              <a:t> mobile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hu-HU" sz="1600" dirty="0">
                <a:solidFill>
                  <a:srgbClr val="FF0000"/>
                </a:solidFill>
              </a:rPr>
              <a:t>market</a:t>
            </a:r>
            <a:r>
              <a:rPr lang="en-US" sz="16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6843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5456" y="458670"/>
            <a:ext cx="89420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Intel’s Atom-based smartphone platforms (based on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40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-42092" y="1009871"/>
            <a:ext cx="9159597" cy="5929519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5022050" y="4374105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 flipH="1">
                <a:off x="4811774" y="4391861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6377952" y="4040067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7697650" y="3863178"/>
                <a:ext cx="1241012" cy="1996092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 flipH="1">
                <a:off x="6242054" y="4054687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 flipH="1">
                <a:off x="7757404" y="3848665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cxnSp>
          <p:nvCxnSpPr>
            <p:cNvPr id="92" name="Straight Connector 91"/>
            <p:cNvCxnSpPr/>
            <p:nvPr/>
          </p:nvCxnSpPr>
          <p:spPr>
            <a:xfrm>
              <a:off x="7824010" y="1223755"/>
              <a:ext cx="1313800" cy="2015199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H="1">
              <a:off x="7690993" y="1223755"/>
              <a:ext cx="1355862" cy="1936374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(20)</a:t>
            </a:r>
          </a:p>
        </p:txBody>
      </p:sp>
    </p:spTree>
    <p:extLst>
      <p:ext uri="{BB962C8B-B14F-4D97-AF65-F5344CB8AC3E}">
        <p14:creationId xmlns:p14="http://schemas.microsoft.com/office/powerpoint/2010/main" val="1874692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5083" y="45867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206515" y="881805"/>
            <a:ext cx="8724800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9761" y="999019"/>
            <a:ext cx="82700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Basically due to overheating the Pentium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 could not achieve their targets</a:t>
            </a:r>
            <a:r>
              <a:rPr kumimoji="0" lang="en-US" sz="1600" b="0" i="0" u="none" strike="noStrike" kern="1200" cap="none" spc="-3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baseline="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30" baseline="0" dirty="0" smtClean="0">
                <a:solidFill>
                  <a:srgbClr val="000000"/>
                </a:solidFill>
                <a:latin typeface="Verdana"/>
              </a:rPr>
              <a:t> it was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2005.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323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2627" y="458670"/>
            <a:ext cx="7922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</a:t>
            </a:r>
            <a:r>
              <a:rPr lang="en-US" dirty="0"/>
              <a:t> -2</a:t>
            </a:r>
            <a:r>
              <a:rPr lang="hu-HU" dirty="0"/>
              <a:t>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2810" y="829220"/>
            <a:ext cx="8759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70C0"/>
                </a:solidFill>
              </a:rPr>
              <a:t>At the same time Intel laid off about 12000 employees (~ 11 % of their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workforce).</a:t>
            </a:r>
            <a:endParaRPr lang="en-US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381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1107" y="458670"/>
            <a:ext cx="5190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AMD’s c</a:t>
            </a:r>
            <a:r>
              <a:rPr lang="hu-HU" dirty="0">
                <a:solidFill>
                  <a:srgbClr val="2D2D8A"/>
                </a:solidFill>
              </a:rPr>
              <a:t>ancellation of </a:t>
            </a:r>
            <a:r>
              <a:rPr lang="en-US" dirty="0">
                <a:solidFill>
                  <a:srgbClr val="2D2D8A"/>
                </a:solidFill>
              </a:rPr>
              <a:t>their </a:t>
            </a:r>
            <a:r>
              <a:rPr lang="hu-HU" dirty="0">
                <a:solidFill>
                  <a:srgbClr val="2D2D8A"/>
                </a:solidFill>
              </a:rPr>
              <a:t>Cat line in 2015</a:t>
            </a:r>
            <a:endParaRPr lang="en-US" dirty="0">
              <a:solidFill>
                <a:srgbClr val="2D2D8A"/>
              </a:solidFill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34580" y="863715"/>
            <a:ext cx="9082925" cy="1620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31207" y="962910"/>
            <a:ext cx="8667373" cy="147732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0000"/>
                </a:solidFill>
              </a:rPr>
              <a:t>The </a:t>
            </a:r>
            <a:r>
              <a:rPr lang="hu-HU" sz="1600" dirty="0">
                <a:solidFill>
                  <a:srgbClr val="0070C0"/>
                </a:solidFill>
              </a:rPr>
              <a:t>last core of AMD's Cat line </a:t>
            </a:r>
            <a:r>
              <a:rPr lang="hu-HU" sz="1600" dirty="0">
                <a:solidFill>
                  <a:srgbClr val="000000"/>
                </a:solidFill>
              </a:rPr>
              <a:t>was the </a:t>
            </a:r>
            <a:r>
              <a:rPr lang="hu-HU" sz="1600" dirty="0">
                <a:solidFill>
                  <a:srgbClr val="FF0000"/>
                </a:solidFill>
              </a:rPr>
              <a:t>Puma+ core</a:t>
            </a:r>
            <a:r>
              <a:rPr lang="hu-HU" sz="1600" dirty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Subsequently, there was no sign </a:t>
            </a:r>
            <a:r>
              <a:rPr lang="en-US" sz="1600" dirty="0" smtClean="0">
                <a:solidFill>
                  <a:srgbClr val="0070C0"/>
                </a:solidFill>
              </a:rPr>
              <a:t>for continuing </a:t>
            </a:r>
            <a:r>
              <a:rPr lang="en-US" sz="1600" dirty="0">
                <a:solidFill>
                  <a:srgbClr val="0070C0"/>
                </a:solidFill>
              </a:rPr>
              <a:t>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</a:t>
            </a:r>
            <a:r>
              <a:rPr lang="hu-HU" sz="1600" dirty="0" err="1">
                <a:solidFill>
                  <a:srgbClr val="000000"/>
                </a:solidFill>
              </a:rPr>
              <a:t>nstead</a:t>
            </a:r>
            <a:r>
              <a:rPr lang="hu-HU" sz="1600" dirty="0">
                <a:solidFill>
                  <a:srgbClr val="000000"/>
                </a:solidFill>
              </a:rPr>
              <a:t> AMD </a:t>
            </a:r>
            <a:r>
              <a:rPr lang="hu-HU" sz="1600" dirty="0" err="1">
                <a:solidFill>
                  <a:srgbClr val="000000"/>
                </a:solidFill>
              </a:rPr>
              <a:t>place</a:t>
            </a:r>
            <a:r>
              <a:rPr lang="en-US" sz="1600" dirty="0">
                <a:solidFill>
                  <a:srgbClr val="000000"/>
                </a:solidFill>
              </a:rPr>
              <a:t>d</a:t>
            </a:r>
            <a:r>
              <a:rPr lang="hu-HU" sz="1600" dirty="0">
                <a:solidFill>
                  <a:srgbClr val="000000"/>
                </a:solidFill>
              </a:rPr>
              <a:t> emphasis on the Zen architecture </a:t>
            </a:r>
            <a:r>
              <a:rPr lang="en-US" sz="1600" dirty="0">
                <a:solidFill>
                  <a:srgbClr val="000000"/>
                </a:solidFill>
              </a:rPr>
              <a:t>that has been </a:t>
            </a:r>
            <a:r>
              <a:rPr lang="hu-HU" sz="1600" dirty="0">
                <a:solidFill>
                  <a:srgbClr val="000000"/>
                </a:solidFill>
              </a:rPr>
              <a:t>launched</a:t>
            </a:r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>
                <a:solidFill>
                  <a:srgbClr val="000000"/>
                </a:solidFill>
              </a:rPr>
              <a:t>     </a:t>
            </a:r>
            <a:r>
              <a:rPr lang="hu-HU" sz="1600" dirty="0">
                <a:solidFill>
                  <a:srgbClr val="000000"/>
                </a:solidFill>
              </a:rPr>
              <a:t> in 2017.   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271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15698" y="458670"/>
            <a:ext cx="82406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accent6"/>
                </a:solidFill>
                <a:latin typeface="Verdana"/>
              </a:rPr>
              <a:t>Nvidia’s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leaving the smartphone and tablet market in June 2016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4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1]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3356" y="2470340"/>
            <a:ext cx="99242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Instead NVIDIA became interested in designing in-car computers and car </a:t>
            </a:r>
          </a:p>
          <a:p>
            <a:r>
              <a:rPr lang="en-US" sz="1600" spc="-20" dirty="0">
                <a:latin typeface="+mj-lt"/>
              </a:rPr>
              <a:t>      infotainment  systems beyond </a:t>
            </a:r>
            <a:r>
              <a:rPr lang="en-US" sz="1600" spc="-20" dirty="0" smtClean="0">
                <a:latin typeface="+mj-lt"/>
              </a:rPr>
              <a:t>their traditional field of discrete </a:t>
            </a:r>
            <a:r>
              <a:rPr lang="en-US" sz="1600" spc="-20" dirty="0">
                <a:latin typeface="+mj-lt"/>
              </a:rPr>
              <a:t>GPU cards (</a:t>
            </a:r>
            <a:r>
              <a:rPr lang="en-US" sz="1600" spc="-20" dirty="0" err="1">
                <a:latin typeface="+mj-lt"/>
              </a:rPr>
              <a:t>dGPUs</a:t>
            </a:r>
            <a:r>
              <a:rPr lang="en-US" sz="1600" spc="-20" dirty="0">
                <a:latin typeface="+mj-lt"/>
              </a:rPr>
              <a:t>).  </a:t>
            </a:r>
          </a:p>
        </p:txBody>
      </p:sp>
      <p:sp>
        <p:nvSpPr>
          <p:cNvPr id="10" name="Rectangle 22"/>
          <p:cNvSpPr>
            <a:spLocks noGrp="1" noChangeArrowheads="1"/>
          </p:cNvSpPr>
          <p:nvPr>
            <p:ph type="title"/>
          </p:nvPr>
        </p:nvSpPr>
        <p:spPr bwMode="auto"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tablet and smartphone processors (23)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1925" y="1660250"/>
            <a:ext cx="8910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0070C0"/>
                </a:solidFill>
              </a:rPr>
              <a:t> “We are no longer interested in that market”. He adds, “Anybody can build smartphones, and we’re happy to enjoy these devices, but we’ll let someone else build them”.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26495" y="863715"/>
            <a:ext cx="9117012" cy="720000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24878" y="918673"/>
            <a:ext cx="88476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 6/2016 </a:t>
            </a:r>
            <a:r>
              <a:rPr lang="en-US" sz="1600" dirty="0">
                <a:latin typeface="+mj-lt"/>
              </a:rPr>
              <a:t>(at </a:t>
            </a:r>
            <a:r>
              <a:rPr lang="en-US" sz="1600" dirty="0" err="1">
                <a:latin typeface="+mj-lt"/>
              </a:rPr>
              <a:t>Computex</a:t>
            </a:r>
            <a:r>
              <a:rPr lang="en-US" sz="1600" dirty="0">
                <a:latin typeface="+mj-lt"/>
              </a:rPr>
              <a:t>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NVIDIA's CEO J. Huang</a:t>
            </a:r>
            <a:r>
              <a:rPr lang="en-US" sz="1600" dirty="0">
                <a:latin typeface="+mj-lt"/>
              </a:rPr>
              <a:t> declared the firm's leaving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smartphone and tablet market by saying: </a:t>
            </a:r>
          </a:p>
        </p:txBody>
      </p:sp>
    </p:spTree>
    <p:extLst>
      <p:ext uri="{BB962C8B-B14F-4D97-AF65-F5344CB8AC3E}">
        <p14:creationId xmlns:p14="http://schemas.microsoft.com/office/powerpoint/2010/main" val="333707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/>
      <p:bldP spid="3" grpId="0" animBg="1"/>
      <p:bldP spid="9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(24)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20062" y="478418"/>
            <a:ext cx="6418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925" y="800416"/>
            <a:ext cx="886557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ARM’s </a:t>
            </a:r>
            <a:r>
              <a:rPr lang="en-US" sz="1600" dirty="0">
                <a:solidFill>
                  <a:srgbClr val="FF0000"/>
                </a:solidFill>
              </a:rPr>
              <a:t>early mobile processors </a:t>
            </a:r>
            <a:r>
              <a:rPr lang="en-US" sz="1600" dirty="0"/>
              <a:t>were </a:t>
            </a:r>
            <a:r>
              <a:rPr lang="en-US" sz="1600" dirty="0">
                <a:solidFill>
                  <a:srgbClr val="0070C0"/>
                </a:solidFill>
              </a:rPr>
              <a:t>32-bit designs </a:t>
            </a:r>
            <a:r>
              <a:rPr lang="en-US" sz="1600" dirty="0"/>
              <a:t>and only </a:t>
            </a:r>
            <a:r>
              <a:rPr lang="en-US" sz="1600" dirty="0">
                <a:solidFill>
                  <a:srgbClr val="0070C0"/>
                </a:solidFill>
              </a:rPr>
              <a:t>2- or 3-wide</a:t>
            </a:r>
            <a:r>
              <a:rPr lang="en-US" sz="1600" dirty="0"/>
              <a:t>,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</a:t>
            </a:r>
            <a:r>
              <a:rPr lang="en-US" sz="1600" dirty="0" smtClean="0">
                <a:solidFill>
                  <a:srgbClr val="FF0000"/>
                </a:solidFill>
              </a:rPr>
              <a:t>subsequent </a:t>
            </a:r>
            <a:r>
              <a:rPr lang="en-US" sz="1600" dirty="0">
                <a:solidFill>
                  <a:srgbClr val="FF0000"/>
                </a:solidFill>
              </a:rPr>
              <a:t>mobile processors </a:t>
            </a:r>
            <a:r>
              <a:rPr lang="en-US" sz="1600" dirty="0">
                <a:solidFill>
                  <a:srgbClr val="0070C0"/>
                </a:solidFill>
              </a:rPr>
              <a:t>first became 64-bit designs </a:t>
            </a:r>
            <a:r>
              <a:rPr lang="en-US" sz="1600" dirty="0"/>
              <a:t>(since about 2013)  </a:t>
            </a:r>
          </a:p>
          <a:p>
            <a:r>
              <a:rPr lang="en-US" sz="1600" dirty="0"/>
              <a:t>  followed by an </a:t>
            </a:r>
            <a:r>
              <a:rPr lang="en-US" sz="1600" dirty="0">
                <a:solidFill>
                  <a:srgbClr val="0070C0"/>
                </a:solidFill>
              </a:rPr>
              <a:t>impressive widening of their microarchitecture up to 8 </a:t>
            </a:r>
            <a:r>
              <a:rPr lang="en-US" sz="1600" dirty="0"/>
              <a:t>in Apple’s </a:t>
            </a:r>
          </a:p>
          <a:p>
            <a:r>
              <a:rPr lang="en-US" sz="1600" dirty="0"/>
              <a:t>  A13, A14 and M1 processors </a:t>
            </a:r>
            <a:r>
              <a:rPr lang="en-US" sz="1600" dirty="0">
                <a:solidFill>
                  <a:srgbClr val="0070C0"/>
                </a:solidFill>
              </a:rPr>
              <a:t>in 2019 and 2020</a:t>
            </a:r>
            <a:r>
              <a:rPr lang="en-US" sz="1600" dirty="0"/>
              <a:t>, respectively, as indicated in the </a:t>
            </a:r>
          </a:p>
          <a:p>
            <a:r>
              <a:rPr lang="en-US" sz="1600" dirty="0"/>
              <a:t>  next Figures.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4350" y="2123855"/>
            <a:ext cx="78366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we note that certain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 mobile processors were only 1-wide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like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96525" y="2462560"/>
            <a:ext cx="5189690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1176 used in Apple’s iPhone (2007) or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Cortex-A5 (2009)  </a:t>
            </a:r>
          </a:p>
        </p:txBody>
      </p:sp>
      <p:sp>
        <p:nvSpPr>
          <p:cNvPr id="7" name="TextBox 6"/>
          <p:cNvSpPr txBox="1"/>
          <p:nvPr/>
        </p:nvSpPr>
        <p:spPr>
          <a:xfrm flipH="1">
            <a:off x="107504" y="3033246"/>
            <a:ext cx="86859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for better clarity these processors were not indicated in the previous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Figure.</a:t>
            </a:r>
          </a:p>
        </p:txBody>
      </p:sp>
    </p:spTree>
    <p:extLst>
      <p:ext uri="{BB962C8B-B14F-4D97-AF65-F5344CB8AC3E}">
        <p14:creationId xmlns:p14="http://schemas.microsoft.com/office/powerpoint/2010/main" val="93258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0062" y="478418"/>
            <a:ext cx="6418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-2</a:t>
            </a:r>
          </a:p>
        </p:txBody>
      </p:sp>
      <p:sp>
        <p:nvSpPr>
          <p:cNvPr id="12" name="Cím 11"/>
          <p:cNvSpPr>
            <a:spLocks noGrp="1"/>
          </p:cNvSpPr>
          <p:nvPr>
            <p:ph type="title"/>
          </p:nvPr>
        </p:nvSpPr>
        <p:spPr>
          <a:xfrm>
            <a:off x="0" y="10219"/>
            <a:ext cx="9144000" cy="393700"/>
          </a:xfrm>
          <a:solidFill>
            <a:srgbClr val="0000FF"/>
          </a:solidFill>
        </p:spPr>
        <p:txBody>
          <a:bodyPr/>
          <a:lstStyle/>
          <a:p>
            <a:r>
              <a:rPr lang="en-US" dirty="0"/>
              <a:t>5. Evolution of tablet and smartphone processors (25)</a:t>
            </a:r>
          </a:p>
        </p:txBody>
      </p:sp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504432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3-wide</a:t>
            </a:r>
          </a:p>
        </p:txBody>
      </p:sp>
      <p:sp>
        <p:nvSpPr>
          <p:cNvPr id="71" name="Text Box 5"/>
          <p:cNvSpPr txBox="1">
            <a:spLocks noChangeArrowheads="1"/>
          </p:cNvSpPr>
          <p:nvPr/>
        </p:nvSpPr>
        <p:spPr bwMode="auto">
          <a:xfrm>
            <a:off x="1379190" y="171315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8109328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5234942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4-wide</a:t>
            </a:r>
          </a:p>
        </p:txBody>
      </p:sp>
      <p:cxnSp>
        <p:nvCxnSpPr>
          <p:cNvPr id="75" name="Straight Connector 74"/>
          <p:cNvCxnSpPr>
            <a:endCxn id="79" idx="6"/>
          </p:cNvCxnSpPr>
          <p:nvPr/>
        </p:nvCxnSpPr>
        <p:spPr bwMode="auto">
          <a:xfrm flipH="1">
            <a:off x="1689406" y="1408053"/>
            <a:ext cx="3218830" cy="26406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6" name="Straight Connector 75"/>
          <p:cNvCxnSpPr/>
          <p:nvPr/>
        </p:nvCxnSpPr>
        <p:spPr bwMode="auto">
          <a:xfrm>
            <a:off x="4900451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983142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745444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5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sp>
        <p:nvSpPr>
          <p:cNvPr id="79" name="Oval 78"/>
          <p:cNvSpPr>
            <a:spLocks noChangeArrowheads="1"/>
          </p:cNvSpPr>
          <p:nvPr/>
        </p:nvSpPr>
        <p:spPr bwMode="auto">
          <a:xfrm>
            <a:off x="1624318" y="164195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917379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900451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884834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6137115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51450" y="1966178"/>
            <a:ext cx="2654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 (2005-09)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(except 1-wide LP A5 (2009)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3-wide HP A15)) 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2851920" y="1962587"/>
            <a:ext cx="2137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HP Cortex-A15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(2010)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77527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47220" y="3492409"/>
            <a:ext cx="20786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Atom family (2008-15)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33469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566690" y="3751148"/>
            <a:ext cx="2278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Cat family (2011-2015)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1204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768002" y="4018580"/>
            <a:ext cx="1888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Cortex-A8 (2009)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3045994" y="4015760"/>
            <a:ext cx="19951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Swift (A6) (2012)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29940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44909" y="4304020"/>
            <a:ext cx="19426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Scorpion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(S1-S3) (2007-10)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953227" y="4298965"/>
            <a:ext cx="1933277" cy="1685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Krait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(S4/S400/S60x/S80x)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(2012-14)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280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(S820/821/835) (2015/2016/2017)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385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(S845) (2018)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94195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088487" y="5960661"/>
            <a:ext cx="2251557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M1 (2016)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M2 (2017)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9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2516697" y="2582116"/>
            <a:ext cx="2786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  (2013-15) (except 2-wide HP Cortex-A73)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2780501" y="5944577"/>
            <a:ext cx="2219170" cy="869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Ex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(2013-14)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 </a:t>
            </a:r>
          </a:p>
        </p:txBody>
      </p:sp>
      <p:sp>
        <p:nvSpPr>
          <p:cNvPr id="103" name="Right Arrow 102"/>
          <p:cNvSpPr/>
          <p:nvPr/>
        </p:nvSpPr>
        <p:spPr bwMode="auto">
          <a:xfrm>
            <a:off x="2815669" y="206507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" name="Right Arrow 103"/>
          <p:cNvSpPr/>
          <p:nvPr/>
        </p:nvSpPr>
        <p:spPr bwMode="auto">
          <a:xfrm>
            <a:off x="2806421" y="4109988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2805857" y="441240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6" name="Right Arrow 105"/>
          <p:cNvSpPr/>
          <p:nvPr/>
        </p:nvSpPr>
        <p:spPr bwMode="auto">
          <a:xfrm>
            <a:off x="4833152" y="605153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" name="TextBox 66"/>
          <p:cNvSpPr txBox="1"/>
          <p:nvPr/>
        </p:nvSpPr>
        <p:spPr>
          <a:xfrm>
            <a:off x="5251055" y="3035657"/>
            <a:ext cx="1736887" cy="1041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(2018)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HP Cortex-A78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(2020)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0" name="Right Arrow 36"/>
          <p:cNvSpPr/>
          <p:nvPr/>
        </p:nvSpPr>
        <p:spPr bwMode="auto">
          <a:xfrm>
            <a:off x="4889942" y="314790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359854" y="6345324"/>
            <a:ext cx="2879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112" name="Szövegdoboz 8"/>
          <p:cNvSpPr txBox="1"/>
          <p:nvPr/>
        </p:nvSpPr>
        <p:spPr>
          <a:xfrm>
            <a:off x="819738" y="2604335"/>
            <a:ext cx="1719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Cortex-A73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</a:t>
            </a:r>
          </a:p>
        </p:txBody>
      </p:sp>
      <p:sp>
        <p:nvSpPr>
          <p:cNvPr id="113" name="TextBox 53"/>
          <p:cNvSpPr txBox="1"/>
          <p:nvPr/>
        </p:nvSpPr>
        <p:spPr>
          <a:xfrm>
            <a:off x="3001480" y="3438418"/>
            <a:ext cx="1757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Airmont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Atom core (2016)</a:t>
            </a:r>
          </a:p>
        </p:txBody>
      </p:sp>
      <p:sp>
        <p:nvSpPr>
          <p:cNvPr id="114" name="Right Arrow 36"/>
          <p:cNvSpPr/>
          <p:nvPr/>
        </p:nvSpPr>
        <p:spPr bwMode="auto">
          <a:xfrm>
            <a:off x="2820506" y="3619292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6" name="Right Arrow 36"/>
          <p:cNvSpPr/>
          <p:nvPr/>
        </p:nvSpPr>
        <p:spPr bwMode="auto">
          <a:xfrm>
            <a:off x="7100549" y="3136014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763222" y="3038080"/>
            <a:ext cx="1815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v8.0/8.2 LP Cortex-A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(2013/2017)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3061495" y="3038096"/>
            <a:ext cx="17191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(2017)</a:t>
            </a:r>
          </a:p>
        </p:txBody>
      </p:sp>
      <p:sp>
        <p:nvSpPr>
          <p:cNvPr id="63" name="Right Arrow 62"/>
          <p:cNvSpPr/>
          <p:nvPr/>
        </p:nvSpPr>
        <p:spPr bwMode="auto">
          <a:xfrm>
            <a:off x="6987942" y="606179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380312" y="3039343"/>
            <a:ext cx="18209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Cortex-X1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(2020))</a:t>
            </a:r>
          </a:p>
        </p:txBody>
      </p:sp>
      <p:sp>
        <p:nvSpPr>
          <p:cNvPr id="54" name="Right Arrow 53"/>
          <p:cNvSpPr/>
          <p:nvPr/>
        </p:nvSpPr>
        <p:spPr bwMode="auto">
          <a:xfrm>
            <a:off x="5004048" y="411307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876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0062" y="478418"/>
            <a:ext cx="6548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to the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width of mobile CPU cores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Cím 11"/>
          <p:cNvSpPr>
            <a:spLocks noGrp="1"/>
          </p:cNvSpPr>
          <p:nvPr>
            <p:ph type="title"/>
          </p:nvPr>
        </p:nvSpPr>
        <p:spPr>
          <a:xfrm>
            <a:off x="0" y="10219"/>
            <a:ext cx="9144000" cy="393700"/>
          </a:xfrm>
          <a:solidFill>
            <a:srgbClr val="0000FF"/>
          </a:solidFill>
        </p:spPr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26)</a:t>
            </a:r>
            <a:endParaRPr lang="en-US" dirty="0"/>
          </a:p>
        </p:txBody>
      </p:sp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152390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7757286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4882900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7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4548409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631100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393402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8-wide</a:t>
            </a: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565337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548409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532792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5785073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65004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20946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4106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772181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168225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104" name="Right Arrow 103"/>
          <p:cNvSpPr/>
          <p:nvPr/>
        </p:nvSpPr>
        <p:spPr bwMode="auto">
          <a:xfrm>
            <a:off x="4471986" y="4167092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5493810" y="529824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7" name="Right Arrow 106"/>
          <p:cNvSpPr/>
          <p:nvPr/>
        </p:nvSpPr>
        <p:spPr bwMode="auto">
          <a:xfrm>
            <a:off x="6537926" y="422108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296547" y="6381553"/>
            <a:ext cx="27632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598677" y="4047455"/>
            <a:ext cx="2017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A7-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A10X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(2013-2017)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724014" y="4011451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A11 (2017)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v8.3 HP A12/A12X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(2018)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776242" y="4042809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v8.4 HP A13 (2019)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v8.6 HP A14/M1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(2020)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6704234" y="5172232"/>
            <a:ext cx="17580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(2020)/cancelled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749949" y="5171127"/>
            <a:ext cx="1758041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M3 (2018)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9810)</a:t>
            </a:r>
            <a:endParaRPr lang="en-US" sz="1200" dirty="0">
              <a:solidFill>
                <a:srgbClr val="000000"/>
              </a:solidFill>
            </a:endParaRP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 v8.2 M4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9820)</a:t>
            </a: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v8.2 M5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990)</a:t>
            </a:r>
            <a:endParaRPr lang="en-US" sz="12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054360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3483" y="800655"/>
            <a:ext cx="63842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Changing the design paradigm of mobile processors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83859" y="1313764"/>
            <a:ext cx="8936676" cy="25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3858" y="1369060"/>
            <a:ext cx="8936677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A</a:t>
            </a:r>
            <a:r>
              <a:rPr lang="en-US" sz="1600" dirty="0">
                <a:solidFill>
                  <a:srgbClr val="000000"/>
                </a:solidFill>
              </a:rPr>
              <a:t>s mobile</a:t>
            </a:r>
            <a:r>
              <a:rPr lang="en-US" sz="1600" dirty="0"/>
              <a:t> devices </a:t>
            </a:r>
            <a:r>
              <a:rPr lang="en-US" sz="1600" dirty="0">
                <a:solidFill>
                  <a:srgbClr val="0070C0"/>
                </a:solidFill>
              </a:rPr>
              <a:t>require long operating hours, </a:t>
            </a:r>
            <a:r>
              <a:rPr lang="en-US" sz="1600" dirty="0"/>
              <a:t>w</a:t>
            </a:r>
            <a:r>
              <a:rPr lang="en-US" sz="1600" dirty="0">
                <a:latin typeface="Verdana"/>
              </a:rPr>
              <a:t>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latin typeface="Verdana"/>
              </a:rPr>
              <a:t>the advent of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mobile devices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(about 2006)</a:t>
            </a:r>
            <a:r>
              <a:rPr lang="en-US" sz="1600" dirty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arose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aims at low power consumption,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rather than at highest performance achievable from a given power budget,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as indicated below.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79191" y="2883893"/>
            <a:ext cx="2828018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5660" y="2443135"/>
            <a:ext cx="24324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49562" y="2443135"/>
            <a:ext cx="27719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137231" y="2887390"/>
            <a:ext cx="3164264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10" name="Left-Right Arrow 9"/>
          <p:cNvSpPr/>
          <p:nvPr/>
        </p:nvSpPr>
        <p:spPr>
          <a:xfrm>
            <a:off x="3981095" y="2893638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915" y="472145"/>
            <a:ext cx="10260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-1</a:t>
            </a:r>
            <a:endParaRPr lang="en-US" sz="1600" spc="-40" dirty="0"/>
          </a:p>
        </p:txBody>
      </p:sp>
      <p:sp>
        <p:nvSpPr>
          <p:cNvPr id="13" name="Rectangle 12"/>
          <p:cNvSpPr/>
          <p:nvPr/>
        </p:nvSpPr>
        <p:spPr>
          <a:xfrm>
            <a:off x="120324" y="4014065"/>
            <a:ext cx="10212316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Key features of low power microarchitectures at the time of the introduction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  of mobiles </a:t>
            </a:r>
            <a:endParaRPr lang="hu-HU" altLang="en-US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120324" y="4714738"/>
            <a:ext cx="8900211" cy="148516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 flipH="1">
            <a:off x="4597425" y="5128908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898951" y="5303533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6319320" y="5303533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H="1">
            <a:off x="2901495" y="5303533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solidFill>
                <a:srgbClr val="000000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296525" y="4765670"/>
            <a:ext cx="864085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Key features of low power microarchitectures at the time of the introduction of mobiles 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5336523" y="5573408"/>
            <a:ext cx="196560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b) Low clock rates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1810422" y="5573408"/>
            <a:ext cx="21371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a) Narrow CPU cores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868790" y="54368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6284510" y="54400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094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28)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468" y="787180"/>
            <a:ext cx="58233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Narrow CPU cores in early mobile processors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0312" y="1205700"/>
            <a:ext cx="8991268" cy="76539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520" y="1319628"/>
            <a:ext cx="85509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Early smartphones emerged in the second halve of the 2000’ and were mostly</a:t>
            </a:r>
          </a:p>
          <a:p>
            <a:r>
              <a:rPr lang="en-US" sz="1600" dirty="0">
                <a:latin typeface="+mj-lt"/>
              </a:rPr>
              <a:t>  based on ARM’s 32-bit 2- or 3 wide Cortex processors.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6648" y="2047320"/>
            <a:ext cx="90197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By contrast, the width of CPU cores of Intel’s client processors at the time 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of the introduction of mobiles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71500" y="2798930"/>
            <a:ext cx="9036000" cy="12512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0383" y="2835092"/>
            <a:ext cx="903971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Verdana"/>
              </a:rPr>
              <a:t>At the same time when </a:t>
            </a:r>
            <a:r>
              <a:rPr lang="en-US" sz="1600" spc="-20" dirty="0" smtClean="0">
                <a:latin typeface="Verdana"/>
              </a:rPr>
              <a:t>32-bit mobile </a:t>
            </a:r>
            <a:r>
              <a:rPr lang="en-US" sz="1600" spc="-20" dirty="0">
                <a:latin typeface="Verdana"/>
              </a:rPr>
              <a:t>phones and later tablets emerged (≈ 2006-2010) </a:t>
            </a:r>
          </a:p>
          <a:p>
            <a:r>
              <a:rPr lang="en-US" sz="1600" dirty="0">
                <a:latin typeface="Verdana"/>
              </a:rPr>
              <a:t>  Intel’s and AMD’s client processors had a word length of 64-bit,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were 4 and 3-wide</a:t>
            </a:r>
            <a:r>
              <a:rPr lang="en-US" sz="1600" dirty="0">
                <a:latin typeface="Verdana"/>
              </a:rPr>
              <a:t>, </a:t>
            </a:r>
          </a:p>
          <a:p>
            <a:r>
              <a:rPr lang="en-US" sz="1600" dirty="0">
                <a:latin typeface="Verdana"/>
              </a:rPr>
              <a:t>  respectively, and were designed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  <a:r>
              <a:rPr lang="en-US" sz="1600" dirty="0">
                <a:latin typeface="Verdana"/>
              </a:rPr>
              <a:t>(in terms of</a:t>
            </a:r>
          </a:p>
          <a:p>
            <a:r>
              <a:rPr lang="en-US" sz="1600" dirty="0">
                <a:latin typeface="Verdana"/>
              </a:rPr>
              <a:t>  GFLOPS/Watt).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312" y="4117550"/>
            <a:ext cx="3982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Consequences for Intel and AMD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73572" y="4637011"/>
            <a:ext cx="9033927" cy="18208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Down Arrow 10"/>
          <p:cNvSpPr/>
          <p:nvPr/>
        </p:nvSpPr>
        <p:spPr>
          <a:xfrm>
            <a:off x="4517315" y="5429043"/>
            <a:ext cx="99859" cy="2880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86535" y="5761828"/>
            <a:ext cx="85959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As a consequence, b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oth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Intel and AMD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were forced to 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design and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introduce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new,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narrow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 2-wide)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low-power microarchitectures,.</a:t>
            </a:r>
            <a:endParaRPr lang="en-US" dirty="0">
              <a:latin typeface="Verdana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6505" y="4708963"/>
            <a:ext cx="89450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Verdana"/>
              </a:rPr>
              <a:t> Due to their differing design orientation Intel’s and AMD’s client processors had</a:t>
            </a:r>
          </a:p>
          <a:p>
            <a:r>
              <a:rPr lang="en-US" sz="1600" dirty="0">
                <a:latin typeface="Verdana"/>
              </a:rPr>
              <a:t>   much higher power consumption than ARM’s Cortex-processors and were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not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suited for mobile devices.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915" y="472145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-2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3251936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</a:t>
            </a:r>
            <a:r>
              <a:rPr lang="en-US" dirty="0" smtClean="0"/>
              <a:t>(29)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469" y="824640"/>
            <a:ext cx="7690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Low clock rates in early mobile processors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05104" y="1205700"/>
            <a:ext cx="8967396" cy="4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289030"/>
            <a:ext cx="886598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>
                <a:latin typeface="+mj-lt"/>
              </a:rPr>
              <a:t>Power consumption = Active power </a:t>
            </a:r>
            <a:r>
              <a:rPr lang="en-US" sz="1500" dirty="0" err="1">
                <a:latin typeface="+mj-lt"/>
              </a:rPr>
              <a:t>Dd</a:t>
            </a:r>
            <a:r>
              <a:rPr lang="en-US" sz="1500" dirty="0">
                <a:latin typeface="+mj-lt"/>
              </a:rPr>
              <a:t>  = C</a:t>
            </a:r>
            <a:r>
              <a:rPr lang="en-US" sz="1500" baseline="-25000" dirty="0">
                <a:latin typeface="+mj-lt"/>
              </a:rPr>
              <a:t>dyn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∗</a:t>
            </a:r>
            <a:r>
              <a:rPr lang="en-US" sz="1500" dirty="0">
                <a:latin typeface="+mj-lt"/>
              </a:rPr>
              <a:t>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baseline="30000" dirty="0">
                <a:latin typeface="+mj-lt"/>
              </a:rPr>
              <a:t>2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>
                <a:latin typeface="+mj-lt"/>
              </a:rPr>
              <a:t>f</a:t>
            </a:r>
            <a:r>
              <a:rPr lang="en-US" sz="1500" baseline="-25000" dirty="0">
                <a:latin typeface="+mj-lt"/>
              </a:rPr>
              <a:t>c</a:t>
            </a:r>
            <a:r>
              <a:rPr lang="en-US" sz="1500" dirty="0">
                <a:latin typeface="+mj-lt"/>
              </a:rPr>
              <a:t> + Leakage power Ds = 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 err="1">
                <a:latin typeface="+mj-lt"/>
                <a:ea typeface="Cambria Math" panose="02040503050406030204" pitchFamily="18" charset="0"/>
              </a:rPr>
              <a:t>I</a:t>
            </a:r>
            <a:r>
              <a:rPr lang="en-US" sz="1500" baseline="-25000" dirty="0" err="1">
                <a:latin typeface="+mj-lt"/>
              </a:rPr>
              <a:t>leak</a:t>
            </a:r>
            <a:endParaRPr lang="en-US" sz="1500" dirty="0"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6504" y="1729270"/>
            <a:ext cx="8955995" cy="5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1810686"/>
            <a:ext cx="787568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In addition: higher fc requires higher V</a:t>
            </a:r>
            <a:r>
              <a:rPr lang="en-US" sz="1500" baseline="-25000" dirty="0">
                <a:latin typeface="+mj-lt"/>
              </a:rPr>
              <a:t>CC </a:t>
            </a:r>
            <a:r>
              <a:rPr lang="en-US" sz="1500" dirty="0">
                <a:latin typeface="+mj-lt"/>
              </a:rPr>
              <a:t>(V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</a:rPr>
              <a:t> ≈ </a:t>
            </a:r>
            <a:r>
              <a:rPr lang="en-US" sz="1500" dirty="0" err="1">
                <a:latin typeface="+mj-lt"/>
              </a:rPr>
              <a:t>const</a:t>
            </a:r>
            <a:r>
              <a:rPr lang="en-US" sz="1500" dirty="0">
                <a:latin typeface="+mj-lt"/>
              </a:rPr>
              <a:t> x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), as indicated below.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7417" y="2386091"/>
            <a:ext cx="7795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The relation of clock frequency (fc) and dynamic dissipation </a:t>
            </a:r>
            <a:r>
              <a:rPr lang="en-US" altLang="en-US" dirty="0" err="1">
                <a:solidFill>
                  <a:schemeClr val="accent6"/>
                </a:solidFill>
                <a:latin typeface="Verdana" pitchFamily="34" charset="0"/>
              </a:rPr>
              <a:t>Dd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71500" y="2780875"/>
            <a:ext cx="9001000" cy="2114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1510" y="2826202"/>
            <a:ext cx="8381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</a:t>
            </a:r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x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  and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1600" dirty="0">
                <a:latin typeface="+mj-lt"/>
              </a:rPr>
              <a:t>fc, it follows that   </a:t>
            </a:r>
          </a:p>
        </p:txBody>
      </p:sp>
      <p:sp>
        <p:nvSpPr>
          <p:cNvPr id="12" name="TextBox 11"/>
          <p:cNvSpPr txBox="1"/>
          <p:nvPr/>
        </p:nvSpPr>
        <p:spPr>
          <a:xfrm flipH="1">
            <a:off x="3267569" y="3231247"/>
            <a:ext cx="26315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</a:t>
            </a:r>
            <a:r>
              <a:rPr lang="en-US" sz="1600" baseline="30000" dirty="0">
                <a:latin typeface="+mj-lt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6454" y="3636292"/>
            <a:ext cx="86607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This means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dynamic dissipation </a:t>
            </a:r>
            <a:r>
              <a:rPr lang="en-US" sz="1600" dirty="0"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vital </a:t>
            </a:r>
            <a:r>
              <a:rPr lang="en-US" sz="1600" dirty="0">
                <a:latin typeface="+mj-lt"/>
              </a:rPr>
              <a:t>with the clock frequency,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in fact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proportional to the third power of fc.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available power budget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of the processors (usually given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form of their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TDP), limits their base frequency.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417" y="5031125"/>
            <a:ext cx="46033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Clock rates of early mobile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76469" y="5448791"/>
            <a:ext cx="8996031" cy="7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16454" y="5538801"/>
            <a:ext cx="87660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low power budget of early mobile processors limited their base frequency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about 1.0 to 2.0 GHz.</a:t>
            </a:r>
            <a:endParaRPr lang="en-US" sz="1600" dirty="0">
              <a:latin typeface="+mj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915" y="472145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-3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74195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30)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1500" y="818710"/>
            <a:ext cx="340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tale of Intel’s Atom line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1501" y="1254127"/>
            <a:ext cx="9043130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Based on their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Atom line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developed a large number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smartphone and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tablet platforms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to gain a respectable market share in the mobile space. 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26495" y="2843935"/>
            <a:ext cx="9088135" cy="1422586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16505" y="2888940"/>
            <a:ext cx="850046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Intel did not achieve a notable smartphone market share.</a:t>
            </a:r>
          </a:p>
          <a:p>
            <a:r>
              <a:rPr lang="en-US" sz="1600" dirty="0"/>
              <a:t>Nevertheless, Intel reached a </a:t>
            </a:r>
            <a:r>
              <a:rPr lang="en-US" sz="1600" dirty="0">
                <a:solidFill>
                  <a:srgbClr val="0070C0"/>
                </a:solidFill>
              </a:rPr>
              <a:t>14 % market share for tablet processors</a:t>
            </a:r>
            <a:r>
              <a:rPr lang="en-US" sz="1600" dirty="0"/>
              <a:t>, but this </a:t>
            </a:r>
          </a:p>
          <a:p>
            <a:r>
              <a:rPr lang="en-US" sz="1600" dirty="0"/>
              <a:t>  has been achieved by </a:t>
            </a:r>
            <a:r>
              <a:rPr lang="en-US" sz="1600" dirty="0">
                <a:solidFill>
                  <a:srgbClr val="FF0000"/>
                </a:solidFill>
              </a:rPr>
              <a:t>paying subsidies for OEMs </a:t>
            </a:r>
            <a:r>
              <a:rPr lang="en-US" sz="1600" dirty="0"/>
              <a:t>(</a:t>
            </a:r>
            <a:r>
              <a:rPr lang="en-US" sz="1600" dirty="0">
                <a:latin typeface="Verdana" panose="020B0604030504040204" pitchFamily="34" charset="0"/>
                <a:ea typeface="Verdana" panose="020B0604030504040204" pitchFamily="34" charset="0"/>
              </a:rPr>
              <a:t>~ 50 $ /processor) </a:t>
            </a:r>
            <a:r>
              <a:rPr lang="en-US" sz="1600" dirty="0"/>
              <a:t>to spurn </a:t>
            </a:r>
          </a:p>
          <a:p>
            <a:r>
              <a:rPr lang="en-US" sz="1600" dirty="0"/>
              <a:t>  a transition from ARM to Atom processors.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6495" y="4923250"/>
            <a:ext cx="9088135" cy="756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1510" y="4996096"/>
            <a:ext cx="87836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</a:rPr>
              <a:t>Due to their high losses</a:t>
            </a:r>
            <a:r>
              <a:rPr lang="hu-HU" sz="1600" dirty="0">
                <a:solidFill>
                  <a:srgbClr val="000000"/>
                </a:solidFill>
              </a:rPr>
              <a:t> Intel </a:t>
            </a:r>
            <a:r>
              <a:rPr lang="en-US" sz="1600" dirty="0">
                <a:solidFill>
                  <a:srgbClr val="000000"/>
                </a:solidFill>
              </a:rPr>
              <a:t>first </a:t>
            </a:r>
            <a:r>
              <a:rPr lang="en-US" sz="1600" dirty="0">
                <a:solidFill>
                  <a:srgbClr val="0070C0"/>
                </a:solidFill>
              </a:rPr>
              <a:t>stopped paying subsidies </a:t>
            </a:r>
            <a:r>
              <a:rPr lang="en-US" sz="1600" dirty="0">
                <a:solidFill>
                  <a:srgbClr val="000000"/>
                </a:solidFill>
              </a:rPr>
              <a:t>and then in </a:t>
            </a:r>
            <a:r>
              <a:rPr lang="en-US" sz="1600" dirty="0">
                <a:solidFill>
                  <a:srgbClr val="0070C0"/>
                </a:solidFill>
              </a:rPr>
              <a:t>4/2016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hu-HU" sz="1600" dirty="0" err="1">
                <a:solidFill>
                  <a:srgbClr val="000000"/>
                </a:solidFill>
              </a:rPr>
              <a:t>announced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their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withdrawal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from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the</a:t>
            </a:r>
            <a:r>
              <a:rPr lang="hu-HU" sz="1600" dirty="0">
                <a:solidFill>
                  <a:srgbClr val="FF0000"/>
                </a:solidFill>
              </a:rPr>
              <a:t> mobile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hu-HU" sz="1600" dirty="0">
                <a:solidFill>
                  <a:srgbClr val="FF0000"/>
                </a:solidFill>
              </a:rPr>
              <a:t>market</a:t>
            </a:r>
            <a:r>
              <a:rPr lang="en-US" sz="16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1915" y="469180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-4</a:t>
            </a:r>
            <a:endParaRPr lang="en-US" sz="1600" spc="-40" dirty="0"/>
          </a:p>
        </p:txBody>
      </p:sp>
      <p:sp>
        <p:nvSpPr>
          <p:cNvPr id="10" name="TextBox 9"/>
          <p:cNvSpPr txBox="1"/>
          <p:nvPr/>
        </p:nvSpPr>
        <p:spPr>
          <a:xfrm>
            <a:off x="74375" y="2123855"/>
            <a:ext cx="90574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Intel’s worldwide market share of smartphone and tablet application processors</a:t>
            </a:r>
          </a:p>
          <a:p>
            <a:r>
              <a:rPr lang="en-US" dirty="0">
                <a:solidFill>
                  <a:srgbClr val="2D2D8A"/>
                </a:solidFill>
              </a:rPr>
              <a:t>  </a:t>
            </a:r>
            <a:r>
              <a:rPr lang="hu-HU" dirty="0">
                <a:solidFill>
                  <a:srgbClr val="2D2D8A"/>
                </a:solidFill>
              </a:rPr>
              <a:t>in 2015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5550" y="4374105"/>
            <a:ext cx="78405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 </a:t>
            </a:r>
            <a:r>
              <a:rPr lang="en-US" dirty="0"/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20291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61925" y="821324"/>
          <a:ext cx="8684567" cy="594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6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" y="821324"/>
                        <a:ext cx="8684567" cy="594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7937" y="458670"/>
            <a:ext cx="2633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Pentium 4 family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1500" y="5859463"/>
            <a:ext cx="360000" cy="134822"/>
          </a:xfrm>
          <a:prstGeom prst="rect">
            <a:avLst/>
          </a:prstGeom>
          <a:solidFill>
            <a:srgbClr val="FFFF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154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180 nm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1172349" y="5859463"/>
            <a:ext cx="360000" cy="134822"/>
          </a:xfrm>
          <a:prstGeom prst="rect">
            <a:avLst/>
          </a:prstGeom>
          <a:solidFill>
            <a:srgbClr val="A4FAF4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166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130 nm</a:t>
            </a:r>
          </a:p>
        </p:txBody>
      </p:sp>
      <p:sp>
        <p:nvSpPr>
          <p:cNvPr id="9" name="Rectangle 8"/>
          <p:cNvSpPr/>
          <p:nvPr/>
        </p:nvSpPr>
        <p:spPr bwMode="auto">
          <a:xfrm>
            <a:off x="2231740" y="5881036"/>
            <a:ext cx="360000" cy="121669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1365" y="5822685"/>
            <a:ext cx="5757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nm</a:t>
            </a:r>
          </a:p>
        </p:txBody>
      </p:sp>
    </p:spTree>
    <p:extLst>
      <p:ext uri="{BB962C8B-B14F-4D97-AF65-F5344CB8AC3E}">
        <p14:creationId xmlns:p14="http://schemas.microsoft.com/office/powerpoint/2010/main" val="223562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Evolution of tablet and smartphone processors (</a:t>
            </a:r>
            <a:r>
              <a:rPr lang="en-US" dirty="0" smtClean="0"/>
              <a:t>31)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9585" y="821678"/>
            <a:ext cx="51909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AMD’s c</a:t>
            </a:r>
            <a:r>
              <a:rPr lang="hu-HU" dirty="0">
                <a:solidFill>
                  <a:srgbClr val="2D2D8A"/>
                </a:solidFill>
              </a:rPr>
              <a:t>ancellation of </a:t>
            </a:r>
            <a:r>
              <a:rPr lang="en-US" dirty="0">
                <a:solidFill>
                  <a:srgbClr val="2D2D8A"/>
                </a:solidFill>
              </a:rPr>
              <a:t>their </a:t>
            </a:r>
            <a:r>
              <a:rPr lang="hu-HU" dirty="0">
                <a:solidFill>
                  <a:srgbClr val="2D2D8A"/>
                </a:solidFill>
              </a:rPr>
              <a:t>Cat line in 2015</a:t>
            </a:r>
            <a:endParaRPr lang="en-US" dirty="0">
              <a:solidFill>
                <a:srgbClr val="2D2D8A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4580" y="1274363"/>
            <a:ext cx="9082925" cy="1620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31207" y="1316403"/>
            <a:ext cx="8667373" cy="1477328"/>
          </a:xfrm>
          <a:prstGeom prst="rect">
            <a:avLst/>
          </a:prstGeom>
          <a:noFill/>
          <a:ln>
            <a:solidFill>
              <a:srgbClr val="89A4A7"/>
            </a:solidFill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0000"/>
                </a:solidFill>
              </a:rPr>
              <a:t>The </a:t>
            </a:r>
            <a:r>
              <a:rPr lang="hu-HU" sz="1600" dirty="0">
                <a:solidFill>
                  <a:srgbClr val="0070C0"/>
                </a:solidFill>
              </a:rPr>
              <a:t>last core of AMD's Cat line </a:t>
            </a:r>
            <a:r>
              <a:rPr lang="hu-HU" sz="1600" dirty="0">
                <a:solidFill>
                  <a:srgbClr val="000000"/>
                </a:solidFill>
              </a:rPr>
              <a:t>was the </a:t>
            </a:r>
            <a:r>
              <a:rPr lang="hu-HU" sz="1600" dirty="0">
                <a:solidFill>
                  <a:srgbClr val="FF0000"/>
                </a:solidFill>
              </a:rPr>
              <a:t>Puma+ core</a:t>
            </a:r>
            <a:r>
              <a:rPr lang="hu-HU" sz="1600" dirty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600" dirty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Subsequently, there was no sign </a:t>
            </a:r>
            <a:r>
              <a:rPr lang="en-US" sz="1600" dirty="0" smtClean="0">
                <a:solidFill>
                  <a:srgbClr val="0070C0"/>
                </a:solidFill>
              </a:rPr>
              <a:t>for continuing </a:t>
            </a:r>
            <a:r>
              <a:rPr lang="en-US" sz="1600" dirty="0">
                <a:solidFill>
                  <a:srgbClr val="0070C0"/>
                </a:solidFill>
              </a:rPr>
              <a:t>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</a:t>
            </a:r>
            <a:r>
              <a:rPr lang="hu-HU" sz="1600" dirty="0" err="1">
                <a:solidFill>
                  <a:srgbClr val="000000"/>
                </a:solidFill>
              </a:rPr>
              <a:t>nstead</a:t>
            </a:r>
            <a:r>
              <a:rPr lang="hu-HU" sz="1600" dirty="0">
                <a:solidFill>
                  <a:srgbClr val="000000"/>
                </a:solidFill>
              </a:rPr>
              <a:t> AMD </a:t>
            </a:r>
            <a:r>
              <a:rPr lang="hu-HU" sz="1600" dirty="0" err="1">
                <a:solidFill>
                  <a:srgbClr val="000000"/>
                </a:solidFill>
              </a:rPr>
              <a:t>place</a:t>
            </a:r>
            <a:r>
              <a:rPr lang="en-US" sz="1600" dirty="0">
                <a:solidFill>
                  <a:srgbClr val="000000"/>
                </a:solidFill>
              </a:rPr>
              <a:t>d</a:t>
            </a:r>
            <a:r>
              <a:rPr lang="hu-HU" sz="1600" dirty="0">
                <a:solidFill>
                  <a:srgbClr val="000000"/>
                </a:solidFill>
              </a:rPr>
              <a:t> emphasis on the Zen architecture </a:t>
            </a:r>
            <a:r>
              <a:rPr lang="en-US" sz="1600" dirty="0">
                <a:solidFill>
                  <a:srgbClr val="000000"/>
                </a:solidFill>
              </a:rPr>
              <a:t>that has been </a:t>
            </a:r>
            <a:r>
              <a:rPr lang="hu-HU" sz="1600" dirty="0">
                <a:solidFill>
                  <a:srgbClr val="000000"/>
                </a:solidFill>
              </a:rPr>
              <a:t>launched</a:t>
            </a:r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>
                <a:solidFill>
                  <a:srgbClr val="000000"/>
                </a:solidFill>
              </a:rPr>
              <a:t>     </a:t>
            </a:r>
            <a:r>
              <a:rPr lang="hu-HU" sz="1600" dirty="0">
                <a:solidFill>
                  <a:srgbClr val="000000"/>
                </a:solidFill>
              </a:rPr>
              <a:t> in 2017.   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886" y="2990630"/>
            <a:ext cx="82406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accent6"/>
                </a:solidFill>
                <a:latin typeface="Verdana"/>
              </a:rPr>
              <a:t>Nvidia’s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leaving the smartphone and tablet market in June 2016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4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1]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6495" y="3429000"/>
            <a:ext cx="9117012" cy="720000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4878" y="3483958"/>
            <a:ext cx="88476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 6/2016 </a:t>
            </a:r>
            <a:r>
              <a:rPr lang="en-US" sz="1600" dirty="0">
                <a:latin typeface="+mj-lt"/>
              </a:rPr>
              <a:t>(at </a:t>
            </a:r>
            <a:r>
              <a:rPr lang="en-US" sz="1600" dirty="0" err="1">
                <a:latin typeface="+mj-lt"/>
              </a:rPr>
              <a:t>Computex</a:t>
            </a:r>
            <a:r>
              <a:rPr lang="en-US" sz="1600" dirty="0">
                <a:latin typeface="+mj-lt"/>
              </a:rPr>
              <a:t>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NVIDIA's CEO J. Huang</a:t>
            </a:r>
            <a:r>
              <a:rPr lang="en-US" sz="1600" dirty="0">
                <a:latin typeface="+mj-lt"/>
              </a:rPr>
              <a:t> declared the firm's leaving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smartphone and tablet market.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915" y="469180"/>
            <a:ext cx="90905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Summing up key issues of the evolution of tablet and smartphone processors -5</a:t>
            </a:r>
            <a:endParaRPr lang="en-US" sz="1600" spc="-40" dirty="0"/>
          </a:p>
        </p:txBody>
      </p:sp>
    </p:spTree>
    <p:extLst>
      <p:ext uri="{BB962C8B-B14F-4D97-AF65-F5344CB8AC3E}">
        <p14:creationId xmlns:p14="http://schemas.microsoft.com/office/powerpoint/2010/main" val="122506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AutoShape 3"/>
          <p:cNvSpPr>
            <a:spLocks noChangeArrowheads="1"/>
          </p:cNvSpPr>
          <p:nvPr/>
        </p:nvSpPr>
        <p:spPr bwMode="auto">
          <a:xfrm>
            <a:off x="971550" y="206908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References </a:t>
            </a:r>
          </a:p>
        </p:txBody>
      </p:sp>
    </p:spTree>
    <p:extLst>
      <p:ext uri="{BB962C8B-B14F-4D97-AF65-F5344CB8AC3E}">
        <p14:creationId xmlns:p14="http://schemas.microsoft.com/office/powerpoint/2010/main" val="144038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/>
              <a:t>6. References (1)</a:t>
            </a:r>
          </a:p>
        </p:txBody>
      </p:sp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116505" y="2708920"/>
            <a:ext cx="8667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 nm Next Generation Intel Core Microarchitecture</a:t>
            </a:r>
          </a:p>
          <a:p>
            <a:pPr marL="534988" indent="-534988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(Penryn),” IDF 2007, ITPS001, http://isdlibrary.intel-dispatch.com/isd/89/45nm.pdf</a:t>
            </a:r>
          </a:p>
        </p:txBody>
      </p:sp>
      <p:sp>
        <p:nvSpPr>
          <p:cNvPr id="11" name="TextBox 9"/>
          <p:cNvSpPr txBox="1"/>
          <p:nvPr/>
        </p:nvSpPr>
        <p:spPr>
          <a:xfrm>
            <a:off x="140853" y="3293985"/>
            <a:ext cx="87516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[6]: Server </a:t>
            </a:r>
            <a:r>
              <a:rPr lang="hu-HU" sz="1400" dirty="0" err="1"/>
              <a:t>duel</a:t>
            </a:r>
            <a:r>
              <a:rPr lang="hu-HU" sz="1400" dirty="0"/>
              <a:t>: </a:t>
            </a:r>
            <a:r>
              <a:rPr lang="hu-HU" sz="1400" dirty="0" err="1"/>
              <a:t>Xeon</a:t>
            </a:r>
            <a:r>
              <a:rPr lang="hu-HU" sz="1400" dirty="0"/>
              <a:t> </a:t>
            </a:r>
            <a:r>
              <a:rPr lang="hu-HU" sz="1400" dirty="0" err="1"/>
              <a:t>Woodcrest</a:t>
            </a:r>
            <a:r>
              <a:rPr lang="hu-HU" sz="1400" dirty="0"/>
              <a:t> vs. </a:t>
            </a:r>
            <a:r>
              <a:rPr lang="hu-HU" sz="1400" dirty="0" err="1"/>
              <a:t>Opteron</a:t>
            </a:r>
            <a:r>
              <a:rPr lang="hu-HU" sz="1400" dirty="0"/>
              <a:t> </a:t>
            </a:r>
            <a:r>
              <a:rPr lang="hu-HU" sz="1400" dirty="0" err="1"/>
              <a:t>Socket</a:t>
            </a:r>
            <a:r>
              <a:rPr lang="hu-HU" sz="1400" dirty="0"/>
              <a:t> F, </a:t>
            </a:r>
            <a:r>
              <a:rPr lang="hu-HU" sz="1400" dirty="0" err="1"/>
              <a:t>Tweakers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7 2006,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https://tweakers.net/reviews/646/2/server-duel-xeon-woodcrest-vs-opteron-socket-f-</a:t>
            </a:r>
            <a:endParaRPr lang="hu-HU" sz="1400" dirty="0"/>
          </a:p>
          <a:p>
            <a:r>
              <a:rPr lang="hu-HU" sz="1400" dirty="0"/>
              <a:t>            </a:t>
            </a:r>
            <a:r>
              <a:rPr lang="en-US" sz="1400" dirty="0"/>
              <a:t>post-mortem-netburst.html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140927" y="4059070"/>
            <a:ext cx="74914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Razin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A., Core, Nehalem,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Gesher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Intel: New Architecture Every Two Years,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Xbit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Laboratories, April 28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http://www.xbitlabs.com/news/cpu/display/20060428162855.html </a:t>
            </a:r>
          </a:p>
        </p:txBody>
      </p:sp>
      <p:sp>
        <p:nvSpPr>
          <p:cNvPr id="13" name="TextBox 5"/>
          <p:cNvSpPr txBox="1"/>
          <p:nvPr/>
        </p:nvSpPr>
        <p:spPr>
          <a:xfrm>
            <a:off x="116505" y="458670"/>
            <a:ext cx="85157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]:</a:t>
            </a:r>
            <a:r>
              <a:rPr lang="hu-HU" sz="1400" dirty="0"/>
              <a:t> </a:t>
            </a:r>
            <a:r>
              <a:rPr lang="en-US" sz="1400" dirty="0" err="1"/>
              <a:t>Exynos</a:t>
            </a:r>
            <a:r>
              <a:rPr lang="en-US" sz="1400" dirty="0"/>
              <a:t> 8 </a:t>
            </a:r>
            <a:r>
              <a:rPr lang="en-US" sz="1400" dirty="0" err="1"/>
              <a:t>Octa</a:t>
            </a:r>
            <a:r>
              <a:rPr lang="en-US" sz="1400" dirty="0"/>
              <a:t> (8890)</a:t>
            </a:r>
            <a:r>
              <a:rPr lang="hu-HU" sz="1400" dirty="0"/>
              <a:t>, Samsung, 2016, 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http://www.samsung.com/semiconductor/minisite/Exynos/w/solution/mod_ap/8890</a:t>
            </a:r>
            <a:endParaRPr lang="en-US" sz="1400" dirty="0"/>
          </a:p>
        </p:txBody>
      </p:sp>
      <p:sp>
        <p:nvSpPr>
          <p:cNvPr id="14" name="TextBox 6"/>
          <p:cNvSpPr txBox="1"/>
          <p:nvPr/>
        </p:nvSpPr>
        <p:spPr>
          <a:xfrm>
            <a:off x="116505" y="1026895"/>
            <a:ext cx="82214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</a:t>
            </a:r>
            <a:r>
              <a:rPr lang="en-US" sz="1400" dirty="0"/>
              <a:t>]: </a:t>
            </a:r>
            <a:r>
              <a:rPr lang="en-US" sz="1400" dirty="0" err="1"/>
              <a:t>Shilow</a:t>
            </a:r>
            <a:r>
              <a:rPr lang="en-US" sz="1400" dirty="0"/>
              <a:t> A., Intel’s Path to 10nm: Past, Present, and Future, EET Asia, June 17, 2020,</a:t>
            </a:r>
          </a:p>
          <a:p>
            <a:r>
              <a:rPr lang="en-US" sz="1400" dirty="0"/>
              <a:t>            https://www.eetasia.com/intels-path-to-10nm-past-present-and-future</a:t>
            </a:r>
          </a:p>
        </p:txBody>
      </p:sp>
      <p:sp>
        <p:nvSpPr>
          <p:cNvPr id="15" name="TextBox 8"/>
          <p:cNvSpPr txBox="1"/>
          <p:nvPr/>
        </p:nvSpPr>
        <p:spPr>
          <a:xfrm>
            <a:off x="127543" y="1583795"/>
            <a:ext cx="608512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3</a:t>
            </a:r>
            <a:r>
              <a:rPr lang="en-US" sz="1400" dirty="0"/>
              <a:t>]: 10_nm lithography process,</a:t>
            </a:r>
          </a:p>
          <a:p>
            <a:r>
              <a:rPr lang="en-US" sz="1400" dirty="0"/>
              <a:t>          </a:t>
            </a:r>
            <a:r>
              <a:rPr lang="hu-HU" sz="1400" dirty="0"/>
              <a:t>  </a:t>
            </a:r>
            <a:r>
              <a:rPr lang="en-US" sz="1400" dirty="0"/>
              <a:t>https://en.wikichip.org/wiki/10_nm_lithography_process</a:t>
            </a:r>
          </a:p>
        </p:txBody>
      </p:sp>
      <p:sp>
        <p:nvSpPr>
          <p:cNvPr id="16" name="TextBox 6"/>
          <p:cNvSpPr txBox="1"/>
          <p:nvPr/>
        </p:nvSpPr>
        <p:spPr>
          <a:xfrm>
            <a:off x="128429" y="2168860"/>
            <a:ext cx="70988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[4]: </a:t>
            </a:r>
            <a:r>
              <a:rPr lang="en-US" sz="1400" dirty="0"/>
              <a:t>Intel eases up in race to 10GHz</a:t>
            </a:r>
            <a:r>
              <a:rPr lang="hu-HU" sz="1400" dirty="0"/>
              <a:t>, The </a:t>
            </a:r>
            <a:r>
              <a:rPr lang="hu-HU" sz="1400" dirty="0" err="1"/>
              <a:t>Register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25 2002,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https://www.theregister.co.uk/2002/09/25/intel_eases_up_in_race/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147820" y="4824155"/>
            <a:ext cx="8879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Intel's (INTC) CEO Brian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Krzanich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on Q2 2015 Results - Earnings Call Transcript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Seeking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Alpha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15 2015, http://seekingalpha.com/article/3329035-intels-intc-ceo-brian-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krzanich-on-q2-2015-results-earnings-call-transcript?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Box 3"/>
          <p:cNvSpPr txBox="1"/>
          <p:nvPr/>
        </p:nvSpPr>
        <p:spPr>
          <a:xfrm>
            <a:off x="167386" y="558924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lang="hu-HU" sz="1400" dirty="0"/>
              <a:t>ARS STAFF; </a:t>
            </a:r>
            <a:r>
              <a:rPr lang="en-US" sz="1400" dirty="0"/>
              <a:t>Intel retires “tick-tock” development model, extending the life of each process</a:t>
            </a:r>
            <a:r>
              <a:rPr lang="hu-HU" sz="1400" dirty="0"/>
              <a:t>; https://arstechnica.com/; 03.</a:t>
            </a:r>
            <a:r>
              <a:rPr lang="en-US" sz="1400" dirty="0"/>
              <a:t>23</a:t>
            </a:r>
            <a:r>
              <a:rPr lang="hu-HU" sz="1400" dirty="0"/>
              <a:t>.</a:t>
            </a:r>
            <a:r>
              <a:rPr lang="en-US" sz="1400" dirty="0"/>
              <a:t>2016</a:t>
            </a:r>
            <a:r>
              <a:rPr lang="hu-HU" sz="1400" dirty="0"/>
              <a:t>; https://arstechnica.com/information-technology/2016/03/intel-retires-tick-tock-development-model-extending-the-life-of-each-process/</a:t>
            </a:r>
          </a:p>
        </p:txBody>
      </p:sp>
    </p:spTree>
    <p:extLst>
      <p:ext uri="{BB962C8B-B14F-4D97-AF65-F5344CB8AC3E}">
        <p14:creationId xmlns:p14="http://schemas.microsoft.com/office/powerpoint/2010/main" val="1601230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(2)</a:t>
            </a:r>
            <a:endParaRPr lang="en-US" sz="1600" dirty="0"/>
          </a:p>
        </p:txBody>
      </p:sp>
      <p:sp>
        <p:nvSpPr>
          <p:cNvPr id="11" name="TextBox 3"/>
          <p:cNvSpPr txBox="1"/>
          <p:nvPr/>
        </p:nvSpPr>
        <p:spPr>
          <a:xfrm>
            <a:off x="122381" y="458670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10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Cutres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I.;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Intel’s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10nm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Cannon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Lake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Core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i3-8121U Deep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Dive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Review</a:t>
            </a:r>
            <a:r>
              <a:rPr lang="hu-HU" sz="1400" dirty="0"/>
              <a:t>;  anandtech.com; 25. </a:t>
            </a:r>
            <a:r>
              <a:rPr lang="hu-HU" sz="1400" dirty="0" err="1"/>
              <a:t>January</a:t>
            </a:r>
            <a:r>
              <a:rPr lang="hu-HU" sz="1400" dirty="0"/>
              <a:t> 2019.; https://www.anandtech.com/show/13405/intel-10nm-cannon-lake-and-core-i3-8121u-deep-dive-review</a:t>
            </a:r>
          </a:p>
        </p:txBody>
      </p:sp>
      <p:sp>
        <p:nvSpPr>
          <p:cNvPr id="12" name="TextBox 5"/>
          <p:cNvSpPr txBox="1"/>
          <p:nvPr/>
        </p:nvSpPr>
        <p:spPr>
          <a:xfrm>
            <a:off x="116505" y="1178750"/>
            <a:ext cx="911572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[1</a:t>
            </a:r>
            <a:r>
              <a:rPr lang="hu-HU" sz="1400" dirty="0"/>
              <a:t>1</a:t>
            </a:r>
            <a:r>
              <a:rPr lang="en-US" sz="1400" dirty="0"/>
              <a:t>]: </a:t>
            </a:r>
            <a:r>
              <a:rPr lang="hu-HU" sz="1400" dirty="0" err="1"/>
              <a:t>Passingham</a:t>
            </a:r>
            <a:r>
              <a:rPr lang="hu-HU" sz="1400" dirty="0"/>
              <a:t> M., </a:t>
            </a:r>
            <a:r>
              <a:rPr lang="en-US" sz="1400" dirty="0"/>
              <a:t>Intel 8th-gen CPUs Revealed: Double the cores, but where’s Coffee Lake?</a:t>
            </a:r>
            <a:r>
              <a:rPr lang="hu-HU" sz="1400" dirty="0"/>
              <a:t>,</a:t>
            </a:r>
          </a:p>
          <a:p>
            <a:r>
              <a:rPr lang="hu-HU" sz="1400" dirty="0"/>
              <a:t>            </a:t>
            </a:r>
            <a:r>
              <a:rPr lang="hu-HU" sz="1400" dirty="0" err="1"/>
              <a:t>Trusted</a:t>
            </a:r>
            <a:r>
              <a:rPr lang="hu-HU" sz="1400" dirty="0"/>
              <a:t> </a:t>
            </a:r>
            <a:r>
              <a:rPr lang="hu-HU" sz="1400" dirty="0" err="1"/>
              <a:t>Reviews</a:t>
            </a:r>
            <a:r>
              <a:rPr lang="hu-HU" sz="1400" dirty="0"/>
              <a:t>, Aug. 23 2017, http://www.trustedreviews.com/news/intel-8th-gen-</a:t>
            </a:r>
          </a:p>
          <a:p>
            <a:r>
              <a:rPr lang="hu-HU" sz="1400" dirty="0"/>
              <a:t>            core-specs-technology-explained-2952599</a:t>
            </a:r>
            <a:endParaRPr lang="en-US" sz="1400" dirty="0"/>
          </a:p>
        </p:txBody>
      </p:sp>
      <p:sp>
        <p:nvSpPr>
          <p:cNvPr id="14" name="TextBox 9"/>
          <p:cNvSpPr txBox="1"/>
          <p:nvPr/>
        </p:nvSpPr>
        <p:spPr>
          <a:xfrm>
            <a:off x="116505" y="1917414"/>
            <a:ext cx="90978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2]: </a:t>
            </a:r>
            <a:r>
              <a:rPr lang="en-US" sz="1400" dirty="0" err="1"/>
              <a:t>Cutress</a:t>
            </a:r>
            <a:r>
              <a:rPr lang="en-US" sz="1400" dirty="0"/>
              <a:t> I., Intel’s Manufacturing Roadmap from 2019 to 2029: Back Porting, 7nm, 5nm,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3nm, 2nm, and 1.4 nm, </a:t>
            </a:r>
            <a:r>
              <a:rPr lang="en-US" sz="1400" dirty="0" err="1"/>
              <a:t>AnandTech</a:t>
            </a:r>
            <a:r>
              <a:rPr lang="en-US" sz="1400" dirty="0"/>
              <a:t>, Dec. 11, 2019, </a:t>
            </a:r>
          </a:p>
          <a:p>
            <a:r>
              <a:rPr lang="hu-HU" sz="1400" dirty="0"/>
              <a:t>            </a:t>
            </a:r>
            <a:r>
              <a:rPr lang="en-US" sz="1350" dirty="0"/>
              <a:t>https://www.anandtech.com/show/15217/intels-manufacturing-roadmap-from-2019-to-2029</a:t>
            </a:r>
          </a:p>
          <a:p>
            <a:endParaRPr lang="en-US" sz="1400" dirty="0"/>
          </a:p>
        </p:txBody>
      </p:sp>
      <p:sp>
        <p:nvSpPr>
          <p:cNvPr id="17" name="TextBox 10"/>
          <p:cNvSpPr txBox="1"/>
          <p:nvPr/>
        </p:nvSpPr>
        <p:spPr>
          <a:xfrm>
            <a:off x="116505" y="2682499"/>
            <a:ext cx="85857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13</a:t>
            </a:r>
            <a:r>
              <a:rPr lang="en-US" sz="1400" dirty="0"/>
              <a:t>]: </a:t>
            </a:r>
            <a:r>
              <a:rPr lang="en-US" sz="1400" dirty="0" err="1"/>
              <a:t>Papermaster</a:t>
            </a:r>
            <a:r>
              <a:rPr lang="en-US" sz="1400" dirty="0"/>
              <a:t> M., Back in High Performance...To Stay, AMD 2017 Financial Analyst Day,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May 16 2017</a:t>
            </a:r>
            <a:r>
              <a:rPr lang="hu-HU" sz="1400" dirty="0"/>
              <a:t>, </a:t>
            </a:r>
            <a:r>
              <a:rPr lang="en-US" sz="1400" dirty="0"/>
              <a:t>http://ir.amd.com/phoenix.zhtml?c=74093&amp;p=irol-analystday</a:t>
            </a:r>
          </a:p>
        </p:txBody>
      </p:sp>
      <p:sp>
        <p:nvSpPr>
          <p:cNvPr id="18" name="TextBox 3"/>
          <p:cNvSpPr txBox="1"/>
          <p:nvPr/>
        </p:nvSpPr>
        <p:spPr>
          <a:xfrm>
            <a:off x="116505" y="3230396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20725" indent="-720725"/>
            <a:r>
              <a:rPr lang="hu-HU" sz="1400" dirty="0"/>
              <a:t>[</a:t>
            </a:r>
            <a:r>
              <a:rPr lang="hu-HU" sz="1400" dirty="0">
                <a:latin typeface="Verdana"/>
              </a:rPr>
              <a:t>14]: </a:t>
            </a:r>
            <a:r>
              <a:rPr lang="en-US" sz="1400" dirty="0" err="1">
                <a:latin typeface="Verdana"/>
              </a:rPr>
              <a:t>Vireko</a:t>
            </a:r>
            <a:r>
              <a:rPr lang="en-US" sz="1400" dirty="0">
                <a:latin typeface="Verdana"/>
              </a:rPr>
              <a:t> K., A Simple Guide To Intel CPU/Processor Naming Scheme (Explained), Tech Consumer Guide, Mai 16, 2019, https://www.techconsumerguide.com/guide-to-intel-cpu-naming</a:t>
            </a:r>
            <a:endParaRPr lang="hu-HU" sz="1400" dirty="0">
              <a:latin typeface="Verdana"/>
            </a:endParaRPr>
          </a:p>
        </p:txBody>
      </p:sp>
      <p:sp>
        <p:nvSpPr>
          <p:cNvPr id="19" name="TextBox 11"/>
          <p:cNvSpPr txBox="1"/>
          <p:nvPr/>
        </p:nvSpPr>
        <p:spPr>
          <a:xfrm>
            <a:off x="127121" y="3975447"/>
            <a:ext cx="92154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15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]: New Xeon Processor Numbering, More Than Just a Number, Intel.com, April 5 2011,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latin typeface="+mj-lt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://communities.intel.com/community/itpeernetwork/datastack/blog/2011/04/05/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new-</a:t>
            </a:r>
            <a:r>
              <a:rPr lang="en-US" altLang="en-US" sz="1400" dirty="0" err="1">
                <a:solidFill>
                  <a:srgbClr val="000000"/>
                </a:solidFill>
                <a:latin typeface="+mj-lt"/>
              </a:rPr>
              <a:t>xeon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-processor-numbering-more-than-just-a-number</a:t>
            </a:r>
          </a:p>
        </p:txBody>
      </p:sp>
      <p:sp>
        <p:nvSpPr>
          <p:cNvPr id="20" name="Text Box 12"/>
          <p:cNvSpPr txBox="1">
            <a:spLocks noChangeArrowheads="1"/>
          </p:cNvSpPr>
          <p:nvPr/>
        </p:nvSpPr>
        <p:spPr bwMode="auto">
          <a:xfrm>
            <a:off x="132190" y="4699375"/>
            <a:ext cx="7950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Core 2 Duo Processor E8000 and E7000 Series Datasheet, Intel, Jan. 2009 </a:t>
            </a:r>
          </a:p>
        </p:txBody>
      </p:sp>
      <p:sp>
        <p:nvSpPr>
          <p:cNvPr id="21" name="TextBox 3"/>
          <p:cNvSpPr txBox="1"/>
          <p:nvPr/>
        </p:nvSpPr>
        <p:spPr>
          <a:xfrm>
            <a:off x="116505" y="504918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[17]: </a:t>
            </a:r>
            <a:r>
              <a:rPr lang="en-US" sz="1400" dirty="0"/>
              <a:t>Morgan t. P. Deep dive into Intel’s “Ice Lake” Xeon SP architecture, The next platform,  April 19, 2021,https://www.nextplatform.com/2021/04/19/deep-dive-into-intels-ice-lake-xeon-sp-architecture/</a:t>
            </a:r>
          </a:p>
          <a:p>
            <a:pPr marL="715963" lvl="0" indent="-715963"/>
            <a:endParaRPr lang="en-US" sz="1400" dirty="0"/>
          </a:p>
        </p:txBody>
      </p:sp>
      <p:sp>
        <p:nvSpPr>
          <p:cNvPr id="22" name="TextBox 4"/>
          <p:cNvSpPr txBox="1"/>
          <p:nvPr/>
        </p:nvSpPr>
        <p:spPr>
          <a:xfrm>
            <a:off x="131093" y="5814265"/>
            <a:ext cx="850995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18</a:t>
            </a:r>
            <a:r>
              <a:rPr lang="en-US" sz="1400" dirty="0"/>
              <a:t>]: Bohr M., Leading at the edge, Technology and manufacturing Day, Intel, 28/03/2017, </a:t>
            </a:r>
          </a:p>
          <a:p>
            <a:r>
              <a:rPr lang="en-US" sz="1400" dirty="0"/>
              <a:t>            https://</a:t>
            </a:r>
            <a:r>
              <a:rPr lang="en-US" sz="1400" dirty="0" err="1"/>
              <a:t>newsroom.intel.com</a:t>
            </a:r>
            <a:r>
              <a:rPr lang="en-US" sz="1400" dirty="0"/>
              <a:t>/newsroom/</a:t>
            </a:r>
            <a:r>
              <a:rPr lang="en-US" sz="1400" dirty="0" err="1"/>
              <a:t>wp</a:t>
            </a:r>
            <a:r>
              <a:rPr lang="en-US" sz="1400" dirty="0"/>
              <a:t>-content/uploads/sites/11/2017/03/</a:t>
            </a:r>
          </a:p>
          <a:p>
            <a:r>
              <a:rPr lang="en-US" sz="1400" dirty="0"/>
              <a:t>            Mark-Bohr-2017-</a:t>
            </a:r>
            <a:r>
              <a:rPr lang="en-US" sz="1400" dirty="0" err="1"/>
              <a:t>Moores</a:t>
            </a:r>
            <a:r>
              <a:rPr lang="en-US" sz="1400" dirty="0"/>
              <a:t>-</a:t>
            </a:r>
            <a:r>
              <a:rPr lang="en-US" sz="1400" dirty="0" err="1"/>
              <a:t>Law.pdf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744511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(3)</a:t>
            </a:r>
            <a:endParaRPr lang="en-US" sz="1600" dirty="0"/>
          </a:p>
        </p:txBody>
      </p:sp>
      <p:sp>
        <p:nvSpPr>
          <p:cNvPr id="3" name="TextBox 3"/>
          <p:cNvSpPr txBox="1"/>
          <p:nvPr/>
        </p:nvSpPr>
        <p:spPr>
          <a:xfrm>
            <a:off x="117122" y="458670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[19]: </a:t>
            </a:r>
            <a:r>
              <a:rPr lang="en-US" sz="1400" dirty="0"/>
              <a:t>Intel 5th Generation </a:t>
            </a:r>
            <a:r>
              <a:rPr lang="en-US" sz="1400" dirty="0" err="1"/>
              <a:t>Broadwell</a:t>
            </a:r>
            <a:r>
              <a:rPr lang="en-US" sz="1400" dirty="0"/>
              <a:t> Processors Arrive, Cherry Trail Shipping</a:t>
            </a:r>
            <a:r>
              <a:rPr lang="hu-HU" sz="1400" dirty="0"/>
              <a:t>; CdrInfo.com; 5. </a:t>
            </a:r>
            <a:r>
              <a:rPr lang="hu-HU" sz="1400" dirty="0" err="1"/>
              <a:t>January</a:t>
            </a:r>
            <a:r>
              <a:rPr lang="hu-HU" sz="1400" dirty="0"/>
              <a:t> 2015.; https</a:t>
            </a:r>
            <a:r>
              <a:rPr lang="en-US" sz="1400" dirty="0"/>
              <a:t>://www.cdrinfo.com/sections/news/Print.aspx?NewsId=42515</a:t>
            </a:r>
          </a:p>
          <a:p>
            <a:pPr marL="715963" lvl="0" indent="-715963"/>
            <a:endParaRPr lang="en-US" sz="1400" dirty="0"/>
          </a:p>
          <a:p>
            <a:pPr marL="715963" lvl="0" indent="-715963"/>
            <a:endParaRPr lang="en-US" sz="1400" dirty="0"/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15570"/>
            <a:ext cx="62040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sz="1400" dirty="0"/>
              <a:t>Intel HD and Iris Graphics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https://en.wikipedia.org/wiki/Intel_HD_and_Iris_Graphics</a:t>
            </a:r>
          </a:p>
        </p:txBody>
      </p:sp>
      <p:sp>
        <p:nvSpPr>
          <p:cNvPr id="6" name="TextBox 3"/>
          <p:cNvSpPr txBox="1"/>
          <p:nvPr/>
        </p:nvSpPr>
        <p:spPr>
          <a:xfrm>
            <a:off x="116505" y="1574793"/>
            <a:ext cx="86969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[21]: </a:t>
            </a:r>
            <a:r>
              <a:rPr lang="hu-HU" sz="1400" dirty="0" err="1"/>
              <a:t>oneAPI</a:t>
            </a:r>
            <a:r>
              <a:rPr lang="hu-HU" sz="1400" dirty="0"/>
              <a:t> GPU </a:t>
            </a:r>
            <a:r>
              <a:rPr lang="hu-HU" sz="1400" dirty="0" err="1"/>
              <a:t>Optimization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</a:t>
            </a:r>
            <a:r>
              <a:rPr lang="hu-HU" sz="1400" dirty="0" err="1"/>
              <a:t>Developer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Intel.com; 11. </a:t>
            </a:r>
            <a:r>
              <a:rPr lang="hu-HU" sz="1400" dirty="0" err="1"/>
              <a:t>April</a:t>
            </a:r>
            <a:r>
              <a:rPr lang="hu-HU" sz="1400" dirty="0"/>
              <a:t> 2021.;    https://www.intel.com/content/www/us/en/develop/documentation/oneapi-gpu-optimization-guide/top/gen-arch.html</a:t>
            </a:r>
          </a:p>
          <a:p>
            <a:pPr marL="715963" indent="-715963"/>
            <a:r>
              <a:rPr lang="hu-HU" sz="1400" dirty="0"/>
              <a:t> 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116505" y="2330296"/>
            <a:ext cx="908223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22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Cutress</a:t>
            </a:r>
            <a:r>
              <a:rPr kumimoji="0" lang="hu-HU" altLang="en-US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I., </a:t>
            </a:r>
            <a:r>
              <a:rPr lang="en-US" altLang="en-US" sz="1400" dirty="0">
                <a:cs typeface="Arial" charset="0"/>
              </a:rPr>
              <a:t>Hot Chips 2020 Live Blog: Intel's </a:t>
            </a:r>
            <a:r>
              <a:rPr lang="en-US" altLang="en-US" sz="1400" dirty="0" err="1">
                <a:cs typeface="Arial" charset="0"/>
              </a:rPr>
              <a:t>Xe</a:t>
            </a:r>
            <a:r>
              <a:rPr lang="en-US" altLang="en-US" sz="1400" dirty="0">
                <a:cs typeface="Arial" charset="0"/>
              </a:rPr>
              <a:t> GPU Architecture (5:30pm PT)</a:t>
            </a:r>
            <a:r>
              <a:rPr lang="hu-HU" altLang="en-US" sz="1400" dirty="0">
                <a:cs typeface="Arial" charset="0"/>
              </a:rPr>
              <a:t>, </a:t>
            </a:r>
            <a:r>
              <a:rPr lang="hu-HU" altLang="en-US" sz="1400" dirty="0" err="1">
                <a:cs typeface="Arial" charset="0"/>
              </a:rPr>
              <a:t>AnandTech</a:t>
            </a:r>
            <a:r>
              <a:rPr lang="hu-HU" altLang="en-US" sz="1400" dirty="0">
                <a:cs typeface="Arial" charset="0"/>
              </a:rPr>
              <a:t>,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Aug. 17 2020, https://www.anandtech.com/show/15993/hot-chips-2020-live-blog-intels-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xe-gpu-architecture-530pm-pt</a:t>
            </a:r>
            <a:endParaRPr lang="en-US" altLang="en-US" sz="1400" dirty="0">
              <a:cs typeface="Arial" charset="0"/>
            </a:endParaRPr>
          </a:p>
        </p:txBody>
      </p:sp>
      <p:sp>
        <p:nvSpPr>
          <p:cNvPr id="8" name="TextBox 3"/>
          <p:cNvSpPr txBox="1"/>
          <p:nvPr/>
        </p:nvSpPr>
        <p:spPr>
          <a:xfrm>
            <a:off x="145217" y="3095381"/>
            <a:ext cx="86969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[23]: </a:t>
            </a:r>
            <a:r>
              <a:rPr lang="hu-HU" sz="1400" dirty="0" err="1"/>
              <a:t>Simth</a:t>
            </a:r>
            <a:r>
              <a:rPr lang="hu-HU" sz="1400" dirty="0"/>
              <a:t> R.; The Intel XE-LP GPU </a:t>
            </a:r>
            <a:r>
              <a:rPr lang="hu-HU" sz="1400" dirty="0" err="1"/>
              <a:t>Architecture</a:t>
            </a:r>
            <a:r>
              <a:rPr lang="hu-HU" sz="1400" dirty="0"/>
              <a:t> Deep </a:t>
            </a:r>
            <a:r>
              <a:rPr lang="hu-HU" sz="1400" dirty="0" err="1"/>
              <a:t>Dive</a:t>
            </a:r>
            <a:r>
              <a:rPr lang="hu-HU" sz="1400" dirty="0"/>
              <a:t>; anadtech.com; 13. August 2020.; https://www.anandtech.com/show/15973/the-intel-xelp-gpu-architecture-deep-dive-building-up-from-the-bottom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16505" y="3834045"/>
            <a:ext cx="8395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Blythe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Architecture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SPCS003,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1"/>
          <p:cNvSpPr txBox="1"/>
          <p:nvPr/>
        </p:nvSpPr>
        <p:spPr>
          <a:xfrm>
            <a:off x="116505" y="4419110"/>
            <a:ext cx="915442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[25]: </a:t>
            </a:r>
            <a:r>
              <a:rPr lang="en-US" sz="1400" dirty="0">
                <a:solidFill>
                  <a:srgbClr val="000000"/>
                </a:solidFill>
              </a:rPr>
              <a:t>X299 XPOWER GAMING AC</a:t>
            </a:r>
            <a:r>
              <a:rPr lang="hu-HU" sz="1400" dirty="0">
                <a:solidFill>
                  <a:srgbClr val="000000"/>
                </a:solidFill>
              </a:rPr>
              <a:t>, MSI,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https://www.msi.com/Motherboard/X299-XPOWER-GAMING-AC.html#productSpecification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-section</a:t>
            </a:r>
          </a:p>
        </p:txBody>
      </p:sp>
      <p:sp>
        <p:nvSpPr>
          <p:cNvPr id="11" name="TextBox 3"/>
          <p:cNvSpPr txBox="1"/>
          <p:nvPr/>
        </p:nvSpPr>
        <p:spPr>
          <a:xfrm>
            <a:off x="116505" y="5165611"/>
            <a:ext cx="917732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>
                <a:solidFill>
                  <a:srgbClr val="000000"/>
                </a:solidFill>
              </a:rPr>
              <a:t>[26]: Ung G. M., </a:t>
            </a:r>
            <a:r>
              <a:rPr lang="en-US" sz="1400" dirty="0">
                <a:solidFill>
                  <a:srgbClr val="000000"/>
                </a:solidFill>
              </a:rPr>
              <a:t>Intel Broadwell-E Core i7-6950X Review: The first 10-core enthusiast CPU is a 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beast</a:t>
            </a:r>
            <a:r>
              <a:rPr lang="hu-HU" sz="1400" dirty="0">
                <a:solidFill>
                  <a:srgbClr val="000000"/>
                </a:solidFill>
              </a:rPr>
              <a:t>, PC World, May 30 2016, http://www.pcworld.com/article/3075433/computers/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intel-broadwell-e-core-i7-6950x-review-the-first-10-core-enthusiast-cpu-is-a-monster.html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2" name="TextBox 4"/>
          <p:cNvSpPr txBox="1"/>
          <p:nvPr/>
        </p:nvSpPr>
        <p:spPr>
          <a:xfrm>
            <a:off x="116505" y="5994285"/>
            <a:ext cx="87096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27</a:t>
            </a:r>
            <a:r>
              <a:rPr lang="en-US" sz="1400" dirty="0"/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</a:t>
            </a:r>
            <a:r>
              <a:rPr lang="en-US" sz="1400" dirty="0"/>
              <a:t>http://ir.amd.com/phoenix.zhtml?c=74093&amp;p=irol-analystday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06680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(4)</a:t>
            </a:r>
            <a:endParaRPr lang="en-US" sz="1600" dirty="0"/>
          </a:p>
        </p:txBody>
      </p:sp>
      <p:sp>
        <p:nvSpPr>
          <p:cNvPr id="3" name="TextBox 6"/>
          <p:cNvSpPr txBox="1"/>
          <p:nvPr/>
        </p:nvSpPr>
        <p:spPr>
          <a:xfrm>
            <a:off x="127221" y="548680"/>
            <a:ext cx="78201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28</a:t>
            </a:r>
            <a:r>
              <a:rPr lang="en-US" sz="1400" dirty="0"/>
              <a:t>]: Coffee Lake - Microarchitectures – Intel, </a:t>
            </a:r>
            <a:r>
              <a:rPr lang="en-US" sz="1400" dirty="0" err="1"/>
              <a:t>WikiChip</a:t>
            </a:r>
            <a:r>
              <a:rPr lang="en-US" sz="1400" dirty="0"/>
              <a:t> (visited on 27 Aug., 2019), </a:t>
            </a:r>
          </a:p>
          <a:p>
            <a:r>
              <a:rPr lang="en-US" sz="1400" dirty="0"/>
              <a:t>            https://en.wikichip.org/wiki/intel/microarchitectures/coffee_lake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88740"/>
            <a:ext cx="91773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Scansen D.,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Launches Next Generation of Microprocessors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Engineering, June 10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http://www.engineering.com/ElectronicsDesign/ElectronicsDesignArticles/ArticleID/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5838/Intel-Launches-Next-Generation-of-Microprocessors.aspx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3708" y="1864060"/>
            <a:ext cx="751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0]: Wechsler O., “Inside Intel Core Microarchitecture,” White Paper, Intel, 2006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0603" y="2285291"/>
            <a:ext cx="831182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31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]: Bryant D., 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Intel Hitting on All Cylinders,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UBS Conf., Nov.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http://files.shareholder.com/downloads/INTC/0x0x191011/e2b3bcc5-0a37-4d06-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aa5a-0c46e8a1a76d/UBSConfNov2007Bryant.pdf 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16505" y="3068960"/>
            <a:ext cx="88788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(Penryn),” IPTS001, Fall IDF 2007, http://isdlibrary.intel-dispatch.com/isd/89/45nm.pdf</a:t>
            </a: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14414" y="3635441"/>
            <a:ext cx="89130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Mobile and Desktop Launch, with Architecture Analysis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 1 2015, http://www.anandtech.com/show/9582/intel-skylake-mobile-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desktop-launch-architecture-analysis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464115"/>
            <a:ext cx="9033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34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>
                <a:solidFill>
                  <a:srgbClr val="000000"/>
                </a:solidFill>
              </a:rPr>
              <a:t>Eul H., Bell M., Mobile at Intel, Investor Meeting 2012,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</a:t>
            </a:r>
            <a:r>
              <a:rPr lang="en-US" sz="1400" dirty="0">
                <a:solidFill>
                  <a:srgbClr val="000000"/>
                </a:solidFill>
              </a:rPr>
              <a:t>  </a:t>
            </a:r>
            <a:r>
              <a:rPr lang="hu-HU" sz="1400" dirty="0">
                <a:solidFill>
                  <a:srgbClr val="000000"/>
                </a:solidFill>
              </a:rPr>
              <a:t>http://www.cnx-software.com/pdf/Intel_2012/2012_Intel_Investor_Meeting_Eul_Bell.pdf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16505" y="5020360"/>
            <a:ext cx="885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Lee V., “Inside the Intel Core Microarchitecture,” IDF, May 2006, Shenzhen,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http://www.prcidf.com.cn/sz/systems_conf/track_sz/SMC/Intel%20Core%20uArch.pdf </a:t>
            </a:r>
          </a:p>
        </p:txBody>
      </p:sp>
      <p:sp>
        <p:nvSpPr>
          <p:cNvPr id="12" name="TextBox 6"/>
          <p:cNvSpPr txBox="1"/>
          <p:nvPr/>
        </p:nvSpPr>
        <p:spPr>
          <a:xfrm>
            <a:off x="116505" y="5589240"/>
            <a:ext cx="88782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hu-HU" sz="1400" dirty="0"/>
              <a:t>[36]: </a:t>
            </a:r>
            <a:r>
              <a:rPr lang="en-US" sz="1400" dirty="0">
                <a:solidFill>
                  <a:srgbClr val="000000"/>
                </a:solidFill>
              </a:rPr>
              <a:t>Qualcomm dominates smartphone chip and baseband, tablet processor markets, Mobile 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Europe, February 17 2014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http://www.mobileeurope.co.uk/Press-Wire/qualcomm-dominates-smartphone-chip-and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-baseband-tablet-processor-markets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58915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(5)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548680"/>
            <a:ext cx="850034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Völkel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http://www.tomshardware.com/reviews/duel-titans,620.html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116505" y="1313765"/>
            <a:ext cx="883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George V., Piazza T., Jiang H.: Technology Insight: Intel Next Generation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Codename Ivy Bridge, IDF 2011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116505" y="1853825"/>
            <a:ext cx="900406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[39]: Smith R., </a:t>
            </a:r>
            <a:r>
              <a:rPr lang="en-US" sz="1400" dirty="0"/>
              <a:t>Intel's Changing Future: Smartphone </a:t>
            </a:r>
            <a:r>
              <a:rPr lang="en-US" sz="1400" dirty="0" err="1"/>
              <a:t>SoCs</a:t>
            </a:r>
            <a:r>
              <a:rPr lang="en-US" sz="1400" dirty="0"/>
              <a:t> Broxton &amp; </a:t>
            </a:r>
            <a:r>
              <a:rPr lang="en-US" sz="1400" dirty="0" err="1"/>
              <a:t>SoFIA</a:t>
            </a:r>
            <a:r>
              <a:rPr lang="en-US" sz="1400" dirty="0"/>
              <a:t> Officially Cancelled</a:t>
            </a:r>
            <a:r>
              <a:rPr lang="hu-HU" sz="1400" dirty="0"/>
              <a:t>,</a:t>
            </a:r>
            <a:endParaRPr lang="en-US" sz="1400" dirty="0">
              <a:hlinkClick r:id="rId2"/>
            </a:endParaRPr>
          </a:p>
          <a:p>
            <a:r>
              <a:rPr lang="hu-HU" sz="1400" dirty="0"/>
              <a:t>            </a:t>
            </a:r>
            <a:r>
              <a:rPr lang="hu-HU" sz="1400" dirty="0" err="1"/>
              <a:t>AnandTech</a:t>
            </a:r>
            <a:r>
              <a:rPr lang="hu-HU" sz="1400" dirty="0"/>
              <a:t>, </a:t>
            </a:r>
            <a:r>
              <a:rPr lang="en-US" sz="1400" i="1" dirty="0"/>
              <a:t>April 29, 2016</a:t>
            </a:r>
            <a:r>
              <a:rPr lang="hu-HU" sz="1400" i="1" dirty="0"/>
              <a:t>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http://www.anandtech.com/show/10288/intel-broxton-sofia-smartphone-socs-cancelled</a:t>
            </a:r>
            <a:r>
              <a:rPr lang="hu-HU" sz="1400" dirty="0"/>
              <a:t> </a:t>
            </a:r>
            <a:endParaRPr lang="en-US" sz="1400" dirty="0"/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16505" y="2663915"/>
            <a:ext cx="8666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Microprocessor Family, CPU World, http://www.cpu-world.com/CPUs/Timna/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31632" y="3068960"/>
            <a:ext cx="75007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Olivera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régóta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várt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Intel Ivy Bridge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tesztje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Prohardware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April 13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http://prohardver.hu/teszt/intel_ivy_bridge_teszt/az_ivy_bridge.html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5071" y="3635441"/>
            <a:ext cx="9316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 smtClean="0"/>
              <a:t>[42]: </a:t>
            </a:r>
            <a:r>
              <a:rPr lang="en-US" sz="1400" spc="-30" dirty="0" err="1" smtClean="0"/>
              <a:t>Shimpi</a:t>
            </a:r>
            <a:r>
              <a:rPr lang="en-US" sz="1400" spc="-30" dirty="0" smtClean="0"/>
              <a:t> a. L. &amp; Smith R., The </a:t>
            </a:r>
            <a:r>
              <a:rPr lang="en-US" sz="1400" spc="-30" dirty="0"/>
              <a:t>Intel Ivy Bridge (Core i7 3770K) </a:t>
            </a:r>
            <a:r>
              <a:rPr lang="en-US" sz="1400" spc="-30" dirty="0" smtClean="0"/>
              <a:t>Review, </a:t>
            </a:r>
            <a:r>
              <a:rPr lang="en-US" sz="1400" spc="-30" dirty="0" err="1" smtClean="0"/>
              <a:t>AnandTech</a:t>
            </a:r>
            <a:r>
              <a:rPr lang="en-US" sz="1400" spc="-30" dirty="0" smtClean="0"/>
              <a:t>, April </a:t>
            </a:r>
            <a:r>
              <a:rPr lang="en-US" sz="1400" spc="-30" dirty="0"/>
              <a:t>23, </a:t>
            </a:r>
            <a:r>
              <a:rPr lang="en-US" sz="1400" spc="-30" dirty="0" smtClean="0"/>
              <a:t>2012</a:t>
            </a:r>
            <a:r>
              <a:rPr lang="en-US" sz="1400" dirty="0" smtClean="0"/>
              <a:t>,</a:t>
            </a:r>
          </a:p>
          <a:p>
            <a:r>
              <a:rPr lang="en-US" sz="1400" dirty="0" smtClean="0"/>
              <a:t>            https</a:t>
            </a:r>
            <a:r>
              <a:rPr lang="en-US" sz="1400" dirty="0"/>
              <a:t>://www.anandtech.com/show/5771/the-intel-ivy-bridge-core-i7-3770k-review/4</a:t>
            </a:r>
            <a:endParaRPr lang="en-US" sz="1400" dirty="0" smtClean="0"/>
          </a:p>
        </p:txBody>
      </p:sp>
      <p:sp>
        <p:nvSpPr>
          <p:cNvPr id="11" name="TextBox 10"/>
          <p:cNvSpPr txBox="1"/>
          <p:nvPr/>
        </p:nvSpPr>
        <p:spPr>
          <a:xfrm>
            <a:off x="116505" y="4194085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[43]: Wright A., Intel 12th Gen Alder Lake vs. AMD Ryzen 5000: Which Should You Get</a:t>
            </a:r>
            <a:r>
              <a:rPr lang="en-US" sz="1400" spc="-30" dirty="0" smtClean="0"/>
              <a:t>?, MUO, 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17. Jan., 2021,</a:t>
            </a:r>
          </a:p>
          <a:p>
            <a:r>
              <a:rPr lang="en-US" sz="1400" dirty="0" smtClean="0"/>
              <a:t>            https</a:t>
            </a:r>
            <a:r>
              <a:rPr lang="en-US" sz="1400" dirty="0"/>
              <a:t>://www.makeuseof.com/intel-12th-gen-vs-amd-ryzen-5000/</a:t>
            </a:r>
            <a:endParaRPr lang="en-US" sz="1400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116505" y="4966428"/>
            <a:ext cx="96310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[44</a:t>
            </a:r>
            <a:r>
              <a:rPr lang="en-US" sz="1400" spc="-60" dirty="0"/>
              <a:t>]: Crider M., Intel 12th-gen ‘Alder Lake’ vs. Ryzen 5000: 5 key things to </a:t>
            </a:r>
            <a:r>
              <a:rPr lang="en-US" sz="1400" spc="-60" dirty="0" smtClean="0"/>
              <a:t>know, </a:t>
            </a:r>
            <a:r>
              <a:rPr lang="en-US" sz="1400" spc="-60" dirty="0" err="1" smtClean="0"/>
              <a:t>PCWorld</a:t>
            </a:r>
            <a:r>
              <a:rPr lang="en-US" sz="1400" spc="-60" dirty="0" smtClean="0"/>
              <a:t>, 04. Nov. 2021</a:t>
            </a:r>
            <a:r>
              <a:rPr lang="en-US" sz="1400" spc="-30" dirty="0" smtClean="0"/>
              <a:t>,</a:t>
            </a:r>
          </a:p>
          <a:p>
            <a:r>
              <a:rPr lang="en-US" sz="1400" spc="-30" dirty="0"/>
              <a:t>             </a:t>
            </a:r>
            <a:r>
              <a:rPr lang="en-US" sz="1400" spc="-50" dirty="0"/>
              <a:t>https://www.pcworld.com/article/549847/intel-alder-lake-vs-ryzen-5000-5-things-to-know.html</a:t>
            </a:r>
            <a:endParaRPr lang="en-US" sz="1400" spc="-50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116505" y="5544235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 smtClean="0"/>
              <a:t>[45]: Smith R., AMD Details Ryzen 7000 Launch: Ryzen 7950X and More, Coming sept. 27</a:t>
            </a:r>
            <a:r>
              <a:rPr lang="en-US" sz="1400" spc="-30" baseline="30000" dirty="0" smtClean="0"/>
              <a:t>th</a:t>
            </a:r>
            <a:r>
              <a:rPr lang="en-US" sz="1400" spc="-30" dirty="0"/>
              <a:t>, </a:t>
            </a:r>
            <a:r>
              <a:rPr lang="en-US" sz="1400" spc="-30" dirty="0" smtClean="0"/>
              <a:t>  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https</a:t>
            </a:r>
            <a:r>
              <a:rPr lang="en-US" sz="1400" spc="-30" dirty="0"/>
              <a:t>://</a:t>
            </a:r>
            <a:r>
              <a:rPr lang="en-US" sz="1400" spc="-30" dirty="0" smtClean="0"/>
              <a:t>www.anandtech.com/show/17552/amd-details-ryzen-7000-launch-up-ryzen-7950x-</a:t>
            </a:r>
          </a:p>
          <a:p>
            <a:r>
              <a:rPr lang="en-US" sz="1400" spc="-30" dirty="0"/>
              <a:t> </a:t>
            </a:r>
            <a:r>
              <a:rPr lang="en-US" sz="1400" spc="-30" dirty="0" smtClean="0"/>
              <a:t>            coming-sept-27</a:t>
            </a:r>
          </a:p>
        </p:txBody>
      </p:sp>
    </p:spTree>
    <p:extLst>
      <p:ext uri="{BB962C8B-B14F-4D97-AF65-F5344CB8AC3E}">
        <p14:creationId xmlns:p14="http://schemas.microsoft.com/office/powerpoint/2010/main" val="1169950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hu-HU" sz="1600" dirty="0"/>
              <a:t>6</a:t>
            </a:r>
            <a:r>
              <a:rPr lang="en-US" sz="1600" dirty="0"/>
              <a:t>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(5)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548680"/>
            <a:ext cx="88056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[46]: </a:t>
            </a:r>
            <a:r>
              <a:rPr lang="en-US" sz="1400" dirty="0" err="1"/>
              <a:t>Cutress</a:t>
            </a:r>
            <a:r>
              <a:rPr lang="en-US" sz="1400" dirty="0"/>
              <a:t> I., AMD Ryzen 5000 and Zen 3 on Nov 5th: +19% IPC, Claims Best Gaming CPU,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 err="1"/>
              <a:t>AnandTech</a:t>
            </a:r>
            <a:r>
              <a:rPr lang="en-US" sz="1400" dirty="0"/>
              <a:t>, Oct. 8, 2020,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/>
              <a:t>https://www.anandtech.com/print/16148/amd-ryzen-5000-and-zen-3-on-nov-5th-19-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 smtClean="0"/>
              <a:t>            </a:t>
            </a:r>
            <a:r>
              <a:rPr lang="en-US" sz="1400" dirty="0" err="1" smtClean="0"/>
              <a:t>ipc</a:t>
            </a:r>
            <a:r>
              <a:rPr lang="en-US" sz="1400" dirty="0" smtClean="0"/>
              <a:t>-claims-best-gaming-CPU</a:t>
            </a:r>
            <a:endParaRPr lang="en-US" sz="1400" dirty="0"/>
          </a:p>
        </p:txBody>
      </p:sp>
      <p:sp>
        <p:nvSpPr>
          <p:cNvPr id="7" name="TextBox 5"/>
          <p:cNvSpPr txBox="1"/>
          <p:nvPr/>
        </p:nvSpPr>
        <p:spPr>
          <a:xfrm>
            <a:off x="116505" y="1555630"/>
            <a:ext cx="88971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</a:t>
            </a:r>
            <a:r>
              <a:rPr lang="en-US" sz="1400" dirty="0" smtClean="0"/>
              <a:t>47</a:t>
            </a:r>
            <a:r>
              <a:rPr lang="hu-HU" sz="1400" dirty="0" smtClean="0"/>
              <a:t>]:</a:t>
            </a:r>
            <a:r>
              <a:rPr lang="en-US" sz="1400" dirty="0"/>
              <a:t> Hwang c., TSMC dossier (4): Technology contention among world-class </a:t>
            </a:r>
            <a:r>
              <a:rPr lang="en-US" sz="1400" dirty="0" smtClean="0"/>
              <a:t>leaders, </a:t>
            </a:r>
            <a:r>
              <a:rPr lang="en-US" sz="1400" dirty="0" err="1" smtClean="0"/>
              <a:t>Digitimes</a:t>
            </a:r>
            <a:r>
              <a:rPr lang="en-US" sz="1400" dirty="0" smtClean="0"/>
              <a:t>,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17. </a:t>
            </a:r>
            <a:r>
              <a:rPr lang="en-US" sz="1400" dirty="0"/>
              <a:t>July, 2021, https://www.digitimes.com/news/a20210713VL201.html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127015" y="2150276"/>
            <a:ext cx="87233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en-US" sz="1400" dirty="0" smtClean="0"/>
              <a:t>[48]: </a:t>
            </a:r>
            <a:r>
              <a:rPr lang="en-US" sz="1400" dirty="0" err="1"/>
              <a:t>Cutress</a:t>
            </a:r>
            <a:r>
              <a:rPr lang="en-US" sz="1400" dirty="0"/>
              <a:t> I., The Snapdragon 8 Gen 1 Performance Preview: Sizing Up Cortex-X2, </a:t>
            </a:r>
            <a:r>
              <a:rPr lang="en-US" sz="1400" dirty="0" err="1"/>
              <a:t>AnandTech</a:t>
            </a:r>
            <a:r>
              <a:rPr lang="en-US" sz="1400" dirty="0"/>
              <a:t>, </a:t>
            </a:r>
            <a:r>
              <a:rPr lang="hu-HU" sz="1400" dirty="0" err="1"/>
              <a:t>Dec</a:t>
            </a:r>
            <a:r>
              <a:rPr lang="en-US" sz="1400" dirty="0"/>
              <a:t>. </a:t>
            </a:r>
            <a:r>
              <a:rPr lang="hu-HU" sz="1400" dirty="0"/>
              <a:t>14</a:t>
            </a:r>
            <a:r>
              <a:rPr lang="en-US" sz="1400" dirty="0"/>
              <a:t>, 202</a:t>
            </a:r>
            <a:r>
              <a:rPr lang="hu-HU" sz="1400" dirty="0"/>
              <a:t>1</a:t>
            </a:r>
            <a:r>
              <a:rPr lang="en-US" sz="1400" dirty="0"/>
              <a:t>,</a:t>
            </a:r>
            <a:r>
              <a:rPr lang="hu-HU" sz="1400" dirty="0"/>
              <a:t> </a:t>
            </a:r>
            <a:r>
              <a:rPr lang="en-US" sz="1400" dirty="0"/>
              <a:t>https://www.anandtech.com/show/17102/snapdragon-8-gen-1-performance-preview-sizing-up-cortex-x2/2</a:t>
            </a:r>
          </a:p>
        </p:txBody>
      </p:sp>
      <p:sp>
        <p:nvSpPr>
          <p:cNvPr id="15" name="TextBox 16"/>
          <p:cNvSpPr txBox="1"/>
          <p:nvPr/>
        </p:nvSpPr>
        <p:spPr>
          <a:xfrm>
            <a:off x="116505" y="2969948"/>
            <a:ext cx="909101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[49]: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Frumusanu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A., Arm Announces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Neoverse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V1, N2 Platforms &amp; CPUs, CMN-700 Mesh: More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Performance, More Cores, More Flexibility,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April 27, 2021,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https://www.anandtech.com/print/16640/arm-announces-neoverse-v1-n2-platforms-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cpus-cmn700-mesh</a:t>
            </a:r>
          </a:p>
        </p:txBody>
      </p:sp>
    </p:spTree>
    <p:extLst>
      <p:ext uri="{BB962C8B-B14F-4D97-AF65-F5344CB8AC3E}">
        <p14:creationId xmlns:p14="http://schemas.microsoft.com/office/powerpoint/2010/main" val="2906309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212414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136590" y="458670"/>
            <a:ext cx="93143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Switching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Intel's </a:t>
            </a:r>
            <a:r>
              <a:rPr lang="en-US" altLang="en-US" sz="1800" spc="-120" dirty="0" smtClean="0">
                <a:solidFill>
                  <a:srgbClr val="2D2D8A"/>
                </a:solidFill>
                <a:latin typeface="Verdana" pitchFamily="34" charset="0"/>
              </a:rPr>
              <a:t>processor </a:t>
            </a: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design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paradigm to cope with raising dissipation </a:t>
            </a:r>
            <a:r>
              <a:rPr kumimoji="0" lang="en-US" altLang="en-US" sz="1800" b="0" i="0" u="none" strike="noStrike" kern="1200" cap="none" spc="-12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about </a:t>
            </a:r>
            <a:r>
              <a:rPr kumimoji="0" lang="en-US" altLang="en-US" sz="1800" b="0" i="0" u="none" strike="noStrike" kern="1200" cap="none" spc="-12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2003  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26193" y="6084585"/>
            <a:ext cx="907415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Figure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1.3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: Intel’s plan to develop their manufacturing technology and processor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revealed at a shareholder’s meeting back in 4/2006 [</a:t>
            </a:r>
            <a:r>
              <a:rPr lang="hu-HU" altLang="en-US" sz="1600" noProof="0" dirty="0">
                <a:solidFill>
                  <a:srgbClr val="000000"/>
                </a:solidFill>
                <a:latin typeface="Verdana" pitchFamily="34" charset="0"/>
              </a:rPr>
              <a:t>7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6144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8510" y="828002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184150" y="863715"/>
            <a:ext cx="857651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 smtClean="0">
                <a:solidFill>
                  <a:srgbClr val="0070C0"/>
                </a:solidFill>
                <a:latin typeface="Verdana"/>
              </a:rPr>
              <a:t>Al</a:t>
            </a:r>
            <a:r>
              <a:rPr kumimoji="0" lang="en-US" altLang="en-US" sz="1600" b="0" i="0" u="none" strike="noStrike" kern="1200" cap="none" spc="-50" normalizeH="0" baseline="0" noProof="0" dirty="0" err="1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lready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 Intel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became aware of the overheating problem and shifted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focus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their processor development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from the pure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goal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the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aspect of </a:t>
            </a:r>
            <a:endParaRPr kumimoji="0" lang="en-US" alt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watt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stated in a slide from 4/2006, see below.</a:t>
            </a:r>
          </a:p>
        </p:txBody>
      </p:sp>
    </p:spTree>
    <p:extLst>
      <p:ext uri="{BB962C8B-B14F-4D97-AF65-F5344CB8AC3E}">
        <p14:creationId xmlns:p14="http://schemas.microsoft.com/office/powerpoint/2010/main" val="1670542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90085" y="805235"/>
            <a:ext cx="909999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With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advent of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(about 2006)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new design paradigm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arose </a:t>
            </a:r>
            <a:r>
              <a:rPr kumimoji="0" lang="en-US" sz="1600" b="0" i="0" u="none" strike="noStrike" kern="1200" cap="none" spc="-2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as well,</a:t>
            </a:r>
            <a:endParaRPr kumimoji="0" lang="en-US" sz="1600" b="0" i="0" u="none" strike="noStrike" kern="1200" cap="none" spc="-2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require long operating hours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i.e.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low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in sharp contrast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to the design paradigm of traditional processors, as indicated below. </a:t>
            </a:r>
          </a:p>
        </p:txBody>
      </p:sp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</a:t>
            </a:r>
            <a:r>
              <a:rPr lang="en-US" altLang="en-US" sz="17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(10)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7001" y="458670"/>
            <a:ext cx="91705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A further change of the design paradigm for designing the mobile processors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0" y="1898830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4592" y="2443407"/>
            <a:ext cx="249619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 performance/power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(e.g. GFLOPS/Watt)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75150" y="2002649"/>
            <a:ext cx="2146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Traditional processors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339052" y="2002649"/>
            <a:ext cx="24447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Tablets and smartphones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314048" y="2446904"/>
            <a:ext cx="2789610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power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(Watt)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(Number of operating hours)</a:t>
            </a:r>
          </a:p>
        </p:txBody>
      </p:sp>
      <p:sp>
        <p:nvSpPr>
          <p:cNvPr id="22" name="Left-Right Arrow 21"/>
          <p:cNvSpPr/>
          <p:nvPr/>
        </p:nvSpPr>
        <p:spPr>
          <a:xfrm>
            <a:off x="3970585" y="2453152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457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" grpId="0" animBg="1"/>
      <p:bldP spid="17" grpId="0"/>
      <p:bldP spid="19" grpId="0"/>
      <p:bldP spid="20" grpId="0"/>
      <p:bldP spid="21" grpId="0"/>
      <p:bldP spid="2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7846315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Falling back to a low-power design for the next (Core 2) family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71438" y="908720"/>
            <a:ext cx="9001062" cy="100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87242" y="971615"/>
            <a:ext cx="89752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Furthermore, as dissipation was the major cause for cancelling the Pentium 4 family,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in planning the subsequent Core 2 family, Intel fell back to a low power mobile design,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which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is the Pentium M line.</a:t>
            </a:r>
          </a:p>
        </p:txBody>
      </p:sp>
    </p:spTree>
    <p:extLst>
      <p:ext uri="{BB962C8B-B14F-4D97-AF65-F5344CB8AC3E}">
        <p14:creationId xmlns:p14="http://schemas.microsoft.com/office/powerpoint/2010/main" val="125965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116505" y="815745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Announcing and aims of Intel’s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Netburst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microarchitecture 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71438" y="2409852"/>
            <a:ext cx="89879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innovations of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and the Pentium 4 family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16505" y="458670"/>
            <a:ext cx="87759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Pentium 4 family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37005" y="1269445"/>
            <a:ext cx="9072562" cy="107304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6505" y="1268760"/>
            <a:ext cx="890820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Pentium 4's launch (Nov. 2000) Intel's vice president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Otellini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claimed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lifespan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microarchitecture, the foundation of the Pentium 4 family,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would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 years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its expected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would break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 GHz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2006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2848024"/>
            <a:ext cx="9072562" cy="120599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41530" y="2824189"/>
            <a:ext cx="83618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new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the Pentium 4 family introduced two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major innovations   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91580" y="3361347"/>
            <a:ext cx="7161128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hyperthreading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(along with the 2. core (Northwood) in 2002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64-bitarchitecture (along with the 3 core (Prescott) in 2004.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0" y="4194085"/>
            <a:ext cx="9144000" cy="7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>
              <a:defRPr/>
            </a:pPr>
            <a:r>
              <a:rPr lang="en-US" sz="1600" dirty="0" smtClean="0">
                <a:solidFill>
                  <a:srgbClr val="000000"/>
                </a:solidFill>
              </a:rPr>
              <a:t>    Note </a:t>
            </a:r>
            <a:r>
              <a:rPr lang="en-US" sz="1600" dirty="0">
                <a:solidFill>
                  <a:srgbClr val="000000"/>
                </a:solidFill>
              </a:rPr>
              <a:t>that the Pentium 4 </a:t>
            </a:r>
            <a:r>
              <a:rPr lang="en-US" sz="1600" dirty="0" smtClean="0">
                <a:solidFill>
                  <a:srgbClr val="000000"/>
                </a:solidFill>
              </a:rPr>
              <a:t>line is </a:t>
            </a:r>
            <a:r>
              <a:rPr lang="en-US" sz="1600" dirty="0">
                <a:solidFill>
                  <a:srgbClr val="000000"/>
                </a:solidFill>
              </a:rPr>
              <a:t>designed on </a:t>
            </a:r>
            <a:r>
              <a:rPr lang="en-US" sz="1600" dirty="0">
                <a:solidFill>
                  <a:srgbClr val="FF0000"/>
                </a:solidFill>
              </a:rPr>
              <a:t>a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FF0000"/>
                </a:solidFill>
              </a:rPr>
              <a:t>single phase development model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</a:p>
          <a:p>
            <a:pPr lvl="0">
              <a:spcAft>
                <a:spcPts val="2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</a:t>
            </a:r>
            <a:r>
              <a:rPr lang="en-US" sz="1600" dirty="0" smtClean="0">
                <a:solidFill>
                  <a:srgbClr val="000000"/>
                </a:solidFill>
              </a:rPr>
              <a:t>    in each </a:t>
            </a:r>
            <a:r>
              <a:rPr lang="en-US" sz="1600" dirty="0">
                <a:solidFill>
                  <a:srgbClr val="000000"/>
                </a:solidFill>
              </a:rPr>
              <a:t>generation </a:t>
            </a:r>
            <a:r>
              <a:rPr lang="en-US" sz="1600" dirty="0">
                <a:solidFill>
                  <a:srgbClr val="0070C0"/>
                </a:solidFill>
              </a:rPr>
              <a:t>both technology and microarchitecture</a:t>
            </a:r>
            <a:r>
              <a:rPr lang="en-US" sz="1600" dirty="0">
                <a:solidFill>
                  <a:srgbClr val="000000"/>
                </a:solidFill>
              </a:rPr>
              <a:t> had been changed.</a:t>
            </a:r>
          </a:p>
        </p:txBody>
      </p:sp>
    </p:spTree>
    <p:extLst>
      <p:ext uri="{BB962C8B-B14F-4D97-AF65-F5344CB8AC3E}">
        <p14:creationId xmlns:p14="http://schemas.microsoft.com/office/powerpoint/2010/main" val="4053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1438" y="315897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4914165"/>
            <a:ext cx="92906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en-US" spc="-110" dirty="0">
                <a:solidFill>
                  <a:srgbClr val="2D2D8A"/>
                </a:solidFill>
                <a:latin typeface="Verdana" pitchFamily="34" charset="0"/>
              </a:rPr>
              <a:t>Switching Intel's </a:t>
            </a:r>
            <a:r>
              <a:rPr lang="en-US" altLang="en-US" spc="-110" dirty="0" smtClean="0">
                <a:solidFill>
                  <a:srgbClr val="2D2D8A"/>
                </a:solidFill>
                <a:latin typeface="Verdana" pitchFamily="34" charset="0"/>
              </a:rPr>
              <a:t>processor design </a:t>
            </a:r>
            <a:r>
              <a:rPr lang="en-US" altLang="en-US" spc="-110" dirty="0">
                <a:solidFill>
                  <a:srgbClr val="2D2D8A"/>
                </a:solidFill>
                <a:latin typeface="Verdana" pitchFamily="34" charset="0"/>
              </a:rPr>
              <a:t>paradigm to cope with raising dissipation about </a:t>
            </a:r>
            <a:r>
              <a:rPr lang="en-US" altLang="en-US" spc="-110" dirty="0" smtClean="0">
                <a:solidFill>
                  <a:srgbClr val="2D2D8A"/>
                </a:solidFill>
                <a:latin typeface="Verdana" pitchFamily="34" charset="0"/>
              </a:rPr>
              <a:t>2003</a:t>
            </a:r>
            <a:endParaRPr lang="en-US" spc="-11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-16221" y="1278005"/>
            <a:ext cx="9144000" cy="2196000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90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Rising of dissipation (D) per cm</a:t>
            </a:r>
            <a:r>
              <a:rPr kumimoji="0" lang="en-US" sz="1800" b="0" i="0" u="none" strike="noStrike" kern="1200" cap="none" spc="-2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 [</a:t>
            </a:r>
            <a:r>
              <a:rPr kumimoji="0" lang="hu-HU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W/cm</a:t>
            </a:r>
            <a:r>
              <a:rPr kumimoji="0" lang="hu-HU" sz="1800" b="0" i="0" u="none" strike="noStrike" kern="1200" cap="none" spc="-2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]</a:t>
            </a:r>
            <a:r>
              <a:rPr kumimoji="0" lang="hu-HU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in Intel's Pentium </a:t>
            </a:r>
            <a:r>
              <a:rPr kumimoji="0" lang="hu-HU" sz="1800" b="0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-2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2827" y="1268760"/>
            <a:ext cx="9029693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dissipation </a:t>
            </a:r>
            <a:r>
              <a:rPr lang="en-US" sz="1600" dirty="0">
                <a:latin typeface="+mj-lt"/>
              </a:rPr>
              <a:t>of Pentium 4’s subsequent </a:t>
            </a:r>
            <a:r>
              <a:rPr lang="en-US" sz="1600" dirty="0" smtClean="0">
                <a:latin typeface="+mj-lt"/>
              </a:rPr>
              <a:t>cores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dynamically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rose, up to nearly </a:t>
            </a:r>
            <a:endParaRPr lang="en-US" sz="1600" dirty="0" smtClean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100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W/cm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2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for the 3. core </a:t>
            </a:r>
            <a:r>
              <a:rPr lang="en-US" sz="1600" dirty="0">
                <a:latin typeface="+mj-lt"/>
              </a:rPr>
              <a:t>(Prescott) that </a:t>
            </a:r>
            <a:r>
              <a:rPr lang="en-US" sz="1600" dirty="0" smtClean="0">
                <a:latin typeface="+mj-lt"/>
              </a:rPr>
              <a:t>equals about </a:t>
            </a:r>
            <a:r>
              <a:rPr lang="en-US" sz="1600" dirty="0">
                <a:latin typeface="+mj-lt"/>
              </a:rPr>
              <a:t>100 W, as it has a die </a:t>
            </a:r>
            <a:r>
              <a:rPr lang="en-US" sz="1600" dirty="0" smtClean="0">
                <a:latin typeface="+mj-lt"/>
              </a:rPr>
              <a:t>area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of approximately 1 cm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But this steep rise of dissipation could not be kept on further on while the</a:t>
            </a: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resulting power density became unmanageable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high, </a:t>
            </a:r>
            <a:r>
              <a:rPr lang="en-US" sz="1600" dirty="0" smtClean="0">
                <a:latin typeface="+mj-lt"/>
              </a:rPr>
              <a:t>since </a:t>
            </a:r>
            <a:r>
              <a:rPr lang="en-US" sz="1600" dirty="0">
                <a:latin typeface="+mj-lt"/>
              </a:rPr>
              <a:t>absorbing about 100 </a:t>
            </a:r>
            <a:r>
              <a:rPr lang="en-US" sz="1600" dirty="0" smtClean="0">
                <a:latin typeface="+mj-lt"/>
              </a:rPr>
              <a:t>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</a:t>
            </a:r>
            <a:r>
              <a:rPr lang="en-US" sz="1600" dirty="0">
                <a:latin typeface="+mj-lt"/>
              </a:rPr>
              <a:t>dissipation by means of air cooling was already </a:t>
            </a:r>
            <a:r>
              <a:rPr lang="en-US" sz="1600" dirty="0" smtClean="0">
                <a:latin typeface="+mj-lt"/>
              </a:rPr>
              <a:t>a challenge </a:t>
            </a:r>
            <a:r>
              <a:rPr lang="en-US" sz="1600" dirty="0">
                <a:latin typeface="+mj-lt"/>
              </a:rPr>
              <a:t>in DTs of that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As a consequence, due to overheating Intel could not achieve the announced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4 GHz clock frequency.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438" y="791363"/>
            <a:ext cx="78404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</a:rPr>
              <a:t>Summing up key issues of the evolution of Intel’s Pentium 4 family </a:t>
            </a:r>
            <a:r>
              <a:rPr lang="en-US" spc="-70" dirty="0" smtClean="0">
                <a:solidFill>
                  <a:schemeClr val="accent6"/>
                </a:solidFill>
              </a:rPr>
              <a:t>-2</a:t>
            </a:r>
            <a:endParaRPr lang="en-US" spc="-70" dirty="0">
              <a:solidFill>
                <a:schemeClr val="accent6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18510" y="5370418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184150" y="5406131"/>
            <a:ext cx="857651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 smtClean="0">
                <a:solidFill>
                  <a:srgbClr val="0070C0"/>
                </a:solidFill>
                <a:latin typeface="Verdana"/>
              </a:rPr>
              <a:t>Al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ready in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 Intel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became aware of the overheating problem and shifted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focus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their processor development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from the pure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goal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the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aspect of </a:t>
            </a:r>
            <a:endParaRPr kumimoji="0" lang="en-US" altLang="en-US" sz="1600" b="0" i="0" u="none" strike="noStrike" kern="1200" cap="none" spc="-5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 watt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stated in a slide from 4/2006, see below.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25083" y="360902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18" name="Rounded Rectangle 17"/>
          <p:cNvSpPr/>
          <p:nvPr/>
        </p:nvSpPr>
        <p:spPr bwMode="auto">
          <a:xfrm>
            <a:off x="-18510" y="4014065"/>
            <a:ext cx="9036000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9761" y="4131279"/>
            <a:ext cx="82700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Basically due to overheating the Pentium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 could not achieve their targets</a:t>
            </a:r>
            <a:r>
              <a:rPr kumimoji="0" lang="en-US" sz="1600" b="0" i="0" u="none" strike="noStrike" kern="1200" cap="none" spc="-3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baseline="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30" baseline="0" dirty="0" smtClean="0">
                <a:solidFill>
                  <a:srgbClr val="000000"/>
                </a:solidFill>
                <a:latin typeface="Verdana"/>
              </a:rPr>
              <a:t> it was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2005.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677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1.1 Overview of the evolution of Intel's Pentium 4 family (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6495" y="787180"/>
            <a:ext cx="7908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Falling back to a low-power design for the next (Core 2) family   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6505" y="458670"/>
            <a:ext cx="87759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Pentium 4 family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45005" y="1217076"/>
            <a:ext cx="9072500" cy="85248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1510" y="1217076"/>
            <a:ext cx="891099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Furthermore, as dissipation was the major cause for cancelling the Pentium 4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family,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40" dirty="0">
                <a:latin typeface="+mj-lt"/>
              </a:rPr>
              <a:t> 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in planning the subsequent Core 2 family Intel fell back to a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low power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mobile design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,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   that is the Pentium M line.</a:t>
            </a:r>
          </a:p>
        </p:txBody>
      </p:sp>
    </p:spTree>
    <p:extLst>
      <p:ext uri="{BB962C8B-B14F-4D97-AF65-F5344CB8AC3E}">
        <p14:creationId xmlns:p14="http://schemas.microsoft.com/office/powerpoint/2010/main" val="3718362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 smtClean="0"/>
              <a:t>Introduction (2)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0133" t="16750" r="10626" b="11938"/>
          <a:stretch/>
        </p:blipFill>
        <p:spPr>
          <a:xfrm>
            <a:off x="116505" y="1313765"/>
            <a:ext cx="8890558" cy="45005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15888" y="503675"/>
            <a:ext cx="4480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The processor war: desktops/laptops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112060" y="5949280"/>
            <a:ext cx="31053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Image source: [43]</a:t>
            </a:r>
          </a:p>
        </p:txBody>
      </p:sp>
    </p:spTree>
    <p:extLst>
      <p:ext uri="{BB962C8B-B14F-4D97-AF65-F5344CB8AC3E}">
        <p14:creationId xmlns:p14="http://schemas.microsoft.com/office/powerpoint/2010/main" val="3121052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R="0" lvl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1.2 Overview of the evolution of Intel's Core 2 family</a:t>
            </a:r>
          </a:p>
        </p:txBody>
      </p:sp>
    </p:spTree>
    <p:extLst>
      <p:ext uri="{BB962C8B-B14F-4D97-AF65-F5344CB8AC3E}">
        <p14:creationId xmlns:p14="http://schemas.microsoft.com/office/powerpoint/2010/main" val="3352358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6600589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  <a:latin typeface="+mj-lt"/>
              </a:rPr>
              <a:t>1.2 Overview of the evolution of Intel's Core 2 family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Introduction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29398" y="1178750"/>
            <a:ext cx="9072562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1628" y="1250370"/>
            <a:ext cx="867660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Since about 2006 for </a:t>
            </a:r>
            <a:r>
              <a:rPr lang="en-US" sz="1600" spc="-30" dirty="0">
                <a:solidFill>
                  <a:srgbClr val="000000"/>
                </a:solidFill>
              </a:rPr>
              <a:t>more than </a:t>
            </a:r>
            <a:r>
              <a:rPr lang="en-US" sz="1600" spc="-30" dirty="0" smtClean="0">
                <a:solidFill>
                  <a:srgbClr val="000000"/>
                </a:solidFill>
              </a:rPr>
              <a:t>10 </a:t>
            </a:r>
            <a:r>
              <a:rPr lang="en-US" sz="1600" spc="-30" dirty="0">
                <a:solidFill>
                  <a:srgbClr val="000000"/>
                </a:solidFill>
              </a:rPr>
              <a:t>years Intel’s </a:t>
            </a:r>
            <a:r>
              <a:rPr lang="en-US" sz="1600" spc="-30" dirty="0">
                <a:solidFill>
                  <a:srgbClr val="FF0000"/>
                </a:solidFill>
              </a:rPr>
              <a:t>Core 2-based processors </a:t>
            </a:r>
            <a:r>
              <a:rPr lang="en-US" sz="1600" spc="-30" dirty="0">
                <a:solidFill>
                  <a:srgbClr val="0070C0"/>
                </a:solidFill>
              </a:rPr>
              <a:t>lead </a:t>
            </a:r>
            <a:r>
              <a:rPr lang="en-US" sz="1600" spc="-30" dirty="0" smtClean="0">
                <a:solidFill>
                  <a:srgbClr val="0070C0"/>
                </a:solidFill>
              </a:rPr>
              <a:t>the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      </a:t>
            </a:r>
            <a:r>
              <a:rPr lang="en-US" sz="1600" spc="-30" dirty="0">
                <a:solidFill>
                  <a:srgbClr val="0070C0"/>
                </a:solidFill>
              </a:rPr>
              <a:t>performance </a:t>
            </a:r>
            <a:r>
              <a:rPr lang="en-US" sz="1600" spc="-30" dirty="0" smtClean="0">
                <a:solidFill>
                  <a:srgbClr val="0070C0"/>
                </a:solidFill>
              </a:rPr>
              <a:t>race and</a:t>
            </a:r>
            <a:r>
              <a:rPr lang="en-US" sz="1600" spc="-30" dirty="0" smtClean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dominated </a:t>
            </a:r>
            <a:r>
              <a:rPr lang="en-US" sz="1600" spc="-30" dirty="0">
                <a:solidFill>
                  <a:srgbClr val="0070C0"/>
                </a:solidFill>
              </a:rPr>
              <a:t>the client and </a:t>
            </a:r>
            <a:r>
              <a:rPr lang="en-US" sz="1600" spc="-30" dirty="0" smtClean="0">
                <a:solidFill>
                  <a:srgbClr val="0070C0"/>
                </a:solidFill>
              </a:rPr>
              <a:t>server </a:t>
            </a:r>
            <a:r>
              <a:rPr lang="en-US" sz="1600" spc="-30" dirty="0">
                <a:solidFill>
                  <a:srgbClr val="0070C0"/>
                </a:solidFill>
              </a:rPr>
              <a:t>processor lines.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Nevertheless</a:t>
            </a:r>
            <a:r>
              <a:rPr lang="en-US" sz="1600" spc="-30" dirty="0">
                <a:solidFill>
                  <a:srgbClr val="000000"/>
                </a:solidFill>
              </a:rPr>
              <a:t>, </a:t>
            </a:r>
            <a:r>
              <a:rPr lang="en-US" sz="1600" spc="-30" dirty="0" smtClean="0">
                <a:solidFill>
                  <a:srgbClr val="0070C0"/>
                </a:solidFill>
              </a:rPr>
              <a:t>in </a:t>
            </a:r>
            <a:r>
              <a:rPr lang="en-US" sz="1600" spc="-30" dirty="0">
                <a:solidFill>
                  <a:srgbClr val="0070C0"/>
                </a:solidFill>
              </a:rPr>
              <a:t>the last couple of years they face a fierce </a:t>
            </a:r>
            <a:r>
              <a:rPr lang="en-US" sz="1600" spc="-30" dirty="0" smtClean="0">
                <a:solidFill>
                  <a:srgbClr val="0070C0"/>
                </a:solidFill>
              </a:rPr>
              <a:t>competition </a:t>
            </a:r>
            <a:r>
              <a:rPr lang="en-US" sz="1600" spc="-30" dirty="0" smtClean="0">
                <a:solidFill>
                  <a:srgbClr val="000000"/>
                </a:solidFill>
              </a:rPr>
              <a:t>by </a:t>
            </a:r>
            <a:r>
              <a:rPr lang="en-US" sz="1600" spc="-30" dirty="0">
                <a:solidFill>
                  <a:srgbClr val="000000"/>
                </a:solidFill>
              </a:rPr>
              <a:t>AMD’s </a:t>
            </a:r>
            <a:endParaRPr lang="en-US" sz="1600" spc="-30" dirty="0" smtClean="0">
              <a:solidFill>
                <a:srgbClr val="000000"/>
              </a:solidFill>
            </a:endParaRPr>
          </a:p>
          <a:p>
            <a:pPr lvl="0"/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0000"/>
                </a:solidFill>
              </a:rPr>
              <a:t>     Zen-based </a:t>
            </a:r>
            <a:r>
              <a:rPr lang="en-US" sz="1600" spc="-30" dirty="0">
                <a:solidFill>
                  <a:srgbClr val="000000"/>
                </a:solidFill>
              </a:rPr>
              <a:t>DT and server processors and also by ARM ISA-based servers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0000"/>
                </a:solidFill>
              </a:rPr>
              <a:t>      (from Ampere and AWS).</a:t>
            </a:r>
          </a:p>
        </p:txBody>
      </p:sp>
    </p:spTree>
    <p:extLst>
      <p:ext uri="{BB962C8B-B14F-4D97-AF65-F5344CB8AC3E}">
        <p14:creationId xmlns:p14="http://schemas.microsoft.com/office/powerpoint/2010/main" val="1230611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5762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two-phase processor development model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61925" y="953725"/>
            <a:ext cx="8820565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94993" y="999017"/>
            <a:ext cx="907256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First, Core 2 processor generations appeared in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 year cycles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according to a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two-phase Tick-Tock model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such that </a:t>
            </a:r>
          </a:p>
          <a:p>
            <a:pPr lvl="0"/>
            <a:endParaRPr lang="en-US" sz="1600" spc="-30" dirty="0">
              <a:solidFill>
                <a:srgbClr val="000000"/>
              </a:solidFill>
              <a:latin typeface="Verdan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84443" y="1584082"/>
            <a:ext cx="776353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Tick phase </a:t>
            </a:r>
            <a:r>
              <a:rPr lang="en-US" sz="1600" dirty="0">
                <a:latin typeface="+mj-lt"/>
              </a:rPr>
              <a:t>Intel basically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reduced the feature size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by about 0.7 </a:t>
            </a:r>
          </a:p>
          <a:p>
            <a:pPr>
              <a:spcAft>
                <a:spcPts val="3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dirty="0" smtClean="0">
                <a:latin typeface="+mj-lt"/>
              </a:rPr>
              <a:t>whereas</a:t>
            </a:r>
            <a:endParaRPr lang="en-US" sz="1600" dirty="0"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Tock phase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enhanced the microarchitecture</a:t>
            </a:r>
            <a:r>
              <a:rPr lang="en-US" sz="1600" dirty="0">
                <a:latin typeface="+mj-lt"/>
              </a:rPr>
              <a:t>,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31540" y="2640216"/>
            <a:ext cx="3700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next Figure </a:t>
            </a:r>
            <a:r>
              <a:rPr lang="en-US" sz="1600" dirty="0" smtClean="0">
                <a:latin typeface="+mj-lt"/>
              </a:rPr>
              <a:t>will indicate it.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3171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(3)</a:t>
            </a:r>
          </a:p>
        </p:txBody>
      </p:sp>
      <p:sp>
        <p:nvSpPr>
          <p:cNvPr id="3" name="Téglalap 3"/>
          <p:cNvSpPr/>
          <p:nvPr/>
        </p:nvSpPr>
        <p:spPr bwMode="auto">
          <a:xfrm>
            <a:off x="53975" y="1223755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4" name="Téglalap 4"/>
          <p:cNvSpPr/>
          <p:nvPr/>
        </p:nvSpPr>
        <p:spPr bwMode="auto">
          <a:xfrm>
            <a:off x="16655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5"/>
          <p:cNvSpPr/>
          <p:nvPr/>
        </p:nvSpPr>
        <p:spPr bwMode="auto">
          <a:xfrm>
            <a:off x="1257188" y="1755002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1"/>
          <p:cNvSpPr/>
          <p:nvPr/>
        </p:nvSpPr>
        <p:spPr bwMode="auto">
          <a:xfrm>
            <a:off x="2318066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2"/>
          <p:cNvSpPr/>
          <p:nvPr/>
        </p:nvSpPr>
        <p:spPr bwMode="auto">
          <a:xfrm>
            <a:off x="3411504" y="1755666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3"/>
          <p:cNvSpPr/>
          <p:nvPr/>
        </p:nvSpPr>
        <p:spPr bwMode="auto">
          <a:xfrm>
            <a:off x="449064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4"/>
          <p:cNvSpPr/>
          <p:nvPr/>
        </p:nvSpPr>
        <p:spPr bwMode="auto">
          <a:xfrm>
            <a:off x="5589449" y="1752349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Téglalap 15"/>
          <p:cNvSpPr/>
          <p:nvPr/>
        </p:nvSpPr>
        <p:spPr bwMode="auto">
          <a:xfrm>
            <a:off x="6657334" y="1754008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Szövegdoboz 16"/>
          <p:cNvSpPr txBox="1">
            <a:spLocks noChangeArrowheads="1"/>
          </p:cNvSpPr>
          <p:nvPr/>
        </p:nvSpPr>
        <p:spPr bwMode="auto">
          <a:xfrm>
            <a:off x="324195" y="3175345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2" name="Szövegdoboz 17"/>
          <p:cNvSpPr txBox="1">
            <a:spLocks noChangeArrowheads="1"/>
          </p:cNvSpPr>
          <p:nvPr/>
        </p:nvSpPr>
        <p:spPr bwMode="auto">
          <a:xfrm>
            <a:off x="1476629" y="317721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3" name="Szövegdoboz 18"/>
          <p:cNvSpPr txBox="1">
            <a:spLocks noChangeArrowheads="1"/>
          </p:cNvSpPr>
          <p:nvPr/>
        </p:nvSpPr>
        <p:spPr bwMode="auto">
          <a:xfrm>
            <a:off x="2565106" y="3175821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4" name="Szövegdoboz 19"/>
          <p:cNvSpPr txBox="1">
            <a:spLocks noChangeArrowheads="1"/>
          </p:cNvSpPr>
          <p:nvPr/>
        </p:nvSpPr>
        <p:spPr bwMode="auto">
          <a:xfrm>
            <a:off x="3658843" y="3177687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5" name="Szövegdoboz 20"/>
          <p:cNvSpPr txBox="1">
            <a:spLocks noChangeArrowheads="1"/>
          </p:cNvSpPr>
          <p:nvPr/>
        </p:nvSpPr>
        <p:spPr bwMode="auto">
          <a:xfrm>
            <a:off x="4691186" y="3177687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6" name="Szövegdoboz 21"/>
          <p:cNvSpPr txBox="1">
            <a:spLocks noChangeArrowheads="1"/>
          </p:cNvSpPr>
          <p:nvPr/>
        </p:nvSpPr>
        <p:spPr bwMode="auto">
          <a:xfrm>
            <a:off x="5856127" y="3179553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7" name="Szövegdoboz 22"/>
          <p:cNvSpPr txBox="1">
            <a:spLocks noChangeArrowheads="1"/>
          </p:cNvSpPr>
          <p:nvPr/>
        </p:nvSpPr>
        <p:spPr bwMode="auto">
          <a:xfrm>
            <a:off x="6860563" y="3178162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8" name="Szövegdoboz 25"/>
          <p:cNvSpPr txBox="1"/>
          <p:nvPr/>
        </p:nvSpPr>
        <p:spPr bwMode="auto">
          <a:xfrm>
            <a:off x="313731" y="1281639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6"/>
          <p:cNvSpPr txBox="1"/>
          <p:nvPr/>
        </p:nvSpPr>
        <p:spPr bwMode="auto">
          <a:xfrm>
            <a:off x="4664162" y="1284814"/>
            <a:ext cx="7777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7"/>
          <p:cNvSpPr txBox="1"/>
          <p:nvPr/>
        </p:nvSpPr>
        <p:spPr bwMode="auto">
          <a:xfrm>
            <a:off x="5826463" y="128640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Szövegdoboz 28"/>
          <p:cNvSpPr txBox="1"/>
          <p:nvPr/>
        </p:nvSpPr>
        <p:spPr bwMode="auto">
          <a:xfrm>
            <a:off x="6864186" y="1284814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 bwMode="auto">
          <a:xfrm>
            <a:off x="7958021" y="1300689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3" name="Téglalap 14"/>
          <p:cNvSpPr/>
          <p:nvPr/>
        </p:nvSpPr>
        <p:spPr bwMode="auto">
          <a:xfrm>
            <a:off x="7743708" y="1759894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4" name="Szövegdoboz 21"/>
          <p:cNvSpPr txBox="1">
            <a:spLocks noChangeArrowheads="1"/>
          </p:cNvSpPr>
          <p:nvPr/>
        </p:nvSpPr>
        <p:spPr bwMode="auto">
          <a:xfrm>
            <a:off x="7984932" y="3172895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96525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486876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553077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60446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750011" y="3624787"/>
            <a:ext cx="656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79357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70444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957139" y="362478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16443" y="458670"/>
            <a:ext cx="9451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Two phase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spc="-50" dirty="0">
                <a:solidFill>
                  <a:schemeClr val="accent6"/>
                </a:solidFill>
              </a:rPr>
              <a:t> development in the 1-5 generations of the Core 2 family -1 </a:t>
            </a:r>
          </a:p>
        </p:txBody>
      </p:sp>
    </p:spTree>
    <p:extLst>
      <p:ext uri="{BB962C8B-B14F-4D97-AF65-F5344CB8AC3E}">
        <p14:creationId xmlns:p14="http://schemas.microsoft.com/office/powerpoint/2010/main" val="2092205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3b)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26989" y="1952720"/>
            <a:ext cx="9095990" cy="104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371474" y="1943835"/>
            <a:ext cx="8751505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altLang="en-US" sz="1600" dirty="0" smtClean="0">
                <a:latin typeface="+mj-lt"/>
              </a:rPr>
              <a:t> that a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feature size reduction of 0.7 </a:t>
            </a:r>
            <a:r>
              <a:rPr lang="en-US" altLang="en-US" sz="1600" dirty="0" smtClean="0">
                <a:latin typeface="+mj-lt"/>
              </a:rPr>
              <a:t>allows to implement the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same number 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of transistors  on ~ 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½ Si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die area </a:t>
            </a:r>
            <a:r>
              <a:rPr lang="en-US" altLang="en-US" sz="1600" dirty="0" smtClean="0">
                <a:latin typeface="+mj-lt"/>
              </a:rPr>
              <a:t>or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latin typeface="+mj-lt"/>
              </a:rPr>
              <a:t>to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double the transistor count on the same Si area</a:t>
            </a:r>
            <a:r>
              <a:rPr lang="en-US" altLang="en-US" sz="1600" dirty="0" smtClean="0">
                <a:latin typeface="+mj-lt"/>
              </a:rPr>
              <a:t>.</a:t>
            </a:r>
            <a:endParaRPr lang="en-US" altLang="en-US" sz="1600" dirty="0"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2955" y="926810"/>
            <a:ext cx="9090025" cy="79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6661" y="1044025"/>
            <a:ext cx="87498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aim of the two-phase approach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to reduce the huge complexity </a:t>
            </a:r>
            <a:r>
              <a:rPr lang="en-US" sz="1600" dirty="0"/>
              <a:t>of the</a:t>
            </a:r>
          </a:p>
          <a:p>
            <a:r>
              <a:rPr lang="en-US" sz="1600" dirty="0"/>
              <a:t>  development process for better manageability.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443" y="470398"/>
            <a:ext cx="9451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Two phase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spc="-50" dirty="0">
                <a:solidFill>
                  <a:schemeClr val="accent6"/>
                </a:solidFill>
              </a:rPr>
              <a:t> development in the 1-5 generations of the Core 2 family </a:t>
            </a:r>
            <a:r>
              <a:rPr lang="en-US" spc="-50" dirty="0" smtClean="0">
                <a:solidFill>
                  <a:schemeClr val="accent6"/>
                </a:solidFill>
              </a:rPr>
              <a:t>-2 </a:t>
            </a:r>
            <a:endParaRPr lang="en-US" spc="-5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34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(4)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6443" y="458670"/>
            <a:ext cx="9721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Two phase processor development in the 1-5 generations of the Core 2 family </a:t>
            </a:r>
            <a:r>
              <a:rPr lang="en-US" spc="-50" dirty="0" smtClean="0">
                <a:solidFill>
                  <a:schemeClr val="accent6"/>
                </a:solidFill>
                <a:latin typeface="+mj-lt"/>
              </a:rPr>
              <a:t>-3 </a:t>
            </a:r>
            <a:endParaRPr lang="en-US" spc="-5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16443" y="953725"/>
            <a:ext cx="8956057" cy="130514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515" y="1046637"/>
            <a:ext cx="891885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two year evolution cycle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coincided with Moore’s law </a:t>
            </a:r>
            <a:r>
              <a:rPr lang="en-US" sz="1600" dirty="0">
                <a:latin typeface="+mj-lt"/>
              </a:rPr>
              <a:t>as long as Intel reduced the</a:t>
            </a:r>
          </a:p>
          <a:p>
            <a:r>
              <a:rPr lang="en-US" sz="1600" dirty="0">
                <a:latin typeface="+mj-lt"/>
              </a:rPr>
              <a:t>  feature size from 65 nm to 14 nm, but the cadence of the evolution became soon</a:t>
            </a:r>
          </a:p>
          <a:p>
            <a:r>
              <a:rPr lang="en-US" sz="1600" dirty="0">
                <a:latin typeface="+mj-lt"/>
              </a:rPr>
              <a:t>  lengthened when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encountered manufacturing difficulties to master the 10 nm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process, </a:t>
            </a:r>
            <a:r>
              <a:rPr lang="en-US" sz="1600" dirty="0">
                <a:latin typeface="+mj-lt"/>
              </a:rPr>
              <a:t>as indicated in the next Figure.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7015" y="2483895"/>
            <a:ext cx="886598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  <a:p>
            <a:r>
              <a:rPr lang="en-US" sz="1600" dirty="0" smtClean="0"/>
              <a:t>Originally, Intel planned the 10 nm technology to introduce already in 2015, as the</a:t>
            </a:r>
          </a:p>
          <a:p>
            <a:r>
              <a:rPr lang="en-US" sz="1600" dirty="0" smtClean="0"/>
              <a:t>  firm’s 2011 technology roadmap from 2011 indicates [42].</a:t>
            </a:r>
          </a:p>
        </p:txBody>
      </p:sp>
      <p:sp>
        <p:nvSpPr>
          <p:cNvPr id="10" name="TextBox 9"/>
          <p:cNvSpPr txBox="1"/>
          <p:nvPr/>
        </p:nvSpPr>
        <p:spPr>
          <a:xfrm flipH="1">
            <a:off x="116505" y="5634245"/>
            <a:ext cx="91810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In fact, Intel 10 nm process became only available in 2018 (as a pilot implementation)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and in 2019 as an available technology for mass production.  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982110" y="3609019"/>
            <a:ext cx="5940660" cy="2113863"/>
            <a:chOff x="982110" y="3609019"/>
            <a:chExt cx="5940660" cy="2113863"/>
          </a:xfrm>
        </p:grpSpPr>
        <p:grpSp>
          <p:nvGrpSpPr>
            <p:cNvPr id="8" name="Group 7"/>
            <p:cNvGrpSpPr/>
            <p:nvPr/>
          </p:nvGrpSpPr>
          <p:grpSpPr>
            <a:xfrm>
              <a:off x="982110" y="3609019"/>
              <a:ext cx="5940660" cy="2025226"/>
              <a:chOff x="1061610" y="3654025"/>
              <a:chExt cx="5940660" cy="2025226"/>
            </a:xfrm>
          </p:grpSpPr>
          <p:pic>
            <p:nvPicPr>
              <p:cNvPr id="2050" name="Picture 2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9" t="45762" r="-799" b="270"/>
              <a:stretch/>
            </p:blipFill>
            <p:spPr bwMode="auto">
              <a:xfrm>
                <a:off x="1287270" y="4193629"/>
                <a:ext cx="5715000" cy="14856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8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81746"/>
              <a:stretch/>
            </p:blipFill>
            <p:spPr bwMode="auto">
              <a:xfrm>
                <a:off x="1061610" y="3654025"/>
                <a:ext cx="5715000" cy="5024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Rounded Rectangle 10"/>
            <p:cNvSpPr/>
            <p:nvPr/>
          </p:nvSpPr>
          <p:spPr bwMode="auto">
            <a:xfrm>
              <a:off x="6123190" y="4657610"/>
              <a:ext cx="648000" cy="828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4301970" y="41114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106133" y="42638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4301970" y="4111493"/>
              <a:ext cx="969090" cy="15240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4391980" y="5454225"/>
              <a:ext cx="879080" cy="12576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806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2840" y="5859270"/>
            <a:ext cx="896587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The last two technology transitions have signaled 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our cadence today is closer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to 2.5 years than two“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[8].</a:t>
            </a:r>
          </a:p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In fact,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cadence of Intel’s IC development process almost doubled.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711" y="5004175"/>
            <a:ext cx="9316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000000"/>
                </a:solidFill>
                <a:latin typeface="+mj-lt"/>
              </a:rPr>
              <a:t>On Intel’s Q2 2015 earnings conference call,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on July 16 2015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,  </a:t>
            </a:r>
            <a:r>
              <a:rPr lang="en-US" sz="1600" spc="-30" dirty="0" err="1">
                <a:solidFill>
                  <a:srgbClr val="0070C0"/>
                </a:solidFill>
                <a:latin typeface="+mj-lt"/>
              </a:rPr>
              <a:t>Krzanich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, Intel's CEO 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600" spc="-30" dirty="0">
                <a:latin typeface="+mj-lt"/>
              </a:rPr>
              <a:t>(Chief Executive </a:t>
            </a:r>
            <a:r>
              <a:rPr lang="en-US" sz="1600" dirty="0">
                <a:latin typeface="+mj-lt"/>
              </a:rPr>
              <a:t>Officer) told: “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the second half of 2017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we expect 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 to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launch our</a:t>
            </a:r>
          </a:p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  first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10-nanometer product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code named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Cannon Lake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16505" y="458670"/>
            <a:ext cx="65146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Lengthening the cadence of Intel’s IC development to</a:t>
            </a:r>
            <a:endParaRPr lang="en-US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3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(5)</a:t>
            </a:r>
            <a:endParaRPr lang="en-US" alt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-2631" y="998730"/>
            <a:ext cx="9138763" cy="3870430"/>
            <a:chOff x="-2632" y="998730"/>
            <a:chExt cx="9273511" cy="3870430"/>
          </a:xfrm>
        </p:grpSpPr>
        <p:grpSp>
          <p:nvGrpSpPr>
            <p:cNvPr id="4" name="Group 3"/>
            <p:cNvGrpSpPr/>
            <p:nvPr/>
          </p:nvGrpSpPr>
          <p:grpSpPr>
            <a:xfrm>
              <a:off x="-2632" y="998730"/>
              <a:ext cx="9273511" cy="3856979"/>
              <a:chOff x="-2632" y="998730"/>
              <a:chExt cx="9273511" cy="3856979"/>
            </a:xfrm>
          </p:grpSpPr>
          <p:sp>
            <p:nvSpPr>
              <p:cNvPr id="31" name="Téglalap 30"/>
              <p:cNvSpPr/>
              <p:nvPr/>
            </p:nvSpPr>
            <p:spPr bwMode="auto">
              <a:xfrm>
                <a:off x="825136" y="3913162"/>
                <a:ext cx="4134200" cy="20863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Téglalap 31"/>
              <p:cNvSpPr/>
              <p:nvPr/>
            </p:nvSpPr>
            <p:spPr bwMode="auto">
              <a:xfrm>
                <a:off x="825137" y="3266070"/>
                <a:ext cx="2293142" cy="35882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Téglalap 32"/>
              <p:cNvSpPr/>
              <p:nvPr/>
            </p:nvSpPr>
            <p:spPr bwMode="auto">
              <a:xfrm>
                <a:off x="825138" y="1938037"/>
                <a:ext cx="495303" cy="73152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Téglalap 33"/>
              <p:cNvSpPr/>
              <p:nvPr/>
            </p:nvSpPr>
            <p:spPr bwMode="auto">
              <a:xfrm>
                <a:off x="825139" y="2681780"/>
                <a:ext cx="1445178" cy="576291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Téglalap 34"/>
              <p:cNvSpPr/>
              <p:nvPr/>
            </p:nvSpPr>
            <p:spPr bwMode="auto">
              <a:xfrm>
                <a:off x="825136" y="4430101"/>
                <a:ext cx="8292493" cy="8798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Téglalap 35"/>
              <p:cNvSpPr/>
              <p:nvPr/>
            </p:nvSpPr>
            <p:spPr bwMode="auto">
              <a:xfrm>
                <a:off x="825136" y="4242217"/>
                <a:ext cx="6185946" cy="10380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Téglalap 36"/>
              <p:cNvSpPr/>
              <p:nvPr/>
            </p:nvSpPr>
            <p:spPr bwMode="auto">
              <a:xfrm>
                <a:off x="825136" y="4139634"/>
                <a:ext cx="5093870" cy="9301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Téglalap 37"/>
              <p:cNvSpPr/>
              <p:nvPr/>
            </p:nvSpPr>
            <p:spPr bwMode="auto">
              <a:xfrm>
                <a:off x="825136" y="3638903"/>
                <a:ext cx="3108329" cy="27425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Téglalap 38"/>
              <p:cNvSpPr/>
              <p:nvPr/>
            </p:nvSpPr>
            <p:spPr bwMode="auto">
              <a:xfrm>
                <a:off x="825136" y="4350048"/>
                <a:ext cx="7927184" cy="6517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" name="Csoportba foglalás 39"/>
              <p:cNvGrpSpPr/>
              <p:nvPr/>
            </p:nvGrpSpPr>
            <p:grpSpPr>
              <a:xfrm>
                <a:off x="362117" y="4456775"/>
                <a:ext cx="8767392" cy="205717"/>
                <a:chOff x="384894" y="5508949"/>
                <a:chExt cx="8922321" cy="216024"/>
              </a:xfrm>
            </p:grpSpPr>
            <p:cxnSp>
              <p:nvCxnSpPr>
                <p:cNvPr id="113" name="Egyenes összekötő 112"/>
                <p:cNvCxnSpPr/>
                <p:nvPr/>
              </p:nvCxnSpPr>
              <p:spPr bwMode="auto">
                <a:xfrm>
                  <a:off x="384894" y="5580957"/>
                  <a:ext cx="892232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4" name="Egyenes összekötő 113"/>
                <p:cNvCxnSpPr/>
                <p:nvPr/>
              </p:nvCxnSpPr>
              <p:spPr bwMode="auto">
                <a:xfrm>
                  <a:off x="87652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5" name="Egyenes összekötő 114"/>
                <p:cNvCxnSpPr/>
                <p:nvPr/>
              </p:nvCxnSpPr>
              <p:spPr bwMode="auto">
                <a:xfrm>
                  <a:off x="133737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6" name="Egyenes összekötő 115"/>
                <p:cNvCxnSpPr/>
                <p:nvPr/>
              </p:nvCxnSpPr>
              <p:spPr bwMode="auto">
                <a:xfrm>
                  <a:off x="2259082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7" name="Egyenes összekötő 116"/>
                <p:cNvCxnSpPr/>
                <p:nvPr/>
              </p:nvCxnSpPr>
              <p:spPr bwMode="auto">
                <a:xfrm>
                  <a:off x="179823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8" name="Egyenes összekötő 117"/>
                <p:cNvCxnSpPr/>
                <p:nvPr/>
              </p:nvCxnSpPr>
              <p:spPr bwMode="auto">
                <a:xfrm>
                  <a:off x="3180784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9" name="Egyenes összekötő 118"/>
                <p:cNvCxnSpPr/>
                <p:nvPr/>
              </p:nvCxnSpPr>
              <p:spPr bwMode="auto">
                <a:xfrm>
                  <a:off x="2719933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0" name="Egyenes összekötő 119"/>
                <p:cNvCxnSpPr/>
                <p:nvPr/>
              </p:nvCxnSpPr>
              <p:spPr bwMode="auto">
                <a:xfrm>
                  <a:off x="7328445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1" name="Egyenes összekötő 120"/>
                <p:cNvCxnSpPr/>
                <p:nvPr/>
              </p:nvCxnSpPr>
              <p:spPr bwMode="auto">
                <a:xfrm>
                  <a:off x="7789296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2" name="Egyenes összekötő 121"/>
                <p:cNvCxnSpPr/>
                <p:nvPr/>
              </p:nvCxnSpPr>
              <p:spPr bwMode="auto">
                <a:xfrm>
                  <a:off x="6867594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3" name="Egyenes összekötő 122"/>
                <p:cNvCxnSpPr/>
                <p:nvPr/>
              </p:nvCxnSpPr>
              <p:spPr bwMode="auto">
                <a:xfrm>
                  <a:off x="8710999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4" name="Egyenes összekötő 123"/>
                <p:cNvCxnSpPr/>
                <p:nvPr/>
              </p:nvCxnSpPr>
              <p:spPr bwMode="auto">
                <a:xfrm>
                  <a:off x="8250147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5" name="Egyenes összekötő 124"/>
                <p:cNvCxnSpPr/>
                <p:nvPr/>
              </p:nvCxnSpPr>
              <p:spPr bwMode="auto">
                <a:xfrm>
                  <a:off x="4102487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6" name="Egyenes összekötő 125"/>
                <p:cNvCxnSpPr/>
                <p:nvPr/>
              </p:nvCxnSpPr>
              <p:spPr bwMode="auto">
                <a:xfrm>
                  <a:off x="456333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7" name="Egyenes összekötő 126"/>
                <p:cNvCxnSpPr/>
                <p:nvPr/>
              </p:nvCxnSpPr>
              <p:spPr bwMode="auto">
                <a:xfrm>
                  <a:off x="3641635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8" name="Egyenes összekötő 127"/>
                <p:cNvCxnSpPr/>
                <p:nvPr/>
              </p:nvCxnSpPr>
              <p:spPr bwMode="auto">
                <a:xfrm>
                  <a:off x="5485040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9" name="Egyenes összekötő 128"/>
                <p:cNvCxnSpPr/>
                <p:nvPr/>
              </p:nvCxnSpPr>
              <p:spPr bwMode="auto">
                <a:xfrm>
                  <a:off x="502418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0" name="Egyenes összekötő 129"/>
                <p:cNvCxnSpPr/>
                <p:nvPr/>
              </p:nvCxnSpPr>
              <p:spPr bwMode="auto">
                <a:xfrm>
                  <a:off x="6406743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1" name="Egyenes összekötő 130"/>
                <p:cNvCxnSpPr/>
                <p:nvPr/>
              </p:nvCxnSpPr>
              <p:spPr bwMode="auto">
                <a:xfrm>
                  <a:off x="594589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1" name="Csoportba foglalás 40"/>
              <p:cNvGrpSpPr/>
              <p:nvPr/>
            </p:nvGrpSpPr>
            <p:grpSpPr>
              <a:xfrm>
                <a:off x="364393" y="4601793"/>
                <a:ext cx="8645279" cy="253916"/>
                <a:chOff x="343669" y="5703202"/>
                <a:chExt cx="8798047" cy="266638"/>
              </a:xfrm>
            </p:grpSpPr>
            <p:sp>
              <p:nvSpPr>
                <p:cNvPr id="103" name="Szövegdoboz 4101"/>
                <p:cNvSpPr txBox="1"/>
                <p:nvPr/>
              </p:nvSpPr>
              <p:spPr>
                <a:xfrm>
                  <a:off x="34366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2000</a:t>
                  </a:r>
                </a:p>
              </p:txBody>
            </p:sp>
            <p:sp>
              <p:nvSpPr>
                <p:cNvPr id="104" name="Szövegdoboz 67"/>
                <p:cNvSpPr txBox="1"/>
                <p:nvPr/>
              </p:nvSpPr>
              <p:spPr>
                <a:xfrm>
                  <a:off x="1279773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2002</a:t>
                  </a:r>
                </a:p>
              </p:txBody>
            </p:sp>
            <p:sp>
              <p:nvSpPr>
                <p:cNvPr id="105" name="Szövegdoboz 68"/>
                <p:cNvSpPr txBox="1"/>
                <p:nvPr/>
              </p:nvSpPr>
              <p:spPr>
                <a:xfrm>
                  <a:off x="218684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2004</a:t>
                  </a:r>
                </a:p>
              </p:txBody>
            </p:sp>
            <p:sp>
              <p:nvSpPr>
                <p:cNvPr id="106" name="Szövegdoboz 69"/>
                <p:cNvSpPr txBox="1"/>
                <p:nvPr/>
              </p:nvSpPr>
              <p:spPr>
                <a:xfrm>
                  <a:off x="3115330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2006</a:t>
                  </a:r>
                </a:p>
              </p:txBody>
            </p:sp>
            <p:sp>
              <p:nvSpPr>
                <p:cNvPr id="107" name="Szövegdoboz 70"/>
                <p:cNvSpPr txBox="1"/>
                <p:nvPr/>
              </p:nvSpPr>
              <p:spPr>
                <a:xfrm>
                  <a:off x="402391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2008</a:t>
                  </a:r>
                </a:p>
              </p:txBody>
            </p:sp>
            <p:sp>
              <p:nvSpPr>
                <p:cNvPr id="108" name="Szövegdoboz 71"/>
                <p:cNvSpPr txBox="1"/>
                <p:nvPr/>
              </p:nvSpPr>
              <p:spPr>
                <a:xfrm>
                  <a:off x="496541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2010</a:t>
                  </a:r>
                </a:p>
              </p:txBody>
            </p:sp>
            <p:sp>
              <p:nvSpPr>
                <p:cNvPr id="109" name="Szövegdoboz 72"/>
                <p:cNvSpPr txBox="1"/>
                <p:nvPr/>
              </p:nvSpPr>
              <p:spPr>
                <a:xfrm>
                  <a:off x="587375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2012</a:t>
                  </a:r>
                </a:p>
              </p:txBody>
            </p:sp>
            <p:sp>
              <p:nvSpPr>
                <p:cNvPr id="110" name="Szövegdoboz 73"/>
                <p:cNvSpPr txBox="1"/>
                <p:nvPr/>
              </p:nvSpPr>
              <p:spPr>
                <a:xfrm>
                  <a:off x="6795361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2014</a:t>
                  </a:r>
                </a:p>
              </p:txBody>
            </p:sp>
            <p:sp>
              <p:nvSpPr>
                <p:cNvPr id="111" name="Szövegdoboz 74"/>
                <p:cNvSpPr txBox="1"/>
                <p:nvPr/>
              </p:nvSpPr>
              <p:spPr>
                <a:xfrm>
                  <a:off x="7723842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2016</a:t>
                  </a:r>
                </a:p>
              </p:txBody>
            </p:sp>
            <p:sp>
              <p:nvSpPr>
                <p:cNvPr id="112" name="Szövegdoboz 75"/>
                <p:cNvSpPr txBox="1"/>
                <p:nvPr/>
              </p:nvSpPr>
              <p:spPr>
                <a:xfrm>
                  <a:off x="8639805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2018</a:t>
                  </a:r>
                </a:p>
              </p:txBody>
            </p:sp>
          </p:grpSp>
          <p:grpSp>
            <p:nvGrpSpPr>
              <p:cNvPr id="42" name="Csoportba foglalás 41"/>
              <p:cNvGrpSpPr/>
              <p:nvPr/>
            </p:nvGrpSpPr>
            <p:grpSpPr>
              <a:xfrm>
                <a:off x="321607" y="1414014"/>
                <a:ext cx="141500" cy="3195029"/>
                <a:chOff x="179512" y="2366269"/>
                <a:chExt cx="144000" cy="3355103"/>
              </a:xfrm>
            </p:grpSpPr>
            <p:cxnSp>
              <p:nvCxnSpPr>
                <p:cNvPr id="92" name="Egyenes összekötő 91"/>
                <p:cNvCxnSpPr/>
                <p:nvPr/>
              </p:nvCxnSpPr>
              <p:spPr bwMode="auto">
                <a:xfrm flipV="1">
                  <a:off x="251520" y="2366269"/>
                  <a:ext cx="0" cy="335510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3" name="Egyenes összekötő 92"/>
                <p:cNvCxnSpPr/>
                <p:nvPr/>
              </p:nvCxnSpPr>
              <p:spPr bwMode="auto">
                <a:xfrm flipH="1">
                  <a:off x="179512" y="259663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4" name="Egyenes összekötő 93"/>
                <p:cNvCxnSpPr/>
                <p:nvPr/>
              </p:nvCxnSpPr>
              <p:spPr bwMode="auto">
                <a:xfrm flipH="1">
                  <a:off x="179512" y="291019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5" name="Egyenes összekötő 94"/>
                <p:cNvCxnSpPr/>
                <p:nvPr/>
              </p:nvCxnSpPr>
              <p:spPr bwMode="auto">
                <a:xfrm flipH="1">
                  <a:off x="179512" y="352877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6" name="Egyenes összekötő 95"/>
                <p:cNvCxnSpPr/>
                <p:nvPr/>
              </p:nvCxnSpPr>
              <p:spPr bwMode="auto">
                <a:xfrm flipH="1">
                  <a:off x="179512" y="322376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" name="Egyenes összekötő 96"/>
                <p:cNvCxnSpPr/>
                <p:nvPr/>
              </p:nvCxnSpPr>
              <p:spPr bwMode="auto">
                <a:xfrm flipH="1">
                  <a:off x="179512" y="383892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8" name="Egyenes összekötő 97"/>
                <p:cNvCxnSpPr/>
                <p:nvPr/>
              </p:nvCxnSpPr>
              <p:spPr bwMode="auto">
                <a:xfrm flipH="1">
                  <a:off x="179512" y="414908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9" name="Egyenes összekötő 98"/>
                <p:cNvCxnSpPr/>
                <p:nvPr/>
              </p:nvCxnSpPr>
              <p:spPr bwMode="auto">
                <a:xfrm flipH="1">
                  <a:off x="179512" y="445750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0" name="Egyenes összekötő 99"/>
                <p:cNvCxnSpPr/>
                <p:nvPr/>
              </p:nvCxnSpPr>
              <p:spPr bwMode="auto">
                <a:xfrm flipH="1">
                  <a:off x="179512" y="476765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1" name="Egyenes összekötő 100"/>
                <p:cNvCxnSpPr/>
                <p:nvPr/>
              </p:nvCxnSpPr>
              <p:spPr bwMode="auto">
                <a:xfrm flipH="1">
                  <a:off x="179512" y="507781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2" name="Egyenes összekötő 101"/>
                <p:cNvCxnSpPr/>
                <p:nvPr/>
              </p:nvCxnSpPr>
              <p:spPr bwMode="auto">
                <a:xfrm flipH="1">
                  <a:off x="179512" y="5387964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3" name="Szövegdoboz 64"/>
              <p:cNvSpPr txBox="1"/>
              <p:nvPr/>
            </p:nvSpPr>
            <p:spPr>
              <a:xfrm>
                <a:off x="-2632" y="153376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</a:t>
                </a:r>
              </a:p>
            </p:txBody>
          </p:sp>
          <p:sp>
            <p:nvSpPr>
              <p:cNvPr id="44" name="Szövegdoboz 65"/>
              <p:cNvSpPr txBox="1"/>
              <p:nvPr/>
            </p:nvSpPr>
            <p:spPr>
              <a:xfrm>
                <a:off x="4499" y="1822711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180</a:t>
                </a:r>
              </a:p>
            </p:txBody>
          </p:sp>
          <p:sp>
            <p:nvSpPr>
              <p:cNvPr id="45" name="Szövegdoboz 66"/>
              <p:cNvSpPr txBox="1"/>
              <p:nvPr/>
            </p:nvSpPr>
            <p:spPr>
              <a:xfrm>
                <a:off x="-566" y="211524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160</a:t>
                </a:r>
              </a:p>
            </p:txBody>
          </p:sp>
          <p:sp>
            <p:nvSpPr>
              <p:cNvPr id="46" name="Szövegdoboz 76"/>
              <p:cNvSpPr txBox="1"/>
              <p:nvPr/>
            </p:nvSpPr>
            <p:spPr>
              <a:xfrm>
                <a:off x="-2055" y="241110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140</a:t>
                </a:r>
              </a:p>
            </p:txBody>
          </p:sp>
          <p:sp>
            <p:nvSpPr>
              <p:cNvPr id="47" name="Szövegdoboz 77"/>
              <p:cNvSpPr txBox="1"/>
              <p:nvPr/>
            </p:nvSpPr>
            <p:spPr>
              <a:xfrm>
                <a:off x="4499" y="270724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120</a:t>
                </a:r>
              </a:p>
            </p:txBody>
          </p:sp>
          <p:sp>
            <p:nvSpPr>
              <p:cNvPr id="48" name="Szövegdoboz 82"/>
              <p:cNvSpPr txBox="1"/>
              <p:nvPr/>
            </p:nvSpPr>
            <p:spPr>
              <a:xfrm>
                <a:off x="4499" y="2999778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100</a:t>
                </a:r>
              </a:p>
            </p:txBody>
          </p:sp>
          <p:sp>
            <p:nvSpPr>
              <p:cNvPr id="49" name="Szövegdoboz 83"/>
              <p:cNvSpPr txBox="1"/>
              <p:nvPr/>
            </p:nvSpPr>
            <p:spPr>
              <a:xfrm>
                <a:off x="67592" y="3295638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80</a:t>
                </a:r>
              </a:p>
            </p:txBody>
          </p:sp>
          <p:sp>
            <p:nvSpPr>
              <p:cNvPr id="50" name="Szövegdoboz 85"/>
              <p:cNvSpPr txBox="1"/>
              <p:nvPr/>
            </p:nvSpPr>
            <p:spPr>
              <a:xfrm>
                <a:off x="67592" y="3596367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60</a:t>
                </a:r>
              </a:p>
            </p:txBody>
          </p:sp>
          <p:sp>
            <p:nvSpPr>
              <p:cNvPr id="51" name="Szövegdoboz 88"/>
              <p:cNvSpPr txBox="1"/>
              <p:nvPr/>
            </p:nvSpPr>
            <p:spPr>
              <a:xfrm>
                <a:off x="74723" y="3886350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40</a:t>
                </a:r>
              </a:p>
            </p:txBody>
          </p:sp>
          <p:sp>
            <p:nvSpPr>
              <p:cNvPr id="52" name="Szövegdoboz 92"/>
              <p:cNvSpPr txBox="1"/>
              <p:nvPr/>
            </p:nvSpPr>
            <p:spPr>
              <a:xfrm>
                <a:off x="133663" y="4418791"/>
                <a:ext cx="26384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</a:p>
            </p:txBody>
          </p:sp>
          <p:sp>
            <p:nvSpPr>
              <p:cNvPr id="53" name="Szövegdoboz 91"/>
              <p:cNvSpPr txBox="1"/>
              <p:nvPr/>
            </p:nvSpPr>
            <p:spPr>
              <a:xfrm>
                <a:off x="74723" y="4189396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</a:t>
                </a:r>
              </a:p>
            </p:txBody>
          </p:sp>
          <p:sp>
            <p:nvSpPr>
              <p:cNvPr id="54" name="Szövegdoboz 23"/>
              <p:cNvSpPr txBox="1"/>
              <p:nvPr/>
            </p:nvSpPr>
            <p:spPr>
              <a:xfrm>
                <a:off x="708117" y="1493785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180 nm</a:t>
                </a:r>
              </a:p>
            </p:txBody>
          </p:sp>
          <p:sp>
            <p:nvSpPr>
              <p:cNvPr id="55" name="Szövegdoboz 113"/>
              <p:cNvSpPr txBox="1"/>
              <p:nvPr/>
            </p:nvSpPr>
            <p:spPr>
              <a:xfrm>
                <a:off x="1340563" y="2419190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130 nm</a:t>
                </a:r>
              </a:p>
            </p:txBody>
          </p:sp>
          <p:sp>
            <p:nvSpPr>
              <p:cNvPr id="56" name="Szövegdoboz 114"/>
              <p:cNvSpPr txBox="1"/>
              <p:nvPr/>
            </p:nvSpPr>
            <p:spPr>
              <a:xfrm>
                <a:off x="2264684" y="3013502"/>
                <a:ext cx="694085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 smtClean="0">
                    <a:solidFill>
                      <a:srgbClr val="FF0000"/>
                    </a:solidFill>
                  </a:rPr>
                  <a:t>90</a:t>
                </a:r>
                <a:r>
                  <a:rPr lang="en-US" sz="105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hu-HU" sz="1050" b="1" dirty="0" smtClean="0">
                    <a:solidFill>
                      <a:srgbClr val="FF0000"/>
                    </a:solidFill>
                  </a:rPr>
                  <a:t>nm</a:t>
                </a:r>
                <a:endParaRPr lang="hu-HU" sz="1050" b="1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57" name="Szövegdoboz 115"/>
              <p:cNvSpPr txBox="1"/>
              <p:nvPr/>
            </p:nvSpPr>
            <p:spPr>
              <a:xfrm>
                <a:off x="3132387" y="336896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65 nm</a:t>
                </a:r>
              </a:p>
            </p:txBody>
          </p:sp>
          <p:sp>
            <p:nvSpPr>
              <p:cNvPr id="58" name="Szövegdoboz 116"/>
              <p:cNvSpPr txBox="1"/>
              <p:nvPr/>
            </p:nvSpPr>
            <p:spPr>
              <a:xfrm>
                <a:off x="4056788" y="364234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45 nm</a:t>
                </a:r>
              </a:p>
            </p:txBody>
          </p:sp>
          <p:sp>
            <p:nvSpPr>
              <p:cNvPr id="59" name="Szövegdoboz 117"/>
              <p:cNvSpPr txBox="1"/>
              <p:nvPr/>
            </p:nvSpPr>
            <p:spPr>
              <a:xfrm>
                <a:off x="5061497" y="3876639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32 nm</a:t>
                </a:r>
              </a:p>
            </p:txBody>
          </p:sp>
          <p:sp>
            <p:nvSpPr>
              <p:cNvPr id="60" name="Szövegdoboz 118"/>
              <p:cNvSpPr txBox="1"/>
              <p:nvPr/>
            </p:nvSpPr>
            <p:spPr>
              <a:xfrm>
                <a:off x="6100845" y="3970220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22 nm</a:t>
                </a:r>
              </a:p>
            </p:txBody>
          </p:sp>
          <p:sp>
            <p:nvSpPr>
              <p:cNvPr id="61" name="Szövegdoboz 119"/>
              <p:cNvSpPr txBox="1"/>
              <p:nvPr/>
            </p:nvSpPr>
            <p:spPr>
              <a:xfrm>
                <a:off x="7637840" y="4093227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14 nm</a:t>
                </a:r>
              </a:p>
            </p:txBody>
          </p:sp>
          <p:sp>
            <p:nvSpPr>
              <p:cNvPr id="62" name="Szövegdoboz 120"/>
              <p:cNvSpPr txBox="1"/>
              <p:nvPr/>
            </p:nvSpPr>
            <p:spPr>
              <a:xfrm>
                <a:off x="8688217" y="4198964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10 nm</a:t>
                </a:r>
              </a:p>
            </p:txBody>
          </p:sp>
          <p:sp>
            <p:nvSpPr>
              <p:cNvPr id="63" name="TextBox 8"/>
              <p:cNvSpPr txBox="1"/>
              <p:nvPr/>
            </p:nvSpPr>
            <p:spPr>
              <a:xfrm>
                <a:off x="1404087" y="1313765"/>
                <a:ext cx="906364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Pentium 4</a:t>
                </a:r>
              </a:p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Northwood</a:t>
                </a:r>
              </a:p>
            </p:txBody>
          </p:sp>
          <p:sp>
            <p:nvSpPr>
              <p:cNvPr id="64" name="TextBox 9"/>
              <p:cNvSpPr txBox="1"/>
              <p:nvPr/>
            </p:nvSpPr>
            <p:spPr>
              <a:xfrm>
                <a:off x="2369798" y="2131806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Prescott</a:t>
                </a:r>
              </a:p>
            </p:txBody>
          </p:sp>
          <p:sp>
            <p:nvSpPr>
              <p:cNvPr id="65" name="TextBox 11"/>
              <p:cNvSpPr txBox="1"/>
              <p:nvPr/>
            </p:nvSpPr>
            <p:spPr>
              <a:xfrm>
                <a:off x="3137219" y="2618910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Cedar Mill</a:t>
                </a:r>
              </a:p>
            </p:txBody>
          </p:sp>
          <p:sp>
            <p:nvSpPr>
              <p:cNvPr id="66" name="TextBox 12"/>
              <p:cNvSpPr txBox="1"/>
              <p:nvPr/>
            </p:nvSpPr>
            <p:spPr>
              <a:xfrm>
                <a:off x="4098896" y="3230911"/>
                <a:ext cx="65098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Penryn</a:t>
                </a:r>
              </a:p>
            </p:txBody>
          </p:sp>
          <p:sp>
            <p:nvSpPr>
              <p:cNvPr id="67" name="TextBox 13"/>
              <p:cNvSpPr txBox="1"/>
              <p:nvPr/>
            </p:nvSpPr>
            <p:spPr>
              <a:xfrm>
                <a:off x="4980370" y="3455678"/>
                <a:ext cx="84292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Westmere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TextBox 14"/>
              <p:cNvSpPr txBox="1"/>
              <p:nvPr/>
            </p:nvSpPr>
            <p:spPr>
              <a:xfrm>
                <a:off x="5990229" y="3710366"/>
                <a:ext cx="84780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Ivy Bridge</a:t>
                </a:r>
              </a:p>
            </p:txBody>
          </p:sp>
          <p:sp>
            <p:nvSpPr>
              <p:cNvPr id="69" name="TextBox 15"/>
              <p:cNvSpPr txBox="1"/>
              <p:nvPr/>
            </p:nvSpPr>
            <p:spPr>
              <a:xfrm>
                <a:off x="7462343" y="3834045"/>
                <a:ext cx="83967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Broadwell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TextBox 21"/>
              <p:cNvSpPr txBox="1"/>
              <p:nvPr/>
            </p:nvSpPr>
            <p:spPr>
              <a:xfrm>
                <a:off x="609133" y="998730"/>
                <a:ext cx="870577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Willamette</a:t>
                </a:r>
              </a:p>
            </p:txBody>
          </p:sp>
          <p:sp>
            <p:nvSpPr>
              <p:cNvPr id="71" name="TextBox 22"/>
              <p:cNvSpPr txBox="1"/>
              <p:nvPr/>
            </p:nvSpPr>
            <p:spPr>
              <a:xfrm>
                <a:off x="8219790" y="3891678"/>
                <a:ext cx="104462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Cannon Lake</a:t>
                </a:r>
              </a:p>
            </p:txBody>
          </p:sp>
          <p:cxnSp>
            <p:nvCxnSpPr>
              <p:cNvPr id="72" name="Egyenes összekötő 71"/>
              <p:cNvCxnSpPr/>
              <p:nvPr/>
            </p:nvCxnSpPr>
            <p:spPr bwMode="auto">
              <a:xfrm flipV="1">
                <a:off x="395975" y="37011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Egyenes összekötő 72"/>
              <p:cNvCxnSpPr/>
              <p:nvPr/>
            </p:nvCxnSpPr>
            <p:spPr bwMode="auto">
              <a:xfrm flipV="1">
                <a:off x="393967" y="3406284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Egyenes összekötő 73"/>
              <p:cNvCxnSpPr/>
              <p:nvPr/>
            </p:nvCxnSpPr>
            <p:spPr bwMode="auto">
              <a:xfrm flipV="1">
                <a:off x="386836" y="3995993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Egyenes összekötő 74"/>
              <p:cNvCxnSpPr/>
              <p:nvPr/>
            </p:nvCxnSpPr>
            <p:spPr bwMode="auto">
              <a:xfrm flipV="1">
                <a:off x="395975" y="429316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Egyenes összekötő 75"/>
              <p:cNvCxnSpPr/>
              <p:nvPr/>
            </p:nvCxnSpPr>
            <p:spPr bwMode="auto">
              <a:xfrm flipV="1">
                <a:off x="392357" y="2522057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Egyenes összekötő 76"/>
              <p:cNvCxnSpPr/>
              <p:nvPr/>
            </p:nvCxnSpPr>
            <p:spPr bwMode="auto">
              <a:xfrm flipV="1">
                <a:off x="390349" y="22316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Egyenes összekötő 77"/>
              <p:cNvCxnSpPr/>
              <p:nvPr/>
            </p:nvCxnSpPr>
            <p:spPr bwMode="auto">
              <a:xfrm flipV="1">
                <a:off x="383218" y="2816862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Egyenes összekötő 78"/>
              <p:cNvCxnSpPr/>
              <p:nvPr/>
            </p:nvCxnSpPr>
            <p:spPr bwMode="auto">
              <a:xfrm flipV="1">
                <a:off x="392357" y="3111766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Egyenes összekötő 79"/>
              <p:cNvCxnSpPr/>
              <p:nvPr/>
            </p:nvCxnSpPr>
            <p:spPr bwMode="auto">
              <a:xfrm flipV="1">
                <a:off x="406646" y="1928819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Egyenes összekötő 80"/>
              <p:cNvCxnSpPr/>
              <p:nvPr/>
            </p:nvCxnSpPr>
            <p:spPr bwMode="auto">
              <a:xfrm flipV="1">
                <a:off x="404637" y="163391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"/>
              <p:cNvSpPr txBox="1"/>
              <p:nvPr/>
            </p:nvSpPr>
            <p:spPr>
              <a:xfrm>
                <a:off x="106861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1/02</a:t>
                </a:r>
                <a:endParaRPr lang="en-US" altLang="en-US" sz="1050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3" name="TextBox 9"/>
              <p:cNvSpPr txBox="1"/>
              <p:nvPr/>
            </p:nvSpPr>
            <p:spPr>
              <a:xfrm>
                <a:off x="2015946" y="2442168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02/04</a:t>
                </a:r>
              </a:p>
            </p:txBody>
          </p:sp>
          <p:sp>
            <p:nvSpPr>
              <p:cNvPr id="84" name="TextBox 12"/>
              <p:cNvSpPr txBox="1"/>
              <p:nvPr/>
            </p:nvSpPr>
            <p:spPr>
              <a:xfrm>
                <a:off x="3655010" y="339295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11/07</a:t>
                </a:r>
              </a:p>
            </p:txBody>
          </p:sp>
          <p:sp>
            <p:nvSpPr>
              <p:cNvPr id="85" name="TextBox 13"/>
              <p:cNvSpPr txBox="1"/>
              <p:nvPr/>
            </p:nvSpPr>
            <p:spPr>
              <a:xfrm>
                <a:off x="4677394" y="365402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01/10</a:t>
                </a:r>
              </a:p>
            </p:txBody>
          </p:sp>
          <p:sp>
            <p:nvSpPr>
              <p:cNvPr id="86" name="TextBox 14"/>
              <p:cNvSpPr txBox="1"/>
              <p:nvPr/>
            </p:nvSpPr>
            <p:spPr>
              <a:xfrm>
                <a:off x="5650550" y="387849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04/12</a:t>
                </a:r>
              </a:p>
            </p:txBody>
          </p:sp>
          <p:sp>
            <p:nvSpPr>
              <p:cNvPr id="87" name="TextBox 15"/>
              <p:cNvSpPr txBox="1"/>
              <p:nvPr/>
            </p:nvSpPr>
            <p:spPr>
              <a:xfrm>
                <a:off x="6731646" y="3969060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09/14</a:t>
                </a:r>
              </a:p>
            </p:txBody>
          </p:sp>
          <p:sp>
            <p:nvSpPr>
              <p:cNvPr id="88" name="TextBox 21"/>
              <p:cNvSpPr txBox="1"/>
              <p:nvPr/>
            </p:nvSpPr>
            <p:spPr>
              <a:xfrm>
                <a:off x="55710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1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</a:t>
                </a:r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</a:p>
            </p:txBody>
          </p:sp>
          <p:sp>
            <p:nvSpPr>
              <p:cNvPr id="89" name="TextBox 22"/>
              <p:cNvSpPr txBox="1"/>
              <p:nvPr/>
            </p:nvSpPr>
            <p:spPr>
              <a:xfrm>
                <a:off x="8483144" y="404663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05/18</a:t>
                </a:r>
              </a:p>
            </p:txBody>
          </p:sp>
          <p:sp>
            <p:nvSpPr>
              <p:cNvPr id="90" name="TextBox 12"/>
              <p:cNvSpPr txBox="1"/>
              <p:nvPr/>
            </p:nvSpPr>
            <p:spPr>
              <a:xfrm>
                <a:off x="2854469" y="301824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  <a:r>
                  <a:rPr lang="en-US" sz="1050" dirty="0">
                    <a:solidFill>
                      <a:srgbClr val="000000"/>
                    </a:solidFill>
                  </a:rPr>
                  <a:t>1/0</a:t>
                </a:r>
                <a:r>
                  <a:rPr lang="hu-HU" sz="1050" dirty="0">
                    <a:solidFill>
                      <a:srgbClr val="000000"/>
                    </a:solidFill>
                  </a:rPr>
                  <a:t>6</a:t>
                </a:r>
                <a:endParaRPr lang="en-US" sz="105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TextBox 2"/>
              <p:cNvSpPr txBox="1"/>
              <p:nvPr/>
            </p:nvSpPr>
            <p:spPr>
              <a:xfrm>
                <a:off x="218652" y="1173186"/>
                <a:ext cx="377706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050" dirty="0">
                    <a:solidFill>
                      <a:srgbClr val="000000"/>
                    </a:solidFill>
                  </a:rPr>
                  <a:t>nm</a:t>
                </a:r>
              </a:p>
            </p:txBody>
          </p:sp>
        </p:grpSp>
        <p:sp>
          <p:nvSpPr>
            <p:cNvPr id="135" name="Rounded Rectangle 5"/>
            <p:cNvSpPr/>
            <p:nvPr/>
          </p:nvSpPr>
          <p:spPr bwMode="auto">
            <a:xfrm>
              <a:off x="7011082" y="3717160"/>
              <a:ext cx="1738541" cy="1152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050" b="1">
                <a:solidFill>
                  <a:srgbClr val="000000"/>
                </a:solidFill>
              </a:endParaRPr>
            </a:p>
          </p:txBody>
        </p:sp>
      </p:grpSp>
      <p:cxnSp>
        <p:nvCxnSpPr>
          <p:cNvPr id="133" name="Egyenes összekötő 122"/>
          <p:cNvCxnSpPr/>
          <p:nvPr/>
        </p:nvCxnSpPr>
        <p:spPr bwMode="auto">
          <a:xfrm>
            <a:off x="8866430" y="4464115"/>
            <a:ext cx="0" cy="1944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TextBox 6"/>
          <p:cNvSpPr txBox="1"/>
          <p:nvPr/>
        </p:nvSpPr>
        <p:spPr>
          <a:xfrm>
            <a:off x="7407315" y="3448250"/>
            <a:ext cx="100041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FF0000"/>
                </a:solidFill>
                <a:latin typeface="+mj-lt"/>
              </a:rPr>
              <a:t>≈ 3.5 years</a:t>
            </a:r>
          </a:p>
        </p:txBody>
      </p:sp>
    </p:spTree>
    <p:extLst>
      <p:ext uri="{BB962C8B-B14F-4D97-AF65-F5344CB8AC3E}">
        <p14:creationId xmlns:p14="http://schemas.microsoft.com/office/powerpoint/2010/main" val="1491714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(6)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333" y="2488623"/>
            <a:ext cx="7333333" cy="18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6505" y="458670"/>
            <a:ext cx="85619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Replacing the two cycle Tick-Tock development model by a three-phase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model including one or more optimization cycles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9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45900" y="1223755"/>
            <a:ext cx="8982490" cy="945105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31640" y="4499828"/>
            <a:ext cx="82809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Figure: Intel’s switch to a three-phase development model [</a:t>
            </a:r>
            <a:r>
              <a:rPr lang="hu-HU" dirty="0"/>
              <a:t>10</a:t>
            </a:r>
            <a:r>
              <a:rPr lang="en-US" dirty="0"/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1510" y="1292858"/>
            <a:ext cx="88664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After having encountered difficulties in switching to the 10 nm process Intel</a:t>
            </a:r>
          </a:p>
          <a:p>
            <a:r>
              <a:rPr lang="en-US" sz="1600" dirty="0"/>
              <a:t>  announced a </a:t>
            </a:r>
            <a:r>
              <a:rPr lang="en-US" sz="1600" dirty="0">
                <a:solidFill>
                  <a:srgbClr val="FF0000"/>
                </a:solidFill>
              </a:rPr>
              <a:t>3-phase development model, </a:t>
            </a:r>
            <a:r>
              <a:rPr lang="en-US" sz="1600" dirty="0"/>
              <a:t>including a </a:t>
            </a:r>
            <a:r>
              <a:rPr lang="en-US" sz="1600" dirty="0">
                <a:solidFill>
                  <a:srgbClr val="0070C0"/>
                </a:solidFill>
              </a:rPr>
              <a:t>Modification phase </a:t>
            </a:r>
            <a:r>
              <a:rPr lang="en-US" sz="1600" dirty="0"/>
              <a:t>as well,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</a:t>
            </a:r>
            <a:r>
              <a:rPr lang="en-US" sz="1600" dirty="0"/>
              <a:t>as seen below. </a:t>
            </a:r>
          </a:p>
        </p:txBody>
      </p:sp>
    </p:spTree>
    <p:extLst>
      <p:ext uri="{BB962C8B-B14F-4D97-AF65-F5344CB8AC3E}">
        <p14:creationId xmlns:p14="http://schemas.microsoft.com/office/powerpoint/2010/main" val="3059285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3"/>
          <p:cNvSpPr/>
          <p:nvPr/>
        </p:nvSpPr>
        <p:spPr bwMode="auto">
          <a:xfrm>
            <a:off x="53975" y="1088740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" name="Téglalap 4"/>
          <p:cNvSpPr/>
          <p:nvPr/>
        </p:nvSpPr>
        <p:spPr bwMode="auto">
          <a:xfrm>
            <a:off x="16655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" name="Téglalap 5"/>
          <p:cNvSpPr/>
          <p:nvPr/>
        </p:nvSpPr>
        <p:spPr bwMode="auto">
          <a:xfrm>
            <a:off x="1257188" y="1619987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11"/>
          <p:cNvSpPr/>
          <p:nvPr/>
        </p:nvSpPr>
        <p:spPr bwMode="auto">
          <a:xfrm>
            <a:off x="2318066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2"/>
          <p:cNvSpPr/>
          <p:nvPr/>
        </p:nvSpPr>
        <p:spPr bwMode="auto">
          <a:xfrm>
            <a:off x="3411504" y="1620651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3"/>
          <p:cNvSpPr/>
          <p:nvPr/>
        </p:nvSpPr>
        <p:spPr bwMode="auto">
          <a:xfrm>
            <a:off x="449064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4"/>
          <p:cNvSpPr/>
          <p:nvPr/>
        </p:nvSpPr>
        <p:spPr bwMode="auto">
          <a:xfrm>
            <a:off x="5589449" y="1617334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5"/>
          <p:cNvSpPr/>
          <p:nvPr/>
        </p:nvSpPr>
        <p:spPr bwMode="auto">
          <a:xfrm>
            <a:off x="665733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1476629" y="3042196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2565106" y="3040806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3" name="Szövegdoboz 19"/>
          <p:cNvSpPr txBox="1">
            <a:spLocks noChangeArrowheads="1"/>
          </p:cNvSpPr>
          <p:nvPr/>
        </p:nvSpPr>
        <p:spPr bwMode="auto">
          <a:xfrm>
            <a:off x="3658843" y="3042672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4" name="Szövegdoboz 20"/>
          <p:cNvSpPr txBox="1">
            <a:spLocks noChangeArrowheads="1"/>
          </p:cNvSpPr>
          <p:nvPr/>
        </p:nvSpPr>
        <p:spPr bwMode="auto">
          <a:xfrm>
            <a:off x="4691186" y="3042672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5" name="Szövegdoboz 21"/>
          <p:cNvSpPr txBox="1">
            <a:spLocks noChangeArrowheads="1"/>
          </p:cNvSpPr>
          <p:nvPr/>
        </p:nvSpPr>
        <p:spPr bwMode="auto">
          <a:xfrm>
            <a:off x="5856127" y="3044538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6" name="Szövegdoboz 22"/>
          <p:cNvSpPr txBox="1">
            <a:spLocks noChangeArrowheads="1"/>
          </p:cNvSpPr>
          <p:nvPr/>
        </p:nvSpPr>
        <p:spPr bwMode="auto">
          <a:xfrm>
            <a:off x="6860563" y="3043147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7" name="Szövegdoboz 25"/>
          <p:cNvSpPr txBox="1"/>
          <p:nvPr/>
        </p:nvSpPr>
        <p:spPr bwMode="auto">
          <a:xfrm>
            <a:off x="313731" y="1146624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Szövegdoboz 26"/>
          <p:cNvSpPr txBox="1"/>
          <p:nvPr/>
        </p:nvSpPr>
        <p:spPr bwMode="auto">
          <a:xfrm>
            <a:off x="4664162" y="1149799"/>
            <a:ext cx="7777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7"/>
          <p:cNvSpPr txBox="1"/>
          <p:nvPr/>
        </p:nvSpPr>
        <p:spPr bwMode="auto">
          <a:xfrm>
            <a:off x="5826463" y="1151387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8"/>
          <p:cNvSpPr txBox="1"/>
          <p:nvPr/>
        </p:nvSpPr>
        <p:spPr bwMode="auto">
          <a:xfrm>
            <a:off x="6864186" y="1149799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7958021" y="1165674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2" name="Téglalap 14"/>
          <p:cNvSpPr/>
          <p:nvPr/>
        </p:nvSpPr>
        <p:spPr bwMode="auto">
          <a:xfrm>
            <a:off x="7743708" y="1624879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3" name="Szövegdoboz 21"/>
          <p:cNvSpPr txBox="1">
            <a:spLocks noChangeArrowheads="1"/>
          </p:cNvSpPr>
          <p:nvPr/>
        </p:nvSpPr>
        <p:spPr bwMode="auto">
          <a:xfrm>
            <a:off x="7984932" y="3037880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6525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86876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53077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0446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50011" y="3489772"/>
            <a:ext cx="656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79357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7044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57139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126741" y="458670"/>
            <a:ext cx="84056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cycles introduced in Intel’s processor development model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(7)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243065" y="634840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(2015)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336867" y="634368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(2016)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529542" y="6348407"/>
            <a:ext cx="10454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(2017/18)</a:t>
            </a:r>
          </a:p>
        </p:txBody>
      </p:sp>
      <p:sp>
        <p:nvSpPr>
          <p:cNvPr id="60" name="Téglalap 3"/>
          <p:cNvSpPr/>
          <p:nvPr/>
        </p:nvSpPr>
        <p:spPr bwMode="auto">
          <a:xfrm>
            <a:off x="-60131" y="3955608"/>
            <a:ext cx="6287717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1" name="Téglalap 4"/>
          <p:cNvSpPr/>
          <p:nvPr/>
        </p:nvSpPr>
        <p:spPr bwMode="auto">
          <a:xfrm>
            <a:off x="2988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1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2" name="Szövegdoboz 16"/>
          <p:cNvSpPr txBox="1">
            <a:spLocks noChangeArrowheads="1"/>
          </p:cNvSpPr>
          <p:nvPr/>
        </p:nvSpPr>
        <p:spPr bwMode="auto">
          <a:xfrm>
            <a:off x="25770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7" name="Szövegdoboz 17"/>
          <p:cNvSpPr txBox="1">
            <a:spLocks noChangeArrowheads="1"/>
          </p:cNvSpPr>
          <p:nvPr/>
        </p:nvSpPr>
        <p:spPr bwMode="auto">
          <a:xfrm>
            <a:off x="1026203" y="596936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8" name="Szövegdoboz 25"/>
          <p:cNvSpPr txBox="1"/>
          <p:nvPr/>
        </p:nvSpPr>
        <p:spPr bwMode="auto">
          <a:xfrm>
            <a:off x="20259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466363" y="5973848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1331640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1" name="Szövegdoboz 25"/>
          <p:cNvSpPr txBox="1"/>
          <p:nvPr/>
        </p:nvSpPr>
        <p:spPr bwMode="auto">
          <a:xfrm>
            <a:off x="2617503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72" name="Téglalap 4"/>
          <p:cNvSpPr/>
          <p:nvPr/>
        </p:nvSpPr>
        <p:spPr bwMode="auto">
          <a:xfrm>
            <a:off x="113383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Téglalap 4"/>
          <p:cNvSpPr/>
          <p:nvPr/>
        </p:nvSpPr>
        <p:spPr bwMode="auto">
          <a:xfrm>
            <a:off x="2253123" y="4552454"/>
            <a:ext cx="1656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Lake (10 nm)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2" name="Téglalap 14"/>
          <p:cNvSpPr/>
          <p:nvPr/>
        </p:nvSpPr>
        <p:spPr bwMode="auto">
          <a:xfrm>
            <a:off x="3943555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4" name="Szövegdoboz 21"/>
          <p:cNvSpPr txBox="1">
            <a:spLocks noChangeArrowheads="1"/>
          </p:cNvSpPr>
          <p:nvPr/>
        </p:nvSpPr>
        <p:spPr bwMode="auto">
          <a:xfrm>
            <a:off x="3771508" y="5982127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5" name="Szövegdoboz 25"/>
          <p:cNvSpPr txBox="1"/>
          <p:nvPr/>
        </p:nvSpPr>
        <p:spPr bwMode="auto">
          <a:xfrm>
            <a:off x="4112343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129877" y="635307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(2018)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982832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02" name="Téglalap 14"/>
          <p:cNvSpPr/>
          <p:nvPr/>
        </p:nvSpPr>
        <p:spPr bwMode="auto">
          <a:xfrm>
            <a:off x="4989071" y="456352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2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3" name="Szövegdoboz 21"/>
          <p:cNvSpPr txBox="1">
            <a:spLocks noChangeArrowheads="1"/>
          </p:cNvSpPr>
          <p:nvPr/>
        </p:nvSpPr>
        <p:spPr bwMode="auto">
          <a:xfrm>
            <a:off x="4932040" y="595800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04" name="Szövegdoboz 25"/>
          <p:cNvSpPr txBox="1"/>
          <p:nvPr/>
        </p:nvSpPr>
        <p:spPr bwMode="auto">
          <a:xfrm>
            <a:off x="5082776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175329" y="6357824"/>
            <a:ext cx="7585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(2019)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26" name="Rectangle 25"/>
          <p:cNvSpPr/>
          <p:nvPr/>
        </p:nvSpPr>
        <p:spPr bwMode="auto">
          <a:xfrm>
            <a:off x="1110855" y="3955608"/>
            <a:ext cx="5116732" cy="271375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10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8679" y="839730"/>
            <a:ext cx="8988846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8</a:t>
            </a:r>
            <a:r>
              <a:rPr lang="en-US" sz="1600" baseline="30000" dirty="0">
                <a:solidFill>
                  <a:srgbClr val="FF000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generation </a:t>
            </a:r>
            <a:r>
              <a:rPr lang="en-US" sz="1600" dirty="0">
                <a:latin typeface="+mj-lt"/>
              </a:rPr>
              <a:t>covers a number of new families with more or less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enhancements manufactured still on the 14 nm process.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addition, as part of the 8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Intel introduced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10 nm Cannon Lake </a:t>
            </a:r>
            <a:r>
              <a:rPr lang="en-US" sz="1600" dirty="0">
                <a:latin typeface="+mj-lt"/>
              </a:rPr>
              <a:t>line </a:t>
            </a:r>
          </a:p>
          <a:p>
            <a:r>
              <a:rPr lang="en-US" sz="1600" dirty="0">
                <a:latin typeface="+mj-lt"/>
              </a:rPr>
              <a:t>       (merely a dual core GPU-less low-power processor) in 05/2018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demonstrate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its 10 nm process capability.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At this time however, Intel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did not yet possessed a refined process </a:t>
            </a:r>
            <a:r>
              <a:rPr lang="en-US" sz="1600" dirty="0">
                <a:latin typeface="+mj-lt"/>
              </a:rPr>
              <a:t>needed for</a:t>
            </a:r>
          </a:p>
          <a:p>
            <a:r>
              <a:rPr lang="en-US" sz="1600" dirty="0">
                <a:latin typeface="+mj-lt"/>
              </a:rPr>
              <a:t>       mass producing 10 nm dies.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848" y="458670"/>
            <a:ext cx="4725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Remarks to the 8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generation </a:t>
            </a:r>
          </a:p>
        </p:txBody>
      </p:sp>
    </p:spTree>
    <p:extLst>
      <p:ext uri="{BB962C8B-B14F-4D97-AF65-F5344CB8AC3E}">
        <p14:creationId xmlns:p14="http://schemas.microsoft.com/office/powerpoint/2010/main" val="2694263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(3)</a:t>
            </a:r>
            <a:endParaRPr lang="en-US" sz="1700" dirty="0"/>
          </a:p>
        </p:txBody>
      </p:sp>
      <p:pic>
        <p:nvPicPr>
          <p:cNvPr id="3074" name="Picture 2" descr="https://images.anandtech.com/doci/16148/1%20Slide%202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05939" y="1328029"/>
            <a:ext cx="6815654" cy="3488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766" y="484240"/>
            <a:ext cx="88120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claims of leadership </a:t>
            </a:r>
            <a:r>
              <a:rPr kumimoji="0" lang="en-US" sz="1800" b="0" i="0" u="none" strike="noStrike" kern="1200" cap="none" spc="-70" normalizeH="0" noProof="0" dirty="0" smtClean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GPU-less DTs (7 nm Ryzen 5000 line, 2020) [46]</a:t>
            </a:r>
            <a:endParaRPr kumimoji="0" lang="en-US" sz="1800" b="0" i="0" u="none" strike="noStrike" kern="1200" cap="none" spc="-70" normalizeH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77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(9)</a:t>
            </a:r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116505" y="458670"/>
            <a:ext cx="78883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</a:t>
            </a:r>
            <a:r>
              <a:rPr lang="en-US" altLang="en-US" sz="1800" dirty="0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cycles </a:t>
            </a: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introduced after the 10</a:t>
            </a:r>
            <a:r>
              <a:rPr lang="en-US" altLang="en-US" sz="1800" baseline="300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Ice Lake generation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80869" y="1181606"/>
            <a:ext cx="6950552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2423907" y="1628770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4" name="Téglalap 11"/>
          <p:cNvSpPr/>
          <p:nvPr/>
        </p:nvSpPr>
        <p:spPr bwMode="auto">
          <a:xfrm>
            <a:off x="4631500" y="1627776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5" name="Szövegdoboz 17"/>
          <p:cNvSpPr txBox="1">
            <a:spLocks noChangeArrowheads="1"/>
          </p:cNvSpPr>
          <p:nvPr/>
        </p:nvSpPr>
        <p:spPr bwMode="auto">
          <a:xfrm>
            <a:off x="2276745" y="305097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18"/>
          <p:cNvSpPr txBox="1">
            <a:spLocks noChangeArrowheads="1"/>
          </p:cNvSpPr>
          <p:nvPr/>
        </p:nvSpPr>
        <p:spPr bwMode="auto">
          <a:xfrm>
            <a:off x="4617005" y="3049589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9" name="Szövegdoboz 25"/>
          <p:cNvSpPr txBox="1"/>
          <p:nvPr/>
        </p:nvSpPr>
        <p:spPr bwMode="auto">
          <a:xfrm>
            <a:off x="2561261" y="1213157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2" name="Szövegdoboz 25"/>
          <p:cNvSpPr txBox="1"/>
          <p:nvPr/>
        </p:nvSpPr>
        <p:spPr bwMode="auto">
          <a:xfrm>
            <a:off x="4797025" y="1234442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581416" y="352766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887035" y="3531059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5" name="Téglalap 5"/>
          <p:cNvSpPr/>
          <p:nvPr/>
        </p:nvSpPr>
        <p:spPr bwMode="auto">
          <a:xfrm>
            <a:off x="1324545" y="1620118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6" name="Szövegdoboz 17"/>
          <p:cNvSpPr txBox="1">
            <a:spLocks noChangeArrowheads="1"/>
          </p:cNvSpPr>
          <p:nvPr/>
        </p:nvSpPr>
        <p:spPr bwMode="auto">
          <a:xfrm>
            <a:off x="1543986" y="30423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37" name="Szövegdoboz 25"/>
          <p:cNvSpPr txBox="1"/>
          <p:nvPr/>
        </p:nvSpPr>
        <p:spPr bwMode="auto">
          <a:xfrm>
            <a:off x="1461899" y="120450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82054" y="351901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42" name="Téglalap 5"/>
          <p:cNvSpPr/>
          <p:nvPr/>
        </p:nvSpPr>
        <p:spPr bwMode="auto">
          <a:xfrm>
            <a:off x="218670" y="1623515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438111" y="3045724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4" name="Szövegdoboz 25"/>
          <p:cNvSpPr txBox="1"/>
          <p:nvPr/>
        </p:nvSpPr>
        <p:spPr bwMode="auto">
          <a:xfrm>
            <a:off x="381880" y="120790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76179" y="352240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26" name="Téglalap 11"/>
          <p:cNvSpPr/>
          <p:nvPr/>
        </p:nvSpPr>
        <p:spPr bwMode="auto">
          <a:xfrm>
            <a:off x="3529340" y="1617089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8" name="Szövegdoboz 18"/>
          <p:cNvSpPr txBox="1">
            <a:spLocks noChangeArrowheads="1"/>
          </p:cNvSpPr>
          <p:nvPr/>
        </p:nvSpPr>
        <p:spPr bwMode="auto">
          <a:xfrm>
            <a:off x="3446875" y="3049412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1" name="Szövegdoboz 25"/>
          <p:cNvSpPr txBox="1"/>
          <p:nvPr/>
        </p:nvSpPr>
        <p:spPr bwMode="auto">
          <a:xfrm>
            <a:off x="3712732" y="122375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761910" y="35203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2411760" y="1097523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505" y="4059070"/>
            <a:ext cx="9223743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Remarks</a:t>
            </a:r>
          </a:p>
          <a:p>
            <a:pPr>
              <a:spcAft>
                <a:spcPts val="300"/>
              </a:spcAft>
            </a:pPr>
            <a:r>
              <a:rPr lang="en-US" sz="1600" spc="-20" dirty="0" smtClean="0"/>
              <a:t>Intel’s </a:t>
            </a:r>
            <a:r>
              <a:rPr lang="en-US" sz="1600" spc="-20" dirty="0" smtClean="0">
                <a:solidFill>
                  <a:srgbClr val="0070C0"/>
                </a:solidFill>
              </a:rPr>
              <a:t>first mass-produced 10 nm processors </a:t>
            </a:r>
            <a:r>
              <a:rPr lang="en-US" sz="1600" spc="-20" dirty="0" smtClean="0"/>
              <a:t>were the </a:t>
            </a:r>
            <a:r>
              <a:rPr lang="en-US" sz="1600" spc="-20" dirty="0" smtClean="0">
                <a:solidFill>
                  <a:srgbClr val="FF0000"/>
                </a:solidFill>
              </a:rPr>
              <a:t>10</a:t>
            </a:r>
            <a:r>
              <a:rPr lang="en-US" sz="1600" spc="-20" baseline="30000" dirty="0" smtClean="0">
                <a:solidFill>
                  <a:srgbClr val="FF0000"/>
                </a:solidFill>
              </a:rPr>
              <a:t>th</a:t>
            </a:r>
            <a:r>
              <a:rPr lang="en-US" sz="1600" spc="-20" dirty="0" smtClean="0">
                <a:solidFill>
                  <a:srgbClr val="FF0000"/>
                </a:solidFill>
              </a:rPr>
              <a:t> gen. Ice Lake </a:t>
            </a:r>
            <a:r>
              <a:rPr lang="en-US" sz="1600" spc="-20" dirty="0" smtClean="0"/>
              <a:t>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 smtClean="0"/>
              <a:t>Next Intel introduced the </a:t>
            </a:r>
            <a:r>
              <a:rPr lang="en-US" sz="1600" spc="-20" dirty="0" smtClean="0">
                <a:solidFill>
                  <a:srgbClr val="0070C0"/>
                </a:solidFill>
              </a:rPr>
              <a:t>optimized </a:t>
            </a:r>
            <a:r>
              <a:rPr lang="en-US" sz="1600" spc="-20" dirty="0" smtClean="0">
                <a:solidFill>
                  <a:srgbClr val="FF0000"/>
                </a:solidFill>
              </a:rPr>
              <a:t>11</a:t>
            </a:r>
            <a:r>
              <a:rPr lang="en-US" sz="1600" spc="-20" baseline="30000" dirty="0" smtClean="0">
                <a:solidFill>
                  <a:srgbClr val="FF0000"/>
                </a:solidFill>
              </a:rPr>
              <a:t>th</a:t>
            </a:r>
            <a:r>
              <a:rPr lang="en-US" sz="1600" spc="-20" dirty="0" smtClean="0">
                <a:solidFill>
                  <a:srgbClr val="FF0000"/>
                </a:solidFill>
              </a:rPr>
              <a:t> gen. Tiger Lake </a:t>
            </a:r>
            <a:r>
              <a:rPr lang="en-US" sz="1600" spc="-20" dirty="0" smtClean="0"/>
              <a:t>line and subsequently also</a:t>
            </a:r>
          </a:p>
          <a:p>
            <a:r>
              <a:rPr lang="en-US" sz="1600" spc="-20" dirty="0" smtClean="0"/>
              <a:t>      the </a:t>
            </a:r>
            <a:r>
              <a:rPr lang="en-US" sz="1600" spc="-20" dirty="0">
                <a:solidFill>
                  <a:srgbClr val="FF0000"/>
                </a:solidFill>
              </a:rPr>
              <a:t>11</a:t>
            </a:r>
            <a:r>
              <a:rPr lang="en-US" sz="1600" spc="-20" baseline="30000" dirty="0">
                <a:solidFill>
                  <a:srgbClr val="FF0000"/>
                </a:solidFill>
              </a:rPr>
              <a:t>th</a:t>
            </a:r>
            <a:r>
              <a:rPr lang="en-US" sz="1600" spc="-20" dirty="0">
                <a:solidFill>
                  <a:srgbClr val="FF0000"/>
                </a:solidFill>
              </a:rPr>
              <a:t> gen</a:t>
            </a:r>
            <a:r>
              <a:rPr lang="en-US" sz="1600" spc="-20" dirty="0"/>
              <a:t>. </a:t>
            </a:r>
            <a:r>
              <a:rPr lang="en-US" sz="1600" spc="-20" dirty="0">
                <a:solidFill>
                  <a:srgbClr val="FF0000"/>
                </a:solidFill>
              </a:rPr>
              <a:t>Rocket Lake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 smtClean="0"/>
              <a:t>line, which is a </a:t>
            </a:r>
            <a:r>
              <a:rPr lang="en-US" sz="1600" dirty="0">
                <a:solidFill>
                  <a:srgbClr val="0070C0"/>
                </a:solidFill>
              </a:rPr>
              <a:t>14 nm backporting of the 10 nm 10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     </a:t>
            </a:r>
            <a:r>
              <a:rPr lang="en-US" sz="1600" dirty="0">
                <a:solidFill>
                  <a:srgbClr val="0070C0"/>
                </a:solidFill>
              </a:rPr>
              <a:t>Ice Lake core </a:t>
            </a:r>
            <a:r>
              <a:rPr lang="en-US" sz="1600" dirty="0"/>
              <a:t>with </a:t>
            </a:r>
            <a:r>
              <a:rPr lang="en-US" sz="1600" dirty="0" smtClean="0"/>
              <a:t>additional enhancements</a:t>
            </a:r>
            <a:r>
              <a:rPr lang="en-US" sz="1600" dirty="0"/>
              <a:t>, not detailed here.</a:t>
            </a:r>
          </a:p>
        </p:txBody>
      </p:sp>
      <p:sp>
        <p:nvSpPr>
          <p:cNvPr id="40" name="Téglalap 11"/>
          <p:cNvSpPr/>
          <p:nvPr/>
        </p:nvSpPr>
        <p:spPr bwMode="auto">
          <a:xfrm>
            <a:off x="5752748" y="1624846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1" name="Szövegdoboz 18"/>
          <p:cNvSpPr txBox="1">
            <a:spLocks noChangeArrowheads="1"/>
          </p:cNvSpPr>
          <p:nvPr/>
        </p:nvSpPr>
        <p:spPr bwMode="auto">
          <a:xfrm>
            <a:off x="5675193" y="303614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5852248" y="1232175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963278" y="3528129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</a:t>
            </a:r>
            <a:r>
              <a:rPr lang="en-US" sz="1300" dirty="0" smtClean="0"/>
              <a:t>2022)</a:t>
            </a:r>
            <a:endParaRPr lang="en-US" sz="1300" dirty="0"/>
          </a:p>
        </p:txBody>
      </p:sp>
      <p:sp>
        <p:nvSpPr>
          <p:cNvPr id="48" name="TextBox 47"/>
          <p:cNvSpPr txBox="1"/>
          <p:nvPr/>
        </p:nvSpPr>
        <p:spPr>
          <a:xfrm>
            <a:off x="6178205" y="1264857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3501535" y="1099250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1330785" y="1088740"/>
            <a:ext cx="1080975" cy="271727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95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9" grpId="0" animBg="1"/>
      <p:bldP spid="50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(10)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8192" y="458670"/>
            <a:ext cx="58089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Introducing hybrid (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big.little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 microarchitectures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92227" y="998731"/>
            <a:ext cx="8980273" cy="7200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4852" y="1115834"/>
            <a:ext cx="86515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Alder Lake family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(2021)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a new,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hybrid design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incorporating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high-performance (P) an high-efficiency (E) cores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91580" y="1966613"/>
            <a:ext cx="5886286" cy="2722527"/>
            <a:chOff x="80869" y="1097523"/>
            <a:chExt cx="5886286" cy="2722527"/>
          </a:xfrm>
        </p:grpSpPr>
        <p:sp>
          <p:nvSpPr>
            <p:cNvPr id="8" name="Téglalap 3"/>
            <p:cNvSpPr/>
            <p:nvPr/>
          </p:nvSpPr>
          <p:spPr bwMode="auto">
            <a:xfrm>
              <a:off x="80869" y="1097523"/>
              <a:ext cx="5886286" cy="23317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9" name="Téglalap 5"/>
            <p:cNvSpPr/>
            <p:nvPr/>
          </p:nvSpPr>
          <p:spPr bwMode="auto">
            <a:xfrm>
              <a:off x="2423907" y="1628770"/>
              <a:ext cx="1080975" cy="136428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Tiger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Téglalap 11"/>
            <p:cNvSpPr/>
            <p:nvPr/>
          </p:nvSpPr>
          <p:spPr bwMode="auto">
            <a:xfrm>
              <a:off x="4631500" y="1627776"/>
              <a:ext cx="1080975" cy="1364288"/>
            </a:xfrm>
            <a:prstGeom prst="rect">
              <a:avLst/>
            </a:prstGeom>
            <a:solidFill>
              <a:srgbClr val="996600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60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Alder Lake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Hybrid 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2276745" y="3050979"/>
              <a:ext cx="129554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Optimization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4617005" y="3049589"/>
              <a:ext cx="119135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New design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3" name="Szövegdoboz 25"/>
            <p:cNvSpPr txBox="1"/>
            <p:nvPr/>
          </p:nvSpPr>
          <p:spPr bwMode="auto">
            <a:xfrm>
              <a:off x="2561261" y="1213157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11.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" name="Szövegdoboz 25"/>
            <p:cNvSpPr txBox="1"/>
            <p:nvPr/>
          </p:nvSpPr>
          <p:spPr bwMode="auto">
            <a:xfrm>
              <a:off x="4772980" y="1234442"/>
              <a:ext cx="904273" cy="2378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12.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581416" y="3527662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(2020)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842030" y="3499529"/>
              <a:ext cx="830786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00" dirty="0"/>
                <a:t>(2021)</a:t>
              </a:r>
            </a:p>
          </p:txBody>
        </p:sp>
        <p:sp>
          <p:nvSpPr>
            <p:cNvPr id="17" name="Téglalap 5"/>
            <p:cNvSpPr/>
            <p:nvPr/>
          </p:nvSpPr>
          <p:spPr bwMode="auto">
            <a:xfrm>
              <a:off x="1324545" y="1620118"/>
              <a:ext cx="1080975" cy="1364288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Ice 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8" name="Szövegdoboz 17"/>
            <p:cNvSpPr txBox="1">
              <a:spLocks noChangeArrowheads="1"/>
            </p:cNvSpPr>
            <p:nvPr/>
          </p:nvSpPr>
          <p:spPr bwMode="auto">
            <a:xfrm>
              <a:off x="1543986" y="3042327"/>
              <a:ext cx="6495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</a:t>
              </a: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O</a:t>
              </a: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CK</a:t>
              </a:r>
            </a:p>
          </p:txBody>
        </p:sp>
        <p:sp>
          <p:nvSpPr>
            <p:cNvPr id="19" name="Szövegdoboz 25"/>
            <p:cNvSpPr txBox="1"/>
            <p:nvPr/>
          </p:nvSpPr>
          <p:spPr bwMode="auto">
            <a:xfrm>
              <a:off x="1461899" y="1204505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482054" y="3519010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(2019)</a:t>
              </a:r>
            </a:p>
          </p:txBody>
        </p:sp>
        <p:sp>
          <p:nvSpPr>
            <p:cNvPr id="21" name="Téglalap 5"/>
            <p:cNvSpPr/>
            <p:nvPr/>
          </p:nvSpPr>
          <p:spPr bwMode="auto">
            <a:xfrm>
              <a:off x="218670" y="1623515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Cannon </a:t>
              </a:r>
            </a:p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Lake</a:t>
              </a: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10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2" name="Szövegdoboz 17"/>
            <p:cNvSpPr txBox="1">
              <a:spLocks noChangeArrowheads="1"/>
            </p:cNvSpPr>
            <p:nvPr/>
          </p:nvSpPr>
          <p:spPr bwMode="auto">
            <a:xfrm>
              <a:off x="438111" y="3045724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3" name="Szövegdoboz 25"/>
            <p:cNvSpPr txBox="1"/>
            <p:nvPr/>
          </p:nvSpPr>
          <p:spPr bwMode="auto">
            <a:xfrm>
              <a:off x="381880" y="1207902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6179" y="3522407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(2018)</a:t>
              </a:r>
            </a:p>
          </p:txBody>
        </p:sp>
        <p:sp>
          <p:nvSpPr>
            <p:cNvPr id="25" name="Téglalap 11"/>
            <p:cNvSpPr/>
            <p:nvPr/>
          </p:nvSpPr>
          <p:spPr bwMode="auto">
            <a:xfrm>
              <a:off x="3529340" y="1617089"/>
              <a:ext cx="1080975" cy="1364288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600"/>
                </a:spcBef>
                <a:spcAft>
                  <a:spcPts val="60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Rocket Lake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hybrid 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6" name="Szövegdoboz 18"/>
            <p:cNvSpPr txBox="1">
              <a:spLocks noChangeArrowheads="1"/>
            </p:cNvSpPr>
            <p:nvPr/>
          </p:nvSpPr>
          <p:spPr bwMode="auto">
            <a:xfrm>
              <a:off x="3446875" y="3049412"/>
              <a:ext cx="127951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Back porting</a:t>
              </a:r>
              <a:endPara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27" name="Szövegdoboz 25"/>
            <p:cNvSpPr txBox="1"/>
            <p:nvPr/>
          </p:nvSpPr>
          <p:spPr bwMode="auto">
            <a:xfrm>
              <a:off x="3712732" y="1223755"/>
              <a:ext cx="904273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11. 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761910" y="3520372"/>
              <a:ext cx="66877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(2021)</a:t>
              </a: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616150" y="1097523"/>
              <a:ext cx="1080975" cy="2717272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7020780" y="2757322"/>
            <a:ext cx="17816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Figure: Intel’s</a:t>
            </a:r>
          </a:p>
          <a:p>
            <a:pPr algn="ctr"/>
            <a:r>
              <a:rPr lang="en-US" sz="1600" dirty="0"/>
              <a:t>12</a:t>
            </a:r>
            <a:r>
              <a:rPr lang="en-US" sz="1600" baseline="30000" dirty="0"/>
              <a:t>th</a:t>
            </a:r>
            <a:r>
              <a:rPr lang="en-US" sz="1600" dirty="0"/>
              <a:t> gen. Alder Lake line</a:t>
            </a:r>
          </a:p>
        </p:txBody>
      </p:sp>
      <p:sp>
        <p:nvSpPr>
          <p:cNvPr id="31" name="Rounded Rectangle 30"/>
          <p:cNvSpPr/>
          <p:nvPr/>
        </p:nvSpPr>
        <p:spPr bwMode="auto">
          <a:xfrm>
            <a:off x="-26495" y="4959170"/>
            <a:ext cx="9144000" cy="1260140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58192" y="4959170"/>
            <a:ext cx="8908657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 It will cover all processor segments from mobiles to servers.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In fact, </a:t>
            </a:r>
            <a:r>
              <a:rPr lang="en-US" sz="1600" dirty="0">
                <a:solidFill>
                  <a:srgbClr val="0070C0"/>
                </a:solidFill>
              </a:rPr>
              <a:t>it is not Intel’s first hybrid design</a:t>
            </a:r>
            <a:r>
              <a:rPr lang="en-US" sz="1600" dirty="0">
                <a:solidFill>
                  <a:srgbClr val="000000"/>
                </a:solidFill>
              </a:rPr>
              <a:t>, since Intel introduced already one year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    earlier the mobile oriented multi-die </a:t>
            </a:r>
            <a:r>
              <a:rPr lang="en-US" sz="1600" dirty="0">
                <a:solidFill>
                  <a:srgbClr val="FF0000"/>
                </a:solidFill>
              </a:rPr>
              <a:t>Lakefield family </a:t>
            </a:r>
            <a:r>
              <a:rPr lang="en-US" sz="1600" dirty="0"/>
              <a:t>with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70C0"/>
                </a:solidFill>
              </a:rPr>
              <a:t>big.little</a:t>
            </a:r>
            <a:r>
              <a:rPr lang="en-US" sz="1600" dirty="0">
                <a:solidFill>
                  <a:srgbClr val="0070C0"/>
                </a:solidFill>
              </a:rPr>
              <a:t> CPU cores,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0000"/>
                </a:solidFill>
              </a:rPr>
              <a:t>but the firm didn’t enroll it into the sequence of processor generations.</a:t>
            </a:r>
            <a:endParaRPr lang="en-US" sz="1600" dirty="0" smtClean="0"/>
          </a:p>
        </p:txBody>
      </p:sp>
      <p:sp>
        <p:nvSpPr>
          <p:cNvPr id="30" name="TextBox 29"/>
          <p:cNvSpPr txBox="1"/>
          <p:nvPr/>
        </p:nvSpPr>
        <p:spPr>
          <a:xfrm>
            <a:off x="115888" y="6264315"/>
            <a:ext cx="8773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 designates the </a:t>
            </a:r>
            <a:r>
              <a:rPr lang="en-US" sz="1600" dirty="0">
                <a:solidFill>
                  <a:srgbClr val="0070C0"/>
                </a:solidFill>
              </a:rPr>
              <a:t>10 nm manufacturing process of the Alder Lake processors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as the </a:t>
            </a:r>
            <a:r>
              <a:rPr lang="en-US" sz="1600" dirty="0">
                <a:solidFill>
                  <a:srgbClr val="FF0000"/>
                </a:solidFill>
              </a:rPr>
              <a:t>Intel 7 </a:t>
            </a:r>
            <a:r>
              <a:rPr lang="en-US" sz="1600" dirty="0" smtClean="0">
                <a:solidFill>
                  <a:srgbClr val="FF0000"/>
                </a:solidFill>
              </a:rPr>
              <a:t>process, </a:t>
            </a:r>
            <a:r>
              <a:rPr lang="en-US" sz="1600" dirty="0" smtClean="0"/>
              <a:t>as discussed earlier.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25477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9573" name="Group 69"/>
          <p:cNvGraphicFramePr>
            <a:graphicFrameLocks noGrp="1"/>
          </p:cNvGraphicFramePr>
          <p:nvPr/>
        </p:nvGraphicFramePr>
        <p:xfrm>
          <a:off x="1241630" y="1460218"/>
          <a:ext cx="6705600" cy="5161261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8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89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and 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their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shrink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34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b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</a:b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(Prescott)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2005 	90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10000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57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2007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96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2008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2010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96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2011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2012 	22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91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1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2015         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Kaby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14 nm      Coffee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10 nm      Cannon 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1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2019          10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373635"/>
                  </a:ext>
                </a:extLst>
              </a:tr>
            </a:tbl>
          </a:graphicData>
        </a:graphic>
      </p:graphicFrame>
      <p:sp>
        <p:nvSpPr>
          <p:cNvPr id="60444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1.2 Overview of the evolution of Intel's Core 2 family (11)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445" name="Text Box 23"/>
          <p:cNvSpPr txBox="1">
            <a:spLocks noChangeArrowheads="1"/>
          </p:cNvSpPr>
          <p:nvPr/>
        </p:nvSpPr>
        <p:spPr bwMode="auto">
          <a:xfrm>
            <a:off x="116505" y="458670"/>
            <a:ext cx="59554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Basic microarchitectures and their related shrinks</a:t>
            </a:r>
          </a:p>
        </p:txBody>
      </p:sp>
      <p:sp>
        <p:nvSpPr>
          <p:cNvPr id="60446" name="Text Box 24"/>
          <p:cNvSpPr txBox="1">
            <a:spLocks noChangeArrowheads="1"/>
          </p:cNvSpPr>
          <p:nvPr/>
        </p:nvSpPr>
        <p:spPr bwMode="auto">
          <a:xfrm>
            <a:off x="152805" y="832651"/>
            <a:ext cx="779457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Presented from Pentium 4’s 3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rd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core (Prescott) until the 10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6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Icelake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48438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6518"/>
            <a:ext cx="9144000" cy="393700"/>
          </a:xfrm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12)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6094" t="18816" r="8358"/>
          <a:stretch/>
        </p:blipFill>
        <p:spPr>
          <a:xfrm>
            <a:off x="81639" y="1289790"/>
            <a:ext cx="9008598" cy="483951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495" y="6320116"/>
            <a:ext cx="47187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200" dirty="0">
                <a:latin typeface="+mj-lt"/>
              </a:rPr>
              <a:t>Presentation at AMD's Financial Analyst Day May 16 2017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8658" y="458670"/>
            <a:ext cx="88282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  <a:latin typeface="+mj-lt"/>
              </a:rPr>
              <a:t>Flattening </a:t>
            </a:r>
            <a:r>
              <a:rPr lang="en-US" spc="-60" dirty="0" smtClean="0">
                <a:solidFill>
                  <a:schemeClr val="accent6"/>
                </a:solidFill>
                <a:latin typeface="+mj-lt"/>
              </a:rPr>
              <a:t>the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rise of clock frequencies while transistor technology </a:t>
            </a:r>
            <a:r>
              <a:rPr lang="en-US" spc="-60" dirty="0" smtClean="0">
                <a:solidFill>
                  <a:schemeClr val="accent6"/>
                </a:solidFill>
                <a:latin typeface="+mj-lt"/>
              </a:rPr>
              <a:t>evolved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[</a:t>
            </a:r>
            <a:r>
              <a:rPr lang="hu-HU" spc="-60" dirty="0">
                <a:solidFill>
                  <a:schemeClr val="accent6"/>
                </a:solidFill>
                <a:latin typeface="+mj-lt"/>
              </a:rPr>
              <a:t>13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591073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80869" y="1097523"/>
            <a:ext cx="8928515" cy="2331720"/>
            <a:chOff x="80869" y="1279214"/>
            <a:chExt cx="8928515" cy="2331720"/>
          </a:xfrm>
        </p:grpSpPr>
        <p:sp>
          <p:nvSpPr>
            <p:cNvPr id="2" name="Téglalap 3"/>
            <p:cNvSpPr/>
            <p:nvPr/>
          </p:nvSpPr>
          <p:spPr bwMode="auto">
            <a:xfrm>
              <a:off x="80869" y="1279214"/>
              <a:ext cx="8928515" cy="23317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3" name="Téglalap 4"/>
            <p:cNvSpPr/>
            <p:nvPr/>
          </p:nvSpPr>
          <p:spPr bwMode="auto">
            <a:xfrm>
              <a:off x="19344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" name="Téglalap 5"/>
            <p:cNvSpPr/>
            <p:nvPr/>
          </p:nvSpPr>
          <p:spPr bwMode="auto">
            <a:xfrm>
              <a:off x="1284082" y="1810461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" name="Téglalap 11"/>
            <p:cNvSpPr/>
            <p:nvPr/>
          </p:nvSpPr>
          <p:spPr bwMode="auto">
            <a:xfrm>
              <a:off x="2344960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ts val="400"/>
                </a:spcBef>
                <a:spcAft>
                  <a:spcPts val="60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3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" name="Téglalap 12"/>
            <p:cNvSpPr/>
            <p:nvPr/>
          </p:nvSpPr>
          <p:spPr bwMode="auto">
            <a:xfrm>
              <a:off x="3438398" y="1811125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7" name="Téglalap 13"/>
            <p:cNvSpPr/>
            <p:nvPr/>
          </p:nvSpPr>
          <p:spPr bwMode="auto">
            <a:xfrm>
              <a:off x="451753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ts val="40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2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8" name="Téglalap 14"/>
            <p:cNvSpPr/>
            <p:nvPr/>
          </p:nvSpPr>
          <p:spPr bwMode="auto">
            <a:xfrm>
              <a:off x="5616343" y="1807808"/>
              <a:ext cx="1080975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15"/>
            <p:cNvSpPr/>
            <p:nvPr/>
          </p:nvSpPr>
          <p:spPr bwMode="auto">
            <a:xfrm>
              <a:off x="6684228" y="1809467"/>
              <a:ext cx="1080975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ts val="60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Szövegdoboz 16"/>
            <p:cNvSpPr txBox="1">
              <a:spLocks noChangeArrowheads="1"/>
            </p:cNvSpPr>
            <p:nvPr/>
          </p:nvSpPr>
          <p:spPr bwMode="auto">
            <a:xfrm>
              <a:off x="351089" y="3230804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1503523" y="3232670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2592000" y="3231280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3" name="Szövegdoboz 19"/>
            <p:cNvSpPr txBox="1">
              <a:spLocks noChangeArrowheads="1"/>
            </p:cNvSpPr>
            <p:nvPr/>
          </p:nvSpPr>
          <p:spPr bwMode="auto">
            <a:xfrm>
              <a:off x="3685737" y="3233146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4" name="Szövegdoboz 20"/>
            <p:cNvSpPr txBox="1">
              <a:spLocks noChangeArrowheads="1"/>
            </p:cNvSpPr>
            <p:nvPr/>
          </p:nvSpPr>
          <p:spPr bwMode="auto">
            <a:xfrm>
              <a:off x="4718080" y="3233146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5" name="Szövegdoboz 21"/>
            <p:cNvSpPr txBox="1">
              <a:spLocks noChangeArrowheads="1"/>
            </p:cNvSpPr>
            <p:nvPr/>
          </p:nvSpPr>
          <p:spPr bwMode="auto">
            <a:xfrm>
              <a:off x="5883021" y="3235012"/>
              <a:ext cx="56340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6" name="Szövegdoboz 22"/>
            <p:cNvSpPr txBox="1">
              <a:spLocks noChangeArrowheads="1"/>
            </p:cNvSpPr>
            <p:nvPr/>
          </p:nvSpPr>
          <p:spPr bwMode="auto">
            <a:xfrm>
              <a:off x="6887457" y="3233621"/>
              <a:ext cx="60845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7" name="Szövegdoboz 25"/>
            <p:cNvSpPr txBox="1"/>
            <p:nvPr/>
          </p:nvSpPr>
          <p:spPr bwMode="auto">
            <a:xfrm>
              <a:off x="340626" y="1337098"/>
              <a:ext cx="760144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228600" indent="-228600" algn="ctr" fontAlgn="base">
                <a:spcBef>
                  <a:spcPct val="0"/>
                </a:spcBef>
                <a:spcAft>
                  <a:spcPct val="0"/>
                </a:spcAft>
                <a:buAutoNum type="arabicPeriod"/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Szövegdoboz 26"/>
            <p:cNvSpPr txBox="1"/>
            <p:nvPr/>
          </p:nvSpPr>
          <p:spPr bwMode="auto">
            <a:xfrm>
              <a:off x="4691056" y="1340273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100" b="1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19" name="Szövegdoboz 27"/>
            <p:cNvSpPr txBox="1"/>
            <p:nvPr/>
          </p:nvSpPr>
          <p:spPr bwMode="auto">
            <a:xfrm>
              <a:off x="5853357" y="1341861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Szövegdoboz 28"/>
            <p:cNvSpPr txBox="1"/>
            <p:nvPr/>
          </p:nvSpPr>
          <p:spPr bwMode="auto">
            <a:xfrm>
              <a:off x="6891080" y="1340273"/>
              <a:ext cx="729687" cy="2616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 bwMode="auto">
            <a:xfrm>
              <a:off x="7960870" y="1356148"/>
              <a:ext cx="777778" cy="2769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22" name="Téglalap 14"/>
            <p:cNvSpPr/>
            <p:nvPr/>
          </p:nvSpPr>
          <p:spPr bwMode="auto">
            <a:xfrm>
              <a:off x="7770602" y="1815353"/>
              <a:ext cx="1077564" cy="1356734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21"/>
            <p:cNvSpPr txBox="1">
              <a:spLocks noChangeArrowheads="1"/>
            </p:cNvSpPr>
            <p:nvPr/>
          </p:nvSpPr>
          <p:spPr bwMode="auto">
            <a:xfrm>
              <a:off x="8011826" y="3228354"/>
              <a:ext cx="562047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35291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46535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28664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3135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2869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820468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9733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84033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116505" y="458670"/>
            <a:ext cx="411349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Two competing design centers -1 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13)</a:t>
            </a:r>
            <a:endParaRPr lang="en-US" dirty="0"/>
          </a:p>
        </p:txBody>
      </p:sp>
      <p:sp>
        <p:nvSpPr>
          <p:cNvPr id="116" name="Téglalap 3"/>
          <p:cNvSpPr/>
          <p:nvPr/>
        </p:nvSpPr>
        <p:spPr bwMode="auto">
          <a:xfrm>
            <a:off x="26495" y="3955608"/>
            <a:ext cx="6192000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117" name="Téglalap 4"/>
          <p:cNvSpPr/>
          <p:nvPr/>
        </p:nvSpPr>
        <p:spPr bwMode="auto">
          <a:xfrm>
            <a:off x="12613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8" name="Szövegdoboz 16"/>
          <p:cNvSpPr txBox="1">
            <a:spLocks noChangeArrowheads="1"/>
          </p:cNvSpPr>
          <p:nvPr/>
        </p:nvSpPr>
        <p:spPr bwMode="auto">
          <a:xfrm>
            <a:off x="35395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19" name="Szövegdoboz 17"/>
          <p:cNvSpPr txBox="1">
            <a:spLocks noChangeArrowheads="1"/>
          </p:cNvSpPr>
          <p:nvPr/>
        </p:nvSpPr>
        <p:spPr bwMode="auto">
          <a:xfrm>
            <a:off x="1439537" y="596936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0" name="Szövegdoboz 25"/>
          <p:cNvSpPr txBox="1"/>
          <p:nvPr/>
        </p:nvSpPr>
        <p:spPr bwMode="auto">
          <a:xfrm>
            <a:off x="29884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1" name="Szövegdoboz 17"/>
          <p:cNvSpPr txBox="1">
            <a:spLocks noChangeArrowheads="1"/>
          </p:cNvSpPr>
          <p:nvPr/>
        </p:nvSpPr>
        <p:spPr bwMode="auto">
          <a:xfrm>
            <a:off x="2842295" y="5973848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122" name="Szövegdoboz 25"/>
          <p:cNvSpPr txBox="1"/>
          <p:nvPr/>
        </p:nvSpPr>
        <p:spPr bwMode="auto">
          <a:xfrm>
            <a:off x="1457104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3" name="Szövegdoboz 25"/>
          <p:cNvSpPr txBox="1"/>
          <p:nvPr/>
        </p:nvSpPr>
        <p:spPr bwMode="auto">
          <a:xfrm>
            <a:off x="2756002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124" name="Téglalap 4"/>
          <p:cNvSpPr/>
          <p:nvPr/>
        </p:nvSpPr>
        <p:spPr bwMode="auto">
          <a:xfrm>
            <a:off x="123008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5" name="Téglalap 4"/>
          <p:cNvSpPr/>
          <p:nvPr/>
        </p:nvSpPr>
        <p:spPr bwMode="auto">
          <a:xfrm>
            <a:off x="2347505" y="4552454"/>
            <a:ext cx="1638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2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(Cannon Lake 10 nm)</a:t>
            </a:r>
            <a:endParaRPr lang="en-US" sz="1200" b="1" spc="-12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6" name="Téglalap 14"/>
          <p:cNvSpPr/>
          <p:nvPr/>
        </p:nvSpPr>
        <p:spPr bwMode="auto">
          <a:xfrm>
            <a:off x="4030180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90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7" name="Szövegdoboz 21"/>
          <p:cNvSpPr txBox="1">
            <a:spLocks noChangeArrowheads="1"/>
          </p:cNvSpPr>
          <p:nvPr/>
        </p:nvSpPr>
        <p:spPr bwMode="auto">
          <a:xfrm>
            <a:off x="4192493" y="59821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8" name="Szövegdoboz 25"/>
          <p:cNvSpPr txBox="1"/>
          <p:nvPr/>
        </p:nvSpPr>
        <p:spPr bwMode="auto">
          <a:xfrm>
            <a:off x="4094767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069457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34" name="Téglalap 14"/>
          <p:cNvSpPr/>
          <p:nvPr/>
        </p:nvSpPr>
        <p:spPr bwMode="auto">
          <a:xfrm>
            <a:off x="5069070" y="4564064"/>
            <a:ext cx="1142799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35" name="Szövegdoboz 21"/>
          <p:cNvSpPr txBox="1">
            <a:spLocks noChangeArrowheads="1"/>
          </p:cNvSpPr>
          <p:nvPr/>
        </p:nvSpPr>
        <p:spPr bwMode="auto">
          <a:xfrm>
            <a:off x="5303590" y="595800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36" name="Szövegdoboz 25"/>
          <p:cNvSpPr txBox="1"/>
          <p:nvPr/>
        </p:nvSpPr>
        <p:spPr bwMode="auto">
          <a:xfrm>
            <a:off x="5169401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411873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497891" y="635432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2875534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8190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3" name="TextBox 142"/>
          <p:cNvSpPr txBox="1"/>
          <p:nvPr/>
        </p:nvSpPr>
        <p:spPr>
          <a:xfrm>
            <a:off x="1442742" y="6343688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2493135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3848472" y="6353071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6" name="TextBox 145"/>
          <p:cNvSpPr txBox="1"/>
          <p:nvPr/>
        </p:nvSpPr>
        <p:spPr>
          <a:xfrm>
            <a:off x="4242686" y="6369681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5338329" y="6364962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4218253" y="6359044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5292805" y="6354325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</p:spTree>
    <p:extLst>
      <p:ext uri="{BB962C8B-B14F-4D97-AF65-F5344CB8AC3E}">
        <p14:creationId xmlns:p14="http://schemas.microsoft.com/office/powerpoint/2010/main" val="4053185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139" grpId="0"/>
      <p:bldP spid="140" grpId="0"/>
      <p:bldP spid="141" grpId="0"/>
      <p:bldP spid="146" grpId="0"/>
      <p:bldP spid="14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14)</a:t>
            </a:r>
            <a:endParaRPr lang="en-US" dirty="0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161510" y="458670"/>
            <a:ext cx="42609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Two competing design centers -2 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161510" y="1088740"/>
            <a:ext cx="6975776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2504548" y="1619987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2" name="Téglalap 11"/>
          <p:cNvSpPr/>
          <p:nvPr/>
        </p:nvSpPr>
        <p:spPr bwMode="auto">
          <a:xfrm>
            <a:off x="4712141" y="1618993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2357386" y="3042196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4" name="Szövegdoboz 18"/>
          <p:cNvSpPr txBox="1">
            <a:spLocks noChangeArrowheads="1"/>
          </p:cNvSpPr>
          <p:nvPr/>
        </p:nvSpPr>
        <p:spPr bwMode="auto">
          <a:xfrm>
            <a:off x="4697646" y="3040806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5" name="Szövegdoboz 25"/>
          <p:cNvSpPr txBox="1"/>
          <p:nvPr/>
        </p:nvSpPr>
        <p:spPr bwMode="auto">
          <a:xfrm>
            <a:off x="2641902" y="1204374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5032291" y="1225659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Téglalap 5"/>
          <p:cNvSpPr/>
          <p:nvPr/>
        </p:nvSpPr>
        <p:spPr bwMode="auto">
          <a:xfrm>
            <a:off x="1405186" y="1611335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0" name="Szövegdoboz 17"/>
          <p:cNvSpPr txBox="1">
            <a:spLocks noChangeArrowheads="1"/>
          </p:cNvSpPr>
          <p:nvPr/>
        </p:nvSpPr>
        <p:spPr bwMode="auto">
          <a:xfrm>
            <a:off x="1624627" y="3033544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1542540" y="119572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Téglalap 5"/>
          <p:cNvSpPr/>
          <p:nvPr/>
        </p:nvSpPr>
        <p:spPr bwMode="auto">
          <a:xfrm>
            <a:off x="299311" y="1614732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4" name="Szövegdoboz 17"/>
          <p:cNvSpPr txBox="1">
            <a:spLocks noChangeArrowheads="1"/>
          </p:cNvSpPr>
          <p:nvPr/>
        </p:nvSpPr>
        <p:spPr bwMode="auto">
          <a:xfrm>
            <a:off x="518752" y="303694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55" name="Szövegdoboz 25"/>
          <p:cNvSpPr txBox="1"/>
          <p:nvPr/>
        </p:nvSpPr>
        <p:spPr bwMode="auto">
          <a:xfrm>
            <a:off x="462521" y="1199119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églalap 11"/>
          <p:cNvSpPr/>
          <p:nvPr/>
        </p:nvSpPr>
        <p:spPr bwMode="auto">
          <a:xfrm>
            <a:off x="3609981" y="1608306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8" name="Szövegdoboz 18"/>
          <p:cNvSpPr txBox="1">
            <a:spLocks noChangeArrowheads="1"/>
          </p:cNvSpPr>
          <p:nvPr/>
        </p:nvSpPr>
        <p:spPr bwMode="auto">
          <a:xfrm>
            <a:off x="3527516" y="3040629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9" name="Szövegdoboz 25"/>
          <p:cNvSpPr txBox="1"/>
          <p:nvPr/>
        </p:nvSpPr>
        <p:spPr bwMode="auto">
          <a:xfrm>
            <a:off x="3793373" y="121497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92659" y="3527662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3952799" y="3531059"/>
            <a:ext cx="664206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612539" y="3519010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21184" y="3522407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42908" y="3541657"/>
            <a:ext cx="83485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25" name="Téglalap 11"/>
          <p:cNvSpPr/>
          <p:nvPr/>
        </p:nvSpPr>
        <p:spPr bwMode="auto">
          <a:xfrm>
            <a:off x="5836828" y="1624846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6" name="Szövegdoboz 18"/>
          <p:cNvSpPr txBox="1">
            <a:spLocks noChangeArrowheads="1"/>
          </p:cNvSpPr>
          <p:nvPr/>
        </p:nvSpPr>
        <p:spPr bwMode="auto">
          <a:xfrm>
            <a:off x="5759273" y="3036149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25"/>
          <p:cNvSpPr txBox="1"/>
          <p:nvPr/>
        </p:nvSpPr>
        <p:spPr bwMode="auto">
          <a:xfrm>
            <a:off x="5936328" y="1232175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047358" y="3528129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 smtClean="0"/>
              <a:t>Haifa?</a:t>
            </a:r>
            <a:endParaRPr lang="en-US" sz="1300" dirty="0"/>
          </a:p>
        </p:txBody>
      </p:sp>
      <p:sp>
        <p:nvSpPr>
          <p:cNvPr id="29" name="TextBox 28"/>
          <p:cNvSpPr txBox="1"/>
          <p:nvPr/>
        </p:nvSpPr>
        <p:spPr>
          <a:xfrm>
            <a:off x="6262285" y="1264857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6114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088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438" y="821675"/>
            <a:ext cx="903382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Intel introduced a more or less standard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naming scheme for their Core 2 family </a:t>
            </a:r>
            <a:r>
              <a:rPr lang="en-US" sz="1600" spc="-40" dirty="0">
                <a:latin typeface="+mj-lt"/>
              </a:rPr>
              <a:t>along</a:t>
            </a:r>
          </a:p>
          <a:p>
            <a:r>
              <a:rPr lang="en-US" sz="1600" spc="-40" dirty="0">
                <a:latin typeface="+mj-lt"/>
              </a:rPr>
              <a:t>  with the 2</a:t>
            </a:r>
            <a:r>
              <a:rPr lang="en-US" sz="1600" spc="-40" baseline="30000" dirty="0">
                <a:latin typeface="+mj-lt"/>
              </a:rPr>
              <a:t>nd</a:t>
            </a:r>
            <a:r>
              <a:rPr lang="en-US" sz="1600" spc="-40" dirty="0">
                <a:latin typeface="+mj-lt"/>
              </a:rPr>
              <a:t> gen. Sandy bridge processors that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differs in client, HEDT and server lines</a:t>
            </a:r>
            <a:r>
              <a:rPr lang="en-US" sz="1600" spc="-40" dirty="0">
                <a:latin typeface="+mj-lt"/>
              </a:rPr>
              <a:t>.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1448780"/>
            <a:ext cx="81280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Client processor names </a:t>
            </a:r>
            <a:r>
              <a:rPr lang="en-US" sz="1600" dirty="0">
                <a:latin typeface="+mj-lt"/>
              </a:rPr>
              <a:t>are typically composed of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9480" y="1787800"/>
            <a:ext cx="8190910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i3/i5/i7/i9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brand modifier </a:t>
            </a:r>
            <a:r>
              <a:rPr lang="en-US" sz="1600" dirty="0">
                <a:latin typeface="+mj-lt"/>
              </a:rPr>
              <a:t>followed by a hyphen,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a four digit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 and the next three digits supplementing it and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 product line suffix</a:t>
            </a:r>
            <a:r>
              <a:rPr lang="en-US" sz="1600" dirty="0">
                <a:latin typeface="+mj-lt"/>
              </a:rPr>
              <a:t>, mostly referring to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TDP</a:t>
            </a:r>
            <a:r>
              <a:rPr lang="en-US" sz="1600" dirty="0">
                <a:latin typeface="+mj-lt"/>
              </a:rPr>
              <a:t> value of the processor,</a:t>
            </a:r>
          </a:p>
          <a:p>
            <a:r>
              <a:rPr lang="en-US" sz="1600" dirty="0">
                <a:latin typeface="+mj-lt"/>
              </a:rPr>
              <a:t>      as seen below for the 7th gen.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i7-7500U </a:t>
            </a:r>
            <a:r>
              <a:rPr lang="en-US" sz="1600" dirty="0" err="1">
                <a:latin typeface="+mj-lt"/>
              </a:rPr>
              <a:t>Kaby</a:t>
            </a:r>
            <a:r>
              <a:rPr lang="en-US" sz="1600" dirty="0">
                <a:latin typeface="+mj-lt"/>
              </a:rPr>
              <a:t> Lake DT processor with a  </a:t>
            </a:r>
          </a:p>
          <a:p>
            <a:r>
              <a:rPr lang="en-US" sz="1600" dirty="0">
                <a:latin typeface="+mj-lt"/>
              </a:rPr>
              <a:t>      TDP of 15 W. 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1570" y="5115671"/>
            <a:ext cx="81009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Naming scheme of client processors in Intel’s Core family [</a:t>
            </a:r>
            <a:r>
              <a:rPr lang="hu-HU" sz="1600" dirty="0">
                <a:latin typeface="+mj-lt"/>
              </a:rPr>
              <a:t>14</a:t>
            </a:r>
            <a:r>
              <a:rPr lang="en-US" sz="1600" dirty="0">
                <a:latin typeface="+mj-lt"/>
              </a:rPr>
              <a:t>] </a:t>
            </a:r>
          </a:p>
        </p:txBody>
      </p:sp>
      <p:pic>
        <p:nvPicPr>
          <p:cNvPr id="11" name="Picture 2" descr="intel processor letter meaning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38"/>
          <a:stretch/>
        </p:blipFill>
        <p:spPr bwMode="auto">
          <a:xfrm>
            <a:off x="1467000" y="3744190"/>
            <a:ext cx="5991225" cy="139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14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dirty="0"/>
              <a:t>1.2 Overview of the evolution of Intel's Core 2 family (</a:t>
            </a:r>
            <a:r>
              <a:rPr lang="en-US" dirty="0" smtClean="0"/>
              <a:t>16)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2000" y="459000"/>
            <a:ext cx="86701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Most frequently used suffixes and related TDP values in Intel’s client lines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6986" y="1043735"/>
            <a:ext cx="902343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ultra low-power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(11.5/13 W,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when regular naming (i3/i5/i7-nxxxY) is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or </a:t>
            </a:r>
            <a:r>
              <a:rPr kumimoji="0" lang="en-US" sz="1600" b="0" i="0" u="none" strike="noStrike" kern="1200" cap="none" spc="-5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extreme low power (4.5/5 W </a:t>
            </a:r>
            <a:r>
              <a:rPr kumimoji="0" lang="en-US" sz="1600" b="0" i="0" u="none" strike="noStrike" kern="1200" cap="none" spc="-5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-5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when irregular naming m3/m5/m7-nYxx) is 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(typically 15/28 W,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high-performance mobile (typically 35/45 W)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1500" y="773705"/>
            <a:ext cx="1703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suffixes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75" y="2121444"/>
            <a:ext cx="18862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 suffixes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44635" y="2416387"/>
            <a:ext cx="6926512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power-optimized models (ultra low power with 35/45 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performance-optimized models (low power with 65 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unlocked (adjustable CPU multiplier (60-95 W)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2000" y="6309000"/>
            <a:ext cx="48339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System on a Chip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egylapkás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rendszer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63058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2" grpId="0"/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17)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4399" y="829220"/>
            <a:ext cx="81280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HEDT processor names </a:t>
            </a:r>
            <a:r>
              <a:rPr lang="en-US" sz="1600" dirty="0">
                <a:latin typeface="+mj-lt"/>
              </a:rPr>
              <a:t>are typically composed of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5" y="1125671"/>
            <a:ext cx="7947625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i7/i9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brand modifier </a:t>
            </a:r>
            <a:r>
              <a:rPr lang="en-US" sz="1600" dirty="0">
                <a:latin typeface="+mj-lt"/>
              </a:rPr>
              <a:t>followed by a hyphen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a four digit 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</a:t>
            </a:r>
          </a:p>
          <a:p>
            <a:r>
              <a:rPr lang="en-US" sz="1600" dirty="0">
                <a:latin typeface="+mj-lt"/>
              </a:rPr>
              <a:t> 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 identifier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plus one</a:t>
            </a:r>
            <a:r>
              <a:rPr lang="en-US" sz="1600" dirty="0">
                <a:latin typeface="+mj-lt"/>
              </a:rPr>
              <a:t>, then the digit 8 or 9 along with a 2-digit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 model specifier,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usually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E,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EE</a:t>
            </a:r>
            <a:r>
              <a:rPr lang="en-US" sz="1600" dirty="0">
                <a:latin typeface="+mj-lt"/>
              </a:rPr>
              <a:t> 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X tag,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2560896"/>
            <a:ext cx="56706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like i9-7900X for a 6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HEDT processor </a:t>
            </a:r>
          </a:p>
        </p:txBody>
      </p:sp>
    </p:spTree>
    <p:extLst>
      <p:ext uri="{BB962C8B-B14F-4D97-AF65-F5344CB8AC3E}">
        <p14:creationId xmlns:p14="http://schemas.microsoft.com/office/powerpoint/2010/main" val="952047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(18)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2010" y="797690"/>
            <a:ext cx="8685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Server processor names </a:t>
            </a:r>
            <a:r>
              <a:rPr lang="en-US" sz="1600" dirty="0"/>
              <a:t>(up to the </a:t>
            </a:r>
            <a:r>
              <a:rPr lang="en-US" sz="1600" dirty="0" err="1"/>
              <a:t>Broadwell</a:t>
            </a:r>
            <a:r>
              <a:rPr lang="en-US" sz="1600" dirty="0"/>
              <a:t> family</a:t>
            </a:r>
            <a:r>
              <a:rPr lang="en-US" sz="1600" dirty="0" smtClean="0"/>
              <a:t>) </a:t>
            </a:r>
            <a:r>
              <a:rPr lang="en-US" sz="1600" dirty="0" smtClean="0">
                <a:latin typeface="+mj-lt"/>
              </a:rPr>
              <a:t>are </a:t>
            </a:r>
            <a:r>
              <a:rPr lang="en-US" sz="1600" dirty="0">
                <a:latin typeface="+mj-lt"/>
              </a:rPr>
              <a:t>typically composed </a:t>
            </a:r>
            <a:r>
              <a:rPr lang="en-US" sz="1600" dirty="0" smtClean="0">
                <a:latin typeface="+mj-lt"/>
              </a:rPr>
              <a:t>of</a:t>
            </a:r>
            <a:endParaRPr lang="en-US" sz="1600" dirty="0"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1520" y="1110955"/>
            <a:ext cx="90010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E3/E5/E7 product line identifier </a:t>
            </a:r>
            <a:r>
              <a:rPr lang="en-US" sz="1600" dirty="0">
                <a:latin typeface="+mj-lt"/>
              </a:rPr>
              <a:t>(for Enterprise) followed by a hyphen,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 four digit model number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indicating the max. number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of sockets the server may support (1, 2 4 or 8),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 further digit </a:t>
            </a:r>
            <a:r>
              <a:rPr lang="en-US" sz="1600" dirty="0" smtClean="0">
                <a:latin typeface="+mj-lt"/>
              </a:rPr>
              <a:t>(</a:t>
            </a:r>
            <a:r>
              <a:rPr lang="en-US" sz="1600" dirty="0" smtClean="0">
                <a:solidFill>
                  <a:srgbClr val="0070C0"/>
                </a:solidFill>
                <a:latin typeface="+mj-lt"/>
              </a:rPr>
              <a:t>Socket type</a:t>
            </a:r>
            <a:r>
              <a:rPr lang="en-US" sz="1600" dirty="0" smtClean="0">
                <a:latin typeface="+mj-lt"/>
              </a:rPr>
              <a:t>) identifying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targeted market segment </a:t>
            </a:r>
            <a:r>
              <a:rPr lang="en-US" sz="1600" dirty="0">
                <a:latin typeface="+mj-lt"/>
              </a:rPr>
              <a:t>(4 for </a:t>
            </a:r>
            <a:r>
              <a:rPr lang="en-US" sz="1600" dirty="0" smtClean="0">
                <a:latin typeface="+mj-lt"/>
              </a:rPr>
              <a:t>entry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    </a:t>
            </a:r>
            <a:r>
              <a:rPr lang="en-US" sz="1600" dirty="0">
                <a:latin typeface="+mj-lt"/>
              </a:rPr>
              <a:t>level (EN), </a:t>
            </a:r>
            <a:r>
              <a:rPr lang="en-US" sz="1600" dirty="0" smtClean="0">
                <a:latin typeface="+mj-lt"/>
              </a:rPr>
              <a:t>6 </a:t>
            </a:r>
            <a:r>
              <a:rPr lang="en-US" sz="1600" dirty="0">
                <a:latin typeface="+mj-lt"/>
              </a:rPr>
              <a:t>for effective performance (EP) or 8 for extreme performance (EX),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two digits </a:t>
            </a:r>
            <a:r>
              <a:rPr lang="en-US" sz="1600" dirty="0">
                <a:latin typeface="+mj-lt"/>
              </a:rPr>
              <a:t>for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model number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version identifier </a:t>
            </a:r>
            <a:r>
              <a:rPr lang="en-US" sz="1600" dirty="0">
                <a:latin typeface="+mj-lt"/>
              </a:rPr>
              <a:t>(without any version number for </a:t>
            </a:r>
            <a:r>
              <a:rPr lang="en-US" sz="1600" dirty="0" err="1" smtClean="0">
                <a:latin typeface="+mj-lt"/>
              </a:rPr>
              <a:t>Westmere</a:t>
            </a:r>
            <a:r>
              <a:rPr lang="en-US" sz="1600" dirty="0" smtClean="0">
                <a:latin typeface="+mj-lt"/>
              </a:rPr>
              <a:t>/Sandy </a:t>
            </a:r>
            <a:r>
              <a:rPr lang="en-US" sz="1600" dirty="0">
                <a:latin typeface="+mj-lt"/>
              </a:rPr>
              <a:t>Bridge,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      v2 for Ivy Bridge, v3 for </a:t>
            </a:r>
            <a:r>
              <a:rPr lang="en-US" sz="1600" dirty="0" err="1">
                <a:latin typeface="+mj-lt"/>
              </a:rPr>
              <a:t>Haswell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etc</a:t>
            </a:r>
            <a:r>
              <a:rPr lang="en-US" sz="1600" dirty="0"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as seen below for the 5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</a:t>
            </a:r>
            <a:r>
              <a:rPr lang="en-US" sz="1600" dirty="0" err="1">
                <a:latin typeface="+mj-lt"/>
              </a:rPr>
              <a:t>Broadwell</a:t>
            </a:r>
            <a:r>
              <a:rPr lang="en-US" sz="1600" dirty="0">
                <a:latin typeface="+mj-lt"/>
              </a:rPr>
              <a:t>-based extreme performance (EX) </a:t>
            </a: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 smtClean="0">
                <a:latin typeface="+mj-lt"/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E7-4820v4 </a:t>
            </a:r>
            <a:r>
              <a:rPr lang="en-US" sz="1600" dirty="0">
                <a:latin typeface="+mj-lt"/>
              </a:rPr>
              <a:t>server processor supporting up to 4 sockets. </a:t>
            </a:r>
          </a:p>
        </p:txBody>
      </p:sp>
      <p:sp>
        <p:nvSpPr>
          <p:cNvPr id="6" name="TextBox 10"/>
          <p:cNvSpPr txBox="1"/>
          <p:nvPr/>
        </p:nvSpPr>
        <p:spPr>
          <a:xfrm>
            <a:off x="206515" y="6060776"/>
            <a:ext cx="95410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Figure: Intel’s naming scheme for server processors up to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family [</a:t>
            </a:r>
            <a:r>
              <a:rPr lang="hu-HU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]</a:t>
            </a:r>
          </a:p>
        </p:txBody>
      </p:sp>
      <p:grpSp>
        <p:nvGrpSpPr>
          <p:cNvPr id="7" name="Group 12"/>
          <p:cNvGrpSpPr/>
          <p:nvPr/>
        </p:nvGrpSpPr>
        <p:grpSpPr>
          <a:xfrm>
            <a:off x="986265" y="4051522"/>
            <a:ext cx="7096125" cy="1919244"/>
            <a:chOff x="507985" y="1634229"/>
            <a:chExt cx="7431200" cy="2097516"/>
          </a:xfrm>
        </p:grpSpPr>
        <p:pic>
          <p:nvPicPr>
            <p:cNvPr id="8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ounded Rectangle 8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71438" y="458670"/>
            <a:ext cx="4140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Naming scheme of Core 2 lines -3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06515" y="6412805"/>
            <a:ext cx="9215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From the </a:t>
            </a:r>
            <a:r>
              <a:rPr lang="en-US" sz="1600" spc="-50" dirty="0" err="1">
                <a:solidFill>
                  <a:srgbClr val="0070C0"/>
                </a:solidFill>
                <a:latin typeface="+mj-lt"/>
              </a:rPr>
              <a:t>Skylake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server line on Intel changed its naming scheme </a:t>
            </a:r>
            <a:r>
              <a:rPr lang="en-US" sz="1600" spc="-50" dirty="0">
                <a:latin typeface="+mj-lt"/>
              </a:rPr>
              <a:t>(not discussed here).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376871" y="3900070"/>
            <a:ext cx="9428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(Brand</a:t>
            </a:r>
          </a:p>
          <a:p>
            <a:pPr algn="ctr"/>
            <a:r>
              <a:rPr lang="en-US" sz="1200" dirty="0" smtClean="0"/>
              <a:t> modifier)</a:t>
            </a:r>
          </a:p>
        </p:txBody>
      </p:sp>
    </p:spTree>
    <p:extLst>
      <p:ext uri="{BB962C8B-B14F-4D97-AF65-F5344CB8AC3E}">
        <p14:creationId xmlns:p14="http://schemas.microsoft.com/office/powerpoint/2010/main" val="98319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(4)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2270" t="26421" r="44113" b="17795"/>
          <a:stretch/>
        </p:blipFill>
        <p:spPr>
          <a:xfrm>
            <a:off x="48801" y="979131"/>
            <a:ext cx="9023700" cy="506015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711" y="977823"/>
            <a:ext cx="44564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Gaming performance</a:t>
            </a:r>
          </a:p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 GeForce RTX 3090 FE graphics card [44]</a:t>
            </a:r>
          </a:p>
          <a:p>
            <a:pPr algn="ctr"/>
            <a:r>
              <a:rPr lang="en-US" sz="1600" dirty="0" smtClean="0">
                <a:solidFill>
                  <a:schemeClr val="accent6"/>
                </a:solidFill>
              </a:rPr>
              <a:t>(average FPS)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5888" y="6399330"/>
            <a:ext cx="91312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 smtClean="0"/>
              <a:t>With their Alder Lake line </a:t>
            </a:r>
            <a:r>
              <a:rPr lang="en-US" sz="1600" spc="-30" dirty="0" smtClean="0">
                <a:solidFill>
                  <a:srgbClr val="0070C0"/>
                </a:solidFill>
              </a:rPr>
              <a:t>Intel regained leadership in the client market segment </a:t>
            </a:r>
            <a:r>
              <a:rPr lang="en-US" sz="1600" spc="-30" dirty="0" smtClean="0"/>
              <a:t>in 2021.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10316" t="82244" r="50962" b="15109"/>
          <a:stretch/>
        </p:blipFill>
        <p:spPr>
          <a:xfrm>
            <a:off x="509425" y="6039290"/>
            <a:ext cx="8190910" cy="3150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15888" y="503675"/>
            <a:ext cx="81719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Intel’s response: the 12. gen. 10 nm </a:t>
            </a:r>
            <a:r>
              <a:rPr lang="en-US" dirty="0" err="1" smtClean="0">
                <a:solidFill>
                  <a:schemeClr val="accent6"/>
                </a:solidFill>
              </a:rPr>
              <a:t>big.little</a:t>
            </a:r>
            <a:r>
              <a:rPr lang="en-US" dirty="0" smtClean="0">
                <a:solidFill>
                  <a:schemeClr val="accent6"/>
                </a:solidFill>
              </a:rPr>
              <a:t> Alder Lake line (2021)</a:t>
            </a:r>
          </a:p>
        </p:txBody>
      </p:sp>
    </p:spTree>
    <p:extLst>
      <p:ext uri="{BB962C8B-B14F-4D97-AF65-F5344CB8AC3E}">
        <p14:creationId xmlns:p14="http://schemas.microsoft.com/office/powerpoint/2010/main" val="999310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73229" y="458670"/>
            <a:ext cx="60341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Naming of Intel’s Core 2 processors at a glance -1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/>
              <a:t>1. </a:t>
            </a:r>
            <a:r>
              <a:rPr lang="en-US" altLang="en-US" kern="0"/>
              <a:t>Introduction</a:t>
            </a:r>
            <a:r>
              <a:rPr lang="hu-HU" altLang="en-US" kern="0"/>
              <a:t> (1)</a:t>
            </a:r>
            <a:endParaRPr lang="hu-HU" altLang="en-US" kern="0" dirty="0"/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(19)</a:t>
            </a:r>
            <a:endParaRPr lang="en-US" dirty="0"/>
          </a:p>
        </p:txBody>
      </p:sp>
      <p:grpSp>
        <p:nvGrpSpPr>
          <p:cNvPr id="25" name="Group 24"/>
          <p:cNvGrpSpPr/>
          <p:nvPr/>
        </p:nvGrpSpPr>
        <p:grpSpPr>
          <a:xfrm>
            <a:off x="-163514" y="1041079"/>
            <a:ext cx="9212858" cy="2832598"/>
            <a:chOff x="-138045" y="1090203"/>
            <a:chExt cx="9212858" cy="2832598"/>
          </a:xfrm>
        </p:grpSpPr>
        <p:sp>
          <p:nvSpPr>
            <p:cNvPr id="2" name="Téglalap 3"/>
            <p:cNvSpPr/>
            <p:nvPr/>
          </p:nvSpPr>
          <p:spPr bwMode="auto">
            <a:xfrm>
              <a:off x="660289" y="1090203"/>
              <a:ext cx="8414524" cy="228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b="1" dirty="0">
                  <a:solidFill>
                    <a:srgbClr val="FFFFFF"/>
                  </a:solidFill>
                </a:rPr>
                <a:t>EE</a:t>
              </a:r>
              <a:endParaRPr lang="hu-HU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3" name="Téglalap 4"/>
            <p:cNvSpPr/>
            <p:nvPr/>
          </p:nvSpPr>
          <p:spPr bwMode="auto">
            <a:xfrm>
              <a:off x="753701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" name="Téglalap 5"/>
            <p:cNvSpPr/>
            <p:nvPr/>
          </p:nvSpPr>
          <p:spPr bwMode="auto">
            <a:xfrm>
              <a:off x="1791853" y="1611204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" name="Téglalap 11"/>
            <p:cNvSpPr/>
            <p:nvPr/>
          </p:nvSpPr>
          <p:spPr bwMode="auto">
            <a:xfrm>
              <a:off x="2801680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" name="Téglalap 12"/>
            <p:cNvSpPr/>
            <p:nvPr/>
          </p:nvSpPr>
          <p:spPr bwMode="auto">
            <a:xfrm>
              <a:off x="3842501" y="1611868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7" name="Téglalap 13"/>
            <p:cNvSpPr/>
            <p:nvPr/>
          </p:nvSpPr>
          <p:spPr bwMode="auto">
            <a:xfrm>
              <a:off x="4869712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8" name="Téglalap 14"/>
            <p:cNvSpPr/>
            <p:nvPr/>
          </p:nvSpPr>
          <p:spPr bwMode="auto">
            <a:xfrm>
              <a:off x="5915641" y="1608551"/>
              <a:ext cx="1028957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15"/>
            <p:cNvSpPr/>
            <p:nvPr/>
          </p:nvSpPr>
          <p:spPr bwMode="auto">
            <a:xfrm>
              <a:off x="6932138" y="1610210"/>
              <a:ext cx="1028957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Szövegdoboz 16"/>
            <p:cNvSpPr txBox="1">
              <a:spLocks noChangeArrowheads="1"/>
            </p:cNvSpPr>
            <p:nvPr/>
          </p:nvSpPr>
          <p:spPr bwMode="auto">
            <a:xfrm>
              <a:off x="903757" y="3031547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1" name="Szövegdoboz 17"/>
            <p:cNvSpPr txBox="1">
              <a:spLocks noChangeArrowheads="1"/>
            </p:cNvSpPr>
            <p:nvPr/>
          </p:nvSpPr>
          <p:spPr bwMode="auto">
            <a:xfrm>
              <a:off x="2000734" y="3033413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2" name="Szövegdoboz 18"/>
            <p:cNvSpPr txBox="1">
              <a:spLocks noChangeArrowheads="1"/>
            </p:cNvSpPr>
            <p:nvPr/>
          </p:nvSpPr>
          <p:spPr bwMode="auto">
            <a:xfrm>
              <a:off x="3036833" y="3032023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3" name="Szövegdoboz 19"/>
            <p:cNvSpPr txBox="1">
              <a:spLocks noChangeArrowheads="1"/>
            </p:cNvSpPr>
            <p:nvPr/>
          </p:nvSpPr>
          <p:spPr bwMode="auto">
            <a:xfrm>
              <a:off x="4077938" y="3033889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4" name="Szövegdoboz 20"/>
            <p:cNvSpPr txBox="1">
              <a:spLocks noChangeArrowheads="1"/>
            </p:cNvSpPr>
            <p:nvPr/>
          </p:nvSpPr>
          <p:spPr bwMode="auto">
            <a:xfrm>
              <a:off x="5060603" y="3033889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5" name="Szövegdoboz 21"/>
            <p:cNvSpPr txBox="1">
              <a:spLocks noChangeArrowheads="1"/>
            </p:cNvSpPr>
            <p:nvPr/>
          </p:nvSpPr>
          <p:spPr bwMode="auto">
            <a:xfrm>
              <a:off x="6169486" y="3035755"/>
              <a:ext cx="536294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6" name="Szövegdoboz 22"/>
            <p:cNvSpPr txBox="1">
              <a:spLocks noChangeArrowheads="1"/>
            </p:cNvSpPr>
            <p:nvPr/>
          </p:nvSpPr>
          <p:spPr bwMode="auto">
            <a:xfrm>
              <a:off x="7125588" y="3034364"/>
              <a:ext cx="57917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7" name="Szövegdoboz 25"/>
            <p:cNvSpPr txBox="1"/>
            <p:nvPr/>
          </p:nvSpPr>
          <p:spPr bwMode="auto">
            <a:xfrm>
              <a:off x="875508" y="1122260"/>
              <a:ext cx="760143" cy="61298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228600" indent="-228600" algn="ctr" fontAlgn="base">
                <a:spcBef>
                  <a:spcPct val="0"/>
                </a:spcBef>
                <a:spcAft>
                  <a:spcPts val="100"/>
                </a:spcAft>
                <a:buAutoNum type="arabicPeriod"/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/>
                <a:t>4/5/</a:t>
              </a:r>
              <a:r>
                <a:rPr lang="en-US" sz="1100" dirty="0" err="1"/>
                <a:t>6xxx</a:t>
              </a:r>
              <a:endParaRPr lang="en-US" sz="1100" dirty="0"/>
            </a:p>
            <a:p>
              <a:pPr marL="228600" indent="-228600" algn="ctr" fontAlgn="base">
                <a:spcBef>
                  <a:spcPct val="0"/>
                </a:spcBef>
                <a:spcAft>
                  <a:spcPct val="0"/>
                </a:spcAft>
                <a:buAutoNum type="arabicPeriod"/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Szövegdoboz 26"/>
            <p:cNvSpPr txBox="1"/>
            <p:nvPr/>
          </p:nvSpPr>
          <p:spPr bwMode="auto">
            <a:xfrm>
              <a:off x="4994525" y="1111988"/>
              <a:ext cx="729687" cy="4308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2. gen.</a:t>
              </a:r>
              <a:endParaRPr lang="en-US" sz="11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2xxx</a:t>
              </a:r>
              <a:endParaRPr lang="hu-HU" sz="11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9" name="Szövegdoboz 27"/>
            <p:cNvSpPr txBox="1"/>
            <p:nvPr/>
          </p:nvSpPr>
          <p:spPr bwMode="auto">
            <a:xfrm>
              <a:off x="6080151" y="1113576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3xxx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0" name="Szövegdoboz 28"/>
            <p:cNvSpPr txBox="1"/>
            <p:nvPr/>
          </p:nvSpPr>
          <p:spPr bwMode="auto">
            <a:xfrm>
              <a:off x="7082451" y="1111988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100" b="1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gen.</a:t>
              </a: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4xxx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 bwMode="auto">
            <a:xfrm>
              <a:off x="8123650" y="1127863"/>
              <a:ext cx="729687" cy="60016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dirty="0" err="1"/>
                <a:t>5xxx</a:t>
              </a:r>
              <a:endParaRPr lang="en-US" sz="1100" dirty="0"/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100" b="1" dirty="0">
                <a:solidFill>
                  <a:srgbClr val="000000"/>
                </a:solidFill>
                <a:latin typeface="Verdana"/>
                <a:cs typeface="Arial" charset="0"/>
              </a:endParaRPr>
            </a:p>
          </p:txBody>
        </p:sp>
        <p:sp>
          <p:nvSpPr>
            <p:cNvPr id="22" name="Téglalap 14"/>
            <p:cNvSpPr/>
            <p:nvPr/>
          </p:nvSpPr>
          <p:spPr bwMode="auto">
            <a:xfrm>
              <a:off x="7966235" y="1616096"/>
              <a:ext cx="1025710" cy="1356734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900" b="1" dirty="0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 dirty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21"/>
            <p:cNvSpPr txBox="1">
              <a:spLocks noChangeArrowheads="1"/>
            </p:cNvSpPr>
            <p:nvPr/>
          </p:nvSpPr>
          <p:spPr bwMode="auto">
            <a:xfrm>
              <a:off x="8195851" y="3029097"/>
              <a:ext cx="535001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 dirty="0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-138045" y="3464912"/>
              <a:ext cx="1027845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b="1" dirty="0">
                  <a:latin typeface="+mj-lt"/>
                </a:rPr>
                <a:t>HEDTs</a:t>
              </a:r>
            </a:p>
            <a:p>
              <a:r>
                <a:rPr lang="en-US" sz="1100" b="1" dirty="0">
                  <a:latin typeface="+mj-lt"/>
                </a:rPr>
                <a:t>    Servers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4689375" y="3466266"/>
              <a:ext cx="1369286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dirty="0">
                  <a:latin typeface="+mj-lt"/>
                </a:rPr>
                <a:t>38/</a:t>
              </a:r>
              <a:r>
                <a:rPr lang="en-US" sz="1100" dirty="0" err="1">
                  <a:latin typeface="+mj-lt"/>
                </a:rPr>
                <a:t>39xx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b="1" dirty="0" err="1">
                  <a:latin typeface="+mj-lt"/>
                </a:rPr>
                <a:t>E3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E5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E7</a:t>
              </a:r>
              <a:r>
                <a:rPr lang="en-US" sz="1100" dirty="0" err="1">
                  <a:latin typeface="+mj-lt"/>
                </a:rPr>
                <a:t>-xxxx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048722" y="3466266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48/</a:t>
              </a:r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49xx</a:t>
              </a:r>
              <a:endPara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v2</a:t>
              </a:r>
              <a:endParaRPr lang="hu-HU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140301" y="3458028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58/</a:t>
              </a:r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59xx</a:t>
              </a:r>
              <a:endPara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v3</a:t>
              </a:r>
              <a:endParaRPr lang="hu-HU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8182773" y="3458028"/>
              <a:ext cx="77457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solidFill>
                    <a:srgbClr val="000000"/>
                  </a:solidFill>
                  <a:latin typeface="Verdana"/>
                  <a:cs typeface="Arial" charset="0"/>
                </a:rPr>
                <a:t>68/</a:t>
              </a:r>
              <a:r>
                <a:rPr lang="en-US" sz="1100" dirty="0" err="1">
                  <a:solidFill>
                    <a:srgbClr val="000000"/>
                  </a:solidFill>
                  <a:latin typeface="Verdana"/>
                  <a:cs typeface="Arial" charset="0"/>
                </a:rPr>
                <a:t>69xx</a:t>
              </a:r>
              <a:endParaRPr lang="en-US" sz="1100" dirty="0">
                <a:solidFill>
                  <a:srgbClr val="000000"/>
                </a:solidFill>
                <a:latin typeface="Verdana"/>
                <a:cs typeface="Arial" charset="0"/>
              </a:endParaRPr>
            </a:p>
            <a:p>
              <a:pPr algn="ctr"/>
              <a:r>
                <a:rPr lang="en-US" sz="1100" dirty="0" err="1">
                  <a:solidFill>
                    <a:srgbClr val="000000"/>
                  </a:solidFill>
                  <a:latin typeface="Verdana"/>
                  <a:cs typeface="Arial" charset="0"/>
                </a:rPr>
                <a:t>v4</a:t>
              </a:r>
              <a:endParaRPr lang="en-US" sz="1100" dirty="0">
                <a:solidFill>
                  <a:srgbClr val="000000"/>
                </a:solidFill>
                <a:latin typeface="Verdana"/>
                <a:cs typeface="Arial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874802" y="1288113"/>
              <a:ext cx="89479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>
                  <a:latin typeface="+mj-lt"/>
                </a:rPr>
                <a:t>i5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927096" y="3462820"/>
              <a:ext cx="787395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>
                  <a:latin typeface="+mj-lt"/>
                </a:rPr>
                <a:t>980/990</a:t>
              </a:r>
            </a:p>
            <a:p>
              <a:pPr algn="ctr"/>
              <a:r>
                <a:rPr lang="en-US" sz="1100" b="1" dirty="0" err="1">
                  <a:latin typeface="+mj-lt"/>
                </a:rPr>
                <a:t>E7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800325" y="3466266"/>
              <a:ext cx="1000594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-965/975</a:t>
              </a:r>
            </a:p>
            <a:p>
              <a:pPr algn="ctr"/>
              <a:r>
                <a:rPr lang="en-US" sz="1100" dirty="0"/>
                <a:t>3/</a:t>
              </a:r>
              <a:r>
                <a:rPr lang="en-US" sz="1100" dirty="0" err="1"/>
                <a:t>5xxx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790938" y="1284737"/>
              <a:ext cx="114165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>
                  <a:latin typeface="+mj-lt"/>
                </a:rPr>
                <a:t>i3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i5</a:t>
              </a:r>
              <a:r>
                <a:rPr lang="en-US" sz="1100" b="1" dirty="0">
                  <a:latin typeface="+mj-lt"/>
                </a:rPr>
                <a:t>/</a:t>
              </a:r>
              <a:r>
                <a:rPr lang="en-US" sz="1100" b="1" dirty="0" err="1">
                  <a:latin typeface="+mj-lt"/>
                </a:rPr>
                <a:t>i7</a:t>
              </a:r>
              <a:r>
                <a:rPr lang="en-US" sz="1100" dirty="0">
                  <a:latin typeface="+mj-lt"/>
                </a:rPr>
                <a:t>-xxx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-15569" y="1311631"/>
              <a:ext cx="67999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b="1" spc="-50" dirty="0">
                  <a:latin typeface="+mj-lt"/>
                </a:rPr>
                <a:t>Clients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753160" y="3466266"/>
              <a:ext cx="1031051" cy="4437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100" dirty="0" err="1">
                  <a:latin typeface="+mj-lt"/>
                </a:rPr>
                <a:t>QX</a:t>
              </a:r>
              <a:r>
                <a:rPr lang="en-US" sz="1100" dirty="0">
                  <a:latin typeface="+mj-lt"/>
                </a:rPr>
                <a:t> 96/</a:t>
              </a:r>
              <a:r>
                <a:rPr lang="en-US" sz="1100" dirty="0" err="1">
                  <a:latin typeface="+mj-lt"/>
                </a:rPr>
                <a:t>97xx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dirty="0"/>
                <a:t>3/5/</a:t>
              </a:r>
              <a:r>
                <a:rPr lang="en-US" sz="1100" dirty="0" err="1"/>
                <a:t>7xxx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58812" y="3466266"/>
              <a:ext cx="941283" cy="45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200"/>
                </a:spcAft>
              </a:pPr>
              <a:r>
                <a:rPr lang="en-US" sz="1100" dirty="0">
                  <a:latin typeface="+mj-lt"/>
                </a:rPr>
                <a:t>X/</a:t>
              </a:r>
              <a:r>
                <a:rPr lang="en-US" sz="1100" dirty="0" err="1">
                  <a:latin typeface="+mj-lt"/>
                </a:rPr>
                <a:t>QX</a:t>
              </a:r>
              <a:r>
                <a:rPr lang="en-US" sz="1100" dirty="0">
                  <a:latin typeface="+mj-lt"/>
                </a:rPr>
                <a:t> </a:t>
              </a:r>
              <a:r>
                <a:rPr lang="en-US" sz="1100" dirty="0" err="1">
                  <a:latin typeface="+mj-lt"/>
                </a:rPr>
                <a:t>6xxx</a:t>
              </a:r>
              <a:endParaRPr lang="en-US" sz="1100" dirty="0">
                <a:latin typeface="+mj-lt"/>
              </a:endParaRPr>
            </a:p>
            <a:p>
              <a:pPr algn="ctr"/>
              <a:r>
                <a:rPr lang="en-US" sz="1100" dirty="0"/>
                <a:t>3/5/</a:t>
              </a:r>
              <a:r>
                <a:rPr lang="en-US" sz="1100" dirty="0" err="1"/>
                <a:t>7xxx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782616" y="1289401"/>
              <a:ext cx="98616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6/7/8/</a:t>
              </a:r>
              <a:r>
                <a:rPr lang="en-US" sz="1100" dirty="0" err="1">
                  <a:latin typeface="+mj-lt"/>
                </a:rPr>
                <a:t>9xxx</a:t>
              </a:r>
              <a:endParaRPr lang="en-US" sz="1100" dirty="0">
                <a:latin typeface="+mj-lt"/>
              </a:endParaRPr>
            </a:p>
          </p:txBody>
        </p:sp>
      </p:grpSp>
      <p:sp>
        <p:nvSpPr>
          <p:cNvPr id="62" name="Téglalap 3"/>
          <p:cNvSpPr/>
          <p:nvPr/>
        </p:nvSpPr>
        <p:spPr bwMode="auto">
          <a:xfrm>
            <a:off x="633097" y="3955608"/>
            <a:ext cx="6192000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7" name="Téglalap 4"/>
          <p:cNvSpPr/>
          <p:nvPr/>
        </p:nvSpPr>
        <p:spPr bwMode="auto">
          <a:xfrm>
            <a:off x="774981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8" name="Szövegdoboz 16"/>
          <p:cNvSpPr txBox="1">
            <a:spLocks noChangeArrowheads="1"/>
          </p:cNvSpPr>
          <p:nvPr/>
        </p:nvSpPr>
        <p:spPr bwMode="auto">
          <a:xfrm>
            <a:off x="1002801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088388" y="596936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947696" y="4073793"/>
            <a:ext cx="729687" cy="60016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6xxx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1" name="Szövegdoboz 17"/>
          <p:cNvSpPr txBox="1">
            <a:spLocks noChangeArrowheads="1"/>
          </p:cNvSpPr>
          <p:nvPr/>
        </p:nvSpPr>
        <p:spPr bwMode="auto">
          <a:xfrm>
            <a:off x="3448897" y="5973848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73" name="Szövegdoboz 25"/>
          <p:cNvSpPr txBox="1"/>
          <p:nvPr/>
        </p:nvSpPr>
        <p:spPr bwMode="auto">
          <a:xfrm>
            <a:off x="2105955" y="4071531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7xxx</a:t>
            </a:r>
          </a:p>
        </p:txBody>
      </p:sp>
      <p:sp>
        <p:nvSpPr>
          <p:cNvPr id="78" name="Szövegdoboz 25"/>
          <p:cNvSpPr txBox="1"/>
          <p:nvPr/>
        </p:nvSpPr>
        <p:spPr bwMode="auto">
          <a:xfrm>
            <a:off x="3429979" y="4081156"/>
            <a:ext cx="797013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i9</a:t>
            </a: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8xxx</a:t>
            </a:r>
          </a:p>
        </p:txBody>
      </p:sp>
      <p:sp>
        <p:nvSpPr>
          <p:cNvPr id="79" name="Téglalap 4"/>
          <p:cNvSpPr/>
          <p:nvPr/>
        </p:nvSpPr>
        <p:spPr bwMode="auto">
          <a:xfrm>
            <a:off x="1878935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1" name="Téglalap 4"/>
          <p:cNvSpPr/>
          <p:nvPr/>
        </p:nvSpPr>
        <p:spPr bwMode="auto">
          <a:xfrm>
            <a:off x="3017474" y="4552454"/>
            <a:ext cx="1584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2" name="Téglalap 14"/>
          <p:cNvSpPr/>
          <p:nvPr/>
        </p:nvSpPr>
        <p:spPr bwMode="auto">
          <a:xfrm>
            <a:off x="4636782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3" name="Szövegdoboz 21"/>
          <p:cNvSpPr txBox="1">
            <a:spLocks noChangeArrowheads="1"/>
          </p:cNvSpPr>
          <p:nvPr/>
        </p:nvSpPr>
        <p:spPr bwMode="auto">
          <a:xfrm>
            <a:off x="4799095" y="59821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85" name="Szövegdoboz 25"/>
          <p:cNvSpPr txBox="1"/>
          <p:nvPr/>
        </p:nvSpPr>
        <p:spPr bwMode="auto">
          <a:xfrm>
            <a:off x="4787994" y="4095882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9xxx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5676059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665834" y="657238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106288" y="4464115"/>
            <a:ext cx="2127721" cy="1697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</a:t>
            </a:r>
          </a:p>
          <a:p>
            <a:r>
              <a:rPr lang="en-US" sz="1200" dirty="0">
                <a:solidFill>
                  <a:srgbClr val="000000"/>
                </a:solidFill>
                <a:latin typeface="Verdana"/>
              </a:rPr>
              <a:t>      AMD Vega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6840760" y="3879050"/>
            <a:ext cx="2906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200" spc="-30" dirty="0">
                <a:solidFill>
                  <a:srgbClr val="000000"/>
                </a:solidFill>
                <a:latin typeface="Verdana"/>
              </a:rPr>
              <a:t>encompasses the following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processor lines:</a:t>
            </a:r>
          </a:p>
        </p:txBody>
      </p:sp>
      <p:sp>
        <p:nvSpPr>
          <p:cNvPr id="90" name="Téglalap 14"/>
          <p:cNvSpPr/>
          <p:nvPr/>
        </p:nvSpPr>
        <p:spPr bwMode="auto">
          <a:xfrm>
            <a:off x="5682298" y="456352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2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Szövegdoboz 21"/>
          <p:cNvSpPr txBox="1">
            <a:spLocks noChangeArrowheads="1"/>
          </p:cNvSpPr>
          <p:nvPr/>
        </p:nvSpPr>
        <p:spPr bwMode="auto">
          <a:xfrm>
            <a:off x="5910192" y="595800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2" name="Szövegdoboz 25"/>
          <p:cNvSpPr txBox="1"/>
          <p:nvPr/>
        </p:nvSpPr>
        <p:spPr bwMode="auto">
          <a:xfrm>
            <a:off x="5776003" y="4100635"/>
            <a:ext cx="83067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10xxx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7019292" y="6119935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66555" y="6347973"/>
            <a:ext cx="134684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i7-78xx/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i9</a:t>
            </a: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-79xx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1792110" y="6347840"/>
            <a:ext cx="132600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i5-76xx/i7-77xx</a:t>
            </a:r>
          </a:p>
        </p:txBody>
      </p:sp>
      <p:sp>
        <p:nvSpPr>
          <p:cNvPr id="77" name="Text Box 5"/>
          <p:cNvSpPr txBox="1">
            <a:spLocks noChangeArrowheads="1"/>
          </p:cNvSpPr>
          <p:nvPr/>
        </p:nvSpPr>
        <p:spPr bwMode="auto">
          <a:xfrm>
            <a:off x="6725760" y="623093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FFFFFF"/>
                </a:solidFill>
              </a:rPr>
              <a:t>© </a:t>
            </a:r>
            <a:r>
              <a:rPr lang="en-US" altLang="en-US" dirty="0" err="1">
                <a:solidFill>
                  <a:srgbClr val="FFFFFF"/>
                </a:solidFill>
              </a:rPr>
              <a:t>Dezső</a:t>
            </a:r>
            <a:r>
              <a:rPr lang="en-US" altLang="en-US" dirty="0">
                <a:solidFill>
                  <a:srgbClr val="FFFFFF"/>
                </a:solidFill>
              </a:rPr>
              <a:t> Sima 2020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-50470" y="4242210"/>
            <a:ext cx="7248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Clients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-18510" y="5184195"/>
            <a:ext cx="6415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14 nm</a:t>
            </a:r>
          </a:p>
        </p:txBody>
      </p:sp>
      <p:cxnSp>
        <p:nvCxnSpPr>
          <p:cNvPr id="27" name="Straight Connector 26"/>
          <p:cNvCxnSpPr>
            <a:stCxn id="2" idx="0"/>
            <a:endCxn id="2" idx="2"/>
          </p:cNvCxnSpPr>
          <p:nvPr/>
        </p:nvCxnSpPr>
        <p:spPr bwMode="auto">
          <a:xfrm>
            <a:off x="4842082" y="1041079"/>
            <a:ext cx="0" cy="228600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025161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20)</a:t>
            </a:r>
            <a:endParaRPr lang="en-US" dirty="0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60341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Naming of Intel’s Core 2 processors at a glance -2</a:t>
            </a:r>
          </a:p>
        </p:txBody>
      </p:sp>
      <p:sp>
        <p:nvSpPr>
          <p:cNvPr id="45" name="Téglalap 3"/>
          <p:cNvSpPr/>
          <p:nvPr/>
        </p:nvSpPr>
        <p:spPr bwMode="auto">
          <a:xfrm>
            <a:off x="791579" y="1254476"/>
            <a:ext cx="6879133" cy="243437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46" name="Téglalap 5"/>
          <p:cNvSpPr/>
          <p:nvPr/>
        </p:nvSpPr>
        <p:spPr bwMode="auto">
          <a:xfrm>
            <a:off x="3134618" y="1888378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7" name="Téglalap 11"/>
          <p:cNvSpPr/>
          <p:nvPr/>
        </p:nvSpPr>
        <p:spPr bwMode="auto">
          <a:xfrm>
            <a:off x="5342211" y="1887384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8" name="Szövegdoboz 17"/>
          <p:cNvSpPr txBox="1">
            <a:spLocks noChangeArrowheads="1"/>
          </p:cNvSpPr>
          <p:nvPr/>
        </p:nvSpPr>
        <p:spPr bwMode="auto">
          <a:xfrm>
            <a:off x="2987456" y="3310587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9" name="Szövegdoboz 18"/>
          <p:cNvSpPr txBox="1">
            <a:spLocks noChangeArrowheads="1"/>
          </p:cNvSpPr>
          <p:nvPr/>
        </p:nvSpPr>
        <p:spPr bwMode="auto">
          <a:xfrm>
            <a:off x="5327716" y="3309197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0" name="Szövegdoboz 25"/>
          <p:cNvSpPr txBox="1"/>
          <p:nvPr/>
        </p:nvSpPr>
        <p:spPr bwMode="auto">
          <a:xfrm>
            <a:off x="3271972" y="1301397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5472100" y="1322682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292127" y="378727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552741" y="3790667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54" name="Téglalap 5"/>
          <p:cNvSpPr/>
          <p:nvPr/>
        </p:nvSpPr>
        <p:spPr bwMode="auto">
          <a:xfrm>
            <a:off x="2035256" y="1879726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5" name="Szövegdoboz 17"/>
          <p:cNvSpPr txBox="1">
            <a:spLocks noChangeArrowheads="1"/>
          </p:cNvSpPr>
          <p:nvPr/>
        </p:nvSpPr>
        <p:spPr bwMode="auto">
          <a:xfrm>
            <a:off x="2254697" y="330193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6" name="Szövegdoboz 25"/>
          <p:cNvSpPr txBox="1"/>
          <p:nvPr/>
        </p:nvSpPr>
        <p:spPr bwMode="auto">
          <a:xfrm>
            <a:off x="2172610" y="129274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192765" y="377861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58" name="Téglalap 5"/>
          <p:cNvSpPr/>
          <p:nvPr/>
        </p:nvSpPr>
        <p:spPr bwMode="auto">
          <a:xfrm>
            <a:off x="929381" y="1883123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9" name="Szövegdoboz 17"/>
          <p:cNvSpPr txBox="1">
            <a:spLocks noChangeArrowheads="1"/>
          </p:cNvSpPr>
          <p:nvPr/>
        </p:nvSpPr>
        <p:spPr bwMode="auto">
          <a:xfrm>
            <a:off x="1148822" y="3305332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60" name="Szövegdoboz 25"/>
          <p:cNvSpPr txBox="1"/>
          <p:nvPr/>
        </p:nvSpPr>
        <p:spPr bwMode="auto">
          <a:xfrm>
            <a:off x="1092591" y="129614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86890" y="3782015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62" name="Téglalap 11"/>
          <p:cNvSpPr/>
          <p:nvPr/>
        </p:nvSpPr>
        <p:spPr bwMode="auto">
          <a:xfrm>
            <a:off x="4240051" y="1876697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3" name="Szövegdoboz 18"/>
          <p:cNvSpPr txBox="1">
            <a:spLocks noChangeArrowheads="1"/>
          </p:cNvSpPr>
          <p:nvPr/>
        </p:nvSpPr>
        <p:spPr bwMode="auto">
          <a:xfrm>
            <a:off x="4157586" y="3309020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4" name="Szövegdoboz 25"/>
          <p:cNvSpPr txBox="1"/>
          <p:nvPr/>
        </p:nvSpPr>
        <p:spPr bwMode="auto">
          <a:xfrm>
            <a:off x="4423443" y="1311995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472621" y="377998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1138854" y="1526190"/>
            <a:ext cx="8723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dirty="0">
                <a:latin typeface="+mj-lt"/>
              </a:rPr>
              <a:t> i3</a:t>
            </a:r>
            <a:r>
              <a:rPr lang="en-US" sz="1050" dirty="0">
                <a:latin typeface="+mj-lt"/>
              </a:rPr>
              <a:t>-8121U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286" y="1517770"/>
            <a:ext cx="7248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dirty="0">
                <a:latin typeface="+mj-lt"/>
              </a:rPr>
              <a:t>Clients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256965" y="1527395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i5-i9</a:t>
            </a:r>
            <a:r>
              <a:rPr lang="en-US" sz="1050" dirty="0">
                <a:latin typeface="+mj-lt"/>
              </a:rPr>
              <a:t>-11xxx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27294" y="1517770"/>
            <a:ext cx="13244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i3/i5/i7</a:t>
            </a:r>
            <a:r>
              <a:rPr lang="en-US" sz="1050" dirty="0">
                <a:latin typeface="+mj-lt"/>
              </a:rPr>
              <a:t>-10xxx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57299" y="1527395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i3-i9</a:t>
            </a:r>
            <a:r>
              <a:rPr lang="en-US" sz="1050" dirty="0">
                <a:latin typeface="+mj-lt"/>
              </a:rPr>
              <a:t>-12xxx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131840" y="1517770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>
                <a:latin typeface="+mj-lt"/>
              </a:rPr>
              <a:t>i3-i9</a:t>
            </a:r>
            <a:r>
              <a:rPr lang="en-US" sz="1050" dirty="0">
                <a:latin typeface="+mj-lt"/>
              </a:rPr>
              <a:t>-11xxx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2751" y="2381285"/>
            <a:ext cx="6415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14 nm</a:t>
            </a:r>
          </a:p>
        </p:txBody>
      </p:sp>
      <p:sp>
        <p:nvSpPr>
          <p:cNvPr id="32" name="Téglalap 11"/>
          <p:cNvSpPr/>
          <p:nvPr/>
        </p:nvSpPr>
        <p:spPr bwMode="auto">
          <a:xfrm>
            <a:off x="6452720" y="1902452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3" name="Szövegdoboz 18"/>
          <p:cNvSpPr txBox="1">
            <a:spLocks noChangeArrowheads="1"/>
          </p:cNvSpPr>
          <p:nvPr/>
        </p:nvSpPr>
        <p:spPr bwMode="auto">
          <a:xfrm>
            <a:off x="6375165" y="331375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4" name="Szövegdoboz 25"/>
          <p:cNvSpPr txBox="1"/>
          <p:nvPr/>
        </p:nvSpPr>
        <p:spPr bwMode="auto">
          <a:xfrm>
            <a:off x="6552220" y="1366346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663250" y="3805735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</a:t>
            </a:r>
            <a:r>
              <a:rPr lang="en-US" sz="1300" dirty="0" smtClean="0"/>
              <a:t>2022)</a:t>
            </a:r>
            <a:endParaRPr lang="en-US" sz="1300" dirty="0"/>
          </a:p>
        </p:txBody>
      </p:sp>
      <p:sp>
        <p:nvSpPr>
          <p:cNvPr id="36" name="TextBox 35"/>
          <p:cNvSpPr txBox="1"/>
          <p:nvPr/>
        </p:nvSpPr>
        <p:spPr>
          <a:xfrm>
            <a:off x="6467808" y="1542463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r>
              <a:rPr lang="en-US" sz="1050" b="1" dirty="0" smtClean="0">
                <a:latin typeface="+mj-lt"/>
              </a:rPr>
              <a:t>i5-i9</a:t>
            </a:r>
            <a:r>
              <a:rPr lang="en-US" sz="1050" dirty="0" smtClean="0">
                <a:latin typeface="+mj-lt"/>
              </a:rPr>
              <a:t>-13xxx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206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21)</a:t>
            </a:r>
            <a:endParaRPr lang="en-US" dirty="0"/>
          </a:p>
        </p:txBody>
      </p:sp>
      <p:sp>
        <p:nvSpPr>
          <p:cNvPr id="40" name="TextBox 39"/>
          <p:cNvSpPr txBox="1"/>
          <p:nvPr/>
        </p:nvSpPr>
        <p:spPr>
          <a:xfrm>
            <a:off x="206515" y="458670"/>
            <a:ext cx="60306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Core family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(clients) 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296863" y="1162564"/>
            <a:ext cx="8605242" cy="2761736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62588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841783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204180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84178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340108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2086770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87204" y="2363725"/>
            <a:ext cx="165301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Verdana" pitchFamily="34" charset="0"/>
              </a:rPr>
              <a:t> SIMD extensions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203704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83702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2086771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67048" y="2708920"/>
            <a:ext cx="274481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</a:t>
            </a:r>
            <a:r>
              <a:rPr lang="en-US" sz="1300" dirty="0" smtClean="0">
                <a:latin typeface="+mj-lt"/>
              </a:rPr>
              <a:t>FX SSSE3</a:t>
            </a:r>
          </a:p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 smtClean="0">
                <a:latin typeface="+mj-lt"/>
              </a:rPr>
              <a:t>128-bit FX/FP SSE4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latin typeface="+mj-lt"/>
              </a:rPr>
              <a:t>256-bit </a:t>
            </a:r>
            <a:r>
              <a:rPr lang="en-US" sz="1300" dirty="0">
                <a:latin typeface="+mj-lt"/>
              </a:rPr>
              <a:t>FP-AVX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FX/FP AVX2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512-bit FX/FP AVX512</a:t>
            </a:r>
          </a:p>
        </p:txBody>
      </p:sp>
    </p:spTree>
    <p:extLst>
      <p:ext uri="{BB962C8B-B14F-4D97-AF65-F5344CB8AC3E}">
        <p14:creationId xmlns:p14="http://schemas.microsoft.com/office/powerpoint/2010/main" val="981272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4" grpId="0" animBg="1"/>
      <p:bldP spid="45" grpId="0" animBg="1"/>
      <p:bldP spid="47" grpId="0" animBg="1"/>
      <p:bldP spid="48" grpId="0" animBg="1"/>
      <p:bldP spid="49" grpId="0"/>
      <p:bldP spid="52" grpId="0"/>
      <p:bldP spid="53" grpId="0"/>
      <p:bldP spid="56" grpId="0" animBg="1"/>
      <p:bldP spid="57" grpId="0" animBg="1"/>
      <p:bldP spid="58" grpId="0"/>
      <p:bldP spid="6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22)</a:t>
            </a:r>
            <a:endParaRPr lang="en-US" sz="1700" dirty="0"/>
          </a:p>
        </p:txBody>
      </p:sp>
      <p:grpSp>
        <p:nvGrpSpPr>
          <p:cNvPr id="6" name="Group 5"/>
          <p:cNvGrpSpPr/>
          <p:nvPr/>
        </p:nvGrpSpPr>
        <p:grpSpPr>
          <a:xfrm>
            <a:off x="66780" y="468917"/>
            <a:ext cx="9077219" cy="6416839"/>
            <a:chOff x="66780" y="468917"/>
            <a:chExt cx="9077219" cy="6416839"/>
          </a:xfrm>
        </p:grpSpPr>
        <p:grpSp>
          <p:nvGrpSpPr>
            <p:cNvPr id="14" name="Group 13"/>
            <p:cNvGrpSpPr/>
            <p:nvPr/>
          </p:nvGrpSpPr>
          <p:grpSpPr>
            <a:xfrm>
              <a:off x="66780" y="468917"/>
              <a:ext cx="9077219" cy="6416839"/>
              <a:chOff x="66780" y="468917"/>
              <a:chExt cx="9077219" cy="6416839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2"/>
              <a:srcRect r="7508"/>
              <a:stretch/>
            </p:blipFill>
            <p:spPr>
              <a:xfrm>
                <a:off x="476466" y="468917"/>
                <a:ext cx="8359527" cy="6266667"/>
              </a:xfrm>
              <a:prstGeom prst="rect">
                <a:avLst/>
              </a:prstGeom>
            </p:spPr>
          </p:pic>
          <p:pic>
            <p:nvPicPr>
              <p:cNvPr id="8" name="Picture 7"/>
              <p:cNvPicPr>
                <a:picLocks noChangeAspect="1"/>
              </p:cNvPicPr>
              <p:nvPr/>
            </p:nvPicPr>
            <p:blipFill rotWithShape="1">
              <a:blip r:embed="rId2"/>
              <a:srcRect l="4313" t="82910" r="87169" b="10029"/>
              <a:stretch/>
            </p:blipFill>
            <p:spPr>
              <a:xfrm>
                <a:off x="149514" y="5661355"/>
                <a:ext cx="769918" cy="442530"/>
              </a:xfrm>
              <a:prstGeom prst="rect">
                <a:avLst/>
              </a:prstGeom>
            </p:spPr>
          </p:pic>
          <p:sp>
            <p:nvSpPr>
              <p:cNvPr id="3" name="Rounded Rectangle 2"/>
              <p:cNvSpPr/>
              <p:nvPr/>
            </p:nvSpPr>
            <p:spPr bwMode="auto">
              <a:xfrm>
                <a:off x="1104472" y="6146543"/>
                <a:ext cx="559941" cy="431514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4" name="TextBox 3"/>
              <p:cNvSpPr txBox="1"/>
              <p:nvPr/>
            </p:nvSpPr>
            <p:spPr>
              <a:xfrm>
                <a:off x="945223" y="6079763"/>
                <a:ext cx="714054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PII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Klamath,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6780" y="6083190"/>
                <a:ext cx="99488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 err="1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Pentium_MMX</a:t>
                </a:r>
                <a:endParaRPr lang="en-US" sz="900" dirty="0">
                  <a:solidFill>
                    <a:srgbClr val="000000"/>
                  </a:solidFill>
                  <a:latin typeface="Arial Rounded MT Bold" panose="020F0704030504030204" pitchFamily="34" charset="0"/>
                </a:endParaRP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11" name="Rounded Rectangle 10"/>
              <p:cNvSpPr/>
              <p:nvPr/>
            </p:nvSpPr>
            <p:spPr bwMode="auto">
              <a:xfrm>
                <a:off x="8178229" y="6103885"/>
                <a:ext cx="585627" cy="304649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8094678" y="6062454"/>
                <a:ext cx="1049321" cy="8233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Core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Cannon-Lake,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(2018)</a:t>
                </a:r>
              </a:p>
              <a:p>
                <a:pPr defTabSz="457200"/>
                <a:r>
                  <a:rPr lang="en-US" sz="950" dirty="0" err="1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Skylake</a:t>
                </a:r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-X/SP,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(2017)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376847" y="6469443"/>
                <a:ext cx="559769" cy="2385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(2016)</a:t>
                </a:r>
              </a:p>
            </p:txBody>
          </p:sp>
        </p:grpSp>
        <p:sp>
          <p:nvSpPr>
            <p:cNvPr id="16" name="Rectangle 15"/>
            <p:cNvSpPr/>
            <p:nvPr/>
          </p:nvSpPr>
          <p:spPr bwMode="auto">
            <a:xfrm>
              <a:off x="904775" y="789272"/>
              <a:ext cx="3936732" cy="587141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3333CC"/>
                </a:solidFill>
                <a:latin typeface="Verdana" pitchFamily="34" charset="0"/>
              </a:endParaRPr>
            </a:p>
          </p:txBody>
        </p:sp>
        <p:sp>
          <p:nvSpPr>
            <p:cNvPr id="2" name="Rectangle 1"/>
            <p:cNvSpPr/>
            <p:nvPr/>
          </p:nvSpPr>
          <p:spPr bwMode="auto">
            <a:xfrm>
              <a:off x="476466" y="1806561"/>
              <a:ext cx="5103646" cy="47862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2"/>
            <a:srcRect l="11054" t="12763" r="84165" b="78741"/>
            <a:stretch/>
          </p:blipFill>
          <p:spPr>
            <a:xfrm>
              <a:off x="1449529" y="1672448"/>
              <a:ext cx="496632" cy="612000"/>
            </a:xfrm>
            <a:prstGeom prst="rect">
              <a:avLst/>
            </a:prstGeom>
          </p:spPr>
        </p:pic>
      </p:grpSp>
      <p:sp>
        <p:nvSpPr>
          <p:cNvPr id="19" name="TextBox 18"/>
          <p:cNvSpPr txBox="1"/>
          <p:nvPr/>
        </p:nvSpPr>
        <p:spPr>
          <a:xfrm>
            <a:off x="135028" y="458670"/>
            <a:ext cx="3176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Evolution of Intel’s </a:t>
            </a:r>
          </a:p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 x86 ISA extensions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16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 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3761910" y="503238"/>
            <a:ext cx="5310590" cy="62323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0315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23)</a:t>
            </a:r>
            <a:endParaRPr lang="en-US" dirty="0"/>
          </a:p>
        </p:txBody>
      </p:sp>
      <p:sp>
        <p:nvSpPr>
          <p:cNvPr id="40" name="TextBox 39"/>
          <p:cNvSpPr txBox="1"/>
          <p:nvPr/>
        </p:nvSpPr>
        <p:spPr>
          <a:xfrm>
            <a:off x="206515" y="503675"/>
            <a:ext cx="8550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</a:t>
            </a:r>
            <a:r>
              <a:rPr lang="en-US" dirty="0" smtClean="0">
                <a:solidFill>
                  <a:schemeClr val="accent6"/>
                </a:solidFill>
                <a:latin typeface="+mj-lt"/>
              </a:rPr>
              <a:t>Core 2 microarchitecture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to raise performance</a:t>
            </a:r>
          </a:p>
        </p:txBody>
      </p:sp>
      <p:sp>
        <p:nvSpPr>
          <p:cNvPr id="41" name="Rounded Rectangle 40"/>
          <p:cNvSpPr/>
          <p:nvPr/>
        </p:nvSpPr>
        <p:spPr bwMode="auto">
          <a:xfrm>
            <a:off x="171135" y="1072116"/>
            <a:ext cx="8730970" cy="5552239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3056290" y="2708920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7632340" y="2627452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4908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70676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6" name="Line 11"/>
          <p:cNvSpPr>
            <a:spLocks noChangeShapeType="1"/>
          </p:cNvSpPr>
          <p:nvPr/>
        </p:nvSpPr>
        <p:spPr bwMode="auto">
          <a:xfrm flipH="1">
            <a:off x="7670440" y="2441715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19067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7067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205093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0" name="Text Box 4"/>
          <p:cNvSpPr txBox="1">
            <a:spLocks noChangeArrowheads="1"/>
          </p:cNvSpPr>
          <p:nvPr/>
        </p:nvSpPr>
        <p:spPr bwMode="auto">
          <a:xfrm>
            <a:off x="6003940" y="2692540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996825" y="3233877"/>
            <a:ext cx="3618298" cy="3162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 Integrated memory controller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 (NUMA architecture)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GPU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Private per-core L2 caches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with a shared L3 cache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Ring bus interconnect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</a:t>
            </a:r>
            <a:r>
              <a:rPr lang="en-US" altLang="en-US" sz="1300" i="1" dirty="0" err="1">
                <a:latin typeface="+mj-lt"/>
              </a:rPr>
              <a:t>PCIe</a:t>
            </a:r>
            <a:r>
              <a:rPr lang="en-US" altLang="en-US" sz="1300" i="1" dirty="0">
                <a:latin typeface="+mj-lt"/>
              </a:rPr>
              <a:t> controller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front-end width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(to 4/5/6)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back-end width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(from 5 to 17)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core count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300" i="1" dirty="0">
                <a:latin typeface="+mj-lt"/>
              </a:rPr>
              <a:t>     (from 2 up to 16 in mobiles/DTs and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from 2 up to 56 in servers)</a:t>
            </a: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951755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20679" y="2228710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54" name="Oval 12"/>
          <p:cNvSpPr>
            <a:spLocks noChangeArrowheads="1"/>
          </p:cNvSpPr>
          <p:nvPr/>
        </p:nvSpPr>
        <p:spPr bwMode="auto">
          <a:xfrm>
            <a:off x="4196640" y="2648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5" name="Line 13"/>
          <p:cNvSpPr>
            <a:spLocks noChangeShapeType="1"/>
          </p:cNvSpPr>
          <p:nvPr/>
        </p:nvSpPr>
        <p:spPr bwMode="auto">
          <a:xfrm>
            <a:off x="4229977" y="244806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190203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70200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951756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9" name="Line 8"/>
          <p:cNvSpPr>
            <a:spLocks noChangeShapeType="1"/>
          </p:cNvSpPr>
          <p:nvPr/>
        </p:nvSpPr>
        <p:spPr bwMode="auto">
          <a:xfrm>
            <a:off x="6008703" y="2219465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 flipV="1">
            <a:off x="4247800" y="2440127"/>
            <a:ext cx="34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487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1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24)</a:t>
            </a:r>
            <a:endParaRPr lang="en-US" sz="1700" dirty="0"/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77740" y="510933"/>
            <a:ext cx="92349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Key I</a:t>
            </a: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SA and microarchitecture 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innovations of the Core 2 family (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]) -1</a:t>
            </a:r>
            <a:endParaRPr kumimoji="0" lang="en-US" altLang="en-US" sz="1800" i="0" u="none" strike="noStrike" kern="1200" cap="none" spc="-50" normalizeH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3" name="Text Box 53"/>
          <p:cNvSpPr txBox="1">
            <a:spLocks noChangeArrowheads="1"/>
          </p:cNvSpPr>
          <p:nvPr/>
        </p:nvSpPr>
        <p:spPr bwMode="auto">
          <a:xfrm>
            <a:off x="5929014" y="81871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109" name="Rectangle 54"/>
          <p:cNvSpPr>
            <a:spLocks noChangeArrowheads="1"/>
          </p:cNvSpPr>
          <p:nvPr/>
        </p:nvSpPr>
        <p:spPr bwMode="auto">
          <a:xfrm>
            <a:off x="5777831" y="825526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11" name="Text Box 5"/>
          <p:cNvSpPr txBox="1">
            <a:spLocks noChangeArrowheads="1"/>
          </p:cNvSpPr>
          <p:nvPr/>
        </p:nvSpPr>
        <p:spPr bwMode="auto">
          <a:xfrm>
            <a:off x="5424868" y="1375813"/>
            <a:ext cx="3740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4-wide core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128-bit SIMD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FX/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FP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EUs,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L2 , no HT</a:t>
            </a:r>
          </a:p>
        </p:txBody>
      </p:sp>
      <p:sp>
        <p:nvSpPr>
          <p:cNvPr id="113" name="Rectangle 48"/>
          <p:cNvSpPr>
            <a:spLocks noChangeArrowheads="1"/>
          </p:cNvSpPr>
          <p:nvPr/>
        </p:nvSpPr>
        <p:spPr bwMode="auto">
          <a:xfrm>
            <a:off x="5629001" y="2971700"/>
            <a:ext cx="3332753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256-bit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(FP)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ring bus,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GPU</a:t>
            </a:r>
          </a:p>
        </p:txBody>
      </p:sp>
      <p:sp>
        <p:nvSpPr>
          <p:cNvPr id="118" name="Rectangle 48"/>
          <p:cNvSpPr>
            <a:spLocks noChangeArrowheads="1"/>
          </p:cNvSpPr>
          <p:nvPr/>
        </p:nvSpPr>
        <p:spPr bwMode="auto">
          <a:xfrm>
            <a:off x="5743872" y="3765436"/>
            <a:ext cx="3394435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256-bit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(FX)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AVX2,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 cache (discrete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eDRAM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TSX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" name="Rectangle 48"/>
          <p:cNvSpPr>
            <a:spLocks noChangeArrowheads="1"/>
          </p:cNvSpPr>
          <p:nvPr/>
        </p:nvSpPr>
        <p:spPr bwMode="auto">
          <a:xfrm>
            <a:off x="6147385" y="4238120"/>
            <a:ext cx="2308514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Virtual Memory</a:t>
            </a:r>
          </a:p>
        </p:txBody>
      </p:sp>
      <p:sp>
        <p:nvSpPr>
          <p:cNvPr id="126" name="Rectangle 48"/>
          <p:cNvSpPr>
            <a:spLocks noChangeArrowheads="1"/>
          </p:cNvSpPr>
          <p:nvPr/>
        </p:nvSpPr>
        <p:spPr bwMode="auto">
          <a:xfrm>
            <a:off x="5786120" y="2655208"/>
            <a:ext cx="2711067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package integrated GPU</a:t>
            </a:r>
          </a:p>
        </p:txBody>
      </p:sp>
      <p:sp>
        <p:nvSpPr>
          <p:cNvPr id="127" name="Text Box 7"/>
          <p:cNvSpPr txBox="1">
            <a:spLocks noChangeArrowheads="1"/>
          </p:cNvSpPr>
          <p:nvPr/>
        </p:nvSpPr>
        <p:spPr bwMode="auto">
          <a:xfrm>
            <a:off x="5682811" y="2141547"/>
            <a:ext cx="3433391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4 cores,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MC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QPI, private L2,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(inclusive) L3, HT</a:t>
            </a:r>
          </a:p>
        </p:txBody>
      </p:sp>
      <p:sp>
        <p:nvSpPr>
          <p:cNvPr id="128" name="Left Brace 127"/>
          <p:cNvSpPr/>
          <p:nvPr/>
        </p:nvSpPr>
        <p:spPr bwMode="auto">
          <a:xfrm>
            <a:off x="5698300" y="3857286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9" name="Left Brace 128"/>
          <p:cNvSpPr/>
          <p:nvPr/>
        </p:nvSpPr>
        <p:spPr bwMode="auto">
          <a:xfrm>
            <a:off x="5696159" y="3046458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0" name="Left Brace 129"/>
          <p:cNvSpPr/>
          <p:nvPr/>
        </p:nvSpPr>
        <p:spPr bwMode="auto">
          <a:xfrm>
            <a:off x="5698300" y="2217525"/>
            <a:ext cx="94779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5" name="Left Brace 134"/>
          <p:cNvSpPr/>
          <p:nvPr/>
        </p:nvSpPr>
        <p:spPr bwMode="auto">
          <a:xfrm>
            <a:off x="5698300" y="1429111"/>
            <a:ext cx="94779" cy="521495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6" name="Rectangle 48"/>
          <p:cNvSpPr>
            <a:spLocks noChangeArrowheads="1"/>
          </p:cNvSpPr>
          <p:nvPr/>
        </p:nvSpPr>
        <p:spPr bwMode="auto">
          <a:xfrm>
            <a:off x="5715397" y="4441566"/>
            <a:ext cx="3446376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5-wide core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ISP, Memory Side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cache, no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789444" y="4832032"/>
            <a:ext cx="3431558" cy="477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memory, in KBL G series: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package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CPU, GPU, HBM2</a:t>
            </a:r>
          </a:p>
        </p:txBody>
      </p:sp>
      <p:sp>
        <p:nvSpPr>
          <p:cNvPr id="179" name="Left Brace 178"/>
          <p:cNvSpPr/>
          <p:nvPr/>
        </p:nvSpPr>
        <p:spPr bwMode="auto">
          <a:xfrm>
            <a:off x="5698299" y="4528703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7" name="Left Brace 186"/>
          <p:cNvSpPr/>
          <p:nvPr/>
        </p:nvSpPr>
        <p:spPr bwMode="auto">
          <a:xfrm>
            <a:off x="5698300" y="4907564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5775479" y="5524536"/>
            <a:ext cx="33890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6C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(PCHs of S-series DTs support:  </a:t>
            </a:r>
          </a:p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USB G2,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conn.,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2)</a:t>
            </a:r>
          </a:p>
        </p:txBody>
      </p:sp>
      <p:sp>
        <p:nvSpPr>
          <p:cNvPr id="195" name="Left Brace 194"/>
          <p:cNvSpPr/>
          <p:nvPr/>
        </p:nvSpPr>
        <p:spPr bwMode="auto">
          <a:xfrm>
            <a:off x="5697125" y="555248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7138052" y="6276596"/>
            <a:ext cx="4042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8C</a:t>
            </a:r>
          </a:p>
        </p:txBody>
      </p:sp>
      <p:sp>
        <p:nvSpPr>
          <p:cNvPr id="199" name="Text Box 28"/>
          <p:cNvSpPr txBox="1">
            <a:spLocks noChangeArrowheads="1"/>
          </p:cNvSpPr>
          <p:nvPr/>
        </p:nvSpPr>
        <p:spPr bwMode="auto">
          <a:xfrm rot="16200000">
            <a:off x="-84833" y="103477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03" name="Rectangle 46"/>
          <p:cNvSpPr>
            <a:spLocks noChangeArrowheads="1"/>
          </p:cNvSpPr>
          <p:nvPr/>
        </p:nvSpPr>
        <p:spPr bwMode="auto">
          <a:xfrm>
            <a:off x="2345344" y="914637"/>
            <a:ext cx="3265473" cy="6017368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4" name="Text Box 6"/>
          <p:cNvSpPr txBox="1">
            <a:spLocks noChangeArrowheads="1"/>
          </p:cNvSpPr>
          <p:nvPr/>
        </p:nvSpPr>
        <p:spPr bwMode="auto">
          <a:xfrm>
            <a:off x="4547559" y="1806959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11/2007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5" name="Text Box 8"/>
          <p:cNvSpPr txBox="1">
            <a:spLocks noChangeArrowheads="1"/>
          </p:cNvSpPr>
          <p:nvPr/>
        </p:nvSpPr>
        <p:spPr bwMode="auto">
          <a:xfrm>
            <a:off x="4510876" y="1084613"/>
            <a:ext cx="107381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</a:t>
            </a:r>
          </a:p>
        </p:txBody>
      </p:sp>
      <p:sp>
        <p:nvSpPr>
          <p:cNvPr id="206" name="Rectangle 31"/>
          <p:cNvSpPr>
            <a:spLocks noChangeArrowheads="1"/>
          </p:cNvSpPr>
          <p:nvPr/>
        </p:nvSpPr>
        <p:spPr bwMode="auto">
          <a:xfrm>
            <a:off x="10511" y="975830"/>
            <a:ext cx="4328620" cy="75646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7" name="AutoShape 32"/>
          <p:cNvSpPr>
            <a:spLocks noChangeArrowheads="1"/>
          </p:cNvSpPr>
          <p:nvPr/>
        </p:nvSpPr>
        <p:spPr bwMode="auto">
          <a:xfrm>
            <a:off x="83877" y="946267"/>
            <a:ext cx="3923438" cy="78821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8" name="Oval 33"/>
          <p:cNvSpPr>
            <a:spLocks noChangeArrowheads="1"/>
          </p:cNvSpPr>
          <p:nvPr/>
        </p:nvSpPr>
        <p:spPr bwMode="auto">
          <a:xfrm>
            <a:off x="3520429" y="95613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09" name="Text Box 34"/>
          <p:cNvSpPr txBox="1">
            <a:spLocks noChangeArrowheads="1"/>
          </p:cNvSpPr>
          <p:nvPr/>
        </p:nvSpPr>
        <p:spPr bwMode="auto">
          <a:xfrm>
            <a:off x="3743863" y="1188034"/>
            <a:ext cx="620280" cy="302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65nm</a:t>
            </a:r>
          </a:p>
        </p:txBody>
      </p:sp>
      <p:sp>
        <p:nvSpPr>
          <p:cNvPr id="213" name="Rectangle 35"/>
          <p:cNvSpPr>
            <a:spLocks noChangeArrowheads="1"/>
          </p:cNvSpPr>
          <p:nvPr/>
        </p:nvSpPr>
        <p:spPr bwMode="auto">
          <a:xfrm>
            <a:off x="444040" y="954158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4" name="Text Box 36"/>
          <p:cNvSpPr txBox="1">
            <a:spLocks noChangeArrowheads="1"/>
          </p:cNvSpPr>
          <p:nvPr/>
        </p:nvSpPr>
        <p:spPr bwMode="auto">
          <a:xfrm>
            <a:off x="464028" y="1050417"/>
            <a:ext cx="3278146" cy="425386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1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Pentium 4 ( </a:t>
            </a:r>
            <a:r>
              <a:rPr kumimoji="0" lang="hu-HU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Cedar Mill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D (</a:t>
            </a: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Presler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          </a:t>
            </a:r>
          </a:p>
        </p:txBody>
      </p:sp>
      <p:sp>
        <p:nvSpPr>
          <p:cNvPr id="215" name="Text Box 37"/>
          <p:cNvSpPr txBox="1">
            <a:spLocks noChangeArrowheads="1"/>
          </p:cNvSpPr>
          <p:nvPr/>
        </p:nvSpPr>
        <p:spPr bwMode="auto">
          <a:xfrm>
            <a:off x="462382" y="1424041"/>
            <a:ext cx="3278146" cy="281506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hu-HU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16" name="Text Box 44"/>
          <p:cNvSpPr txBox="1">
            <a:spLocks noChangeArrowheads="1"/>
          </p:cNvSpPr>
          <p:nvPr/>
        </p:nvSpPr>
        <p:spPr bwMode="auto">
          <a:xfrm>
            <a:off x="4525882" y="1459569"/>
            <a:ext cx="1038802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7/2006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7" name="Text Box 45"/>
          <p:cNvSpPr txBox="1">
            <a:spLocks noChangeArrowheads="1"/>
          </p:cNvSpPr>
          <p:nvPr/>
        </p:nvSpPr>
        <p:spPr bwMode="auto">
          <a:xfrm>
            <a:off x="4547559" y="2184210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11/2008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8" name="Line 57"/>
          <p:cNvSpPr>
            <a:spLocks noChangeShapeType="1"/>
          </p:cNvSpPr>
          <p:nvPr/>
        </p:nvSpPr>
        <p:spPr bwMode="auto">
          <a:xfrm>
            <a:off x="50529" y="1464411"/>
            <a:ext cx="5558414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219" name="Text Box 58"/>
          <p:cNvSpPr txBox="1">
            <a:spLocks noChangeArrowheads="1"/>
          </p:cNvSpPr>
          <p:nvPr/>
        </p:nvSpPr>
        <p:spPr bwMode="auto">
          <a:xfrm>
            <a:off x="4547559" y="3025162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</a:t>
            </a:r>
          </a:p>
        </p:txBody>
      </p:sp>
      <p:sp>
        <p:nvSpPr>
          <p:cNvPr id="222" name="Text Box 61"/>
          <p:cNvSpPr txBox="1">
            <a:spLocks noChangeArrowheads="1"/>
          </p:cNvSpPr>
          <p:nvPr/>
        </p:nvSpPr>
        <p:spPr bwMode="auto">
          <a:xfrm>
            <a:off x="4547559" y="2616475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</a:p>
        </p:txBody>
      </p:sp>
      <p:sp>
        <p:nvSpPr>
          <p:cNvPr id="223" name="Rectangle 16"/>
          <p:cNvSpPr>
            <a:spLocks noChangeArrowheads="1"/>
          </p:cNvSpPr>
          <p:nvPr/>
        </p:nvSpPr>
        <p:spPr bwMode="auto">
          <a:xfrm>
            <a:off x="20495" y="2612545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4" name="AutoShape 17"/>
          <p:cNvSpPr>
            <a:spLocks noChangeArrowheads="1"/>
          </p:cNvSpPr>
          <p:nvPr/>
        </p:nvSpPr>
        <p:spPr bwMode="auto">
          <a:xfrm>
            <a:off x="96334" y="2603734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5" name="Oval 18"/>
          <p:cNvSpPr>
            <a:spLocks noChangeArrowheads="1"/>
          </p:cNvSpPr>
          <p:nvPr/>
        </p:nvSpPr>
        <p:spPr bwMode="auto">
          <a:xfrm>
            <a:off x="3520429" y="259289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6" name="Text Box 19"/>
          <p:cNvSpPr txBox="1">
            <a:spLocks noChangeArrowheads="1"/>
          </p:cNvSpPr>
          <p:nvPr/>
        </p:nvSpPr>
        <p:spPr bwMode="auto">
          <a:xfrm>
            <a:off x="3730713" y="2842431"/>
            <a:ext cx="623614" cy="304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32nm</a:t>
            </a:r>
          </a:p>
        </p:txBody>
      </p:sp>
      <p:sp>
        <p:nvSpPr>
          <p:cNvPr id="227" name="Rectangle 22"/>
          <p:cNvSpPr>
            <a:spLocks noChangeArrowheads="1"/>
          </p:cNvSpPr>
          <p:nvPr/>
        </p:nvSpPr>
        <p:spPr bwMode="auto">
          <a:xfrm>
            <a:off x="10511" y="1757838"/>
            <a:ext cx="4328620" cy="77807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8" name="AutoShape 23"/>
          <p:cNvSpPr>
            <a:spLocks noChangeArrowheads="1"/>
          </p:cNvSpPr>
          <p:nvPr/>
        </p:nvSpPr>
        <p:spPr bwMode="auto">
          <a:xfrm>
            <a:off x="83877" y="1771593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9" name="Oval 24"/>
          <p:cNvSpPr>
            <a:spLocks noChangeArrowheads="1"/>
          </p:cNvSpPr>
          <p:nvPr/>
        </p:nvSpPr>
        <p:spPr bwMode="auto">
          <a:xfrm>
            <a:off x="3520429" y="177748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0" name="Text Box 25"/>
          <p:cNvSpPr txBox="1">
            <a:spLocks noChangeArrowheads="1"/>
          </p:cNvSpPr>
          <p:nvPr/>
        </p:nvSpPr>
        <p:spPr bwMode="auto">
          <a:xfrm>
            <a:off x="3742195" y="1995584"/>
            <a:ext cx="623614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45nm</a:t>
            </a:r>
          </a:p>
        </p:txBody>
      </p:sp>
      <p:sp>
        <p:nvSpPr>
          <p:cNvPr id="231" name="Text Box 30"/>
          <p:cNvSpPr txBox="1">
            <a:spLocks noChangeArrowheads="1"/>
          </p:cNvSpPr>
          <p:nvPr/>
        </p:nvSpPr>
        <p:spPr bwMode="auto">
          <a:xfrm rot="16200000">
            <a:off x="-185096" y="1929634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2" name="Rectangle 31"/>
          <p:cNvSpPr>
            <a:spLocks noChangeArrowheads="1"/>
          </p:cNvSpPr>
          <p:nvPr/>
        </p:nvSpPr>
        <p:spPr bwMode="auto">
          <a:xfrm>
            <a:off x="10511" y="3412694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3" name="AutoShape 32"/>
          <p:cNvSpPr>
            <a:spLocks noChangeArrowheads="1"/>
          </p:cNvSpPr>
          <p:nvPr/>
        </p:nvSpPr>
        <p:spPr bwMode="auto">
          <a:xfrm>
            <a:off x="76380" y="3415833"/>
            <a:ext cx="3923438" cy="756464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4" name="Oval 33"/>
          <p:cNvSpPr>
            <a:spLocks noChangeArrowheads="1"/>
          </p:cNvSpPr>
          <p:nvPr/>
        </p:nvSpPr>
        <p:spPr bwMode="auto">
          <a:xfrm>
            <a:off x="3520429" y="343150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5" name="Text Box 34"/>
          <p:cNvSpPr txBox="1">
            <a:spLocks noChangeArrowheads="1"/>
          </p:cNvSpPr>
          <p:nvPr/>
        </p:nvSpPr>
        <p:spPr bwMode="auto">
          <a:xfrm>
            <a:off x="3735526" y="3667333"/>
            <a:ext cx="625282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22nm</a:t>
            </a:r>
          </a:p>
        </p:txBody>
      </p:sp>
      <p:sp>
        <p:nvSpPr>
          <p:cNvPr id="236" name="Text Box 38"/>
          <p:cNvSpPr txBox="1">
            <a:spLocks noChangeArrowheads="1"/>
          </p:cNvSpPr>
          <p:nvPr/>
        </p:nvSpPr>
        <p:spPr bwMode="auto">
          <a:xfrm rot="16200000">
            <a:off x="-170090" y="3604687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7" name="Rectangle 35"/>
          <p:cNvSpPr>
            <a:spLocks noChangeArrowheads="1"/>
          </p:cNvSpPr>
          <p:nvPr/>
        </p:nvSpPr>
        <p:spPr bwMode="auto">
          <a:xfrm>
            <a:off x="444040" y="1777486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8" name="Text Box 36"/>
          <p:cNvSpPr txBox="1">
            <a:spLocks noChangeArrowheads="1"/>
          </p:cNvSpPr>
          <p:nvPr/>
        </p:nvSpPr>
        <p:spPr bwMode="auto">
          <a:xfrm>
            <a:off x="454044" y="1805253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</a:t>
            </a:r>
            <a:r>
              <a:rPr kumimoji="0" lang="hu-HU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Family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39" name="Text Box 37"/>
          <p:cNvSpPr txBox="1">
            <a:spLocks noChangeArrowheads="1"/>
          </p:cNvSpPr>
          <p:nvPr/>
        </p:nvSpPr>
        <p:spPr bwMode="auto">
          <a:xfrm>
            <a:off x="454044" y="2182244"/>
            <a:ext cx="3278146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ehalem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40" name="Rectangle 35"/>
          <p:cNvSpPr>
            <a:spLocks noChangeArrowheads="1"/>
          </p:cNvSpPr>
          <p:nvPr/>
        </p:nvSpPr>
        <p:spPr bwMode="auto">
          <a:xfrm>
            <a:off x="444040" y="2598790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1" name="Text Box 36"/>
          <p:cNvSpPr txBox="1">
            <a:spLocks noChangeArrowheads="1"/>
          </p:cNvSpPr>
          <p:nvPr/>
        </p:nvSpPr>
        <p:spPr bwMode="auto">
          <a:xfrm>
            <a:off x="454044" y="2611310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estmere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2" name="Text Box 37"/>
          <p:cNvSpPr txBox="1">
            <a:spLocks noChangeArrowheads="1"/>
          </p:cNvSpPr>
          <p:nvPr/>
        </p:nvSpPr>
        <p:spPr bwMode="auto">
          <a:xfrm>
            <a:off x="454044" y="3003549"/>
            <a:ext cx="3267414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43" name="Rectangle 35"/>
          <p:cNvSpPr>
            <a:spLocks noChangeArrowheads="1"/>
          </p:cNvSpPr>
          <p:nvPr/>
        </p:nvSpPr>
        <p:spPr bwMode="auto">
          <a:xfrm>
            <a:off x="444040" y="3419764"/>
            <a:ext cx="3403202" cy="75646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4" name="Text Box 37"/>
          <p:cNvSpPr txBox="1">
            <a:spLocks noChangeArrowheads="1"/>
          </p:cNvSpPr>
          <p:nvPr/>
        </p:nvSpPr>
        <p:spPr bwMode="auto">
          <a:xfrm>
            <a:off x="472366" y="3840239"/>
            <a:ext cx="3265473" cy="279217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aswell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5" name="Text Box 58"/>
          <p:cNvSpPr txBox="1">
            <a:spLocks noChangeArrowheads="1"/>
          </p:cNvSpPr>
          <p:nvPr/>
        </p:nvSpPr>
        <p:spPr bwMode="auto">
          <a:xfrm>
            <a:off x="4547559" y="3462774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6" name="Text Box 58"/>
          <p:cNvSpPr txBox="1">
            <a:spLocks noChangeArrowheads="1"/>
          </p:cNvSpPr>
          <p:nvPr/>
        </p:nvSpPr>
        <p:spPr bwMode="auto">
          <a:xfrm>
            <a:off x="4554229" y="3858783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06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</a:t>
            </a:r>
          </a:p>
        </p:txBody>
      </p:sp>
      <p:sp>
        <p:nvSpPr>
          <p:cNvPr id="247" name="Text Box 58"/>
          <p:cNvSpPr txBox="1">
            <a:spLocks noChangeArrowheads="1"/>
          </p:cNvSpPr>
          <p:nvPr/>
        </p:nvSpPr>
        <p:spPr bwMode="auto">
          <a:xfrm>
            <a:off x="4529217" y="4250245"/>
            <a:ext cx="992038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09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14</a:t>
            </a:r>
          </a:p>
        </p:txBody>
      </p:sp>
      <p:sp>
        <p:nvSpPr>
          <p:cNvPr id="248" name="Text Box 58"/>
          <p:cNvSpPr txBox="1">
            <a:spLocks noChangeArrowheads="1"/>
          </p:cNvSpPr>
          <p:nvPr/>
        </p:nvSpPr>
        <p:spPr bwMode="auto">
          <a:xfrm>
            <a:off x="4434175" y="4559784"/>
            <a:ext cx="1103162" cy="29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</a:p>
        </p:txBody>
      </p:sp>
      <p:sp>
        <p:nvSpPr>
          <p:cNvPr id="249" name="Rectangle 31"/>
          <p:cNvSpPr>
            <a:spLocks noChangeArrowheads="1"/>
          </p:cNvSpPr>
          <p:nvPr/>
        </p:nvSpPr>
        <p:spPr bwMode="auto">
          <a:xfrm>
            <a:off x="30562" y="4225462"/>
            <a:ext cx="4268711" cy="2706543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0" name="AutoShape 32"/>
          <p:cNvSpPr>
            <a:spLocks noChangeArrowheads="1"/>
          </p:cNvSpPr>
          <p:nvPr/>
        </p:nvSpPr>
        <p:spPr bwMode="auto">
          <a:xfrm>
            <a:off x="88178" y="4255551"/>
            <a:ext cx="3892937" cy="266668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1" name="Text Box 34"/>
          <p:cNvSpPr txBox="1">
            <a:spLocks noChangeArrowheads="1"/>
          </p:cNvSpPr>
          <p:nvPr/>
        </p:nvSpPr>
        <p:spPr bwMode="auto">
          <a:xfrm>
            <a:off x="3752992" y="4834579"/>
            <a:ext cx="624991" cy="3047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52" name="Text Box 38"/>
          <p:cNvSpPr txBox="1">
            <a:spLocks noChangeArrowheads="1"/>
          </p:cNvSpPr>
          <p:nvPr/>
        </p:nvSpPr>
        <p:spPr bwMode="auto">
          <a:xfrm rot="16200000">
            <a:off x="-182634" y="5268021"/>
            <a:ext cx="928897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YEARS</a:t>
            </a:r>
          </a:p>
        </p:txBody>
      </p:sp>
      <p:sp>
        <p:nvSpPr>
          <p:cNvPr id="253" name="Rectangle 35"/>
          <p:cNvSpPr>
            <a:spLocks noChangeArrowheads="1"/>
          </p:cNvSpPr>
          <p:nvPr/>
        </p:nvSpPr>
        <p:spPr bwMode="auto">
          <a:xfrm>
            <a:off x="470718" y="4266351"/>
            <a:ext cx="3403202" cy="260071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4" name="Text Box 58"/>
          <p:cNvSpPr txBox="1">
            <a:spLocks noChangeArrowheads="1"/>
          </p:cNvSpPr>
          <p:nvPr/>
        </p:nvSpPr>
        <p:spPr bwMode="auto">
          <a:xfrm>
            <a:off x="4425254" y="4932943"/>
            <a:ext cx="1103162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16</a:t>
            </a:r>
          </a:p>
        </p:txBody>
      </p:sp>
      <p:sp>
        <p:nvSpPr>
          <p:cNvPr id="255" name="Text Box 58"/>
          <p:cNvSpPr txBox="1">
            <a:spLocks noChangeArrowheads="1"/>
          </p:cNvSpPr>
          <p:nvPr/>
        </p:nvSpPr>
        <p:spPr bwMode="auto">
          <a:xfrm>
            <a:off x="4487593" y="5288350"/>
            <a:ext cx="1034566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6" name="Text Box 38"/>
          <p:cNvSpPr txBox="1">
            <a:spLocks noChangeArrowheads="1"/>
          </p:cNvSpPr>
          <p:nvPr/>
        </p:nvSpPr>
        <p:spPr bwMode="auto">
          <a:xfrm rot="16200000">
            <a:off x="-170090" y="1124960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57" name="Text Box 58"/>
          <p:cNvSpPr txBox="1">
            <a:spLocks noChangeArrowheads="1"/>
          </p:cNvSpPr>
          <p:nvPr/>
        </p:nvSpPr>
        <p:spPr bwMode="auto">
          <a:xfrm>
            <a:off x="4547513" y="5624325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8" name="Text Box 58"/>
          <p:cNvSpPr txBox="1">
            <a:spLocks noChangeArrowheads="1"/>
          </p:cNvSpPr>
          <p:nvPr/>
        </p:nvSpPr>
        <p:spPr bwMode="auto">
          <a:xfrm>
            <a:off x="4537685" y="6283734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59" name="Oval 33"/>
          <p:cNvSpPr>
            <a:spLocks noChangeArrowheads="1"/>
          </p:cNvSpPr>
          <p:nvPr/>
        </p:nvSpPr>
        <p:spPr bwMode="auto">
          <a:xfrm>
            <a:off x="3275003" y="4215523"/>
            <a:ext cx="1091285" cy="2681573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60" name="Text Box 37"/>
          <p:cNvSpPr txBox="1">
            <a:spLocks noChangeArrowheads="1"/>
          </p:cNvSpPr>
          <p:nvPr/>
        </p:nvSpPr>
        <p:spPr bwMode="auto">
          <a:xfrm>
            <a:off x="472263" y="5261116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1" name="Text Box 37"/>
          <p:cNvSpPr txBox="1">
            <a:spLocks noChangeArrowheads="1"/>
          </p:cNvSpPr>
          <p:nvPr/>
        </p:nvSpPr>
        <p:spPr bwMode="auto">
          <a:xfrm>
            <a:off x="472263" y="4919519"/>
            <a:ext cx="3267414" cy="286455"/>
          </a:xfrm>
          <a:prstGeom prst="rect">
            <a:avLst/>
          </a:prstGeom>
          <a:solidFill>
            <a:srgbClr val="B77DBD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2" name="Text Box 37"/>
          <p:cNvSpPr txBox="1">
            <a:spLocks noChangeArrowheads="1"/>
          </p:cNvSpPr>
          <p:nvPr/>
        </p:nvSpPr>
        <p:spPr bwMode="auto">
          <a:xfrm>
            <a:off x="472263" y="4578516"/>
            <a:ext cx="3267414" cy="279217"/>
          </a:xfrm>
          <a:prstGeom prst="rect">
            <a:avLst/>
          </a:prstGeom>
          <a:solidFill>
            <a:srgbClr val="B77DBD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3" name="Text Box 34"/>
          <p:cNvSpPr txBox="1">
            <a:spLocks noChangeArrowheads="1"/>
          </p:cNvSpPr>
          <p:nvPr/>
        </p:nvSpPr>
        <p:spPr bwMode="auto">
          <a:xfrm>
            <a:off x="3752726" y="5377658"/>
            <a:ext cx="617214" cy="254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64" name="Text Box 36"/>
          <p:cNvSpPr txBox="1">
            <a:spLocks noChangeArrowheads="1"/>
          </p:cNvSpPr>
          <p:nvPr/>
        </p:nvSpPr>
        <p:spPr bwMode="auto">
          <a:xfrm>
            <a:off x="470802" y="4234665"/>
            <a:ext cx="3267414" cy="280140"/>
          </a:xfrm>
          <a:prstGeom prst="rect">
            <a:avLst/>
          </a:prstGeom>
          <a:solidFill>
            <a:srgbClr val="FFFFC9">
              <a:alpha val="57647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5" name="Text Box 36"/>
          <p:cNvSpPr txBox="1">
            <a:spLocks noChangeArrowheads="1"/>
          </p:cNvSpPr>
          <p:nvPr/>
        </p:nvSpPr>
        <p:spPr bwMode="auto">
          <a:xfrm>
            <a:off x="466030" y="3459059"/>
            <a:ext cx="3267414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66" name="Text Box 29"/>
          <p:cNvSpPr txBox="1">
            <a:spLocks noChangeArrowheads="1"/>
          </p:cNvSpPr>
          <p:nvPr/>
        </p:nvSpPr>
        <p:spPr bwMode="auto">
          <a:xfrm rot="16200000">
            <a:off x="-175091" y="2782065"/>
            <a:ext cx="88811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67" name="Text Box 37"/>
          <p:cNvSpPr txBox="1">
            <a:spLocks noChangeArrowheads="1"/>
          </p:cNvSpPr>
          <p:nvPr/>
        </p:nvSpPr>
        <p:spPr bwMode="auto">
          <a:xfrm>
            <a:off x="472263" y="6285145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8" name="Text Box 37"/>
          <p:cNvSpPr txBox="1">
            <a:spLocks noChangeArrowheads="1"/>
          </p:cNvSpPr>
          <p:nvPr/>
        </p:nvSpPr>
        <p:spPr bwMode="auto">
          <a:xfrm>
            <a:off x="472263" y="5604638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3319534" y="2986808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2G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3332096" y="345222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3G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3332096" y="382455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4G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3332096" y="419688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5G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319534" y="456921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6G</a:t>
            </a:r>
          </a:p>
        </p:txBody>
      </p:sp>
      <p:sp>
        <p:nvSpPr>
          <p:cNvPr id="274" name="TextBox 273"/>
          <p:cNvSpPr txBox="1"/>
          <p:nvPr/>
        </p:nvSpPr>
        <p:spPr>
          <a:xfrm>
            <a:off x="3319534" y="494154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7G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3312128" y="526733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6" name="TextBox 275"/>
          <p:cNvSpPr txBox="1"/>
          <p:nvPr/>
        </p:nvSpPr>
        <p:spPr>
          <a:xfrm>
            <a:off x="3312128" y="559984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7" name="TextBox 276"/>
          <p:cNvSpPr txBox="1"/>
          <p:nvPr/>
        </p:nvSpPr>
        <p:spPr>
          <a:xfrm>
            <a:off x="3299567" y="626382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9G</a:t>
            </a:r>
          </a:p>
        </p:txBody>
      </p:sp>
      <p:sp>
        <p:nvSpPr>
          <p:cNvPr id="278" name="TextBox 277"/>
          <p:cNvSpPr txBox="1"/>
          <p:nvPr/>
        </p:nvSpPr>
        <p:spPr>
          <a:xfrm>
            <a:off x="3319534" y="1443440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1G</a:t>
            </a:r>
          </a:p>
        </p:txBody>
      </p:sp>
      <p:sp>
        <p:nvSpPr>
          <p:cNvPr id="279" name="Text Box 37"/>
          <p:cNvSpPr txBox="1">
            <a:spLocks noChangeArrowheads="1"/>
          </p:cNvSpPr>
          <p:nvPr/>
        </p:nvSpPr>
        <p:spPr bwMode="auto">
          <a:xfrm>
            <a:off x="471900" y="6606534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Comet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196218" y="6578642"/>
            <a:ext cx="572320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10G</a:t>
            </a:r>
          </a:p>
        </p:txBody>
      </p:sp>
      <p:sp>
        <p:nvSpPr>
          <p:cNvPr id="281" name="Text Box 58"/>
          <p:cNvSpPr txBox="1">
            <a:spLocks noChangeArrowheads="1"/>
          </p:cNvSpPr>
          <p:nvPr/>
        </p:nvSpPr>
        <p:spPr bwMode="auto">
          <a:xfrm>
            <a:off x="4553247" y="6580610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</a:p>
        </p:txBody>
      </p:sp>
      <p:sp>
        <p:nvSpPr>
          <p:cNvPr id="282" name="Text Box 37"/>
          <p:cNvSpPr txBox="1">
            <a:spLocks noChangeArrowheads="1"/>
          </p:cNvSpPr>
          <p:nvPr/>
        </p:nvSpPr>
        <p:spPr bwMode="auto">
          <a:xfrm>
            <a:off x="472263" y="5948153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Amber/Whiskey Lake  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3" name="Text Box 58"/>
          <p:cNvSpPr txBox="1">
            <a:spLocks noChangeArrowheads="1"/>
          </p:cNvSpPr>
          <p:nvPr/>
        </p:nvSpPr>
        <p:spPr bwMode="auto">
          <a:xfrm>
            <a:off x="4553247" y="5958892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84" name="TextBox 283"/>
          <p:cNvSpPr txBox="1"/>
          <p:nvPr/>
        </p:nvSpPr>
        <p:spPr>
          <a:xfrm>
            <a:off x="3392245" y="5885388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069910" y="6482371"/>
            <a:ext cx="5132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10C</a:t>
            </a:r>
          </a:p>
        </p:txBody>
      </p:sp>
    </p:spTree>
    <p:extLst>
      <p:ext uri="{BB962C8B-B14F-4D97-AF65-F5344CB8AC3E}">
        <p14:creationId xmlns:p14="http://schemas.microsoft.com/office/powerpoint/2010/main" val="2547375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25)</a:t>
            </a:r>
            <a:endParaRPr lang="en-US" sz="1700" dirty="0"/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5794233" y="106635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6" name="Rectangle 54"/>
          <p:cNvSpPr>
            <a:spLocks noChangeArrowheads="1"/>
          </p:cNvSpPr>
          <p:nvPr/>
        </p:nvSpPr>
        <p:spPr bwMode="auto">
          <a:xfrm>
            <a:off x="5777831" y="1111355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424868" y="2422886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microarchitecture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Thunderbolt 3,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WiFi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6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732474" y="2089360"/>
            <a:ext cx="9188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AVX 512</a:t>
            </a:r>
          </a:p>
        </p:txBody>
      </p:sp>
      <p:sp>
        <p:nvSpPr>
          <p:cNvPr id="26" name="Text Box 56"/>
          <p:cNvSpPr txBox="1">
            <a:spLocks noChangeArrowheads="1"/>
          </p:cNvSpPr>
          <p:nvPr/>
        </p:nvSpPr>
        <p:spPr bwMode="auto">
          <a:xfrm>
            <a:off x="120148" y="458670"/>
            <a:ext cx="91323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ISA and microarchitecture innovations of the Core 2 family (</a:t>
            </a:r>
            <a:r>
              <a:rPr lang="en-US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spc="-5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-2</a:t>
            </a:r>
            <a:endParaRPr lang="en-US" altLang="en-US" sz="1800" spc="-5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7" name="Text Box 58"/>
          <p:cNvSpPr txBox="1">
            <a:spLocks noChangeArrowheads="1"/>
          </p:cNvSpPr>
          <p:nvPr/>
        </p:nvSpPr>
        <p:spPr bwMode="auto">
          <a:xfrm>
            <a:off x="4493772" y="2106882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28" name="Text Box 58"/>
          <p:cNvSpPr txBox="1">
            <a:spLocks noChangeArrowheads="1"/>
          </p:cNvSpPr>
          <p:nvPr/>
        </p:nvSpPr>
        <p:spPr bwMode="auto">
          <a:xfrm>
            <a:off x="4403285" y="2461277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29" name="Rectangle 31"/>
          <p:cNvSpPr>
            <a:spLocks noChangeArrowheads="1"/>
          </p:cNvSpPr>
          <p:nvPr/>
        </p:nvSpPr>
        <p:spPr bwMode="auto">
          <a:xfrm>
            <a:off x="238045" y="2056460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AutoShape 32"/>
          <p:cNvSpPr>
            <a:spLocks noChangeArrowheads="1"/>
          </p:cNvSpPr>
          <p:nvPr/>
        </p:nvSpPr>
        <p:spPr bwMode="auto">
          <a:xfrm>
            <a:off x="238045" y="2065331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1" name="Oval 33"/>
          <p:cNvSpPr>
            <a:spLocks noChangeArrowheads="1"/>
          </p:cNvSpPr>
          <p:nvPr/>
        </p:nvSpPr>
        <p:spPr bwMode="auto">
          <a:xfrm>
            <a:off x="3558735" y="2061173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auto">
          <a:xfrm>
            <a:off x="3754752" y="2732729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33" name="Text Box 38"/>
          <p:cNvSpPr txBox="1">
            <a:spLocks noChangeArrowheads="1"/>
          </p:cNvSpPr>
          <p:nvPr/>
        </p:nvSpPr>
        <p:spPr bwMode="auto">
          <a:xfrm rot="16200000">
            <a:off x="15897" y="2615689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629797" y="2075423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auto">
          <a:xfrm>
            <a:off x="627370" y="2098545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auto">
          <a:xfrm>
            <a:off x="635308" y="2410472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37"/>
          <p:cNvSpPr txBox="1">
            <a:spLocks noChangeArrowheads="1"/>
          </p:cNvSpPr>
          <p:nvPr/>
        </p:nvSpPr>
        <p:spPr bwMode="auto">
          <a:xfrm>
            <a:off x="632485" y="3089249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37"/>
          <p:cNvSpPr txBox="1">
            <a:spLocks noChangeArrowheads="1"/>
          </p:cNvSpPr>
          <p:nvPr/>
        </p:nvSpPr>
        <p:spPr bwMode="auto">
          <a:xfrm>
            <a:off x="633978" y="2754688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 Box 58"/>
          <p:cNvSpPr txBox="1">
            <a:spLocks noChangeArrowheads="1"/>
          </p:cNvSpPr>
          <p:nvPr/>
        </p:nvSpPr>
        <p:spPr bwMode="auto">
          <a:xfrm>
            <a:off x="4394792" y="2778260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40" name="Text Box 58"/>
          <p:cNvSpPr txBox="1">
            <a:spLocks noChangeArrowheads="1"/>
          </p:cNvSpPr>
          <p:nvPr/>
        </p:nvSpPr>
        <p:spPr bwMode="auto">
          <a:xfrm>
            <a:off x="4468685" y="3109415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216170" y="272916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219781" y="3083697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221850" y="2387625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322603" y="2072590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787135" y="3034955"/>
            <a:ext cx="30155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big-little microarchitecture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8+8 cores, 6-wide </a:t>
            </a:r>
            <a:r>
              <a:rPr lang="en-US" altLang="en-US" sz="1200" b="1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 </a:t>
            </a: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cores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 smtClean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8+16 cores</a:t>
            </a:r>
            <a:endParaRPr lang="en-US" altLang="en-US" sz="1200" b="1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" name="Text Box 28"/>
          <p:cNvSpPr txBox="1">
            <a:spLocks noChangeArrowheads="1"/>
          </p:cNvSpPr>
          <p:nvPr/>
        </p:nvSpPr>
        <p:spPr bwMode="auto">
          <a:xfrm rot="16200000">
            <a:off x="-84833" y="101238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37876" y="2244531"/>
            <a:ext cx="268247" cy="88399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7228" y="2396931"/>
            <a:ext cx="274344" cy="883997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206935" y="1480440"/>
            <a:ext cx="4127194" cy="396000"/>
            <a:chOff x="206935" y="1852316"/>
            <a:chExt cx="4127194" cy="594026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464028" y="1968499"/>
              <a:ext cx="3278146" cy="4253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50" name="Text Box 37"/>
            <p:cNvSpPr txBox="1">
              <a:spLocks noChangeArrowheads="1"/>
            </p:cNvSpPr>
            <p:nvPr/>
          </p:nvSpPr>
          <p:spPr bwMode="auto">
            <a:xfrm>
              <a:off x="462382" y="2112379"/>
              <a:ext cx="3278146" cy="281506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51" name="AutoShape 23"/>
            <p:cNvSpPr>
              <a:spLocks noChangeArrowheads="1"/>
            </p:cNvSpPr>
            <p:nvPr/>
          </p:nvSpPr>
          <p:spPr bwMode="auto">
            <a:xfrm>
              <a:off x="206935" y="1852316"/>
              <a:ext cx="3780000" cy="594026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3" name="Text Box 30"/>
            <p:cNvSpPr txBox="1">
              <a:spLocks noChangeArrowheads="1"/>
            </p:cNvSpPr>
            <p:nvPr/>
          </p:nvSpPr>
          <p:spPr bwMode="auto">
            <a:xfrm rot="16200000">
              <a:off x="214880" y="1982140"/>
              <a:ext cx="27710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3520429" y="1861277"/>
              <a:ext cx="813700" cy="58506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7" name="Text Box 36"/>
            <p:cNvSpPr txBox="1">
              <a:spLocks noChangeArrowheads="1"/>
            </p:cNvSpPr>
            <p:nvPr/>
          </p:nvSpPr>
          <p:spPr bwMode="auto">
            <a:xfrm>
              <a:off x="629910" y="1886800"/>
              <a:ext cx="3132000" cy="540024"/>
            </a:xfrm>
            <a:prstGeom prst="rect">
              <a:avLst/>
            </a:prstGeom>
            <a:solidFill>
              <a:srgbClr val="A4FAF4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Backporting to 14 nm</a:t>
              </a:r>
              <a:endPara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Rocket Lake       </a:t>
              </a: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3221850" y="1561402"/>
            <a:ext cx="509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9" name="Text Box 34"/>
          <p:cNvSpPr txBox="1">
            <a:spLocks noChangeArrowheads="1"/>
          </p:cNvSpPr>
          <p:nvPr/>
        </p:nvSpPr>
        <p:spPr bwMode="auto">
          <a:xfrm>
            <a:off x="3706935" y="1561402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60" name="Text Box 58"/>
          <p:cNvSpPr txBox="1">
            <a:spLocks noChangeArrowheads="1"/>
          </p:cNvSpPr>
          <p:nvPr/>
        </p:nvSpPr>
        <p:spPr bwMode="auto">
          <a:xfrm>
            <a:off x="4481990" y="15163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03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21850" y="3391253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accent6"/>
                </a:solidFill>
              </a:rPr>
              <a:t>13G</a:t>
            </a:r>
            <a:endParaRPr lang="en-US" sz="1400" dirty="0">
              <a:solidFill>
                <a:schemeClr val="accent6"/>
              </a:solidFill>
            </a:endParaRPr>
          </a:p>
        </p:txBody>
      </p:sp>
      <p:sp>
        <p:nvSpPr>
          <p:cNvPr id="48" name="Text Box 58"/>
          <p:cNvSpPr txBox="1">
            <a:spLocks noChangeArrowheads="1"/>
          </p:cNvSpPr>
          <p:nvPr/>
        </p:nvSpPr>
        <p:spPr bwMode="auto">
          <a:xfrm>
            <a:off x="4468515" y="3422031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9" name="Text Box 37"/>
          <p:cNvSpPr txBox="1">
            <a:spLocks noChangeArrowheads="1"/>
          </p:cNvSpPr>
          <p:nvPr/>
        </p:nvSpPr>
        <p:spPr bwMode="auto">
          <a:xfrm>
            <a:off x="630646" y="3400723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Left Brace 44"/>
          <p:cNvSpPr/>
          <p:nvPr/>
        </p:nvSpPr>
        <p:spPr bwMode="auto">
          <a:xfrm>
            <a:off x="5562120" y="306896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8835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26)</a:t>
            </a:r>
            <a:endParaRPr lang="en-GB" dirty="0"/>
          </a:p>
        </p:txBody>
      </p:sp>
      <p:pic>
        <p:nvPicPr>
          <p:cNvPr id="14338" name="Picture 2" descr="http://3s81si1s5ygj3mzby34dq6qf-wpengine.netdna-ssl.com/wp-content/uploads/2021/04/intel-ice-lake-ipc-over-tim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3585" y="1329867"/>
            <a:ext cx="7021590" cy="5428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15888" y="469180"/>
            <a:ext cx="917199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</a:pPr>
            <a:r>
              <a:rPr lang="en-GB" spc="-120" dirty="0">
                <a:solidFill>
                  <a:srgbClr val="2D2D8A"/>
                </a:solidFill>
                <a:latin typeface="Verdana"/>
              </a:rPr>
              <a:t>Intel’s IPC improvements achieved from the Pentium M (Dothan) to the Ice Lake [</a:t>
            </a:r>
            <a:r>
              <a:rPr lang="hu-HU" spc="-120" dirty="0">
                <a:solidFill>
                  <a:srgbClr val="2D2D8A"/>
                </a:solidFill>
                <a:latin typeface="Verdana"/>
              </a:rPr>
              <a:t>17</a:t>
            </a:r>
            <a:r>
              <a:rPr lang="en-GB" spc="-120" dirty="0">
                <a:solidFill>
                  <a:srgbClr val="2D2D8A"/>
                </a:solidFill>
                <a:latin typeface="Verdana"/>
              </a:rPr>
              <a:t>] -1</a:t>
            </a:r>
          </a:p>
          <a:p>
            <a:pPr>
              <a:spcAft>
                <a:spcPts val="600"/>
              </a:spcAft>
            </a:pPr>
            <a:r>
              <a:rPr lang="en-GB" sz="1600" dirty="0">
                <a:latin typeface="+mj-lt"/>
              </a:rPr>
              <a:t>The reference processor is Intel’s Pentium M processor (codename Dothan) (2003)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7445" y="6325434"/>
            <a:ext cx="667170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i="1" dirty="0">
                <a:latin typeface="Arial Rounded MT Bold" panose="020F0704030504030204" pitchFamily="34" charset="0"/>
              </a:rPr>
              <a:t>(Core 2</a:t>
            </a:r>
          </a:p>
          <a:p>
            <a:pPr algn="ctr"/>
            <a:r>
              <a:rPr lang="en-GB" sz="1050" i="1" dirty="0">
                <a:latin typeface="Arial Rounded MT Bold" panose="020F0704030504030204" pitchFamily="34" charset="0"/>
              </a:rPr>
              <a:t>(2006))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13585" y="6325434"/>
            <a:ext cx="87395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50" i="1" dirty="0"/>
              <a:t>(Pentium M</a:t>
            </a:r>
          </a:p>
          <a:p>
            <a:pPr algn="ctr"/>
            <a:r>
              <a:rPr lang="en-GB" sz="1050" i="1" dirty="0"/>
              <a:t>(2004))</a:t>
            </a:r>
          </a:p>
        </p:txBody>
      </p:sp>
    </p:spTree>
    <p:extLst>
      <p:ext uri="{BB962C8B-B14F-4D97-AF65-F5344CB8AC3E}">
        <p14:creationId xmlns:p14="http://schemas.microsoft.com/office/powerpoint/2010/main" val="1581160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27)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-18510" y="458670"/>
            <a:ext cx="94510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pc="-120" dirty="0">
                <a:solidFill>
                  <a:schemeClr val="accent6"/>
                </a:solidFill>
                <a:latin typeface="+mj-lt"/>
              </a:rPr>
              <a:t>Intel’s IPC improvements achieved from the Pentium M (Dothan) to the Ice Lake [</a:t>
            </a:r>
            <a:r>
              <a:rPr lang="hu-HU" spc="-120" dirty="0">
                <a:solidFill>
                  <a:schemeClr val="accent6"/>
                </a:solidFill>
                <a:latin typeface="+mj-lt"/>
              </a:rPr>
              <a:t>17</a:t>
            </a:r>
            <a:r>
              <a:rPr lang="en-GB" spc="-120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6" y="953725"/>
            <a:ext cx="8910989" cy="76508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1020041"/>
            <a:ext cx="8730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600" dirty="0">
                <a:latin typeface="+mj-lt"/>
              </a:rPr>
              <a:t>As the preceding Figure indicates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achieved a nearly twofold IPC increase</a:t>
            </a:r>
          </a:p>
          <a:p>
            <a:pPr fontAlgn="base"/>
            <a:r>
              <a:rPr lang="en-US" sz="1600" dirty="0">
                <a:solidFill>
                  <a:srgbClr val="0070C0"/>
                </a:solidFill>
                <a:latin typeface="+mj-lt"/>
              </a:rPr>
              <a:t>   </a:t>
            </a:r>
            <a:r>
              <a:rPr lang="en-US" sz="1600" dirty="0">
                <a:latin typeface="+mj-lt"/>
              </a:rPr>
              <a:t>in their Core 2 family up to the Ice Lake line. </a:t>
            </a:r>
          </a:p>
        </p:txBody>
      </p:sp>
    </p:spTree>
    <p:extLst>
      <p:ext uri="{BB962C8B-B14F-4D97-AF65-F5344CB8AC3E}">
        <p14:creationId xmlns:p14="http://schemas.microsoft.com/office/powerpoint/2010/main" val="850499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</a:t>
            </a:r>
            <a:r>
              <a:rPr lang="en-US" dirty="0" smtClean="0"/>
              <a:t>(28)</a:t>
            </a:r>
            <a:endParaRPr lang="en-US" dirty="0"/>
          </a:p>
        </p:txBody>
      </p:sp>
      <p:sp>
        <p:nvSpPr>
          <p:cNvPr id="14" name="Rounded Rectangle 13"/>
          <p:cNvSpPr/>
          <p:nvPr/>
        </p:nvSpPr>
        <p:spPr bwMode="auto">
          <a:xfrm>
            <a:off x="296525" y="1178750"/>
            <a:ext cx="8415935" cy="2772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>
            <a:off x="4173848" y="163679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1916423" y="1852693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1875148" y="20527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1908486" y="18526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 rot="10800000" flipH="1" flipV="1">
            <a:off x="471798" y="2112253"/>
            <a:ext cx="302736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reduce power consumption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0" name="Text Box 20"/>
          <p:cNvSpPr txBox="1">
            <a:spLocks noChangeArrowheads="1"/>
          </p:cNvSpPr>
          <p:nvPr/>
        </p:nvSpPr>
        <p:spPr bwMode="auto">
          <a:xfrm>
            <a:off x="-173651" y="2623505"/>
            <a:ext cx="4099199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Power gating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PCU (Power Control Unit</a:t>
            </a:r>
            <a:r>
              <a:rPr lang="en-US" altLang="en-US" sz="1300" i="1" dirty="0" smtClean="0">
                <a:latin typeface="+mj-lt"/>
              </a:rPr>
              <a:t>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 smtClean="0">
                <a:latin typeface="+mj-lt"/>
              </a:rPr>
              <a:t>       FIVR) Fully Integrated Voltage Regulator)</a:t>
            </a:r>
            <a:endParaRPr lang="en-US" altLang="en-US" sz="1300" i="1" dirty="0">
              <a:latin typeface="+mj-lt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Speed Shift Technology (CPPC)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Hybrid (</a:t>
            </a:r>
            <a:r>
              <a:rPr lang="en-US" altLang="en-US" sz="1300" i="1" dirty="0" err="1">
                <a:latin typeface="+mj-lt"/>
              </a:rPr>
              <a:t>big.little</a:t>
            </a:r>
            <a:r>
              <a:rPr lang="en-US" altLang="en-US" sz="1300" i="1" dirty="0">
                <a:latin typeface="+mj-lt"/>
              </a:rPr>
              <a:t> architecture)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6232836" y="204795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>
            <a:off x="6266173" y="184793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 rot="10800000" flipH="1" flipV="1">
            <a:off x="4080753" y="2123856"/>
            <a:ext cx="440668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to raise performance if there is a power/temperature headroom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4" name="Text Box 28"/>
          <p:cNvSpPr txBox="1">
            <a:spLocks noChangeArrowheads="1"/>
          </p:cNvSpPr>
          <p:nvPr/>
        </p:nvSpPr>
        <p:spPr bwMode="auto">
          <a:xfrm>
            <a:off x="4950315" y="2621480"/>
            <a:ext cx="22284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Turbo Boost technology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2.0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3.0</a:t>
            </a: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1470463" y="1351018"/>
            <a:ext cx="54006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in power management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6505" y="458670"/>
            <a:ext cx="93160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microarchitecture in 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4155898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 animBg="1"/>
      <p:bldP spid="22" grpId="0" animBg="1"/>
      <p:bldP spid="23" grpId="0"/>
      <p:bldP spid="24" grpId="0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Remark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2" t="21939" r="272" b="7846"/>
          <a:stretch/>
        </p:blipFill>
        <p:spPr>
          <a:xfrm>
            <a:off x="853150" y="1358770"/>
            <a:ext cx="7499270" cy="351039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21557" y="752685"/>
            <a:ext cx="8980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50" dirty="0" smtClean="0">
                <a:solidFill>
                  <a:schemeClr val="accent6"/>
                </a:solidFill>
              </a:rPr>
              <a:t>Transistor densities (100 million transistors/mm</a:t>
            </a:r>
            <a:r>
              <a:rPr lang="en-US" spc="-50" baseline="30000" dirty="0" smtClean="0">
                <a:solidFill>
                  <a:schemeClr val="accent6"/>
                </a:solidFill>
              </a:rPr>
              <a:t>2</a:t>
            </a:r>
            <a:r>
              <a:rPr lang="en-US" spc="-50" dirty="0" smtClean="0">
                <a:solidFill>
                  <a:schemeClr val="accent6"/>
                </a:solidFill>
              </a:rPr>
              <a:t>) of major wafer foundries [47]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6039290"/>
            <a:ext cx="91069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</a:t>
            </a:r>
            <a:r>
              <a:rPr lang="en-US" sz="1600" dirty="0" smtClean="0"/>
              <a:t>is </a:t>
            </a:r>
            <a:r>
              <a:rPr lang="en-US" sz="1600" dirty="0"/>
              <a:t>the reason why Intel </a:t>
            </a:r>
            <a:r>
              <a:rPr lang="en-US" sz="1600" dirty="0" smtClean="0"/>
              <a:t>introduced a </a:t>
            </a:r>
            <a:r>
              <a:rPr lang="en-US" sz="1600" dirty="0" smtClean="0">
                <a:solidFill>
                  <a:srgbClr val="FF0000"/>
                </a:solidFill>
              </a:rPr>
              <a:t>new renaming scheme</a:t>
            </a:r>
            <a:r>
              <a:rPr lang="en-US" sz="1600" dirty="0" smtClean="0"/>
              <a:t> of its IC 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manufacturing processes (called also nodes) while depriving nm data, as follows: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8510" y="4890180"/>
            <a:ext cx="9144000" cy="112222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9802" y="4914165"/>
            <a:ext cx="9041193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/>
              <a:t>This Figure shows that </a:t>
            </a:r>
            <a:r>
              <a:rPr lang="en-US" sz="1600" dirty="0" smtClean="0">
                <a:solidFill>
                  <a:srgbClr val="0070C0"/>
                </a:solidFill>
              </a:rPr>
              <a:t>concerning transistor density </a:t>
            </a:r>
            <a:r>
              <a:rPr lang="en-US" sz="1600" dirty="0" smtClean="0"/>
              <a:t>e.g. </a:t>
            </a:r>
            <a:r>
              <a:rPr lang="en-US" sz="1600" dirty="0" smtClean="0">
                <a:solidFill>
                  <a:srgbClr val="0070C0"/>
                </a:solidFill>
              </a:rPr>
              <a:t>Intel’s 10 nm technology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 is </a:t>
            </a:r>
            <a:r>
              <a:rPr lang="en-US" sz="1600" dirty="0" smtClean="0">
                <a:solidFill>
                  <a:srgbClr val="0070C0"/>
                </a:solidFill>
              </a:rPr>
              <a:t>roughly equivalent to TSMC’s </a:t>
            </a:r>
            <a:r>
              <a:rPr lang="en-US" sz="1600" dirty="0" smtClean="0"/>
              <a:t>(Taiwan Semiconductor </a:t>
            </a:r>
            <a:r>
              <a:rPr lang="en-US" sz="1600" spc="-90" dirty="0" smtClean="0"/>
              <a:t>Manufacturing Company)</a:t>
            </a:r>
          </a:p>
          <a:p>
            <a:r>
              <a:rPr lang="en-US" sz="1600" spc="-90" dirty="0"/>
              <a:t> </a:t>
            </a:r>
            <a:r>
              <a:rPr lang="en-US" sz="1600" spc="-90" dirty="0" smtClean="0"/>
              <a:t>       </a:t>
            </a:r>
            <a:r>
              <a:rPr lang="en-US" sz="1600" spc="-110" dirty="0" smtClean="0">
                <a:solidFill>
                  <a:srgbClr val="0070C0"/>
                </a:solidFill>
              </a:rPr>
              <a:t>7 nm technology </a:t>
            </a:r>
            <a:r>
              <a:rPr lang="en-US" sz="1600" spc="-110" dirty="0" smtClean="0"/>
              <a:t>or Intel’s </a:t>
            </a:r>
            <a:r>
              <a:rPr lang="en-US" sz="1600" spc="-110" dirty="0" smtClean="0">
                <a:solidFill>
                  <a:srgbClr val="0070C0"/>
                </a:solidFill>
              </a:rPr>
              <a:t>7 nm technology </a:t>
            </a:r>
            <a:r>
              <a:rPr lang="en-US" sz="1600" spc="-110" dirty="0" smtClean="0"/>
              <a:t>roughly equals </a:t>
            </a:r>
            <a:r>
              <a:rPr lang="en-US" sz="1600" spc="-110" dirty="0" smtClean="0">
                <a:solidFill>
                  <a:srgbClr val="0070C0"/>
                </a:solidFill>
              </a:rPr>
              <a:t>TSMC’s 5 nm or Samsung’s 3 nm</a:t>
            </a:r>
          </a:p>
          <a:p>
            <a:r>
              <a:rPr lang="en-US" sz="1600" spc="-90" dirty="0"/>
              <a:t> </a:t>
            </a:r>
            <a:r>
              <a:rPr lang="en-US" sz="1600" spc="-90" dirty="0" smtClean="0"/>
              <a:t>       </a:t>
            </a:r>
            <a:r>
              <a:rPr lang="en-US" sz="1600" spc="-90" dirty="0" smtClean="0">
                <a:solidFill>
                  <a:srgbClr val="0070C0"/>
                </a:solidFill>
              </a:rPr>
              <a:t>technology.</a:t>
            </a:r>
          </a:p>
        </p:txBody>
      </p:sp>
    </p:spTree>
    <p:extLst>
      <p:ext uri="{BB962C8B-B14F-4D97-AF65-F5344CB8AC3E}">
        <p14:creationId xmlns:p14="http://schemas.microsoft.com/office/powerpoint/2010/main" val="157372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</a:t>
            </a:r>
            <a:r>
              <a:rPr lang="en-US" sz="1700" dirty="0" smtClean="0"/>
              <a:t>(29)</a:t>
            </a:r>
            <a:endParaRPr lang="en-US" sz="1700" dirty="0"/>
          </a:p>
        </p:txBody>
      </p:sp>
      <p:sp>
        <p:nvSpPr>
          <p:cNvPr id="113" name="Text Box 56"/>
          <p:cNvSpPr txBox="1">
            <a:spLocks noChangeArrowheads="1"/>
          </p:cNvSpPr>
          <p:nvPr/>
        </p:nvSpPr>
        <p:spPr bwMode="auto">
          <a:xfrm>
            <a:off x="116505" y="458670"/>
            <a:ext cx="89278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power management innovations of the Core 2 family (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-1</a:t>
            </a:r>
            <a:endParaRPr lang="en-US" altLang="en-US" sz="180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211756" y="927320"/>
            <a:ext cx="5399060" cy="5920602"/>
            <a:chOff x="211756" y="927320"/>
            <a:chExt cx="5399060" cy="5920602"/>
          </a:xfrm>
        </p:grpSpPr>
        <p:sp>
          <p:nvSpPr>
            <p:cNvPr id="95" name="Text Box 28"/>
            <p:cNvSpPr txBox="1">
              <a:spLocks noChangeArrowheads="1"/>
            </p:cNvSpPr>
            <p:nvPr/>
          </p:nvSpPr>
          <p:spPr bwMode="auto">
            <a:xfrm rot="16200000">
              <a:off x="118788" y="1145972"/>
              <a:ext cx="693909" cy="405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96" name="Rectangle 46"/>
            <p:cNvSpPr>
              <a:spLocks noChangeArrowheads="1"/>
            </p:cNvSpPr>
            <p:nvPr/>
          </p:nvSpPr>
          <p:spPr bwMode="auto">
            <a:xfrm>
              <a:off x="2462687" y="1029183"/>
              <a:ext cx="3148129" cy="5818739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1" name="Text Box 6"/>
            <p:cNvSpPr txBox="1">
              <a:spLocks noChangeArrowheads="1"/>
            </p:cNvSpPr>
            <p:nvPr/>
          </p:nvSpPr>
          <p:spPr bwMode="auto">
            <a:xfrm>
              <a:off x="4585766" y="1892050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11/2007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Text Box 8"/>
            <p:cNvSpPr txBox="1">
              <a:spLocks noChangeArrowheads="1"/>
            </p:cNvSpPr>
            <p:nvPr/>
          </p:nvSpPr>
          <p:spPr bwMode="auto">
            <a:xfrm>
              <a:off x="4550401" y="1193548"/>
              <a:ext cx="1035230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16" name="Rectangle 31"/>
            <p:cNvSpPr>
              <a:spLocks noChangeArrowheads="1"/>
            </p:cNvSpPr>
            <p:nvPr/>
          </p:nvSpPr>
          <p:spPr bwMode="auto">
            <a:xfrm>
              <a:off x="211756" y="1088356"/>
              <a:ext cx="4173072" cy="73149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7" name="AutoShape 32"/>
            <p:cNvSpPr>
              <a:spLocks noChangeArrowheads="1"/>
            </p:cNvSpPr>
            <p:nvPr/>
          </p:nvSpPr>
          <p:spPr bwMode="auto">
            <a:xfrm>
              <a:off x="282486" y="1059769"/>
              <a:ext cx="3782450" cy="762199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8" name="Oval 33"/>
            <p:cNvSpPr>
              <a:spLocks noChangeArrowheads="1"/>
            </p:cNvSpPr>
            <p:nvPr/>
          </p:nvSpPr>
          <p:spPr bwMode="auto">
            <a:xfrm>
              <a:off x="3595546" y="1069313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19" name="Text Box 34"/>
            <p:cNvSpPr txBox="1">
              <a:spLocks noChangeArrowheads="1"/>
            </p:cNvSpPr>
            <p:nvPr/>
          </p:nvSpPr>
          <p:spPr bwMode="auto">
            <a:xfrm>
              <a:off x="3810951" y="1293555"/>
              <a:ext cx="597990" cy="292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120" name="Rectangle 35"/>
            <p:cNvSpPr>
              <a:spLocks noChangeArrowheads="1"/>
            </p:cNvSpPr>
            <p:nvPr/>
          </p:nvSpPr>
          <p:spPr bwMode="auto">
            <a:xfrm>
              <a:off x="629706" y="1067399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1" name="Text Box 36"/>
            <p:cNvSpPr txBox="1">
              <a:spLocks noChangeArrowheads="1"/>
            </p:cNvSpPr>
            <p:nvPr/>
          </p:nvSpPr>
          <p:spPr bwMode="auto">
            <a:xfrm>
              <a:off x="648976" y="1160481"/>
              <a:ext cx="3160346" cy="411344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122" name="Text Box 37"/>
            <p:cNvSpPr txBox="1">
              <a:spLocks noChangeArrowheads="1"/>
            </p:cNvSpPr>
            <p:nvPr/>
          </p:nvSpPr>
          <p:spPr bwMode="auto">
            <a:xfrm>
              <a:off x="647389" y="1521772"/>
              <a:ext cx="3160346" cy="272214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23" name="Text Box 44"/>
            <p:cNvSpPr txBox="1">
              <a:spLocks noChangeArrowheads="1"/>
            </p:cNvSpPr>
            <p:nvPr/>
          </p:nvSpPr>
          <p:spPr bwMode="auto">
            <a:xfrm>
              <a:off x="4564868" y="1556127"/>
              <a:ext cx="1001473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4" name="Text Box 45"/>
            <p:cNvSpPr txBox="1">
              <a:spLocks noChangeArrowheads="1"/>
            </p:cNvSpPr>
            <p:nvPr/>
          </p:nvSpPr>
          <p:spPr bwMode="auto">
            <a:xfrm>
              <a:off x="4585766" y="2256848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11/2008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" name="Line 57"/>
            <p:cNvSpPr>
              <a:spLocks noChangeShapeType="1"/>
            </p:cNvSpPr>
            <p:nvPr/>
          </p:nvSpPr>
          <p:spPr bwMode="auto">
            <a:xfrm>
              <a:off x="250336" y="1560809"/>
              <a:ext cx="5358673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endParaRPr>
            </a:p>
          </p:txBody>
        </p:sp>
        <p:sp>
          <p:nvSpPr>
            <p:cNvPr id="126" name="Text Box 58"/>
            <p:cNvSpPr txBox="1">
              <a:spLocks noChangeArrowheads="1"/>
            </p:cNvSpPr>
            <p:nvPr/>
          </p:nvSpPr>
          <p:spPr bwMode="auto">
            <a:xfrm>
              <a:off x="4585766" y="3070041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</a:t>
              </a:r>
            </a:p>
          </p:txBody>
        </p:sp>
        <p:sp>
          <p:nvSpPr>
            <p:cNvPr id="127" name="Text Box 61"/>
            <p:cNvSpPr txBox="1">
              <a:spLocks noChangeArrowheads="1"/>
            </p:cNvSpPr>
            <p:nvPr/>
          </p:nvSpPr>
          <p:spPr bwMode="auto">
            <a:xfrm>
              <a:off x="4585766" y="2674844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</a:p>
          </p:txBody>
        </p:sp>
        <p:sp>
          <p:nvSpPr>
            <p:cNvPr id="128" name="Rectangle 16"/>
            <p:cNvSpPr>
              <a:spLocks noChangeArrowheads="1"/>
            </p:cNvSpPr>
            <p:nvPr/>
          </p:nvSpPr>
          <p:spPr bwMode="auto">
            <a:xfrm>
              <a:off x="221381" y="2671044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9" name="AutoShape 17"/>
            <p:cNvSpPr>
              <a:spLocks noChangeArrowheads="1"/>
            </p:cNvSpPr>
            <p:nvPr/>
          </p:nvSpPr>
          <p:spPr bwMode="auto">
            <a:xfrm>
              <a:off x="294495" y="2662524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30" name="Oval 18"/>
            <p:cNvSpPr>
              <a:spLocks noChangeArrowheads="1"/>
            </p:cNvSpPr>
            <p:nvPr/>
          </p:nvSpPr>
          <p:spPr bwMode="auto">
            <a:xfrm>
              <a:off x="3595546" y="2652045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1" name="Text Box 19"/>
            <p:cNvSpPr txBox="1">
              <a:spLocks noChangeArrowheads="1"/>
            </p:cNvSpPr>
            <p:nvPr/>
          </p:nvSpPr>
          <p:spPr bwMode="auto">
            <a:xfrm>
              <a:off x="3798273" y="2893342"/>
              <a:ext cx="601205" cy="294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32nm</a:t>
              </a:r>
            </a:p>
          </p:txBody>
        </p:sp>
        <p:sp>
          <p:nvSpPr>
            <p:cNvPr id="132" name="Rectangle 22"/>
            <p:cNvSpPr>
              <a:spLocks noChangeArrowheads="1"/>
            </p:cNvSpPr>
            <p:nvPr/>
          </p:nvSpPr>
          <p:spPr bwMode="auto">
            <a:xfrm>
              <a:off x="211756" y="1844550"/>
              <a:ext cx="4173072" cy="752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3" name="AutoShape 23"/>
            <p:cNvSpPr>
              <a:spLocks noChangeArrowheads="1"/>
            </p:cNvSpPr>
            <p:nvPr/>
          </p:nvSpPr>
          <p:spPr bwMode="auto">
            <a:xfrm>
              <a:off x="282486" y="1857851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4" name="Oval 24"/>
            <p:cNvSpPr>
              <a:spLocks noChangeArrowheads="1"/>
            </p:cNvSpPr>
            <p:nvPr/>
          </p:nvSpPr>
          <p:spPr bwMode="auto">
            <a:xfrm>
              <a:off x="3595546" y="1863550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5" name="Text Box 25"/>
            <p:cNvSpPr txBox="1">
              <a:spLocks noChangeArrowheads="1"/>
            </p:cNvSpPr>
            <p:nvPr/>
          </p:nvSpPr>
          <p:spPr bwMode="auto">
            <a:xfrm>
              <a:off x="3809343" y="2074449"/>
              <a:ext cx="601205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45nm</a:t>
              </a:r>
            </a:p>
          </p:txBody>
        </p:sp>
        <p:sp>
          <p:nvSpPr>
            <p:cNvPr id="146" name="Text Box 30"/>
            <p:cNvSpPr txBox="1">
              <a:spLocks noChangeArrowheads="1"/>
            </p:cNvSpPr>
            <p:nvPr/>
          </p:nvSpPr>
          <p:spPr bwMode="auto">
            <a:xfrm rot="16200000">
              <a:off x="21879" y="2011051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47" name="Rectangle 31"/>
            <p:cNvSpPr>
              <a:spLocks noChangeArrowheads="1"/>
            </p:cNvSpPr>
            <p:nvPr/>
          </p:nvSpPr>
          <p:spPr bwMode="auto">
            <a:xfrm>
              <a:off x="211756" y="3444781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8" name="AutoShape 32"/>
            <p:cNvSpPr>
              <a:spLocks noChangeArrowheads="1"/>
            </p:cNvSpPr>
            <p:nvPr/>
          </p:nvSpPr>
          <p:spPr bwMode="auto">
            <a:xfrm>
              <a:off x="275258" y="3447816"/>
              <a:ext cx="3782450" cy="7314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9" name="Oval 33"/>
            <p:cNvSpPr>
              <a:spLocks noChangeArrowheads="1"/>
            </p:cNvSpPr>
            <p:nvPr/>
          </p:nvSpPr>
          <p:spPr bwMode="auto">
            <a:xfrm>
              <a:off x="3595546" y="3462972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50" name="Text Box 34"/>
            <p:cNvSpPr txBox="1">
              <a:spLocks noChangeArrowheads="1"/>
            </p:cNvSpPr>
            <p:nvPr/>
          </p:nvSpPr>
          <p:spPr bwMode="auto">
            <a:xfrm>
              <a:off x="3802913" y="3691014"/>
              <a:ext cx="602813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22nm</a:t>
              </a:r>
            </a:p>
          </p:txBody>
        </p:sp>
        <p:sp>
          <p:nvSpPr>
            <p:cNvPr id="15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3611562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52" name="Rectangle 35"/>
            <p:cNvSpPr>
              <a:spLocks noChangeArrowheads="1"/>
            </p:cNvSpPr>
            <p:nvPr/>
          </p:nvSpPr>
          <p:spPr bwMode="auto">
            <a:xfrm>
              <a:off x="629706" y="1863550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3" name="Text Box 36"/>
            <p:cNvSpPr txBox="1">
              <a:spLocks noChangeArrowheads="1"/>
            </p:cNvSpPr>
            <p:nvPr/>
          </p:nvSpPr>
          <p:spPr bwMode="auto">
            <a:xfrm>
              <a:off x="639351" y="189040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Family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4" name="Text Box 37"/>
            <p:cNvSpPr txBox="1">
              <a:spLocks noChangeArrowheads="1"/>
            </p:cNvSpPr>
            <p:nvPr/>
          </p:nvSpPr>
          <p:spPr bwMode="auto">
            <a:xfrm>
              <a:off x="639351" y="2254947"/>
              <a:ext cx="3160346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ehalem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5" name="Rectangle 35"/>
            <p:cNvSpPr>
              <a:spLocks noChangeArrowheads="1"/>
            </p:cNvSpPr>
            <p:nvPr/>
          </p:nvSpPr>
          <p:spPr bwMode="auto">
            <a:xfrm>
              <a:off x="629706" y="2657743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6" name="Text Box 36"/>
            <p:cNvSpPr txBox="1">
              <a:spLocks noChangeArrowheads="1"/>
            </p:cNvSpPr>
            <p:nvPr/>
          </p:nvSpPr>
          <p:spPr bwMode="auto">
            <a:xfrm>
              <a:off x="639351" y="266985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estmere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7" name="Text Box 37"/>
            <p:cNvSpPr txBox="1">
              <a:spLocks noChangeArrowheads="1"/>
            </p:cNvSpPr>
            <p:nvPr/>
          </p:nvSpPr>
          <p:spPr bwMode="auto">
            <a:xfrm>
              <a:off x="639351" y="3049141"/>
              <a:ext cx="3150000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3366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andy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58" name="Rectangle 35"/>
            <p:cNvSpPr>
              <a:spLocks noChangeArrowheads="1"/>
            </p:cNvSpPr>
            <p:nvPr/>
          </p:nvSpPr>
          <p:spPr bwMode="auto">
            <a:xfrm>
              <a:off x="629706" y="3451617"/>
              <a:ext cx="3280909" cy="7314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9" name="Text Box 37"/>
            <p:cNvSpPr txBox="1">
              <a:spLocks noChangeArrowheads="1"/>
            </p:cNvSpPr>
            <p:nvPr/>
          </p:nvSpPr>
          <p:spPr bwMode="auto">
            <a:xfrm>
              <a:off x="657014" y="3858213"/>
              <a:ext cx="3148129" cy="270000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aswell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0" name="Text Box 58"/>
            <p:cNvSpPr txBox="1">
              <a:spLocks noChangeArrowheads="1"/>
            </p:cNvSpPr>
            <p:nvPr/>
          </p:nvSpPr>
          <p:spPr bwMode="auto">
            <a:xfrm>
              <a:off x="4585766" y="3493208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1" name="Text Box 58"/>
            <p:cNvSpPr txBox="1">
              <a:spLocks noChangeArrowheads="1"/>
            </p:cNvSpPr>
            <p:nvPr/>
          </p:nvSpPr>
          <p:spPr bwMode="auto">
            <a:xfrm>
              <a:off x="4592196" y="3856895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06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13</a:t>
              </a:r>
            </a:p>
          </p:txBody>
        </p:sp>
        <p:sp>
          <p:nvSpPr>
            <p:cNvPr id="162" name="Text Box 58"/>
            <p:cNvSpPr txBox="1">
              <a:spLocks noChangeArrowheads="1"/>
            </p:cNvSpPr>
            <p:nvPr/>
          </p:nvSpPr>
          <p:spPr bwMode="auto">
            <a:xfrm>
              <a:off x="4568083" y="4254685"/>
              <a:ext cx="956389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09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14</a:t>
              </a:r>
            </a:p>
          </p:txBody>
        </p:sp>
        <p:sp>
          <p:nvSpPr>
            <p:cNvPr id="163" name="Text Box 58"/>
            <p:cNvSpPr txBox="1">
              <a:spLocks noChangeArrowheads="1"/>
            </p:cNvSpPr>
            <p:nvPr/>
          </p:nvSpPr>
          <p:spPr bwMode="auto">
            <a:xfrm>
              <a:off x="4476456" y="4544381"/>
              <a:ext cx="1063520" cy="286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15</a:t>
              </a:r>
            </a:p>
          </p:txBody>
        </p:sp>
        <p:sp>
          <p:nvSpPr>
            <p:cNvPr id="164" name="Rectangle 31"/>
            <p:cNvSpPr>
              <a:spLocks noChangeArrowheads="1"/>
            </p:cNvSpPr>
            <p:nvPr/>
          </p:nvSpPr>
          <p:spPr bwMode="auto">
            <a:xfrm>
              <a:off x="231086" y="4230720"/>
              <a:ext cx="4115316" cy="261720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5" name="AutoShape 32"/>
            <p:cNvSpPr>
              <a:spLocks noChangeArrowheads="1"/>
            </p:cNvSpPr>
            <p:nvPr/>
          </p:nvSpPr>
          <p:spPr bwMode="auto">
            <a:xfrm>
              <a:off x="286632" y="4259816"/>
              <a:ext cx="3753045" cy="2578658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6" name="Text Box 34"/>
            <p:cNvSpPr txBox="1">
              <a:spLocks noChangeArrowheads="1"/>
            </p:cNvSpPr>
            <p:nvPr/>
          </p:nvSpPr>
          <p:spPr bwMode="auto">
            <a:xfrm>
              <a:off x="3819752" y="4819730"/>
              <a:ext cx="602532" cy="29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67" name="Text Box 38"/>
            <p:cNvSpPr txBox="1">
              <a:spLocks noChangeArrowheads="1"/>
            </p:cNvSpPr>
            <p:nvPr/>
          </p:nvSpPr>
          <p:spPr bwMode="auto">
            <a:xfrm rot="16200000">
              <a:off x="24193" y="5239240"/>
              <a:ext cx="898235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6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 YEARS</a:t>
              </a:r>
            </a:p>
          </p:txBody>
        </p:sp>
        <p:sp>
          <p:nvSpPr>
            <p:cNvPr id="168" name="Rectangle 35"/>
            <p:cNvSpPr>
              <a:spLocks noChangeArrowheads="1"/>
            </p:cNvSpPr>
            <p:nvPr/>
          </p:nvSpPr>
          <p:spPr bwMode="auto">
            <a:xfrm>
              <a:off x="655426" y="4270259"/>
              <a:ext cx="3280909" cy="2514866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9" name="Text Box 58"/>
            <p:cNvSpPr txBox="1">
              <a:spLocks noChangeArrowheads="1"/>
            </p:cNvSpPr>
            <p:nvPr/>
          </p:nvSpPr>
          <p:spPr bwMode="auto">
            <a:xfrm>
              <a:off x="4467856" y="4914848"/>
              <a:ext cx="1063520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16</a:t>
              </a:r>
            </a:p>
          </p:txBody>
        </p:sp>
        <p:sp>
          <p:nvSpPr>
            <p:cNvPr id="170" name="Text Box 58"/>
            <p:cNvSpPr txBox="1">
              <a:spLocks noChangeArrowheads="1"/>
            </p:cNvSpPr>
            <p:nvPr/>
          </p:nvSpPr>
          <p:spPr bwMode="auto">
            <a:xfrm>
              <a:off x="4527955" y="5258523"/>
              <a:ext cx="9973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1232939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72" name="Text Box 58"/>
            <p:cNvSpPr txBox="1">
              <a:spLocks noChangeArrowheads="1"/>
            </p:cNvSpPr>
            <p:nvPr/>
          </p:nvSpPr>
          <p:spPr bwMode="auto">
            <a:xfrm>
              <a:off x="4585722" y="5583408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3" name="Text Box 58"/>
            <p:cNvSpPr txBox="1">
              <a:spLocks noChangeArrowheads="1"/>
            </p:cNvSpPr>
            <p:nvPr/>
          </p:nvSpPr>
          <p:spPr bwMode="auto">
            <a:xfrm>
              <a:off x="4576247" y="6221050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  <p:sp>
          <p:nvSpPr>
            <p:cNvPr id="174" name="Oval 33"/>
            <p:cNvSpPr>
              <a:spLocks noChangeArrowheads="1"/>
            </p:cNvSpPr>
            <p:nvPr/>
          </p:nvSpPr>
          <p:spPr bwMode="auto">
            <a:xfrm>
              <a:off x="3358939" y="4221109"/>
              <a:ext cx="1052070" cy="2593056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75" name="Text Box 37"/>
            <p:cNvSpPr txBox="1">
              <a:spLocks noChangeArrowheads="1"/>
            </p:cNvSpPr>
            <p:nvPr/>
          </p:nvSpPr>
          <p:spPr bwMode="auto">
            <a:xfrm>
              <a:off x="656915" y="5232188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6" name="Text Box 37"/>
            <p:cNvSpPr txBox="1">
              <a:spLocks noChangeArrowheads="1"/>
            </p:cNvSpPr>
            <p:nvPr/>
          </p:nvSpPr>
          <p:spPr bwMode="auto">
            <a:xfrm>
              <a:off x="656915" y="4901867"/>
              <a:ext cx="3150000" cy="276999"/>
            </a:xfrm>
            <a:prstGeom prst="rect">
              <a:avLst/>
            </a:prstGeom>
            <a:solidFill>
              <a:srgbClr val="B77DBD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7" name="Text Box 37"/>
            <p:cNvSpPr txBox="1">
              <a:spLocks noChangeArrowheads="1"/>
            </p:cNvSpPr>
            <p:nvPr/>
          </p:nvSpPr>
          <p:spPr bwMode="auto">
            <a:xfrm>
              <a:off x="656915" y="4572120"/>
              <a:ext cx="3150000" cy="270000"/>
            </a:xfrm>
            <a:prstGeom prst="rect">
              <a:avLst/>
            </a:prstGeom>
            <a:solidFill>
              <a:srgbClr val="B77DBD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8" name="Text Box 34"/>
            <p:cNvSpPr txBox="1">
              <a:spLocks noChangeArrowheads="1"/>
            </p:cNvSpPr>
            <p:nvPr/>
          </p:nvSpPr>
          <p:spPr bwMode="auto">
            <a:xfrm>
              <a:off x="3819495" y="5344883"/>
              <a:ext cx="5950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79" name="Text Box 36"/>
            <p:cNvSpPr txBox="1">
              <a:spLocks noChangeArrowheads="1"/>
            </p:cNvSpPr>
            <p:nvPr/>
          </p:nvSpPr>
          <p:spPr bwMode="auto">
            <a:xfrm>
              <a:off x="655507" y="4239619"/>
              <a:ext cx="3150000" cy="270893"/>
            </a:xfrm>
            <a:prstGeom prst="rect">
              <a:avLst/>
            </a:prstGeom>
            <a:solidFill>
              <a:srgbClr val="FFFFC9">
                <a:alpha val="57647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0" name="Text Box 36"/>
            <p:cNvSpPr txBox="1">
              <a:spLocks noChangeArrowheads="1"/>
            </p:cNvSpPr>
            <p:nvPr/>
          </p:nvSpPr>
          <p:spPr bwMode="auto">
            <a:xfrm>
              <a:off x="650906" y="3489615"/>
              <a:ext cx="3150000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81" name="Text Box 29"/>
            <p:cNvSpPr txBox="1">
              <a:spLocks noChangeArrowheads="1"/>
            </p:cNvSpPr>
            <p:nvPr/>
          </p:nvSpPr>
          <p:spPr bwMode="auto">
            <a:xfrm rot="16200000">
              <a:off x="31525" y="2810988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82" name="Text Box 37"/>
            <p:cNvSpPr txBox="1">
              <a:spLocks noChangeArrowheads="1"/>
            </p:cNvSpPr>
            <p:nvPr/>
          </p:nvSpPr>
          <p:spPr bwMode="auto">
            <a:xfrm>
              <a:off x="656915" y="6222414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3" name="Text Box 37"/>
            <p:cNvSpPr txBox="1">
              <a:spLocks noChangeArrowheads="1"/>
            </p:cNvSpPr>
            <p:nvPr/>
          </p:nvSpPr>
          <p:spPr bwMode="auto">
            <a:xfrm>
              <a:off x="656915" y="5564370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401870" y="303295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2G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413980" y="348300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3G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3413980" y="384304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4G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3413980" y="420308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5G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3401870" y="4542339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6G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3401870" y="488506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7G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3398194" y="5217414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3394730" y="5538187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82620" y="620180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9G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3401870" y="154053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1G</a:t>
              </a:r>
            </a:p>
          </p:txBody>
        </p:sp>
        <p:sp>
          <p:nvSpPr>
            <p:cNvPr id="194" name="Text Box 37"/>
            <p:cNvSpPr txBox="1">
              <a:spLocks noChangeArrowheads="1"/>
            </p:cNvSpPr>
            <p:nvPr/>
          </p:nvSpPr>
          <p:spPr bwMode="auto">
            <a:xfrm>
              <a:off x="666190" y="6533195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Comet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3273360" y="6515848"/>
              <a:ext cx="5229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10G</a:t>
              </a:r>
            </a:p>
          </p:txBody>
        </p:sp>
        <p:sp>
          <p:nvSpPr>
            <p:cNvPr id="196" name="Text Box 58"/>
            <p:cNvSpPr txBox="1">
              <a:spLocks noChangeArrowheads="1"/>
            </p:cNvSpPr>
            <p:nvPr/>
          </p:nvSpPr>
          <p:spPr bwMode="auto">
            <a:xfrm>
              <a:off x="4591250" y="6527376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19</a:t>
              </a:r>
            </a:p>
          </p:txBody>
        </p:sp>
        <p:sp>
          <p:nvSpPr>
            <p:cNvPr id="197" name="Text Box 37"/>
            <p:cNvSpPr txBox="1">
              <a:spLocks noChangeArrowheads="1"/>
            </p:cNvSpPr>
            <p:nvPr/>
          </p:nvSpPr>
          <p:spPr bwMode="auto">
            <a:xfrm>
              <a:off x="656915" y="5896546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Amber/Whiskey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8" name="Text Box 58"/>
            <p:cNvSpPr txBox="1">
              <a:spLocks noChangeArrowheads="1"/>
            </p:cNvSpPr>
            <p:nvPr/>
          </p:nvSpPr>
          <p:spPr bwMode="auto">
            <a:xfrm>
              <a:off x="4591250" y="5906931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</p:grpSp>
      <p:sp>
        <p:nvSpPr>
          <p:cNvPr id="199" name="Text Box 53"/>
          <p:cNvSpPr txBox="1">
            <a:spLocks noChangeArrowheads="1"/>
          </p:cNvSpPr>
          <p:nvPr/>
        </p:nvSpPr>
        <p:spPr bwMode="auto">
          <a:xfrm>
            <a:off x="5857737" y="897105"/>
            <a:ext cx="25266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the power management</a:t>
            </a:r>
          </a:p>
        </p:txBody>
      </p:sp>
      <p:sp>
        <p:nvSpPr>
          <p:cNvPr id="200" name="Rectangle 54"/>
          <p:cNvSpPr>
            <a:spLocks noChangeArrowheads="1"/>
          </p:cNvSpPr>
          <p:nvPr/>
        </p:nvSpPr>
        <p:spPr bwMode="auto">
          <a:xfrm>
            <a:off x="5652120" y="928145"/>
            <a:ext cx="2990850" cy="420745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6820664" y="1918345"/>
            <a:ext cx="6431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5817114" y="2182727"/>
            <a:ext cx="2816805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Power Gates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PCU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Turbo Boost</a:t>
            </a:r>
          </a:p>
        </p:txBody>
      </p:sp>
      <p:sp>
        <p:nvSpPr>
          <p:cNvPr id="203" name="Rectangle 48"/>
          <p:cNvSpPr>
            <a:spLocks noChangeArrowheads="1"/>
          </p:cNvSpPr>
          <p:nvPr/>
        </p:nvSpPr>
        <p:spPr bwMode="auto">
          <a:xfrm>
            <a:off x="6204596" y="3045451"/>
            <a:ext cx="16642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Turbo Boost 2.0</a:t>
            </a:r>
          </a:p>
        </p:txBody>
      </p:sp>
      <p:sp>
        <p:nvSpPr>
          <p:cNvPr id="204" name="Rectangle 48"/>
          <p:cNvSpPr>
            <a:spLocks noChangeArrowheads="1"/>
          </p:cNvSpPr>
          <p:nvPr/>
        </p:nvSpPr>
        <p:spPr bwMode="auto">
          <a:xfrm>
            <a:off x="6775454" y="3848789"/>
            <a:ext cx="60465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</a:p>
        </p:txBody>
      </p:sp>
      <p:sp>
        <p:nvSpPr>
          <p:cNvPr id="205" name="Rectangle 48"/>
          <p:cNvSpPr>
            <a:spLocks noChangeArrowheads="1"/>
          </p:cNvSpPr>
          <p:nvPr/>
        </p:nvSpPr>
        <p:spPr bwMode="auto">
          <a:xfrm>
            <a:off x="6477363" y="4203511"/>
            <a:ext cx="12506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 gen.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6" name="Rectangle 48"/>
          <p:cNvSpPr>
            <a:spLocks noChangeArrowheads="1"/>
          </p:cNvSpPr>
          <p:nvPr/>
        </p:nvSpPr>
        <p:spPr bwMode="auto">
          <a:xfrm>
            <a:off x="5802018" y="4371842"/>
            <a:ext cx="2634054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Technology,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Duty Cycle control, No FIVR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except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X</a:t>
            </a:r>
            <a:endParaRPr kumimoji="0" lang="en-US" altLang="en-US" sz="12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5920874" y="4916513"/>
            <a:ext cx="24737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8" name="Rectangle 48"/>
          <p:cNvSpPr>
            <a:spLocks noChangeArrowheads="1"/>
          </p:cNvSpPr>
          <p:nvPr/>
        </p:nvSpPr>
        <p:spPr bwMode="auto">
          <a:xfrm>
            <a:off x="5888614" y="5475135"/>
            <a:ext cx="2350322" cy="45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In H-series: TVB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(Thermal Velocity Boost)</a:t>
            </a:r>
          </a:p>
        </p:txBody>
      </p:sp>
      <p:sp>
        <p:nvSpPr>
          <p:cNvPr id="209" name="Left Brace 208"/>
          <p:cNvSpPr/>
          <p:nvPr/>
        </p:nvSpPr>
        <p:spPr bwMode="auto">
          <a:xfrm>
            <a:off x="5744222" y="5556180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0" name="Left Brace 209"/>
          <p:cNvSpPr/>
          <p:nvPr/>
        </p:nvSpPr>
        <p:spPr bwMode="auto">
          <a:xfrm>
            <a:off x="5753599" y="4423168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1" name="Left Brace 210"/>
          <p:cNvSpPr/>
          <p:nvPr/>
        </p:nvSpPr>
        <p:spPr bwMode="auto">
          <a:xfrm>
            <a:off x="5753599" y="2240767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2" name="Left Brace 211"/>
          <p:cNvSpPr/>
          <p:nvPr/>
        </p:nvSpPr>
        <p:spPr bwMode="auto">
          <a:xfrm>
            <a:off x="5753599" y="1440103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6788900" y="6226720"/>
            <a:ext cx="627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STIM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5715635" y="1361512"/>
            <a:ext cx="31318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Clock gating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PECI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Platform Thermal Control by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 party controller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385105" y="5875769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</p:spTree>
    <p:extLst>
      <p:ext uri="{BB962C8B-B14F-4D97-AF65-F5344CB8AC3E}">
        <p14:creationId xmlns:p14="http://schemas.microsoft.com/office/powerpoint/2010/main" val="1160467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30)</a:t>
            </a:r>
            <a:endParaRPr lang="en-US" sz="1700" dirty="0"/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5981912" y="963342"/>
            <a:ext cx="25667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of the power management</a:t>
            </a:r>
          </a:p>
        </p:txBody>
      </p:sp>
      <p:sp>
        <p:nvSpPr>
          <p:cNvPr id="6" name="Rectangle 54"/>
          <p:cNvSpPr>
            <a:spLocks noChangeArrowheads="1"/>
          </p:cNvSpPr>
          <p:nvPr/>
        </p:nvSpPr>
        <p:spPr bwMode="auto">
          <a:xfrm>
            <a:off x="5777831" y="1013431"/>
            <a:ext cx="3028531" cy="435349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157065" y="1752200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FIVR, Dynamic Tuning 2.0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(not discussed)</a:t>
            </a:r>
          </a:p>
        </p:txBody>
      </p:sp>
      <p:sp>
        <p:nvSpPr>
          <p:cNvPr id="18" name="Left Brace 17"/>
          <p:cNvSpPr/>
          <p:nvPr/>
        </p:nvSpPr>
        <p:spPr bwMode="auto">
          <a:xfrm>
            <a:off x="5698300" y="1763815"/>
            <a:ext cx="94779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Text Box 56"/>
          <p:cNvSpPr txBox="1">
            <a:spLocks noChangeArrowheads="1"/>
          </p:cNvSpPr>
          <p:nvPr/>
        </p:nvSpPr>
        <p:spPr bwMode="auto">
          <a:xfrm>
            <a:off x="75092" y="510933"/>
            <a:ext cx="184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" name="Text Box 56"/>
          <p:cNvSpPr txBox="1">
            <a:spLocks noChangeArrowheads="1"/>
          </p:cNvSpPr>
          <p:nvPr/>
        </p:nvSpPr>
        <p:spPr bwMode="auto">
          <a:xfrm>
            <a:off x="116505" y="458670"/>
            <a:ext cx="89278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Key power management innovations of the Core 2 family (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[</a:t>
            </a:r>
            <a:r>
              <a:rPr lang="hu-HU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8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]) -2</a:t>
            </a:r>
            <a:endParaRPr lang="en-US" altLang="en-US" sz="180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" name="Text Box 58"/>
          <p:cNvSpPr txBox="1">
            <a:spLocks noChangeArrowheads="1"/>
          </p:cNvSpPr>
          <p:nvPr/>
        </p:nvSpPr>
        <p:spPr bwMode="auto">
          <a:xfrm>
            <a:off x="4687267" y="1109513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43" name="Text Box 58"/>
          <p:cNvSpPr txBox="1">
            <a:spLocks noChangeArrowheads="1"/>
          </p:cNvSpPr>
          <p:nvPr/>
        </p:nvSpPr>
        <p:spPr bwMode="auto">
          <a:xfrm>
            <a:off x="4596780" y="1463908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44" name="Rectangle 31"/>
          <p:cNvSpPr>
            <a:spLocks noChangeArrowheads="1"/>
          </p:cNvSpPr>
          <p:nvPr/>
        </p:nvSpPr>
        <p:spPr bwMode="auto">
          <a:xfrm>
            <a:off x="431540" y="1059091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5" name="AutoShape 32"/>
          <p:cNvSpPr>
            <a:spLocks noChangeArrowheads="1"/>
          </p:cNvSpPr>
          <p:nvPr/>
        </p:nvSpPr>
        <p:spPr bwMode="auto">
          <a:xfrm>
            <a:off x="431540" y="1067962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6" name="Oval 33"/>
          <p:cNvSpPr>
            <a:spLocks noChangeArrowheads="1"/>
          </p:cNvSpPr>
          <p:nvPr/>
        </p:nvSpPr>
        <p:spPr bwMode="auto">
          <a:xfrm>
            <a:off x="3752230" y="1063804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7" name="Text Box 34"/>
          <p:cNvSpPr txBox="1">
            <a:spLocks noChangeArrowheads="1"/>
          </p:cNvSpPr>
          <p:nvPr/>
        </p:nvSpPr>
        <p:spPr bwMode="auto">
          <a:xfrm>
            <a:off x="3948247" y="1735360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48" name="Text Box 38"/>
          <p:cNvSpPr txBox="1">
            <a:spLocks noChangeArrowheads="1"/>
          </p:cNvSpPr>
          <p:nvPr/>
        </p:nvSpPr>
        <p:spPr bwMode="auto">
          <a:xfrm rot="16200000">
            <a:off x="209392" y="1618320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49" name="Rectangle 35"/>
          <p:cNvSpPr>
            <a:spLocks noChangeArrowheads="1"/>
          </p:cNvSpPr>
          <p:nvPr/>
        </p:nvSpPr>
        <p:spPr bwMode="auto">
          <a:xfrm>
            <a:off x="823292" y="1078054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Text Box 36"/>
          <p:cNvSpPr txBox="1">
            <a:spLocks noChangeArrowheads="1"/>
          </p:cNvSpPr>
          <p:nvPr/>
        </p:nvSpPr>
        <p:spPr bwMode="auto">
          <a:xfrm>
            <a:off x="820865" y="1101176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51" name="Text Box 37"/>
          <p:cNvSpPr txBox="1">
            <a:spLocks noChangeArrowheads="1"/>
          </p:cNvSpPr>
          <p:nvPr/>
        </p:nvSpPr>
        <p:spPr bwMode="auto">
          <a:xfrm>
            <a:off x="828803" y="1413103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2" name="Text Box 37"/>
          <p:cNvSpPr txBox="1">
            <a:spLocks noChangeArrowheads="1"/>
          </p:cNvSpPr>
          <p:nvPr/>
        </p:nvSpPr>
        <p:spPr bwMode="auto">
          <a:xfrm>
            <a:off x="825980" y="2091880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3" name="Text Box 37"/>
          <p:cNvSpPr txBox="1">
            <a:spLocks noChangeArrowheads="1"/>
          </p:cNvSpPr>
          <p:nvPr/>
        </p:nvSpPr>
        <p:spPr bwMode="auto">
          <a:xfrm>
            <a:off x="827473" y="1757319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4" name="Text Box 58"/>
          <p:cNvSpPr txBox="1">
            <a:spLocks noChangeArrowheads="1"/>
          </p:cNvSpPr>
          <p:nvPr/>
        </p:nvSpPr>
        <p:spPr bwMode="auto">
          <a:xfrm>
            <a:off x="4588287" y="178089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55" name="Text Box 58"/>
          <p:cNvSpPr txBox="1">
            <a:spLocks noChangeArrowheads="1"/>
          </p:cNvSpPr>
          <p:nvPr/>
        </p:nvSpPr>
        <p:spPr bwMode="auto">
          <a:xfrm>
            <a:off x="4662180" y="2112046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409665" y="1731799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13276" y="208632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3415345" y="1390256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16098" y="1075221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1371" y="1247162"/>
            <a:ext cx="268247" cy="88399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0723" y="1399562"/>
            <a:ext cx="274344" cy="883997"/>
          </a:xfrm>
          <a:prstGeom prst="rect">
            <a:avLst/>
          </a:prstGeom>
        </p:spPr>
      </p:pic>
      <p:sp>
        <p:nvSpPr>
          <p:cNvPr id="62" name="TextBox 61"/>
          <p:cNvSpPr txBox="1"/>
          <p:nvPr/>
        </p:nvSpPr>
        <p:spPr>
          <a:xfrm>
            <a:off x="3415345" y="2393884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accent6"/>
                </a:solidFill>
              </a:rPr>
              <a:t>13G</a:t>
            </a:r>
            <a:endParaRPr lang="en-US" sz="1400" dirty="0">
              <a:solidFill>
                <a:schemeClr val="accent6"/>
              </a:solidFill>
            </a:endParaRPr>
          </a:p>
        </p:txBody>
      </p:sp>
      <p:sp>
        <p:nvSpPr>
          <p:cNvPr id="63" name="Text Box 58"/>
          <p:cNvSpPr txBox="1">
            <a:spLocks noChangeArrowheads="1"/>
          </p:cNvSpPr>
          <p:nvPr/>
        </p:nvSpPr>
        <p:spPr bwMode="auto">
          <a:xfrm>
            <a:off x="4662010" y="2424662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4" name="Text Box 37"/>
          <p:cNvSpPr txBox="1">
            <a:spLocks noChangeArrowheads="1"/>
          </p:cNvSpPr>
          <p:nvPr/>
        </p:nvSpPr>
        <p:spPr bwMode="auto">
          <a:xfrm>
            <a:off x="824141" y="2403354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6437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r>
              <a:rPr lang="en-US" sz="1700" dirty="0"/>
              <a:t>1.2 Overview of the evolution of Intel's Core 2 family (</a:t>
            </a:r>
            <a:r>
              <a:rPr lang="en-US" sz="1700" dirty="0" smtClean="0"/>
              <a:t>31)</a:t>
            </a:r>
            <a:endParaRPr lang="en-US" sz="1700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6222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5751837"/>
            <a:ext cx="128913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</a:t>
            </a:r>
            <a:r>
              <a:rPr lang="en-US" sz="1300" dirty="0" smtClean="0"/>
              <a:t>2x28 C</a:t>
            </a:r>
            <a:endParaRPr lang="en-US" sz="1300" dirty="0"/>
          </a:p>
        </p:txBody>
      </p:sp>
      <p:sp>
        <p:nvSpPr>
          <p:cNvPr id="61" name="TextBox 60"/>
          <p:cNvSpPr txBox="1"/>
          <p:nvPr/>
        </p:nvSpPr>
        <p:spPr>
          <a:xfrm>
            <a:off x="2053938" y="5751837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18 C</a:t>
            </a:r>
            <a:endParaRPr lang="en-US" sz="1300" dirty="0"/>
          </a:p>
        </p:txBody>
      </p:sp>
      <p:sp>
        <p:nvSpPr>
          <p:cNvPr id="62" name="TextBox 61"/>
          <p:cNvSpPr txBox="1"/>
          <p:nvPr/>
        </p:nvSpPr>
        <p:spPr>
          <a:xfrm>
            <a:off x="6955979" y="5742637"/>
            <a:ext cx="161935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(Up to </a:t>
            </a:r>
            <a:r>
              <a:rPr lang="en-US" sz="1300" dirty="0" smtClean="0"/>
              <a:t>10 C </a:t>
            </a:r>
            <a:r>
              <a:rPr lang="en-US" sz="1300" dirty="0"/>
              <a:t>+ G)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121950" y="5742637"/>
            <a:ext cx="18293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Up to 8 + 16 C </a:t>
            </a:r>
            <a:r>
              <a:rPr lang="en-US" sz="1300" dirty="0"/>
              <a:t>+ G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8426" y="5510670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16505" y="6195791"/>
            <a:ext cx="9201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FF0000"/>
                </a:solidFill>
              </a:rPr>
              <a:t>Remark</a:t>
            </a:r>
            <a:r>
              <a:rPr lang="en-US" sz="1600" spc="-20" dirty="0">
                <a:solidFill>
                  <a:schemeClr val="accent6"/>
                </a:solidFill>
              </a:rPr>
              <a:t>: </a:t>
            </a:r>
            <a:r>
              <a:rPr lang="en-US" sz="1600" spc="-20" dirty="0">
                <a:solidFill>
                  <a:srgbClr val="0070C0"/>
                </a:solidFill>
              </a:rPr>
              <a:t>Intel</a:t>
            </a:r>
            <a:r>
              <a:rPr lang="en-US" sz="1600" spc="-20" dirty="0"/>
              <a:t> usually designates its </a:t>
            </a:r>
            <a:r>
              <a:rPr lang="en-US" sz="1600" spc="-20" dirty="0" smtClean="0">
                <a:solidFill>
                  <a:srgbClr val="0070C0"/>
                </a:solidFill>
              </a:rPr>
              <a:t>laptop processors </a:t>
            </a:r>
            <a:r>
              <a:rPr lang="en-US" sz="1600" spc="-20" dirty="0">
                <a:solidFill>
                  <a:srgbClr val="0070C0"/>
                </a:solidFill>
              </a:rPr>
              <a:t>as mobile processors</a:t>
            </a:r>
            <a:r>
              <a:rPr lang="en-US" sz="1600" spc="-20" dirty="0"/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1325" y="458670"/>
            <a:ext cx="7015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Recent major processor categories and Intel’s related lines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043735"/>
            <a:ext cx="9106995" cy="237788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056697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48612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714728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19147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71472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200378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and Intel’s related lines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2" name="Text Box 16"/>
          <p:cNvSpPr txBox="1">
            <a:spLocks noChangeArrowheads="1"/>
          </p:cNvSpPr>
          <p:nvPr/>
        </p:nvSpPr>
        <p:spPr bwMode="auto">
          <a:xfrm>
            <a:off x="7841534" y="2545740"/>
            <a:ext cx="1071127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73" name="Text Box 17"/>
          <p:cNvSpPr txBox="1">
            <a:spLocks noChangeArrowheads="1"/>
          </p:cNvSpPr>
          <p:nvPr/>
        </p:nvSpPr>
        <p:spPr bwMode="auto">
          <a:xfrm>
            <a:off x="-1798" y="2548372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058659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191634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71631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7" name="Text Box 21"/>
          <p:cNvSpPr txBox="1">
            <a:spLocks noChangeArrowheads="1"/>
          </p:cNvSpPr>
          <p:nvPr/>
        </p:nvSpPr>
        <p:spPr bwMode="auto">
          <a:xfrm>
            <a:off x="4000247" y="2549637"/>
            <a:ext cx="19159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78" name="Text Box 23"/>
          <p:cNvSpPr txBox="1">
            <a:spLocks noChangeArrowheads="1"/>
          </p:cNvSpPr>
          <p:nvPr/>
        </p:nvSpPr>
        <p:spPr bwMode="auto">
          <a:xfrm>
            <a:off x="6155713" y="2544498"/>
            <a:ext cx="183095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059596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1813747" y="2549756"/>
            <a:ext cx="1596912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19089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7088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192180" y="3009793"/>
            <a:ext cx="296908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i="1" dirty="0">
                <a:solidFill>
                  <a:srgbClr val="FF0000"/>
                </a:solidFill>
              </a:rPr>
              <a:t>C  a  n  c  e  l  </a:t>
            </a:r>
            <a:r>
              <a:rPr lang="en-US" sz="1250" i="1" dirty="0" err="1">
                <a:solidFill>
                  <a:srgbClr val="FF0000"/>
                </a:solidFill>
              </a:rPr>
              <a:t>l</a:t>
            </a:r>
            <a:r>
              <a:rPr lang="en-US" sz="1250" i="1" dirty="0">
                <a:solidFill>
                  <a:srgbClr val="FF0000"/>
                </a:solidFill>
              </a:rPr>
              <a:t>  e  d   </a:t>
            </a:r>
            <a:r>
              <a:rPr lang="en-US" sz="1250" i="1" dirty="0" err="1">
                <a:solidFill>
                  <a:srgbClr val="FF0000"/>
                </a:solidFill>
              </a:rPr>
              <a:t>i</a:t>
            </a:r>
            <a:r>
              <a:rPr lang="en-US" sz="1250" i="1" dirty="0">
                <a:solidFill>
                  <a:srgbClr val="FF0000"/>
                </a:solidFill>
              </a:rPr>
              <a:t> n   2 0 1 6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709966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49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32)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4965" y="1707072"/>
            <a:ext cx="5438095" cy="365714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6555" y="2051215"/>
            <a:ext cx="2160240" cy="972740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117860" y="458670"/>
            <a:ext cx="9674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Example die sizes of Intel’s 14 nm processors (relative on scale)  [</a:t>
            </a:r>
            <a:r>
              <a:rPr lang="hu-HU" sz="1600" dirty="0">
                <a:solidFill>
                  <a:schemeClr val="accent6"/>
                </a:solidFill>
              </a:rPr>
              <a:t>18</a:t>
            </a:r>
            <a:r>
              <a:rPr lang="en-US" sz="1600" dirty="0">
                <a:solidFill>
                  <a:schemeClr val="accent6"/>
                </a:solidFill>
              </a:rPr>
              <a:t>], [</a:t>
            </a:r>
            <a:r>
              <a:rPr lang="hu-HU" sz="1600" dirty="0">
                <a:solidFill>
                  <a:schemeClr val="accent6"/>
                </a:solidFill>
              </a:rPr>
              <a:t>19</a:t>
            </a:r>
            <a:r>
              <a:rPr lang="en-US" sz="1600" dirty="0">
                <a:solidFill>
                  <a:schemeClr val="accent6"/>
                </a:solidFill>
              </a:rPr>
              <a:t>]  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51520" y="1133745"/>
            <a:ext cx="292900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Client dies</a:t>
            </a:r>
          </a:p>
          <a:p>
            <a:pPr algn="ctr"/>
            <a:r>
              <a:rPr lang="en-US" sz="1300" dirty="0"/>
              <a:t>5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Broadwell</a:t>
            </a:r>
            <a:r>
              <a:rPr lang="en-US" sz="1300" dirty="0"/>
              <a:t> (2C, 82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  <a:p>
            <a:pPr algn="ctr"/>
            <a:r>
              <a:rPr lang="en-US" sz="1300" dirty="0"/>
              <a:t>(with 5500 GPU)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486128" y="1088740"/>
            <a:ext cx="34628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Server die</a:t>
            </a:r>
          </a:p>
          <a:p>
            <a:pPr algn="ctr"/>
            <a:r>
              <a:rPr lang="en-US" sz="1300" dirty="0"/>
              <a:t> 6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Skylake</a:t>
            </a:r>
            <a:r>
              <a:rPr lang="en-US" sz="1300" dirty="0"/>
              <a:t>-SP (28C, ~680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</p:txBody>
      </p:sp>
      <p:pic>
        <p:nvPicPr>
          <p:cNvPr id="11" name="Picture 10" descr="https://i.cdn29.hu/apix_collect_c/1501/intel-broadwell-evolucio-expressz/intel-broadwell-evolucio-expressz_screenshot_20150105111008_5_original_760x760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1" t="24738" r="4493" b="13417"/>
          <a:stretch/>
        </p:blipFill>
        <p:spPr bwMode="auto">
          <a:xfrm>
            <a:off x="258437" y="3910338"/>
            <a:ext cx="2873403" cy="1138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 flipH="1">
            <a:off x="100327" y="3296597"/>
            <a:ext cx="32565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1300" dirty="0">
                <a:solidFill>
                  <a:srgbClr val="000000"/>
                </a:solidFill>
              </a:rPr>
              <a:t>5</a:t>
            </a:r>
            <a:r>
              <a:rPr lang="en-US" sz="1300" baseline="30000" dirty="0">
                <a:solidFill>
                  <a:srgbClr val="000000"/>
                </a:solidFill>
              </a:rPr>
              <a:t>th</a:t>
            </a:r>
            <a:r>
              <a:rPr lang="en-US" sz="1300" dirty="0">
                <a:solidFill>
                  <a:srgbClr val="000000"/>
                </a:solidFill>
              </a:rPr>
              <a:t> gen. </a:t>
            </a:r>
            <a:r>
              <a:rPr lang="en-US" sz="1300" dirty="0" err="1">
                <a:solidFill>
                  <a:srgbClr val="000000"/>
                </a:solidFill>
              </a:rPr>
              <a:t>Broadwell</a:t>
            </a:r>
            <a:r>
              <a:rPr lang="en-US" sz="1300" dirty="0">
                <a:solidFill>
                  <a:srgbClr val="000000"/>
                </a:solidFill>
              </a:rPr>
              <a:t> (2C, 133 mm</a:t>
            </a:r>
            <a:r>
              <a:rPr lang="en-US" sz="1300" baseline="30000" dirty="0">
                <a:solidFill>
                  <a:srgbClr val="000000"/>
                </a:solidFill>
              </a:rPr>
              <a:t>2</a:t>
            </a:r>
            <a:r>
              <a:rPr lang="en-US" sz="1300" dirty="0">
                <a:solidFill>
                  <a:srgbClr val="000000"/>
                </a:solidFill>
              </a:rPr>
              <a:t>)</a:t>
            </a:r>
          </a:p>
          <a:p>
            <a:pPr lvl="0" algn="ctr"/>
            <a:r>
              <a:rPr lang="en-US" sz="1300" dirty="0">
                <a:solidFill>
                  <a:srgbClr val="000000"/>
                </a:solidFill>
              </a:rPr>
              <a:t>(with 6100/6200 GPU) </a:t>
            </a:r>
          </a:p>
        </p:txBody>
      </p:sp>
    </p:spTree>
    <p:extLst>
      <p:ext uri="{BB962C8B-B14F-4D97-AF65-F5344CB8AC3E}">
        <p14:creationId xmlns:p14="http://schemas.microsoft.com/office/powerpoint/2010/main" val="258590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33)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14349" y="2573905"/>
            <a:ext cx="5762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two-phase processor development model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1500" y="463311"/>
            <a:ext cx="8543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-1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6495" y="2965475"/>
            <a:ext cx="9144000" cy="11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1520" y="2965764"/>
            <a:ext cx="907256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First, Core 2 processor generations appeared in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 year cycles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according to a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    two-phase Tick-Tock model such that </a:t>
            </a:r>
          </a:p>
          <a:p>
            <a:pPr lvl="0"/>
            <a:endParaRPr lang="en-US" sz="1600" spc="-30" dirty="0">
              <a:solidFill>
                <a:srgbClr val="000000"/>
              </a:solidFill>
              <a:latin typeface="Verdan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91580" y="3550829"/>
            <a:ext cx="8320419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in 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Tick phase </a:t>
            </a:r>
            <a:r>
              <a:rPr lang="en-US" sz="1600" spc="-30" dirty="0">
                <a:latin typeface="+mj-lt"/>
              </a:rPr>
              <a:t>Intel basically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reduced the feature size </a:t>
            </a:r>
            <a:r>
              <a:rPr lang="en-US" sz="1600" spc="-30" dirty="0" smtClean="0">
                <a:solidFill>
                  <a:srgbClr val="0070C0"/>
                </a:solidFill>
                <a:latin typeface="+mj-lt"/>
              </a:rPr>
              <a:t>by about 0.7 </a:t>
            </a:r>
            <a:r>
              <a:rPr lang="en-US" sz="1600" spc="-30" dirty="0" smtClean="0">
                <a:latin typeface="+mj-lt"/>
              </a:rPr>
              <a:t>whereas</a:t>
            </a:r>
            <a:endParaRPr lang="en-US" sz="1600" spc="-30" dirty="0"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Tock phase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enhanced the microarchitecture.</a:t>
            </a:r>
            <a:r>
              <a:rPr lang="en-US" sz="1600" dirty="0">
                <a:latin typeface="+mj-lt"/>
              </a:rPr>
              <a:t> </a:t>
            </a:r>
          </a:p>
        </p:txBody>
      </p:sp>
      <p:sp>
        <p:nvSpPr>
          <p:cNvPr id="13" name="Rounded Rectangle 12"/>
          <p:cNvSpPr/>
          <p:nvPr/>
        </p:nvSpPr>
        <p:spPr bwMode="auto">
          <a:xfrm>
            <a:off x="0" y="4273294"/>
            <a:ext cx="9111999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71475" y="4306449"/>
            <a:ext cx="845975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altLang="en-US" sz="1600" dirty="0" smtClean="0">
                <a:latin typeface="+mj-lt"/>
              </a:rPr>
              <a:t> that a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feature size reduction of 0.7 </a:t>
            </a:r>
            <a:r>
              <a:rPr lang="en-US" altLang="en-US" sz="1600" dirty="0" smtClean="0">
                <a:latin typeface="+mj-lt"/>
              </a:rPr>
              <a:t>allows to implement the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same number 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of transistors  on ~ 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½ Si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die area </a:t>
            </a:r>
            <a:r>
              <a:rPr lang="en-US" altLang="en-US" sz="1600" dirty="0" smtClean="0">
                <a:latin typeface="+mj-lt"/>
              </a:rPr>
              <a:t>or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None/>
              <a:defRPr/>
            </a:pPr>
            <a:r>
              <a:rPr lang="en-US" altLang="en-US" sz="1600" dirty="0" smtClean="0">
                <a:latin typeface="+mj-lt"/>
              </a:rPr>
              <a:t>to </a:t>
            </a:r>
            <a:r>
              <a:rPr lang="en-US" altLang="en-US" sz="1600" dirty="0" smtClean="0">
                <a:solidFill>
                  <a:srgbClr val="0070C0"/>
                </a:solidFill>
                <a:latin typeface="+mj-lt"/>
              </a:rPr>
              <a:t>double the transistor count on the same Si area</a:t>
            </a:r>
            <a:r>
              <a:rPr lang="en-US" altLang="en-US" sz="1600" dirty="0" smtClean="0">
                <a:latin typeface="+mj-lt"/>
              </a:rPr>
              <a:t>.</a:t>
            </a:r>
            <a:endParaRPr lang="en-US" altLang="en-US" sz="1600" dirty="0">
              <a:latin typeface="+mj-lt"/>
            </a:endParaRPr>
          </a:p>
        </p:txBody>
      </p:sp>
      <p:sp>
        <p:nvSpPr>
          <p:cNvPr id="17" name="Szövegdoboz 2"/>
          <p:cNvSpPr txBox="1">
            <a:spLocks noChangeArrowheads="1"/>
          </p:cNvSpPr>
          <p:nvPr/>
        </p:nvSpPr>
        <p:spPr bwMode="auto">
          <a:xfrm>
            <a:off x="4368800" y="4752537"/>
            <a:ext cx="37061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or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5271066"/>
            <a:ext cx="9144000" cy="159744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0153" y="5232102"/>
            <a:ext cx="896450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two year evolution cycle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coincided with Moore’s law </a:t>
            </a:r>
            <a:r>
              <a:rPr lang="en-US" sz="1600" dirty="0">
                <a:latin typeface="+mj-lt"/>
              </a:rPr>
              <a:t>as long as Intel reduced </a:t>
            </a:r>
          </a:p>
          <a:p>
            <a:r>
              <a:rPr lang="en-US" sz="1600" dirty="0">
                <a:latin typeface="+mj-lt"/>
              </a:rPr>
              <a:t>       the feature size from 65 nm to 14 nm, but the cadence of the evolution became</a:t>
            </a:r>
          </a:p>
          <a:p>
            <a:r>
              <a:rPr lang="en-US" sz="1600" dirty="0">
                <a:latin typeface="+mj-lt"/>
              </a:rPr>
              <a:t>       soon lengthened when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encountered manufacturing difficulties to master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the 10 nm process.</a:t>
            </a:r>
            <a:endParaRPr lang="en-US" sz="1600" dirty="0">
              <a:latin typeface="+mj-lt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4963" y="6205544"/>
            <a:ext cx="91625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After having encountered difficulties in switching to the 10 nm process Intel</a:t>
            </a:r>
          </a:p>
          <a:p>
            <a:r>
              <a:rPr lang="en-US" sz="1600" spc="-30" dirty="0">
                <a:latin typeface="+mj-lt"/>
              </a:rPr>
              <a:t>       announced a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3-phase development model, </a:t>
            </a:r>
            <a:r>
              <a:rPr lang="en-US" sz="1600" spc="-30" dirty="0">
                <a:latin typeface="+mj-lt"/>
              </a:rPr>
              <a:t>including a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Modification phase </a:t>
            </a:r>
            <a:r>
              <a:rPr lang="en-US" sz="1600" spc="-30" dirty="0">
                <a:latin typeface="+mj-lt"/>
              </a:rPr>
              <a:t>as well.</a:t>
            </a:r>
          </a:p>
        </p:txBody>
      </p:sp>
      <p:sp>
        <p:nvSpPr>
          <p:cNvPr id="21" name="Rounded Rectangle 20"/>
          <p:cNvSpPr/>
          <p:nvPr/>
        </p:nvSpPr>
        <p:spPr bwMode="auto">
          <a:xfrm>
            <a:off x="29398" y="908720"/>
            <a:ext cx="9072562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11628" y="1052520"/>
            <a:ext cx="867660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Since about 2006 for </a:t>
            </a:r>
            <a:r>
              <a:rPr lang="en-US" sz="1600" spc="-30" dirty="0">
                <a:solidFill>
                  <a:srgbClr val="000000"/>
                </a:solidFill>
              </a:rPr>
              <a:t>more than </a:t>
            </a:r>
            <a:r>
              <a:rPr lang="en-US" sz="1600" spc="-30" dirty="0" smtClean="0">
                <a:solidFill>
                  <a:srgbClr val="000000"/>
                </a:solidFill>
              </a:rPr>
              <a:t>10 </a:t>
            </a:r>
            <a:r>
              <a:rPr lang="en-US" sz="1600" spc="-30" dirty="0">
                <a:solidFill>
                  <a:srgbClr val="000000"/>
                </a:solidFill>
              </a:rPr>
              <a:t>years Intel’s </a:t>
            </a:r>
            <a:r>
              <a:rPr lang="en-US" sz="1600" spc="-30" dirty="0">
                <a:solidFill>
                  <a:srgbClr val="FF0000"/>
                </a:solidFill>
              </a:rPr>
              <a:t>Core 2-based processors </a:t>
            </a:r>
            <a:r>
              <a:rPr lang="en-US" sz="1600" spc="-30" dirty="0">
                <a:solidFill>
                  <a:srgbClr val="0070C0"/>
                </a:solidFill>
              </a:rPr>
              <a:t>lead </a:t>
            </a:r>
            <a:r>
              <a:rPr lang="en-US" sz="1600" spc="-30" dirty="0" smtClean="0">
                <a:solidFill>
                  <a:srgbClr val="0070C0"/>
                </a:solidFill>
              </a:rPr>
              <a:t>the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      </a:t>
            </a:r>
            <a:r>
              <a:rPr lang="en-US" sz="1600" spc="-30" dirty="0">
                <a:solidFill>
                  <a:srgbClr val="0070C0"/>
                </a:solidFill>
              </a:rPr>
              <a:t>performance </a:t>
            </a:r>
            <a:r>
              <a:rPr lang="en-US" sz="1600" spc="-30" dirty="0" smtClean="0">
                <a:solidFill>
                  <a:srgbClr val="0070C0"/>
                </a:solidFill>
              </a:rPr>
              <a:t>race and</a:t>
            </a:r>
            <a:r>
              <a:rPr lang="en-US" sz="1600" spc="-30" dirty="0" smtClean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70C0"/>
                </a:solidFill>
              </a:rPr>
              <a:t>dominated </a:t>
            </a:r>
            <a:r>
              <a:rPr lang="en-US" sz="1600" spc="-30" dirty="0">
                <a:solidFill>
                  <a:srgbClr val="0070C0"/>
                </a:solidFill>
              </a:rPr>
              <a:t>the client and </a:t>
            </a:r>
            <a:r>
              <a:rPr lang="en-US" sz="1600" spc="-30" dirty="0" smtClean="0">
                <a:solidFill>
                  <a:srgbClr val="0070C0"/>
                </a:solidFill>
              </a:rPr>
              <a:t>server </a:t>
            </a:r>
            <a:r>
              <a:rPr lang="en-US" sz="1600" spc="-30" dirty="0">
                <a:solidFill>
                  <a:srgbClr val="0070C0"/>
                </a:solidFill>
              </a:rPr>
              <a:t>processor lines.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 smtClean="0">
                <a:solidFill>
                  <a:srgbClr val="000000"/>
                </a:solidFill>
              </a:rPr>
              <a:t>Nevertheless</a:t>
            </a:r>
            <a:r>
              <a:rPr lang="en-US" sz="1600" spc="-30" dirty="0">
                <a:solidFill>
                  <a:srgbClr val="000000"/>
                </a:solidFill>
              </a:rPr>
              <a:t>, </a:t>
            </a:r>
            <a:r>
              <a:rPr lang="en-US" sz="1600" spc="-30" dirty="0" smtClean="0">
                <a:solidFill>
                  <a:srgbClr val="0070C0"/>
                </a:solidFill>
              </a:rPr>
              <a:t>in </a:t>
            </a:r>
            <a:r>
              <a:rPr lang="en-US" sz="1600" spc="-30" dirty="0">
                <a:solidFill>
                  <a:srgbClr val="0070C0"/>
                </a:solidFill>
              </a:rPr>
              <a:t>the last couple of years they face a fierce </a:t>
            </a:r>
            <a:r>
              <a:rPr lang="en-US" sz="1600" spc="-30" dirty="0" smtClean="0">
                <a:solidFill>
                  <a:srgbClr val="0070C0"/>
                </a:solidFill>
              </a:rPr>
              <a:t>competition </a:t>
            </a:r>
            <a:r>
              <a:rPr lang="en-US" sz="1600" spc="-30" dirty="0" smtClean="0">
                <a:solidFill>
                  <a:srgbClr val="000000"/>
                </a:solidFill>
              </a:rPr>
              <a:t>by </a:t>
            </a:r>
            <a:r>
              <a:rPr lang="en-US" sz="1600" spc="-30" dirty="0">
                <a:solidFill>
                  <a:srgbClr val="000000"/>
                </a:solidFill>
              </a:rPr>
              <a:t>AMD’s </a:t>
            </a:r>
            <a:endParaRPr lang="en-US" sz="1600" spc="-30" dirty="0" smtClean="0">
              <a:solidFill>
                <a:srgbClr val="000000"/>
              </a:solidFill>
            </a:endParaRPr>
          </a:p>
          <a:p>
            <a:pPr lvl="0"/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 smtClean="0">
                <a:solidFill>
                  <a:srgbClr val="000000"/>
                </a:solidFill>
              </a:rPr>
              <a:t>     Zen-based </a:t>
            </a:r>
            <a:r>
              <a:rPr lang="en-US" sz="1600" spc="-30" dirty="0">
                <a:solidFill>
                  <a:srgbClr val="000000"/>
                </a:solidFill>
              </a:rPr>
              <a:t>DT and server processors and also by ARM ISA-based servers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0000"/>
                </a:solidFill>
              </a:rPr>
              <a:t>      (from Ampere and AWS).</a:t>
            </a:r>
          </a:p>
        </p:txBody>
      </p:sp>
    </p:spTree>
    <p:extLst>
      <p:ext uri="{BB962C8B-B14F-4D97-AF65-F5344CB8AC3E}">
        <p14:creationId xmlns:p14="http://schemas.microsoft.com/office/powerpoint/2010/main" val="721633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34)</a:t>
            </a:r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71438" y="728700"/>
            <a:ext cx="58089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Introducing hybrid (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big.little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 microarchitectures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368660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-2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5985" y="1098032"/>
            <a:ext cx="9180527" cy="1835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6515" y="1133745"/>
            <a:ext cx="9017661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Alder Lake family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(2021)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a new,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hybrid design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incorporating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high-performance (P) an high-efficiency (E) cores.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It will cover all processor segments from mobiles to servers.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fact,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it is not Intel’s first hybrid design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since Intel introduced already one year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earlier the mobile oriented multi-die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Lakefield family </a:t>
            </a:r>
            <a:r>
              <a:rPr lang="en-US" sz="1600" dirty="0">
                <a:latin typeface="Verdana"/>
              </a:rPr>
              <a:t>with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big.little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CPU cores,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but the firm didn’t enroll it into the sequence of processor generations.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3062489"/>
            <a:ext cx="9128015" cy="275177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3130397" y="4674910"/>
            <a:ext cx="2840206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to raise performance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dirty="0">
                <a:latin typeface="Verdana" pitchFamily="34" charset="0"/>
              </a:rPr>
              <a:t>(see subsequently)</a:t>
            </a:r>
            <a:endParaRPr lang="hu-HU" altLang="en-US" sz="1300" dirty="0">
              <a:latin typeface="Verdana" pitchFamily="34" charset="0"/>
            </a:endParaRPr>
          </a:p>
        </p:txBody>
      </p:sp>
      <p:sp>
        <p:nvSpPr>
          <p:cNvPr id="30" name="Oval 7"/>
          <p:cNvSpPr>
            <a:spLocks noChangeArrowheads="1"/>
          </p:cNvSpPr>
          <p:nvPr/>
        </p:nvSpPr>
        <p:spPr bwMode="auto">
          <a:xfrm>
            <a:off x="8070865" y="45860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31" name="Line 8"/>
          <p:cNvSpPr>
            <a:spLocks noChangeShapeType="1"/>
          </p:cNvSpPr>
          <p:nvPr/>
        </p:nvSpPr>
        <p:spPr bwMode="auto">
          <a:xfrm>
            <a:off x="3911615" y="344942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5" name="Line 10"/>
          <p:cNvSpPr>
            <a:spLocks noChangeShapeType="1"/>
          </p:cNvSpPr>
          <p:nvPr/>
        </p:nvSpPr>
        <p:spPr bwMode="auto">
          <a:xfrm flipV="1">
            <a:off x="1654190" y="3665326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6" name="Line 11"/>
          <p:cNvSpPr>
            <a:spLocks noChangeShapeType="1"/>
          </p:cNvSpPr>
          <p:nvPr/>
        </p:nvSpPr>
        <p:spPr bwMode="auto">
          <a:xfrm flipH="1">
            <a:off x="8108965" y="4400273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7" name="Oval 12"/>
          <p:cNvSpPr>
            <a:spLocks noChangeArrowheads="1"/>
          </p:cNvSpPr>
          <p:nvPr/>
        </p:nvSpPr>
        <p:spPr bwMode="auto">
          <a:xfrm>
            <a:off x="1612915" y="38653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58" name="Line 13"/>
          <p:cNvSpPr>
            <a:spLocks noChangeShapeType="1"/>
          </p:cNvSpPr>
          <p:nvPr/>
        </p:nvSpPr>
        <p:spPr bwMode="auto">
          <a:xfrm>
            <a:off x="1646253" y="366532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9" name="Text Box 4"/>
          <p:cNvSpPr txBox="1">
            <a:spLocks noChangeArrowheads="1"/>
          </p:cNvSpPr>
          <p:nvPr/>
        </p:nvSpPr>
        <p:spPr bwMode="auto">
          <a:xfrm>
            <a:off x="1973315" y="3163651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0" name="Text Box 4"/>
          <p:cNvSpPr txBox="1">
            <a:spLocks noChangeArrowheads="1"/>
          </p:cNvSpPr>
          <p:nvPr/>
        </p:nvSpPr>
        <p:spPr bwMode="auto">
          <a:xfrm>
            <a:off x="6003940" y="4651098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Verdana" pitchFamily="34" charset="0"/>
              </a:rPr>
              <a:t>(see subsequently)</a:t>
            </a:r>
            <a:endParaRPr lang="hu-HU" altLang="en-US" sz="1300" dirty="0">
              <a:latin typeface="Verdana" pitchFamily="34" charset="0"/>
            </a:endParaRPr>
          </a:p>
        </p:txBody>
      </p:sp>
      <p:sp>
        <p:nvSpPr>
          <p:cNvPr id="61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3910313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2" name="Text Box 20"/>
          <p:cNvSpPr txBox="1">
            <a:spLocks noChangeArrowheads="1"/>
          </p:cNvSpPr>
          <p:nvPr/>
        </p:nvSpPr>
        <p:spPr bwMode="auto">
          <a:xfrm>
            <a:off x="787204" y="4187268"/>
            <a:ext cx="165301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Verdana" pitchFamily="34" charset="0"/>
              </a:rPr>
              <a:t> SIMD extensions</a:t>
            </a:r>
          </a:p>
        </p:txBody>
      </p:sp>
      <p:sp>
        <p:nvSpPr>
          <p:cNvPr id="63" name="Oval 12"/>
          <p:cNvSpPr>
            <a:spLocks noChangeArrowheads="1"/>
          </p:cNvSpPr>
          <p:nvPr/>
        </p:nvSpPr>
        <p:spPr bwMode="auto">
          <a:xfrm>
            <a:off x="3921414" y="460664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64" name="Line 13"/>
          <p:cNvSpPr>
            <a:spLocks noChangeShapeType="1"/>
          </p:cNvSpPr>
          <p:nvPr/>
        </p:nvSpPr>
        <p:spPr bwMode="auto">
          <a:xfrm>
            <a:off x="3954751" y="440662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5" name="Oval 12"/>
          <p:cNvSpPr>
            <a:spLocks noChangeArrowheads="1"/>
          </p:cNvSpPr>
          <p:nvPr/>
        </p:nvSpPr>
        <p:spPr bwMode="auto">
          <a:xfrm>
            <a:off x="5970603" y="38605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66" name="Line 13"/>
          <p:cNvSpPr>
            <a:spLocks noChangeShapeType="1"/>
          </p:cNvSpPr>
          <p:nvPr/>
        </p:nvSpPr>
        <p:spPr bwMode="auto">
          <a:xfrm>
            <a:off x="6003940" y="36605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7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3910314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8" name="Line 8"/>
          <p:cNvSpPr>
            <a:spLocks noChangeShapeType="1"/>
          </p:cNvSpPr>
          <p:nvPr/>
        </p:nvSpPr>
        <p:spPr bwMode="auto">
          <a:xfrm>
            <a:off x="6008703" y="417802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9" name="Line 10"/>
          <p:cNvSpPr>
            <a:spLocks noChangeShapeType="1"/>
          </p:cNvSpPr>
          <p:nvPr/>
        </p:nvSpPr>
        <p:spPr bwMode="auto">
          <a:xfrm flipV="1">
            <a:off x="3965140" y="4398685"/>
            <a:ext cx="41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70" name="TextBox 69"/>
          <p:cNvSpPr txBox="1"/>
          <p:nvPr/>
        </p:nvSpPr>
        <p:spPr>
          <a:xfrm>
            <a:off x="567048" y="4532463"/>
            <a:ext cx="2744812" cy="1208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SIMD extensions</a:t>
            </a:r>
          </a:p>
          <a:p>
            <a:pPr fontAlgn="base">
              <a:spcAft>
                <a:spcPts val="300"/>
              </a:spcAft>
            </a:pPr>
            <a:r>
              <a:rPr lang="en-US" sz="1300" dirty="0">
                <a:latin typeface="+mj-lt"/>
              </a:rPr>
              <a:t>      (SSE3-SSE4.1)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FP-AVX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FX/FP AVX2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512-bit FX/FP AVX512</a:t>
            </a:r>
          </a:p>
        </p:txBody>
      </p:sp>
    </p:spTree>
    <p:extLst>
      <p:ext uri="{BB962C8B-B14F-4D97-AF65-F5344CB8AC3E}">
        <p14:creationId xmlns:p14="http://schemas.microsoft.com/office/powerpoint/2010/main" val="353166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35)</a:t>
            </a:r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1500" y="433630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-3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908720"/>
            <a:ext cx="9144000" cy="54456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6" name="Text Box 4"/>
          <p:cNvSpPr txBox="1">
            <a:spLocks noChangeArrowheads="1"/>
          </p:cNvSpPr>
          <p:nvPr/>
        </p:nvSpPr>
        <p:spPr bwMode="auto">
          <a:xfrm>
            <a:off x="3056290" y="2551914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7" name="Oval 7"/>
          <p:cNvSpPr>
            <a:spLocks noChangeArrowheads="1"/>
          </p:cNvSpPr>
          <p:nvPr/>
        </p:nvSpPr>
        <p:spPr bwMode="auto">
          <a:xfrm>
            <a:off x="8070865" y="247044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8" name="Line 8"/>
          <p:cNvSpPr>
            <a:spLocks noChangeShapeType="1"/>
          </p:cNvSpPr>
          <p:nvPr/>
        </p:nvSpPr>
        <p:spPr bwMode="auto">
          <a:xfrm>
            <a:off x="3911615" y="1333862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9" name="Line 10"/>
          <p:cNvSpPr>
            <a:spLocks noChangeShapeType="1"/>
          </p:cNvSpPr>
          <p:nvPr/>
        </p:nvSpPr>
        <p:spPr bwMode="auto">
          <a:xfrm flipV="1">
            <a:off x="1654190" y="1549762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0" name="Line 11"/>
          <p:cNvSpPr>
            <a:spLocks noChangeShapeType="1"/>
          </p:cNvSpPr>
          <p:nvPr/>
        </p:nvSpPr>
        <p:spPr bwMode="auto">
          <a:xfrm flipH="1">
            <a:off x="8108965" y="2284709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1612915" y="174978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2" name="Line 13"/>
          <p:cNvSpPr>
            <a:spLocks noChangeShapeType="1"/>
          </p:cNvSpPr>
          <p:nvPr/>
        </p:nvSpPr>
        <p:spPr bwMode="auto">
          <a:xfrm>
            <a:off x="1646253" y="154976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1973315" y="1048087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6003940" y="2535534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55" name="Text Box 13"/>
          <p:cNvSpPr txBox="1">
            <a:spLocks noChangeArrowheads="1"/>
          </p:cNvSpPr>
          <p:nvPr/>
        </p:nvSpPr>
        <p:spPr bwMode="auto">
          <a:xfrm>
            <a:off x="2996825" y="3076871"/>
            <a:ext cx="3677610" cy="3162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 Integrated memory controller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 (NUMA architecture)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GPU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Private per-core L2 caches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with a shared L3 cache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Ring bus interconnect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</a:t>
            </a:r>
            <a:r>
              <a:rPr lang="en-US" altLang="en-US" sz="1300" i="1" dirty="0" err="1">
                <a:latin typeface="+mj-lt"/>
              </a:rPr>
              <a:t>PCIe</a:t>
            </a:r>
            <a:r>
              <a:rPr lang="en-US" altLang="en-US" sz="1300" i="1" dirty="0">
                <a:latin typeface="+mj-lt"/>
              </a:rPr>
              <a:t> controller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front-end width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(to 4/5/6)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back-end width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(from 5 to 17)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core count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300" i="1" dirty="0">
                <a:latin typeface="+mj-lt"/>
              </a:rPr>
              <a:t>     (from 2 up to 16 in mobiles/DTs and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from 2 up to 56 in servers)</a:t>
            </a:r>
          </a:p>
        </p:txBody>
      </p:sp>
      <p:sp>
        <p:nvSpPr>
          <p:cNvPr id="56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794749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7" name="Text Box 20"/>
          <p:cNvSpPr txBox="1">
            <a:spLocks noChangeArrowheads="1"/>
          </p:cNvSpPr>
          <p:nvPr/>
        </p:nvSpPr>
        <p:spPr bwMode="auto">
          <a:xfrm>
            <a:off x="720679" y="2071704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58" name="Oval 12"/>
          <p:cNvSpPr>
            <a:spLocks noChangeArrowheads="1"/>
          </p:cNvSpPr>
          <p:nvPr/>
        </p:nvSpPr>
        <p:spPr bwMode="auto">
          <a:xfrm>
            <a:off x="4196640" y="249108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9" name="Line 13"/>
          <p:cNvSpPr>
            <a:spLocks noChangeShapeType="1"/>
          </p:cNvSpPr>
          <p:nvPr/>
        </p:nvSpPr>
        <p:spPr bwMode="auto">
          <a:xfrm>
            <a:off x="4229977" y="229105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0" name="Oval 12"/>
          <p:cNvSpPr>
            <a:spLocks noChangeArrowheads="1"/>
          </p:cNvSpPr>
          <p:nvPr/>
        </p:nvSpPr>
        <p:spPr bwMode="auto">
          <a:xfrm>
            <a:off x="5970603" y="174502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1" name="Line 13"/>
          <p:cNvSpPr>
            <a:spLocks noChangeShapeType="1"/>
          </p:cNvSpPr>
          <p:nvPr/>
        </p:nvSpPr>
        <p:spPr bwMode="auto">
          <a:xfrm>
            <a:off x="6003940" y="154500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2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794750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63" name="Line 8"/>
          <p:cNvSpPr>
            <a:spLocks noChangeShapeType="1"/>
          </p:cNvSpPr>
          <p:nvPr/>
        </p:nvSpPr>
        <p:spPr bwMode="auto">
          <a:xfrm>
            <a:off x="6008703" y="2062459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4" name="Line 10"/>
          <p:cNvSpPr>
            <a:spLocks noChangeShapeType="1"/>
          </p:cNvSpPr>
          <p:nvPr/>
        </p:nvSpPr>
        <p:spPr bwMode="auto">
          <a:xfrm flipV="1">
            <a:off x="4247800" y="2283121"/>
            <a:ext cx="385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00735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1.2 Overview of the evolution of Intel's Core 2 family (</a:t>
            </a:r>
            <a:r>
              <a:rPr lang="en-US" dirty="0" smtClean="0"/>
              <a:t>36)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71500" y="413665"/>
            <a:ext cx="86823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Core 2-based client processors -4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138929" y="6527376"/>
            <a:ext cx="2872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>
                <a:solidFill>
                  <a:srgbClr val="FF0000"/>
                </a:solidFill>
              </a:rPr>
              <a:t>C  a  n  c  e  l  </a:t>
            </a:r>
            <a:r>
              <a:rPr lang="en-US" sz="1200" i="1" dirty="0" err="1">
                <a:solidFill>
                  <a:srgbClr val="FF0000"/>
                </a:solidFill>
              </a:rPr>
              <a:t>l</a:t>
            </a:r>
            <a:r>
              <a:rPr lang="en-US" sz="1200" i="1" dirty="0">
                <a:solidFill>
                  <a:srgbClr val="FF0000"/>
                </a:solidFill>
              </a:rPr>
              <a:t>  e  d   </a:t>
            </a:r>
            <a:r>
              <a:rPr lang="en-US" sz="1200" i="1" dirty="0" err="1">
                <a:solidFill>
                  <a:srgbClr val="FF0000"/>
                </a:solidFill>
              </a:rPr>
              <a:t>i</a:t>
            </a:r>
            <a:r>
              <a:rPr lang="en-US" sz="1200" i="1" dirty="0">
                <a:solidFill>
                  <a:srgbClr val="FF0000"/>
                </a:solidFill>
              </a:rPr>
              <a:t> n   2 0 1 6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8000" y="784215"/>
            <a:ext cx="9117012" cy="94481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6506" y="773705"/>
            <a:ext cx="91360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pc="-40" dirty="0">
                <a:solidFill>
                  <a:schemeClr val="accent6"/>
                </a:solidFill>
                <a:latin typeface="+mj-lt"/>
              </a:rPr>
              <a:t>Intel’s IPC improvements achieved from the Pentium M (Dothan) to the Ice Lake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61848" y="1133745"/>
            <a:ext cx="8730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600" dirty="0">
                <a:latin typeface="+mj-lt"/>
              </a:rPr>
              <a:t>All in all,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achieved a nearly twofold IPC increase </a:t>
            </a:r>
            <a:r>
              <a:rPr lang="en-US" sz="1600" dirty="0">
                <a:latin typeface="+mj-lt"/>
              </a:rPr>
              <a:t>in their Core 2 family up to</a:t>
            </a:r>
          </a:p>
          <a:p>
            <a:pPr fontAlgn="base"/>
            <a:r>
              <a:rPr lang="en-US" sz="1600" dirty="0">
                <a:latin typeface="+mj-lt"/>
              </a:rPr>
              <a:t>  the Ice Lake line.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6495" y="1839342"/>
            <a:ext cx="9144000" cy="26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2" name="Line 8"/>
          <p:cNvSpPr>
            <a:spLocks noChangeShapeType="1"/>
          </p:cNvSpPr>
          <p:nvPr/>
        </p:nvSpPr>
        <p:spPr bwMode="auto">
          <a:xfrm>
            <a:off x="4218853" y="227461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3" name="Line 10"/>
          <p:cNvSpPr>
            <a:spLocks noChangeShapeType="1"/>
          </p:cNvSpPr>
          <p:nvPr/>
        </p:nvSpPr>
        <p:spPr bwMode="auto">
          <a:xfrm flipV="1">
            <a:off x="1961428" y="2490515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1920153" y="269054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5" name="Line 13"/>
          <p:cNvSpPr>
            <a:spLocks noChangeShapeType="1"/>
          </p:cNvSpPr>
          <p:nvPr/>
        </p:nvSpPr>
        <p:spPr bwMode="auto">
          <a:xfrm>
            <a:off x="1953491" y="249051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 rot="10800000" flipH="1" flipV="1">
            <a:off x="516803" y="2750075"/>
            <a:ext cx="302736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reduce power consumption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67" name="Text Box 20"/>
          <p:cNvSpPr txBox="1">
            <a:spLocks noChangeArrowheads="1"/>
          </p:cNvSpPr>
          <p:nvPr/>
        </p:nvSpPr>
        <p:spPr bwMode="auto">
          <a:xfrm>
            <a:off x="43675" y="3266803"/>
            <a:ext cx="3754554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Power gating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PCU (Power Control Unit</a:t>
            </a:r>
            <a:r>
              <a:rPr lang="en-US" altLang="en-US" sz="1300" i="1" dirty="0" smtClean="0">
                <a:latin typeface="+mj-lt"/>
              </a:rPr>
              <a:t>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 smtClean="0">
                <a:latin typeface="+mj-lt"/>
              </a:rPr>
              <a:t>FIVR (Fully Integrated Voltage Regulator)</a:t>
            </a:r>
            <a:endParaRPr lang="en-US" altLang="en-US" sz="1300" i="1" dirty="0">
              <a:latin typeface="+mj-lt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Speed Shift Technology (CPPC)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Hybrid (</a:t>
            </a:r>
            <a:r>
              <a:rPr lang="en-US" altLang="en-US" sz="1300" i="1" dirty="0" err="1">
                <a:latin typeface="+mj-lt"/>
              </a:rPr>
              <a:t>big.little</a:t>
            </a:r>
            <a:r>
              <a:rPr lang="en-US" altLang="en-US" sz="1300" i="1" dirty="0">
                <a:latin typeface="+mj-lt"/>
              </a:rPr>
              <a:t> architecture)</a:t>
            </a:r>
          </a:p>
        </p:txBody>
      </p: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6277841" y="26857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69" name="Line 13"/>
          <p:cNvSpPr>
            <a:spLocks noChangeShapeType="1"/>
          </p:cNvSpPr>
          <p:nvPr/>
        </p:nvSpPr>
        <p:spPr bwMode="auto">
          <a:xfrm>
            <a:off x="6311178" y="248575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70" name="Text Box 4"/>
          <p:cNvSpPr txBox="1">
            <a:spLocks noChangeArrowheads="1"/>
          </p:cNvSpPr>
          <p:nvPr/>
        </p:nvSpPr>
        <p:spPr bwMode="auto">
          <a:xfrm rot="10800000" flipH="1" flipV="1">
            <a:off x="4125758" y="2669113"/>
            <a:ext cx="440668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to raise performance if there is a power/temperature headroom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71" name="Text Box 28"/>
          <p:cNvSpPr txBox="1">
            <a:spLocks noChangeArrowheads="1"/>
          </p:cNvSpPr>
          <p:nvPr/>
        </p:nvSpPr>
        <p:spPr bwMode="auto">
          <a:xfrm>
            <a:off x="4995320" y="3262040"/>
            <a:ext cx="22284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Turbo Boost technology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2.0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3.0</a:t>
            </a: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1515468" y="1898830"/>
            <a:ext cx="54006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in power management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5481" y="4601966"/>
            <a:ext cx="9082024" cy="216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100013" y="5574280"/>
            <a:ext cx="137856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Verdana" pitchFamily="34" charset="0"/>
              </a:rPr>
              <a:t>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74" name="Line 8"/>
          <p:cNvSpPr>
            <a:spLocks noChangeShapeType="1"/>
          </p:cNvSpPr>
          <p:nvPr/>
        </p:nvSpPr>
        <p:spPr bwMode="auto">
          <a:xfrm>
            <a:off x="4883891" y="5003711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V="1">
            <a:off x="795353" y="5232311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6" name="Oval 12"/>
          <p:cNvSpPr>
            <a:spLocks noChangeArrowheads="1"/>
          </p:cNvSpPr>
          <p:nvPr/>
        </p:nvSpPr>
        <p:spPr bwMode="auto">
          <a:xfrm>
            <a:off x="2528844" y="543233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7" name="Line 13"/>
          <p:cNvSpPr>
            <a:spLocks noChangeShapeType="1"/>
          </p:cNvSpPr>
          <p:nvPr/>
        </p:nvSpPr>
        <p:spPr bwMode="auto">
          <a:xfrm>
            <a:off x="2562182" y="523231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8" name="Text Box 4"/>
          <p:cNvSpPr txBox="1">
            <a:spLocks noChangeArrowheads="1"/>
          </p:cNvSpPr>
          <p:nvPr/>
        </p:nvSpPr>
        <p:spPr bwMode="auto">
          <a:xfrm>
            <a:off x="1998469" y="4717961"/>
            <a:ext cx="5763202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major processor categories and Intel’s related lines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9" name="Text Box 16"/>
          <p:cNvSpPr txBox="1">
            <a:spLocks noChangeArrowheads="1"/>
          </p:cNvSpPr>
          <p:nvPr/>
        </p:nvSpPr>
        <p:spPr bwMode="auto">
          <a:xfrm>
            <a:off x="7824286" y="6063323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80" name="Text Box 17"/>
          <p:cNvSpPr txBox="1">
            <a:spLocks noChangeArrowheads="1"/>
          </p:cNvSpPr>
          <p:nvPr/>
        </p:nvSpPr>
        <p:spPr bwMode="auto">
          <a:xfrm>
            <a:off x="-27798" y="6065955"/>
            <a:ext cx="162256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81" name="Text Box 4"/>
          <p:cNvSpPr txBox="1">
            <a:spLocks noChangeArrowheads="1"/>
          </p:cNvSpPr>
          <p:nvPr/>
        </p:nvSpPr>
        <p:spPr bwMode="auto">
          <a:xfrm>
            <a:off x="3792850" y="5576242"/>
            <a:ext cx="2173287" cy="437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Oval 12"/>
          <p:cNvSpPr>
            <a:spLocks noChangeArrowheads="1"/>
          </p:cNvSpPr>
          <p:nvPr/>
        </p:nvSpPr>
        <p:spPr bwMode="auto">
          <a:xfrm>
            <a:off x="4853544" y="543392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3" name="Line 13"/>
          <p:cNvSpPr>
            <a:spLocks noChangeShapeType="1"/>
          </p:cNvSpPr>
          <p:nvPr/>
        </p:nvSpPr>
        <p:spPr bwMode="auto">
          <a:xfrm>
            <a:off x="4886881" y="523389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4" name="Text Box 21"/>
          <p:cNvSpPr txBox="1">
            <a:spLocks noChangeArrowheads="1"/>
          </p:cNvSpPr>
          <p:nvPr/>
        </p:nvSpPr>
        <p:spPr bwMode="auto">
          <a:xfrm>
            <a:off x="4011116" y="6067220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i3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85" name="Text Box 23"/>
          <p:cNvSpPr txBox="1">
            <a:spLocks noChangeArrowheads="1"/>
          </p:cNvSpPr>
          <p:nvPr/>
        </p:nvSpPr>
        <p:spPr bwMode="auto">
          <a:xfrm>
            <a:off x="6166582" y="6062081"/>
            <a:ext cx="170270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86" name="Text Box 4"/>
          <p:cNvSpPr txBox="1">
            <a:spLocks noChangeArrowheads="1"/>
          </p:cNvSpPr>
          <p:nvPr/>
        </p:nvSpPr>
        <p:spPr bwMode="auto">
          <a:xfrm>
            <a:off x="1430988" y="5577179"/>
            <a:ext cx="2342848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7" name="Text Box 21"/>
          <p:cNvSpPr txBox="1">
            <a:spLocks noChangeArrowheads="1"/>
          </p:cNvSpPr>
          <p:nvPr/>
        </p:nvSpPr>
        <p:spPr bwMode="auto">
          <a:xfrm>
            <a:off x="1815800" y="6067339"/>
            <a:ext cx="148630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88" name="Oval 12"/>
          <p:cNvSpPr>
            <a:spLocks noChangeArrowheads="1"/>
          </p:cNvSpPr>
          <p:nvPr/>
        </p:nvSpPr>
        <p:spPr bwMode="auto">
          <a:xfrm>
            <a:off x="758501" y="54264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9" name="Line 13"/>
          <p:cNvSpPr>
            <a:spLocks noChangeShapeType="1"/>
          </p:cNvSpPr>
          <p:nvPr/>
        </p:nvSpPr>
        <p:spPr bwMode="auto">
          <a:xfrm>
            <a:off x="791839" y="52264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6325704" y="5227549"/>
            <a:ext cx="2603535" cy="793876"/>
            <a:chOff x="6378955" y="1246938"/>
            <a:chExt cx="2603535" cy="793876"/>
          </a:xfrm>
        </p:grpSpPr>
        <p:sp>
          <p:nvSpPr>
            <p:cNvPr id="91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2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3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092280" y="1763815"/>
              <a:ext cx="1847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00" b="1" dirty="0">
                <a:solidFill>
                  <a:schemeClr val="accent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5203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750176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 Evolution of client processors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785653"/>
            <a:ext cx="8098175" cy="504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2.1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Intel’s Core 2-based client processors 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3338990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2.2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Evolution of core counts and memory support in Intel’s 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Core 2-based client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9" name="Group 20"/>
          <p:cNvGrpSpPr>
            <a:grpSpLocks/>
          </p:cNvGrpSpPr>
          <p:nvPr/>
        </p:nvGrpSpPr>
        <p:grpSpPr bwMode="auto">
          <a:xfrm>
            <a:off x="524725" y="4132784"/>
            <a:ext cx="8097852" cy="720728"/>
            <a:chOff x="472" y="2160"/>
            <a:chExt cx="4990" cy="454"/>
          </a:xfrm>
        </p:grpSpPr>
        <p:sp>
          <p:nvSpPr>
            <p:cNvPr id="10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2.3 Evolution of key features of integrated graphics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20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in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Intel’s Core 2 line</a:t>
              </a:r>
            </a:p>
          </p:txBody>
        </p:sp>
        <p:sp>
          <p:nvSpPr>
            <p:cNvPr id="11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4448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 Evolution of client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43865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Smarphones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</a:t>
              </a: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232089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Desktops</a:t>
            </a:r>
            <a:endParaRPr kumimoji="0" lang="en-US" sz="12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45059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Servers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7449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603090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803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603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88740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Recent major processor categories of Intel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436734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Xeon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E7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E5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E3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47021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Clients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</a:t>
            </a: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Desktops/Laptops)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80470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60467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437999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lang="en-US" altLang="en-US" sz="1250" i="1" dirty="0" smtClean="0">
                <a:solidFill>
                  <a:srgbClr val="000000"/>
                </a:solidFill>
                <a:latin typeface="Verdana" pitchFamily="34" charset="0"/>
              </a:rPr>
              <a:t>9/</a:t>
            </a:r>
            <a:r>
              <a:rPr kumimoji="0" lang="en-US" altLang="en-US" sz="125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i7/i5/i3 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47958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HEDTs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(High-End Desktops)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438118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i9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(Extreme Edition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972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9724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3698258" y="1620150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36771" y="458670"/>
            <a:ext cx="3895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Evolution of client processors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507215" y="1642869"/>
            <a:ext cx="2368550" cy="737403"/>
            <a:chOff x="6516840" y="1246938"/>
            <a:chExt cx="2368550" cy="737403"/>
          </a:xfrm>
        </p:grpSpPr>
        <p:sp>
          <p:nvSpPr>
            <p:cNvPr id="68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9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Text Box 4"/>
            <p:cNvSpPr txBox="1">
              <a:spLocks noChangeArrowheads="1"/>
            </p:cNvSpPr>
            <p:nvPr/>
          </p:nvSpPr>
          <p:spPr bwMode="auto">
            <a:xfrm>
              <a:off x="6516840" y="1545759"/>
              <a:ext cx="236855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Mobiles</a:t>
              </a:r>
            </a:p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(Tablets/Smartphones)</a:t>
              </a:r>
              <a:endParaRPr kumimoji="0" lang="hu-HU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52" name="Text Box 16"/>
          <p:cNvSpPr txBox="1">
            <a:spLocks noChangeArrowheads="1"/>
          </p:cNvSpPr>
          <p:nvPr/>
        </p:nvSpPr>
        <p:spPr bwMode="auto">
          <a:xfrm>
            <a:off x="7860770" y="2475382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8" name="Text Box 23"/>
          <p:cNvSpPr txBox="1">
            <a:spLocks noChangeArrowheads="1"/>
          </p:cNvSpPr>
          <p:nvPr/>
        </p:nvSpPr>
        <p:spPr bwMode="auto">
          <a:xfrm>
            <a:off x="6188574" y="2463630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404030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 </a:t>
            </a:r>
            <a:r>
              <a:rPr lang="en-US" dirty="0" smtClean="0"/>
              <a:t>(6)</a:t>
            </a:r>
            <a:endParaRPr lang="en-US" dirty="0"/>
          </a:p>
        </p:txBody>
      </p:sp>
      <p:pic>
        <p:nvPicPr>
          <p:cNvPr id="2050" name="Picture 2" descr="https://images.anandtech.com/doci/16823/Intel%20Accelerated%20Briefings%20FINAL-page-006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7" t="17819" r="1297" b="11877"/>
          <a:stretch/>
        </p:blipFill>
        <p:spPr bwMode="auto">
          <a:xfrm>
            <a:off x="46545" y="1628801"/>
            <a:ext cx="9025955" cy="396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15888" y="458670"/>
            <a:ext cx="7561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Intel’s new process naming scheme from 07/2021 []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16704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10 nm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36884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7 nm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202069" y="1043735"/>
            <a:ext cx="1350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TSMC</a:t>
            </a:r>
          </a:p>
          <a:p>
            <a:pPr algn="ctr"/>
            <a:r>
              <a:rPr lang="en-US" sz="1400" dirty="0" smtClean="0"/>
              <a:t>5 nm?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63515" y="1060575"/>
            <a:ext cx="1665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≈ TSMC</a:t>
            </a:r>
          </a:p>
          <a:p>
            <a:pPr algn="ctr"/>
            <a:r>
              <a:rPr lang="en-US" sz="1400" dirty="0" smtClean="0"/>
              <a:t>equivalence  </a:t>
            </a:r>
          </a:p>
        </p:txBody>
      </p:sp>
    </p:spTree>
    <p:extLst>
      <p:ext uri="{BB962C8B-B14F-4D97-AF65-F5344CB8AC3E}">
        <p14:creationId xmlns:p14="http://schemas.microsoft.com/office/powerpoint/2010/main" val="334144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953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7894" y="470398"/>
            <a:ext cx="68143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2.1 Overview of Intel’s Core 2-based client processors -1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(1)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177223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148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(2)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7938138"/>
              </p:ext>
            </p:extLst>
          </p:nvPr>
        </p:nvGraphicFramePr>
        <p:xfrm>
          <a:off x="29194" y="1223755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248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75161" y="498617"/>
            <a:ext cx="6354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Intel’s Core 2-based client processors -2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495" y="3609020"/>
            <a:ext cx="8820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 smtClean="0">
                <a:solidFill>
                  <a:srgbClr val="FF0000"/>
                </a:solidFill>
              </a:rPr>
              <a:t>Remarks</a:t>
            </a:r>
            <a:endParaRPr lang="en-US" sz="1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1520" y="6274826"/>
            <a:ext cx="13951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M: Mobile </a:t>
            </a:r>
          </a:p>
          <a:p>
            <a:r>
              <a:rPr lang="en-US" sz="1200" dirty="0" smtClean="0"/>
              <a:t>D: Desktop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6459" y="4689385"/>
            <a:ext cx="9144000" cy="5670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06" y="4689430"/>
            <a:ext cx="91809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 smtClean="0">
                <a:solidFill>
                  <a:srgbClr val="FF0000"/>
                </a:solidFill>
              </a:rPr>
              <a:t>Note </a:t>
            </a:r>
            <a:r>
              <a:rPr lang="en-US" sz="1600" spc="-20" dirty="0" smtClean="0"/>
              <a:t>also</a:t>
            </a:r>
            <a:r>
              <a:rPr lang="en-US" sz="1600" spc="-20" dirty="0" smtClean="0">
                <a:solidFill>
                  <a:srgbClr val="FF0000"/>
                </a:solidFill>
              </a:rPr>
              <a:t> </a:t>
            </a:r>
            <a:r>
              <a:rPr lang="en-US" sz="1600" spc="-20" dirty="0" smtClean="0"/>
              <a:t>that Intel’s </a:t>
            </a:r>
            <a:r>
              <a:rPr lang="en-US" sz="1600" spc="-20" dirty="0">
                <a:solidFill>
                  <a:srgbClr val="0070C0"/>
                </a:solidFill>
              </a:rPr>
              <a:t>mobile (actually laptop)</a:t>
            </a:r>
            <a:r>
              <a:rPr lang="en-US" sz="1600" spc="-20" dirty="0"/>
              <a:t> oriented Core 2 processors </a:t>
            </a:r>
            <a:r>
              <a:rPr lang="en-US" sz="1600" spc="-20" dirty="0" smtClean="0"/>
              <a:t>typically have </a:t>
            </a:r>
            <a:endParaRPr lang="en-US" sz="1600" spc="-20" dirty="0"/>
          </a:p>
          <a:p>
            <a:pPr>
              <a:spcAft>
                <a:spcPts val="600"/>
              </a:spcAft>
            </a:pPr>
            <a:r>
              <a:rPr lang="en-US" sz="1600" dirty="0"/>
              <a:t>   </a:t>
            </a:r>
            <a:r>
              <a:rPr lang="en-US" sz="1600" dirty="0">
                <a:solidFill>
                  <a:srgbClr val="0070C0"/>
                </a:solidFill>
              </a:rPr>
              <a:t>BGA sockets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desktop processors LGA </a:t>
            </a:r>
            <a:r>
              <a:rPr lang="en-US" sz="1600" dirty="0"/>
              <a:t>(in early lines PGA) </a:t>
            </a:r>
            <a:r>
              <a:rPr lang="en-US" sz="1600" dirty="0">
                <a:solidFill>
                  <a:srgbClr val="0070C0"/>
                </a:solidFill>
              </a:rPr>
              <a:t>sockets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>
            <a:off x="26987" y="3924055"/>
            <a:ext cx="9117013" cy="674785"/>
          </a:xfrm>
          <a:prstGeom prst="roundRect">
            <a:avLst/>
          </a:prstGeom>
          <a:solidFill>
            <a:srgbClr val="F3F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4549" y="3969060"/>
            <a:ext cx="9056645" cy="584775"/>
          </a:xfrm>
          <a:prstGeom prst="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</a:t>
            </a:r>
            <a:r>
              <a:rPr lang="en-US" sz="1600" dirty="0" smtClean="0"/>
              <a:t>that </a:t>
            </a:r>
            <a:r>
              <a:rPr lang="en-US" sz="1600" dirty="0" smtClean="0">
                <a:solidFill>
                  <a:srgbClr val="0070C0"/>
                </a:solidFill>
              </a:rPr>
              <a:t>DDR5 has 32-bit memory channels </a:t>
            </a:r>
            <a:r>
              <a:rPr lang="en-US" sz="1600" dirty="0" smtClean="0"/>
              <a:t>instead of 64-bit memory channels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as the previous memory generations.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26987" y="4599130"/>
            <a:ext cx="9180000" cy="674785"/>
          </a:xfrm>
          <a:prstGeom prst="roundRect">
            <a:avLst/>
          </a:prstGeom>
          <a:solidFill>
            <a:srgbClr val="F3F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18510" y="4644135"/>
            <a:ext cx="8725466" cy="584775"/>
          </a:xfrm>
          <a:prstGeom prst="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</a:t>
            </a:r>
            <a:r>
              <a:rPr lang="en-US" sz="1600" dirty="0" smtClean="0"/>
              <a:t>that </a:t>
            </a:r>
            <a:r>
              <a:rPr lang="en-US" sz="1600" dirty="0" smtClean="0">
                <a:solidFill>
                  <a:srgbClr val="0070C0"/>
                </a:solidFill>
              </a:rPr>
              <a:t>DDR5 has 32-bit memory channels </a:t>
            </a:r>
            <a:r>
              <a:rPr lang="en-US" sz="1600" dirty="0" smtClean="0"/>
              <a:t>instead of 64-bit memory channels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as the previous memory generations.</a:t>
            </a:r>
          </a:p>
        </p:txBody>
      </p:sp>
    </p:spTree>
    <p:extLst>
      <p:ext uri="{BB962C8B-B14F-4D97-AF65-F5344CB8AC3E}">
        <p14:creationId xmlns:p14="http://schemas.microsoft.com/office/powerpoint/2010/main" val="3998874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11" grpId="0"/>
      <p:bldP spid="12" grpId="0" animBg="1"/>
      <p:bldP spid="13" grpId="0" animBg="1"/>
      <p:bldP spid="14" grpId="0" animBg="1"/>
      <p:bldP spid="1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82204" y="1187672"/>
            <a:ext cx="21396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PGA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(Pin Grid Array)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72540" y="1187671"/>
            <a:ext cx="2339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LGA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(Land Grid Array)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7950" y="5570812"/>
            <a:ext cx="903605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BGA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packages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soldered directly onto the motherboard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so practically they can not</a:t>
            </a:r>
          </a:p>
          <a:p>
            <a:pPr defTabSz="457200" fontAlgn="base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be replaced without proper equipment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  <a:p>
            <a:pPr defTabSz="457200" fontAlgn="base">
              <a:defRPr/>
            </a:pP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PGA and LGA packages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 are </a:t>
            </a:r>
            <a:r>
              <a:rPr lang="en-US" sz="1600" dirty="0" smtClean="0">
                <a:solidFill>
                  <a:srgbClr val="0070C0"/>
                </a:solidFill>
                <a:latin typeface="Verdana"/>
              </a:rPr>
              <a:t>inserted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 to their respective sockets.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4248" y="520653"/>
            <a:ext cx="5729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Recent processor package types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[169]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l="25296" t="36932" r="57877" b="44208"/>
          <a:stretch/>
        </p:blipFill>
        <p:spPr>
          <a:xfrm>
            <a:off x="254560" y="1843096"/>
            <a:ext cx="3226477" cy="215083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/>
          <a:srcRect l="60221" t="36932" r="29003" b="44208"/>
          <a:stretch/>
        </p:blipFill>
        <p:spPr>
          <a:xfrm>
            <a:off x="3710920" y="1843096"/>
            <a:ext cx="2066134" cy="215083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l="43373" t="36932" r="41564" b="44208"/>
          <a:stretch/>
        </p:blipFill>
        <p:spPr>
          <a:xfrm>
            <a:off x="6035261" y="1843096"/>
            <a:ext cx="2888022" cy="2150836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6431493" y="1182415"/>
            <a:ext cx="21396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BGA</a:t>
            </a:r>
          </a:p>
          <a:p>
            <a:pPr algn="ctr" defTabSz="457200" fontAlgn="base">
              <a:defRPr/>
            </a:pPr>
            <a:r>
              <a:rPr lang="en-US" sz="1600" b="1" dirty="0">
                <a:solidFill>
                  <a:srgbClr val="000000"/>
                </a:solidFill>
                <a:latin typeface="Verdana"/>
              </a:rPr>
              <a:t>(Ball Grid Array)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07950" y="4917172"/>
            <a:ext cx="90360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LGA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packages are essentially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direct opposite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PGAs, the contact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pins are on the </a:t>
            </a:r>
          </a:p>
          <a:p>
            <a:pPr defTabSz="457200" fontAlgn="base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socket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whereas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contact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pads on the package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provide the connections.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4595" y="4498428"/>
            <a:ext cx="81034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base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PGA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package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pins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provide the contacts, arranged in a regular array.</a:t>
            </a:r>
          </a:p>
        </p:txBody>
      </p:sp>
      <p:sp>
        <p:nvSpPr>
          <p:cNvPr id="20" name="Cím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Overview of Intel’s Core 2-based client processors </a:t>
            </a:r>
            <a:r>
              <a:rPr lang="en-US" altLang="en-US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775010" y="6390680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55849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1" grpId="0"/>
      <p:bldP spid="16" grpId="0"/>
      <p:bldP spid="17" grpId="0"/>
      <p:bldP spid="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Core 2-based client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679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(1)</a:t>
            </a:r>
            <a:endParaRPr lang="en-US" altLang="en-US" spc="-6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2673" y="458670"/>
            <a:ext cx="92477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2.2 Evolution of core counts and memory support in Intel’s </a:t>
            </a:r>
            <a:r>
              <a:rPr kumimoji="0" lang="en-US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2based</a:t>
            </a:r>
            <a:r>
              <a:rPr kumimoji="0" lang="en-US" i="0" u="none" strike="noStrike" kern="1200" cap="none" spc="-70" normalizeH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i="0" u="none" strike="noStrike" kern="1200" cap="none" spc="-7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client line</a:t>
            </a:r>
            <a:endParaRPr kumimoji="0" lang="en-US" i="0" u="none" strike="noStrike" kern="1200" cap="none" spc="-7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08200"/>
            <a:ext cx="33854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Evolution of core counts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96005" y="1312547"/>
            <a:ext cx="8847137" cy="121513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96005" y="1378745"/>
            <a:ext cx="8847137" cy="1077218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pPr lvl="0">
              <a:spcBef>
                <a:spcPts val="300"/>
              </a:spcBef>
              <a:defRPr/>
            </a:pPr>
            <a:r>
              <a:rPr lang="en-US" sz="1600" dirty="0">
                <a:solidFill>
                  <a:srgbClr val="000000"/>
                </a:solidFill>
              </a:rPr>
              <a:t>Following the </a:t>
            </a:r>
            <a:r>
              <a:rPr lang="en-US" sz="1600" dirty="0" smtClean="0">
                <a:solidFill>
                  <a:srgbClr val="000000"/>
                </a:solidFill>
              </a:rPr>
              <a:t>advances </a:t>
            </a:r>
            <a:r>
              <a:rPr lang="en-US" sz="1600" dirty="0">
                <a:solidFill>
                  <a:srgbClr val="000000"/>
                </a:solidFill>
              </a:rPr>
              <a:t>of the IC </a:t>
            </a:r>
            <a:r>
              <a:rPr lang="en-US" sz="1600" dirty="0" smtClean="0">
                <a:solidFill>
                  <a:srgbClr val="000000"/>
                </a:solidFill>
              </a:rPr>
              <a:t>technology, </a:t>
            </a:r>
            <a:r>
              <a:rPr lang="en-US" sz="1600" dirty="0">
                <a:solidFill>
                  <a:srgbClr val="0070C0"/>
                </a:solidFill>
              </a:rPr>
              <a:t>maximum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core counts </a:t>
            </a:r>
            <a:r>
              <a:rPr lang="en-US" sz="1600" dirty="0"/>
              <a:t>of </a:t>
            </a:r>
            <a:r>
              <a:rPr lang="en-US" sz="1600" dirty="0" smtClean="0"/>
              <a:t>Intel’s</a:t>
            </a:r>
            <a:endParaRPr lang="en-US" sz="1600" dirty="0"/>
          </a:p>
          <a:p>
            <a:pPr lvl="0">
              <a:defRPr/>
            </a:pPr>
            <a:r>
              <a:rPr lang="en-US" sz="1600" dirty="0"/>
              <a:t> </a:t>
            </a:r>
            <a:r>
              <a:rPr lang="en-US" sz="1600" dirty="0" smtClean="0"/>
              <a:t> </a:t>
            </a:r>
            <a:r>
              <a:rPr lang="en-US" sz="1600" dirty="0"/>
              <a:t>client processors </a:t>
            </a:r>
            <a:r>
              <a:rPr lang="en-US" sz="1600" dirty="0">
                <a:solidFill>
                  <a:srgbClr val="0070C0"/>
                </a:solidFill>
              </a:rPr>
              <a:t>rose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0000"/>
                </a:solidFill>
              </a:rPr>
              <a:t>already </a:t>
            </a:r>
            <a:r>
              <a:rPr lang="en-US" sz="1600" dirty="0">
                <a:solidFill>
                  <a:srgbClr val="0070C0"/>
                </a:solidFill>
              </a:rPr>
              <a:t>in 2007 to 4 and remained so roughly </a:t>
            </a:r>
            <a:r>
              <a:rPr lang="en-US" sz="1600" dirty="0" smtClean="0">
                <a:solidFill>
                  <a:srgbClr val="0070C0"/>
                </a:solidFill>
              </a:rPr>
              <a:t>for 10 years,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 smtClean="0">
                <a:solidFill>
                  <a:srgbClr val="000000"/>
                </a:solidFill>
              </a:rPr>
              <a:t>as most earlier </a:t>
            </a:r>
            <a:r>
              <a:rPr lang="en-US" sz="1600" dirty="0">
                <a:solidFill>
                  <a:srgbClr val="000000"/>
                </a:solidFill>
              </a:rPr>
              <a:t>applications did not </a:t>
            </a:r>
            <a:r>
              <a:rPr lang="en-US" sz="1600" dirty="0" smtClean="0">
                <a:solidFill>
                  <a:srgbClr val="000000"/>
                </a:solidFill>
              </a:rPr>
              <a:t>offer </a:t>
            </a:r>
            <a:r>
              <a:rPr lang="en-US" sz="1600" dirty="0">
                <a:solidFill>
                  <a:srgbClr val="000000"/>
                </a:solidFill>
              </a:rPr>
              <a:t>much more parallelism that </a:t>
            </a:r>
            <a:r>
              <a:rPr lang="en-US" sz="1600" dirty="0" smtClean="0">
                <a:solidFill>
                  <a:srgbClr val="000000"/>
                </a:solidFill>
              </a:rPr>
              <a:t>might </a:t>
            </a:r>
            <a:r>
              <a:rPr lang="en-US" sz="1600" dirty="0">
                <a:solidFill>
                  <a:srgbClr val="000000"/>
                </a:solidFill>
              </a:rPr>
              <a:t>have </a:t>
            </a:r>
            <a:endParaRPr lang="en-US" sz="1600" dirty="0" smtClean="0">
              <a:solidFill>
                <a:srgbClr val="000000"/>
              </a:solidFill>
            </a:endParaRP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been </a:t>
            </a:r>
            <a:r>
              <a:rPr lang="en-US" sz="1600" dirty="0">
                <a:solidFill>
                  <a:srgbClr val="000000"/>
                </a:solidFill>
              </a:rPr>
              <a:t>utilized (see the next Figure).</a:t>
            </a:r>
          </a:p>
        </p:txBody>
      </p:sp>
    </p:spTree>
    <p:extLst>
      <p:ext uri="{BB962C8B-B14F-4D97-AF65-F5344CB8AC3E}">
        <p14:creationId xmlns:p14="http://schemas.microsoft.com/office/powerpoint/2010/main" val="581273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02929" y="458670"/>
            <a:ext cx="8969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from 2 to 4 in</a:t>
            </a: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-1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(2)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878538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3671900" y="1225556"/>
            <a:ext cx="828000" cy="368860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360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68063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features of the evolution of Core 2-based client </a:t>
            </a:r>
            <a:r>
              <a:rPr kumimoji="0" lang="en-US" i="0" u="none" strike="noStrike" kern="1200" cap="none" spc="0" normalizeH="0" baseline="0" noProof="0" dirty="0" smtClean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18710"/>
            <a:ext cx="4175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Evolution of the core counts -2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05995" y="1268760"/>
            <a:ext cx="8964000" cy="18452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000" y="1334957"/>
            <a:ext cx="9117167" cy="1608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This situation has </a:t>
            </a:r>
            <a:r>
              <a:rPr lang="en-US" sz="1600" dirty="0" smtClean="0">
                <a:solidFill>
                  <a:srgbClr val="000000"/>
                </a:solidFill>
              </a:rPr>
              <a:t>however changed when </a:t>
            </a:r>
            <a:r>
              <a:rPr lang="en-US" sz="1600" dirty="0">
                <a:solidFill>
                  <a:srgbClr val="000000"/>
                </a:solidFill>
              </a:rPr>
              <a:t>AMD entered the market with 8-core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(GPU-less) Zen processors in 2017 followed by 16-core (GPU-less) DT processors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in 2020.</a:t>
            </a:r>
          </a:p>
          <a:p>
            <a:pPr marL="285750" lvl="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To encounter the competition Intel raised the core count of its client processors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first to 6 then to 8, subsequently to 10, and in </a:t>
            </a:r>
            <a:r>
              <a:rPr lang="en-US" sz="1600" dirty="0" smtClean="0">
                <a:solidFill>
                  <a:srgbClr val="000000"/>
                </a:solidFill>
              </a:rPr>
              <a:t>2022 </a:t>
            </a:r>
            <a:r>
              <a:rPr lang="en-US" sz="1600" dirty="0">
                <a:solidFill>
                  <a:srgbClr val="000000"/>
                </a:solidFill>
              </a:rPr>
              <a:t>even to </a:t>
            </a:r>
            <a:r>
              <a:rPr lang="en-US" sz="1600" dirty="0" smtClean="0">
                <a:solidFill>
                  <a:srgbClr val="000000"/>
                </a:solidFill>
              </a:rPr>
              <a:t>24 </a:t>
            </a:r>
            <a:r>
              <a:rPr lang="en-US" sz="1600" dirty="0">
                <a:solidFill>
                  <a:srgbClr val="000000"/>
                </a:solidFill>
              </a:rPr>
              <a:t>in their </a:t>
            </a:r>
            <a:r>
              <a:rPr lang="en-US" sz="1600" dirty="0" smtClean="0">
                <a:solidFill>
                  <a:srgbClr val="000000"/>
                </a:solidFill>
              </a:rPr>
              <a:t>13</a:t>
            </a:r>
            <a:r>
              <a:rPr lang="en-US" sz="1600" baseline="30000" dirty="0" smtClean="0">
                <a:solidFill>
                  <a:srgbClr val="000000"/>
                </a:solidFill>
              </a:rPr>
              <a:t>th</a:t>
            </a:r>
            <a:r>
              <a:rPr lang="en-US" sz="1600" dirty="0" smtClean="0">
                <a:solidFill>
                  <a:srgbClr val="000000"/>
                </a:solidFill>
              </a:rPr>
              <a:t> gen</a:t>
            </a:r>
            <a:r>
              <a:rPr lang="en-US" sz="1600" dirty="0">
                <a:solidFill>
                  <a:srgbClr val="000000"/>
                </a:solidFill>
              </a:rPr>
              <a:t>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</a:t>
            </a:r>
            <a:r>
              <a:rPr lang="en-US" sz="1600" dirty="0" smtClean="0">
                <a:solidFill>
                  <a:srgbClr val="000000"/>
                </a:solidFill>
              </a:rPr>
              <a:t>Raptor </a:t>
            </a:r>
            <a:r>
              <a:rPr lang="en-US" sz="1600" dirty="0">
                <a:solidFill>
                  <a:srgbClr val="000000"/>
                </a:solidFill>
              </a:rPr>
              <a:t>Lake processor line, as the next Figures indicates.</a:t>
            </a:r>
            <a:endParaRPr lang="en-US" sz="1600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09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31151" y="458670"/>
            <a:ext cx="849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-2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(4)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671900" y="4959170"/>
            <a:ext cx="828000" cy="183871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4330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hu-HU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1151" y="458670"/>
            <a:ext cx="849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platforms -3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873122"/>
              </p:ext>
            </p:extLst>
          </p:nvPr>
        </p:nvGraphicFramePr>
        <p:xfrm>
          <a:off x="10512" y="1231008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50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79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435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009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Gen.C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spc="-10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10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10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4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spc="-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500063" y="1223755"/>
            <a:ext cx="828000" cy="2232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342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536575" algn="l"/>
              </a:tabLst>
            </a:pPr>
            <a:r>
              <a:rPr lang="en-US" dirty="0"/>
              <a:t>Introduction </a:t>
            </a:r>
            <a:r>
              <a:rPr lang="en-US" dirty="0" smtClean="0"/>
              <a:t>(7)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364" y="1281563"/>
            <a:ext cx="8640622" cy="50732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6443" y="458670"/>
            <a:ext cx="9496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astonishing process evolution roadmap revealed in 12/2019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1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2]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666936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6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1520" y="6444335"/>
            <a:ext cx="39665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EUV: Extreme ultraviolet lithography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3446875" y="5229200"/>
            <a:ext cx="2970330" cy="405045"/>
          </a:xfrm>
          <a:prstGeom prst="rect">
            <a:avLst/>
          </a:prstGeom>
          <a:solidFill>
            <a:schemeClr val="tx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74498" y="5186807"/>
            <a:ext cx="126182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chemeClr val="bg1"/>
                </a:solidFill>
              </a:rPr>
              <a:t>(Alder Lake</a:t>
            </a:r>
          </a:p>
          <a:p>
            <a:r>
              <a:rPr lang="en-US" sz="1300" dirty="0" smtClean="0">
                <a:solidFill>
                  <a:schemeClr val="bg1"/>
                </a:solidFill>
              </a:rPr>
              <a:t>Raptor Lake)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142350" y="5239710"/>
            <a:ext cx="136127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chemeClr val="bg1"/>
                </a:solidFill>
              </a:rPr>
              <a:t>(Meteor Lake)</a:t>
            </a:r>
          </a:p>
        </p:txBody>
      </p:sp>
    </p:spTree>
    <p:extLst>
      <p:ext uri="{BB962C8B-B14F-4D97-AF65-F5344CB8AC3E}">
        <p14:creationId xmlns:p14="http://schemas.microsoft.com/office/powerpoint/2010/main" val="2029427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hu-HU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458670"/>
            <a:ext cx="70051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b) Evolution of memory support in Intel’s client </a:t>
            </a:r>
            <a:r>
              <a:rPr lang="en-US" dirty="0" smtClean="0">
                <a:solidFill>
                  <a:schemeClr val="accent6"/>
                </a:solidFill>
              </a:rPr>
              <a:t>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50480" y="1223755"/>
            <a:ext cx="9046006" cy="7650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1289952"/>
            <a:ext cx="91171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Despite rising core counts from 2 to </a:t>
            </a:r>
            <a:r>
              <a:rPr lang="en-US" sz="1600" dirty="0" smtClean="0">
                <a:solidFill>
                  <a:srgbClr val="000000"/>
                </a:solidFill>
              </a:rPr>
              <a:t>24 </a:t>
            </a:r>
            <a:r>
              <a:rPr lang="en-US" sz="1600" dirty="0">
                <a:solidFill>
                  <a:srgbClr val="000000"/>
                </a:solidFill>
              </a:rPr>
              <a:t>Intel remained by implementing dual memory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channels, as the next two Tables show.</a:t>
            </a:r>
            <a:endParaRPr lang="en-US" sz="1600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773705"/>
            <a:ext cx="62921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    The </a:t>
            </a:r>
            <a:r>
              <a:rPr lang="en-US" dirty="0">
                <a:solidFill>
                  <a:schemeClr val="accent6"/>
                </a:solidFill>
              </a:rPr>
              <a:t>number of memory channels implemented -1</a:t>
            </a:r>
          </a:p>
        </p:txBody>
      </p:sp>
    </p:spTree>
    <p:extLst>
      <p:ext uri="{BB962C8B-B14F-4D97-AF65-F5344CB8AC3E}">
        <p14:creationId xmlns:p14="http://schemas.microsoft.com/office/powerpoint/2010/main" val="1630326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(7)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62311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number of memory channels implemented  -2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8265375" y="1237230"/>
            <a:ext cx="792000" cy="555701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1079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5965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number of memory channels implemented -3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608023"/>
              </p:ext>
            </p:extLst>
          </p:nvPr>
        </p:nvGraphicFramePr>
        <p:xfrm>
          <a:off x="37661" y="1231008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</a:t>
                      </a:r>
                      <a:r>
                        <a:rPr lang="en-US" sz="1100" b="1" spc="-4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endParaRPr lang="en-US" sz="2400" spc="-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 bwMode="auto">
          <a:xfrm>
            <a:off x="8358286" y="1232222"/>
            <a:ext cx="756000" cy="225955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085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34024" y="458670"/>
            <a:ext cx="8506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Preserving the per-core memory bandwidth while core counts </a:t>
            </a:r>
            <a:r>
              <a:rPr lang="en-US" dirty="0" smtClean="0">
                <a:solidFill>
                  <a:schemeClr val="accent6"/>
                </a:solidFill>
              </a:rPr>
              <a:t>grow -1  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5" y="901499"/>
            <a:ext cx="8892480" cy="158239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853" y="994411"/>
            <a:ext cx="8685627" cy="1400383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While core counts of Intel’s Core 2-based client processors have grown from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2 to </a:t>
            </a:r>
            <a:r>
              <a:rPr lang="en-US" sz="1600" dirty="0" smtClean="0"/>
              <a:t>24 </a:t>
            </a:r>
            <a:r>
              <a:rPr lang="en-US" sz="1600" dirty="0"/>
              <a:t>Intel did not raise the number of memory channels.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reason for hold on just two memory channels is the fact that memory rates </a:t>
            </a:r>
          </a:p>
          <a:p>
            <a:r>
              <a:rPr lang="en-US" sz="1600" dirty="0"/>
              <a:t>      could be raised fast enough to sustain more or less the per-core memory </a:t>
            </a:r>
          </a:p>
          <a:p>
            <a:r>
              <a:rPr lang="en-US" sz="1600" dirty="0"/>
              <a:t>      bandwidth vs. its value provided in the 1. gen., as the next Table indicates.  </a:t>
            </a:r>
          </a:p>
        </p:txBody>
      </p:sp>
    </p:spTree>
    <p:extLst>
      <p:ext uri="{BB962C8B-B14F-4D97-AF65-F5344CB8AC3E}">
        <p14:creationId xmlns:p14="http://schemas.microsoft.com/office/powerpoint/2010/main" val="2458547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(10)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83320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</a:rPr>
              <a:t>-1</a:t>
            </a:r>
            <a:endParaRPr lang="en-US" spc="-30" dirty="0">
              <a:solidFill>
                <a:schemeClr val="accent6"/>
              </a:solidFill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7227295" y="1225556"/>
            <a:ext cx="1035115" cy="557881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151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85594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</a:rPr>
              <a:t>-2</a:t>
            </a:r>
            <a:endParaRPr lang="en-US" spc="-30" dirty="0">
              <a:solidFill>
                <a:schemeClr val="accent6"/>
              </a:solidFill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323943"/>
              </p:ext>
            </p:extLst>
          </p:nvPr>
        </p:nvGraphicFramePr>
        <p:xfrm>
          <a:off x="37661" y="1246199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6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7227296" y="1238193"/>
            <a:ext cx="1125124" cy="2268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544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17000" y="1089619"/>
            <a:ext cx="9276402" cy="5274037"/>
            <a:chOff x="117000" y="1619963"/>
            <a:chExt cx="9276402" cy="5274037"/>
          </a:xfrm>
        </p:grpSpPr>
        <p:sp>
          <p:nvSpPr>
            <p:cNvPr id="127" name="Szövegdoboz 79"/>
            <p:cNvSpPr txBox="1"/>
            <p:nvPr/>
          </p:nvSpPr>
          <p:spPr>
            <a:xfrm>
              <a:off x="771683" y="6026166"/>
              <a:ext cx="200801" cy="25774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/>
                  <a:cs typeface="Verdana"/>
                  <a:sym typeface="Symbol"/>
                </a:rPr>
                <a:t>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1111927" y="6082834"/>
              <a:ext cx="404704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217044" y="4004061"/>
              <a:ext cx="375385" cy="324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209963" y="4571513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1600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254413" y="2734750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3200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34" name="Straight Connector 233"/>
            <p:cNvCxnSpPr/>
            <p:nvPr/>
          </p:nvCxnSpPr>
          <p:spPr bwMode="auto">
            <a:xfrm>
              <a:off x="747000" y="520325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5" name="TextBox 234"/>
            <p:cNvSpPr txBox="1"/>
            <p:nvPr/>
          </p:nvSpPr>
          <p:spPr>
            <a:xfrm>
              <a:off x="129038" y="5048501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1333</a:t>
              </a: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747000" y="47017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Connector 237"/>
            <p:cNvCxnSpPr/>
            <p:nvPr/>
          </p:nvCxnSpPr>
          <p:spPr bwMode="auto">
            <a:xfrm>
              <a:off x="747000" y="4284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9" name="Rectangle 238"/>
            <p:cNvSpPr>
              <a:spLocks noChangeArrowheads="1"/>
            </p:cNvSpPr>
            <p:nvPr/>
          </p:nvSpPr>
          <p:spPr bwMode="auto">
            <a:xfrm>
              <a:off x="209413" y="4191913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1862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0" name="Straight Connector 239"/>
            <p:cNvCxnSpPr/>
            <p:nvPr/>
          </p:nvCxnSpPr>
          <p:spPr bwMode="auto">
            <a:xfrm>
              <a:off x="747000" y="39175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1" name="Rectangle 240"/>
            <p:cNvSpPr>
              <a:spLocks noChangeArrowheads="1"/>
            </p:cNvSpPr>
            <p:nvPr/>
          </p:nvSpPr>
          <p:spPr bwMode="auto">
            <a:xfrm>
              <a:off x="218976" y="38340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2133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43" name="Rectangle 242"/>
            <p:cNvSpPr>
              <a:spLocks noChangeArrowheads="1"/>
            </p:cNvSpPr>
            <p:nvPr/>
          </p:nvSpPr>
          <p:spPr bwMode="auto">
            <a:xfrm>
              <a:off x="229963" y="3526888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2400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4" name="Straight Connector 243"/>
            <p:cNvCxnSpPr/>
            <p:nvPr/>
          </p:nvCxnSpPr>
          <p:spPr bwMode="auto">
            <a:xfrm>
              <a:off x="747000" y="3609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Connector 244"/>
            <p:cNvCxnSpPr/>
            <p:nvPr/>
          </p:nvCxnSpPr>
          <p:spPr bwMode="auto">
            <a:xfrm>
              <a:off x="747000" y="333900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6" name="Rectangle 245"/>
            <p:cNvSpPr>
              <a:spLocks noChangeArrowheads="1"/>
            </p:cNvSpPr>
            <p:nvPr/>
          </p:nvSpPr>
          <p:spPr bwMode="auto">
            <a:xfrm>
              <a:off x="221563" y="32167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2666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8" name="Straight Connector 247"/>
            <p:cNvCxnSpPr/>
            <p:nvPr/>
          </p:nvCxnSpPr>
          <p:spPr bwMode="auto">
            <a:xfrm>
              <a:off x="747000" y="3088250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9" name="Rectangle 248"/>
            <p:cNvSpPr>
              <a:spLocks noChangeArrowheads="1"/>
            </p:cNvSpPr>
            <p:nvPr/>
          </p:nvSpPr>
          <p:spPr bwMode="auto">
            <a:xfrm>
              <a:off x="225876" y="2979000"/>
              <a:ext cx="459563" cy="297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2793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50" name="Straight Connector 249"/>
            <p:cNvCxnSpPr/>
            <p:nvPr/>
          </p:nvCxnSpPr>
          <p:spPr bwMode="auto">
            <a:xfrm>
              <a:off x="747000" y="2834375"/>
              <a:ext cx="7987084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51" name="Rectangle 250"/>
            <p:cNvSpPr>
              <a:spLocks noChangeArrowheads="1"/>
            </p:cNvSpPr>
            <p:nvPr/>
          </p:nvSpPr>
          <p:spPr bwMode="auto">
            <a:xfrm>
              <a:off x="8738196" y="6533669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2" name="Rectangle 251"/>
            <p:cNvSpPr>
              <a:spLocks noChangeArrowheads="1"/>
            </p:cNvSpPr>
            <p:nvPr/>
          </p:nvSpPr>
          <p:spPr bwMode="auto">
            <a:xfrm>
              <a:off x="2217355" y="6541412"/>
              <a:ext cx="40750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3" name="Rectangle 252"/>
            <p:cNvSpPr>
              <a:spLocks noChangeArrowheads="1"/>
            </p:cNvSpPr>
            <p:nvPr/>
          </p:nvSpPr>
          <p:spPr bwMode="auto">
            <a:xfrm>
              <a:off x="1642481" y="6544316"/>
              <a:ext cx="400077" cy="345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4" name="Rectangle 253"/>
            <p:cNvSpPr>
              <a:spLocks noChangeArrowheads="1"/>
            </p:cNvSpPr>
            <p:nvPr/>
          </p:nvSpPr>
          <p:spPr bwMode="auto">
            <a:xfrm>
              <a:off x="2809785" y="6541412"/>
              <a:ext cx="32574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5" name="Rectangle 254"/>
            <p:cNvSpPr>
              <a:spLocks noChangeArrowheads="1"/>
            </p:cNvSpPr>
            <p:nvPr/>
          </p:nvSpPr>
          <p:spPr bwMode="auto">
            <a:xfrm>
              <a:off x="3425730" y="6534886"/>
              <a:ext cx="30776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6" name="Rectangle 255"/>
            <p:cNvSpPr>
              <a:spLocks noChangeArrowheads="1"/>
            </p:cNvSpPr>
            <p:nvPr/>
          </p:nvSpPr>
          <p:spPr bwMode="auto">
            <a:xfrm>
              <a:off x="4064742" y="6541412"/>
              <a:ext cx="28731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7" name="Rectangle 256"/>
            <p:cNvSpPr>
              <a:spLocks noChangeArrowheads="1"/>
            </p:cNvSpPr>
            <p:nvPr/>
          </p:nvSpPr>
          <p:spPr bwMode="auto">
            <a:xfrm>
              <a:off x="4662797" y="6541412"/>
              <a:ext cx="31784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8" name="Rectangle 257"/>
            <p:cNvSpPr>
              <a:spLocks noChangeArrowheads="1"/>
            </p:cNvSpPr>
            <p:nvPr/>
          </p:nvSpPr>
          <p:spPr bwMode="auto">
            <a:xfrm>
              <a:off x="5861056" y="6523625"/>
              <a:ext cx="278287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9" name="Rectangle 258"/>
            <p:cNvSpPr>
              <a:spLocks noChangeArrowheads="1"/>
            </p:cNvSpPr>
            <p:nvPr/>
          </p:nvSpPr>
          <p:spPr bwMode="auto">
            <a:xfrm>
              <a:off x="5196382" y="6541527"/>
              <a:ext cx="447550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0" name="Rectangle 259"/>
            <p:cNvSpPr>
              <a:spLocks noChangeArrowheads="1"/>
            </p:cNvSpPr>
            <p:nvPr/>
          </p:nvSpPr>
          <p:spPr bwMode="auto">
            <a:xfrm>
              <a:off x="6542283" y="6541412"/>
              <a:ext cx="292968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1" name="Rectangle 260"/>
            <p:cNvSpPr>
              <a:spLocks noChangeArrowheads="1"/>
            </p:cNvSpPr>
            <p:nvPr/>
          </p:nvSpPr>
          <p:spPr bwMode="auto">
            <a:xfrm>
              <a:off x="7178105" y="6541412"/>
              <a:ext cx="325012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2" name="Rectangle 261"/>
            <p:cNvSpPr>
              <a:spLocks noChangeArrowheads="1"/>
            </p:cNvSpPr>
            <p:nvPr/>
          </p:nvSpPr>
          <p:spPr bwMode="auto">
            <a:xfrm>
              <a:off x="8367135" y="6541412"/>
              <a:ext cx="433855" cy="272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2020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63" name="Line 15"/>
            <p:cNvCxnSpPr/>
            <p:nvPr/>
          </p:nvCxnSpPr>
          <p:spPr bwMode="auto">
            <a:xfrm flipV="1">
              <a:off x="2048460" y="643798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" name="Line 18"/>
            <p:cNvCxnSpPr/>
            <p:nvPr/>
          </p:nvCxnSpPr>
          <p:spPr bwMode="auto">
            <a:xfrm flipV="1">
              <a:off x="2610501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" name="Line 19"/>
            <p:cNvCxnSpPr/>
            <p:nvPr/>
          </p:nvCxnSpPr>
          <p:spPr bwMode="auto">
            <a:xfrm flipV="1">
              <a:off x="3228746" y="6435235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Line 23"/>
            <p:cNvCxnSpPr/>
            <p:nvPr/>
          </p:nvCxnSpPr>
          <p:spPr bwMode="auto">
            <a:xfrm flipV="1">
              <a:off x="1467686" y="643798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Line 66"/>
            <p:cNvCxnSpPr/>
            <p:nvPr/>
          </p:nvCxnSpPr>
          <p:spPr bwMode="auto">
            <a:xfrm flipV="1">
              <a:off x="3846991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8" name="Line 67"/>
            <p:cNvCxnSpPr/>
            <p:nvPr/>
          </p:nvCxnSpPr>
          <p:spPr bwMode="auto">
            <a:xfrm flipV="1">
              <a:off x="4483970" y="6435235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9" name="Line 18"/>
            <p:cNvCxnSpPr/>
            <p:nvPr/>
          </p:nvCxnSpPr>
          <p:spPr bwMode="auto">
            <a:xfrm flipV="1">
              <a:off x="5046010" y="6434500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0" name="Line 19"/>
            <p:cNvCxnSpPr/>
            <p:nvPr/>
          </p:nvCxnSpPr>
          <p:spPr bwMode="auto">
            <a:xfrm flipV="1">
              <a:off x="5682987" y="6432481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1" name="Line 66"/>
            <p:cNvCxnSpPr/>
            <p:nvPr/>
          </p:nvCxnSpPr>
          <p:spPr bwMode="auto">
            <a:xfrm flipV="1">
              <a:off x="6301232" y="6424452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2" name="Line 67"/>
            <p:cNvCxnSpPr/>
            <p:nvPr/>
          </p:nvCxnSpPr>
          <p:spPr bwMode="auto">
            <a:xfrm flipV="1">
              <a:off x="6938211" y="6427457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3" name="Line 18"/>
            <p:cNvCxnSpPr/>
            <p:nvPr/>
          </p:nvCxnSpPr>
          <p:spPr bwMode="auto">
            <a:xfrm flipV="1">
              <a:off x="7556456" y="6419428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4" name="Line 19"/>
            <p:cNvCxnSpPr/>
            <p:nvPr/>
          </p:nvCxnSpPr>
          <p:spPr bwMode="auto">
            <a:xfrm flipV="1">
              <a:off x="8193436" y="6414404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5" name="Line 59"/>
            <p:cNvCxnSpPr/>
            <p:nvPr/>
          </p:nvCxnSpPr>
          <p:spPr bwMode="auto">
            <a:xfrm flipV="1">
              <a:off x="568788" y="6416330"/>
              <a:ext cx="8458212" cy="2085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Line 19"/>
            <p:cNvCxnSpPr/>
            <p:nvPr/>
          </p:nvCxnSpPr>
          <p:spPr bwMode="auto">
            <a:xfrm flipV="1">
              <a:off x="8800990" y="6416091"/>
              <a:ext cx="0" cy="6949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7" name="Rectangle 276"/>
            <p:cNvSpPr>
              <a:spLocks noChangeArrowheads="1"/>
            </p:cNvSpPr>
            <p:nvPr/>
          </p:nvSpPr>
          <p:spPr bwMode="auto">
            <a:xfrm>
              <a:off x="7804517" y="6534648"/>
              <a:ext cx="325012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78" name="Line 18"/>
            <p:cNvCxnSpPr/>
            <p:nvPr/>
          </p:nvCxnSpPr>
          <p:spPr bwMode="auto">
            <a:xfrm flipV="1">
              <a:off x="9393402" y="6421099"/>
              <a:ext cx="0" cy="616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1" name="Straight Connector 290"/>
            <p:cNvCxnSpPr/>
            <p:nvPr/>
          </p:nvCxnSpPr>
          <p:spPr bwMode="auto">
            <a:xfrm flipH="1">
              <a:off x="852163" y="1619963"/>
              <a:ext cx="10353" cy="44640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" name="TextBox 2"/>
            <p:cNvSpPr txBox="1"/>
            <p:nvPr/>
          </p:nvSpPr>
          <p:spPr>
            <a:xfrm>
              <a:off x="5337000" y="3808253"/>
              <a:ext cx="31451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157115" y="3495446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671365" y="3217732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767000" y="2709250"/>
              <a:ext cx="2174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8468240" y="2704552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461777" y="5086571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82000" y="5862702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032000" y="4599000"/>
              <a:ext cx="31451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267000" y="4589375"/>
              <a:ext cx="3096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364815" y="6093557"/>
              <a:ext cx="4315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SB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182581" y="608283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IB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889708" y="6082834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HW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154864" y="6059280"/>
              <a:ext cx="6463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SKL4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006946" y="6059280"/>
              <a:ext cx="5325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KBL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670321" y="6059280"/>
              <a:ext cx="51167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CFL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567231" y="6059280"/>
              <a:ext cx="4844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ICL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8364291" y="6059280"/>
              <a:ext cx="5305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TGL</a:t>
              </a:r>
            </a:p>
          </p:txBody>
        </p:sp>
        <p:cxnSp>
          <p:nvCxnSpPr>
            <p:cNvPr id="84" name="Line 59"/>
            <p:cNvCxnSpPr/>
            <p:nvPr/>
          </p:nvCxnSpPr>
          <p:spPr bwMode="auto">
            <a:xfrm flipV="1">
              <a:off x="747000" y="2574000"/>
              <a:ext cx="79560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" name="Rectangle 85"/>
            <p:cNvSpPr>
              <a:spLocks noChangeArrowheads="1"/>
            </p:cNvSpPr>
            <p:nvPr/>
          </p:nvSpPr>
          <p:spPr bwMode="auto">
            <a:xfrm>
              <a:off x="248298" y="1899000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4266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 flipV="1">
              <a:off x="5516750" y="2519376"/>
              <a:ext cx="3105150" cy="1414277"/>
            </a:xfrm>
            <a:prstGeom prst="lin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882000" y="6436666"/>
              <a:ext cx="0" cy="6852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1" name="Rectangle 100"/>
            <p:cNvSpPr>
              <a:spLocks noChangeArrowheads="1"/>
            </p:cNvSpPr>
            <p:nvPr/>
          </p:nvSpPr>
          <p:spPr bwMode="auto">
            <a:xfrm>
              <a:off x="1100817" y="6548984"/>
              <a:ext cx="400077" cy="345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17000" y="580702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1066</a:t>
              </a:r>
            </a:p>
          </p:txBody>
        </p:sp>
        <p:cxnSp>
          <p:nvCxnSpPr>
            <p:cNvPr id="104" name="Straight Connector 103"/>
            <p:cNvCxnSpPr/>
            <p:nvPr/>
          </p:nvCxnSpPr>
          <p:spPr bwMode="auto">
            <a:xfrm>
              <a:off x="747000" y="5990096"/>
              <a:ext cx="7956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5" name="TextBox 104"/>
            <p:cNvSpPr txBox="1"/>
            <p:nvPr/>
          </p:nvSpPr>
          <p:spPr>
            <a:xfrm>
              <a:off x="808125" y="6088673"/>
              <a:ext cx="4283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PN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217278" y="5870727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663520" y="5094000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19" name="Straight Connector 18"/>
            <p:cNvCxnSpPr/>
            <p:nvPr/>
          </p:nvCxnSpPr>
          <p:spPr bwMode="auto">
            <a:xfrm flipV="1">
              <a:off x="1180480" y="4509000"/>
              <a:ext cx="3008775" cy="1417591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1" name="TextBox 110"/>
            <p:cNvSpPr txBox="1"/>
            <p:nvPr/>
          </p:nvSpPr>
          <p:spPr>
            <a:xfrm>
              <a:off x="1173678" y="6084000"/>
              <a:ext cx="4331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73868" y="6084000"/>
              <a:ext cx="4331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N2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 rot="20137222">
              <a:off x="5643932" y="2931412"/>
              <a:ext cx="20008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DDR4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 rot="20118094">
              <a:off x="1819067" y="4640124"/>
              <a:ext cx="20008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DDR3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267747" y="2480595"/>
              <a:ext cx="524253" cy="2734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3458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16505" y="458670"/>
            <a:ext cx="83320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defRPr/>
            </a:pPr>
            <a:r>
              <a:rPr lang="en-US" spc="-30" dirty="0">
                <a:solidFill>
                  <a:schemeClr val="accent6"/>
                </a:solidFill>
                <a:latin typeface="+mj-lt"/>
              </a:rPr>
              <a:t>The rate of raising memory speeds in Core 2-based client processors </a:t>
            </a:r>
            <a:r>
              <a:rPr lang="en-US" spc="-3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3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8090" y="954000"/>
            <a:ext cx="11092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MT/s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4540938" y="5460536"/>
            <a:ext cx="4860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BW</a:t>
            </a:r>
          </a:p>
        </p:txBody>
      </p:sp>
      <p:cxnSp>
        <p:nvCxnSpPr>
          <p:cNvPr id="118" name="Straight Connector 117"/>
          <p:cNvCxnSpPr/>
          <p:nvPr/>
        </p:nvCxnSpPr>
        <p:spPr bwMode="auto">
          <a:xfrm>
            <a:off x="706968" y="1725536"/>
            <a:ext cx="7987084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247343" y="1625911"/>
            <a:ext cx="524253" cy="273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3733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116" name="Line 59"/>
          <p:cNvCxnSpPr/>
          <p:nvPr/>
        </p:nvCxnSpPr>
        <p:spPr bwMode="auto">
          <a:xfrm flipV="1">
            <a:off x="706968" y="1365536"/>
            <a:ext cx="7956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12)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93" y="6309320"/>
            <a:ext cx="9117012" cy="43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247343" y="6368622"/>
            <a:ext cx="8775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As the Figure indicates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DDR3/4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memory</a:t>
            </a:r>
            <a:r>
              <a:rPr kumimoji="0" lang="en-US" sz="1400" b="0" i="0" u="none" strike="noStrike" kern="1200" cap="none" spc="0" normalizeH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speeds could be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doubles roughly in every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8 years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33894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13)</a:t>
            </a:r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286078"/>
              </p:ext>
            </p:extLst>
          </p:nvPr>
        </p:nvGraphicFramePr>
        <p:xfrm>
          <a:off x="232678" y="1225671"/>
          <a:ext cx="8595617" cy="3004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4808">
                  <a:extLst>
                    <a:ext uri="{9D8B030D-6E8A-4147-A177-3AD203B41FA5}">
                      <a16:colId xmlns:a16="http://schemas.microsoft.com/office/drawing/2014/main" val="2089164375"/>
                    </a:ext>
                  </a:extLst>
                </a:gridCol>
                <a:gridCol w="1384324">
                  <a:extLst>
                    <a:ext uri="{9D8B030D-6E8A-4147-A177-3AD203B41FA5}">
                      <a16:colId xmlns:a16="http://schemas.microsoft.com/office/drawing/2014/main" val="3888832757"/>
                    </a:ext>
                  </a:extLst>
                </a:gridCol>
                <a:gridCol w="1608676">
                  <a:extLst>
                    <a:ext uri="{9D8B030D-6E8A-4147-A177-3AD203B41FA5}">
                      <a16:colId xmlns:a16="http://schemas.microsoft.com/office/drawing/2014/main" val="1326573066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279240664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534786587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3154990500"/>
                    </a:ext>
                  </a:extLst>
                </a:gridCol>
              </a:tblGrid>
              <a:tr h="72211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Generation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Introduced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Processor line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Max.</a:t>
                      </a:r>
                      <a:r>
                        <a:rPr lang="en-US" sz="1300" baseline="0" dirty="0"/>
                        <a:t> </a:t>
                      </a:r>
                    </a:p>
                    <a:p>
                      <a:pPr algn="ctr"/>
                      <a:r>
                        <a:rPr lang="en-US" sz="1300" baseline="0" dirty="0"/>
                        <a:t>core count</a:t>
                      </a:r>
                      <a:endParaRPr lang="en-US" sz="130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Memory rate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Per-core memory bandwidth</a:t>
                      </a:r>
                    </a:p>
                    <a:p>
                      <a:pPr algn="ctr"/>
                      <a:r>
                        <a:rPr lang="en-US" sz="1300" dirty="0"/>
                        <a:t>GB/s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786818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06/2006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 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DDR2-800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6.4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3328271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06/2009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DDR3-1333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5.4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7260019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</a:t>
                      </a:r>
                      <a:r>
                        <a:rPr lang="en-US" sz="1300" baseline="0" dirty="0"/>
                        <a:t> Lake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7.2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545339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9.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 Lake R.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5.4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50591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08/2019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Comet Lake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4.2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4455800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11/2021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Alder Lake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8+824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DDR5-4800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4.8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542365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13.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10/2022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Raptor Lake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8+16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DDR5-5600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3.7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51019949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22688" y="4395591"/>
            <a:ext cx="90198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Per-core memory bandwidth of client processors with increased core counts 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7343468" y="1225669"/>
            <a:ext cx="1484827" cy="3024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517778" y="1245241"/>
            <a:ext cx="1430535" cy="298504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4024" y="458670"/>
            <a:ext cx="85068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Preserving the per-core memory bandwidth while core counts </a:t>
            </a:r>
            <a:r>
              <a:rPr lang="en-US" dirty="0" smtClean="0">
                <a:solidFill>
                  <a:schemeClr val="accent6"/>
                </a:solidFill>
              </a:rPr>
              <a:t>grow -1  </a:t>
            </a:r>
            <a:endParaRPr 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08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0889" y="458670"/>
            <a:ext cx="8131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Core 2-based client platforms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6505" y="794725"/>
            <a:ext cx="72004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Options for attaching memory to platforms</a:t>
            </a:r>
          </a:p>
        </p:txBody>
      </p:sp>
      <p:sp>
        <p:nvSpPr>
          <p:cNvPr id="43" name="Rounded Rectangle 42"/>
          <p:cNvSpPr/>
          <p:nvPr/>
        </p:nvSpPr>
        <p:spPr bwMode="auto">
          <a:xfrm>
            <a:off x="422020" y="1622435"/>
            <a:ext cx="8280815" cy="4950988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877574" y="1718810"/>
            <a:ext cx="42082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Options for attaching memory to platforms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31728" y="2438557"/>
            <a:ext cx="2926349" cy="931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NB 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into the NB)</a:t>
            </a:r>
            <a:endParaRPr kumimoji="0" lang="en-US" sz="130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67543" y="2442790"/>
            <a:ext cx="2138727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457200"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processor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onto the processor die)</a:t>
            </a:r>
            <a:endParaRPr kumimoji="0" lang="en-US" sz="13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7" name="Line 5"/>
          <p:cNvSpPr>
            <a:spLocks noChangeShapeType="1"/>
          </p:cNvSpPr>
          <p:nvPr/>
        </p:nvSpPr>
        <p:spPr bwMode="auto">
          <a:xfrm flipV="1">
            <a:off x="2041765" y="2142844"/>
            <a:ext cx="1871802" cy="22358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flipH="1" flipV="1">
            <a:off x="3913567" y="2142843"/>
            <a:ext cx="1950576" cy="2671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1969765" y="233830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42"/>
          <p:cNvSpPr>
            <a:spLocks noChangeShapeType="1"/>
          </p:cNvSpPr>
          <p:nvPr/>
        </p:nvSpPr>
        <p:spPr bwMode="auto">
          <a:xfrm flipH="1">
            <a:off x="3921042" y="1987312"/>
            <a:ext cx="1" cy="1542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5796492" y="236268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2" name="Téglalap 46"/>
          <p:cNvSpPr/>
          <p:nvPr/>
        </p:nvSpPr>
        <p:spPr>
          <a:xfrm>
            <a:off x="999383" y="4694433"/>
            <a:ext cx="1389062" cy="48895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3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2" y="5366739"/>
            <a:ext cx="3667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églalap 69"/>
          <p:cNvSpPr/>
          <p:nvPr/>
        </p:nvSpPr>
        <p:spPr>
          <a:xfrm>
            <a:off x="999383" y="5550095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Szövegdoboz 70"/>
          <p:cNvSpPr txBox="1">
            <a:spLocks noChangeArrowheads="1"/>
          </p:cNvSpPr>
          <p:nvPr/>
        </p:nvSpPr>
        <p:spPr bwMode="auto">
          <a:xfrm>
            <a:off x="1683475" y="4397570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56" name="Téglalap 49"/>
          <p:cNvSpPr>
            <a:spLocks noChangeArrowheads="1"/>
          </p:cNvSpPr>
          <p:nvPr/>
        </p:nvSpPr>
        <p:spPr bwMode="auto">
          <a:xfrm>
            <a:off x="989858" y="3827658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57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1" y="4511077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46"/>
          <p:cNvSpPr/>
          <p:nvPr/>
        </p:nvSpPr>
        <p:spPr>
          <a:xfrm>
            <a:off x="5098636" y="4732533"/>
            <a:ext cx="1389062" cy="4873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9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5183383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églalap 69"/>
          <p:cNvSpPr/>
          <p:nvPr/>
        </p:nvSpPr>
        <p:spPr>
          <a:xfrm>
            <a:off x="5098636" y="5586608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Szövegdoboz 70"/>
          <p:cNvSpPr txBox="1">
            <a:spLocks noChangeArrowheads="1"/>
          </p:cNvSpPr>
          <p:nvPr/>
        </p:nvSpPr>
        <p:spPr bwMode="auto">
          <a:xfrm>
            <a:off x="5782728" y="4434083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62" name="Téglalap 49"/>
          <p:cNvSpPr>
            <a:spLocks noChangeArrowheads="1"/>
          </p:cNvSpPr>
          <p:nvPr/>
        </p:nvSpPr>
        <p:spPr bwMode="auto">
          <a:xfrm>
            <a:off x="5089111" y="3864170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     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63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5183383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Group 25"/>
          <p:cNvGrpSpPr>
            <a:grpSpLocks/>
          </p:cNvGrpSpPr>
          <p:nvPr/>
        </p:nvGrpSpPr>
        <p:grpSpPr bwMode="auto">
          <a:xfrm>
            <a:off x="2859933" y="4589658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5" name="Freeform 26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" name="Text Box 27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grpSp>
        <p:nvGrpSpPr>
          <p:cNvPr id="67" name="Group 28"/>
          <p:cNvGrpSpPr>
            <a:grpSpLocks/>
          </p:cNvGrpSpPr>
          <p:nvPr/>
        </p:nvGrpSpPr>
        <p:grpSpPr bwMode="auto">
          <a:xfrm>
            <a:off x="6946486" y="3780033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8" name="Freeform 29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Text Box 30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sp>
        <p:nvSpPr>
          <p:cNvPr id="70" name="AutoShape 31"/>
          <p:cNvSpPr>
            <a:spLocks noChangeArrowheads="1"/>
          </p:cNvSpPr>
          <p:nvPr/>
        </p:nvSpPr>
        <p:spPr bwMode="auto">
          <a:xfrm>
            <a:off x="2388445" y="4910333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1" name="AutoShape 32"/>
          <p:cNvSpPr>
            <a:spLocks noChangeArrowheads="1"/>
          </p:cNvSpPr>
          <p:nvPr/>
        </p:nvSpPr>
        <p:spPr bwMode="auto">
          <a:xfrm>
            <a:off x="6474998" y="4094358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1951941" y="4810423"/>
            <a:ext cx="421910" cy="286189"/>
            <a:chOff x="873679" y="3689131"/>
            <a:chExt cx="421910" cy="286189"/>
          </a:xfrm>
        </p:grpSpPr>
        <p:sp>
          <p:nvSpPr>
            <p:cNvPr id="73" name="Rectangle 72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056216" y="3974849"/>
            <a:ext cx="421910" cy="286189"/>
            <a:chOff x="873679" y="3689131"/>
            <a:chExt cx="421910" cy="286189"/>
          </a:xfrm>
        </p:grpSpPr>
        <p:sp>
          <p:nvSpPr>
            <p:cNvPr id="76" name="Rectangle 75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cxnSp>
        <p:nvCxnSpPr>
          <p:cNvPr id="78" name="Egyenes összekötő 48"/>
          <p:cNvCxnSpPr/>
          <p:nvPr/>
        </p:nvCxnSpPr>
        <p:spPr>
          <a:xfrm rot="5400000" flipH="1" flipV="1">
            <a:off x="5605115" y="4516333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48"/>
          <p:cNvCxnSpPr/>
          <p:nvPr/>
        </p:nvCxnSpPr>
        <p:spPr>
          <a:xfrm rot="5400000" flipH="1" flipV="1">
            <a:off x="5599860" y="5393944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ight Arrow 79"/>
          <p:cNvSpPr/>
          <p:nvPr/>
        </p:nvSpPr>
        <p:spPr bwMode="auto">
          <a:xfrm>
            <a:off x="3720903" y="2560891"/>
            <a:ext cx="360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777245" y="5615141"/>
            <a:ext cx="163698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NB: North Bridge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</p:spTree>
    <p:extLst>
      <p:ext uri="{BB962C8B-B14F-4D97-AF65-F5344CB8AC3E}">
        <p14:creationId xmlns:p14="http://schemas.microsoft.com/office/powerpoint/2010/main" val="427712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spc="-6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z="1700" kern="0" spc="-60" dirty="0" smtClean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15)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-2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348610"/>
              </p:ext>
            </p:extLst>
          </p:nvPr>
        </p:nvGraphicFramePr>
        <p:xfrm>
          <a:off x="84359" y="1225556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Gen</a:t>
                      </a:r>
                      <a:r>
                        <a:rPr lang="en-US" sz="1100" b="1" spc="-1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100" spc="-1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7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>
                          <a:latin typeface="+mj-lt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 smtClean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</a:t>
                      </a: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1016001" y="1225556"/>
            <a:ext cx="828000" cy="557881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622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Introduction </a:t>
            </a:r>
            <a:r>
              <a:rPr lang="en-US" sz="1700" dirty="0" smtClean="0"/>
              <a:t>(8)</a:t>
            </a:r>
            <a:endParaRPr lang="en-US" sz="1700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t="27250" b="18064"/>
          <a:stretch/>
        </p:blipFill>
        <p:spPr>
          <a:xfrm>
            <a:off x="73153" y="1358770"/>
            <a:ext cx="9070847" cy="279031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01729" y="494383"/>
            <a:ext cx="9177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 smtClean="0">
                <a:solidFill>
                  <a:schemeClr val="accent6"/>
                </a:solidFill>
              </a:rPr>
              <a:t>AMD’s contra: Zen4-based Ryzen 7000 DTs on TSMC’s 5 nm technology (2022) [45 ]-1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5888" y="4554125"/>
            <a:ext cx="37810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Core i9-12900K: Alder Lake DT</a:t>
            </a:r>
          </a:p>
          <a:p>
            <a:r>
              <a:rPr lang="en-US" sz="1400" dirty="0" smtClean="0"/>
              <a:t>Ryzen 9-7950X: Ryzen 9000 DT</a:t>
            </a:r>
          </a:p>
        </p:txBody>
      </p:sp>
    </p:spTree>
    <p:extLst>
      <p:ext uri="{BB962C8B-B14F-4D97-AF65-F5344CB8AC3E}">
        <p14:creationId xmlns:p14="http://schemas.microsoft.com/office/powerpoint/2010/main" val="2938019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16)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-3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549125"/>
              </p:ext>
            </p:extLst>
          </p:nvPr>
        </p:nvGraphicFramePr>
        <p:xfrm>
          <a:off x="29194" y="1240316"/>
          <a:ext cx="9072001" cy="2242997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248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830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  <a:endParaRPr lang="en-US" sz="1100" b="1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1100" b="1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</a:t>
                      </a:r>
                      <a:r>
                        <a:rPr lang="en-US" sz="1100" b="1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en-US" sz="1100" b="1" spc="-8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</a:t>
                      </a:r>
                      <a:r>
                        <a:rPr lang="en-US" sz="1100" b="1" spc="-140" baseline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endParaRPr lang="en-US" sz="2400" spc="-14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 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1081214" y="1223755"/>
            <a:ext cx="720080" cy="225955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71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31530" y="458670"/>
            <a:ext cx="81308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The way of attaching memory to *Core 2-based client platforms -4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116505" y="947795"/>
            <a:ext cx="8847137" cy="9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3474" y="1009298"/>
            <a:ext cx="85839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the previous Tables show, in early Core 2-based client platforms memory was</a:t>
            </a:r>
          </a:p>
          <a:p>
            <a:r>
              <a:rPr lang="en-US" sz="1600" dirty="0">
                <a:latin typeface="+mj-lt"/>
              </a:rPr>
              <a:t> attached to the NB, but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beginning with the Nehalem processors </a:t>
            </a:r>
            <a:r>
              <a:rPr lang="en-US" sz="1600" dirty="0">
                <a:latin typeface="+mj-lt"/>
              </a:rPr>
              <a:t>Intel began</a:t>
            </a:r>
          </a:p>
          <a:p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attaching memory immediately to the processor die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474" y="2155330"/>
            <a:ext cx="1847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6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5129" y="2020315"/>
            <a:ext cx="8987076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342900" marR="0" lvl="0" indent="-34290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Table providing an overview of Intel’s Core 2-based client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doesn’t </a:t>
            </a:r>
          </a:p>
          <a:p>
            <a:pPr marR="0" lvl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enlist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 gen.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Nehalem-based client processors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since this line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targeted actually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servers, nevertheless by deactivating server related parts of the dies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sold 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1. gen. Nehalem dies also as high-performance DT processors (in 2008).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was quite late in switching to direct attached memory,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the subsequent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retrospect reveals.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657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(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18)</a:t>
            </a:r>
            <a:endParaRPr lang="en-US" alt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98986" y="458670"/>
            <a:ext cx="7983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The way of attaching memory to Core 2-based client platforms -5</a:t>
            </a:r>
          </a:p>
        </p:txBody>
      </p:sp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1344420" y="1070890"/>
            <a:ext cx="6994525" cy="1656000"/>
          </a:xfrm>
          <a:prstGeom prst="rect">
            <a:avLst/>
          </a:prstGeom>
          <a:solidFill>
            <a:srgbClr val="DDF2FF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2920253" y="1365741"/>
            <a:ext cx="40235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33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Options for attaching memory to platforms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609545" y="2211878"/>
            <a:ext cx="371415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processor die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0" name="Oval 6"/>
          <p:cNvSpPr>
            <a:spLocks noChangeArrowheads="1"/>
          </p:cNvSpPr>
          <p:nvPr/>
        </p:nvSpPr>
        <p:spPr bwMode="auto">
          <a:xfrm>
            <a:off x="3073845" y="205312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6471096" y="205312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2" name="Rectangle 8"/>
          <p:cNvSpPr>
            <a:spLocks noChangeArrowheads="1"/>
          </p:cNvSpPr>
          <p:nvPr/>
        </p:nvSpPr>
        <p:spPr bwMode="auto">
          <a:xfrm>
            <a:off x="1716648" y="2200766"/>
            <a:ext cx="266258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NB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 rot="-5400000" flipH="1" flipV="1">
            <a:off x="3728689" y="1028397"/>
            <a:ext cx="427038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 rot="5400000" flipV="1">
            <a:off x="5401243" y="1000493"/>
            <a:ext cx="423618" cy="1716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375950" y="2726890"/>
            <a:ext cx="6935980" cy="3744000"/>
          </a:xfrm>
          <a:prstGeom prst="rect">
            <a:avLst/>
          </a:prstGeom>
          <a:solidFill>
            <a:srgbClr val="F2F2F2"/>
          </a:solidFill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2305123" y="4677318"/>
            <a:ext cx="179055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POWER4 (2C) (2001)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7" name="Rectangle 12"/>
          <p:cNvSpPr>
            <a:spLocks noChangeArrowheads="1"/>
          </p:cNvSpPr>
          <p:nvPr/>
        </p:nvSpPr>
        <p:spPr bwMode="auto">
          <a:xfrm>
            <a:off x="5239113" y="4623783"/>
            <a:ext cx="27154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POWER5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subsequent POWER families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8" name="Rectangle 13"/>
          <p:cNvSpPr>
            <a:spLocks noChangeArrowheads="1"/>
          </p:cNvSpPr>
          <p:nvPr/>
        </p:nvSpPr>
        <p:spPr bwMode="auto">
          <a:xfrm>
            <a:off x="2244372" y="6094741"/>
            <a:ext cx="187871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Montecito (2C) (2006)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9" name="Line 15"/>
          <p:cNvSpPr>
            <a:spLocks noChangeShapeType="1"/>
          </p:cNvSpPr>
          <p:nvPr/>
        </p:nvSpPr>
        <p:spPr bwMode="auto">
          <a:xfrm>
            <a:off x="1520288" y="6480208"/>
            <a:ext cx="6662738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grpSp>
        <p:nvGrpSpPr>
          <p:cNvPr id="50" name="Group 16"/>
          <p:cNvGrpSpPr>
            <a:grpSpLocks/>
          </p:cNvGrpSpPr>
          <p:nvPr/>
        </p:nvGrpSpPr>
        <p:grpSpPr bwMode="auto">
          <a:xfrm>
            <a:off x="1525588" y="2915720"/>
            <a:ext cx="6677025" cy="3675097"/>
            <a:chOff x="752" y="2566"/>
            <a:chExt cx="4202" cy="2518"/>
          </a:xfrm>
        </p:grpSpPr>
        <p:sp>
          <p:nvSpPr>
            <p:cNvPr id="51" name="Line 17"/>
            <p:cNvSpPr>
              <a:spLocks noChangeShapeType="1"/>
            </p:cNvSpPr>
            <p:nvPr/>
          </p:nvSpPr>
          <p:spPr bwMode="auto">
            <a:xfrm flipV="1">
              <a:off x="752" y="2568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52" name="Line 18"/>
            <p:cNvSpPr>
              <a:spLocks noChangeShapeType="1"/>
            </p:cNvSpPr>
            <p:nvPr/>
          </p:nvSpPr>
          <p:spPr bwMode="auto">
            <a:xfrm flipV="1">
              <a:off x="4953" y="2584"/>
              <a:ext cx="1" cy="24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53" name="Line 19"/>
            <p:cNvSpPr>
              <a:spLocks noChangeShapeType="1"/>
            </p:cNvSpPr>
            <p:nvPr/>
          </p:nvSpPr>
          <p:spPr bwMode="auto">
            <a:xfrm flipV="1">
              <a:off x="2793" y="2566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</p:grpSp>
      <p:sp>
        <p:nvSpPr>
          <p:cNvPr id="54" name="Rectangle 20"/>
          <p:cNvSpPr>
            <a:spLocks noChangeArrowheads="1"/>
          </p:cNvSpPr>
          <p:nvPr/>
        </p:nvSpPr>
        <p:spPr bwMode="auto">
          <a:xfrm>
            <a:off x="5358411" y="4086328"/>
            <a:ext cx="28309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Opteron  server lines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(2C) (2003)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AMD lines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5" name="Rectangle 22"/>
          <p:cNvSpPr>
            <a:spLocks noChangeArrowheads="1"/>
          </p:cNvSpPr>
          <p:nvPr/>
        </p:nvSpPr>
        <p:spPr bwMode="auto">
          <a:xfrm>
            <a:off x="1590377" y="5093028"/>
            <a:ext cx="3180359" cy="9028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 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Duo line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(2C) (2006)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preceding Intel lines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 2 Quad line (2x2C) (2006/2007)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Penryn line (2x2C) (2008)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6" name="Text Box 25"/>
          <p:cNvSpPr txBox="1">
            <a:spLocks noChangeArrowheads="1"/>
          </p:cNvSpPr>
          <p:nvPr/>
        </p:nvSpPr>
        <p:spPr bwMode="auto">
          <a:xfrm>
            <a:off x="5514975" y="5234316"/>
            <a:ext cx="265970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Nehalem lines (4) (2008)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Intel lines</a:t>
            </a:r>
          </a:p>
        </p:txBody>
      </p:sp>
      <p:sp>
        <p:nvSpPr>
          <p:cNvPr id="57" name="AutoShape 26"/>
          <p:cNvSpPr>
            <a:spLocks noChangeArrowheads="1"/>
          </p:cNvSpPr>
          <p:nvPr/>
        </p:nvSpPr>
        <p:spPr bwMode="auto">
          <a:xfrm>
            <a:off x="4570413" y="4759868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8" name="AutoShape 27"/>
          <p:cNvSpPr>
            <a:spLocks noChangeArrowheads="1"/>
          </p:cNvSpPr>
          <p:nvPr/>
        </p:nvSpPr>
        <p:spPr bwMode="auto">
          <a:xfrm>
            <a:off x="4570413" y="5382669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9" name="Text Box 28"/>
          <p:cNvSpPr txBox="1">
            <a:spLocks noChangeArrowheads="1"/>
          </p:cNvSpPr>
          <p:nvPr/>
        </p:nvSpPr>
        <p:spPr bwMode="auto">
          <a:xfrm>
            <a:off x="318837" y="2803600"/>
            <a:ext cx="98777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Examples</a:t>
            </a:r>
          </a:p>
        </p:txBody>
      </p:sp>
      <p:sp>
        <p:nvSpPr>
          <p:cNvPr id="60" name="Text Box 29"/>
          <p:cNvSpPr txBox="1">
            <a:spLocks noChangeArrowheads="1"/>
          </p:cNvSpPr>
          <p:nvPr/>
        </p:nvSpPr>
        <p:spPr bwMode="auto">
          <a:xfrm>
            <a:off x="5422900" y="6046351"/>
            <a:ext cx="188545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Tukwila (4C) (2010)</a:t>
            </a:r>
          </a:p>
        </p:txBody>
      </p:sp>
      <p:sp>
        <p:nvSpPr>
          <p:cNvPr id="61" name="AutoShape 30"/>
          <p:cNvSpPr>
            <a:spLocks noChangeArrowheads="1"/>
          </p:cNvSpPr>
          <p:nvPr/>
        </p:nvSpPr>
        <p:spPr bwMode="auto">
          <a:xfrm>
            <a:off x="4572000" y="614395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2" name="AutoShape 31"/>
          <p:cNvSpPr>
            <a:spLocks noChangeArrowheads="1"/>
          </p:cNvSpPr>
          <p:nvPr/>
        </p:nvSpPr>
        <p:spPr bwMode="auto">
          <a:xfrm>
            <a:off x="4572000" y="4161381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3" name="Text Box 32"/>
          <p:cNvSpPr txBox="1">
            <a:spLocks noChangeArrowheads="1"/>
          </p:cNvSpPr>
          <p:nvPr/>
        </p:nvSpPr>
        <p:spPr bwMode="auto">
          <a:xfrm>
            <a:off x="2276745" y="4054682"/>
            <a:ext cx="1850891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AMD’s K7 lines (1C</a:t>
            </a: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(1999-2003)</a:t>
            </a:r>
          </a:p>
        </p:txBody>
      </p:sp>
      <p:sp>
        <p:nvSpPr>
          <p:cNvPr id="64" name="Rectangle 33"/>
          <p:cNvSpPr>
            <a:spLocks noChangeArrowheads="1"/>
          </p:cNvSpPr>
          <p:nvPr/>
        </p:nvSpPr>
        <p:spPr bwMode="auto">
          <a:xfrm>
            <a:off x="5276053" y="3608653"/>
            <a:ext cx="26273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III (2001)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Sun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models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5" name="Text Box 34"/>
          <p:cNvSpPr txBox="1">
            <a:spLocks noChangeArrowheads="1"/>
          </p:cNvSpPr>
          <p:nvPr/>
        </p:nvSpPr>
        <p:spPr bwMode="auto">
          <a:xfrm>
            <a:off x="1871663" y="3601701"/>
            <a:ext cx="255230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 II (1C) (~1997)</a:t>
            </a:r>
          </a:p>
        </p:txBody>
      </p:sp>
      <p:sp>
        <p:nvSpPr>
          <p:cNvPr id="66" name="AutoShape 35"/>
          <p:cNvSpPr>
            <a:spLocks noChangeArrowheads="1"/>
          </p:cNvSpPr>
          <p:nvPr/>
        </p:nvSpPr>
        <p:spPr bwMode="auto">
          <a:xfrm>
            <a:off x="4572000" y="372733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7" name="Rectangle 21"/>
          <p:cNvSpPr>
            <a:spLocks noChangeArrowheads="1"/>
          </p:cNvSpPr>
          <p:nvPr/>
        </p:nvSpPr>
        <p:spPr bwMode="auto">
          <a:xfrm>
            <a:off x="5378510" y="2890942"/>
            <a:ext cx="2351606" cy="638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ts val="300"/>
              </a:spcAft>
              <a:buNone/>
              <a:defRPr/>
            </a:pPr>
            <a:r>
              <a:rPr lang="en-US" altLang="en-US" sz="13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HP PA-7100 (1992)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HP PA-7150 (1994)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subsequent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PA </a:t>
            </a:r>
            <a:r>
              <a:rPr kumimoji="0" lang="en-US" altLang="en-US" sz="13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models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378694" y="3068114"/>
            <a:ext cx="174304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-30" dirty="0" smtClean="0">
                <a:latin typeface="Verdana" panose="020B0604030504040204" pitchFamily="34" charset="0"/>
                <a:ea typeface="Verdana" panose="020B0604030504040204" pitchFamily="34" charset="0"/>
              </a:rPr>
              <a:t>HP PA-7000 (1991)</a:t>
            </a:r>
            <a:endParaRPr lang="en-US" sz="1300" spc="-30" dirty="0" smtClean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9" name="AutoShape 35"/>
          <p:cNvSpPr>
            <a:spLocks noChangeArrowheads="1"/>
          </p:cNvSpPr>
          <p:nvPr/>
        </p:nvSpPr>
        <p:spPr bwMode="auto">
          <a:xfrm>
            <a:off x="4608790" y="3186048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1386460" y="2782579"/>
            <a:ext cx="6935980" cy="3636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514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(19)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99660" y="808200"/>
            <a:ext cx="33854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Evolution of core counts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16505" y="3839563"/>
            <a:ext cx="48526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Implementing dual memory channels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1501" y="458670"/>
            <a:ext cx="92260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5985" y="1218763"/>
            <a:ext cx="9144000" cy="24805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0388" y="1218763"/>
            <a:ext cx="8847137" cy="1361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Following the advances of the IC technology, </a:t>
            </a:r>
            <a:r>
              <a:rPr lang="en-US" sz="1600" dirty="0">
                <a:solidFill>
                  <a:srgbClr val="0070C0"/>
                </a:solidFill>
              </a:rPr>
              <a:t>maximum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core counts </a:t>
            </a:r>
            <a:r>
              <a:rPr lang="en-US" sz="1600" dirty="0"/>
              <a:t>of Intel’s</a:t>
            </a:r>
          </a:p>
          <a:p>
            <a:pPr lvl="0">
              <a:defRPr/>
            </a:pPr>
            <a:r>
              <a:rPr lang="en-US" sz="1600" dirty="0"/>
              <a:t>  </a:t>
            </a:r>
            <a:r>
              <a:rPr lang="en-US" sz="1600" dirty="0" smtClean="0"/>
              <a:t>    </a:t>
            </a:r>
            <a:r>
              <a:rPr lang="en-US" sz="1600" spc="-50" dirty="0" smtClean="0"/>
              <a:t>client </a:t>
            </a:r>
            <a:r>
              <a:rPr lang="en-US" sz="1600" spc="-50" dirty="0"/>
              <a:t>processors </a:t>
            </a:r>
            <a:r>
              <a:rPr lang="en-US" sz="1600" spc="-50" dirty="0">
                <a:solidFill>
                  <a:srgbClr val="0070C0"/>
                </a:solidFill>
              </a:rPr>
              <a:t>rose</a:t>
            </a:r>
            <a:r>
              <a:rPr lang="en-US" sz="1600" spc="-50" dirty="0"/>
              <a:t> </a:t>
            </a:r>
            <a:r>
              <a:rPr lang="en-US" sz="1600" spc="-50" dirty="0">
                <a:solidFill>
                  <a:srgbClr val="000000"/>
                </a:solidFill>
              </a:rPr>
              <a:t>already </a:t>
            </a:r>
            <a:r>
              <a:rPr lang="en-US" sz="1600" spc="-50" dirty="0">
                <a:solidFill>
                  <a:srgbClr val="0070C0"/>
                </a:solidFill>
              </a:rPr>
              <a:t>in 2007 to 4 and remained so roughly for 10 years,</a:t>
            </a:r>
          </a:p>
          <a:p>
            <a:pPr lvl="0">
              <a:defRPr/>
            </a:pPr>
            <a:r>
              <a:rPr lang="en-US" sz="1600" spc="-50" dirty="0">
                <a:solidFill>
                  <a:srgbClr val="0070C0"/>
                </a:solidFill>
              </a:rPr>
              <a:t>  </a:t>
            </a:r>
            <a:r>
              <a:rPr lang="en-US" sz="1600" spc="-50" dirty="0" smtClean="0">
                <a:solidFill>
                  <a:srgbClr val="0070C0"/>
                </a:solidFill>
              </a:rPr>
              <a:t>    </a:t>
            </a:r>
            <a:r>
              <a:rPr lang="en-US" sz="1600" spc="-50" dirty="0" smtClean="0">
                <a:solidFill>
                  <a:srgbClr val="000000"/>
                </a:solidFill>
              </a:rPr>
              <a:t>as </a:t>
            </a:r>
            <a:r>
              <a:rPr lang="en-US" sz="1600" spc="-50" dirty="0">
                <a:solidFill>
                  <a:srgbClr val="000000"/>
                </a:solidFill>
              </a:rPr>
              <a:t>most earlier applications did not offer much more parallelism that might have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     </a:t>
            </a:r>
            <a:r>
              <a:rPr lang="en-US" sz="1600" dirty="0">
                <a:solidFill>
                  <a:srgbClr val="000000"/>
                </a:solidFill>
              </a:rPr>
              <a:t>been utilized (see the next Figure).</a:t>
            </a:r>
          </a:p>
          <a:p>
            <a:pPr marL="285750" indent="-285750">
              <a:spcBef>
                <a:spcPts val="300"/>
              </a:spcBef>
              <a:buFont typeface="Arial" panose="020B0604020202020204" pitchFamily="34" charset="0"/>
              <a:buChar char="•"/>
              <a:defRPr/>
            </a:pP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05383" y="2298883"/>
            <a:ext cx="8738617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This situation has changed however, when AMD entered the market with 8-core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and later 16-core (GPU-less) Zen processors in 2017 and 2020, respectively.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To encounter the competition,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raised the core count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of its client processors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      first to 6 then to 8 subsequently to 10, and in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2022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even to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24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in their </a:t>
            </a:r>
            <a:r>
              <a:rPr lang="en-US" sz="1600" spc="-30" dirty="0" smtClean="0">
                <a:solidFill>
                  <a:srgbClr val="000000"/>
                </a:solidFill>
                <a:latin typeface="+mj-lt"/>
              </a:rPr>
              <a:t>13th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gen.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</a:t>
            </a:r>
            <a:r>
              <a:rPr lang="en-US" sz="1600" dirty="0" smtClean="0">
                <a:solidFill>
                  <a:srgbClr val="000000"/>
                </a:solidFill>
                <a:latin typeface="+mj-lt"/>
              </a:rPr>
              <a:t>Raptor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Lake processor line.</a:t>
            </a:r>
            <a:endParaRPr lang="en-US" sz="1600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8000" y="4239090"/>
            <a:ext cx="9117012" cy="152494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66373" y="4824445"/>
            <a:ext cx="89556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The reason for holding on just two memory channels is the fact that memory rates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could be raised fast enough to sustain more or less the per-core memory 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 bandwidth vs. its early value provided in the 1. gen.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95394" y="4239380"/>
            <a:ext cx="85321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Despite rising core counts from 2 to </a:t>
            </a:r>
            <a:r>
              <a:rPr lang="en-US" sz="1600" dirty="0" smtClean="0">
                <a:solidFill>
                  <a:srgbClr val="000000"/>
                </a:solidFill>
                <a:latin typeface="Verdana"/>
              </a:rPr>
              <a:t>24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remained by implementing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dual </a:t>
            </a:r>
          </a:p>
          <a:p>
            <a:pPr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memory channels.</a:t>
            </a:r>
            <a:endParaRPr lang="en-US" sz="1600" b="1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-8000" y="5859270"/>
            <a:ext cx="9125505" cy="6747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5382" y="5949280"/>
            <a:ext cx="8487097" cy="584775"/>
          </a:xfrm>
          <a:prstGeom prst="rect">
            <a:avLst/>
          </a:prstGeom>
          <a:solidFill>
            <a:srgbClr val="DDEEFF"/>
          </a:solidFill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FF0000"/>
                </a:solidFill>
              </a:rPr>
              <a:t>Note</a:t>
            </a:r>
            <a:r>
              <a:rPr lang="en-US" sz="1600" dirty="0" smtClean="0"/>
              <a:t> that </a:t>
            </a:r>
            <a:r>
              <a:rPr lang="en-US" sz="1600" dirty="0" smtClean="0">
                <a:solidFill>
                  <a:srgbClr val="0070C0"/>
                </a:solidFill>
              </a:rPr>
              <a:t>DDR5 has 32-bit memory channels </a:t>
            </a:r>
            <a:r>
              <a:rPr lang="en-US" sz="1600" dirty="0" smtClean="0"/>
              <a:t>instead of 64-bit memory channels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as the previous memory generations.</a:t>
            </a:r>
          </a:p>
        </p:txBody>
      </p:sp>
    </p:spTree>
    <p:extLst>
      <p:ext uri="{BB962C8B-B14F-4D97-AF65-F5344CB8AC3E}">
        <p14:creationId xmlns:p14="http://schemas.microsoft.com/office/powerpoint/2010/main" val="548334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(20)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1501" y="458670"/>
            <a:ext cx="92260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-2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8510" y="908720"/>
            <a:ext cx="9144000" cy="5670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5" y="908765"/>
            <a:ext cx="88209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Note </a:t>
            </a:r>
            <a:r>
              <a:rPr lang="en-US" sz="1600" dirty="0"/>
              <a:t>that typically, Intel’s </a:t>
            </a:r>
            <a:r>
              <a:rPr lang="en-US" sz="1600" dirty="0">
                <a:solidFill>
                  <a:srgbClr val="0070C0"/>
                </a:solidFill>
              </a:rPr>
              <a:t>mobile (actually laptop)</a:t>
            </a:r>
            <a:r>
              <a:rPr lang="en-US" sz="1600" dirty="0"/>
              <a:t> oriented Core 2 processors have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</a:t>
            </a:r>
            <a:r>
              <a:rPr lang="en-US" sz="1600" dirty="0">
                <a:solidFill>
                  <a:srgbClr val="0070C0"/>
                </a:solidFill>
              </a:rPr>
              <a:t>BGA sockets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0070C0"/>
                </a:solidFill>
              </a:rPr>
              <a:t>desktop processors LGA </a:t>
            </a:r>
            <a:r>
              <a:rPr lang="en-US" sz="1600" dirty="0"/>
              <a:t>(in early lines PGA) </a:t>
            </a:r>
            <a:r>
              <a:rPr lang="en-US" sz="1600" dirty="0">
                <a:solidFill>
                  <a:srgbClr val="0070C0"/>
                </a:solidFill>
              </a:rPr>
              <a:t>sockets</a:t>
            </a:r>
            <a:r>
              <a:rPr lang="en-US" sz="1600" dirty="0" smtClean="0">
                <a:solidFill>
                  <a:srgbClr val="0070C0"/>
                </a:solidFill>
              </a:rPr>
              <a:t>.</a:t>
            </a:r>
            <a:endParaRPr lang="en-US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631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pc="-6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 Evolution of core counts and memory support in Intel’s Core 2-based client line </a:t>
            </a:r>
            <a:r>
              <a:rPr lang="en-US" altLang="en-US" spc="-6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196625" y="3195370"/>
            <a:ext cx="6840000" cy="3564000"/>
            <a:chOff x="222322" y="3101830"/>
            <a:chExt cx="8888932" cy="5025971"/>
          </a:xfrm>
        </p:grpSpPr>
        <p:sp>
          <p:nvSpPr>
            <p:cNvPr id="8" name="Rounded Rectangle 7"/>
            <p:cNvSpPr/>
            <p:nvPr/>
          </p:nvSpPr>
          <p:spPr bwMode="auto">
            <a:xfrm>
              <a:off x="222322" y="3101830"/>
              <a:ext cx="8888932" cy="5025971"/>
            </a:xfrm>
            <a:prstGeom prst="roundRect">
              <a:avLst/>
            </a:prstGeom>
            <a:solidFill>
              <a:srgbClr val="DDEEFF"/>
            </a:solidFill>
            <a:ln w="19050" cap="flat" cmpd="sng" algn="ctr">
              <a:solidFill>
                <a:srgbClr val="89A4A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877574" y="3294423"/>
              <a:ext cx="4208203" cy="292388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Options for attaching memory to platforms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97781" y="4014171"/>
              <a:ext cx="2926349" cy="1312935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square" rtlCol="0">
              <a:spAutoFit/>
            </a:bodyPr>
            <a:lstStyle/>
            <a:p>
              <a:pPr lvl="0" algn="ctr" defTabSz="457200"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Attaching memory </a:t>
              </a:r>
            </a:p>
            <a:p>
              <a:pPr lvl="0" algn="ctr" defTabSz="457200">
                <a:spcAft>
                  <a:spcPts val="30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to the NB </a:t>
              </a: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  <a:p>
              <a:pPr lvl="0" defTabSz="457200"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  </a:t>
              </a:r>
              <a:r>
                <a:rPr lang="en-US" sz="1300" dirty="0" smtClean="0">
                  <a:solidFill>
                    <a:srgbClr val="000000"/>
                  </a:solidFill>
                  <a:latin typeface="Verdana"/>
                </a:rPr>
                <a:t>   (</a:t>
              </a: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MC is integrated</a:t>
              </a:r>
            </a:p>
            <a:p>
              <a:pPr lvl="0" defTabSz="457200">
                <a:spcAft>
                  <a:spcPts val="400"/>
                </a:spcAft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      </a:t>
              </a:r>
              <a:r>
                <a:rPr lang="en-US" sz="1300" dirty="0" smtClean="0">
                  <a:solidFill>
                    <a:srgbClr val="000000"/>
                  </a:solidFill>
                  <a:latin typeface="Verdana"/>
                </a:rPr>
                <a:t>  into </a:t>
              </a: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the NB)</a:t>
              </a:r>
              <a:endParaRPr kumimoji="0" lang="en-US" sz="130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67543" y="4018403"/>
              <a:ext cx="2138727" cy="931024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lvl="0" algn="ctr" defTabSz="457200"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Attaching memory </a:t>
              </a:r>
            </a:p>
            <a:p>
              <a:pPr lvl="0" algn="ctr" defTabSz="457200">
                <a:spcAft>
                  <a:spcPts val="300"/>
                </a:spcAft>
                <a:defRPr/>
              </a:pPr>
              <a:r>
                <a:rPr lang="en-US" sz="1300" b="1" dirty="0">
                  <a:solidFill>
                    <a:srgbClr val="000000"/>
                  </a:solidFill>
                  <a:latin typeface="Verdana"/>
                </a:rPr>
                <a:t>to the processor </a:t>
              </a:r>
            </a:p>
            <a:p>
              <a:pPr lvl="0" algn="ctr" defTabSz="457200"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(MC is integrated</a:t>
              </a:r>
            </a:p>
            <a:p>
              <a:pPr lvl="0" algn="ctr" defTabSz="457200">
                <a:spcAft>
                  <a:spcPts val="400"/>
                </a:spcAft>
                <a:defRPr/>
              </a:pPr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onto the processor die)</a:t>
              </a:r>
              <a:endParaRPr kumimoji="0" lang="en-US" sz="13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endParaRPr>
            </a:p>
          </p:txBody>
        </p:sp>
        <p:sp>
          <p:nvSpPr>
            <p:cNvPr id="13" name="Line 5"/>
            <p:cNvSpPr>
              <a:spLocks noChangeShapeType="1"/>
            </p:cNvSpPr>
            <p:nvPr/>
          </p:nvSpPr>
          <p:spPr bwMode="auto">
            <a:xfrm flipV="1">
              <a:off x="2041765" y="3718457"/>
              <a:ext cx="1871802" cy="223586"/>
            </a:xfrm>
            <a:prstGeom prst="line">
              <a:avLst/>
            </a:prstGeom>
            <a:noFill/>
            <a:ln w="0">
              <a:solidFill>
                <a:srgbClr val="89A4A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4" name="Line 6"/>
            <p:cNvSpPr>
              <a:spLocks noChangeShapeType="1"/>
            </p:cNvSpPr>
            <p:nvPr/>
          </p:nvSpPr>
          <p:spPr bwMode="auto">
            <a:xfrm flipH="1" flipV="1">
              <a:off x="3913567" y="3718456"/>
              <a:ext cx="1950576" cy="267171"/>
            </a:xfrm>
            <a:prstGeom prst="line">
              <a:avLst/>
            </a:prstGeom>
            <a:noFill/>
            <a:ln w="0">
              <a:solidFill>
                <a:srgbClr val="89A4A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1969765" y="3913916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89A4A7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6" name="Line 42"/>
            <p:cNvSpPr>
              <a:spLocks noChangeShapeType="1"/>
            </p:cNvSpPr>
            <p:nvPr/>
          </p:nvSpPr>
          <p:spPr bwMode="auto">
            <a:xfrm flipH="1">
              <a:off x="3921042" y="3562925"/>
              <a:ext cx="1" cy="154201"/>
            </a:xfrm>
            <a:prstGeom prst="line">
              <a:avLst/>
            </a:prstGeom>
            <a:noFill/>
            <a:ln w="9525">
              <a:solidFill>
                <a:srgbClr val="89A4A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8" name="Oval 12"/>
            <p:cNvSpPr>
              <a:spLocks noChangeArrowheads="1"/>
            </p:cNvSpPr>
            <p:nvPr/>
          </p:nvSpPr>
          <p:spPr bwMode="auto">
            <a:xfrm>
              <a:off x="5796492" y="3938301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89A4A7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0" name="Téglalap 46"/>
            <p:cNvSpPr/>
            <p:nvPr/>
          </p:nvSpPr>
          <p:spPr>
            <a:xfrm>
              <a:off x="999383" y="6270046"/>
              <a:ext cx="1389062" cy="48895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NB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1" name="Egyenes összekötő 48"/>
            <p:cNvCxnSpPr>
              <a:stCxn id="22" idx="0"/>
              <a:endCxn id="20" idx="2"/>
            </p:cNvCxnSpPr>
            <p:nvPr/>
          </p:nvCxnSpPr>
          <p:spPr>
            <a:xfrm rot="5400000" flipH="1" flipV="1">
              <a:off x="1511352" y="6942352"/>
              <a:ext cx="366712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églalap 69"/>
            <p:cNvSpPr/>
            <p:nvPr/>
          </p:nvSpPr>
          <p:spPr>
            <a:xfrm>
              <a:off x="999383" y="7125708"/>
              <a:ext cx="1389062" cy="48895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3" name="Szövegdoboz 70"/>
            <p:cNvSpPr txBox="1">
              <a:spLocks noChangeArrowheads="1"/>
            </p:cNvSpPr>
            <p:nvPr/>
          </p:nvSpPr>
          <p:spPr bwMode="auto">
            <a:xfrm>
              <a:off x="1765425" y="5899076"/>
              <a:ext cx="484429" cy="27700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FSB</a:t>
              </a:r>
            </a:p>
          </p:txBody>
        </p:sp>
        <p:sp>
          <p:nvSpPr>
            <p:cNvPr id="24" name="Téglalap 49"/>
            <p:cNvSpPr>
              <a:spLocks noChangeArrowheads="1"/>
            </p:cNvSpPr>
            <p:nvPr/>
          </p:nvSpPr>
          <p:spPr bwMode="auto">
            <a:xfrm>
              <a:off x="989858" y="5403271"/>
              <a:ext cx="1398587" cy="48895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89A4A7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Processor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25" name="Egyenes összekötő 48"/>
            <p:cNvCxnSpPr>
              <a:stCxn id="22" idx="0"/>
              <a:endCxn id="20" idx="2"/>
            </p:cNvCxnSpPr>
            <p:nvPr/>
          </p:nvCxnSpPr>
          <p:spPr>
            <a:xfrm rot="5400000" flipH="1" flipV="1">
              <a:off x="1511351" y="6086690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églalap 46"/>
            <p:cNvSpPr/>
            <p:nvPr/>
          </p:nvSpPr>
          <p:spPr>
            <a:xfrm>
              <a:off x="5098636" y="6308146"/>
              <a:ext cx="1389062" cy="48736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NB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27" name="Egyenes összekötő 48"/>
            <p:cNvCxnSpPr>
              <a:stCxn id="22" idx="0"/>
              <a:endCxn id="20" idx="2"/>
            </p:cNvCxnSpPr>
            <p:nvPr/>
          </p:nvCxnSpPr>
          <p:spPr>
            <a:xfrm flipV="1">
              <a:off x="1693914" y="6758996"/>
              <a:ext cx="0" cy="366712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69"/>
            <p:cNvSpPr/>
            <p:nvPr/>
          </p:nvSpPr>
          <p:spPr>
            <a:xfrm>
              <a:off x="5098636" y="7162221"/>
              <a:ext cx="1389062" cy="48895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SB</a:t>
              </a:r>
              <a:endParaRPr kumimoji="0" lang="hu-HU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9" name="Szövegdoboz 70"/>
            <p:cNvSpPr txBox="1">
              <a:spLocks noChangeArrowheads="1"/>
            </p:cNvSpPr>
            <p:nvPr/>
          </p:nvSpPr>
          <p:spPr bwMode="auto">
            <a:xfrm>
              <a:off x="5851019" y="5935589"/>
              <a:ext cx="484429" cy="27700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FSB</a:t>
              </a:r>
            </a:p>
          </p:txBody>
        </p:sp>
        <p:sp>
          <p:nvSpPr>
            <p:cNvPr id="30" name="Téglalap 49"/>
            <p:cNvSpPr>
              <a:spLocks noChangeArrowheads="1"/>
            </p:cNvSpPr>
            <p:nvPr/>
          </p:nvSpPr>
          <p:spPr bwMode="auto">
            <a:xfrm>
              <a:off x="5089111" y="5439783"/>
              <a:ext cx="1398587" cy="48895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89A4A7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Processor     r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31" name="Egyenes összekötő 48"/>
            <p:cNvCxnSpPr>
              <a:stCxn id="22" idx="0"/>
              <a:endCxn id="20" idx="2"/>
            </p:cNvCxnSpPr>
            <p:nvPr/>
          </p:nvCxnSpPr>
          <p:spPr>
            <a:xfrm flipV="1">
              <a:off x="1693914" y="6758996"/>
              <a:ext cx="0" cy="366712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Group 25"/>
            <p:cNvGrpSpPr>
              <a:grpSpLocks/>
            </p:cNvGrpSpPr>
            <p:nvPr/>
          </p:nvGrpSpPr>
          <p:grpSpPr bwMode="auto">
            <a:xfrm>
              <a:off x="2859933" y="6165271"/>
              <a:ext cx="1233487" cy="720725"/>
              <a:chOff x="3123" y="2358"/>
              <a:chExt cx="919" cy="511"/>
            </a:xfrm>
            <a:solidFill>
              <a:srgbClr val="6699FF"/>
            </a:solidFill>
          </p:grpSpPr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3123" y="2358"/>
                <a:ext cx="919" cy="511"/>
              </a:xfrm>
              <a:custGeom>
                <a:avLst/>
                <a:gdLst>
                  <a:gd name="T0" fmla="*/ 152 w 1298"/>
                  <a:gd name="T1" fmla="*/ 113 h 797"/>
                  <a:gd name="T2" fmla="*/ 146 w 1298"/>
                  <a:gd name="T3" fmla="*/ 97 h 797"/>
                  <a:gd name="T4" fmla="*/ 163 w 1298"/>
                  <a:gd name="T5" fmla="*/ 87 h 797"/>
                  <a:gd name="T6" fmla="*/ 180 w 1298"/>
                  <a:gd name="T7" fmla="*/ 72 h 797"/>
                  <a:gd name="T8" fmla="*/ 282 w 1298"/>
                  <a:gd name="T9" fmla="*/ 36 h 797"/>
                  <a:gd name="T10" fmla="*/ 367 w 1298"/>
                  <a:gd name="T11" fmla="*/ 0 h 797"/>
                  <a:gd name="T12" fmla="*/ 639 w 1298"/>
                  <a:gd name="T13" fmla="*/ 15 h 797"/>
                  <a:gd name="T14" fmla="*/ 656 w 1298"/>
                  <a:gd name="T15" fmla="*/ 46 h 797"/>
                  <a:gd name="T16" fmla="*/ 707 w 1298"/>
                  <a:gd name="T17" fmla="*/ 72 h 797"/>
                  <a:gd name="T18" fmla="*/ 786 w 1298"/>
                  <a:gd name="T19" fmla="*/ 128 h 797"/>
                  <a:gd name="T20" fmla="*/ 871 w 1298"/>
                  <a:gd name="T21" fmla="*/ 180 h 797"/>
                  <a:gd name="T22" fmla="*/ 843 w 1298"/>
                  <a:gd name="T23" fmla="*/ 339 h 797"/>
                  <a:gd name="T24" fmla="*/ 820 w 1298"/>
                  <a:gd name="T25" fmla="*/ 380 h 797"/>
                  <a:gd name="T26" fmla="*/ 797 w 1298"/>
                  <a:gd name="T27" fmla="*/ 410 h 797"/>
                  <a:gd name="T28" fmla="*/ 695 w 1298"/>
                  <a:gd name="T29" fmla="*/ 472 h 797"/>
                  <a:gd name="T30" fmla="*/ 661 w 1298"/>
                  <a:gd name="T31" fmla="*/ 487 h 797"/>
                  <a:gd name="T32" fmla="*/ 576 w 1298"/>
                  <a:gd name="T33" fmla="*/ 498 h 797"/>
                  <a:gd name="T34" fmla="*/ 452 w 1298"/>
                  <a:gd name="T35" fmla="*/ 492 h 797"/>
                  <a:gd name="T36" fmla="*/ 418 w 1298"/>
                  <a:gd name="T37" fmla="*/ 482 h 797"/>
                  <a:gd name="T38" fmla="*/ 384 w 1298"/>
                  <a:gd name="T39" fmla="*/ 462 h 797"/>
                  <a:gd name="T40" fmla="*/ 140 w 1298"/>
                  <a:gd name="T41" fmla="*/ 415 h 797"/>
                  <a:gd name="T42" fmla="*/ 101 w 1298"/>
                  <a:gd name="T43" fmla="*/ 354 h 797"/>
                  <a:gd name="T44" fmla="*/ 50 w 1298"/>
                  <a:gd name="T45" fmla="*/ 333 h 797"/>
                  <a:gd name="T46" fmla="*/ 27 w 1298"/>
                  <a:gd name="T47" fmla="*/ 195 h 797"/>
                  <a:gd name="T48" fmla="*/ 50 w 1298"/>
                  <a:gd name="T49" fmla="*/ 138 h 797"/>
                  <a:gd name="T50" fmla="*/ 89 w 1298"/>
                  <a:gd name="T51" fmla="*/ 133 h 797"/>
                  <a:gd name="T52" fmla="*/ 152 w 1298"/>
                  <a:gd name="T53" fmla="*/ 113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8"/>
                  <a:gd name="T82" fmla="*/ 0 h 797"/>
                  <a:gd name="T83" fmla="*/ 1298 w 129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8" h="797">
                    <a:moveTo>
                      <a:pt x="214" y="176"/>
                    </a:moveTo>
                    <a:cubicBezTo>
                      <a:pt x="211" y="168"/>
                      <a:pt x="203" y="160"/>
                      <a:pt x="206" y="152"/>
                    </a:cubicBezTo>
                    <a:cubicBezTo>
                      <a:pt x="210" y="143"/>
                      <a:pt x="223" y="142"/>
                      <a:pt x="230" y="136"/>
                    </a:cubicBezTo>
                    <a:cubicBezTo>
                      <a:pt x="239" y="129"/>
                      <a:pt x="244" y="117"/>
                      <a:pt x="254" y="112"/>
                    </a:cubicBezTo>
                    <a:cubicBezTo>
                      <a:pt x="300" y="87"/>
                      <a:pt x="354" y="86"/>
                      <a:pt x="398" y="56"/>
                    </a:cubicBezTo>
                    <a:cubicBezTo>
                      <a:pt x="426" y="14"/>
                      <a:pt x="473" y="15"/>
                      <a:pt x="518" y="0"/>
                    </a:cubicBezTo>
                    <a:cubicBezTo>
                      <a:pt x="658" y="4"/>
                      <a:pt x="770" y="5"/>
                      <a:pt x="902" y="24"/>
                    </a:cubicBezTo>
                    <a:cubicBezTo>
                      <a:pt x="912" y="39"/>
                      <a:pt x="915" y="58"/>
                      <a:pt x="926" y="72"/>
                    </a:cubicBezTo>
                    <a:cubicBezTo>
                      <a:pt x="941" y="91"/>
                      <a:pt x="978" y="99"/>
                      <a:pt x="998" y="112"/>
                    </a:cubicBezTo>
                    <a:cubicBezTo>
                      <a:pt x="1031" y="178"/>
                      <a:pt x="1065" y="163"/>
                      <a:pt x="1110" y="200"/>
                    </a:cubicBezTo>
                    <a:cubicBezTo>
                      <a:pt x="1148" y="231"/>
                      <a:pt x="1183" y="264"/>
                      <a:pt x="1230" y="280"/>
                    </a:cubicBezTo>
                    <a:cubicBezTo>
                      <a:pt x="1298" y="348"/>
                      <a:pt x="1266" y="478"/>
                      <a:pt x="1190" y="528"/>
                    </a:cubicBezTo>
                    <a:cubicBezTo>
                      <a:pt x="1179" y="549"/>
                      <a:pt x="1169" y="571"/>
                      <a:pt x="1158" y="592"/>
                    </a:cubicBezTo>
                    <a:cubicBezTo>
                      <a:pt x="1149" y="609"/>
                      <a:pt x="1126" y="640"/>
                      <a:pt x="1126" y="640"/>
                    </a:cubicBezTo>
                    <a:cubicBezTo>
                      <a:pt x="1105" y="724"/>
                      <a:pt x="1055" y="718"/>
                      <a:pt x="982" y="736"/>
                    </a:cubicBezTo>
                    <a:cubicBezTo>
                      <a:pt x="965" y="740"/>
                      <a:pt x="951" y="756"/>
                      <a:pt x="934" y="760"/>
                    </a:cubicBezTo>
                    <a:cubicBezTo>
                      <a:pt x="895" y="769"/>
                      <a:pt x="854" y="768"/>
                      <a:pt x="814" y="776"/>
                    </a:cubicBezTo>
                    <a:cubicBezTo>
                      <a:pt x="755" y="773"/>
                      <a:pt x="696" y="774"/>
                      <a:pt x="638" y="768"/>
                    </a:cubicBezTo>
                    <a:cubicBezTo>
                      <a:pt x="621" y="766"/>
                      <a:pt x="604" y="761"/>
                      <a:pt x="590" y="752"/>
                    </a:cubicBezTo>
                    <a:cubicBezTo>
                      <a:pt x="574" y="741"/>
                      <a:pt x="542" y="720"/>
                      <a:pt x="542" y="720"/>
                    </a:cubicBezTo>
                    <a:cubicBezTo>
                      <a:pt x="416" y="730"/>
                      <a:pt x="248" y="797"/>
                      <a:pt x="198" y="648"/>
                    </a:cubicBezTo>
                    <a:cubicBezTo>
                      <a:pt x="188" y="565"/>
                      <a:pt x="208" y="596"/>
                      <a:pt x="142" y="552"/>
                    </a:cubicBezTo>
                    <a:cubicBezTo>
                      <a:pt x="120" y="537"/>
                      <a:pt x="70" y="520"/>
                      <a:pt x="70" y="520"/>
                    </a:cubicBezTo>
                    <a:cubicBezTo>
                      <a:pt x="0" y="450"/>
                      <a:pt x="27" y="446"/>
                      <a:pt x="38" y="304"/>
                    </a:cubicBezTo>
                    <a:cubicBezTo>
                      <a:pt x="39" y="297"/>
                      <a:pt x="63" y="220"/>
                      <a:pt x="70" y="216"/>
                    </a:cubicBezTo>
                    <a:cubicBezTo>
                      <a:pt x="87" y="208"/>
                      <a:pt x="107" y="211"/>
                      <a:pt x="126" y="208"/>
                    </a:cubicBezTo>
                    <a:cubicBezTo>
                      <a:pt x="159" y="197"/>
                      <a:pt x="178" y="183"/>
                      <a:pt x="214" y="176"/>
                    </a:cubicBezTo>
                    <a:close/>
                  </a:path>
                </a:pathLst>
              </a:custGeom>
              <a:grpFill/>
              <a:ln w="9525">
                <a:solidFill>
                  <a:srgbClr val="89A4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Text Box 27"/>
              <p:cNvSpPr txBox="1">
                <a:spLocks noChangeArrowheads="1"/>
              </p:cNvSpPr>
              <p:nvPr/>
            </p:nvSpPr>
            <p:spPr bwMode="auto">
              <a:xfrm>
                <a:off x="3202" y="2460"/>
                <a:ext cx="655" cy="196"/>
              </a:xfrm>
              <a:prstGeom prst="rect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Memory</a:t>
                </a:r>
              </a:p>
            </p:txBody>
          </p:sp>
        </p:grpSp>
        <p:grpSp>
          <p:nvGrpSpPr>
            <p:cNvPr id="35" name="Group 28"/>
            <p:cNvGrpSpPr>
              <a:grpSpLocks/>
            </p:cNvGrpSpPr>
            <p:nvPr/>
          </p:nvGrpSpPr>
          <p:grpSpPr bwMode="auto">
            <a:xfrm>
              <a:off x="6946486" y="5355646"/>
              <a:ext cx="1233487" cy="720725"/>
              <a:chOff x="3123" y="2358"/>
              <a:chExt cx="919" cy="511"/>
            </a:xfrm>
            <a:solidFill>
              <a:srgbClr val="6699FF"/>
            </a:solidFill>
          </p:grpSpPr>
          <p:sp>
            <p:nvSpPr>
              <p:cNvPr id="36" name="Freeform 29"/>
              <p:cNvSpPr>
                <a:spLocks/>
              </p:cNvSpPr>
              <p:nvPr/>
            </p:nvSpPr>
            <p:spPr bwMode="auto">
              <a:xfrm>
                <a:off x="3123" y="2358"/>
                <a:ext cx="919" cy="511"/>
              </a:xfrm>
              <a:custGeom>
                <a:avLst/>
                <a:gdLst>
                  <a:gd name="T0" fmla="*/ 152 w 1298"/>
                  <a:gd name="T1" fmla="*/ 113 h 797"/>
                  <a:gd name="T2" fmla="*/ 146 w 1298"/>
                  <a:gd name="T3" fmla="*/ 97 h 797"/>
                  <a:gd name="T4" fmla="*/ 163 w 1298"/>
                  <a:gd name="T5" fmla="*/ 87 h 797"/>
                  <a:gd name="T6" fmla="*/ 180 w 1298"/>
                  <a:gd name="T7" fmla="*/ 72 h 797"/>
                  <a:gd name="T8" fmla="*/ 282 w 1298"/>
                  <a:gd name="T9" fmla="*/ 36 h 797"/>
                  <a:gd name="T10" fmla="*/ 367 w 1298"/>
                  <a:gd name="T11" fmla="*/ 0 h 797"/>
                  <a:gd name="T12" fmla="*/ 639 w 1298"/>
                  <a:gd name="T13" fmla="*/ 15 h 797"/>
                  <a:gd name="T14" fmla="*/ 656 w 1298"/>
                  <a:gd name="T15" fmla="*/ 46 h 797"/>
                  <a:gd name="T16" fmla="*/ 707 w 1298"/>
                  <a:gd name="T17" fmla="*/ 72 h 797"/>
                  <a:gd name="T18" fmla="*/ 786 w 1298"/>
                  <a:gd name="T19" fmla="*/ 128 h 797"/>
                  <a:gd name="T20" fmla="*/ 871 w 1298"/>
                  <a:gd name="T21" fmla="*/ 180 h 797"/>
                  <a:gd name="T22" fmla="*/ 843 w 1298"/>
                  <a:gd name="T23" fmla="*/ 339 h 797"/>
                  <a:gd name="T24" fmla="*/ 820 w 1298"/>
                  <a:gd name="T25" fmla="*/ 380 h 797"/>
                  <a:gd name="T26" fmla="*/ 797 w 1298"/>
                  <a:gd name="T27" fmla="*/ 410 h 797"/>
                  <a:gd name="T28" fmla="*/ 695 w 1298"/>
                  <a:gd name="T29" fmla="*/ 472 h 797"/>
                  <a:gd name="T30" fmla="*/ 661 w 1298"/>
                  <a:gd name="T31" fmla="*/ 487 h 797"/>
                  <a:gd name="T32" fmla="*/ 576 w 1298"/>
                  <a:gd name="T33" fmla="*/ 498 h 797"/>
                  <a:gd name="T34" fmla="*/ 452 w 1298"/>
                  <a:gd name="T35" fmla="*/ 492 h 797"/>
                  <a:gd name="T36" fmla="*/ 418 w 1298"/>
                  <a:gd name="T37" fmla="*/ 482 h 797"/>
                  <a:gd name="T38" fmla="*/ 384 w 1298"/>
                  <a:gd name="T39" fmla="*/ 462 h 797"/>
                  <a:gd name="T40" fmla="*/ 140 w 1298"/>
                  <a:gd name="T41" fmla="*/ 415 h 797"/>
                  <a:gd name="T42" fmla="*/ 101 w 1298"/>
                  <a:gd name="T43" fmla="*/ 354 h 797"/>
                  <a:gd name="T44" fmla="*/ 50 w 1298"/>
                  <a:gd name="T45" fmla="*/ 333 h 797"/>
                  <a:gd name="T46" fmla="*/ 27 w 1298"/>
                  <a:gd name="T47" fmla="*/ 195 h 797"/>
                  <a:gd name="T48" fmla="*/ 50 w 1298"/>
                  <a:gd name="T49" fmla="*/ 138 h 797"/>
                  <a:gd name="T50" fmla="*/ 89 w 1298"/>
                  <a:gd name="T51" fmla="*/ 133 h 797"/>
                  <a:gd name="T52" fmla="*/ 152 w 1298"/>
                  <a:gd name="T53" fmla="*/ 113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8"/>
                  <a:gd name="T82" fmla="*/ 0 h 797"/>
                  <a:gd name="T83" fmla="*/ 1298 w 129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8" h="797">
                    <a:moveTo>
                      <a:pt x="214" y="176"/>
                    </a:moveTo>
                    <a:cubicBezTo>
                      <a:pt x="211" y="168"/>
                      <a:pt x="203" y="160"/>
                      <a:pt x="206" y="152"/>
                    </a:cubicBezTo>
                    <a:cubicBezTo>
                      <a:pt x="210" y="143"/>
                      <a:pt x="223" y="142"/>
                      <a:pt x="230" y="136"/>
                    </a:cubicBezTo>
                    <a:cubicBezTo>
                      <a:pt x="239" y="129"/>
                      <a:pt x="244" y="117"/>
                      <a:pt x="254" y="112"/>
                    </a:cubicBezTo>
                    <a:cubicBezTo>
                      <a:pt x="300" y="87"/>
                      <a:pt x="354" y="86"/>
                      <a:pt x="398" y="56"/>
                    </a:cubicBezTo>
                    <a:cubicBezTo>
                      <a:pt x="426" y="14"/>
                      <a:pt x="473" y="15"/>
                      <a:pt x="518" y="0"/>
                    </a:cubicBezTo>
                    <a:cubicBezTo>
                      <a:pt x="658" y="4"/>
                      <a:pt x="770" y="5"/>
                      <a:pt x="902" y="24"/>
                    </a:cubicBezTo>
                    <a:cubicBezTo>
                      <a:pt x="912" y="39"/>
                      <a:pt x="915" y="58"/>
                      <a:pt x="926" y="72"/>
                    </a:cubicBezTo>
                    <a:cubicBezTo>
                      <a:pt x="941" y="91"/>
                      <a:pt x="978" y="99"/>
                      <a:pt x="998" y="112"/>
                    </a:cubicBezTo>
                    <a:cubicBezTo>
                      <a:pt x="1031" y="178"/>
                      <a:pt x="1065" y="163"/>
                      <a:pt x="1110" y="200"/>
                    </a:cubicBezTo>
                    <a:cubicBezTo>
                      <a:pt x="1148" y="231"/>
                      <a:pt x="1183" y="264"/>
                      <a:pt x="1230" y="280"/>
                    </a:cubicBezTo>
                    <a:cubicBezTo>
                      <a:pt x="1298" y="348"/>
                      <a:pt x="1266" y="478"/>
                      <a:pt x="1190" y="528"/>
                    </a:cubicBezTo>
                    <a:cubicBezTo>
                      <a:pt x="1179" y="549"/>
                      <a:pt x="1169" y="571"/>
                      <a:pt x="1158" y="592"/>
                    </a:cubicBezTo>
                    <a:cubicBezTo>
                      <a:pt x="1149" y="609"/>
                      <a:pt x="1126" y="640"/>
                      <a:pt x="1126" y="640"/>
                    </a:cubicBezTo>
                    <a:cubicBezTo>
                      <a:pt x="1105" y="724"/>
                      <a:pt x="1055" y="718"/>
                      <a:pt x="982" y="736"/>
                    </a:cubicBezTo>
                    <a:cubicBezTo>
                      <a:pt x="965" y="740"/>
                      <a:pt x="951" y="756"/>
                      <a:pt x="934" y="760"/>
                    </a:cubicBezTo>
                    <a:cubicBezTo>
                      <a:pt x="895" y="769"/>
                      <a:pt x="854" y="768"/>
                      <a:pt x="814" y="776"/>
                    </a:cubicBezTo>
                    <a:cubicBezTo>
                      <a:pt x="755" y="773"/>
                      <a:pt x="696" y="774"/>
                      <a:pt x="638" y="768"/>
                    </a:cubicBezTo>
                    <a:cubicBezTo>
                      <a:pt x="621" y="766"/>
                      <a:pt x="604" y="761"/>
                      <a:pt x="590" y="752"/>
                    </a:cubicBezTo>
                    <a:cubicBezTo>
                      <a:pt x="574" y="741"/>
                      <a:pt x="542" y="720"/>
                      <a:pt x="542" y="720"/>
                    </a:cubicBezTo>
                    <a:cubicBezTo>
                      <a:pt x="416" y="730"/>
                      <a:pt x="248" y="797"/>
                      <a:pt x="198" y="648"/>
                    </a:cubicBezTo>
                    <a:cubicBezTo>
                      <a:pt x="188" y="565"/>
                      <a:pt x="208" y="596"/>
                      <a:pt x="142" y="552"/>
                    </a:cubicBezTo>
                    <a:cubicBezTo>
                      <a:pt x="120" y="537"/>
                      <a:pt x="70" y="520"/>
                      <a:pt x="70" y="520"/>
                    </a:cubicBezTo>
                    <a:cubicBezTo>
                      <a:pt x="0" y="450"/>
                      <a:pt x="27" y="446"/>
                      <a:pt x="38" y="304"/>
                    </a:cubicBezTo>
                    <a:cubicBezTo>
                      <a:pt x="39" y="297"/>
                      <a:pt x="63" y="220"/>
                      <a:pt x="70" y="216"/>
                    </a:cubicBezTo>
                    <a:cubicBezTo>
                      <a:pt x="87" y="208"/>
                      <a:pt x="107" y="211"/>
                      <a:pt x="126" y="208"/>
                    </a:cubicBezTo>
                    <a:cubicBezTo>
                      <a:pt x="159" y="197"/>
                      <a:pt x="178" y="183"/>
                      <a:pt x="214" y="176"/>
                    </a:cubicBezTo>
                    <a:close/>
                  </a:path>
                </a:pathLst>
              </a:custGeom>
              <a:grpFill/>
              <a:ln w="9525">
                <a:solidFill>
                  <a:srgbClr val="89A4A7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7" name="Text Box 30"/>
              <p:cNvSpPr txBox="1">
                <a:spLocks noChangeArrowheads="1"/>
              </p:cNvSpPr>
              <p:nvPr/>
            </p:nvSpPr>
            <p:spPr bwMode="auto">
              <a:xfrm>
                <a:off x="3202" y="2471"/>
                <a:ext cx="655" cy="196"/>
              </a:xfrm>
              <a:prstGeom prst="rect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/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Memory</a:t>
                </a:r>
              </a:p>
            </p:txBody>
          </p:sp>
        </p:grpSp>
        <p:sp>
          <p:nvSpPr>
            <p:cNvPr id="38" name="AutoShape 31"/>
            <p:cNvSpPr>
              <a:spLocks noChangeArrowheads="1"/>
            </p:cNvSpPr>
            <p:nvPr/>
          </p:nvSpPr>
          <p:spPr bwMode="auto">
            <a:xfrm>
              <a:off x="2388445" y="6485946"/>
              <a:ext cx="471488" cy="77787"/>
            </a:xfrm>
            <a:prstGeom prst="leftRightArrow">
              <a:avLst>
                <a:gd name="adj1" fmla="val 50000"/>
                <a:gd name="adj2" fmla="val 121225"/>
              </a:avLst>
            </a:prstGeom>
            <a:solidFill>
              <a:srgbClr val="FF0000"/>
            </a:solidFill>
            <a:ln w="9525">
              <a:solidFill>
                <a:srgbClr val="89A4A7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9" name="AutoShape 32"/>
            <p:cNvSpPr>
              <a:spLocks noChangeArrowheads="1"/>
            </p:cNvSpPr>
            <p:nvPr/>
          </p:nvSpPr>
          <p:spPr bwMode="auto">
            <a:xfrm>
              <a:off x="6474998" y="5669971"/>
              <a:ext cx="471488" cy="77787"/>
            </a:xfrm>
            <a:prstGeom prst="leftRightArrow">
              <a:avLst>
                <a:gd name="adj1" fmla="val 50000"/>
                <a:gd name="adj2" fmla="val 121225"/>
              </a:avLst>
            </a:prstGeom>
            <a:solidFill>
              <a:srgbClr val="FF0000"/>
            </a:solidFill>
            <a:ln w="9525">
              <a:solidFill>
                <a:srgbClr val="89A4A7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1951941" y="6386036"/>
              <a:ext cx="421910" cy="286189"/>
              <a:chOff x="873679" y="3689131"/>
              <a:chExt cx="421910" cy="286189"/>
            </a:xfrm>
          </p:grpSpPr>
          <p:sp>
            <p:nvSpPr>
              <p:cNvPr id="41" name="Rectangle 40"/>
              <p:cNvSpPr/>
              <p:nvPr/>
            </p:nvSpPr>
            <p:spPr bwMode="auto">
              <a:xfrm>
                <a:off x="896918" y="3689131"/>
                <a:ext cx="355598" cy="283779"/>
              </a:xfrm>
              <a:prstGeom prst="rect">
                <a:avLst/>
              </a:prstGeom>
              <a:solidFill>
                <a:srgbClr val="FF0000"/>
              </a:solidFill>
              <a:ln w="15875" cap="flat" cmpd="sng" algn="ctr">
                <a:solidFill>
                  <a:srgbClr val="89A4A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873679" y="3698321"/>
                <a:ext cx="421910" cy="276999"/>
              </a:xfrm>
              <a:prstGeom prst="rect">
                <a:avLst/>
              </a:prstGeom>
              <a:noFill/>
              <a:ln>
                <a:solidFill>
                  <a:srgbClr val="89A4A7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MC</a:t>
                </a: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6056216" y="5550462"/>
              <a:ext cx="421910" cy="286189"/>
              <a:chOff x="873679" y="3689131"/>
              <a:chExt cx="421910" cy="286189"/>
            </a:xfrm>
          </p:grpSpPr>
          <p:sp>
            <p:nvSpPr>
              <p:cNvPr id="44" name="Rectangle 43"/>
              <p:cNvSpPr/>
              <p:nvPr/>
            </p:nvSpPr>
            <p:spPr bwMode="auto">
              <a:xfrm>
                <a:off x="896918" y="3689131"/>
                <a:ext cx="355598" cy="283779"/>
              </a:xfrm>
              <a:prstGeom prst="rect">
                <a:avLst/>
              </a:prstGeom>
              <a:solidFill>
                <a:srgbClr val="FF0000"/>
              </a:solidFill>
              <a:ln w="15875" cap="flat" cmpd="sng" algn="ctr">
                <a:solidFill>
                  <a:srgbClr val="89A4A7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73679" y="3698321"/>
                <a:ext cx="421910" cy="276999"/>
              </a:xfrm>
              <a:prstGeom prst="rect">
                <a:avLst/>
              </a:prstGeom>
              <a:noFill/>
              <a:ln>
                <a:solidFill>
                  <a:srgbClr val="89A4A7"/>
                </a:solidFill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MC</a:t>
                </a:r>
              </a:p>
            </p:txBody>
          </p:sp>
        </p:grpSp>
        <p:cxnSp>
          <p:nvCxnSpPr>
            <p:cNvPr id="46" name="Egyenes összekötő 48"/>
            <p:cNvCxnSpPr/>
            <p:nvPr/>
          </p:nvCxnSpPr>
          <p:spPr>
            <a:xfrm rot="5400000" flipH="1" flipV="1">
              <a:off x="5605115" y="6091946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Egyenes összekötő 48"/>
            <p:cNvCxnSpPr/>
            <p:nvPr/>
          </p:nvCxnSpPr>
          <p:spPr>
            <a:xfrm rot="5400000" flipH="1" flipV="1">
              <a:off x="5599860" y="6969557"/>
              <a:ext cx="366713" cy="0"/>
            </a:xfrm>
            <a:prstGeom prst="line">
              <a:avLst/>
            </a:prstGeom>
            <a:ln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Right Arrow 47"/>
            <p:cNvSpPr/>
            <p:nvPr/>
          </p:nvSpPr>
          <p:spPr bwMode="auto">
            <a:xfrm>
              <a:off x="3720901" y="4180967"/>
              <a:ext cx="467838" cy="152302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89A4A7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777245" y="7190754"/>
              <a:ext cx="1636987" cy="492443"/>
            </a:xfrm>
            <a:prstGeom prst="rect">
              <a:avLst/>
            </a:prstGeom>
            <a:noFill/>
            <a:ln>
              <a:solidFill>
                <a:srgbClr val="89A4A7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NB: North Bridge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SB: South Bridge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26988" y="1237856"/>
            <a:ext cx="9117012" cy="57585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5947" y="797690"/>
            <a:ext cx="931158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c) The rate of raising memory speeds in Intel’s Core 2-based client processors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0039" y="1205700"/>
            <a:ext cx="89374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shown, memory speeds in Intel’s Core 2-based client processors could be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doubled roughly in every 8 years.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9970" y="1790765"/>
            <a:ext cx="88555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d) The way of attaching memory to Intel’s Core 2-based client platforms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458670"/>
            <a:ext cx="9192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Summing up key issues of the evolution of Intel’s Core 2-based client processors </a:t>
            </a:r>
            <a:r>
              <a:rPr lang="en-US" spc="-70" dirty="0" smtClean="0">
                <a:solidFill>
                  <a:schemeClr val="accent6"/>
                </a:solidFill>
                <a:latin typeface="+mj-lt"/>
              </a:rPr>
              <a:t>-3</a:t>
            </a:r>
            <a:endParaRPr lang="en-US" spc="-7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2237787"/>
            <a:ext cx="9144000" cy="84839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96525" y="2227453"/>
            <a:ext cx="8970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In early Core 2-based client platforms memory was attached to the NB, but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beginning with the Nehalem line </a:t>
            </a:r>
            <a:r>
              <a:rPr lang="en-US" sz="1600" dirty="0">
                <a:latin typeface="+mj-lt"/>
              </a:rPr>
              <a:t>Intel began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attaching memory immediately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the processor die in 2008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69789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21550" y="1313765"/>
            <a:ext cx="8101027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 Evolution of key features of integrated graphics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</a:t>
            </a: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515623"/>
            <a:ext cx="8098175" cy="720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2.3.1 Overview of the evolution of integrated graphics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 in the Core 2 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4104155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2.3.3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the implementation of integrated graphics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in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Core 2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3" name="Group 20"/>
          <p:cNvGrpSpPr>
            <a:grpSpLocks/>
          </p:cNvGrpSpPr>
          <p:nvPr/>
        </p:nvGrpSpPr>
        <p:grpSpPr bwMode="auto">
          <a:xfrm>
            <a:off x="506891" y="4868002"/>
            <a:ext cx="8112510" cy="802409"/>
            <a:chOff x="556" y="2160"/>
            <a:chExt cx="4906" cy="454"/>
          </a:xfrm>
        </p:grpSpPr>
        <p:sp>
          <p:nvSpPr>
            <p:cNvPr id="1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2.3.4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Evolution of the performance of integrated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graphics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 in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Core 2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5" name="Text Box 22"/>
            <p:cNvSpPr txBox="1">
              <a:spLocks noChangeArrowheads="1"/>
            </p:cNvSpPr>
            <p:nvPr/>
          </p:nvSpPr>
          <p:spPr bwMode="auto">
            <a:xfrm>
              <a:off x="556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6" name="Group 20"/>
          <p:cNvGrpSpPr>
            <a:grpSpLocks/>
          </p:cNvGrpSpPr>
          <p:nvPr/>
        </p:nvGrpSpPr>
        <p:grpSpPr bwMode="auto">
          <a:xfrm>
            <a:off x="524725" y="3338990"/>
            <a:ext cx="8097852" cy="720728"/>
            <a:chOff x="472" y="2160"/>
            <a:chExt cx="4990" cy="454"/>
          </a:xfrm>
        </p:grpSpPr>
        <p:sp>
          <p:nvSpPr>
            <p:cNvPr id="1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2.3.2 Case example: The 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12th gen. </a:t>
              </a:r>
              <a:r>
                <a:rPr lang="en-US" altLang="en-US" sz="2000" spc="-4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Xe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LP GPU of 11th gen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</a:p>
            <a:p>
              <a:pPr>
                <a:buNone/>
              </a:pP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2000" spc="-40" dirty="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</a:t>
              </a:r>
              <a:r>
                <a:rPr lang="en-US" altLang="en-US" sz="20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Tiger Lake processors </a:t>
              </a:r>
              <a:endParaRPr lang="en-US" sz="2000" dirty="0"/>
            </a:p>
          </p:txBody>
        </p:sp>
        <p:sp>
          <p:nvSpPr>
            <p:cNvPr id="1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231739" y="5994285"/>
            <a:ext cx="41854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bg1"/>
                </a:solidFill>
              </a:rPr>
              <a:t>Section 2.3.3 is only optional reading.</a:t>
            </a:r>
          </a:p>
        </p:txBody>
      </p:sp>
    </p:spTree>
    <p:extLst>
      <p:ext uri="{BB962C8B-B14F-4D97-AF65-F5344CB8AC3E}">
        <p14:creationId xmlns:p14="http://schemas.microsoft.com/office/powerpoint/2010/main" val="589057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2.3.1 Overview of the evolution of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integrated graphics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the Core 2 line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29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 (1)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6505" y="458670"/>
            <a:ext cx="8493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2.3.1 Overview of the evolution of integrated </a:t>
            </a:r>
            <a:r>
              <a:rPr lang="en-US" spc="-30" dirty="0" smtClean="0">
                <a:solidFill>
                  <a:schemeClr val="accent6"/>
                </a:solidFill>
                <a:latin typeface="+mj-lt"/>
              </a:rPr>
              <a:t>graphics in </a:t>
            </a:r>
            <a:r>
              <a:rPr lang="en-US" spc="-30" dirty="0">
                <a:solidFill>
                  <a:schemeClr val="accent6"/>
                </a:solidFill>
                <a:latin typeface="+mj-lt"/>
              </a:rPr>
              <a:t>the Core 2 line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0" y="908720"/>
            <a:ext cx="9117485" cy="266384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96863" y="2505507"/>
            <a:ext cx="81454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their Core 2 processors Intel developed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GPU families</a:t>
            </a:r>
            <a:r>
              <a:rPr lang="en-US" sz="1600" dirty="0">
                <a:latin typeface="+mj-lt"/>
              </a:rPr>
              <a:t>: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4190" y="2820542"/>
            <a:ext cx="2417650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HD family </a:t>
            </a:r>
            <a:r>
              <a:rPr lang="en-US" sz="1600" dirty="0">
                <a:latin typeface="+mj-lt"/>
              </a:rPr>
              <a:t>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Xe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family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6505" y="952979"/>
            <a:ext cx="47216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Overview of Intel’s graphics families -1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96862" y="1335377"/>
            <a:ext cx="9000663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Mobile processors, and client processors for laptops </a:t>
            </a:r>
            <a:r>
              <a:rPr lang="en-US" sz="1600" spc="-20" dirty="0">
                <a:latin typeface="+mj-lt"/>
              </a:rPr>
              <a:t>and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general purpose desktops</a:t>
            </a:r>
          </a:p>
          <a:p>
            <a:r>
              <a:rPr lang="en-US" sz="1600" spc="-20" dirty="0">
                <a:latin typeface="+mj-lt"/>
              </a:rPr>
              <a:t>      usually include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integrated GPUs </a:t>
            </a:r>
            <a:r>
              <a:rPr lang="en-US" sz="1600" spc="-20" dirty="0">
                <a:latin typeface="+mj-lt"/>
              </a:rPr>
              <a:t>whereas desktop processors </a:t>
            </a:r>
            <a:r>
              <a:rPr lang="en-US" sz="1600" spc="-20" dirty="0" smtClean="0">
                <a:latin typeface="+mj-lt"/>
              </a:rPr>
              <a:t>designed </a:t>
            </a:r>
            <a:r>
              <a:rPr lang="en-US" sz="1600" spc="-20" dirty="0">
                <a:latin typeface="+mj-lt"/>
              </a:rPr>
              <a:t>for gaming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typically have only discrete graphics and do not include integrated GPUs.</a:t>
            </a:r>
          </a:p>
          <a:p>
            <a:r>
              <a:rPr lang="en-US" sz="1600" dirty="0">
                <a:latin typeface="+mj-lt"/>
              </a:rPr>
              <a:t>    Similarly,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HEDTs and servers do not need integrated GPUs. </a:t>
            </a:r>
          </a:p>
        </p:txBody>
      </p:sp>
    </p:spTree>
    <p:extLst>
      <p:ext uri="{BB962C8B-B14F-4D97-AF65-F5344CB8AC3E}">
        <p14:creationId xmlns:p14="http://schemas.microsoft.com/office/powerpoint/2010/main" val="419627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2.3.1 Overview of the evolution of integrated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graphics in </a:t>
            </a:r>
            <a:r>
              <a:rPr lang="en-US" altLang="en-US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Core 2 line </a:t>
            </a:r>
            <a:r>
              <a:rPr lang="en-US" altLang="en-US" kern="12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15888" y="458670"/>
            <a:ext cx="38291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/>
                </a:solidFill>
              </a:rPr>
              <a:t>a) Intel’s HD graphics family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0973" y="863715"/>
            <a:ext cx="9045512" cy="94510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863715"/>
            <a:ext cx="868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HD family of GPUs </a:t>
            </a:r>
            <a:r>
              <a:rPr lang="en-US" sz="1600" dirty="0"/>
              <a:t>was </a:t>
            </a:r>
            <a:r>
              <a:rPr lang="en-US" sz="1600" dirty="0">
                <a:solidFill>
                  <a:srgbClr val="0070C0"/>
                </a:solidFill>
              </a:rPr>
              <a:t>introduced</a:t>
            </a:r>
            <a:r>
              <a:rPr lang="en-US" sz="1600" dirty="0"/>
              <a:t> along with the </a:t>
            </a:r>
            <a:r>
              <a:rPr lang="en-US" sz="1600" dirty="0" err="1">
                <a:solidFill>
                  <a:srgbClr val="0070C0"/>
                </a:solidFill>
              </a:rPr>
              <a:t>Westmere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70C0"/>
                </a:solidFill>
              </a:rPr>
              <a:t>line in 2010</a:t>
            </a:r>
            <a:r>
              <a:rPr lang="en-US" sz="1600" dirty="0" smtClean="0"/>
              <a:t>,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nevertheless it was </a:t>
            </a:r>
            <a:r>
              <a:rPr lang="en-US" sz="1600" dirty="0"/>
              <a:t>still </a:t>
            </a:r>
            <a:r>
              <a:rPr lang="en-US" sz="1600" dirty="0">
                <a:solidFill>
                  <a:srgbClr val="0070C0"/>
                </a:solidFill>
              </a:rPr>
              <a:t>in package integrated graphics </a:t>
            </a:r>
            <a:r>
              <a:rPr lang="en-US" sz="1600" dirty="0" smtClean="0"/>
              <a:t>including separate CPU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and graphics dies, enclosed into a package.      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84274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solidFill>
              <a:schemeClr val="accent6"/>
            </a:solidFill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400" dirty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um" ma:contentTypeID="0x010100F57F55E438109E48B6391729A5612895" ma:contentTypeVersion="11" ma:contentTypeDescription="Új dokumentum létrehozása." ma:contentTypeScope="" ma:versionID="6799ee667cbdf3c801b890cdaf82f340">
  <xsd:schema xmlns:xsd="http://www.w3.org/2001/XMLSchema" xmlns:xs="http://www.w3.org/2001/XMLSchema" xmlns:p="http://schemas.microsoft.com/office/2006/metadata/properties" xmlns:ns3="f743888c-3ec0-442a-bfd6-6c7a23bdab96" targetNamespace="http://schemas.microsoft.com/office/2006/metadata/properties" ma:root="true" ma:fieldsID="1dabecf181e67d368fe81f8b232ae595" ns3:_="">
    <xsd:import namespace="f743888c-3ec0-442a-bfd6-6c7a23bdab9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43888c-3ec0-442a-bfd6-6c7a23bdab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artalomtípus"/>
        <xsd:element ref="dc:title" minOccurs="0" maxOccurs="1" ma:index="4" ma:displayName="Cím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71E4FFF-0753-4003-96F3-68A8E8D4F2E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D70B76-DB02-46A5-B50F-9C3AB4DB1B52}">
  <ds:schemaRefs>
    <ds:schemaRef ds:uri="http://purl.org/dc/terms/"/>
    <ds:schemaRef ds:uri="http://www.w3.org/XML/1998/namespace"/>
    <ds:schemaRef ds:uri="http://purl.org/dc/dcmitype/"/>
    <ds:schemaRef ds:uri="http://purl.org/dc/elements/1.1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f743888c-3ec0-442a-bfd6-6c7a23bdab96"/>
  </ds:schemaRefs>
</ds:datastoreItem>
</file>

<file path=customXml/itemProps3.xml><?xml version="1.0" encoding="utf-8"?>
<ds:datastoreItem xmlns:ds="http://schemas.openxmlformats.org/officeDocument/2006/customXml" ds:itemID="{1E7A5362-ECE9-4149-89B6-89929310F5E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43888c-3ec0-442a-bfd6-6c7a23bdab9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410847</TotalTime>
  <Words>31535</Words>
  <Application>Microsoft Office PowerPoint</Application>
  <PresentationFormat>On-screen Show (4:3)</PresentationFormat>
  <Paragraphs>8073</Paragraphs>
  <Slides>237</Slides>
  <Notes>24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237</vt:i4>
      </vt:variant>
    </vt:vector>
  </HeadingPairs>
  <TitlesOfParts>
    <vt:vector size="252" baseType="lpstr">
      <vt:lpstr>Arial</vt:lpstr>
      <vt:lpstr>Arial Rounded MT Bold</vt:lpstr>
      <vt:lpstr>Bodoni MT Condensed</vt:lpstr>
      <vt:lpstr>Calibri</vt:lpstr>
      <vt:lpstr>Cambria Math</vt:lpstr>
      <vt:lpstr>MS Mincho</vt:lpstr>
      <vt:lpstr>Symbol</vt:lpstr>
      <vt:lpstr>Times New Roman</vt:lpstr>
      <vt:lpstr>Verdana</vt:lpstr>
      <vt:lpstr>Wingdings</vt:lpstr>
      <vt:lpstr>8_Default Design</vt:lpstr>
      <vt:lpstr>5_Default Design</vt:lpstr>
      <vt:lpstr>9_Default Design</vt:lpstr>
      <vt:lpstr>3_Default Design</vt:lpstr>
      <vt:lpstr>Microsoft Drawing</vt:lpstr>
      <vt:lpstr>PowerPoint Presentation</vt:lpstr>
      <vt:lpstr>Introduction (1)</vt:lpstr>
      <vt:lpstr>Introduction (2)</vt:lpstr>
      <vt:lpstr>Introduction (3)</vt:lpstr>
      <vt:lpstr>Introduction (4)</vt:lpstr>
      <vt:lpstr>Introduction (5)</vt:lpstr>
      <vt:lpstr>Introduction (6)</vt:lpstr>
      <vt:lpstr>Introduction (7)</vt:lpstr>
      <vt:lpstr>Introduction (8)</vt:lpstr>
      <vt:lpstr>Introduction (9)</vt:lpstr>
      <vt:lpstr>Introduction (10)</vt:lpstr>
      <vt:lpstr>Introduction (11)</vt:lpstr>
      <vt:lpstr>Introduction (12)</vt:lpstr>
      <vt:lpstr>PowerPoint Presentation</vt:lpstr>
      <vt:lpstr>PowerPoint Presentation</vt:lpstr>
      <vt:lpstr>1.1 Overview of the evolution of Intel's Pentium 4 family (1)</vt:lpstr>
      <vt:lpstr>1.1 Overview of the evolution of Intel's Pentium 4 family (2)</vt:lpstr>
      <vt:lpstr>1.1 Overview of the evolution of Intel's Pentium 4 family (3)</vt:lpstr>
      <vt:lpstr> 1.1 Overview of the evolution of Intel's Pentium 4 family (4)</vt:lpstr>
      <vt:lpstr>1.1 Overview of the evolution of Intel's Pentium 4 family (5)</vt:lpstr>
      <vt:lpstr>1.1 Overview of the evolution of Intel's Pentium 4 family (6)</vt:lpstr>
      <vt:lpstr>1.1 Overview of the evolution of Intel's Pentium 4 family (7)</vt:lpstr>
      <vt:lpstr> 1.1 Overview of the evolution of Intel's Pentium 4 family (8)</vt:lpstr>
      <vt:lpstr>PowerPoint Presentation</vt:lpstr>
      <vt:lpstr>PowerPoint Presentation</vt:lpstr>
      <vt:lpstr> 1.1 Overview of the evolution of Intel's Pentium 4 family (11)</vt:lpstr>
      <vt:lpstr>1.1 Overview of the evolution of Intel's Pentium 4 family (12)</vt:lpstr>
      <vt:lpstr>1.1 Overview of the evolution of Intel's Pentium 4 family (13)</vt:lpstr>
      <vt:lpstr> 1.1 Overview of the evolution of Intel's Pentium 4 family (14)</vt:lpstr>
      <vt:lpstr>PowerPoint Presentation</vt:lpstr>
      <vt:lpstr>1.2 Overview of the evolution of Intel's Core 2 family (1)</vt:lpstr>
      <vt:lpstr>1.2 Overview of the evolution of Intel's Core 2 family (2)</vt:lpstr>
      <vt:lpstr>1.2 Overview of the evolution of Intel's Core 2 family (3)</vt:lpstr>
      <vt:lpstr>1.2 Overview of the evolution of Intel's Core 2 family (3b)</vt:lpstr>
      <vt:lpstr>1.2 Overview of the evolution of Intel's Core 2 family (4)</vt:lpstr>
      <vt:lpstr>1.2 Overview of the evolution of Intel's Core 2 family (5)</vt:lpstr>
      <vt:lpstr>1.2 Overview of the evolution of Intel's Core 2 family (6)</vt:lpstr>
      <vt:lpstr>1.2 Overview of the evolution of Intel's Core 2 family (7)</vt:lpstr>
      <vt:lpstr>1.2 Overview of the evolution of Intel's Core 2 family (8)</vt:lpstr>
      <vt:lpstr>1.2 Overview of the evolution of Intel's Core 2 family (9)</vt:lpstr>
      <vt:lpstr>1.2 Overview of the evolution of Intel's Core 2 family (10)</vt:lpstr>
      <vt:lpstr>PowerPoint Presentation</vt:lpstr>
      <vt:lpstr>1.2 Overview of the evolution of Intel's Core 2 family (12)</vt:lpstr>
      <vt:lpstr>1.2 Overview of the evolution of Intel's Core 2 family (13)</vt:lpstr>
      <vt:lpstr>1.2 Overview of the evolution of Intel's Core 2 family (14)</vt:lpstr>
      <vt:lpstr>1.2 Overview of the evolution of Intel's Core 2 family (15)</vt:lpstr>
      <vt:lpstr>1.2 Overview of the evolution of Intel's Core 2 family (16)</vt:lpstr>
      <vt:lpstr>1.2 Overview of the evolution of Intel's Core 2 family (17)</vt:lpstr>
      <vt:lpstr>1.2 Overview of the evolution of Intel's Core 2 family (18)</vt:lpstr>
      <vt:lpstr>1.2 Overview of the evolution of Intel's Core 2 family (19)</vt:lpstr>
      <vt:lpstr>1.2 Overview of the evolution of Intel's Core 2 family (20)</vt:lpstr>
      <vt:lpstr>1.2 Overview of the evolution of Intel's Core 2 family (21)</vt:lpstr>
      <vt:lpstr>1.2 Overview of the evolution of Intel's Core 2 family (22)</vt:lpstr>
      <vt:lpstr>1.2 Overview of the evolution of Intel's Core 2 family (23)</vt:lpstr>
      <vt:lpstr>1.2 Overview of the evolution of Intel's Core 2 family (24)</vt:lpstr>
      <vt:lpstr>1.2 Overview of the evolution of Intel's Core 2 family (25)</vt:lpstr>
      <vt:lpstr>1.2 Overview of the evolution of Intel's Core 2 family (26)</vt:lpstr>
      <vt:lpstr>1.2 Overview of the evolution of Intel's Core 2 family (27)</vt:lpstr>
      <vt:lpstr>1.2 Overview of the evolution of Intel's Core 2 family (28)</vt:lpstr>
      <vt:lpstr>1.2 Overview of the evolution of Intel's Core 2 family (29)</vt:lpstr>
      <vt:lpstr>1.2 Overview of the evolution of Intel's Core 2 family (30)</vt:lpstr>
      <vt:lpstr>1.2 Overview of the evolution of Intel's Core 2 family (31)</vt:lpstr>
      <vt:lpstr>1.2 Overview of the evolution of Intel's Core 2 family (32)</vt:lpstr>
      <vt:lpstr>1.2 Overview of the evolution of Intel's Core 2 family (33)</vt:lpstr>
      <vt:lpstr>1.2 Overview of the evolution of Intel's Core 2 family (34)</vt:lpstr>
      <vt:lpstr>1.2 Overview of the evolution of Intel's Core 2 family (35)</vt:lpstr>
      <vt:lpstr>1.2 Overview of the evolution of Intel's Core 2 family (36)</vt:lpstr>
      <vt:lpstr>PowerPoint Presentation</vt:lpstr>
      <vt:lpstr>2. Evolution of client processors (1)</vt:lpstr>
      <vt:lpstr>PowerPoint Presentation</vt:lpstr>
      <vt:lpstr>PowerPoint Presentation</vt:lpstr>
      <vt:lpstr>PowerPoint Presentation</vt:lpstr>
      <vt:lpstr>2.1 Overview of Intel’s Core 2-based client processors (3)</vt:lpstr>
      <vt:lpstr>PowerPoint Presentation</vt:lpstr>
      <vt:lpstr>2.2 Evolution of core counts and memory support in Intel’s Core 2-based client line (1)</vt:lpstr>
      <vt:lpstr>PowerPoint Presentation</vt:lpstr>
      <vt:lpstr>2.2 Evolution of core counts and memory support in Intel’s Core 2-based client line (3)</vt:lpstr>
      <vt:lpstr>PowerPoint Presentation</vt:lpstr>
      <vt:lpstr>2.2 Evolution of core counts and memory support in Intel’s Core 2-based client line (5)</vt:lpstr>
      <vt:lpstr>2.2 Evolution of core counts and memory support in Intel’s Core 2-based client line (6)</vt:lpstr>
      <vt:lpstr>PowerPoint Presentation</vt:lpstr>
      <vt:lpstr>2.2 Evolution of core counts and memory support in Intel’s Core 2-based client line (8)</vt:lpstr>
      <vt:lpstr>2.2 Evolution of core counts and memory support in Intel’s Core 2-based client line (9)</vt:lpstr>
      <vt:lpstr>PowerPoint Presentation</vt:lpstr>
      <vt:lpstr>2.2 Evolution of core counts and memory support in Intel’s Core 2-based client line (11)</vt:lpstr>
      <vt:lpstr>2.2 Evolution of core counts and memory support in Intel’s Core 2-based client line (12)</vt:lpstr>
      <vt:lpstr>2.2 Evolution of core counts and memory support in Intel’s Core 2-based client line (13)</vt:lpstr>
      <vt:lpstr>2.2 Evolution of core counts and memory support in Intel’s Core 2-based client line (14)</vt:lpstr>
      <vt:lpstr>PowerPoint Presentation</vt:lpstr>
      <vt:lpstr>2.2 Evolution of core counts and memory support in Intel’s Core 2-based client line (16)</vt:lpstr>
      <vt:lpstr>2.2 Evolution of core counts and memory support in Intel’s Core 2-based client line (17)</vt:lpstr>
      <vt:lpstr>2.2 Evolution of core counts and memory support in Intel’s Core 2-based client line (18)</vt:lpstr>
      <vt:lpstr>2.2 Evolution of core counts and memory support in Intel’s Core 2-based client line (19)</vt:lpstr>
      <vt:lpstr>2.2 Evolution of core counts and memory support in Intel’s Core 2-based client line (20)</vt:lpstr>
      <vt:lpstr>2.2 Evolution of core counts and memory support in Intel’s Core 2-based client line (21)</vt:lpstr>
      <vt:lpstr>PowerPoint Presentation</vt:lpstr>
      <vt:lpstr>PowerPoint Presentation</vt:lpstr>
      <vt:lpstr>2.3.1 Overview of the evolution of integrated graphics in the Core 2 line (1)</vt:lpstr>
      <vt:lpstr>2.3.1 Overview of the evolution of integrated graphics in the Core 2 line (2)</vt:lpstr>
      <vt:lpstr>PowerPoint Presentation</vt:lpstr>
      <vt:lpstr>2.3.1 Overview of the evolution of integrated graphics in the Core 2 line (4)</vt:lpstr>
      <vt:lpstr>PowerPoint Presentation</vt:lpstr>
      <vt:lpstr>PowerPoint Presentation</vt:lpstr>
      <vt:lpstr>2.3.1 Overview of the evolution of integrated graphics in the Core 2 line (7)</vt:lpstr>
      <vt:lpstr>PowerPoint Presentation</vt:lpstr>
      <vt:lpstr>PowerPoint Presentation</vt:lpstr>
      <vt:lpstr>2.3.1 Overview of the evolution of integrated graphics in the Core 2 line (10)</vt:lpstr>
      <vt:lpstr>PowerPoint Presentation</vt:lpstr>
      <vt:lpstr>2.3.1 Overview of the evolution of integrated graphics in the Core 2 line (12)</vt:lpstr>
      <vt:lpstr>2.3.1 Overview of the evolution of integrated graphics in the Core 2 line (13)</vt:lpstr>
      <vt:lpstr>2.3.1 Overview of the evolution of integrated graphics in the Core 2 line (14)</vt:lpstr>
      <vt:lpstr>PowerPoint Presentation</vt:lpstr>
      <vt:lpstr>2.3.2 Case example: The 12th gen. Xe LP GPU of 11th gen. Tiger Lake processors (1)</vt:lpstr>
      <vt:lpstr>2.3.2 Case example: The 12th gen. Xe LP GPU of 11th gen. Tiger Lake processors (2)</vt:lpstr>
      <vt:lpstr>2.3.2 Case example: The 12th gen. Xe LP GPU of 11th gen. Tiger Lake processors (3)</vt:lpstr>
      <vt:lpstr>2.3.2 Case example: The 12th gen. Xe LP GPU of 11th gen. Tiger Lake processors (4)</vt:lpstr>
      <vt:lpstr>PowerPoint Presentation</vt:lpstr>
      <vt:lpstr>2.3.3 Overview of the implementation of integrated graphics in the Core 2 line (1)</vt:lpstr>
      <vt:lpstr>2.3.3 Overview of the implementation of integrated graphics in the Core 2 line (2)</vt:lpstr>
      <vt:lpstr>2.3.3 Overview of the implementation of integrated graphics in the Core 2 line (3)</vt:lpstr>
      <vt:lpstr>2.3.3 Overview of the implementation of integrated graphics in the Core 2 line (4)</vt:lpstr>
      <vt:lpstr>2.3.3 Overview of the implementation of integrated graphics in the Core 2 line (5)</vt:lpstr>
      <vt:lpstr>2.3.3 Overview of the implementation of integrated graphics in the Core 2 line (6)</vt:lpstr>
      <vt:lpstr>2.3.3 Overview of the implementation of integrated graphics in the Core 2 line (7)</vt:lpstr>
      <vt:lpstr>2.3.3 Overview of the implementation of integrated graphics in the Core 2 line (8)</vt:lpstr>
      <vt:lpstr>2.3.3 Overview of the implementation of integrated graphics in the Core 2 line (9)</vt:lpstr>
      <vt:lpstr>2.3.3 Overview of the implementation of integrated graphics in the Core 2 line (10)</vt:lpstr>
      <vt:lpstr>2.3.3 Overview of the implementation of integrated graphics in the Core 2 line (11)</vt:lpstr>
      <vt:lpstr>2.3.3 Overview of the implementation of integrated graphics in the Core 2 line (12)</vt:lpstr>
      <vt:lpstr>2.3.3 Overview of the implementation of integrated graphics in the Core 2 line (13)</vt:lpstr>
      <vt:lpstr>PowerPoint Presentation</vt:lpstr>
      <vt:lpstr>2.3.4 Evolution of the performance of integrated graphics in the Core 2 line (1)</vt:lpstr>
      <vt:lpstr>2.3.4 Evolution of the performance of integrated graphics in the Core 2 line (2)</vt:lpstr>
      <vt:lpstr>2.3.4 Evolution of the performance of integrated graphics in the Core 2 line (3)</vt:lpstr>
      <vt:lpstr>2.3.4 Evolution of the performance of integrated graphics in the Core 2 line (4)</vt:lpstr>
      <vt:lpstr>2.3 Evolution of key features of integrated graphics in Intel’s client processors (1)</vt:lpstr>
      <vt:lpstr>2.3 Evolution of key features of integrated graphics in Intel’s client processors (2)</vt:lpstr>
      <vt:lpstr>2.3 Evolution of key features of integrated graphics in Intel’s client processors (3)</vt:lpstr>
      <vt:lpstr>2.3 Evolution of key features of integrated graphics in Intel’s client processors (4)</vt:lpstr>
      <vt:lpstr>2.3 Evolution of key features of integrated graphics in Intel’s client processors (5)</vt:lpstr>
      <vt:lpstr>2.3 Evolution of key features of integrated graphics in Intel’s client processors (6)</vt:lpstr>
      <vt:lpstr>PowerPoint Presentation</vt:lpstr>
      <vt:lpstr>3. Evolution of HEDT (High-End Desktop) processors (1)</vt:lpstr>
      <vt:lpstr>3. Evolution of HEDT (High-End Desktop) processors (2)</vt:lpstr>
      <vt:lpstr>3. Evolution of HEDT (High-End Desktop) processors (3)</vt:lpstr>
      <vt:lpstr>3. Evolution of HEDT (High-End Desktop) processors (4)</vt:lpstr>
      <vt:lpstr>3. Evolution of HEDT (High-End Desktop) processors (5)</vt:lpstr>
      <vt:lpstr>3. Evolution of HEDT (High-End Desktop) processors (6)</vt:lpstr>
      <vt:lpstr>3. Evolution of HEDT (High-End Desktop) processors (7)</vt:lpstr>
      <vt:lpstr>3. Evolution of HEDT (High-End Desktop) processors (8)</vt:lpstr>
      <vt:lpstr>3. Evolution of HEDT (High-End Desktop) processors (9)</vt:lpstr>
      <vt:lpstr>3. Evolution of HEDT (High-End Desktop) processors (10)</vt:lpstr>
      <vt:lpstr>3. Evolution of HEDT (High-End Desktop) processors (11)</vt:lpstr>
      <vt:lpstr>3. Evolution of HEDT (High-End Desktop) processors (12)</vt:lpstr>
      <vt:lpstr>3. Evolution of HEDT (High-End Desktop) processors (13)</vt:lpstr>
      <vt:lpstr>3. Evolution of HEDT (High-End Desktop) processors (14)</vt:lpstr>
      <vt:lpstr>3. Evolution of HEDT (High-End Desktop) processors (15)</vt:lpstr>
      <vt:lpstr>3. Evolution of HEDT (High-End Desktop) processors (16)</vt:lpstr>
      <vt:lpstr>3. Evolution of HEDT (High-End Desktop) processors (17)</vt:lpstr>
      <vt:lpstr>3. Evolution of HEDT (High-End Desktop) processors (18)</vt:lpstr>
      <vt:lpstr>3. Evolution of HEDT (High-End Desktop) processors (19)</vt:lpstr>
      <vt:lpstr>3. Evolution of HEDT (High-End Desktop) processors (20)</vt:lpstr>
      <vt:lpstr>3. Evolution of HEDT (High-End Desktop) processors (21)</vt:lpstr>
      <vt:lpstr>3. Evolution of HEDT (High-End Desktop) processors (22)</vt:lpstr>
      <vt:lpstr>PowerPoint Presentation</vt:lpstr>
      <vt:lpstr>4. Evolution of high-end 2S server processors (1)</vt:lpstr>
      <vt:lpstr>4. Evolution of high-end 2S server processors (2)</vt:lpstr>
      <vt:lpstr>4. Evolution of high-end 2S server processors (3)</vt:lpstr>
      <vt:lpstr>4. Evolution of high-end 2S server processors (4)</vt:lpstr>
      <vt:lpstr>4. Evolution of high-end 2S server processors (5)</vt:lpstr>
      <vt:lpstr>4. Evolution of high-end 2S server processors (6)</vt:lpstr>
      <vt:lpstr>4. Evolution of high-end 2S server processors (7)</vt:lpstr>
      <vt:lpstr>4. Evolution of high-end 2S server processors (8)</vt:lpstr>
      <vt:lpstr>4. Evolution of high-end 2S server processors (9)</vt:lpstr>
      <vt:lpstr>4. Evolution of high-end 2S server processors (10)</vt:lpstr>
      <vt:lpstr>4. Evolution of high-end 2S server processors (11)</vt:lpstr>
      <vt:lpstr>4. Evolution of high-end 2S server processors (12)</vt:lpstr>
      <vt:lpstr>4. Evolution of high-end 2S server processors (13)</vt:lpstr>
      <vt:lpstr>4. Evolution of high-end 2S server processors (14)</vt:lpstr>
      <vt:lpstr>4. Evolution of high-end 2S server processors (15)</vt:lpstr>
      <vt:lpstr>4. Evolution of high-end 2S server processors (16)</vt:lpstr>
      <vt:lpstr>4. Evolution of high-end 2S server processors (17)</vt:lpstr>
      <vt:lpstr>4. Evolution of high-end 2S server processors (18)</vt:lpstr>
      <vt:lpstr>4. Evolution of high-end 2S server processors (19)</vt:lpstr>
      <vt:lpstr>4. Evolution of high-end 2S server processors (20)</vt:lpstr>
      <vt:lpstr>4. Evolution of high-end 2S server processors (21)</vt:lpstr>
      <vt:lpstr>4. Evolution of high-end 2S server processors (22)</vt:lpstr>
      <vt:lpstr>4. Evolution of high-end 2S server processors (23)</vt:lpstr>
      <vt:lpstr>4. Evolution of high-end 2S server processors (24)</vt:lpstr>
      <vt:lpstr>4. Evolution of high-end 2S server processors (25)</vt:lpstr>
      <vt:lpstr>4. Evolution of high-end 2S server processors (26)</vt:lpstr>
      <vt:lpstr>4. Evolution of high-end 2S server processors (27)</vt:lpstr>
      <vt:lpstr>4. Evolution of high-end 2S server processors (27)</vt:lpstr>
      <vt:lpstr>4. Evolution of high-end 2S server processors (28)</vt:lpstr>
      <vt:lpstr>4. Evolution of high-end 2S server processors (29)</vt:lpstr>
      <vt:lpstr>4. Evolution of high-end 2S server processors (30)</vt:lpstr>
      <vt:lpstr>4. Evolution of high-end 2S server processors (31)</vt:lpstr>
      <vt:lpstr>4. Evolution of high-end 2S server processors (32)</vt:lpstr>
      <vt:lpstr>PowerPoint Presentation</vt:lpstr>
      <vt:lpstr>5. Evolution of tablet and smartphone processors (1)</vt:lpstr>
      <vt:lpstr>5. Evolution of tablet and smartphone processors (2)</vt:lpstr>
      <vt:lpstr>5. Evolution of tablet and smartphone processors (3)</vt:lpstr>
      <vt:lpstr>5. Evolution of tablet and smartphone processors (4)</vt:lpstr>
      <vt:lpstr>5. Evolution of tablet and smartphone processors (5)</vt:lpstr>
      <vt:lpstr>5. Evolution of tablet and smartphone processors (6)</vt:lpstr>
      <vt:lpstr>5. Evolution of tablet and smartphone processors (7)</vt:lpstr>
      <vt:lpstr>5. Evolution of tablet and smartphone processors (8)</vt:lpstr>
      <vt:lpstr>5. Evolution of tablet and smartphone processors (9)</vt:lpstr>
      <vt:lpstr>PowerPoint Presentation</vt:lpstr>
      <vt:lpstr>5. Evolution of tablet and smartphone processors (11)</vt:lpstr>
      <vt:lpstr>PowerPoint Presentation</vt:lpstr>
      <vt:lpstr>5. Evolution of tablet and smartphone processors (13)</vt:lpstr>
      <vt:lpstr>5. Evolution of tablet and smartphone processors (14)</vt:lpstr>
      <vt:lpstr>5. Evolution of tablet and smartphone processors (15)</vt:lpstr>
      <vt:lpstr>5. Evolution of tablet and smartphone processors (16)</vt:lpstr>
      <vt:lpstr>5. Evolution of tablet and smartphone processors (17)</vt:lpstr>
      <vt:lpstr>5. Evolution of tablet and smartphone processors (18)</vt:lpstr>
      <vt:lpstr>5. Evolution of tablet and smartphone processors (19)</vt:lpstr>
      <vt:lpstr>5. Evolution of tablet and smartphone processors (20)</vt:lpstr>
      <vt:lpstr>5. Evolution of tablet and smartphone processors (21)</vt:lpstr>
      <vt:lpstr>5. Evolution of tablet and smartphone processors (22)</vt:lpstr>
      <vt:lpstr>5. Evolution of tablet and smartphone processors (23)</vt:lpstr>
      <vt:lpstr>5. Evolution of tablet and smartphone processors (24)</vt:lpstr>
      <vt:lpstr>5. Evolution of tablet and smartphone processors (25)</vt:lpstr>
      <vt:lpstr>5. Evolution of tablet and smartphone processors (26)</vt:lpstr>
      <vt:lpstr>5. Evolution of tablet and smartphone processors (27)</vt:lpstr>
      <vt:lpstr>5. Evolution of tablet and smartphone processors (28)</vt:lpstr>
      <vt:lpstr>5. Evolution of tablet and smartphone processors (29)</vt:lpstr>
      <vt:lpstr>5. Evolution of tablet and smartphone processors (30)</vt:lpstr>
      <vt:lpstr>5. Evolution of tablet and smartphone processors (31)</vt:lpstr>
      <vt:lpstr>PowerPoint Presentation</vt:lpstr>
      <vt:lpstr>6. References (1)</vt:lpstr>
      <vt:lpstr>6. References (2)</vt:lpstr>
      <vt:lpstr>6. References (3)</vt:lpstr>
      <vt:lpstr>6. References (4)</vt:lpstr>
      <vt:lpstr>6. References (5)</vt:lpstr>
      <vt:lpstr>6. References (5)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Prof. Dr. Sima Dezső</cp:lastModifiedBy>
  <cp:revision>4034</cp:revision>
  <cp:lastPrinted>2022-09-05T06:03:34Z</cp:lastPrinted>
  <dcterms:created xsi:type="dcterms:W3CDTF">2014-10-25T02:34:30Z</dcterms:created>
  <dcterms:modified xsi:type="dcterms:W3CDTF">2022-09-08T05:41:50Z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0x010100F57F55E438109E48B6391729A5612895</vt:lpwstr>
  </property>
</Properties>
</file>